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  <p:sldMasterId id="2147483783" r:id="rId4"/>
    <p:sldMasterId id="2147483819" r:id="rId5"/>
    <p:sldMasterId id="2147483934" r:id="rId6"/>
    <p:sldMasterId id="2147483952" r:id="rId7"/>
    <p:sldMasterId id="2147483989" r:id="rId8"/>
    <p:sldMasterId id="2147484137" r:id="rId9"/>
    <p:sldMasterId id="2147484149" r:id="rId10"/>
    <p:sldMasterId id="2147484161" r:id="rId11"/>
    <p:sldMasterId id="2147484173" r:id="rId12"/>
    <p:sldMasterId id="2147484215" r:id="rId13"/>
    <p:sldMasterId id="2147484315" r:id="rId14"/>
    <p:sldMasterId id="2147484418" r:id="rId15"/>
    <p:sldMasterId id="2147484430" r:id="rId16"/>
    <p:sldMasterId id="2147484458" r:id="rId17"/>
    <p:sldMasterId id="2147484470" r:id="rId18"/>
    <p:sldMasterId id="2147484482" r:id="rId19"/>
    <p:sldMasterId id="2147484507" r:id="rId20"/>
  </p:sldMasterIdLst>
  <p:notesMasterIdLst>
    <p:notesMasterId r:id="rId82"/>
  </p:notesMasterIdLst>
  <p:sldIdLst>
    <p:sldId id="331" r:id="rId21"/>
    <p:sldId id="626" r:id="rId22"/>
    <p:sldId id="627" r:id="rId23"/>
    <p:sldId id="628" r:id="rId24"/>
    <p:sldId id="629" r:id="rId25"/>
    <p:sldId id="630" r:id="rId26"/>
    <p:sldId id="631" r:id="rId27"/>
    <p:sldId id="633" r:id="rId28"/>
    <p:sldId id="726" r:id="rId29"/>
    <p:sldId id="727" r:id="rId30"/>
    <p:sldId id="264" r:id="rId31"/>
    <p:sldId id="265" r:id="rId32"/>
    <p:sldId id="721" r:id="rId33"/>
    <p:sldId id="636" r:id="rId34"/>
    <p:sldId id="624" r:id="rId35"/>
    <p:sldId id="267" r:id="rId36"/>
    <p:sldId id="623" r:id="rId37"/>
    <p:sldId id="698" r:id="rId38"/>
    <p:sldId id="699" r:id="rId39"/>
    <p:sldId id="703" r:id="rId40"/>
    <p:sldId id="704" r:id="rId41"/>
    <p:sldId id="705" r:id="rId42"/>
    <p:sldId id="706" r:id="rId43"/>
    <p:sldId id="707" r:id="rId44"/>
    <p:sldId id="708" r:id="rId45"/>
    <p:sldId id="712" r:id="rId46"/>
    <p:sldId id="709" r:id="rId47"/>
    <p:sldId id="710" r:id="rId48"/>
    <p:sldId id="713" r:id="rId49"/>
    <p:sldId id="437" r:id="rId50"/>
    <p:sldId id="700" r:id="rId51"/>
    <p:sldId id="637" r:id="rId52"/>
    <p:sldId id="638" r:id="rId53"/>
    <p:sldId id="740" r:id="rId54"/>
    <p:sldId id="741" r:id="rId55"/>
    <p:sldId id="742" r:id="rId56"/>
    <p:sldId id="744" r:id="rId57"/>
    <p:sldId id="745" r:id="rId58"/>
    <p:sldId id="746" r:id="rId59"/>
    <p:sldId id="747" r:id="rId60"/>
    <p:sldId id="748" r:id="rId61"/>
    <p:sldId id="749" r:id="rId62"/>
    <p:sldId id="750" r:id="rId63"/>
    <p:sldId id="731" r:id="rId64"/>
    <p:sldId id="754" r:id="rId65"/>
    <p:sldId id="755" r:id="rId66"/>
    <p:sldId id="686" r:id="rId67"/>
    <p:sldId id="644" r:id="rId68"/>
    <p:sldId id="735" r:id="rId69"/>
    <p:sldId id="736" r:id="rId70"/>
    <p:sldId id="649" r:id="rId71"/>
    <p:sldId id="737" r:id="rId72"/>
    <p:sldId id="714" r:id="rId73"/>
    <p:sldId id="739" r:id="rId74"/>
    <p:sldId id="752" r:id="rId75"/>
    <p:sldId id="753" r:id="rId76"/>
    <p:sldId id="751" r:id="rId77"/>
    <p:sldId id="672" r:id="rId78"/>
    <p:sldId id="733" r:id="rId79"/>
    <p:sldId id="724" r:id="rId80"/>
    <p:sldId id="725" r:id="rId8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99FF"/>
    <a:srgbClr val="CC0066"/>
    <a:srgbClr val="0033CC"/>
    <a:srgbClr val="155F2E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84" d="100"/>
          <a:sy n="84" d="100"/>
        </p:scale>
        <p:origin x="-140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50"/>
      <c:rotY val="2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</c:dLbls>
          <c:cat>
            <c:strRef>
              <c:f>countries!$A$3:$A$13</c:f>
              <c:strCache>
                <c:ptCount val="10"/>
                <c:pt idx="0">
                  <c:v>China</c:v>
                </c:pt>
                <c:pt idx="1">
                  <c:v>Czech Republic</c:v>
                </c:pt>
                <c:pt idx="2">
                  <c:v>France</c:v>
                </c:pt>
                <c:pt idx="3">
                  <c:v>Germany</c:v>
                </c:pt>
                <c:pt idx="4">
                  <c:v>Hungary</c:v>
                </c:pt>
                <c:pt idx="5">
                  <c:v>India</c:v>
                </c:pt>
                <c:pt idx="6">
                  <c:v>Poland</c:v>
                </c:pt>
                <c:pt idx="7">
                  <c:v>Romania</c:v>
                </c:pt>
                <c:pt idx="8">
                  <c:v>Russia</c:v>
                </c:pt>
                <c:pt idx="9">
                  <c:v>Ukraine</c:v>
                </c:pt>
              </c:strCache>
            </c:strRef>
          </c:cat>
          <c:val>
            <c:numRef>
              <c:f>countries!$E$3:$E$13</c:f>
              <c:numCache>
                <c:formatCode>0.0</c:formatCode>
                <c:ptCount val="10"/>
                <c:pt idx="0">
                  <c:v>9.1911764705882355</c:v>
                </c:pt>
                <c:pt idx="1">
                  <c:v>2.2058823529411766</c:v>
                </c:pt>
                <c:pt idx="2">
                  <c:v>0.73529411764705876</c:v>
                </c:pt>
                <c:pt idx="3">
                  <c:v>35.294117647058826</c:v>
                </c:pt>
                <c:pt idx="4">
                  <c:v>1.1029411764705883</c:v>
                </c:pt>
                <c:pt idx="5">
                  <c:v>13.602941176470587</c:v>
                </c:pt>
                <c:pt idx="6">
                  <c:v>8.8235294117647065</c:v>
                </c:pt>
                <c:pt idx="7">
                  <c:v>5.8823529411764701</c:v>
                </c:pt>
                <c:pt idx="8">
                  <c:v>20.588235294117645</c:v>
                </c:pt>
                <c:pt idx="9">
                  <c:v>2.2058823529411766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471F6-A210-45DC-A274-60CC27CD5BDF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8B22-F745-4D8E-B76B-A5D3BA9D3E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19CF6-0CED-4981-B3C4-3AADB9DD6208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6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D8B22-F745-4D8E-B76B-A5D3BA9D3EC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7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1790A0-6513-46FA-9489-BDD7F3DDB61B}" type="slidenum">
              <a:rPr lang="de-DE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32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47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47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56125" cy="3417888"/>
          </a:xfrm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B36C6A-5DF1-48B7-A9AD-4DE7053740F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43D83-68B3-44AE-8CD9-2E90AA5217E4}" type="slidenum">
              <a:rPr lang="de-DE" smtClean="0">
                <a:solidFill>
                  <a:prstClr val="black"/>
                </a:solidFill>
              </a:rPr>
              <a:pPr/>
              <a:t>51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79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343399"/>
            <a:ext cx="5486410" cy="411487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Slide for Joint Scientific Council Meeting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15F82-5234-4DCF-AD41-9983BD2419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3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057FC-5CF4-40EB-A30B-42DC9BA58F5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1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7895-CCD8-4F5C-99B9-7267235F40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62229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7396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87EC2446-D27B-4C58-B724-23FE20B8121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2636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AA59A-45E8-4A16-9454-2A23BB05BD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73422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781-813F-493F-9436-38225416D7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1046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C171C-8B6D-46F9-80CF-168D34869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245970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4BC7-ABDD-419F-9E0F-05539E0BCC1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87999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3350" y="152400"/>
            <a:ext cx="1974850" cy="5943600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57213" y="152400"/>
            <a:ext cx="5773737" cy="5943600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2E1CE-628C-4B55-908B-C0B58EDAE4C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31732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0BC5-1F8B-4A1A-8A31-F6AD1644CB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0947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E3A48-693C-4A49-B405-84A8D5D082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3291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6089-7754-4ABF-8B10-39E5788329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22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4854AC-1CBD-4CA3-9CFE-45694164581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064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350F4-2BF9-4DAC-9005-81261EA928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9097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016BD-0C48-4961-8DFC-E4F976C7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7508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4B701-D656-44FD-B39E-2220B2DF9F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5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01972-E0EF-4FED-BEB8-9DAA0E40AF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7566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F96E3-6D41-4929-AAC1-F52523143D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8814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0D330-475D-4577-95D4-50D47771FD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8572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24B09-4165-4B2D-B788-CD26C60728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8774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693C4-8242-4F14-A432-59A508257B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7416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80B64-033A-4060-9ABD-DCC7718A85B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17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E9A-F5F0-401B-B525-0330BB122F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32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33E7-6B97-415E-B928-4B5B40547C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5979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7B863-C664-43D1-BA88-55004CB5AC5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033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95EA3-DAAF-4D86-B080-384C44711332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874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B0EAC-E036-4B60-BEE0-9ECB09B1325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570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7709F-2509-4299-9476-083A5F12A6B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48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5F5CC-9C67-405F-A70F-C1D48855F5A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466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846D-1140-4B55-8A53-647CC2DEED0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205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1D671-DB57-44AB-B098-5CBBA0CF3C3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118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639B3-B7B3-4EAF-A8C8-87B355668B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720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1FA5-3A59-4D79-AC56-3437199FEB0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875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8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9AB5-E23C-4D7A-A828-F6E227106B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08165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613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545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353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576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515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936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874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767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07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1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232E2-49B4-498F-9BBB-831AE0218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8687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82165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71800" y="6356350"/>
            <a:ext cx="36004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398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555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7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023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018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880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925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912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2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F2AA-DD94-47AC-A73F-5C54C21A7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72268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261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8573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1178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8433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3428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6584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1636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3577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7532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4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D786-F1C1-4478-9A75-8D0FB1490A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5584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6568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6521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606DA-82C6-4BA8-805D-B63C18B5714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098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55F8C-FF82-4EF4-897A-AB54E22329C1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43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EA1B2-8D10-4298-8219-1CDD50667F3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603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8F481-83E1-42C5-91D2-2CA1C45B4452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441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2856F-CE90-4CAD-BC80-D385CFAE4FA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22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270ED8-DC98-4521-A365-8A345F6A173D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726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76771-75AE-445E-9431-37C7331A5085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547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76C85-43E8-4C72-A39B-109E1B95DB49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31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B08EF-0338-4C55-B004-A177F226E5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2977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F6E8-39BA-455F-903B-ED91727CF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792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C5ABF-B212-43CE-B2E5-0A62D5D872A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0385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DB2A4-6D2B-4015-AF84-43653504999C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319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E7A6D-ECA3-46DC-852B-E61A16F535E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554907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134108-FB36-43B7-9633-864E078C40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94198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19D06C-4125-4607-AE60-17D87723C65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10361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EE24FA-E6D3-4924-ABE3-DD30CC2905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99944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510228-5525-46A2-A618-4CBEC9B4449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23866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3A6CD-86FB-4637-8655-A99551D3098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99812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363590-B069-4FE9-B263-8D65A3A37FB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50651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AA58-6D01-4CF5-8D65-C0365CD5EF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6288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F73616-E8F8-47BC-A5A0-C4BF7BFE78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978386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F8F05E-9A0C-4E60-B07B-50BF48967F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66432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B958CC-45CA-42E4-93A6-316A66C847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59076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B4A28-0081-4FA8-B42A-E008E3F9675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308833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CA6BFBB9-D92B-4EB4-B6AF-968A89F11E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30654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470FFECB-732F-4111-97EB-257A413BC7B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45340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634FDC14-D69A-4418-941D-E283571A5A5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35589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743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696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63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5C871-7F0E-4F6B-84FA-418DDD3F1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790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60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330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461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481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216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5548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3529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6484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42A52C-49CD-47A8-B664-6B4BCC6C863C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1EB8FA-3D4A-46B6-A9AD-E3ADCBFF4A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7458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B00013-F5DB-4ABC-AB83-6B71498B51EB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420A57D-4014-4279-A7B8-313DB587C2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2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2ED2B-9E50-4E49-9718-9F7FBB8982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39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DDF9-D4B8-4285-9CAF-A452961B6B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810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AEF49C-237A-49F3-B3CF-31E55E10A68C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AE123E4-9121-43E9-9828-00BD7907B02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3318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78D4DB-2684-44DD-A36F-5B8A94CB75ED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1068E7-B5DC-4D81-A5E6-37D5E14CD15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87901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7FF487-D079-44DB-A481-B8E94299A5DB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4DE171-F6DD-4ED2-B5AE-6EFBA653349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2093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6D0FA9-64C7-4D9B-9F6D-03DEA4A8E7FD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4393A8-2AF5-47CA-BBAA-5FDC1D87FE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5699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0C2386-35CC-4212-81AE-22B320EEEAD0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6C68B88-DD1E-4FEC-B390-EABAABED08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71876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063111-554E-442C-ADBE-83C412CA5917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514386-4185-4D99-A8DE-91FF1B47245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29149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0CBCC0-2E39-4383-ADC6-5B2F52A44F34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FA693F-E062-4732-88F8-3A5F9B5100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88115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F001E6-D447-4AEE-B9E5-291995721BD1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74F2B0-275B-48B2-B53A-20D4BA693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3138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7351DDD-5129-4189-9101-37D622BC1683}" type="datetimeFigureOut">
              <a:rPr lang="de-DE"/>
              <a:pPr>
                <a:defRPr/>
              </a:pPr>
              <a:t>20.04.2017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1DE880-F473-4BF2-9AE7-6AAEB66D61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2441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1" indent="0" algn="ctr">
              <a:buNone/>
              <a:defRPr/>
            </a:lvl3pPr>
            <a:lvl4pPr marL="1371032" indent="0" algn="ctr">
              <a:buNone/>
              <a:defRPr/>
            </a:lvl4pPr>
            <a:lvl5pPr marL="1828041" indent="0" algn="ctr">
              <a:buNone/>
              <a:defRPr/>
            </a:lvl5pPr>
            <a:lvl6pPr marL="2285052" indent="0" algn="ctr">
              <a:buNone/>
              <a:defRPr/>
            </a:lvl6pPr>
            <a:lvl7pPr marL="2742062" indent="0" algn="ctr">
              <a:buNone/>
              <a:defRPr/>
            </a:lvl7pPr>
            <a:lvl8pPr marL="3199072" indent="0" algn="ctr">
              <a:buNone/>
              <a:defRPr/>
            </a:lvl8pPr>
            <a:lvl9pPr marL="3656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0AC84-1542-4BF8-AC2F-4133BA83DB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02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37608-A34B-4921-A100-390DBF9A09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210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C3E2-0AA2-4A9C-B7B8-2FF9F2FCDC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6089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1" indent="0">
              <a:buNone/>
              <a:defRPr sz="1600"/>
            </a:lvl3pPr>
            <a:lvl4pPr marL="1371032" indent="0">
              <a:buNone/>
              <a:defRPr sz="1400"/>
            </a:lvl4pPr>
            <a:lvl5pPr marL="1828041" indent="0">
              <a:buNone/>
              <a:defRPr sz="1400"/>
            </a:lvl5pPr>
            <a:lvl6pPr marL="2285052" indent="0">
              <a:buNone/>
              <a:defRPr sz="1400"/>
            </a:lvl6pPr>
            <a:lvl7pPr marL="2742062" indent="0">
              <a:buNone/>
              <a:defRPr sz="1400"/>
            </a:lvl7pPr>
            <a:lvl8pPr marL="3199072" indent="0">
              <a:buNone/>
              <a:defRPr sz="1400"/>
            </a:lvl8pPr>
            <a:lvl9pPr marL="365608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9B26-3B6A-461A-964D-9924172BF0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179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42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677A-F406-4C98-9582-C5AAAF413E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82187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075C-4E8B-4968-B372-F108DD1078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687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B39CD-73A4-4715-ADAE-19995A42FC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8200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A0003-7979-4B03-B9ED-E94D226F8B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94246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C713-2F4A-4D19-9CB8-12CE8B7C61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2354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71103-49F5-4CB9-AD7D-FBC7A27068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33604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B5891-986D-43B0-98CB-A6B1E56B8B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7989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6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42" y="225426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7FD9C-3F3A-419C-9078-2EA7BB379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974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E646A-7BF1-45BA-B565-C3BD73F190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5577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42" y="225426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5175C-61D3-4071-82E6-D125FFFB8C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7130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4679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14304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97321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 überschrif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294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77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4330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5655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69128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el und vertikaler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493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87338" y="225425"/>
            <a:ext cx="8605837" cy="61563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1DDF9-3192-48DD-8796-1BB3033579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741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kaler Titel u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450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7C2F2-0088-4769-9330-8FB5D47F05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6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69B4A-FE74-4DD7-9018-C7264E188C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949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F2C59-69A8-49C7-B674-CED36E0CE5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3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77B7-D630-440E-80BD-EF7AB6A709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207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DA17-8F35-4C8E-A224-ECFFC6B689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73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5A37C-F67D-4C31-AC50-A19A9B92D4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E68E-2541-4403-9010-A02F9CC030D8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3FD-B5B5-4847-A570-F4A72E7F20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701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9027-A6AC-430F-AA21-F24F7A0C62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832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6394-2575-4102-971C-903175DDD7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77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14F-1D8C-4CF8-ABB0-3CEB55D4BE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816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8506E-0655-46F3-A437-B367B01769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38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D81673C-1767-4EDF-A14D-CE4F3681521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184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9ACA5E-DAE1-445C-BD20-7D2C7F7D4F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4227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F42FEC-8D8D-41A8-AFFF-AFA4CC091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088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324631-78E5-42BD-8585-141C1DCEA6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238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DBE8AC-65B5-45BD-A6EB-545043D097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73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2AD6-5362-4997-B65A-24F869C3135B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795540-3D76-4C1C-9B07-308DCC762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659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F5C264-46AB-4B31-8F78-F720C8F9FE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12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C8956C0-0F0D-4154-9D66-6051AAFC00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102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3CE4C-A722-4A41-A79B-EE72DBB847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643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66C6FD-28D2-48C7-8304-600831603B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609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3752BD-3748-4402-A28E-8D0B3B2F89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4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99029-C96A-4FA2-A3AF-25A1F84F2C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3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F1F41-6F25-4810-A77B-899DC4F177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54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DBFE4-1BEC-479E-B2DE-708CA9EA1C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0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5B47-4195-4CBC-B2F3-99BFFFAB6B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55EC5-E683-4466-9D2A-18B5B1DE55F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8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99F9-F44E-4DC9-9452-60D288C753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31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3E5D-2F63-41C1-BBAC-C6B7E9D11D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30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A13E-3ACD-4C45-B365-6FBDAE418D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4F593-D7BF-4A5D-9103-0F4ED0158D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22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A02BF-4423-466A-B1D3-52ED40549A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78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241-F837-478C-95EC-3F7B2FC89B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1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128588"/>
            <a:ext cx="2054225" cy="5986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1863" cy="5986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4EE-C322-421A-9004-F8E9CD21B2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6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7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6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CE9E-DE5C-425E-8508-7BB075E3F4EE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00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1455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9036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73657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04202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6683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94812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2822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9164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24473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10602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74E3-3792-479B-B9C6-33E675921AC0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09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16509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14592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68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37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81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32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76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394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887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9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83A15-2871-4C1C-8DC7-1D1B1EEF5B96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83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04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25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99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9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14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0A8BF-8B7E-459F-8356-BE81D1F2BD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44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BEED5-C195-4885-9D62-B237092E3B9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68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42C2-D2FC-4403-98A6-66865101948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909BC-16EB-44CD-AED2-2FA0E2AE2C6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8383-0044-4B2B-A975-CBFDC46A23D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1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2CC7-3B04-4DE9-9E97-0D1B02C6384F}" type="slidenum">
              <a:rPr lang="en-US" altLang="de-DE">
                <a:solidFill>
                  <a:srgbClr val="000000"/>
                </a:solidFill>
              </a:rPr>
              <a:pPr/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FD61-948A-41A3-BBF6-E680AA2E7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52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A2542-3423-4AEB-A2D7-C4A6F06AC18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19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48DA3-7495-4B7D-8551-3508BF6BB2B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21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16886-9647-4A7A-B728-240C756BEC1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4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5F82-46A9-42E1-A19A-5C33CA54652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0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5146F-A82D-48A1-AC08-2F62C6D0BE7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07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36648B"/>
          </a:solid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Klicken Sie, um das Titelformat zu bearbeiten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-107" charset="2"/>
              <a:buNone/>
              <a:defRPr>
                <a:solidFill>
                  <a:srgbClr val="336699"/>
                </a:solidFill>
              </a:defRPr>
            </a:lvl1pPr>
          </a:lstStyle>
          <a:p>
            <a:r>
              <a:rPr lang="de-DE" dirty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4786257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bm_logo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82550"/>
            <a:ext cx="666750" cy="900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580313" y="6553200"/>
            <a:ext cx="1066800" cy="304800"/>
          </a:xfrm>
        </p:spPr>
        <p:txBody>
          <a:bodyPr/>
          <a:lstStyle>
            <a:lvl1pPr>
              <a:defRPr/>
            </a:lvl1pPr>
          </a:lstStyle>
          <a:p>
            <a:fld id="{D0B1474F-965C-49BB-9065-CE42BC9830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974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1775-1CC5-4C57-85BD-4AA2788721F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8514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l-PL" altLang="de-DE"/>
              <a:t>Christoph Blume                                                            CPOD 2016, Wrocław, Poland</a:t>
            </a:r>
            <a:endParaRPr lang="de-DE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D64B-5B91-4890-A43B-68CAC0EC18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030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6A833-A70A-4C63-B328-A98F2A9F3A2C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0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96B4496A-0DAF-4BE7-BD7F-4794E20EA782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8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92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l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defTabSz="1023938">
              <a:defRPr sz="16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2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2413" tIns="51206" rIns="102413" bIns="51206" numCol="1" anchor="t" anchorCtr="0" compatLnSpc="1">
            <a:prstTxWarp prst="textNoShape">
              <a:avLst/>
            </a:prstTxWarp>
          </a:bodyPr>
          <a:lstStyle>
            <a:lvl1pPr algn="r" defTabSz="1023938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82DC50-F0CE-405F-84B9-2CC22009109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2393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2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4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6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800" algn="ctr" defTabSz="102393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84175" indent="-384175" algn="l" defTabSz="1023938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675" algn="l" defTabSz="1023938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79525" indent="-255588" algn="l" defTabSz="102393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792288" indent="-255588" algn="l" defTabSz="1023938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303463" indent="-255588" algn="l" defTabSz="1023938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606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178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750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132263" indent="-255588" algn="l" defTabSz="1023938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9A09-6977-4AB7-A837-7D9C40F57F4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3FDE-44A9-4A49-BA3A-306329C2649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CBAC Meeting 15.12.2014 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356350"/>
            <a:ext cx="36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J. Heuser - CBM detector + electronics tests at COSY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de-DE" smtClean="0"/>
              <a:t>S. Chattopadhyay, Quark Matter 2014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8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2098B2-F5EF-4B65-9DE2-F9C4C036E855}" type="slidenum">
              <a:rPr lang="en-US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F46B9-762A-40CC-87BB-AB67DEE7C581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22367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4433" r:id="rId3"/>
    <p:sldLayoutId id="2147484434" r:id="rId4"/>
    <p:sldLayoutId id="2147484435" r:id="rId5"/>
    <p:sldLayoutId id="2147484436" r:id="rId6"/>
    <p:sldLayoutId id="2147484437" r:id="rId7"/>
    <p:sldLayoutId id="2147484438" r:id="rId8"/>
    <p:sldLayoutId id="2147484439" r:id="rId9"/>
    <p:sldLayoutId id="2147484440" r:id="rId10"/>
    <p:sldLayoutId id="2147484441" r:id="rId11"/>
    <p:sldLayoutId id="2147484442" r:id="rId12"/>
    <p:sldLayoutId id="2147484443" r:id="rId13"/>
    <p:sldLayoutId id="2147484444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9D817-9FEE-482C-B3F9-7DF7EDFDF4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E032E-A4E2-4164-AD21-0C148FA43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7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021">
              <a:defRPr/>
            </a:pPr>
            <a:fld id="{2C78BEB2-1BAA-4034-9850-0A22016AE051}" type="datetimeFigureOut">
              <a:rPr lang="de-DE"/>
              <a:pPr defTabSz="914021">
                <a:defRPr/>
              </a:pPr>
              <a:t>20.04.2017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021"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021">
              <a:defRPr/>
            </a:pPr>
            <a:fld id="{2F8E4B53-EE88-4811-8DCD-29F4613CCDA2}" type="slidenum">
              <a:rPr lang="de-DE"/>
              <a:pPr defTabSz="914021"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8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0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2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2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0" tIns="0" rIns="9140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defTabSz="914021" fontAlgn="base">
              <a:spcBef>
                <a:spcPct val="0"/>
              </a:spcBef>
              <a:spcAft>
                <a:spcPct val="0"/>
              </a:spcAft>
              <a:defRPr/>
            </a:pPr>
            <a:fld id="{72846B3E-BA07-4AAD-AE0D-47A3DA3CAA7F}" type="slidenum">
              <a:rPr lang="de-DE"/>
              <a:pPr defTabSz="9140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41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02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032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041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689" indent="-85689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8927" indent="-26659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138" indent="39988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079" indent="-20630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2237" indent="-1247258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599246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625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3268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0279" indent="-1247258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71BA67-7251-4420-A2AD-4C42637E355E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81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‹Nr.›</a:t>
            </a:fld>
            <a:endParaRPr lang="en-GB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6753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85914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AD81BC-46B6-4EE3-BFDF-52D779301411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09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CF2F0C3-5CF2-4D25-A8BB-BB233FF85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5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84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GB" sz="2000">
              <a:latin typeface="Times New Roman" pitchFamily="16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30950"/>
            <a:ext cx="2884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2000">
              <a:latin typeface="Times New Roman" pitchFamily="16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30950"/>
            <a:ext cx="2122488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DDF1E8B3-038E-4A31-A787-D28B6BD676D8}" type="slidenum">
              <a:rPr lang="en-US" sz="2000">
                <a:latin typeface="Times New Roman" pitchFamily="16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‹Nr.›</a:t>
            </a:fld>
            <a:endParaRPr lang="en-US" sz="200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8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Bitstream Vera Sans" charset="0"/>
          <a:cs typeface="Bitstream Vera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S. Chattopadhyay, Quark Matter 2014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8FD4D-F9D6-4FD7-A96E-8F0752404E5C}" type="slidenum">
              <a:rPr lang="en-GB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D4EE0-956E-44E3-87A5-B6F7BA795F2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20.04.2017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9DC1-50FD-4591-8F7C-07BE6D89939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3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9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9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229E-49A7-4011-A81C-3E91C329F59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1057275"/>
          </a:xfrm>
          <a:prstGeom prst="rect">
            <a:avLst/>
          </a:prstGeom>
          <a:solidFill>
            <a:srgbClr val="366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pitchFamily="1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152400"/>
            <a:ext cx="7862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     Klicken Sie, um das Titelformat zu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Klicken Sie, um die Formate des Vorlagentextes zu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7850" y="6553200"/>
            <a:ext cx="749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6648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mtClean="0">
                <a:ea typeface="MS PGothic" pitchFamily="34" charset="-128"/>
              </a:rPr>
              <a:t>Christoph Blume                                                            CPOD 2016, Wrocław, Poland</a:t>
            </a:r>
            <a:endParaRPr lang="de-DE" altLang="de-DE" smtClean="0">
              <a:ea typeface="MS PGothic" pitchFamily="34" charset="-128"/>
            </a:endParaRPr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36648B"/>
                </a:solidFill>
                <a:latin typeface="Univers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F54DF-3199-41EB-B738-13C2D59211D6}" type="slidenum">
              <a:rPr lang="de-DE" altLang="de-DE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4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n-lt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MS PGothic" pitchFamily="34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·"/>
        <a:defRPr sz="16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5.emf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9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alt.gsi.de/documents/DOC-2015-Apr-43-1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3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3200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35" y="908720"/>
            <a:ext cx="4734954" cy="476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1280163" y="1372706"/>
            <a:ext cx="6840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000" dirty="0" smtClean="0">
                <a:solidFill>
                  <a:srgbClr val="CCCCFF"/>
                </a:solidFill>
                <a:latin typeface="Tahoma" pitchFamily="34" charset="0"/>
              </a:rPr>
              <a:t>Peter Senger  </a:t>
            </a:r>
          </a:p>
        </p:txBody>
      </p:sp>
      <p:sp>
        <p:nvSpPr>
          <p:cNvPr id="232459" name="Text Box 11"/>
          <p:cNvSpPr txBox="1">
            <a:spLocks noChangeArrowheads="1"/>
          </p:cNvSpPr>
          <p:nvPr/>
        </p:nvSpPr>
        <p:spPr bwMode="auto">
          <a:xfrm>
            <a:off x="108718" y="6237312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dirty="0" err="1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de-DE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Tehran</a:t>
            </a:r>
            <a:r>
              <a:rPr lang="de-DE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</a:t>
            </a:r>
            <a:r>
              <a:rPr lang="en-US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on scientific prospects of the </a:t>
            </a:r>
            <a:r>
              <a:rPr lang="en-US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</a:t>
            </a:r>
            <a:r>
              <a:rPr lang="de-DE" dirty="0" err="1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  <a:endParaRPr lang="de-DE" dirty="0" smtClean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de-DE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20 – 22, 2017, Teheran, Iran</a:t>
            </a:r>
            <a:endParaRPr lang="de-DE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coll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04958" y="1740860"/>
            <a:ext cx="4536504" cy="320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51520" y="4797152"/>
            <a:ext cx="1751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32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Outline:</a:t>
            </a:r>
            <a:r>
              <a:rPr lang="en-US" altLang="de-DE" sz="3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-179482" y="44624"/>
            <a:ext cx="9648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Cosmic Matter in the Laboratory -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Compressed Baryonic Matter experiment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763688" y="4797152"/>
            <a:ext cx="70922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9900"/>
              </a:solidFill>
              <a:latin typeface="Tahoma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The evolution of matter in the universe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US" altLang="de-DE" sz="2400" dirty="0" smtClean="0">
                <a:solidFill>
                  <a:srgbClr val="FF9900"/>
                </a:solidFill>
                <a:latin typeface="Tahoma" pitchFamily="34" charset="0"/>
              </a:rPr>
              <a:t>Exploring the QCD phase diagram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The Compressed </a:t>
            </a:r>
            <a:r>
              <a:rPr lang="de-DE" altLang="de-DE" sz="2400" dirty="0" err="1" smtClean="0">
                <a:solidFill>
                  <a:srgbClr val="FF9900"/>
                </a:solidFill>
                <a:latin typeface="Tahoma" pitchFamily="34" charset="0"/>
              </a:rPr>
              <a:t>Baryonic</a:t>
            </a:r>
            <a:r>
              <a:rPr lang="de-DE" altLang="de-DE" sz="2400" dirty="0" smtClean="0">
                <a:solidFill>
                  <a:srgbClr val="FF9900"/>
                </a:solidFill>
                <a:latin typeface="Tahoma" pitchFamily="34" charset="0"/>
              </a:rPr>
              <a:t> Matter </a:t>
            </a:r>
            <a:r>
              <a:rPr lang="de-DE" altLang="de-DE" sz="2400" dirty="0" err="1" smtClean="0">
                <a:solidFill>
                  <a:srgbClr val="FF9900"/>
                </a:solidFill>
                <a:latin typeface="Tahoma" pitchFamily="34" charset="0"/>
              </a:rPr>
              <a:t>experiment</a:t>
            </a:r>
            <a:endParaRPr lang="en-US" altLang="de-DE" sz="2400" dirty="0" smtClean="0">
              <a:solidFill>
                <a:srgbClr val="FF99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0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a/Carved_by_Massive_St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633"/>
            <a:ext cx="9144000" cy="91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0" y="334397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Fundamental </a:t>
            </a:r>
            <a:r>
              <a:rPr lang="de-DE" altLang="de-DE" sz="3600" dirty="0" err="1" smtClean="0">
                <a:solidFill>
                  <a:srgbClr val="FFFF00"/>
                </a:solidFill>
                <a:latin typeface="Tahoma" pitchFamily="34" charset="0"/>
              </a:rPr>
              <a:t>questions</a:t>
            </a:r>
            <a:r>
              <a:rPr lang="de-DE" altLang="de-DE" sz="36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056772" name="Text Box 4"/>
          <p:cNvSpPr txBox="1">
            <a:spLocks noChangeArrowheads="1"/>
          </p:cNvSpPr>
          <p:nvPr/>
        </p:nvSpPr>
        <p:spPr bwMode="auto">
          <a:xfrm>
            <a:off x="423491" y="1124744"/>
            <a:ext cx="8680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mass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universe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3" name="Text Box 5"/>
          <p:cNvSpPr txBox="1">
            <a:spLocks noChangeArrowheads="1"/>
          </p:cNvSpPr>
          <p:nvPr/>
        </p:nvSpPr>
        <p:spPr bwMode="auto">
          <a:xfrm>
            <a:off x="544698" y="4869160"/>
            <a:ext cx="79041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Why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do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not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observe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individual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quarks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</a:t>
            </a:r>
          </a:p>
        </p:txBody>
      </p:sp>
      <p:sp>
        <p:nvSpPr>
          <p:cNvPr id="1056774" name="Text Box 6"/>
          <p:cNvSpPr txBox="1">
            <a:spLocks noChangeArrowheads="1"/>
          </p:cNvSpPr>
          <p:nvPr/>
        </p:nvSpPr>
        <p:spPr bwMode="auto">
          <a:xfrm>
            <a:off x="865188" y="3286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56775" name="Text Box 7"/>
          <p:cNvSpPr txBox="1">
            <a:spLocks noChangeArrowheads="1"/>
          </p:cNvSpPr>
          <p:nvPr/>
        </p:nvSpPr>
        <p:spPr bwMode="auto">
          <a:xfrm>
            <a:off x="755650" y="2636912"/>
            <a:ext cx="72691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structure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neutron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stars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?</a:t>
            </a:r>
          </a:p>
        </p:txBody>
      </p:sp>
      <p:sp>
        <p:nvSpPr>
          <p:cNvPr id="1056776" name="Text Box 8"/>
          <p:cNvSpPr txBox="1">
            <a:spLocks noChangeArrowheads="1"/>
          </p:cNvSpPr>
          <p:nvPr/>
        </p:nvSpPr>
        <p:spPr bwMode="auto">
          <a:xfrm>
            <a:off x="820738" y="1844824"/>
            <a:ext cx="67452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What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origin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of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elements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</a:t>
            </a:r>
          </a:p>
        </p:txBody>
      </p:sp>
      <p:sp>
        <p:nvSpPr>
          <p:cNvPr id="1056777" name="Text Box 9"/>
          <p:cNvSpPr txBox="1">
            <a:spLocks noChangeArrowheads="1"/>
          </p:cNvSpPr>
          <p:nvPr/>
        </p:nvSpPr>
        <p:spPr bwMode="auto">
          <a:xfrm>
            <a:off x="842963" y="3429000"/>
            <a:ext cx="72374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Can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we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ignite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the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solar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fire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on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earth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?  </a:t>
            </a:r>
          </a:p>
        </p:txBody>
      </p:sp>
      <p:sp>
        <p:nvSpPr>
          <p:cNvPr id="1056778" name="Text Box 10"/>
          <p:cNvSpPr txBox="1">
            <a:spLocks noChangeArrowheads="1"/>
          </p:cNvSpPr>
          <p:nvPr/>
        </p:nvSpPr>
        <p:spPr bwMode="auto">
          <a:xfrm>
            <a:off x="831850" y="4149080"/>
            <a:ext cx="69802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Does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matter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differ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de-DE" altLang="de-DE" sz="3200" dirty="0" err="1" smtClean="0">
                <a:solidFill>
                  <a:srgbClr val="FFFF00"/>
                </a:solidFill>
                <a:latin typeface="Tahoma" pitchFamily="34" charset="0"/>
              </a:rPr>
              <a:t>from</a:t>
            </a:r>
            <a:r>
              <a:rPr lang="de-DE" altLang="de-DE" sz="3200" dirty="0" smtClean="0">
                <a:solidFill>
                  <a:srgbClr val="FFFF00"/>
                </a:solidFill>
                <a:latin typeface="Tahoma" pitchFamily="34" charset="0"/>
              </a:rPr>
              <a:t> antimatter ?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4043" y="5661248"/>
            <a:ext cx="86504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international </a:t>
            </a:r>
          </a:p>
          <a:p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Facility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Antiproton </a:t>
            </a:r>
            <a:r>
              <a:rPr lang="de-DE" sz="32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Ion Research (FAIR)</a:t>
            </a:r>
            <a:endParaRPr lang="de-DE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64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6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6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772" grpId="0"/>
      <p:bldP spid="1056773" grpId="0"/>
      <p:bldP spid="1056775" grpId="0"/>
      <p:bldP spid="1056776" grpId="0"/>
      <p:bldP spid="1056777" grpId="0"/>
      <p:bldP spid="105677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5" t="15641" r="24677"/>
          <a:stretch/>
        </p:blipFill>
        <p:spPr bwMode="auto">
          <a:xfrm>
            <a:off x="251520" y="4555182"/>
            <a:ext cx="1856509" cy="233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49" y="552449"/>
            <a:ext cx="1208903" cy="12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feil nach rechts 2"/>
          <p:cNvSpPr/>
          <p:nvPr/>
        </p:nvSpPr>
        <p:spPr bwMode="auto">
          <a:xfrm>
            <a:off x="539552" y="371703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" name="Pfeil nach rechts 3"/>
          <p:cNvSpPr/>
          <p:nvPr/>
        </p:nvSpPr>
        <p:spPr bwMode="auto">
          <a:xfrm rot="16200000">
            <a:off x="-660172" y="2381623"/>
            <a:ext cx="3862486" cy="484632"/>
          </a:xfrm>
          <a:prstGeom prst="rightArrow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74290" y="4584847"/>
            <a:ext cx="6268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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Situation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universe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crossover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matter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Quark-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Plasma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Experiments: 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ALICE, ATLAS, CMS at LHC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 STAR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, PHENIX 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RHIC</a:t>
            </a:r>
            <a:endParaRPr lang="de-DE" sz="2000" dirty="0">
              <a:solidFill>
                <a:srgbClr val="0000FF"/>
              </a:solidFill>
              <a:cs typeface="Tahoma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106064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eu_QuarksGluon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54284"/>
          <a:stretch/>
        </p:blipFill>
        <p:spPr bwMode="auto">
          <a:xfrm>
            <a:off x="14683" y="4263975"/>
            <a:ext cx="2829125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684213" y="333375"/>
            <a:ext cx="8388350" cy="4248150"/>
            <a:chOff x="782" y="2808"/>
            <a:chExt cx="8592" cy="4900"/>
          </a:xfrm>
        </p:grpSpPr>
        <p:pic>
          <p:nvPicPr>
            <p:cNvPr id="5530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83"/>
            <a:stretch>
              <a:fillRect/>
            </a:stretch>
          </p:blipFill>
          <p:spPr bwMode="auto">
            <a:xfrm>
              <a:off x="782" y="2808"/>
              <a:ext cx="8592" cy="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2" name="Text Box 4"/>
            <p:cNvSpPr txBox="1">
              <a:spLocks noChangeArrowheads="1"/>
            </p:cNvSpPr>
            <p:nvPr/>
          </p:nvSpPr>
          <p:spPr bwMode="auto">
            <a:xfrm>
              <a:off x="1388" y="7200"/>
              <a:ext cx="411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Courtesy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of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de-DE" sz="1400" i="1" dirty="0" smtClean="0">
                  <a:solidFill>
                    <a:srgbClr val="000000"/>
                  </a:solidFill>
                </a:rPr>
                <a:t>K. Fukushima &amp; T</a:t>
              </a:r>
              <a:r>
                <a:rPr lang="de-DE" sz="1400" i="1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de-DE" sz="1400" i="1" dirty="0" err="1" smtClean="0">
                  <a:solidFill>
                    <a:srgbClr val="000000"/>
                  </a:solidFill>
                  <a:cs typeface="Arial" charset="0"/>
                </a:rPr>
                <a:t>Hatsuda</a:t>
              </a:r>
              <a:endParaRPr lang="de-DE" sz="1400" i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29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smtClean="0">
                <a:solidFill>
                  <a:srgbClr val="002060"/>
                </a:solidFill>
                <a:latin typeface="Tahoma" pitchFamily="34" charset="0"/>
              </a:rPr>
              <a:t>Exploring the QCD phase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69918" y="1774946"/>
            <a:ext cx="1154113" cy="150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feil nach rechts 10"/>
          <p:cNvSpPr/>
          <p:nvPr/>
        </p:nvSpPr>
        <p:spPr bwMode="auto">
          <a:xfrm rot="18892862">
            <a:off x="1376641" y="3487227"/>
            <a:ext cx="3700829" cy="484632"/>
          </a:xfrm>
          <a:prstGeom prst="rightArrow">
            <a:avLst/>
          </a:prstGeom>
          <a:solidFill>
            <a:srgbClr val="0070C0">
              <a:alpha val="50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2889" y="4383142"/>
            <a:ext cx="64434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high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</a:t>
            </a:r>
            <a:r>
              <a:rPr lang="de-DE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 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antibaryons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ensities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like in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L-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QCD not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exotic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BES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RHIC, NA61 at CERN SPS, </a:t>
            </a:r>
            <a:endParaRPr lang="de-DE" sz="2000" dirty="0" smtClean="0">
              <a:solidFill>
                <a:srgbClr val="0000FF"/>
              </a:solidFill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                          CBM </a:t>
            </a:r>
            <a:r>
              <a:rPr lang="de-DE" sz="2000" dirty="0">
                <a:solidFill>
                  <a:srgbClr val="0000FF"/>
                </a:solidFill>
                <a:cs typeface="Tahoma" pitchFamily="34" charset="0"/>
              </a:rPr>
              <a:t>at </a:t>
            </a:r>
            <a:r>
              <a:rPr lang="de-DE" sz="2000" dirty="0" smtClean="0">
                <a:solidFill>
                  <a:srgbClr val="0000FF"/>
                </a:solidFill>
                <a:cs typeface="Tahoma" pitchFamily="34" charset="0"/>
              </a:rPr>
              <a:t>FAIR, NICA at JINR, J-PARC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Text Box 2"/>
          <p:cNvSpPr txBox="1">
            <a:spLocks noChangeArrowheads="1"/>
          </p:cNvSpPr>
          <p:nvPr/>
        </p:nvSpPr>
        <p:spPr bwMode="auto">
          <a:xfrm>
            <a:off x="250825" y="730250"/>
            <a:ext cx="68427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Atomic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Radius    R = 1.2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1/3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 (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σ</a:t>
            </a:r>
            <a:r>
              <a:rPr lang="de-DE" altLang="de-DE" sz="2000" baseline="-25000" dirty="0" err="1" smtClean="0">
                <a:solidFill>
                  <a:srgbClr val="000000"/>
                </a:solidFill>
                <a:latin typeface="Tahoma" pitchFamily="34" charset="0"/>
              </a:rPr>
              <a:t>reac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= 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Volume V 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R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= 4/3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A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A/V = 3/ (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</a:rPr>
              <a:t>π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1.2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)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0.14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</a:rPr>
              <a:t>-3</a:t>
            </a:r>
            <a:endParaRPr lang="de-DE" altLang="de-DE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 m = 1.67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 10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-24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cold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matter </a:t>
            </a:r>
            <a:r>
              <a:rPr lang="de-DE" altLang="de-DE" sz="2000" baseline="-25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  270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endParaRPr lang="de-DE" altLang="de-DE" sz="2000" dirty="0">
              <a:solidFill>
                <a:srgbClr val="FF33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429059" name="Text Box 3"/>
          <p:cNvSpPr txBox="1">
            <a:spLocks noChangeArrowheads="1"/>
          </p:cNvSpPr>
          <p:nvPr/>
        </p:nvSpPr>
        <p:spPr bwMode="auto">
          <a:xfrm>
            <a:off x="234195" y="2924944"/>
            <a:ext cx="605133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Limits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nucleon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density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Au-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</a:rPr>
              <a:t>nucleus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</a:rPr>
              <a:t>: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7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  V 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 1400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    R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0.8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fm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 V  2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200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  400 fm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At 3 – 4 </a:t>
            </a:r>
            <a:r>
              <a:rPr lang="el-GR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: 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nucleons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overlap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, Fermi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see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quarks</a:t>
            </a: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?</a:t>
            </a:r>
            <a:endParaRPr lang="el-GR" altLang="de-DE" sz="2000" dirty="0" smtClean="0">
              <a:solidFill>
                <a:srgbClr val="000000"/>
              </a:solidFill>
              <a:latin typeface="Tahoma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Density</a:t>
            </a:r>
            <a:r>
              <a:rPr lang="de-DE" alt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002060"/>
                </a:solidFill>
                <a:latin typeface="Tahoma" pitchFamily="34" charset="0"/>
              </a:rPr>
              <a:t>estimates</a:t>
            </a:r>
            <a:endParaRPr lang="de-DE" alt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429061" name="Picture 5" descr="20081203192317%21Neutron_star_cross-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5"/>
          <a:stretch>
            <a:fillRect/>
          </a:stretch>
        </p:blipFill>
        <p:spPr bwMode="auto">
          <a:xfrm>
            <a:off x="7236296" y="4725143"/>
            <a:ext cx="1816348" cy="1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2" name="Picture 6" descr="ANd9GcSE5xdi2mjJhdU5grBs16ot5xMMvTW_IXiVE6DxhG5R3OGpetv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836613"/>
            <a:ext cx="17303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906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3910" y="2865512"/>
            <a:ext cx="1989138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4725144"/>
            <a:ext cx="7113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Neutron </a:t>
            </a:r>
            <a:r>
              <a:rPr lang="de-DE" altLang="de-DE" sz="2000" dirty="0" err="1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star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Radius R  10 km,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Volume V  4200 km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M  2 solar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= 2  2  10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g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Average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mass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 = M/V  1000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Mio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t/cm</a:t>
            </a:r>
            <a:r>
              <a:rPr lang="de-DE" altLang="de-DE" sz="2000" baseline="30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3 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 3.6 </a:t>
            </a:r>
            <a:r>
              <a:rPr lang="el-GR" altLang="de-DE" sz="2000" dirty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ρ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0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 m</a:t>
            </a:r>
            <a:r>
              <a:rPr lang="de-DE" altLang="de-DE" sz="2000" baseline="30000" dirty="0" smtClean="0">
                <a:solidFill>
                  <a:srgbClr val="000000"/>
                </a:solidFill>
                <a:latin typeface="Tahoma" pitchFamily="34" charset="0"/>
                <a:cs typeface="Arial" charset="0"/>
                <a:sym typeface="Symbol" pitchFamily="18" charset="2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Core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 5 – 10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times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nuclear</a:t>
            </a:r>
            <a:r>
              <a:rPr lang="de-DE" altLang="de-DE" sz="2000" dirty="0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density</a:t>
            </a:r>
            <a:endParaRPr lang="de-DE" altLang="de-DE" sz="2000" dirty="0">
              <a:solidFill>
                <a:srgbClr val="000000"/>
              </a:solidFill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3306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9" b="3230"/>
          <a:stretch/>
        </p:blipFill>
        <p:spPr bwMode="auto">
          <a:xfrm>
            <a:off x="-807928" y="-27384"/>
            <a:ext cx="10552798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4775" y="2857922"/>
            <a:ext cx="936475" cy="1569660"/>
          </a:xfrm>
          <a:prstGeom prst="rect">
            <a:avLst/>
          </a:prstGeom>
          <a:solidFill>
            <a:srgbClr val="FFFF99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9600" dirty="0" smtClean="0">
                <a:solidFill>
                  <a:srgbClr val="FF0000"/>
                </a:solidFill>
                <a:latin typeface="Arial Black" panose="020B0A04020102020204" pitchFamily="34" charset="0"/>
                <a:ea typeface="BatangChe" panose="02030609000101010101" pitchFamily="49" charset="-127"/>
              </a:rPr>
              <a:t>?</a:t>
            </a:r>
            <a:endParaRPr lang="de-DE" sz="9600" dirty="0">
              <a:solidFill>
                <a:srgbClr val="FF0000"/>
              </a:solidFill>
              <a:latin typeface="Arial Black" panose="020B0A04020102020204" pitchFamily="34" charset="0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14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847602" y="1260156"/>
            <a:ext cx="6912768" cy="52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 smtClean="0">
                <a:latin typeface="Tahoma" pitchFamily="34" charset="0"/>
                <a:cs typeface="Tahoma" pitchFamily="34" charset="0"/>
              </a:rPr>
              <a:t>Quark matter in massive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neutron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de-DE" sz="3600" dirty="0" err="1" smtClean="0">
                <a:latin typeface="Tahoma" pitchFamily="34" charset="0"/>
                <a:cs typeface="Tahoma" pitchFamily="34" charset="0"/>
              </a:rPr>
              <a:t>stars</a:t>
            </a:r>
            <a:r>
              <a:rPr lang="de-DE" sz="3600" dirty="0" smtClean="0">
                <a:latin typeface="Tahoma" pitchFamily="34" charset="0"/>
                <a:cs typeface="Tahoma" pitchFamily="34" charset="0"/>
              </a:rPr>
              <a:t>? </a:t>
            </a:r>
            <a:endParaRPr lang="de-DE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31640" y="74554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Orsaria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H. Rodrigues, F. Weber, G.A. </a:t>
            </a:r>
            <a:r>
              <a:rPr lang="de-DE" sz="14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Contrera</a:t>
            </a:r>
            <a:r>
              <a:rPr lang="de-DE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sz="1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arXiv:1308.1657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Phys. Rev. C 89, 015806, </a:t>
            </a:r>
            <a:r>
              <a:rPr lang="en-US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Baryon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densities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in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central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Au+Au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collisions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026" name="Picture 2" descr="Q:\Eigene Dateien\cbm\documents\Physics Book\CBM-BOOK\Part3\Figs\rho-eps-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8" y="3682702"/>
            <a:ext cx="4237834" cy="3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Dateien\cbm\documents\Physics Book\CBM-BOOK\Part3\Figs\rho-eps-0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3710077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Dateien\cbm\documents\Physics Book\CBM-BOOK\Part3\Figs\rho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9" y="973773"/>
            <a:ext cx="4109221" cy="31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Q:\Eigene Dateien\cbm\documents\Physics Book\CBM-BOOK\Part3\Figs\rho-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30"/>
            <a:ext cx="4203948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3568" y="548680"/>
            <a:ext cx="4680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I.C. Arsene et al., Phys. </a:t>
            </a:r>
            <a:r>
              <a:rPr lang="de-DE" sz="1600" dirty="0" err="1" smtClean="0">
                <a:solidFill>
                  <a:srgbClr val="000000"/>
                </a:solidFill>
              </a:rPr>
              <a:t>Rev</a:t>
            </a:r>
            <a:r>
              <a:rPr lang="de-DE" sz="1600" dirty="0" smtClean="0">
                <a:solidFill>
                  <a:srgbClr val="000000"/>
                </a:solidFill>
              </a:rPr>
              <a:t>. C 75, 24902 (2007)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92524" y="836712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5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15744" y="804446"/>
            <a:ext cx="124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10 A </a:t>
            </a:r>
            <a:r>
              <a:rPr lang="de-DE" b="1" dirty="0" err="1" smtClean="0">
                <a:solidFill>
                  <a:srgbClr val="000000"/>
                </a:solidFill>
              </a:rPr>
              <a:t>GeV</a:t>
            </a:r>
            <a:r>
              <a:rPr lang="de-DE" b="1" dirty="0" smtClean="0">
                <a:solidFill>
                  <a:srgbClr val="000000"/>
                </a:solidFill>
              </a:rPr>
              <a:t> 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971600" y="2060848"/>
            <a:ext cx="7560840" cy="288032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>
            <a:off x="5076056" y="2348880"/>
            <a:ext cx="324036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076056" y="147607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8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910230" y="2852936"/>
            <a:ext cx="32297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>
            <a:off x="1015721" y="1916832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5 </a:t>
            </a:r>
            <a:r>
              <a:rPr lang="el-GR" sz="3200" dirty="0" smtClean="0">
                <a:solidFill>
                  <a:srgbClr val="FF0000"/>
                </a:solidFill>
              </a:rPr>
              <a:t>ρ</a:t>
            </a:r>
            <a:r>
              <a:rPr lang="de-DE" sz="3200" baseline="-25000" dirty="0" smtClean="0">
                <a:solidFill>
                  <a:srgbClr val="FF0000"/>
                </a:solidFill>
              </a:rPr>
              <a:t>0</a:t>
            </a:r>
            <a:endParaRPr lang="de-DE" sz="3200" baseline="-25000" dirty="0">
              <a:solidFill>
                <a:srgbClr val="FF0000"/>
              </a:solidFill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1399309" y="5153891"/>
            <a:ext cx="2715491" cy="1260764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5491" h="1260764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701636" y="401782"/>
                </a:lnTo>
                <a:lnTo>
                  <a:pt x="2715491" y="1233054"/>
                </a:lnTo>
                <a:lnTo>
                  <a:pt x="845127" y="1260764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525091" y="5749565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5532271" y="5420318"/>
            <a:ext cx="2826327" cy="1066801"/>
          </a:xfrm>
          <a:custGeom>
            <a:avLst/>
            <a:gdLst>
              <a:gd name="connsiteX0" fmla="*/ 0 w 2715491"/>
              <a:gd name="connsiteY0" fmla="*/ 0 h 1260764"/>
              <a:gd name="connsiteX1" fmla="*/ 623455 w 2715491"/>
              <a:gd name="connsiteY1" fmla="*/ 27709 h 1260764"/>
              <a:gd name="connsiteX2" fmla="*/ 1233055 w 2715491"/>
              <a:gd name="connsiteY2" fmla="*/ 83127 h 1260764"/>
              <a:gd name="connsiteX3" fmla="*/ 1953491 w 2715491"/>
              <a:gd name="connsiteY3" fmla="*/ 221673 h 1260764"/>
              <a:gd name="connsiteX4" fmla="*/ 2660073 w 2715491"/>
              <a:gd name="connsiteY4" fmla="*/ 401782 h 1260764"/>
              <a:gd name="connsiteX5" fmla="*/ 2701636 w 2715491"/>
              <a:gd name="connsiteY5" fmla="*/ 401782 h 1260764"/>
              <a:gd name="connsiteX6" fmla="*/ 2715491 w 2715491"/>
              <a:gd name="connsiteY6" fmla="*/ 1233054 h 1260764"/>
              <a:gd name="connsiteX7" fmla="*/ 845127 w 2715491"/>
              <a:gd name="connsiteY7" fmla="*/ 1260764 h 1260764"/>
              <a:gd name="connsiteX8" fmla="*/ 651164 w 2715491"/>
              <a:gd name="connsiteY8" fmla="*/ 789709 h 1260764"/>
              <a:gd name="connsiteX9" fmla="*/ 457200 w 2715491"/>
              <a:gd name="connsiteY9" fmla="*/ 401782 h 1260764"/>
              <a:gd name="connsiteX10" fmla="*/ 263236 w 2715491"/>
              <a:gd name="connsiteY10" fmla="*/ 207818 h 1260764"/>
              <a:gd name="connsiteX11" fmla="*/ 0 w 2715491"/>
              <a:gd name="connsiteY11" fmla="*/ 0 h 1260764"/>
              <a:gd name="connsiteX0" fmla="*/ 0 w 2812472"/>
              <a:gd name="connsiteY0" fmla="*/ 0 h 1260764"/>
              <a:gd name="connsiteX1" fmla="*/ 623455 w 2812472"/>
              <a:gd name="connsiteY1" fmla="*/ 27709 h 1260764"/>
              <a:gd name="connsiteX2" fmla="*/ 1233055 w 2812472"/>
              <a:gd name="connsiteY2" fmla="*/ 83127 h 1260764"/>
              <a:gd name="connsiteX3" fmla="*/ 1953491 w 2812472"/>
              <a:gd name="connsiteY3" fmla="*/ 221673 h 1260764"/>
              <a:gd name="connsiteX4" fmla="*/ 2660073 w 2812472"/>
              <a:gd name="connsiteY4" fmla="*/ 401782 h 1260764"/>
              <a:gd name="connsiteX5" fmla="*/ 2812472 w 2812472"/>
              <a:gd name="connsiteY5" fmla="*/ 443345 h 1260764"/>
              <a:gd name="connsiteX6" fmla="*/ 2715491 w 2812472"/>
              <a:gd name="connsiteY6" fmla="*/ 1233054 h 1260764"/>
              <a:gd name="connsiteX7" fmla="*/ 845127 w 2812472"/>
              <a:gd name="connsiteY7" fmla="*/ 1260764 h 1260764"/>
              <a:gd name="connsiteX8" fmla="*/ 651164 w 2812472"/>
              <a:gd name="connsiteY8" fmla="*/ 789709 h 1260764"/>
              <a:gd name="connsiteX9" fmla="*/ 457200 w 2812472"/>
              <a:gd name="connsiteY9" fmla="*/ 401782 h 1260764"/>
              <a:gd name="connsiteX10" fmla="*/ 263236 w 2812472"/>
              <a:gd name="connsiteY10" fmla="*/ 207818 h 1260764"/>
              <a:gd name="connsiteX11" fmla="*/ 0 w 2812472"/>
              <a:gd name="connsiteY11" fmla="*/ 0 h 1260764"/>
              <a:gd name="connsiteX0" fmla="*/ 0 w 2826327"/>
              <a:gd name="connsiteY0" fmla="*/ 0 h 1260764"/>
              <a:gd name="connsiteX1" fmla="*/ 623455 w 2826327"/>
              <a:gd name="connsiteY1" fmla="*/ 27709 h 1260764"/>
              <a:gd name="connsiteX2" fmla="*/ 1233055 w 2826327"/>
              <a:gd name="connsiteY2" fmla="*/ 83127 h 1260764"/>
              <a:gd name="connsiteX3" fmla="*/ 1953491 w 2826327"/>
              <a:gd name="connsiteY3" fmla="*/ 221673 h 1260764"/>
              <a:gd name="connsiteX4" fmla="*/ 2660073 w 2826327"/>
              <a:gd name="connsiteY4" fmla="*/ 401782 h 1260764"/>
              <a:gd name="connsiteX5" fmla="*/ 2812472 w 2826327"/>
              <a:gd name="connsiteY5" fmla="*/ 443345 h 1260764"/>
              <a:gd name="connsiteX6" fmla="*/ 2826327 w 2826327"/>
              <a:gd name="connsiteY6" fmla="*/ 1039090 h 1260764"/>
              <a:gd name="connsiteX7" fmla="*/ 845127 w 2826327"/>
              <a:gd name="connsiteY7" fmla="*/ 1260764 h 1260764"/>
              <a:gd name="connsiteX8" fmla="*/ 651164 w 2826327"/>
              <a:gd name="connsiteY8" fmla="*/ 789709 h 1260764"/>
              <a:gd name="connsiteX9" fmla="*/ 457200 w 2826327"/>
              <a:gd name="connsiteY9" fmla="*/ 401782 h 1260764"/>
              <a:gd name="connsiteX10" fmla="*/ 263236 w 2826327"/>
              <a:gd name="connsiteY10" fmla="*/ 207818 h 1260764"/>
              <a:gd name="connsiteX11" fmla="*/ 0 w 2826327"/>
              <a:gd name="connsiteY11" fmla="*/ 0 h 1260764"/>
              <a:gd name="connsiteX0" fmla="*/ 0 w 2826327"/>
              <a:gd name="connsiteY0" fmla="*/ 0 h 1066801"/>
              <a:gd name="connsiteX1" fmla="*/ 623455 w 2826327"/>
              <a:gd name="connsiteY1" fmla="*/ 27709 h 1066801"/>
              <a:gd name="connsiteX2" fmla="*/ 1233055 w 2826327"/>
              <a:gd name="connsiteY2" fmla="*/ 83127 h 1066801"/>
              <a:gd name="connsiteX3" fmla="*/ 1953491 w 2826327"/>
              <a:gd name="connsiteY3" fmla="*/ 221673 h 1066801"/>
              <a:gd name="connsiteX4" fmla="*/ 2660073 w 2826327"/>
              <a:gd name="connsiteY4" fmla="*/ 401782 h 1066801"/>
              <a:gd name="connsiteX5" fmla="*/ 2812472 w 2826327"/>
              <a:gd name="connsiteY5" fmla="*/ 443345 h 1066801"/>
              <a:gd name="connsiteX6" fmla="*/ 2826327 w 2826327"/>
              <a:gd name="connsiteY6" fmla="*/ 1039090 h 1066801"/>
              <a:gd name="connsiteX7" fmla="*/ 775855 w 2826327"/>
              <a:gd name="connsiteY7" fmla="*/ 1066801 h 1066801"/>
              <a:gd name="connsiteX8" fmla="*/ 651164 w 2826327"/>
              <a:gd name="connsiteY8" fmla="*/ 789709 h 1066801"/>
              <a:gd name="connsiteX9" fmla="*/ 457200 w 2826327"/>
              <a:gd name="connsiteY9" fmla="*/ 401782 h 1066801"/>
              <a:gd name="connsiteX10" fmla="*/ 263236 w 2826327"/>
              <a:gd name="connsiteY10" fmla="*/ 207818 h 1066801"/>
              <a:gd name="connsiteX11" fmla="*/ 0 w 2826327"/>
              <a:gd name="connsiteY11" fmla="*/ 0 h 106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327" h="1066801">
                <a:moveTo>
                  <a:pt x="0" y="0"/>
                </a:moveTo>
                <a:lnTo>
                  <a:pt x="623455" y="27709"/>
                </a:lnTo>
                <a:lnTo>
                  <a:pt x="1233055" y="83127"/>
                </a:lnTo>
                <a:lnTo>
                  <a:pt x="1953491" y="221673"/>
                </a:lnTo>
                <a:lnTo>
                  <a:pt x="2660073" y="401782"/>
                </a:lnTo>
                <a:lnTo>
                  <a:pt x="2812472" y="443345"/>
                </a:lnTo>
                <a:lnTo>
                  <a:pt x="2826327" y="1039090"/>
                </a:lnTo>
                <a:lnTo>
                  <a:pt x="775855" y="1066801"/>
                </a:lnTo>
                <a:lnTo>
                  <a:pt x="651164" y="789709"/>
                </a:lnTo>
                <a:lnTo>
                  <a:pt x="457200" y="401782"/>
                </a:lnTo>
                <a:lnTo>
                  <a:pt x="263236" y="2078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54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 smtClean="0">
              <a:solidFill>
                <a:srgbClr val="00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43960" y="5784273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p</a:t>
            </a:r>
            <a:r>
              <a:rPr lang="de-DE" dirty="0" err="1" smtClean="0">
                <a:solidFill>
                  <a:srgbClr val="002060"/>
                </a:solidFill>
              </a:rPr>
              <a:t>hase</a:t>
            </a:r>
            <a:r>
              <a:rPr lang="de-DE" dirty="0" smtClean="0">
                <a:solidFill>
                  <a:srgbClr val="002060"/>
                </a:solidFill>
              </a:rPr>
              <a:t> </a:t>
            </a:r>
          </a:p>
          <a:p>
            <a:r>
              <a:rPr lang="de-DE" dirty="0" err="1" smtClean="0">
                <a:solidFill>
                  <a:srgbClr val="002060"/>
                </a:solidFill>
              </a:rPr>
              <a:t>coexistence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1692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Messengers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from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dense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FF0000"/>
                </a:solidFill>
                <a:latin typeface="Tahoma" pitchFamily="34" charset="0"/>
              </a:rPr>
              <a:t>fireball</a:t>
            </a: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FF0000"/>
                </a:solidFill>
                <a:latin typeface="Tahoma" pitchFamily="34" charset="0"/>
              </a:rPr>
              <a:t>CBM at FAIR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1200" dirty="0" smtClean="0">
              <a:solidFill>
                <a:srgbClr val="CCFF66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UrQMD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transport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calculation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Au+Au</a:t>
            </a:r>
            <a:r>
              <a:rPr lang="de-DE" altLang="de-DE" sz="2000" dirty="0" smtClean="0">
                <a:solidFill>
                  <a:srgbClr val="CCFF66"/>
                </a:solidFill>
                <a:latin typeface="Tahoma" pitchFamily="34" charset="0"/>
              </a:rPr>
              <a:t> 10.7 A </a:t>
            </a:r>
            <a:r>
              <a:rPr lang="de-DE" altLang="de-DE" sz="2000" dirty="0" err="1" smtClean="0">
                <a:solidFill>
                  <a:srgbClr val="CCFF66"/>
                </a:solidFill>
                <a:latin typeface="Tahoma" pitchFamily="34" charset="0"/>
              </a:rPr>
              <a:t>GeV</a:t>
            </a:r>
            <a:endParaRPr lang="de-DE" altLang="de-DE" sz="2000" dirty="0" smtClean="0">
              <a:solidFill>
                <a:srgbClr val="CCFF66"/>
              </a:solidFill>
              <a:latin typeface="Tahoma" pitchFamily="34" charset="0"/>
            </a:endParaRPr>
          </a:p>
        </p:txBody>
      </p:sp>
      <p:pic>
        <p:nvPicPr>
          <p:cNvPr id="39939" name="Picture 4" descr="coll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22414" r="35577" b="19571"/>
          <a:stretch>
            <a:fillRect/>
          </a:stretch>
        </p:blipFill>
        <p:spPr bwMode="auto">
          <a:xfrm>
            <a:off x="0" y="2708275"/>
            <a:ext cx="17954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coll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3" t="21884" r="28867" b="18512"/>
          <a:stretch>
            <a:fillRect/>
          </a:stretch>
        </p:blipFill>
        <p:spPr bwMode="auto">
          <a:xfrm>
            <a:off x="1531938" y="2565400"/>
            <a:ext cx="28733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coll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t="12099" r="13058" b="11571"/>
          <a:stretch>
            <a:fillRect/>
          </a:stretch>
        </p:blipFill>
        <p:spPr bwMode="auto">
          <a:xfrm>
            <a:off x="3878263" y="1989138"/>
            <a:ext cx="52657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Line 7"/>
          <p:cNvSpPr>
            <a:spLocks noChangeShapeType="1"/>
          </p:cNvSpPr>
          <p:nvPr/>
        </p:nvSpPr>
        <p:spPr bwMode="auto">
          <a:xfrm flipV="1">
            <a:off x="2986088" y="2205038"/>
            <a:ext cx="433387" cy="143986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3184525" y="1570038"/>
            <a:ext cx="1293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Ξ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Ω</a:t>
            </a:r>
            <a:r>
              <a:rPr lang="de-DE" altLang="de-DE" sz="2400" baseline="30000" smtClean="0">
                <a:solidFill>
                  <a:srgbClr val="FFC000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C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C000"/>
                </a:solidFill>
                <a:cs typeface="Arial" pitchFamily="34" charset="0"/>
              </a:rPr>
              <a:t>φ</a:t>
            </a:r>
            <a:endParaRPr lang="el-GR" altLang="de-DE" sz="2400" baseline="30000" smtClean="0">
              <a:solidFill>
                <a:srgbClr val="FFC000"/>
              </a:solidFill>
              <a:latin typeface="Symbol" pitchFamily="18" charset="2"/>
              <a:cs typeface="Arial" pitchFamily="34" charset="0"/>
            </a:endParaRPr>
          </a:p>
        </p:txBody>
      </p:sp>
      <p:sp>
        <p:nvSpPr>
          <p:cNvPr id="39944" name="Line 9"/>
          <p:cNvSpPr>
            <a:spLocks noChangeShapeType="1"/>
          </p:cNvSpPr>
          <p:nvPr/>
        </p:nvSpPr>
        <p:spPr bwMode="auto">
          <a:xfrm>
            <a:off x="2987675" y="3862388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2771775" y="50847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 flipV="1">
            <a:off x="900113" y="2276475"/>
            <a:ext cx="433387" cy="14398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395288" y="1792288"/>
            <a:ext cx="2322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</a:rPr>
              <a:t>p, 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Ξ</a:t>
            </a:r>
            <a:r>
              <a:rPr lang="de-DE" altLang="de-DE" sz="2400" baseline="3000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de-DE" altLang="de-DE" sz="2400" baseline="30000" smtClean="0">
                <a:solidFill>
                  <a:srgbClr val="FF0000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0000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altLang="de-DE" sz="2400" smtClean="0">
                <a:solidFill>
                  <a:srgbClr val="FF0000"/>
                </a:solidFill>
                <a:cs typeface="Arial" pitchFamily="34" charset="0"/>
              </a:rPr>
              <a:t>J/</a:t>
            </a:r>
            <a:r>
              <a:rPr lang="el-GR" altLang="de-DE" sz="2400" smtClean="0">
                <a:solidFill>
                  <a:srgbClr val="FF0000"/>
                </a:solidFill>
                <a:cs typeface="Arial" pitchFamily="34" charset="0"/>
              </a:rPr>
              <a:t>ψ</a:t>
            </a:r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>
            <a:off x="468313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>
            <a:off x="827088" y="1844675"/>
            <a:ext cx="2159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V="1">
            <a:off x="6588125" y="1989138"/>
            <a:ext cx="433388" cy="143986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6711950" y="1484313"/>
            <a:ext cx="155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π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K, </a:t>
            </a:r>
            <a:r>
              <a:rPr lang="el-GR" altLang="de-DE" sz="2400" smtClean="0">
                <a:solidFill>
                  <a:srgbClr val="00FFCC"/>
                </a:solidFill>
                <a:cs typeface="Arial" pitchFamily="34" charset="0"/>
              </a:rPr>
              <a:t>Λ</a:t>
            </a:r>
            <a:r>
              <a:rPr lang="de-DE" altLang="de-DE" sz="2400" smtClean="0">
                <a:solidFill>
                  <a:srgbClr val="00FFCC"/>
                </a:solidFill>
                <a:cs typeface="Arial" pitchFamily="34" charset="0"/>
              </a:rPr>
              <a:t>, ...</a:t>
            </a:r>
            <a:endParaRPr lang="el-GR" altLang="de-DE" sz="2400" smtClean="0">
              <a:solidFill>
                <a:srgbClr val="00FFCC"/>
              </a:solidFill>
              <a:cs typeface="Arial" pitchFamily="34" charset="0"/>
            </a:endParaRPr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>
            <a:off x="6804025" y="4076700"/>
            <a:ext cx="863600" cy="11525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3" name="Text Box 18"/>
          <p:cNvSpPr txBox="1">
            <a:spLocks noChangeArrowheads="1"/>
          </p:cNvSpPr>
          <p:nvPr/>
        </p:nvSpPr>
        <p:spPr bwMode="auto">
          <a:xfrm>
            <a:off x="6443663" y="5084763"/>
            <a:ext cx="2700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FF00"/>
                </a:solidFill>
              </a:rPr>
              <a:t>resonance decays</a:t>
            </a:r>
          </a:p>
        </p:txBody>
      </p:sp>
      <p:sp>
        <p:nvSpPr>
          <p:cNvPr id="39954" name="Line 19"/>
          <p:cNvSpPr>
            <a:spLocks noChangeShapeType="1"/>
          </p:cNvSpPr>
          <p:nvPr/>
        </p:nvSpPr>
        <p:spPr bwMode="auto">
          <a:xfrm>
            <a:off x="900113" y="4221163"/>
            <a:ext cx="144462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9955" name="Text Box 20"/>
          <p:cNvSpPr txBox="1">
            <a:spLocks noChangeArrowheads="1"/>
          </p:cNvSpPr>
          <p:nvPr/>
        </p:nvSpPr>
        <p:spPr bwMode="auto">
          <a:xfrm>
            <a:off x="250825" y="5516563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6" name="Text Box 21"/>
          <p:cNvSpPr txBox="1">
            <a:spLocks noChangeArrowheads="1"/>
          </p:cNvSpPr>
          <p:nvPr/>
        </p:nvSpPr>
        <p:spPr bwMode="auto">
          <a:xfrm>
            <a:off x="5795963" y="5661025"/>
            <a:ext cx="203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ρ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→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 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e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r>
              <a:rPr lang="de-DE" altLang="de-DE" sz="2400" smtClean="0">
                <a:solidFill>
                  <a:srgbClr val="FF33CC"/>
                </a:solidFill>
                <a:cs typeface="Arial" pitchFamily="34" charset="0"/>
              </a:rPr>
              <a:t>,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 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+</a:t>
            </a:r>
            <a:r>
              <a:rPr lang="el-GR" altLang="de-DE" sz="2400" smtClean="0">
                <a:solidFill>
                  <a:srgbClr val="FF33CC"/>
                </a:solidFill>
                <a:cs typeface="Arial" pitchFamily="34" charset="0"/>
              </a:rPr>
              <a:t>μ</a:t>
            </a:r>
            <a:r>
              <a:rPr lang="de-DE" altLang="de-DE" sz="2400" baseline="30000" smtClean="0">
                <a:solidFill>
                  <a:srgbClr val="FF33CC"/>
                </a:solidFill>
                <a:cs typeface="Arial" pitchFamily="34" charset="0"/>
              </a:rPr>
              <a:t>-</a:t>
            </a:r>
            <a:endParaRPr lang="el-GR" altLang="de-DE" sz="2400" baseline="30000" smtClean="0">
              <a:solidFill>
                <a:srgbClr val="FF33CC"/>
              </a:solidFill>
              <a:cs typeface="Arial" pitchFamily="34" charset="0"/>
            </a:endParaRPr>
          </a:p>
        </p:txBody>
      </p:sp>
      <p:sp>
        <p:nvSpPr>
          <p:cNvPr id="39957" name="Line 22"/>
          <p:cNvSpPr>
            <a:spLocks noChangeShapeType="1"/>
          </p:cNvSpPr>
          <p:nvPr/>
        </p:nvSpPr>
        <p:spPr bwMode="auto">
          <a:xfrm>
            <a:off x="5940425" y="4438650"/>
            <a:ext cx="144463" cy="1295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05" y="2796897"/>
            <a:ext cx="3775134" cy="36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9564" y="6436522"/>
            <a:ext cx="424827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kern="0" dirty="0" smtClean="0">
                <a:solidFill>
                  <a:srgbClr val="000000"/>
                </a:solidFill>
              </a:rPr>
              <a:t>P. </a:t>
            </a:r>
            <a:r>
              <a:rPr lang="en-US" altLang="en-US" sz="1100" kern="0" dirty="0" err="1" smtClean="0">
                <a:solidFill>
                  <a:srgbClr val="000000"/>
                </a:solidFill>
              </a:rPr>
              <a:t>Danielewicz</a:t>
            </a:r>
            <a:r>
              <a:rPr lang="en-US" altLang="en-US" sz="1100" kern="0" dirty="0" smtClean="0">
                <a:solidFill>
                  <a:srgbClr val="000000"/>
                </a:solidFill>
              </a:rPr>
              <a:t>, R. Lacey, W.G. Lynch, </a:t>
            </a:r>
            <a:r>
              <a:rPr lang="de-DE" altLang="en-US" sz="1100" kern="0" dirty="0" smtClean="0">
                <a:solidFill>
                  <a:srgbClr val="000000"/>
                </a:solidFill>
              </a:rPr>
              <a:t>Science 298 (2002) 1592 </a:t>
            </a:r>
            <a:endParaRPr lang="en-US" altLang="en-US" sz="1100" kern="0" dirty="0" smtClean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45465" y="2458343"/>
            <a:ext cx="364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AGS: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proton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flow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9" descr="Schematic of Collision Z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7904"/>
            <a:ext cx="3024336" cy="215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36504" y="2420888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Azimuthal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angle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distribution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dN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/d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C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(1 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v</a:t>
            </a:r>
            <a:r>
              <a:rPr lang="de-D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cos(2</a:t>
            </a:r>
            <a:r>
              <a:rPr lang="el-GR" dirty="0" smtClean="0">
                <a:solidFill>
                  <a:srgbClr val="000000"/>
                </a:solidFill>
                <a:latin typeface="Calibri" panose="020F0502020204030204" pitchFamily="34" charset="0"/>
              </a:rPr>
              <a:t>φ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+ 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...)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>
                <a:solidFill>
                  <a:srgbClr val="000000"/>
                </a:solidFill>
              </a:rPr>
              <a:t>pp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pp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Ellipse 20"/>
          <p:cNvSpPr/>
          <p:nvPr/>
        </p:nvSpPr>
        <p:spPr bwMode="auto">
          <a:xfrm>
            <a:off x="5036996" y="3857094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6294336" y="385562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5502033" y="3473739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4" name="Ellipse 23"/>
          <p:cNvSpPr/>
          <p:nvPr/>
        </p:nvSpPr>
        <p:spPr bwMode="auto">
          <a:xfrm>
            <a:off x="6319257" y="427010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8445522" y="511961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4159246" y="4854680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>
            <a:off x="5166396" y="3936863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 flipH="1">
            <a:off x="5496154" y="4152450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6608579" y="3633277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>
            <a:stCxn id="22" idx="2"/>
          </p:cNvCxnSpPr>
          <p:nvPr/>
        </p:nvCxnSpPr>
        <p:spPr bwMode="auto">
          <a:xfrm flipH="1">
            <a:off x="5881136" y="3935398"/>
            <a:ext cx="413200" cy="606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Explosion 2 30"/>
          <p:cNvSpPr/>
          <p:nvPr/>
        </p:nvSpPr>
        <p:spPr bwMode="auto">
          <a:xfrm>
            <a:off x="5642675" y="3818433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32" name="Gerade Verbindung mit Pfeil 31"/>
          <p:cNvCxnSpPr/>
          <p:nvPr/>
        </p:nvCxnSpPr>
        <p:spPr bwMode="auto">
          <a:xfrm flipH="1" flipV="1">
            <a:off x="5613836" y="3633277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4716016" y="350991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412619" y="3498467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 bwMode="auto">
          <a:xfrm flipH="1">
            <a:off x="4288148" y="4002166"/>
            <a:ext cx="1466748" cy="9208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/>
          <p:nvPr/>
        </p:nvCxnSpPr>
        <p:spPr bwMode="auto">
          <a:xfrm>
            <a:off x="5856213" y="4016632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5690270" y="3430149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452453" y="4005064"/>
            <a:ext cx="63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 flipH="1">
            <a:off x="3703159" y="4690997"/>
            <a:ext cx="67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40" name="Ellipse 39"/>
          <p:cNvSpPr/>
          <p:nvPr/>
        </p:nvSpPr>
        <p:spPr bwMode="auto">
          <a:xfrm>
            <a:off x="5081866" y="482849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1" name="Ellipse 40"/>
          <p:cNvSpPr/>
          <p:nvPr/>
        </p:nvSpPr>
        <p:spPr bwMode="auto">
          <a:xfrm>
            <a:off x="6281996" y="5255036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5546904" y="444513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3" name="Ellipse 42"/>
          <p:cNvSpPr/>
          <p:nvPr/>
        </p:nvSpPr>
        <p:spPr bwMode="auto">
          <a:xfrm>
            <a:off x="6324659" y="4774834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44" name="Ellipse 43"/>
          <p:cNvSpPr/>
          <p:nvPr/>
        </p:nvSpPr>
        <p:spPr bwMode="auto">
          <a:xfrm>
            <a:off x="4315372" y="5396058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>
            <a:off x="5211266" y="4908262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45"/>
          <p:cNvCxnSpPr/>
          <p:nvPr/>
        </p:nvCxnSpPr>
        <p:spPr bwMode="auto">
          <a:xfrm flipH="1">
            <a:off x="5541024" y="5123848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mit Pfeil 46"/>
          <p:cNvCxnSpPr/>
          <p:nvPr/>
        </p:nvCxnSpPr>
        <p:spPr bwMode="auto">
          <a:xfrm>
            <a:off x="6653449" y="4604676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>
            <a:stCxn id="41" idx="1"/>
          </p:cNvCxnSpPr>
          <p:nvPr/>
        </p:nvCxnSpPr>
        <p:spPr bwMode="auto">
          <a:xfrm flipH="1" flipV="1">
            <a:off x="5939527" y="4971349"/>
            <a:ext cx="365332" cy="30705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Explosion 2 48"/>
          <p:cNvSpPr/>
          <p:nvPr/>
        </p:nvSpPr>
        <p:spPr bwMode="auto">
          <a:xfrm>
            <a:off x="5687544" y="4789831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50" name="Gerade Verbindung mit Pfeil 49"/>
          <p:cNvCxnSpPr/>
          <p:nvPr/>
        </p:nvCxnSpPr>
        <p:spPr bwMode="auto">
          <a:xfrm flipH="1" flipV="1">
            <a:off x="5658706" y="4604676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/>
          <p:cNvSpPr txBox="1"/>
          <p:nvPr/>
        </p:nvSpPr>
        <p:spPr>
          <a:xfrm>
            <a:off x="4849072" y="478950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371822" y="515807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53" name="Gerade Verbindung mit Pfeil 52"/>
          <p:cNvCxnSpPr/>
          <p:nvPr/>
        </p:nvCxnSpPr>
        <p:spPr bwMode="auto">
          <a:xfrm flipH="1">
            <a:off x="4483792" y="5023365"/>
            <a:ext cx="1257213" cy="40584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/>
          <p:cNvCxnSpPr>
            <a:endCxn id="43" idx="2"/>
          </p:cNvCxnSpPr>
          <p:nvPr/>
        </p:nvCxnSpPr>
        <p:spPr bwMode="auto">
          <a:xfrm flipV="1">
            <a:off x="5939527" y="4854602"/>
            <a:ext cx="385132" cy="437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feld 54"/>
          <p:cNvSpPr txBox="1"/>
          <p:nvPr/>
        </p:nvSpPr>
        <p:spPr>
          <a:xfrm>
            <a:off x="5735140" y="440154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6314880" y="4797152"/>
            <a:ext cx="650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 flipH="1">
            <a:off x="3779912" y="5341762"/>
            <a:ext cx="70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58" name="Ellipse 57"/>
          <p:cNvSpPr/>
          <p:nvPr/>
        </p:nvSpPr>
        <p:spPr bwMode="auto">
          <a:xfrm>
            <a:off x="4989105" y="5812297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59" name="Ellipse 58"/>
          <p:cNvSpPr/>
          <p:nvPr/>
        </p:nvSpPr>
        <p:spPr bwMode="auto">
          <a:xfrm>
            <a:off x="6054031" y="6222598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5454143" y="5428942"/>
            <a:ext cx="156126" cy="1595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6475659" y="5741427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4483792" y="6417311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3" name="Gerade Verbindung mit Pfeil 62"/>
          <p:cNvCxnSpPr/>
          <p:nvPr/>
        </p:nvCxnSpPr>
        <p:spPr bwMode="auto">
          <a:xfrm>
            <a:off x="5118505" y="5892066"/>
            <a:ext cx="529739" cy="45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63"/>
          <p:cNvCxnSpPr/>
          <p:nvPr/>
        </p:nvCxnSpPr>
        <p:spPr bwMode="auto">
          <a:xfrm flipH="1">
            <a:off x="5448264" y="6107653"/>
            <a:ext cx="76996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mit Pfeil 64"/>
          <p:cNvCxnSpPr/>
          <p:nvPr/>
        </p:nvCxnSpPr>
        <p:spPr bwMode="auto">
          <a:xfrm>
            <a:off x="6560688" y="5588480"/>
            <a:ext cx="404463" cy="383355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Gerade Verbindung mit Pfeil 65"/>
          <p:cNvCxnSpPr>
            <a:stCxn id="59" idx="1"/>
          </p:cNvCxnSpPr>
          <p:nvPr/>
        </p:nvCxnSpPr>
        <p:spPr bwMode="auto">
          <a:xfrm flipH="1" flipV="1">
            <a:off x="5778435" y="5900966"/>
            <a:ext cx="298459" cy="3449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Explosion 2 66"/>
          <p:cNvSpPr/>
          <p:nvPr/>
        </p:nvSpPr>
        <p:spPr bwMode="auto">
          <a:xfrm>
            <a:off x="5594783" y="5773636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68" name="Gerade Verbindung mit Pfeil 67"/>
          <p:cNvCxnSpPr/>
          <p:nvPr/>
        </p:nvCxnSpPr>
        <p:spPr bwMode="auto">
          <a:xfrm flipH="1" flipV="1">
            <a:off x="5565945" y="5588480"/>
            <a:ext cx="164599" cy="22381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Textfeld 68"/>
          <p:cNvSpPr txBox="1"/>
          <p:nvPr/>
        </p:nvSpPr>
        <p:spPr>
          <a:xfrm>
            <a:off x="4756311" y="5773305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6220991" y="6179008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cxnSp>
        <p:nvCxnSpPr>
          <p:cNvPr id="71" name="Gerade Verbindung mit Pfeil 70"/>
          <p:cNvCxnSpPr>
            <a:endCxn id="62" idx="6"/>
          </p:cNvCxnSpPr>
          <p:nvPr/>
        </p:nvCxnSpPr>
        <p:spPr bwMode="auto">
          <a:xfrm flipH="1">
            <a:off x="4639917" y="6007169"/>
            <a:ext cx="1008327" cy="4899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1"/>
          <p:cNvCxnSpPr>
            <a:endCxn id="61" idx="2"/>
          </p:cNvCxnSpPr>
          <p:nvPr/>
        </p:nvCxnSpPr>
        <p:spPr bwMode="auto">
          <a:xfrm flipV="1">
            <a:off x="5881136" y="5821197"/>
            <a:ext cx="594524" cy="480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feld 72"/>
          <p:cNvSpPr txBox="1"/>
          <p:nvPr/>
        </p:nvSpPr>
        <p:spPr>
          <a:xfrm>
            <a:off x="5642380" y="5385352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0000"/>
                </a:solidFill>
              </a:rPr>
              <a:t>p</a:t>
            </a:r>
            <a:endParaRPr lang="de-DE" sz="2800" dirty="0">
              <a:solidFill>
                <a:srgbClr val="00000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6404028" y="5793018"/>
            <a:ext cx="592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Λ</a:t>
            </a:r>
            <a:r>
              <a:rPr lang="de-DE" sz="2800" baseline="30000" dirty="0" smtClean="0">
                <a:solidFill>
                  <a:srgbClr val="C00000"/>
                </a:solidFill>
              </a:rPr>
              <a:t>0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 flipH="1">
            <a:off x="3974444" y="6278335"/>
            <a:ext cx="74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K</a:t>
            </a:r>
            <a:r>
              <a:rPr lang="de-DE" sz="2800" baseline="30000" dirty="0" smtClean="0">
                <a:solidFill>
                  <a:srgbClr val="C00000"/>
                </a:solidFill>
              </a:rPr>
              <a:t>+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cxnSp>
        <p:nvCxnSpPr>
          <p:cNvPr id="76" name="Gerade Verbindung mit Pfeil 75"/>
          <p:cNvCxnSpPr/>
          <p:nvPr/>
        </p:nvCxnSpPr>
        <p:spPr bwMode="auto">
          <a:xfrm>
            <a:off x="6461981" y="4420573"/>
            <a:ext cx="463043" cy="3055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rade Verbindung mit Pfeil 76"/>
          <p:cNvCxnSpPr>
            <a:stCxn id="43" idx="6"/>
          </p:cNvCxnSpPr>
          <p:nvPr/>
        </p:nvCxnSpPr>
        <p:spPr bwMode="auto">
          <a:xfrm flipV="1">
            <a:off x="6480784" y="4828493"/>
            <a:ext cx="444241" cy="2611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xplosion 2 77"/>
          <p:cNvSpPr/>
          <p:nvPr/>
        </p:nvSpPr>
        <p:spPr bwMode="auto">
          <a:xfrm>
            <a:off x="6855681" y="4648265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79" name="Gerade Verbindung mit Pfeil 78"/>
          <p:cNvCxnSpPr>
            <a:endCxn id="81" idx="3"/>
          </p:cNvCxnSpPr>
          <p:nvPr/>
        </p:nvCxnSpPr>
        <p:spPr bwMode="auto">
          <a:xfrm flipV="1">
            <a:off x="7068416" y="4002166"/>
            <a:ext cx="1233448" cy="69623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mit Pfeil 79"/>
          <p:cNvCxnSpPr/>
          <p:nvPr/>
        </p:nvCxnSpPr>
        <p:spPr bwMode="auto">
          <a:xfrm>
            <a:off x="7057913" y="4847820"/>
            <a:ext cx="401582" cy="4372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Ellipse 80"/>
          <p:cNvSpPr/>
          <p:nvPr/>
        </p:nvSpPr>
        <p:spPr bwMode="auto">
          <a:xfrm>
            <a:off x="8279001" y="38659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2" name="Ellipse 81"/>
          <p:cNvSpPr/>
          <p:nvPr/>
        </p:nvSpPr>
        <p:spPr bwMode="auto">
          <a:xfrm>
            <a:off x="8627702" y="6437546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8382011" y="3732270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p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7327177" y="4836853"/>
            <a:ext cx="7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Ξ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85" name="Ellipse 84"/>
          <p:cNvSpPr/>
          <p:nvPr/>
        </p:nvSpPr>
        <p:spPr bwMode="auto">
          <a:xfrm>
            <a:off x="7437822" y="5263092"/>
            <a:ext cx="156126" cy="159538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86" name="Gerade Verbindung mit Pfeil 85"/>
          <p:cNvCxnSpPr>
            <a:stCxn id="61" idx="6"/>
            <a:endCxn id="91" idx="1"/>
          </p:cNvCxnSpPr>
          <p:nvPr/>
        </p:nvCxnSpPr>
        <p:spPr bwMode="auto">
          <a:xfrm flipV="1">
            <a:off x="6631785" y="5712006"/>
            <a:ext cx="1120712" cy="10919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/>
          <p:cNvCxnSpPr>
            <a:endCxn id="25" idx="3"/>
          </p:cNvCxnSpPr>
          <p:nvPr/>
        </p:nvCxnSpPr>
        <p:spPr bwMode="auto">
          <a:xfrm flipV="1">
            <a:off x="7950018" y="5255784"/>
            <a:ext cx="518367" cy="34685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/>
          <p:cNvCxnSpPr/>
          <p:nvPr/>
        </p:nvCxnSpPr>
        <p:spPr bwMode="auto">
          <a:xfrm>
            <a:off x="7563219" y="5397391"/>
            <a:ext cx="253886" cy="2346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feld 88"/>
          <p:cNvSpPr txBox="1"/>
          <p:nvPr/>
        </p:nvSpPr>
        <p:spPr>
          <a:xfrm>
            <a:off x="8569412" y="4952607"/>
            <a:ext cx="57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C00000"/>
                </a:solidFill>
              </a:rPr>
              <a:t>Ω</a:t>
            </a:r>
            <a:r>
              <a:rPr lang="de-DE" sz="2800" baseline="30000" dirty="0" smtClean="0">
                <a:solidFill>
                  <a:srgbClr val="C00000"/>
                </a:solidFill>
              </a:rPr>
              <a:t>-</a:t>
            </a:r>
            <a:endParaRPr lang="de-DE" sz="2800" baseline="30000" dirty="0">
              <a:solidFill>
                <a:srgbClr val="C00000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8783828" y="6393956"/>
            <a:ext cx="176329" cy="246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C00000"/>
                </a:solidFill>
              </a:rPr>
              <a:t>n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91" name="Explosion 2 90"/>
          <p:cNvSpPr/>
          <p:nvPr/>
        </p:nvSpPr>
        <p:spPr bwMode="auto">
          <a:xfrm>
            <a:off x="7752497" y="5560188"/>
            <a:ext cx="320226" cy="254658"/>
          </a:xfrm>
          <a:prstGeom prst="irregularSeal2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cxnSp>
        <p:nvCxnSpPr>
          <p:cNvPr id="92" name="Gerade Verbindung mit Pfeil 91"/>
          <p:cNvCxnSpPr>
            <a:endCxn id="82" idx="1"/>
          </p:cNvCxnSpPr>
          <p:nvPr/>
        </p:nvCxnSpPr>
        <p:spPr bwMode="auto">
          <a:xfrm>
            <a:off x="7987533" y="5758446"/>
            <a:ext cx="663034" cy="7024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feld 92"/>
          <p:cNvSpPr txBox="1"/>
          <p:nvPr/>
        </p:nvSpPr>
        <p:spPr>
          <a:xfrm>
            <a:off x="6856774" y="4077072"/>
            <a:ext cx="95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4" name="Ellipse 93"/>
          <p:cNvSpPr/>
          <p:nvPr/>
        </p:nvSpPr>
        <p:spPr bwMode="auto">
          <a:xfrm>
            <a:off x="4444797" y="2996952"/>
            <a:ext cx="3830524" cy="3788273"/>
          </a:xfrm>
          <a:prstGeom prst="ellipse">
            <a:avLst/>
          </a:prstGeom>
          <a:solidFill>
            <a:srgbClr val="6699FF">
              <a:alpha val="3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95" name="Textfeld 94"/>
          <p:cNvSpPr txBox="1"/>
          <p:nvPr/>
        </p:nvSpPr>
        <p:spPr>
          <a:xfrm>
            <a:off x="6588224" y="4973106"/>
            <a:ext cx="1104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6804733" y="5867392"/>
            <a:ext cx="121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uds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7647358" y="4839543"/>
            <a:ext cx="11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dss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8460432" y="533480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</a:rPr>
              <a:t>(</a:t>
            </a:r>
            <a:r>
              <a:rPr lang="de-DE" sz="2000" dirty="0" err="1" smtClean="0">
                <a:solidFill>
                  <a:srgbClr val="C00000"/>
                </a:solidFill>
              </a:rPr>
              <a:t>sss</a:t>
            </a:r>
            <a:r>
              <a:rPr lang="de-DE" sz="2000" dirty="0" smtClean="0">
                <a:solidFill>
                  <a:srgbClr val="C00000"/>
                </a:solidFill>
              </a:rPr>
              <a:t>)</a:t>
            </a:r>
            <a:endParaRPr lang="de-DE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5031457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428216" y="4725144"/>
            <a:ext cx="236475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Explicit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Higgs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</a:rPr>
              <a:t>mechanism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5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, 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</a:t>
            </a:r>
            <a:r>
              <a:rPr lang="de-DE" altLang="de-DE" sz="2000" baseline="-25000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de-DE" altLang="de-DE" sz="2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150 </a:t>
            </a:r>
            <a:r>
              <a:rPr lang="de-DE" altLang="de-DE" sz="2000" dirty="0" err="1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MeV</a:t>
            </a:r>
            <a:r>
              <a:rPr lang="de-DE" altLang="de-DE" sz="2000" dirty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dirty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</a:pPr>
            <a:endParaRPr lang="de-DE" altLang="de-DE" sz="2000" dirty="0">
              <a:solidFill>
                <a:srgbClr val="3333CC"/>
              </a:solidFill>
              <a:latin typeface="Tahoma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ieren 15"/>
          <p:cNvGrpSpPr/>
          <p:nvPr/>
        </p:nvGrpSpPr>
        <p:grpSpPr>
          <a:xfrm>
            <a:off x="4337843" y="2673897"/>
            <a:ext cx="4690533" cy="3419399"/>
            <a:chOff x="4574888" y="3481388"/>
            <a:chExt cx="4679950" cy="32607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888" y="3481388"/>
              <a:ext cx="4679950" cy="309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4787900" y="3554413"/>
              <a:ext cx="3911600" cy="522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sz="2800" dirty="0" smtClean="0">
                  <a:solidFill>
                    <a:srgbClr val="000000"/>
                  </a:solidFill>
                  <a:cs typeface="Arial" charset="0"/>
                </a:rPr>
                <a:t>Ω</a:t>
              </a:r>
              <a:r>
                <a:rPr lang="de-DE" sz="2800" baseline="30000" dirty="0" smtClean="0">
                  <a:solidFill>
                    <a:srgbClr val="000000"/>
                  </a:solidFill>
                  <a:cs typeface="Arial" charset="0"/>
                </a:rPr>
                <a:t>-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production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in 4 A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GeV</a:t>
              </a:r>
              <a:r>
                <a:rPr lang="de-DE" sz="2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de-DE" sz="2000" dirty="0" err="1" smtClean="0">
                  <a:solidFill>
                    <a:srgbClr val="000000"/>
                  </a:solidFill>
                  <a:cs typeface="Arial" charset="0"/>
                </a:rPr>
                <a:t>Au+Au</a:t>
              </a:r>
              <a:endParaRPr lang="el-GR" sz="2000" baseline="30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4889500" y="6402388"/>
              <a:ext cx="3930650" cy="339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e-DE" sz="1600" smtClean="0">
                  <a:solidFill>
                    <a:srgbClr val="000000"/>
                  </a:solidFill>
                  <a:latin typeface="Tahoma" pitchFamily="34" charset="0"/>
                </a:rPr>
                <a:t>HYPQGSM calculations , K. Gudima et al. </a:t>
              </a:r>
            </a:p>
          </p:txBody>
        </p: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7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0035"/>
            <a:ext cx="3024336" cy="19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3" name="Rechteck 12"/>
          <p:cNvSpPr/>
          <p:nvPr/>
        </p:nvSpPr>
        <p:spPr>
          <a:xfrm>
            <a:off x="99063" y="2359040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>
                <a:solidFill>
                  <a:srgbClr val="000000"/>
                </a:solidFill>
              </a:rPr>
              <a:t>Direct </a:t>
            </a:r>
            <a:r>
              <a:rPr lang="en-GB" u="sng" dirty="0" smtClean="0">
                <a:solidFill>
                  <a:srgbClr val="000000"/>
                </a:solidFill>
              </a:rPr>
              <a:t>multi-strange hyperon production</a:t>
            </a:r>
            <a:r>
              <a:rPr lang="en-GB" u="sng" dirty="0">
                <a:solidFill>
                  <a:srgbClr val="000000"/>
                </a:solidFill>
              </a:rPr>
              <a:t>: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K</a:t>
            </a:r>
            <a:r>
              <a:rPr lang="en-GB" baseline="30000" dirty="0" err="1">
                <a:solidFill>
                  <a:srgbClr val="000000"/>
                </a:solidFill>
              </a:rPr>
              <a:t>+</a:t>
            </a:r>
            <a:r>
              <a:rPr lang="en-GB" dirty="0" err="1">
                <a:solidFill>
                  <a:srgbClr val="000000"/>
                </a:solidFill>
              </a:rPr>
              <a:t>p</a:t>
            </a:r>
            <a:r>
              <a:rPr lang="en-GB" dirty="0">
                <a:solidFill>
                  <a:srgbClr val="000000"/>
                </a:solidFill>
              </a:rPr>
              <a:t>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3.7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K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p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Λ</a:t>
            </a:r>
            <a:r>
              <a:rPr lang="en-GB" baseline="30000" dirty="0">
                <a:solidFill>
                  <a:srgbClr val="000000"/>
                </a:solidFill>
              </a:rPr>
              <a:t>0</a:t>
            </a:r>
            <a:r>
              <a:rPr lang="en-GB" dirty="0">
                <a:solidFill>
                  <a:srgbClr val="000000"/>
                </a:solidFill>
              </a:rPr>
              <a:t>Λ</a:t>
            </a:r>
            <a:r>
              <a:rPr lang="en-GB" baseline="30000" dirty="0">
                <a:solidFill>
                  <a:srgbClr val="000000"/>
                </a:solidFill>
              </a:rPr>
              <a:t>0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7.1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000000"/>
                </a:solidFill>
              </a:rPr>
              <a:t>-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9.0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r>
              <a:rPr lang="en-GB" dirty="0">
                <a:solidFill>
                  <a:srgbClr val="000000"/>
                </a:solidFill>
              </a:rPr>
              <a:t>) </a:t>
            </a: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+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b="1" dirty="0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000000"/>
                </a:solidFill>
              </a:rPr>
              <a:t>-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pp</a:t>
            </a:r>
            <a:r>
              <a:rPr lang="en-GB" dirty="0">
                <a:solidFill>
                  <a:srgbClr val="000000"/>
                </a:solidFill>
              </a:rPr>
              <a:t>       (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</a:rPr>
              <a:t>thr</a:t>
            </a:r>
            <a:r>
              <a:rPr lang="en-GB" dirty="0">
                <a:solidFill>
                  <a:srgbClr val="000000"/>
                </a:solidFill>
              </a:rPr>
              <a:t> = 12.7 </a:t>
            </a:r>
            <a:r>
              <a:rPr lang="en-GB" dirty="0" err="1">
                <a:solidFill>
                  <a:srgbClr val="000000"/>
                </a:solidFill>
              </a:rPr>
              <a:t>GeV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428960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en-GB" u="sng" dirty="0" smtClean="0">
                <a:solidFill>
                  <a:srgbClr val="000000"/>
                </a:solidFill>
              </a:rPr>
              <a:t>Hyperon production </a:t>
            </a:r>
            <a:r>
              <a:rPr lang="en-GB" u="sng" dirty="0">
                <a:solidFill>
                  <a:srgbClr val="000000"/>
                </a:solidFill>
              </a:rPr>
              <a:t>via multiple </a:t>
            </a:r>
            <a:r>
              <a:rPr lang="en-GB" u="sng" dirty="0" smtClean="0">
                <a:solidFill>
                  <a:srgbClr val="000000"/>
                </a:solidFill>
              </a:rPr>
              <a:t>collisions</a:t>
            </a:r>
          </a:p>
          <a:p>
            <a:pPr marL="342900" indent="-342900"/>
            <a:endParaRPr lang="en-GB" sz="700" u="sng" dirty="0">
              <a:solidFill>
                <a:srgbClr val="0000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GB" dirty="0" smtClean="0">
                <a:solidFill>
                  <a:srgbClr val="000000"/>
                </a:solidFill>
              </a:rPr>
              <a:t>pp</a:t>
            </a:r>
            <a:r>
              <a:rPr lang="en-GB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Λ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b="1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</a:t>
            </a:r>
            <a:r>
              <a:rPr lang="de-DE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 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+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K</a:t>
            </a:r>
            <a:r>
              <a:rPr lang="en-GB" baseline="3000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-</a:t>
            </a:r>
            <a:r>
              <a:rPr lang="en-GB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pp</a:t>
            </a:r>
            <a:r>
              <a:rPr lang="en-GB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42900" indent="-342900">
              <a:buFontTx/>
              <a:buAutoNum type="arabicPeriod"/>
            </a:pP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p,  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l-GR" dirty="0">
                <a:solidFill>
                  <a:srgbClr val="FF0000"/>
                </a:solidFill>
                <a:cs typeface="Times New Roman" pitchFamily="18" charset="0"/>
              </a:rPr>
              <a:t>π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,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   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p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     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3 .</a:t>
            </a:r>
            <a:r>
              <a:rPr lang="en-GB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baseline="30000" dirty="0">
                <a:solidFill>
                  <a:srgbClr val="FF0000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n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,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-</a:t>
            </a:r>
            <a:endParaRPr lang="de-DE" baseline="30000" dirty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endParaRPr lang="en-GB" sz="700" dirty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err="1">
                <a:solidFill>
                  <a:srgbClr val="000000"/>
                </a:solidFill>
              </a:rPr>
              <a:t>Antihyperons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dirty="0">
                <a:solidFill>
                  <a:srgbClr val="FF0000"/>
                </a:solidFill>
              </a:rPr>
              <a:t>.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Λ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0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,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342900" indent="-342900"/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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K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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</a:t>
            </a:r>
            <a:r>
              <a:rPr lang="en-GB" b="1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</a:t>
            </a:r>
            <a:r>
              <a:rPr lang="en-GB" baseline="30000" dirty="0">
                <a:solidFill>
                  <a:srgbClr val="FF0000"/>
                </a:solidFill>
                <a:cs typeface="Times New Roman" pitchFamily="18" charset="0"/>
              </a:rPr>
              <a:t>+</a:t>
            </a:r>
            <a:r>
              <a:rPr lang="en-GB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-468313" y="531837"/>
            <a:ext cx="9612313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33CC33"/>
                </a:solidFill>
                <a:latin typeface="Comic Sans MS" pitchFamily="66" charset="0"/>
                <a:sym typeface="Wingdings" pitchFamily="2" charset="2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The QCD matter equation-of-state at neutron star core densities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99"/>
                </a:solidFill>
                <a:latin typeface="Tahoma" pitchFamily="34" charset="0"/>
                <a:sym typeface="Symbol" pitchFamily="18" charset="2"/>
              </a:rPr>
              <a:t>       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collective flow of identified particles</a:t>
            </a:r>
            <a:r>
              <a:rPr lang="en-US" sz="2000" dirty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000" dirty="0" smtClean="0">
                <a:solidFill>
                  <a:srgbClr val="4BACC6">
                    <a:lumMod val="50000"/>
                  </a:srgbClr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sz="200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K,p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Λ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,...)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       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driven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by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pressure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gradient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the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early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fireball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particle production at (sub)threshold energies via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        multi-step processes (multi-strange hyperons, charm)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1288" b="2689"/>
          <a:stretch>
            <a:fillRect/>
          </a:stretch>
        </p:blipFill>
        <p:spPr bwMode="auto">
          <a:xfrm>
            <a:off x="4680507" y="2520280"/>
            <a:ext cx="2195749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5087428" y="2583113"/>
            <a:ext cx="204652" cy="3863797"/>
          </a:xfrm>
          <a:prstGeom prst="rect">
            <a:avLst/>
          </a:prstGeom>
          <a:solidFill>
            <a:srgbClr val="14425D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de-DE" kern="0" dirty="0">
              <a:solidFill>
                <a:srgbClr val="FFFF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787162" y="4215326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 bwMode="auto">
          <a:xfrm>
            <a:off x="1008096" y="3356992"/>
            <a:ext cx="14401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445221" y="6237312"/>
            <a:ext cx="1742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9693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9ACA5E-DAE1-445C-BD20-7D2C7F7D4F02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44222" y="2977207"/>
            <a:ext cx="345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Jour. Phys. G38 (2011)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58" y="1814815"/>
            <a:ext cx="4248472" cy="48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5" y="3267067"/>
            <a:ext cx="4232745" cy="348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692696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matter 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11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rgbClr val="BBE0E3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61941"/>
            <a:ext cx="43100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002711" y="2988241"/>
            <a:ext cx="3304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Ar +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KCl</a:t>
            </a:r>
            <a:r>
              <a:rPr lang="de-DE" sz="1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1.76 A </a:t>
            </a:r>
            <a:r>
              <a:rPr lang="de-DE" sz="1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de-DE" sz="1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G. </a:t>
            </a: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Agakishiev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 et al., arXiv:1512.07070</a:t>
            </a:r>
            <a:endParaRPr lang="de-DE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1033" y="1887795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</a:rPr>
              <a:t>Particle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yields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and</a:t>
            </a:r>
            <a:r>
              <a:rPr lang="de-DE" sz="1600" dirty="0" smtClean="0">
                <a:solidFill>
                  <a:srgbClr val="000000"/>
                </a:solidFill>
              </a:rPr>
              <a:t> thermal </a:t>
            </a:r>
            <a:r>
              <a:rPr lang="de-DE" sz="1600" dirty="0" err="1" smtClean="0">
                <a:solidFill>
                  <a:srgbClr val="000000"/>
                </a:solidFill>
              </a:rPr>
              <a:t>model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fits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 rot="20979268">
            <a:off x="3750355" y="2243184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few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Ellipse 1"/>
          <p:cNvSpPr/>
          <p:nvPr/>
        </p:nvSpPr>
        <p:spPr bwMode="auto">
          <a:xfrm>
            <a:off x="8170853" y="4415314"/>
            <a:ext cx="585944" cy="6263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5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07504" y="69269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01020" cy="309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88024" y="278092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</a:rPr>
              <a:t>S</a:t>
            </a:r>
            <a:r>
              <a:rPr lang="de-DE" sz="1600" dirty="0" err="1" smtClean="0">
                <a:solidFill>
                  <a:srgbClr val="000000"/>
                </a:solidFill>
              </a:rPr>
              <a:t>lope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dilepton</a:t>
            </a:r>
            <a:r>
              <a:rPr lang="de-DE" sz="1600" dirty="0" smtClean="0">
                <a:solidFill>
                  <a:srgbClr val="000000"/>
                </a:solidFill>
              </a:rPr>
              <a:t> invariant </a:t>
            </a:r>
            <a:r>
              <a:rPr lang="de-DE" sz="1600" dirty="0" err="1" smtClean="0">
                <a:solidFill>
                  <a:srgbClr val="000000"/>
                </a:solidFill>
              </a:rPr>
              <a:t>mass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</a:rPr>
              <a:t>spectrum</a:t>
            </a:r>
            <a:endParaRPr lang="de-DE" sz="1600" dirty="0" smtClean="0">
              <a:solidFill>
                <a:srgbClr val="000000"/>
              </a:solidFill>
            </a:endParaRPr>
          </a:p>
          <a:p>
            <a:r>
              <a:rPr lang="de-DE" sz="1600" dirty="0" smtClean="0">
                <a:solidFill>
                  <a:srgbClr val="000000"/>
                </a:solidFill>
              </a:rPr>
              <a:t>1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&lt; </a:t>
            </a:r>
            <a:r>
              <a:rPr lang="de-DE" sz="1600" dirty="0" err="1" smtClean="0">
                <a:solidFill>
                  <a:srgbClr val="000000"/>
                </a:solidFill>
              </a:rPr>
              <a:t>M</a:t>
            </a:r>
            <a:r>
              <a:rPr lang="de-DE" sz="1600" baseline="-25000" dirty="0" err="1" smtClean="0">
                <a:solidFill>
                  <a:srgbClr val="000000"/>
                </a:solidFill>
              </a:rPr>
              <a:t>inv</a:t>
            </a:r>
            <a:r>
              <a:rPr lang="de-DE" sz="1600" dirty="0" smtClean="0">
                <a:solidFill>
                  <a:srgbClr val="000000"/>
                </a:solidFill>
              </a:rPr>
              <a:t> &lt; 2.5 </a:t>
            </a:r>
            <a:r>
              <a:rPr lang="de-DE" sz="1600" dirty="0" err="1" smtClean="0">
                <a:solidFill>
                  <a:srgbClr val="000000"/>
                </a:solidFill>
              </a:rPr>
              <a:t>GeV</a:t>
            </a:r>
            <a:r>
              <a:rPr lang="de-DE" sz="1600" dirty="0" smtClean="0">
                <a:solidFill>
                  <a:srgbClr val="000000"/>
                </a:solidFill>
              </a:rPr>
              <a:t>/c</a:t>
            </a:r>
            <a:r>
              <a:rPr lang="de-DE" sz="1600" baseline="30000" dirty="0" smtClean="0">
                <a:solidFill>
                  <a:srgbClr val="000000"/>
                </a:solidFill>
              </a:rPr>
              <a:t>2</a:t>
            </a:r>
            <a:r>
              <a:rPr lang="de-DE" sz="1600" dirty="0" smtClean="0">
                <a:solidFill>
                  <a:srgbClr val="000000"/>
                </a:solidFill>
              </a:rPr>
              <a:t>  </a:t>
            </a:r>
            <a:endParaRPr lang="de-DE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4422766" cy="342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79356" y="2780928"/>
            <a:ext cx="3956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nvariant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distribution</a:t>
            </a: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lepton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pairs</a:t>
            </a:r>
            <a:endParaRPr lang="de-DE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210436" y="4655233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957296" y="6472156"/>
            <a:ext cx="364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The CBM </a:t>
            </a:r>
            <a:r>
              <a:rPr lang="de-DE" sz="1400" dirty="0" err="1" smtClean="0">
                <a:solidFill>
                  <a:srgbClr val="000000"/>
                </a:solidFill>
              </a:rPr>
              <a:t>Collaboration</a:t>
            </a:r>
            <a:r>
              <a:rPr lang="de-DE" sz="1400" dirty="0">
                <a:solidFill>
                  <a:srgbClr val="000000"/>
                </a:solidFill>
              </a:rPr>
              <a:t>,</a:t>
            </a:r>
            <a:r>
              <a:rPr lang="de-DE" sz="1400" dirty="0" smtClean="0">
                <a:solidFill>
                  <a:srgbClr val="000000"/>
                </a:solidFill>
              </a:rPr>
              <a:t> arXiv:1607.01487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750762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7462200" y="1124744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421410" y="2996952"/>
            <a:ext cx="872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Spinodal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decomposition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mixed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phase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baryon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number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density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692696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/>
              </a:rPr>
              <a:t>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 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25149" y="4509120"/>
            <a:ext cx="2850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</a:rPr>
              <a:t>Jan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Jorgen Randrup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Phys</a:t>
            </a:r>
            <a:r>
              <a:rPr lang="en-US" sz="1400" dirty="0">
                <a:solidFill>
                  <a:srgbClr val="000000"/>
                </a:solidFill>
              </a:rPr>
              <a:t>. Rev. C 87, 054903 (2013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400" dirty="0" smtClean="0">
                <a:solidFill>
                  <a:srgbClr val="000000"/>
                </a:solidFill>
              </a:rPr>
              <a:t>Eur. Phys. J. A (2016)  52: 239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80345"/>
            <a:ext cx="4440171" cy="328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18062" y="3779167"/>
            <a:ext cx="403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C. </a:t>
            </a:r>
            <a:r>
              <a:rPr lang="en-US" sz="1400" dirty="0" smtClean="0">
                <a:solidFill>
                  <a:srgbClr val="000000"/>
                </a:solidFill>
              </a:rPr>
              <a:t>Herold, M. </a:t>
            </a:r>
            <a:r>
              <a:rPr lang="en-US" sz="1400" dirty="0" err="1" smtClean="0">
                <a:solidFill>
                  <a:srgbClr val="000000"/>
                </a:solidFill>
              </a:rPr>
              <a:t>Nahrgang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I. </a:t>
            </a:r>
            <a:r>
              <a:rPr lang="en-US" sz="1400" dirty="0" err="1" smtClean="0">
                <a:solidFill>
                  <a:srgbClr val="000000"/>
                </a:solidFill>
              </a:rPr>
              <a:t>Mishustin</a:t>
            </a:r>
            <a:r>
              <a:rPr lang="en-US" sz="1400" i="1" dirty="0" smtClean="0">
                <a:solidFill>
                  <a:srgbClr val="000000"/>
                </a:solidFill>
              </a:rPr>
              <a:t>,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</a:rPr>
              <a:t>M.Bleicher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000000"/>
                </a:solidFill>
              </a:rPr>
              <a:t>Nuclear </a:t>
            </a:r>
            <a:r>
              <a:rPr lang="en-US" sz="1400" dirty="0">
                <a:solidFill>
                  <a:srgbClr val="000000"/>
                </a:solidFill>
              </a:rPr>
              <a:t>Physics A 925 (2014) </a:t>
            </a:r>
            <a:r>
              <a:rPr lang="en-US" sz="1400" dirty="0" smtClean="0">
                <a:solidFill>
                  <a:srgbClr val="000000"/>
                </a:solidFill>
              </a:rPr>
              <a:t>14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78" y="3717033"/>
            <a:ext cx="452483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75110" y="3933056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4</a:t>
            </a:r>
            <a:r>
              <a:rPr lang="de-DE" baseline="30000" dirty="0" smtClean="0">
                <a:solidFill>
                  <a:srgbClr val="000000"/>
                </a:solidFill>
              </a:rPr>
              <a:t>th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moment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net</a:t>
            </a:r>
            <a:r>
              <a:rPr lang="de-DE" dirty="0" smtClean="0">
                <a:solidFill>
                  <a:srgbClr val="000000"/>
                </a:solidFill>
              </a:rPr>
              <a:t>-proton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multiplicity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distribution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critical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fluctuations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20979268">
            <a:off x="5642809" y="5333267"/>
            <a:ext cx="283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7504" y="692696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Phase transitions from </a:t>
            </a:r>
            <a:r>
              <a:rPr lang="en-GB" sz="2000" dirty="0" err="1">
                <a:solidFill>
                  <a:srgbClr val="C00000"/>
                </a:solidFill>
                <a:latin typeface="Tahoma" pitchFamily="34" charset="0"/>
              </a:rPr>
              <a:t>partonic</a:t>
            </a:r>
            <a:r>
              <a:rPr lang="en-GB" sz="2000" dirty="0">
                <a:solidFill>
                  <a:srgbClr val="C00000"/>
                </a:solidFill>
                <a:latin typeface="Tahoma" pitchFamily="34" charset="0"/>
              </a:rPr>
              <a:t> to hadronic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matter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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strangeness: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Ξ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),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Ω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de-DE" sz="2000" dirty="0" err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sss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/>
              </a:rPr>
              <a:t>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chemical equilibration at the phase boundary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Phase coexistence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(invariant mass) of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lepton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pairs: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 thermal radiation from QGP, caloric curve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/>
              </a:rPr>
              <a:t>anisotropic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azimuthal angle distributions: “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spinodal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decomposition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Critical point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event-by-event fluctuations of conserved quantities (B,S,Q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 “critical opalescence”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75856" y="4953558"/>
            <a:ext cx="1789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</a:t>
            </a:r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8" name="Picture 11" descr="quarkmass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0" y="2564904"/>
            <a:ext cx="3528392" cy="348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14" y="2551415"/>
            <a:ext cx="3925644" cy="34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169430" y="227525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quark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masses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841838" y="2222531"/>
            <a:ext cx="36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Orange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region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Chiral</a:t>
            </a:r>
            <a:r>
              <a:rPr lang="de-DE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condensate</a:t>
            </a:r>
            <a:endParaRPr lang="de-D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37" y="2273734"/>
            <a:ext cx="5861867" cy="453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17642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Onset of chiral symmetry restoration at high </a:t>
            </a:r>
            <a:r>
              <a:rPr lang="en-GB" sz="2000" baseline="-25000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B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baseline="-25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in-medium modifications of hadrons: ,, 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(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+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μ</a:t>
            </a:r>
            <a:r>
              <a:rPr lang="de-DE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-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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dileptons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 at intermediate invariant masses: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4 </a:t>
            </a:r>
            <a:r>
              <a:rPr lang="el-GR" sz="2000" dirty="0" smtClean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π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l-GR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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l-GR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ρ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-a</a:t>
            </a:r>
            <a:r>
              <a:rPr lang="en-US" sz="2000" baseline="-25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1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chiral mixing</a:t>
            </a:r>
            <a:endParaRPr lang="en-GB" sz="2000" dirty="0">
              <a:solidFill>
                <a:srgbClr val="0070C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 rot="20979268">
            <a:off x="4266220" y="3422077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6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3815" y="692696"/>
            <a:ext cx="964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N-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-</a:t>
            </a:r>
            <a:r>
              <a:rPr lang="el-GR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Λ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interaction</a:t>
            </a:r>
            <a:r>
              <a:rPr lang="de-DE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,  </a:t>
            </a: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  <a:sym typeface="Wingdings" pitchFamily="2" charset="2"/>
              </a:rPr>
              <a:t>strange matter? </a:t>
            </a:r>
            <a:endParaRPr lang="en-GB" sz="2000" dirty="0" smtClean="0">
              <a:solidFill>
                <a:srgbClr val="C00000"/>
              </a:solidFill>
              <a:latin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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(double-) lambda 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hypernuclei</a:t>
            </a:r>
            <a:endParaRPr lang="en-GB" sz="2000" dirty="0" smtClean="0">
              <a:solidFill>
                <a:srgbClr val="0070C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m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eta-stable objects (e.g. strange </a:t>
            </a:r>
            <a:r>
              <a:rPr lang="en-US" sz="2000" dirty="0" err="1" smtClean="0">
                <a:solidFill>
                  <a:srgbClr val="0070C0"/>
                </a:solidFill>
                <a:latin typeface="Tahoma" pitchFamily="34" charset="0"/>
              </a:rPr>
              <a:t>dibaryons</a:t>
            </a:r>
            <a:r>
              <a:rPr lang="en-US" sz="2000" dirty="0" smtClean="0">
                <a:solidFill>
                  <a:srgbClr val="0070C0"/>
                </a:solidFill>
                <a:latin typeface="Tahoma" pitchFamily="34" charset="0"/>
              </a:rPr>
              <a:t>) 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46009"/>
            <a:ext cx="4507016" cy="43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99592" y="6223420"/>
            <a:ext cx="51420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A. Andronic 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et al.,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Phys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</a:t>
            </a:r>
            <a:r>
              <a:rPr lang="de-DE" sz="1400" dirty="0" err="1">
                <a:solidFill>
                  <a:srgbClr val="14425D"/>
                </a:solidFill>
                <a:cs typeface="Arial" panose="020B0604020202020204" pitchFamily="34" charset="0"/>
              </a:rPr>
              <a:t>Lett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. B697 </a:t>
            </a:r>
            <a:r>
              <a:rPr lang="de-DE" sz="1400" dirty="0" smtClean="0">
                <a:solidFill>
                  <a:srgbClr val="14425D"/>
                </a:solidFill>
                <a:cs typeface="Arial" panose="020B0604020202020204" pitchFamily="34" charset="0"/>
              </a:rPr>
              <a:t>(2011</a:t>
            </a:r>
            <a:r>
              <a:rPr lang="de-DE" sz="1400" dirty="0">
                <a:solidFill>
                  <a:srgbClr val="14425D"/>
                </a:solidFill>
                <a:cs typeface="Arial" panose="020B0604020202020204" pitchFamily="34" charset="0"/>
              </a:rPr>
              <a:t>) 203</a:t>
            </a:r>
          </a:p>
        </p:txBody>
      </p:sp>
      <p:sp>
        <p:nvSpPr>
          <p:cNvPr id="12" name="Rechteck 11"/>
          <p:cNvSpPr/>
          <p:nvPr/>
        </p:nvSpPr>
        <p:spPr>
          <a:xfrm>
            <a:off x="870104" y="2006945"/>
            <a:ext cx="461536" cy="358229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5445" y="578044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</a:rPr>
              <a:t>SIS100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80832" y="2276872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Double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lambda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hypernuclei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production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in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central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Au+Au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collisions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at 10 A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GeV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744847"/>
              </p:ext>
            </p:extLst>
          </p:nvPr>
        </p:nvGraphicFramePr>
        <p:xfrm>
          <a:off x="4932040" y="2997083"/>
          <a:ext cx="4032448" cy="1112520"/>
        </p:xfrm>
        <a:graphic>
          <a:graphicData uri="http://schemas.openxmlformats.org/drawingml/2006/table">
            <a:tbl>
              <a:tblPr firstRow="1" bandRow="1"/>
              <a:tblGrid>
                <a:gridCol w="804905"/>
                <a:gridCol w="1376584"/>
                <a:gridCol w="1850959"/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Multiplicity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in 1 </a:t>
                      </a:r>
                      <a:r>
                        <a:rPr lang="de-DE" dirty="0" err="1" smtClean="0"/>
                        <a:t>week</a:t>
                      </a:r>
                      <a:r>
                        <a:rPr lang="de-DE" dirty="0" smtClean="0"/>
                        <a:t> 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5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r>
                        <a:rPr lang="de-DE" dirty="0" smtClean="0">
                          <a:solidFill>
                            <a:srgbClr val="FF0000"/>
                          </a:solidFill>
                          <a:sym typeface="Symbol"/>
                        </a:rPr>
                        <a:t> 10</a:t>
                      </a:r>
                      <a:r>
                        <a:rPr lang="de-DE" baseline="30000" dirty="0" smtClean="0">
                          <a:solidFill>
                            <a:srgbClr val="FF0000"/>
                          </a:solidFill>
                          <a:sym typeface="Symbol"/>
                        </a:rPr>
                        <a:t>-6</a:t>
                      </a:r>
                      <a:endParaRPr lang="en-US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FF0000"/>
                          </a:solidFill>
                        </a:rPr>
                        <a:t>3000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6</a:t>
                      </a:r>
                      <a:r>
                        <a:rPr kumimoji="0" lang="en-GB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ΛΛ</a:t>
                      </a:r>
                      <a:r>
                        <a:rPr kumimoji="0" lang="en-GB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+mn-cs"/>
                        </a:rPr>
                        <a:t>He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 10</a:t>
                      </a:r>
                      <a:r>
                        <a:rPr kumimoji="0" lang="de-DE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Symbol"/>
                        </a:rPr>
                        <a:t>-7</a:t>
                      </a:r>
                      <a:endParaRPr kumimoji="0" lang="en-US" sz="18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dirty="0" smtClean="0">
                          <a:solidFill>
                            <a:srgbClr val="0033CC"/>
                          </a:solidFill>
                        </a:rPr>
                        <a:t>60</a:t>
                      </a:r>
                      <a:endParaRPr lang="en-US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6" name="Textfeld 15"/>
          <p:cNvSpPr txBox="1"/>
          <p:nvPr/>
        </p:nvSpPr>
        <p:spPr>
          <a:xfrm>
            <a:off x="4892989" y="4437111"/>
            <a:ext cx="3458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Assumption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for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yield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calculation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r>
              <a:rPr lang="de-DE" dirty="0" err="1" smtClean="0">
                <a:solidFill>
                  <a:prstClr val="black"/>
                </a:solidFill>
                <a:latin typeface="Calibri"/>
              </a:rPr>
              <a:t>Reaction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Rate 1 MHz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BR 10% (2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sequential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weak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Calibri"/>
              </a:rPr>
              <a:t>decays</a:t>
            </a:r>
            <a:r>
              <a:rPr lang="de-DE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r>
              <a:rPr lang="de-DE" dirty="0" smtClean="0">
                <a:solidFill>
                  <a:prstClr val="black"/>
                </a:solidFill>
                <a:latin typeface="Calibri"/>
              </a:rPr>
              <a:t>Efficiency 1%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 rot="20979268">
            <a:off x="6358503" y="785028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0" y="2090631"/>
            <a:ext cx="6315306" cy="442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67544" y="6433591"/>
            <a:ext cx="8676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J. </a:t>
            </a:r>
            <a:r>
              <a:rPr lang="de-DE" sz="1400" dirty="0" err="1" smtClean="0">
                <a:solidFill>
                  <a:srgbClr val="000000"/>
                </a:solidFill>
              </a:rPr>
              <a:t>Steinheimer</a:t>
            </a:r>
            <a:r>
              <a:rPr lang="de-DE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A. </a:t>
            </a:r>
            <a:r>
              <a:rPr lang="de-DE" sz="1400" dirty="0" err="1" smtClean="0">
                <a:solidFill>
                  <a:srgbClr val="000000"/>
                </a:solidFill>
              </a:rPr>
              <a:t>Botvina</a:t>
            </a:r>
            <a:r>
              <a:rPr lang="de-DE" sz="1400" dirty="0" smtClean="0">
                <a:solidFill>
                  <a:srgbClr val="000000"/>
                </a:solidFill>
              </a:rPr>
              <a:t>, M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smtClean="0">
                <a:solidFill>
                  <a:srgbClr val="000000"/>
                </a:solidFill>
              </a:rPr>
              <a:t>Bleicher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de-DE" sz="1400" dirty="0">
                <a:solidFill>
                  <a:srgbClr val="000000"/>
                </a:solidFill>
              </a:rPr>
              <a:t>Phys. </a:t>
            </a:r>
            <a:r>
              <a:rPr lang="de-DE" sz="1400" dirty="0" err="1">
                <a:solidFill>
                  <a:srgbClr val="000000"/>
                </a:solidFill>
              </a:rPr>
              <a:t>Rev</a:t>
            </a:r>
            <a:r>
              <a:rPr lang="de-DE" sz="1400" dirty="0">
                <a:solidFill>
                  <a:srgbClr val="000000"/>
                </a:solidFill>
              </a:rPr>
              <a:t>. C 95, 014911 (2017</a:t>
            </a:r>
            <a:r>
              <a:rPr lang="de-DE" sz="1400" dirty="0" smtClean="0">
                <a:solidFill>
                  <a:srgbClr val="000000"/>
                </a:solidFill>
              </a:rPr>
              <a:t>), </a:t>
            </a:r>
            <a:r>
              <a:rPr lang="en-US" sz="1400" dirty="0" smtClean="0">
                <a:solidFill>
                  <a:srgbClr val="000000"/>
                </a:solidFill>
              </a:rPr>
              <a:t>arXiv:1605.03439v1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5576" y="1484784"/>
            <a:ext cx="7360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000000"/>
                </a:solidFill>
              </a:rPr>
              <a:t>UrQMD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calculation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including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subthreshold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charm</a:t>
            </a:r>
            <a:r>
              <a:rPr lang="de-DE" sz="2000" dirty="0" smtClean="0">
                <a:solidFill>
                  <a:srgbClr val="000000"/>
                </a:solidFill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</a:rPr>
              <a:t>production</a:t>
            </a:r>
            <a:r>
              <a:rPr lang="de-DE" sz="2000" dirty="0" smtClean="0">
                <a:solidFill>
                  <a:srgbClr val="000000"/>
                </a:solidFill>
              </a:rPr>
              <a:t> via</a:t>
            </a:r>
          </a:p>
          <a:p>
            <a:r>
              <a:rPr lang="en-US" sz="2000" dirty="0">
                <a:solidFill>
                  <a:srgbClr val="000000"/>
                </a:solidFill>
              </a:rPr>
              <a:t>N* → </a:t>
            </a:r>
            <a:r>
              <a:rPr lang="el-GR" sz="2000" dirty="0">
                <a:solidFill>
                  <a:srgbClr val="000000"/>
                </a:solidFill>
              </a:rPr>
              <a:t>Λ</a:t>
            </a:r>
            <a:r>
              <a:rPr lang="en-US" sz="2000" baseline="-25000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 + </a:t>
            </a:r>
            <a:r>
              <a:rPr lang="en-US" sz="2000" dirty="0" smtClean="0">
                <a:solidFill>
                  <a:srgbClr val="000000"/>
                </a:solidFill>
              </a:rPr>
              <a:t>D  and   N</a:t>
            </a:r>
            <a:r>
              <a:rPr lang="en-US" sz="2000" dirty="0">
                <a:solidFill>
                  <a:srgbClr val="000000"/>
                </a:solidFill>
              </a:rPr>
              <a:t>* → N +J/</a:t>
            </a:r>
            <a:r>
              <a:rPr lang="el-GR" sz="2000" dirty="0" smtClean="0">
                <a:solidFill>
                  <a:srgbClr val="000000"/>
                </a:solidFill>
              </a:rPr>
              <a:t>ψ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CBM </a:t>
            </a:r>
            <a:r>
              <a:rPr lang="en-GB" sz="3200" dirty="0" smtClean="0">
                <a:solidFill>
                  <a:srgbClr val="CC0066"/>
                </a:solidFill>
                <a:latin typeface="Tahoma" pitchFamily="34" charset="0"/>
              </a:rPr>
              <a:t>physics case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0000"/>
                </a:solidFill>
                <a:latin typeface="Tahoma" pitchFamily="34" charset="0"/>
              </a:rPr>
              <a:t>and</a:t>
            </a:r>
            <a:r>
              <a:rPr lang="en-GB" sz="32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GB" sz="3200" dirty="0" smtClean="0">
                <a:solidFill>
                  <a:srgbClr val="0070C0"/>
                </a:solidFill>
                <a:latin typeface="Tahoma" pitchFamily="34" charset="0"/>
              </a:rPr>
              <a:t>observables</a:t>
            </a:r>
          </a:p>
        </p:txBody>
      </p:sp>
      <p:sp>
        <p:nvSpPr>
          <p:cNvPr id="12" name="Rechteck 11"/>
          <p:cNvSpPr/>
          <p:nvPr/>
        </p:nvSpPr>
        <p:spPr>
          <a:xfrm>
            <a:off x="172434" y="692696"/>
            <a:ext cx="8864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C00000"/>
                </a:solidFill>
                <a:latin typeface="Tahoma" pitchFamily="34" charset="0"/>
              </a:rPr>
              <a:t>Charm production at threshold energies in cold and dense matter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 </a:t>
            </a:r>
            <a:r>
              <a:rPr lang="en-GB" sz="2000" dirty="0" smtClean="0">
                <a:solidFill>
                  <a:srgbClr val="3333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excitation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function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of 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charm production in </a:t>
            </a:r>
            <a:r>
              <a:rPr lang="en-GB" sz="2000" dirty="0" err="1" smtClean="0">
                <a:solidFill>
                  <a:srgbClr val="0070C0"/>
                </a:solidFill>
                <a:latin typeface="Tahoma" pitchFamily="34" charset="0"/>
              </a:rPr>
              <a:t>p+A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and A+A   (J/</a:t>
            </a:r>
            <a:r>
              <a:rPr lang="el-GR" sz="2000" dirty="0">
                <a:solidFill>
                  <a:srgbClr val="0070C0"/>
                </a:solidFill>
                <a:latin typeface="Tahoma" pitchFamily="34" charset="0"/>
              </a:rPr>
              <a:t>ψ</a:t>
            </a:r>
            <a:r>
              <a:rPr lang="de-DE" sz="2000" dirty="0" smtClean="0">
                <a:solidFill>
                  <a:srgbClr val="0070C0"/>
                </a:solidFill>
                <a:latin typeface="Tahoma" pitchFamily="34" charset="0"/>
              </a:rPr>
              <a:t>,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D</a:t>
            </a:r>
            <a:r>
              <a:rPr lang="en-GB" sz="2000" baseline="30000" dirty="0">
                <a:solidFill>
                  <a:srgbClr val="0070C0"/>
                </a:solidFill>
                <a:latin typeface="Tahoma" pitchFamily="34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Tahoma" pitchFamily="34" charset="0"/>
              </a:rPr>
              <a:t>, D</a:t>
            </a:r>
            <a:r>
              <a:rPr lang="en-GB" sz="2000" baseline="30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</a:t>
            </a:r>
            <a:r>
              <a:rPr lang="en-GB" sz="2000" dirty="0" smtClean="0">
                <a:solidFill>
                  <a:srgbClr val="0070C0"/>
                </a:solidFill>
                <a:latin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 rot="20979268">
            <a:off x="6554612" y="3254797"/>
            <a:ext cx="2504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FAIR </a:t>
            </a:r>
            <a:r>
              <a:rPr lang="de-DE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energies</a:t>
            </a:r>
            <a:endParaRPr lang="de-DE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427538" y="4653136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6416996" y="4606096"/>
            <a:ext cx="2547492" cy="1631216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The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soup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of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the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first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microsecond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antiquarks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electrons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positrons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gluons</a:t>
            </a:r>
            <a:r>
              <a:rPr lang="de-DE" altLang="de-DE" sz="2000" dirty="0" smtClean="0">
                <a:solidFill>
                  <a:srgbClr val="FF3300"/>
                </a:solidFill>
                <a:latin typeface="Arial" pitchFamily="34" charset="0"/>
              </a:rPr>
              <a:t>, </a:t>
            </a:r>
            <a:r>
              <a:rPr lang="de-DE" altLang="de-DE" sz="2000" dirty="0" err="1" smtClean="0">
                <a:solidFill>
                  <a:srgbClr val="FF3300"/>
                </a:solidFill>
                <a:latin typeface="Arial" pitchFamily="34" charset="0"/>
              </a:rPr>
              <a:t>photons</a:t>
            </a:r>
            <a:endParaRPr lang="de-DE" altLang="de-DE" sz="2000" dirty="0" smtClean="0">
              <a:solidFill>
                <a:srgbClr val="FF33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ultiplicity_4AG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192837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591071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Particle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yields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in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central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Au+Au</a:t>
            </a:r>
            <a:r>
              <a:rPr lang="de-DE" altLang="de-DE" sz="2400" dirty="0" smtClean="0">
                <a:solidFill>
                  <a:srgbClr val="FF0000"/>
                </a:solidFill>
                <a:latin typeface="Tahoma" pitchFamily="34" charset="0"/>
              </a:rPr>
              <a:t> 4 A </a:t>
            </a:r>
            <a:r>
              <a:rPr lang="de-DE" altLang="de-DE" sz="2400" dirty="0" err="1" smtClean="0">
                <a:solidFill>
                  <a:srgbClr val="FF0000"/>
                </a:solidFill>
                <a:latin typeface="Tahoma" pitchFamily="34" charset="0"/>
              </a:rPr>
              <a:t>GeV</a:t>
            </a:r>
            <a:endParaRPr lang="de-DE" altLang="de-DE" sz="24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99780" name="Line 4"/>
          <p:cNvSpPr>
            <a:spLocks noChangeShapeType="1"/>
          </p:cNvSpPr>
          <p:nvPr/>
        </p:nvSpPr>
        <p:spPr bwMode="auto">
          <a:xfrm>
            <a:off x="2268538" y="2997200"/>
            <a:ext cx="39608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1" name="Line 5"/>
          <p:cNvSpPr>
            <a:spLocks noChangeShapeType="1"/>
          </p:cNvSpPr>
          <p:nvPr/>
        </p:nvSpPr>
        <p:spPr bwMode="auto">
          <a:xfrm flipV="1">
            <a:off x="6227763" y="2420938"/>
            <a:ext cx="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5040313" y="2420938"/>
            <a:ext cx="8270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000000"/>
                </a:solidFill>
              </a:rPr>
              <a:t>AGS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1012666"/>
            <a:ext cx="472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A. Andronic, priv.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challenges</a:t>
            </a:r>
            <a:endParaRPr lang="de-DE" sz="3600" dirty="0" smtClean="0">
              <a:solidFill>
                <a:srgbClr val="002060"/>
              </a:solidFill>
              <a:latin typeface="Tahoma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5004048" y="3573016"/>
            <a:ext cx="0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4248944" y="4581128"/>
            <a:ext cx="729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err="1" smtClean="0">
                <a:solidFill>
                  <a:srgbClr val="FF0000"/>
                </a:solidFill>
              </a:rPr>
              <a:t>+</a:t>
            </a:r>
            <a:r>
              <a:rPr lang="de-DE" sz="2400" dirty="0" err="1" smtClean="0">
                <a:solidFill>
                  <a:srgbClr val="FF0000"/>
                </a:solidFill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</a:p>
          <a:p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+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de-DE" sz="2400" baseline="30000" dirty="0" smtClean="0">
                <a:solidFill>
                  <a:srgbClr val="FF0000"/>
                </a:solidFill>
              </a:rPr>
              <a:t>-</a:t>
            </a:r>
            <a:endParaRPr lang="de-DE" sz="2400" baseline="30000" dirty="0">
              <a:solidFill>
                <a:srgbClr val="FF0000"/>
              </a:solidFill>
            </a:endParaRPr>
          </a:p>
        </p:txBody>
      </p:sp>
      <p:sp>
        <p:nvSpPr>
          <p:cNvPr id="7" name="Raute 6"/>
          <p:cNvSpPr/>
          <p:nvPr/>
        </p:nvSpPr>
        <p:spPr bwMode="auto">
          <a:xfrm>
            <a:off x="4896036" y="5589240"/>
            <a:ext cx="216024" cy="228600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4" name="Raute 13"/>
          <p:cNvSpPr/>
          <p:nvPr/>
        </p:nvSpPr>
        <p:spPr bwMode="auto">
          <a:xfrm>
            <a:off x="4896036" y="3359476"/>
            <a:ext cx="219947" cy="2286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151767" y="4366232"/>
            <a:ext cx="2375971" cy="1200329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FFFF"/>
                </a:solidFill>
              </a:rPr>
              <a:t>extremely</a:t>
            </a:r>
            <a:r>
              <a:rPr lang="de-DE" sz="2400" dirty="0" smtClean="0">
                <a:solidFill>
                  <a:srgbClr val="FFFFFF"/>
                </a:solidFill>
              </a:rPr>
              <a:t> high</a:t>
            </a:r>
          </a:p>
          <a:p>
            <a:r>
              <a:rPr lang="de-DE" sz="2400" dirty="0" err="1" smtClean="0">
                <a:solidFill>
                  <a:srgbClr val="FFFFFF"/>
                </a:solidFill>
              </a:rPr>
              <a:t>interaction</a:t>
            </a:r>
            <a:r>
              <a:rPr lang="de-DE" sz="2400" dirty="0" smtClean="0">
                <a:solidFill>
                  <a:srgbClr val="FFFFFF"/>
                </a:solidFill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</a:rPr>
              <a:t>rates</a:t>
            </a:r>
            <a:endParaRPr lang="de-DE" sz="2400" dirty="0" smtClean="0">
              <a:solidFill>
                <a:srgbClr val="FFFFFF"/>
              </a:solidFill>
            </a:endParaRPr>
          </a:p>
          <a:p>
            <a:r>
              <a:rPr lang="de-DE" sz="2400" dirty="0" err="1" smtClean="0">
                <a:solidFill>
                  <a:srgbClr val="FFFFFF"/>
                </a:solidFill>
              </a:rPr>
              <a:t>required</a:t>
            </a:r>
            <a:r>
              <a:rPr lang="de-DE" sz="2400" dirty="0" smtClean="0">
                <a:solidFill>
                  <a:srgbClr val="FFFFFF"/>
                </a:solidFill>
              </a:rPr>
              <a:t> !</a:t>
            </a: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A2542-3423-4AEB-A2D7-C4A6F06AC18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0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9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9780" grpId="0" animBg="1"/>
      <p:bldP spid="1099781" grpId="0" animBg="1"/>
      <p:bldP spid="1099782" grpId="0" animBg="1"/>
      <p:bldP spid="6" grpId="0"/>
      <p:bldP spid="7" grpId="0" animBg="1"/>
      <p:bldP spid="14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nger\AppData\Local\Microsoft\Windows\Temporary Internet Files\Content.Outlook\JE4H31NI\InteractionRates_withStarFt_B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75" y="1556792"/>
            <a:ext cx="545725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3"/>
          <p:cNvSpPr txBox="1">
            <a:spLocks noChangeArrowheads="1"/>
          </p:cNvSpPr>
          <p:nvPr/>
        </p:nvSpPr>
        <p:spPr bwMode="auto">
          <a:xfrm>
            <a:off x="0" y="-27384"/>
            <a:ext cx="9144000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Existing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and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future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experiments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</a:p>
          <a:p>
            <a:pPr algn="ctr" eaLnBrk="1" hangingPunct="1"/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exploring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36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600" dirty="0" smtClean="0">
                <a:solidFill>
                  <a:srgbClr val="002060"/>
                </a:solidFill>
                <a:latin typeface="Tahoma" pitchFamily="34" charset="0"/>
              </a:rPr>
              <a:t> QCD matter</a:t>
            </a:r>
            <a:endParaRPr lang="de-DE" sz="36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47864" y="861675"/>
            <a:ext cx="2232248" cy="5447645"/>
          </a:xfrm>
          <a:prstGeom prst="rect">
            <a:avLst/>
          </a:prstGeom>
          <a:solidFill>
            <a:srgbClr val="FFC000">
              <a:alpha val="36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high 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baryon</a:t>
            </a:r>
            <a:r>
              <a:rPr lang="de-DE" sz="2000" dirty="0" smtClean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de-DE" sz="2000" dirty="0" err="1" smtClean="0">
                <a:solidFill>
                  <a:srgbClr val="4BACC6">
                    <a:lumMod val="50000"/>
                  </a:srgbClr>
                </a:solidFill>
              </a:rPr>
              <a:t>densities</a:t>
            </a:r>
            <a:endParaRPr lang="de-DE" sz="2000" dirty="0" smtClean="0">
              <a:solidFill>
                <a:srgbClr val="4BACC6">
                  <a:lumMod val="50000"/>
                </a:srgbClr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  <a:p>
            <a:pPr algn="ctr"/>
            <a:endParaRPr lang="de-DE" dirty="0">
              <a:solidFill>
                <a:prstClr val="white"/>
              </a:solidFill>
            </a:endParaRPr>
          </a:p>
          <a:p>
            <a:pPr algn="ctr"/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5496" y="6136716"/>
            <a:ext cx="2458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prstClr val="black"/>
                </a:solidFill>
              </a:rPr>
              <a:t>The CBM </a:t>
            </a:r>
            <a:r>
              <a:rPr lang="de-DE" dirty="0" err="1">
                <a:solidFill>
                  <a:prstClr val="black"/>
                </a:solidFill>
              </a:rPr>
              <a:t>Collaboration</a:t>
            </a:r>
            <a:r>
              <a:rPr lang="de-DE" dirty="0">
                <a:solidFill>
                  <a:prstClr val="black"/>
                </a:solidFill>
              </a:rPr>
              <a:t>, </a:t>
            </a:r>
            <a:endParaRPr lang="de-DE" dirty="0" smtClean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arXiv:1607.01487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0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t="1377" r="293" b="3592"/>
          <a:stretch/>
        </p:blipFill>
        <p:spPr bwMode="auto">
          <a:xfrm>
            <a:off x="0" y="-99392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1628800"/>
            <a:ext cx="8614172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 smtClean="0">
                <a:solidFill>
                  <a:srgbClr val="FFFF00"/>
                </a:solidFill>
                <a:latin typeface="Tahoma" pitchFamily="34" charset="0"/>
              </a:rPr>
              <a:t>5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-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10</a:t>
            </a:r>
            <a:r>
              <a:rPr lang="en-GB" sz="2800" kern="0" baseline="30000" dirty="0">
                <a:solidFill>
                  <a:srgbClr val="FFFF00"/>
                </a:solidFill>
                <a:latin typeface="Tahoma" pitchFamily="34" charset="0"/>
              </a:rPr>
              <a:t>7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en-GB" sz="2800" kern="0" dirty="0" err="1">
                <a:solidFill>
                  <a:srgbClr val="FFFF00"/>
                </a:solidFill>
                <a:latin typeface="Tahoma" pitchFamily="34" charset="0"/>
              </a:rPr>
              <a:t>Au+Au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</a:rPr>
              <a:t>  reactions/sec</a:t>
            </a:r>
            <a:endParaRPr lang="el-GR" sz="2800" kern="0" dirty="0">
              <a:solidFill>
                <a:srgbClr val="FFFF00"/>
              </a:solidFill>
              <a:latin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 smtClean="0">
              <a:solidFill>
                <a:srgbClr val="FFFF00"/>
              </a:solidFill>
              <a:latin typeface="Tahom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determination of displaced vertices (</a:t>
            </a:r>
            <a:r>
              <a:rPr lang="el-GR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σ</a:t>
            </a:r>
            <a:r>
              <a:rPr lang="de-DE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Symbol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identification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of leptons and hadrons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fast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and radiation hard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detectors and FEE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free-streaming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readout electronics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high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speed data acquisition and high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performance</a:t>
            </a:r>
            <a:b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</a:b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computer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farm for online event selection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4-D </a:t>
            </a: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event reconstruction </a:t>
            </a: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>
          <a:xfrm>
            <a:off x="0" y="0"/>
            <a:ext cx="9144000" cy="9286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14425D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14425D"/>
                </a:solidFill>
                <a:latin typeface="Verdana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E</a:t>
            </a:r>
            <a:r>
              <a:rPr lang="de-DE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xperimental </a:t>
            </a:r>
            <a:r>
              <a:rPr lang="de-DE" sz="3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requirements</a:t>
            </a:r>
            <a:endParaRPr lang="de-DE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D8BA13E-3ACD-4C45-B365-6FBDAE418D1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32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760" y="432755"/>
            <a:ext cx="10369152" cy="642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0"/>
            <a:ext cx="9144000" cy="4327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-27384"/>
            <a:ext cx="5665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 </a:t>
            </a:r>
            <a:r>
              <a:rPr lang="de-DE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endParaRPr lang="de-DE" sz="3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-12372" y="764704"/>
            <a:ext cx="19920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</a:t>
            </a:r>
          </a:p>
          <a:p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A+A (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267744" y="63398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8" name="Gerade Verbindung 7"/>
          <p:cNvCxnSpPr/>
          <p:nvPr/>
        </p:nvCxnSpPr>
        <p:spPr>
          <a:xfrm>
            <a:off x="2987824" y="1268760"/>
            <a:ext cx="1071071" cy="936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123728" y="1346613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2956108" y="1854444"/>
            <a:ext cx="1161223" cy="9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7864" y="606363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>
            <a:stCxn id="12" idx="2"/>
          </p:cNvCxnSpPr>
          <p:nvPr/>
        </p:nvCxnSpPr>
        <p:spPr>
          <a:xfrm>
            <a:off x="3868840" y="1622026"/>
            <a:ext cx="559144" cy="11589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55976" y="404664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4860032" y="1420327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084168" y="0"/>
            <a:ext cx="1211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>
            <a:off x="5940152" y="96466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485257" y="4213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164288" y="834037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050336" y="4221088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8" name="Gerade Verbindung 27"/>
          <p:cNvCxnSpPr/>
          <p:nvPr/>
        </p:nvCxnSpPr>
        <p:spPr>
          <a:xfrm>
            <a:off x="8596543" y="2201476"/>
            <a:ext cx="1" cy="2019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148412" y="4221088"/>
            <a:ext cx="1098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31" name="Gerade Verbindung 30"/>
          <p:cNvCxnSpPr/>
          <p:nvPr/>
        </p:nvCxnSpPr>
        <p:spPr>
          <a:xfrm flipH="1">
            <a:off x="4572000" y="3372082"/>
            <a:ext cx="1074329" cy="1009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1350175" y="4581128"/>
            <a:ext cx="254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cluster </a:t>
            </a:r>
            <a:endParaRPr lang="en-US" sz="2000" dirty="0" smtClean="0">
              <a:solidFill>
                <a:prstClr val="white"/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12" grpId="0"/>
      <p:bldP spid="16" grpId="0"/>
      <p:bldP spid="22" grpId="0"/>
      <p:bldP spid="25" grpId="0"/>
      <p:bldP spid="27" grpId="0"/>
      <p:bldP spid="30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124744"/>
            <a:ext cx="315218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7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dirty="0" smtClean="0">
                <a:solidFill>
                  <a:srgbClr val="002060"/>
                </a:solidFill>
                <a:latin typeface="Tahoma" pitchFamily="34" charset="0"/>
              </a:rPr>
              <a:t>Superconducting </a:t>
            </a:r>
            <a:r>
              <a:rPr lang="en-GB" altLang="de-DE" sz="4000" dirty="0">
                <a:solidFill>
                  <a:srgbClr val="002060"/>
                </a:solidFill>
                <a:latin typeface="Tahoma" pitchFamily="34" charset="0"/>
              </a:rPr>
              <a:t>Dipole Magnet</a:t>
            </a:r>
          </a:p>
        </p:txBody>
      </p:sp>
      <p:pic>
        <p:nvPicPr>
          <p:cNvPr id="1026" name="Picture 2" descr="fringe field cad over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34592"/>
            <a:ext cx="3456384" cy="343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4869160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Large-acceptance superconducting dipole magnet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 </a:t>
            </a:r>
            <a:endParaRPr lang="en-US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pole gap is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144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cm, the bending power 1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Tm.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</a:t>
            </a:r>
            <a:r>
              <a:rPr lang="de-DE" sz="20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BINP Novosibirsk, GSI  Darmstadt  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2" name="Textfeld 2"/>
          <p:cNvSpPr txBox="1">
            <a:spLocks noChangeArrowheads="1"/>
          </p:cNvSpPr>
          <p:nvPr/>
        </p:nvSpPr>
        <p:spPr bwMode="auto">
          <a:xfrm>
            <a:off x="46743" y="807801"/>
            <a:ext cx="8443064" cy="9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  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suppression for di-electron measurements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etermination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secondary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vertices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open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decays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10</a:t>
            </a:r>
            <a:r>
              <a:rPr lang="de-DE" altLang="de-DE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-12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-10</a:t>
            </a:r>
            <a:r>
              <a:rPr lang="de-DE" altLang="de-DE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-13 </a:t>
            </a:r>
            <a:r>
              <a:rPr lang="de-DE" altLang="de-DE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mproved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</a:t>
            </a:r>
            <a:r>
              <a:rPr lang="de-DE" altLang="de-DE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-ID </a:t>
            </a:r>
            <a:endParaRPr lang="de-DE" altLang="de-DE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 Vertex Detector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230"/>
          <p:cNvGrpSpPr/>
          <p:nvPr/>
        </p:nvGrpSpPr>
        <p:grpSpPr>
          <a:xfrm>
            <a:off x="844495" y="1916941"/>
            <a:ext cx="1999313" cy="2741382"/>
            <a:chOff x="6540996" y="8478988"/>
            <a:chExt cx="2910359" cy="4036571"/>
          </a:xfrm>
        </p:grpSpPr>
        <p:pic>
          <p:nvPicPr>
            <p:cNvPr id="13" name="Picture 5" descr="C:\Users\Admin\Desktop\Untitled-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996" y="8478988"/>
              <a:ext cx="2910359" cy="3982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reihandform 31"/>
            <p:cNvSpPr/>
            <p:nvPr/>
          </p:nvSpPr>
          <p:spPr>
            <a:xfrm>
              <a:off x="7780737" y="10532570"/>
              <a:ext cx="1200149" cy="1982989"/>
            </a:xfrm>
            <a:custGeom>
              <a:avLst/>
              <a:gdLst>
                <a:gd name="connsiteX0" fmla="*/ 0 w 1200150"/>
                <a:gd name="connsiteY0" fmla="*/ 1187450 h 1879600"/>
                <a:gd name="connsiteX1" fmla="*/ 0 w 1200150"/>
                <a:gd name="connsiteY1" fmla="*/ 0 h 1879600"/>
                <a:gd name="connsiteX2" fmla="*/ 1200150 w 1200150"/>
                <a:gd name="connsiteY2" fmla="*/ 609600 h 1879600"/>
                <a:gd name="connsiteX3" fmla="*/ 1187450 w 1200150"/>
                <a:gd name="connsiteY3" fmla="*/ 1879600 h 1879600"/>
                <a:gd name="connsiteX4" fmla="*/ 0 w 1200150"/>
                <a:gd name="connsiteY4" fmla="*/ 1187450 h 187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150" h="1879600">
                  <a:moveTo>
                    <a:pt x="0" y="1187450"/>
                  </a:moveTo>
                  <a:lnTo>
                    <a:pt x="0" y="0"/>
                  </a:lnTo>
                  <a:lnTo>
                    <a:pt x="1200150" y="609600"/>
                  </a:lnTo>
                  <a:lnTo>
                    <a:pt x="1187450" y="1879600"/>
                  </a:lnTo>
                  <a:lnTo>
                    <a:pt x="0" y="1187450"/>
                  </a:lnTo>
                  <a:close/>
                </a:path>
              </a:pathLst>
            </a:custGeom>
            <a:solidFill>
              <a:srgbClr val="FF0000">
                <a:alpha val="28000"/>
              </a:srgb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1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218652" y="4894128"/>
            <a:ext cx="8817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MVD consists of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highly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granulated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Monolithic Active Pixel Sensors  (MAPS) arranged in four ultra-thin detector </a:t>
            </a:r>
            <a:r>
              <a:rPr lang="de-DE" alt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arrays</a:t>
            </a:r>
            <a:r>
              <a:rPr lang="de-DE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positioned close to the target.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Determination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secondary vertices with high precision which is </a:t>
            </a:r>
            <a:endParaRPr lang="en-GB" alt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required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identification of charmed mesons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 Frankfurt, IPHC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Strasbourg</a:t>
            </a:r>
            <a:endParaRPr lang="de-DE" altLang="de-DE" sz="2000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95319"/>
            <a:ext cx="39878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4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7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8" y="684344"/>
            <a:ext cx="3467618" cy="36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Tracking System</a:t>
            </a:r>
            <a:endParaRPr lang="en-US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94" y="1124745"/>
            <a:ext cx="3068606" cy="230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3"/>
          <p:cNvSpPr txBox="1"/>
          <p:nvPr/>
        </p:nvSpPr>
        <p:spPr>
          <a:xfrm>
            <a:off x="4157458" y="2698248"/>
            <a:ext cx="2424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 smtClean="0">
                <a:solidFill>
                  <a:prstClr val="white"/>
                </a:solidFill>
              </a:rPr>
              <a:t>Silicon </a:t>
            </a:r>
            <a:r>
              <a:rPr lang="en-US" sz="1400" kern="0" dirty="0" err="1">
                <a:solidFill>
                  <a:prstClr val="white"/>
                </a:solidFill>
              </a:rPr>
              <a:t>m</a:t>
            </a:r>
            <a:r>
              <a:rPr lang="en-US" sz="1400" kern="0" dirty="0" err="1" smtClean="0">
                <a:solidFill>
                  <a:prstClr val="white"/>
                </a:solidFill>
              </a:rPr>
              <a:t>icrostrip</a:t>
            </a:r>
            <a:r>
              <a:rPr lang="en-US" sz="1400" kern="0" dirty="0" smtClean="0">
                <a:solidFill>
                  <a:prstClr val="white"/>
                </a:solidFill>
              </a:rPr>
              <a:t> sensors</a:t>
            </a:r>
            <a:r>
              <a:rPr lang="en-US" sz="1400" kern="0" dirty="0">
                <a:solidFill>
                  <a:prstClr val="white"/>
                </a:solidFill>
              </a:rPr>
              <a:t> </a:t>
            </a:r>
            <a:r>
              <a:rPr lang="en-US" sz="1400" kern="0" dirty="0" smtClean="0">
                <a:solidFill>
                  <a:prstClr val="white"/>
                </a:solidFill>
              </a:rPr>
              <a:t> </a:t>
            </a:r>
            <a:br>
              <a:rPr lang="en-US" sz="1400" kern="0" dirty="0" smtClean="0">
                <a:solidFill>
                  <a:prstClr val="white"/>
                </a:solidFill>
              </a:rPr>
            </a:br>
            <a:r>
              <a:rPr lang="en-US" sz="1200" kern="0" dirty="0" err="1" smtClean="0">
                <a:solidFill>
                  <a:prstClr val="white"/>
                </a:solidFill>
              </a:rPr>
              <a:t>CiS</a:t>
            </a:r>
            <a:r>
              <a:rPr lang="en-US" sz="1200" kern="0" dirty="0" smtClean="0">
                <a:solidFill>
                  <a:prstClr val="white"/>
                </a:solidFill>
              </a:rPr>
              <a:t> (Germany), Hamamatsu</a:t>
            </a:r>
            <a:r>
              <a:rPr lang="en-US" sz="1200" kern="0" dirty="0">
                <a:solidFill>
                  <a:prstClr val="white"/>
                </a:solidFill>
              </a:rPr>
              <a:t> </a:t>
            </a:r>
            <a:r>
              <a:rPr lang="en-US" sz="1200" kern="0" dirty="0" smtClean="0">
                <a:solidFill>
                  <a:prstClr val="white"/>
                </a:solidFill>
              </a:rPr>
              <a:t>(Japan)</a:t>
            </a:r>
            <a:endParaRPr lang="en-US" altLang="de-DE" sz="1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3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11" y="772066"/>
            <a:ext cx="2278277" cy="1708708"/>
          </a:xfrm>
          <a:prstGeom prst="rect">
            <a:avLst/>
          </a:prstGeom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69" y="2552782"/>
            <a:ext cx="2320419" cy="1740314"/>
          </a:xfrm>
          <a:prstGeom prst="rect">
            <a:avLst/>
          </a:prstGeom>
        </p:spPr>
      </p:pic>
      <p:sp>
        <p:nvSpPr>
          <p:cNvPr id="12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51520" y="4371488"/>
            <a:ext cx="87772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STS consists of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1000 double-sided silicon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micro-strip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 </a:t>
            </a:r>
            <a:r>
              <a:rPr lang="en-GB" alt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arrangeg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8 detector </a:t>
            </a:r>
            <a:r>
              <a:rPr lang="de-DE" alt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arrays</a:t>
            </a:r>
            <a:r>
              <a:rPr lang="de-DE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located inside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dipole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magnet. The detector provides track reconstruction and momentum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determination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up to 1000 particles  per event. The detector is operated at about -10°C, heat dissipation of the front-end electronics 40 kW, bi-phase CO</a:t>
            </a:r>
            <a:r>
              <a:rPr lang="en-GB" altLang="de-DE" sz="2000" baseline="-25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cooling system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GSI, Darmstadt, JINR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KIT,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Kiev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AGH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UJ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Krakow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Univ. Tübingen,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Warsaw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</a:t>
            </a:r>
          </a:p>
        </p:txBody>
      </p:sp>
    </p:spTree>
    <p:extLst>
      <p:ext uri="{BB962C8B-B14F-4D97-AF65-F5344CB8AC3E}">
        <p14:creationId xmlns:p14="http://schemas.microsoft.com/office/powerpoint/2010/main" val="41627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-24340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Ring-Imaging Cherenkov (RICH) Detector </a:t>
            </a:r>
            <a:endParaRPr lang="de-DE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5496" y="4422591"/>
            <a:ext cx="449999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RICH is used for the identification of electrons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momenta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below 8 GeV/c (pion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suppression factor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more than 500).  </a:t>
            </a:r>
            <a:endParaRPr lang="en-GB" alt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en-US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r>
              <a:rPr lang="en-US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Gießen</a:t>
            </a:r>
            <a:r>
              <a:rPr lang="en-US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en-US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Wuppertal, </a:t>
            </a:r>
            <a:r>
              <a:rPr lang="en-US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PNPI </a:t>
            </a:r>
            <a:r>
              <a:rPr lang="en-US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Gatchina</a:t>
            </a:r>
            <a:r>
              <a:rPr lang="en-US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</p:txBody>
      </p:sp>
      <p:pic>
        <p:nvPicPr>
          <p:cNvPr id="14" name="Picture 16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2952328" cy="37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32" y="630763"/>
            <a:ext cx="4566364" cy="60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0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32632" y="4365104"/>
            <a:ext cx="8554168" cy="461628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pPr defTabSz="914021"/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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)= 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%, </a:t>
            </a:r>
            <a:r>
              <a:rPr lang="el-GR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)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7.5%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at </a:t>
            </a:r>
            <a:r>
              <a:rPr lang="de-DE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100 </a:t>
            </a:r>
            <a:r>
              <a:rPr lang="de-DE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kHz/cm</a:t>
            </a:r>
            <a:r>
              <a:rPr lang="de-DE" sz="2400" baseline="30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</a:t>
            </a:r>
            <a:endParaRPr lang="de-DE" sz="2400" baseline="30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8864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Radiation Detector (TRD)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68" y="1165312"/>
            <a:ext cx="3391494" cy="309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4" y="1268760"/>
            <a:ext cx="3853283" cy="289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45834" y="4826732"/>
            <a:ext cx="8998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TRD consists of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layers. It provides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of electrons with momenta above 1.5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GeV/c, and an energy-loss measurement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NIPNE </a:t>
            </a:r>
            <a:r>
              <a:rPr lang="de-DE" alt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Bucharest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 </a:t>
            </a:r>
            <a:r>
              <a:rPr lang="de-DE" altLang="de-DE" sz="2000" dirty="0" err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Frankfurt, 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Heidelberg</a:t>
            </a: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</a:t>
            </a:r>
            <a:r>
              <a:rPr lang="de-DE" altLang="de-DE" sz="20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Münster</a:t>
            </a:r>
          </a:p>
        </p:txBody>
      </p:sp>
    </p:spTree>
    <p:extLst>
      <p:ext uri="{BB962C8B-B14F-4D97-AF65-F5344CB8AC3E}">
        <p14:creationId xmlns:p14="http://schemas.microsoft.com/office/powerpoint/2010/main" val="6553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404664"/>
            <a:ext cx="5211232" cy="395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35496" y="-315416"/>
            <a:ext cx="8939336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Muon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Chamber (</a:t>
            </a:r>
            <a:r>
              <a:rPr lang="en-US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</a:t>
            </a:r>
            <a:r>
              <a:rPr lang="en-US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System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86300" y="1279525"/>
            <a:ext cx="6064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white"/>
                </a:solidFill>
                <a:ea typeface="ＭＳ Ｐゴシック" charset="0"/>
                <a:cs typeface="Arial"/>
              </a:rPr>
              <a:t>PSD</a:t>
            </a:r>
          </a:p>
        </p:txBody>
      </p:sp>
      <p:sp>
        <p:nvSpPr>
          <p:cNvPr id="12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1026" name="Picture 2" descr="Q:\Eigene Dateien\cbm\articles\GSISR\SR2016\CBM Review\GEM-CERN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33" y="987911"/>
            <a:ext cx="4177630" cy="234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88025" y="3337828"/>
            <a:ext cx="460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GEM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CERN-SPS Nov.-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2016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1570" y="4293096"/>
            <a:ext cx="89149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 consists of a combination of 15 detector stations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sandwiched between  one carbon and 4 iron 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absorber layers for hadron suppression. The MUCH  provides the identification of muons with momenta above 1.5 GeV/c. </a:t>
            </a:r>
            <a:endParaRPr lang="en-US" alt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1+2: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Gas-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-Multiplier (GEM)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triplets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3+4: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low-resistivity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Bakelite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RPC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triplets</a:t>
            </a:r>
            <a:endParaRPr lang="de-DE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Transition Radiator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etectors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only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trackers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021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VECC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Kolkata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+ 12 Indian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PNPI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Gatchina</a:t>
            </a:r>
            <a:endParaRPr lang="de-DE" altLang="de-DE" sz="2000" dirty="0">
              <a:solidFill>
                <a:srgbClr val="0033CC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85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pic>
        <p:nvPicPr>
          <p:cNvPr id="26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46" y="1453753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4"/>
          <p:cNvSpPr>
            <a:spLocks noChangeArrowheads="1"/>
          </p:cNvSpPr>
          <p:nvPr/>
        </p:nvSpPr>
        <p:spPr bwMode="auto">
          <a:xfrm>
            <a:off x="4747741" y="4221088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9" name="Rectangle 422"/>
          <p:cNvSpPr>
            <a:spLocks noChangeArrowheads="1"/>
          </p:cNvSpPr>
          <p:nvPr/>
        </p:nvSpPr>
        <p:spPr bwMode="auto">
          <a:xfrm>
            <a:off x="5868144" y="4653136"/>
            <a:ext cx="338437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Spontaneous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/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dynamical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Symmetry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breaking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: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Hadrons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acquire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mass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by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coupling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to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virtual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quark-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antiquark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pairs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the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chiral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condensate</a:t>
            </a:r>
            <a:endParaRPr lang="de-DE" altLang="de-DE" sz="2000" dirty="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 r="10460"/>
          <a:stretch/>
        </p:blipFill>
        <p:spPr bwMode="auto">
          <a:xfrm>
            <a:off x="395536" y="980728"/>
            <a:ext cx="3672348" cy="297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Rechteck 2"/>
          <p:cNvSpPr>
            <a:spLocks noChangeArrowheads="1"/>
          </p:cNvSpPr>
          <p:nvPr/>
        </p:nvSpPr>
        <p:spPr bwMode="auto">
          <a:xfrm>
            <a:off x="0" y="-26984"/>
            <a:ext cx="9069388" cy="707850"/>
          </a:xfrm>
          <a:prstGeom prst="rect">
            <a:avLst/>
          </a:prstGeom>
          <a:noFill/>
          <a:ln>
            <a:noFill/>
          </a:ln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The high-rate MRPC TOF wall </a:t>
            </a:r>
            <a:endParaRPr lang="de-DE" altLang="de-DE" sz="4000" dirty="0">
              <a:solidFill>
                <a:srgbClr val="00206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308304" y="6525344"/>
            <a:ext cx="487773" cy="1440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lIns="91400" tIns="45702" rIns="91400" bIns="45702" rtlCol="0" anchor="ctr"/>
          <a:lstStyle/>
          <a:p>
            <a:pPr algn="ctr" defTabSz="914021">
              <a:defRPr/>
            </a:pPr>
            <a:endParaRPr lang="de-DE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pic>
        <p:nvPicPr>
          <p:cNvPr id="2050" name="Picture 2" descr="Q:\Eigene Dateien\cbm\articles\GSISR\SR2016\CBM Review\To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93" y="1124744"/>
            <a:ext cx="4509499" cy="257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184802" y="3861048"/>
            <a:ext cx="4779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ToF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MRPC </a:t>
            </a:r>
            <a:r>
              <a:rPr lang="de-DE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detectors</a:t>
            </a:r>
            <a:r>
              <a:rPr lang="de-DE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tested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-streaming 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CERN-SPS Nov.-</a:t>
            </a:r>
            <a:r>
              <a:rPr lang="de-DE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</a:t>
            </a:r>
            <a:r>
              <a:rPr lang="de-DE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2016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38241" y="4581128"/>
            <a:ext cx="90057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Multigap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Resistive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Plate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Chambers (MRCP) provide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time-of-flight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 for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 identification.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Challenge: Time resolution of 60 </a:t>
            </a:r>
            <a:r>
              <a:rPr lang="en-GB" alt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rates of 25 kHz/cm</a:t>
            </a:r>
            <a:r>
              <a:rPr lang="en-GB" altLang="de-DE" sz="2000" baseline="30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inner part low-resistivity glass electrodes,  area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m</a:t>
            </a:r>
            <a:r>
              <a:rPr lang="en-GB" altLang="de-DE" sz="20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 Beijing, NIPNE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Bucharest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GSI Darmstadt, 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TU Darmstadt, </a:t>
            </a:r>
            <a:r>
              <a:rPr lang="en-US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IfI</a:t>
            </a:r>
            <a:r>
              <a:rPr lang="en-US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Frankfurt, 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USTC Hefei, 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 Heidelberg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ITEP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HZDR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Rossendorf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CCNU </a:t>
            </a:r>
            <a:r>
              <a:rPr lang="en-US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Wuhan</a:t>
            </a:r>
            <a:endParaRPr lang="de-DE" altLang="de-DE" sz="2000" dirty="0">
              <a:solidFill>
                <a:srgbClr val="0033CC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>
            <a:spLocks noChangeArrowheads="1"/>
          </p:cNvSpPr>
          <p:nvPr/>
        </p:nvSpPr>
        <p:spPr bwMode="auto">
          <a:xfrm>
            <a:off x="0" y="51625"/>
            <a:ext cx="9069388" cy="3108507"/>
          </a:xfrm>
          <a:prstGeom prst="rect">
            <a:avLst/>
          </a:prstGeom>
          <a:noFill/>
          <a:ln>
            <a:noFill/>
          </a:ln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32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de-DE" altLang="de-DE" sz="32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est beam at CERN Nov.-</a:t>
            </a:r>
            <a:r>
              <a:rPr lang="de-DE" altLang="de-DE" sz="3200" dirty="0" err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Dec</a:t>
            </a:r>
            <a:r>
              <a:rPr lang="de-DE" altLang="de-DE" sz="32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. 2016</a:t>
            </a:r>
          </a:p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endParaRPr lang="de-DE" altLang="de-DE" sz="20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Prototype TOF,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MuCh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-GEM, TRD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diamond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detectors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with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common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free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</a:t>
            </a:r>
          </a:p>
          <a:p>
            <a:pPr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streaming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readout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system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DAQ. 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Pb+Pb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collisions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at 13, 30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and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160 A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GeV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 </a:t>
            </a:r>
            <a:r>
              <a:rPr lang="de-DE" altLang="de-DE" sz="24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weeks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in Nov. – </a:t>
            </a:r>
            <a:r>
              <a:rPr lang="de-DE" altLang="de-DE" sz="24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Dec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2016</a:t>
            </a:r>
          </a:p>
          <a:p>
            <a:pPr marL="342900" indent="-342900" defTabSz="914021" eaLnBrk="1" fontAlgn="base" hangingPunct="1">
              <a:spcBef>
                <a:spcPct val="0"/>
              </a:spcBef>
              <a:spcAft>
                <a:spcPct val="0"/>
              </a:spcAft>
              <a:buFont typeface="Wingdings"/>
              <a:buChar char="Ø"/>
            </a:pP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Teams </a:t>
            </a:r>
            <a:r>
              <a:rPr lang="de-DE" altLang="de-DE" sz="24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from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China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Germany, </a:t>
            </a:r>
            <a:r>
              <a:rPr lang="de-DE" altLang="de-DE" sz="24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India</a:t>
            </a:r>
            <a:r>
              <a:rPr lang="de-DE" altLang="de-DE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de-DE" altLang="de-DE" sz="24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Romania </a:t>
            </a:r>
            <a:endParaRPr lang="de-DE" altLang="de-DE" sz="2400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25052" r="2286" b="3902"/>
          <a:stretch/>
        </p:blipFill>
        <p:spPr bwMode="auto">
          <a:xfrm>
            <a:off x="-27359" y="3393902"/>
            <a:ext cx="6831607" cy="354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pic>
        <p:nvPicPr>
          <p:cNvPr id="5122" name="Picture 2" descr="C:\Users\senger\AppData\Local\Microsoft\Windows\Temporary Internet Files\Content.Outlook\JE4H31NI\SPS_2016_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8879" r="11335" b="5027"/>
          <a:stretch/>
        </p:blipFill>
        <p:spPr bwMode="auto">
          <a:xfrm>
            <a:off x="6826785" y="620688"/>
            <a:ext cx="2232248" cy="395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enger\AppData\Local\Temp\Rar$DIa0.517\IMG_19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2633" r="17497"/>
          <a:stretch/>
        </p:blipFill>
        <p:spPr bwMode="auto">
          <a:xfrm>
            <a:off x="6816430" y="3360260"/>
            <a:ext cx="2252958" cy="34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50"/>
          <a:stretch/>
        </p:blipFill>
        <p:spPr bwMode="auto">
          <a:xfrm>
            <a:off x="-36512" y="1124744"/>
            <a:ext cx="540376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-36512" y="-26988"/>
            <a:ext cx="9144000" cy="707850"/>
          </a:xfrm>
          <a:prstGeom prst="rect">
            <a:avLst/>
          </a:prstGeom>
          <a:noFill/>
          <a:ln>
            <a:noFill/>
          </a:ln>
          <a:extLst/>
        </p:spPr>
        <p:txBody>
          <a:bodyPr lIns="91400" tIns="45702" rIns="91400" bIns="457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Projectile</a:t>
            </a: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Spectator</a:t>
            </a: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altLang="de-DE" sz="4000" dirty="0" err="1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Detector</a:t>
            </a:r>
            <a:r>
              <a:rPr lang="de-DE" altLang="de-DE" sz="40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4098" name="Picture 2" descr="Q:\Eigene Dateien\cbm\articles\GSISR\SR2016\CBM Review\PS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124744"/>
            <a:ext cx="2777291" cy="36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012160" y="4140369"/>
            <a:ext cx="2916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assembled PSD </a:t>
            </a:r>
            <a:r>
              <a:rPr lang="en-US" sz="1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1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Moscow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6123" y="5273913"/>
            <a:ext cx="867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GB" alt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PSD is a lead-scintillator calorimeter and is used for the determination of the collision centrality and the orientation of the reaction </a:t>
            </a:r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plane. </a:t>
            </a:r>
          </a:p>
          <a:p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INR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Moscow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err="1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Prague</a:t>
            </a:r>
            <a:r>
              <a:rPr lang="de-DE" altLang="de-DE" sz="2000" dirty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altLang="de-DE" sz="2000" dirty="0" err="1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Rez</a:t>
            </a:r>
            <a:r>
              <a:rPr lang="de-DE" altLang="de-DE" sz="2000" dirty="0" smtClean="0">
                <a:solidFill>
                  <a:srgbClr val="0033CC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TU Darmstadt</a:t>
            </a:r>
            <a:endParaRPr lang="de-DE" altLang="de-DE" sz="2000" dirty="0">
              <a:solidFill>
                <a:srgbClr val="0033CC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26558"/>
            <a:ext cx="2733611" cy="225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4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13556"/>
          <a:stretch/>
        </p:blipFill>
        <p:spPr bwMode="auto">
          <a:xfrm>
            <a:off x="5362175" y="1124744"/>
            <a:ext cx="382675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457200" y="-243408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online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79512" y="1052736"/>
            <a:ext cx="5184576" cy="3169519"/>
            <a:chOff x="817532" y="1268760"/>
            <a:chExt cx="6972331" cy="4262438"/>
          </a:xfrm>
        </p:grpSpPr>
        <p:grpSp>
          <p:nvGrpSpPr>
            <p:cNvPr id="3" name="Group 2"/>
            <p:cNvGrpSpPr/>
            <p:nvPr/>
          </p:nvGrpSpPr>
          <p:grpSpPr>
            <a:xfrm>
              <a:off x="817532" y="1268760"/>
              <a:ext cx="6972331" cy="4262438"/>
              <a:chOff x="817532" y="1268760"/>
              <a:chExt cx="6972331" cy="4262438"/>
            </a:xfrm>
          </p:grpSpPr>
          <p:pic>
            <p:nvPicPr>
              <p:cNvPr id="8" name="Bild 6" descr="Bildschirmfoto 2013-11-15 um 14.20.56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0175" y="1268760"/>
                <a:ext cx="6389688" cy="4262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17532" y="3007112"/>
                <a:ext cx="1584176" cy="12740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prstClr val="black"/>
                    </a:solidFill>
                  </a:rPr>
                  <a:t>First-level Event Selector</a:t>
                </a:r>
                <a:endParaRPr lang="de-DE" sz="2000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9050" y="1913860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499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821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673" y="1906199"/>
              <a:ext cx="327131" cy="2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feld 15"/>
          <p:cNvSpPr txBox="1"/>
          <p:nvPr/>
        </p:nvSpPr>
        <p:spPr>
          <a:xfrm>
            <a:off x="5837423" y="3861048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021"/>
            <a:r>
              <a:rPr lang="de-DE" sz="2800" dirty="0" smtClean="0">
                <a:solidFill>
                  <a:srgbClr val="FFFFFF"/>
                </a:solidFill>
                <a:latin typeface="Arial"/>
              </a:rPr>
              <a:t>GSI Green IT Cube</a:t>
            </a:r>
            <a:endParaRPr lang="de-DE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256123" y="4725144"/>
            <a:ext cx="867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features a novel data readout and acquisition system: </a:t>
            </a:r>
          </a:p>
          <a:p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trigger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hits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time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stamps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4-D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0" defTabSz="914021">
              <a:defRPr/>
            </a:pPr>
            <a:r>
              <a:rPr lang="de-DE" altLang="de-DE" sz="2000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Univ. Frankfurt, FIAS, GSI Darmstadt, KIT Karlsruhe, IIT Kharagpur, </a:t>
            </a:r>
            <a:r>
              <a:rPr lang="de-DE" altLang="de-DE" sz="2000" kern="0" dirty="0" err="1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Warsaw</a:t>
            </a:r>
            <a:r>
              <a:rPr lang="de-DE" altLang="de-DE" sz="2000" kern="0" dirty="0">
                <a:solidFill>
                  <a:srgbClr val="0033CC"/>
                </a:solidFill>
                <a:latin typeface="Tahoma" pitchFamily="34" charset="0"/>
                <a:cs typeface="Tahoma" pitchFamily="34" charset="0"/>
              </a:rPr>
              <a:t> UT </a:t>
            </a:r>
            <a:endParaRPr lang="de-DE" sz="2000" kern="0" dirty="0">
              <a:solidFill>
                <a:sysClr val="windowText" lastClr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8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 t="22073" r="37015" b="15041"/>
          <a:stretch/>
        </p:blipFill>
        <p:spPr>
          <a:xfrm>
            <a:off x="3094378" y="3102025"/>
            <a:ext cx="2811215" cy="284725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267744" y="560874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284984"/>
            <a:ext cx="3084569" cy="262214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102770" y="1796623"/>
            <a:ext cx="2693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A GeV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 collision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664" y="2098843"/>
            <a:ext cx="2693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A GeV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peripheral collision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72200" y="1484784"/>
            <a:ext cx="26840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 beam 8 A GeV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single ion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passing the target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FairIon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GEANT3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:\Users\senger\AppData\Local\Temp\eFromAu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0"/>
            <a:ext cx="3196282" cy="28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5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267744" y="560874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8820472" cy="379332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15616" y="1340768"/>
            <a:ext cx="7551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distribution for 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mbias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events at 10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MHz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10</a:t>
            </a:r>
            <a:r>
              <a:rPr lang="en-US" sz="2400" baseline="30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 ions/s passing the target (delta electrons) 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460432" y="580526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ns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267744" y="560874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15616" y="1340768"/>
            <a:ext cx="7551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 time distribution for 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mbias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events at 10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MHz 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UrQMD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10</a:t>
            </a:r>
            <a:r>
              <a:rPr lang="en-US" sz="2400" baseline="30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 ions/s passing the target (delta electrons) 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460432" y="580526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</a:rPr>
              <a:t>ns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3762"/>
            <a:ext cx="8756755" cy="41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312368" cy="247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251520" y="692696"/>
            <a:ext cx="79928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Event </a:t>
            </a:r>
            <a:r>
              <a:rPr lang="de-DE" dirty="0" err="1" smtClean="0">
                <a:solidFill>
                  <a:prstClr val="black"/>
                </a:solidFill>
              </a:rPr>
              <a:t>generators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UrQMD</a:t>
            </a:r>
            <a:r>
              <a:rPr lang="de-DE" dirty="0" smtClean="0">
                <a:solidFill>
                  <a:prstClr val="black"/>
                </a:solidFill>
              </a:rPr>
              <a:t> 3.3</a:t>
            </a:r>
          </a:p>
          <a:p>
            <a:pPr eaLnBrk="1" hangingPunct="1">
              <a:defRPr/>
            </a:pPr>
            <a:r>
              <a:rPr lang="de-DE" dirty="0" smtClean="0">
                <a:solidFill>
                  <a:prstClr val="black"/>
                </a:solidFill>
              </a:rPr>
              <a:t>Transport </a:t>
            </a:r>
            <a:r>
              <a:rPr lang="de-DE" dirty="0" err="1" smtClean="0">
                <a:solidFill>
                  <a:prstClr val="black"/>
                </a:solidFill>
              </a:rPr>
              <a:t>code</a:t>
            </a:r>
            <a:r>
              <a:rPr lang="de-DE" dirty="0" smtClean="0">
                <a:solidFill>
                  <a:prstClr val="black"/>
                </a:solidFill>
              </a:rPr>
              <a:t> GEANT3, FLUKA</a:t>
            </a:r>
          </a:p>
          <a:p>
            <a:pPr eaLnBrk="1" hangingPunct="1">
              <a:defRPr/>
            </a:pPr>
            <a:r>
              <a:rPr lang="de-DE" dirty="0" err="1" smtClean="0">
                <a:solidFill>
                  <a:prstClr val="black"/>
                </a:solidFill>
              </a:rPr>
              <a:t>Realistic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geometries, material </a:t>
            </a:r>
            <a:r>
              <a:rPr lang="de-DE" dirty="0" err="1" smtClean="0">
                <a:solidFill>
                  <a:prstClr val="black"/>
                </a:solidFill>
              </a:rPr>
              <a:t>budget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and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detector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response</a:t>
            </a:r>
            <a:endParaRPr lang="de-DE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sz="8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endParaRPr lang="de-DE" dirty="0" smtClean="0">
              <a:solidFill>
                <a:prstClr val="black"/>
              </a:solidFill>
            </a:endParaRP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endParaRPr lang="de-DE" dirty="0" smtClean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" y="4017120"/>
            <a:ext cx="4341385" cy="28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508518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min. </a:t>
            </a:r>
            <a:r>
              <a:rPr lang="de-DE" dirty="0" err="1" smtClean="0">
                <a:solidFill>
                  <a:prstClr val="black"/>
                </a:solidFill>
              </a:rPr>
              <a:t>bias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Au+Au</a:t>
            </a:r>
            <a:r>
              <a:rPr lang="de-DE" dirty="0" smtClean="0">
                <a:solidFill>
                  <a:prstClr val="black"/>
                </a:solidFill>
              </a:rPr>
              <a:t> 25 A </a:t>
            </a:r>
            <a:r>
              <a:rPr lang="de-DE" dirty="0" err="1" smtClean="0">
                <a:solidFill>
                  <a:prstClr val="black"/>
                </a:solidFill>
              </a:rPr>
              <a:t>GeV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9592" y="4725144"/>
            <a:ext cx="30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Track </a:t>
            </a:r>
            <a:r>
              <a:rPr lang="de-DE" dirty="0" err="1" smtClean="0">
                <a:solidFill>
                  <a:prstClr val="black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r>
              <a:rPr lang="de-DE" dirty="0" err="1" smtClean="0">
                <a:solidFill>
                  <a:prstClr val="black"/>
                </a:solidFill>
              </a:rPr>
              <a:t>efficiency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1" name="Picture 16" descr="UrQMD_new4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6563"/>
            <a:ext cx="3384376" cy="2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 bwMode="auto">
          <a:xfrm>
            <a:off x="4019013" y="2525083"/>
            <a:ext cx="1656184" cy="24231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sz="2000" smtClean="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851920" y="2132856"/>
            <a:ext cx="206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reconstruction</a:t>
            </a:r>
            <a:r>
              <a:rPr lang="de-DE" dirty="0" smtClean="0">
                <a:solidFill>
                  <a:prstClr val="black"/>
                </a:solidFill>
              </a:rPr>
              <a:t> 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senger\AppData\Local\Microsoft\Windows\Temporary Internet Files\Content.Outlook\QM37COCO\MomRes_25AGeV_v13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5233"/>
            <a:ext cx="3563888" cy="306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26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0040"/>
            <a:ext cx="9144000" cy="54868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particle identification in CBM:</a:t>
            </a:r>
            <a:b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KF Particle Finder </a:t>
            </a:r>
            <a:endParaRPr lang="uk-UA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" name="Picture 49" descr="KFParticleFinderBlock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2978"/>
            <a:ext cx="9144000" cy="49003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232" y="6093296"/>
            <a:ext cx="780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successfully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 in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8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STAR </a:t>
            </a:r>
            <a:r>
              <a:rPr lang="de-DE" sz="28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endParaRPr lang="en-US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9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6228184" y="548680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45214" y="564019"/>
            <a:ext cx="276694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4016" y="548680"/>
            <a:ext cx="2915816" cy="6309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504" y="-99392"/>
            <a:ext cx="911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</a:t>
            </a:r>
            <a:r>
              <a:rPr lang="de-DE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de-DE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collisions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8A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10A </a:t>
            </a:r>
            <a:r>
              <a:rPr lang="de-DE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3" y="1115425"/>
            <a:ext cx="2460495" cy="173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67544" y="4950460"/>
            <a:ext cx="2285956" cy="1658780"/>
            <a:chOff x="5731181" y="764704"/>
            <a:chExt cx="2678775" cy="1820214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37"/>
            <a:stretch/>
          </p:blipFill>
          <p:spPr bwMode="auto">
            <a:xfrm>
              <a:off x="5731181" y="764704"/>
              <a:ext cx="2678775" cy="1820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8" t="23846" r="47228" b="65646"/>
            <a:stretch/>
          </p:blipFill>
          <p:spPr bwMode="auto">
            <a:xfrm>
              <a:off x="6590198" y="1052736"/>
              <a:ext cx="1724243" cy="459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6"/>
          <a:stretch/>
        </p:blipFill>
        <p:spPr bwMode="auto">
          <a:xfrm>
            <a:off x="467544" y="2924944"/>
            <a:ext cx="2357964" cy="150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491880" y="632950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434096" y="1012556"/>
            <a:ext cx="2362040" cy="1912388"/>
            <a:chOff x="102909" y="2377263"/>
            <a:chExt cx="2520279" cy="244419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9" y="2377263"/>
              <a:ext cx="2520279" cy="244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1695346" y="3147635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 err="1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de-DE" sz="2000" dirty="0" err="1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de-DE" sz="2000" baseline="30000" dirty="0">
                  <a:solidFill>
                    <a:srgbClr val="000000"/>
                  </a:solidFill>
                  <a:latin typeface="Arial"/>
                </a:rPr>
                <a:t>-</a:t>
              </a:r>
              <a:endParaRPr lang="en-US" sz="2000" baseline="30000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3444479" y="2996952"/>
            <a:ext cx="2351657" cy="1668960"/>
            <a:chOff x="5246597" y="4711201"/>
            <a:chExt cx="2480546" cy="195313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5246597" y="4711201"/>
              <a:ext cx="2480546" cy="1953136"/>
              <a:chOff x="3095429" y="2708920"/>
              <a:chExt cx="2704174" cy="2343102"/>
            </a:xfrm>
          </p:grpSpPr>
          <p:pic>
            <p:nvPicPr>
              <p:cNvPr id="21" name="Picture 4" descr="C:\Users\senger\AppData\Local\Microsoft\Windows\Temporary Internet Files\Content.Outlook\JE4H31NI\invM_8gev_2 (2)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5429" y="2708920"/>
                <a:ext cx="2704174" cy="2343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feld 21"/>
              <p:cNvSpPr txBox="1"/>
              <p:nvPr/>
            </p:nvSpPr>
            <p:spPr>
              <a:xfrm>
                <a:off x="4784742" y="2947190"/>
                <a:ext cx="694114" cy="479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+</a:t>
                </a:r>
                <a:r>
                  <a:rPr lang="de-DE" sz="2000" dirty="0">
                    <a:solidFill>
                      <a:srgbClr val="000000"/>
                    </a:solidFill>
                    <a:latin typeface="Arial"/>
                  </a:rPr>
                  <a:t>µ</a:t>
                </a:r>
                <a:r>
                  <a:rPr lang="de-DE" sz="2000" baseline="30000" dirty="0">
                    <a:solidFill>
                      <a:srgbClr val="000000"/>
                    </a:solidFill>
                    <a:latin typeface="Arial"/>
                  </a:rPr>
                  <a:t>-</a:t>
                </a:r>
                <a:endParaRPr lang="en-US" sz="2000" baseline="300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6252852" y="5164735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ω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491448" y="5360571"/>
              <a:ext cx="317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φ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932114" y="5175905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η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593862" y="609748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prstClr val="black"/>
                  </a:solidFill>
                </a:rPr>
                <a:t>ρ</a:t>
              </a:r>
              <a:endParaRPr lang="de-DE" sz="1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5" descr="C:\Users\senger\AppData\Local\Microsoft\Windows\Temporary Internet Files\Content.Outlook\JE4H31NI\invM_JPsi_10AGeV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5" t="8213"/>
          <a:stretch/>
        </p:blipFill>
        <p:spPr bwMode="auto">
          <a:xfrm>
            <a:off x="3635896" y="5082588"/>
            <a:ext cx="2088232" cy="17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51520" y="65425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79512" y="4509120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275856" y="4713256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Charmonium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10 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285528" y="548680"/>
            <a:ext cx="282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p+Au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53198"/>
          <a:stretch/>
        </p:blipFill>
        <p:spPr bwMode="auto">
          <a:xfrm>
            <a:off x="6498506" y="908720"/>
            <a:ext cx="2177950" cy="175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8644" r="6397"/>
          <a:stretch/>
        </p:blipFill>
        <p:spPr bwMode="auto">
          <a:xfrm>
            <a:off x="6516216" y="2780928"/>
            <a:ext cx="2085179" cy="164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hteck 33"/>
          <p:cNvSpPr/>
          <p:nvPr/>
        </p:nvSpPr>
        <p:spPr>
          <a:xfrm>
            <a:off x="6200168" y="4581128"/>
            <a:ext cx="2908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Ni+Ni</a:t>
            </a:r>
            <a:r>
              <a:rPr lang="de-DE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15A </a:t>
            </a:r>
            <a:r>
              <a:rPr lang="de-DE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endParaRPr lang="en-US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NiNi_OpenCharm_im_2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48" y="4994436"/>
            <a:ext cx="2163574" cy="18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6" name="Foliennummernplatzhalter 7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4747741" y="4005064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Rectangle 422"/>
          <p:cNvSpPr>
            <a:spLocks noChangeArrowheads="1"/>
          </p:cNvSpPr>
          <p:nvPr/>
        </p:nvSpPr>
        <p:spPr bwMode="auto">
          <a:xfrm>
            <a:off x="5868144" y="4437112"/>
            <a:ext cx="3384376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Annihilation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antiparticles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,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only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ahoma" pitchFamily="34" charset="0"/>
              </a:rPr>
              <a:t>-9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of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particles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dirty="0" err="1" smtClean="0">
                <a:solidFill>
                  <a:srgbClr val="FF0000"/>
                </a:solidFill>
                <a:latin typeface="Tahoma" pitchFamily="34" charset="0"/>
              </a:rPr>
              <a:t>survived</a:t>
            </a:r>
            <a:r>
              <a:rPr lang="de-DE" altLang="de-DE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28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2124"/>
            <a:ext cx="9008772" cy="493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9552" y="982812"/>
            <a:ext cx="8218488" cy="86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central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350520" y="107544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51" y="1160205"/>
            <a:ext cx="3304148" cy="572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508"/>
            <a:ext cx="3983469" cy="279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157336" y="2329716"/>
            <a:ext cx="470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de-DE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mass</a:t>
            </a:r>
            <a:r>
              <a:rPr lang="de-DE" sz="28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endParaRPr lang="de-DE" sz="2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313952" y="1052736"/>
            <a:ext cx="4251299" cy="10780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Hyperons in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Au+Au</a:t>
            </a:r>
            <a:r>
              <a:rPr lang="en-US" sz="3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AGeV</a:t>
            </a:r>
            <a:endParaRPr lang="en-US" sz="3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50520" y="116632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altLang="de-DE" sz="40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29237" y="2129661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713157" y="3684240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96136" y="551723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16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</a:t>
            </a:r>
            <a:r>
              <a:rPr lang="de-DE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1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89" y="836712"/>
            <a:ext cx="3011866" cy="43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66582" y="5301208"/>
            <a:ext cx="362589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135 contributions,  220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pages </a:t>
            </a:r>
            <a:endParaRPr 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ISBN 978-3-9815227-4-7.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317578" y="6021288"/>
            <a:ext cx="386293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https://</a:t>
            </a:r>
            <a:r>
              <a:rPr lang="en-US" sz="1600" u="sng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repository.gsi.de/record/186952/</a:t>
            </a:r>
          </a:p>
          <a:p>
            <a:pPr>
              <a:spcAft>
                <a:spcPts val="600"/>
              </a:spcAft>
            </a:pPr>
            <a:r>
              <a:rPr lang="en-US" sz="1600" u="sng" dirty="0" smtClean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files/CBM-PR-2015%20[pdf</a:t>
            </a:r>
            <a:r>
              <a:rPr lang="en-US" sz="1600" u="sng" dirty="0">
                <a:solidFill>
                  <a:srgbClr val="0000FF"/>
                </a:solidFill>
                <a:latin typeface="Arial"/>
                <a:ea typeface="Times New Roman"/>
                <a:cs typeface="Times New Roman"/>
                <a:hlinkClick r:id="rId3"/>
              </a:rPr>
              <a:t>].pdf</a:t>
            </a:r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460157" cy="4530189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4000" dirty="0" err="1" smtClean="0">
                <a:solidFill>
                  <a:srgbClr val="002060"/>
                </a:solidFill>
                <a:latin typeface="Tahoma" pitchFamily="34" charset="0"/>
              </a:rPr>
              <a:t>For</a:t>
            </a:r>
            <a:r>
              <a:rPr lang="de-DE" sz="40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4000" dirty="0" err="1" smtClean="0">
                <a:solidFill>
                  <a:srgbClr val="002060"/>
                </a:solidFill>
                <a:latin typeface="Tahoma" pitchFamily="34" charset="0"/>
              </a:rPr>
              <a:t>further</a:t>
            </a:r>
            <a:r>
              <a:rPr lang="de-DE" sz="4000" dirty="0" smtClean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de-DE" sz="4000" dirty="0" err="1" smtClean="0">
                <a:solidFill>
                  <a:srgbClr val="002060"/>
                </a:solidFill>
                <a:latin typeface="Tahoma" pitchFamily="34" charset="0"/>
              </a:rPr>
              <a:t>reading</a:t>
            </a:r>
            <a:r>
              <a:rPr lang="de-DE" sz="4000" dirty="0" smtClean="0">
                <a:solidFill>
                  <a:srgbClr val="002060"/>
                </a:solidFill>
                <a:latin typeface="Tahoma" pitchFamily="34" charset="0"/>
              </a:rPr>
              <a:t> ...</a:t>
            </a:r>
          </a:p>
        </p:txBody>
      </p:sp>
      <p:sp>
        <p:nvSpPr>
          <p:cNvPr id="6" name="Rechteck 5"/>
          <p:cNvSpPr/>
          <p:nvPr/>
        </p:nvSpPr>
        <p:spPr>
          <a:xfrm>
            <a:off x="432048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1F5F"/>
                </a:solidFill>
              </a:rPr>
              <a:t>“</a:t>
            </a:r>
            <a:r>
              <a:rPr lang="en-US" dirty="0">
                <a:solidFill>
                  <a:srgbClr val="001F5F"/>
                </a:solidFill>
              </a:rPr>
              <a:t>Challenges in QCD Matter Physics – the scientific </a:t>
            </a:r>
            <a:r>
              <a:rPr lang="en-US" dirty="0" err="1">
                <a:solidFill>
                  <a:srgbClr val="001F5F"/>
                </a:solidFill>
              </a:rPr>
              <a:t>programme</a:t>
            </a:r>
            <a:r>
              <a:rPr lang="en-US" dirty="0">
                <a:solidFill>
                  <a:srgbClr val="001F5F"/>
                </a:solidFill>
              </a:rPr>
              <a:t> of the Compressed Baryonic Matter Experiment at FAIR” 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7544" y="62390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1F5F"/>
                </a:solidFill>
              </a:rPr>
              <a:t>Ablyazimov</a:t>
            </a:r>
            <a:r>
              <a:rPr lang="de-DE" dirty="0">
                <a:solidFill>
                  <a:srgbClr val="001F5F"/>
                </a:solidFill>
              </a:rPr>
              <a:t>, T. et al. Eur. Phys. J. A (2017) 53: 60. doi:10.1140/</a:t>
            </a:r>
            <a:r>
              <a:rPr lang="de-DE" dirty="0" err="1">
                <a:solidFill>
                  <a:srgbClr val="001F5F"/>
                </a:solidFill>
              </a:rPr>
              <a:t>epja</a:t>
            </a:r>
            <a:r>
              <a:rPr lang="de-DE" dirty="0">
                <a:solidFill>
                  <a:srgbClr val="001F5F"/>
                </a:solidFill>
              </a:rPr>
              <a:t>/i2017-12248-y 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FAIR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phase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0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experiments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on </a:t>
            </a:r>
            <a:r>
              <a:rPr lang="de-DE" sz="3200" dirty="0" err="1" smtClean="0">
                <a:solidFill>
                  <a:srgbClr val="002060"/>
                </a:solidFill>
                <a:latin typeface="Tahoma" pitchFamily="34" charset="0"/>
              </a:rPr>
              <a:t>dense</a:t>
            </a:r>
            <a:r>
              <a:rPr lang="de-DE" sz="3200" dirty="0" smtClean="0">
                <a:solidFill>
                  <a:srgbClr val="002060"/>
                </a:solidFill>
                <a:latin typeface="Tahoma" pitchFamily="34" charset="0"/>
              </a:rPr>
              <a:t> QCD matter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5496" y="980728"/>
            <a:ext cx="637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1. Install, commission and use 430 out of 1100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CBM RICH multi-anode photo-multipliers (MAPMT)  </a:t>
            </a:r>
          </a:p>
          <a:p>
            <a:pPr>
              <a:buClr>
                <a:srgbClr val="000000"/>
              </a:buClr>
              <a:buSzPct val="25000"/>
            </a:pPr>
            <a:r>
              <a:rPr lang="en-GB" sz="20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   in HADES RICH photon detector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3316" y="2404045"/>
            <a:ext cx="5422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10%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TOF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-out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at STAR/RHIC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(BES II 2019/2020)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07504" y="4060229"/>
            <a:ext cx="79715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Silicon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Tracking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Stations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Nuclotron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JINR/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Dubna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Au-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beams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4.5 A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GeV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</a:p>
        </p:txBody>
      </p:sp>
      <p:sp>
        <p:nvSpPr>
          <p:cNvPr id="12" name="Rechteck 11"/>
          <p:cNvSpPr/>
          <p:nvPr/>
        </p:nvSpPr>
        <p:spPr>
          <a:xfrm>
            <a:off x="75678" y="5592142"/>
            <a:ext cx="79715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de-DE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commission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Project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BM@N </a:t>
            </a:r>
            <a:r>
              <a:rPr lang="de-DE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6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6146" name="Picture 2" descr="Q:\Eigene Dateien\cbm\articles\GSISR\SR2016\CBM Review\HADES-CB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11" y="764704"/>
            <a:ext cx="2860959" cy="175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Q:\Eigene Dateien\cbm\articles\GSISR\SR2016\CBM Review\ToF-S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48" y="2564905"/>
            <a:ext cx="281444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:\Eigene Dateien\cbm\articles\GSISR\SR2016\CBM Review\PS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5"/>
          <a:stretch/>
        </p:blipFill>
        <p:spPr bwMode="auto">
          <a:xfrm>
            <a:off x="6750893" y="5263790"/>
            <a:ext cx="1359038" cy="15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72" y="4220308"/>
            <a:ext cx="2915816" cy="10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-254000" y="117450"/>
            <a:ext cx="9721850" cy="503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2800" dirty="0" smtClean="0">
                <a:solidFill>
                  <a:srgbClr val="14425D"/>
                </a:solidFill>
                <a:latin typeface="Tahoma" pitchFamily="34" charset="0"/>
              </a:rPr>
              <a:t>The CBM Collaboration: 55 institutions, 460 members</a:t>
            </a:r>
            <a:endParaRPr lang="en-GB" altLang="de-DE" sz="28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3620" y="594097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Yichang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</a:t>
            </a: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de-DE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</a:p>
        </p:txBody>
      </p:sp>
      <p:sp>
        <p:nvSpPr>
          <p:cNvPr id="6" name="Rechteck 5"/>
          <p:cNvSpPr/>
          <p:nvPr/>
        </p:nvSpPr>
        <p:spPr>
          <a:xfrm>
            <a:off x="1783530" y="608489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35375" y="740891"/>
            <a:ext cx="1724025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Rajasthan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 smtClean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 smtClean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7" name="Rechteck 6"/>
          <p:cNvSpPr/>
          <p:nvPr/>
        </p:nvSpPr>
        <p:spPr>
          <a:xfrm>
            <a:off x="5249332" y="740891"/>
            <a:ext cx="17102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85000" y="628464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6588224" y="6525344"/>
            <a:ext cx="72008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156176" y="6453336"/>
            <a:ext cx="72008" cy="18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360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4" name="Foliennummernplatzhalt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graphicFrame>
        <p:nvGraphicFramePr>
          <p:cNvPr id="15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750850"/>
              </p:ext>
            </p:extLst>
          </p:nvPr>
        </p:nvGraphicFramePr>
        <p:xfrm>
          <a:off x="4679507" y="4005064"/>
          <a:ext cx="4788343" cy="291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389663" y="3789040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C:\Users\senger\AppData\Local\Microsoft\Windows\Temporary Internet Files\Content.Outlook\8DJ1LBWP\IMG_49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5978" b="19384"/>
          <a:stretch/>
        </p:blipFill>
        <p:spPr bwMode="auto">
          <a:xfrm>
            <a:off x="-30281" y="3958317"/>
            <a:ext cx="4971168" cy="29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7055" y="4437112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29</a:t>
            </a:r>
            <a:r>
              <a:rPr lang="de-DE" baseline="30000" dirty="0" smtClean="0">
                <a:solidFill>
                  <a:srgbClr val="FFFFFF"/>
                </a:solidFill>
              </a:rPr>
              <a:t>th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de-DE" dirty="0">
                <a:solidFill>
                  <a:srgbClr val="FFFFFF"/>
                </a:solidFill>
              </a:rPr>
              <a:t>CBM </a:t>
            </a:r>
            <a:r>
              <a:rPr lang="de-DE" dirty="0" err="1">
                <a:solidFill>
                  <a:srgbClr val="FFFFFF"/>
                </a:solidFill>
              </a:rPr>
              <a:t>Collaboration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meeting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smtClean="0">
                <a:solidFill>
                  <a:srgbClr val="FFFFFF"/>
                </a:solidFill>
              </a:rPr>
              <a:t>at GSI</a:t>
            </a:r>
            <a:endParaRPr lang="de-DE" dirty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20-24 March 2017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AutoShape 2" descr="Bildergebnis für israel"/>
          <p:cNvSpPr>
            <a:spLocks noChangeAspect="1" noChangeArrowheads="1"/>
          </p:cNvSpPr>
          <p:nvPr/>
        </p:nvSpPr>
        <p:spPr bwMode="auto">
          <a:xfrm>
            <a:off x="155575" y="-7318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AutoShape 4" descr="Bildergebnis für israel"/>
          <p:cNvSpPr>
            <a:spLocks noChangeAspect="1" noChangeArrowheads="1"/>
          </p:cNvSpPr>
          <p:nvPr/>
        </p:nvSpPr>
        <p:spPr bwMode="auto">
          <a:xfrm>
            <a:off x="307975" y="-5794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AutoShape 6" descr="Bildergebnis für israel"/>
          <p:cNvSpPr>
            <a:spLocks noChangeAspect="1" noChangeArrowheads="1"/>
          </p:cNvSpPr>
          <p:nvPr/>
        </p:nvSpPr>
        <p:spPr bwMode="auto">
          <a:xfrm>
            <a:off x="460375" y="-427038"/>
            <a:ext cx="2095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7" name="AutoShape 8" descr="Bildergebnis"/>
          <p:cNvSpPr>
            <a:spLocks noChangeAspect="1" noChangeArrowheads="1"/>
          </p:cNvSpPr>
          <p:nvPr/>
        </p:nvSpPr>
        <p:spPr bwMode="auto">
          <a:xfrm>
            <a:off x="155575" y="-2193925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42075" y="308891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smtClean="0">
                <a:solidFill>
                  <a:srgbClr val="FF0000"/>
                </a:solidFill>
              </a:rPr>
              <a:t>?</a:t>
            </a:r>
            <a:endParaRPr lang="de-DE" sz="54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Flagge des I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3135308"/>
            <a:ext cx="142875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350520" y="116632"/>
            <a:ext cx="8229600" cy="684936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Possible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contributions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altLang="de-DE" sz="4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CBM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7544" y="1056793"/>
            <a:ext cx="81003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Silicon </a:t>
            </a:r>
            <a:r>
              <a:rPr lang="de-DE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sensors</a:t>
            </a:r>
            <a:r>
              <a:rPr lang="de-DE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MWPCs, RPCs, </a:t>
            </a:r>
            <a:r>
              <a:rPr lang="de-DE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GEMs)</a:t>
            </a:r>
            <a:endParaRPr lang="de-DE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upply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(gas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echanical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components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  <a:endParaRPr lang="de-D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feasilility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studies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groups</a:t>
            </a:r>
            <a:r>
              <a:rPr lang="de-DE" sz="20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de-DE" sz="20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Hadrons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hypernuclei</a:t>
            </a:r>
            <a:r>
              <a:rPr lang="de-DE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hidden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charm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Collective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correlations</a:t>
            </a:r>
            <a:r>
              <a:rPr lang="de-DE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fluctuations</a:t>
            </a:r>
            <a:endParaRPr lang="de-DE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457200" y="245137"/>
            <a:ext cx="8229600" cy="80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GB" sz="3600" b="0" i="0" u="none" strike="noStrike" cap="none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Participation in CBM </a:t>
            </a: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Phase-0 </a:t>
            </a: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b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HADES at GSI starting 2018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1358" y="1211588"/>
            <a:ext cx="9057900" cy="120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30200" algn="l" rtl="0">
              <a:spcBef>
                <a:spcPts val="320"/>
              </a:spcBef>
              <a:spcAft>
                <a:spcPts val="0"/>
              </a:spcAft>
              <a:buSzPct val="100000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Combination of secondary pion, proton and heavy ion beams with a large acceptance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spectrometer - world wide unique.</a:t>
            </a:r>
          </a:p>
          <a:p>
            <a:pPr marL="457200" marR="0" lvl="0" indent="-330200" algn="l" rtl="0">
              <a:spcBef>
                <a:spcPts val="320"/>
              </a:spcBef>
              <a:spcAft>
                <a:spcPts val="0"/>
              </a:spcAft>
              <a:buSzPct val="100000"/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performance including electron/positron purity and efficiency, RICH upgrade, ECAL, forward tracker and increased DAQ rate capability.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56</a:t>
            </a:fld>
            <a:endParaRPr lang="en-GB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 txBox="1"/>
          <p:nvPr/>
        </p:nvSpPr>
        <p:spPr>
          <a:xfrm>
            <a:off x="6418385" y="3056600"/>
            <a:ext cx="2725615" cy="21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GB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Role </a:t>
            </a:r>
            <a:r>
              <a:rPr lang="en-GB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of VMD in baryonic resonance decay </a:t>
            </a:r>
            <a:br>
              <a:rPr lang="en-GB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</a:br>
            <a:r>
              <a:rPr lang="en-GB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(ρ in meson cloud)</a:t>
            </a:r>
          </a:p>
          <a:p>
            <a:endParaRPr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r>
              <a:rPr lang="en-GB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In-medium modification of hadrons</a:t>
            </a:r>
            <a:endParaRPr lang="en-GB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6228184" y="5822216"/>
            <a:ext cx="3238200" cy="135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l-GR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Ξ</a:t>
            </a:r>
            <a:r>
              <a:rPr lang="de-DE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GB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production mechanism</a:t>
            </a:r>
            <a:endParaRPr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>
              <a:buClr>
                <a:srgbClr val="000000"/>
              </a:buClr>
              <a:buSzPct val="61111"/>
              <a:buFont typeface="Arial"/>
              <a:buNone/>
            </a:pPr>
            <a:endParaRPr lang="en-GB" sz="800" kern="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>
              <a:buClr>
                <a:srgbClr val="000000"/>
              </a:buClr>
              <a:buSzPct val="61111"/>
              <a:buFont typeface="Arial"/>
              <a:buNone/>
            </a:pPr>
            <a:r>
              <a:rPr lang="en-GB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Chiral </a:t>
            </a:r>
            <a:r>
              <a:rPr lang="en-GB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symmetry </a:t>
            </a:r>
            <a:r>
              <a:rPr lang="en-GB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restoration</a:t>
            </a:r>
            <a:endParaRPr lang="en-GB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179512" y="2382068"/>
            <a:ext cx="6216188" cy="435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2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Anticipated </a:t>
            </a:r>
            <a:r>
              <a:rPr lang="en-GB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runs </a:t>
            </a:r>
            <a:r>
              <a:rPr lang="en-GB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(each 1 month beam on target)</a:t>
            </a:r>
            <a:r>
              <a:rPr lang="en-GB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Symbols"/>
              </a:rPr>
              <a:t>𝜋 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+ </a:t>
            </a:r>
            <a:r>
              <a:rPr lang="en-GB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(CH</a:t>
            </a:r>
            <a:r>
              <a:rPr lang="en-GB" sz="1400" baseline="-25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1400" baseline="-25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  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/ </a:t>
            </a:r>
            <a:r>
              <a:rPr lang="en-GB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</a:t>
            </a:r>
            <a:r>
              <a:rPr lang="en-GB" sz="1400" i="0" u="none" strike="noStrike" cap="none" baseline="-25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  </a:t>
            </a:r>
            <a:r>
              <a:rPr lang="en-GB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 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 </a:t>
            </a:r>
            <a:endParaRPr lang="en-GB" sz="1400" i="0" u="none" strike="noStrike" cap="none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i="0" u="none" strike="noStrike" cap="none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Baryon el. mag. </a:t>
            </a:r>
            <a:r>
              <a:rPr lang="en-GB" sz="1300" i="0" u="none" strike="noStrike" cap="none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transition form </a:t>
            </a:r>
            <a:r>
              <a:rPr lang="en-GB" sz="1300" i="0" u="none" strike="noStrike" cap="none" dirty="0" smtClean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factors (FF)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validity of VMD - input to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 calculations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rho meson in-medium spectral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Strangeness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off cold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matter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 Wave Analysis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GB" sz="1400" i="0" u="none" strike="noStrike" cap="none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+ A / </a:t>
            </a:r>
            <a:r>
              <a:rPr lang="en-GB" sz="1400" i="0" u="none" strike="noStrike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p+p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 strangeness/vector mesons in </a:t>
            </a:r>
            <a:r>
              <a:rPr lang="en-GB" sz="1400" i="0" u="none" strike="noStrike" cap="none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medium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resonances with strangeness, vacuum and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in-medium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 of </a:t>
            </a:r>
            <a:r>
              <a:rPr lang="en-GB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dielectron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decays of excited hyperons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(el. mag.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FF)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GB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multistrange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hyperons (cascade) close to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threshold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Vector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mesons in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medium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correlations</a:t>
            </a:r>
          </a:p>
          <a:p>
            <a:pPr marL="285750" marR="0" lvl="0" indent="-285750" algn="l" rtl="0">
              <a:spcBef>
                <a:spcPts val="32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i="0" u="none" strike="noStrike" cap="none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Ag 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+ Ag  1.65 </a:t>
            </a:r>
            <a:r>
              <a:rPr lang="en-GB" sz="1400" i="0" u="none" strike="noStrike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AGeV</a:t>
            </a:r>
            <a:r>
              <a:rPr lang="en-GB" sz="1400" i="0" u="none" strike="noStrike" cap="none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: </a:t>
            </a:r>
            <a:endParaRPr lang="en-GB" sz="1400" i="0" u="none" strike="noStrike" cap="none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Multi-strange baryons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ϕ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 study via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GB" sz="13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GB" sz="13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GB" sz="1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sz="1300" baseline="30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GB" sz="1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sz="13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685800" lvl="1" indent="-285750">
              <a:lnSpc>
                <a:spcPts val="1400"/>
              </a:lnSpc>
              <a:spcBef>
                <a:spcPts val="320"/>
              </a:spcBef>
              <a:buFont typeface="Wingdings" panose="05000000000000000000" pitchFamily="2" charset="2"/>
              <a:buChar char="Ø"/>
            </a:pPr>
            <a:r>
              <a:rPr lang="en-GB" sz="13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Dileptons</a:t>
            </a:r>
            <a:r>
              <a:rPr lang="en-GB" sz="13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around and beyond vector meson mass region </a:t>
            </a:r>
            <a:endParaRPr lang="en-GB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446541" y="2524834"/>
            <a:ext cx="1303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Highlights</a:t>
            </a:r>
            <a:endParaRPr lang="en-US" sz="20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ger\AppData\Local\Temp\2015-04-22_FAIR-aerial-view_till-middlehauve_928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164" y="-99392"/>
            <a:ext cx="10477164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836494" y="-99392"/>
            <a:ext cx="10865040" cy="928688"/>
          </a:xfrm>
          <a:prstGeom prst="rect">
            <a:avLst/>
          </a:prstGeom>
          <a:solidFill>
            <a:srgbClr val="39471D">
              <a:alpha val="40000"/>
            </a:srgbClr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sz="360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Summary</a:t>
            </a:r>
          </a:p>
        </p:txBody>
      </p:sp>
      <p:sp>
        <p:nvSpPr>
          <p:cNvPr id="6" name="Rechteck 5"/>
          <p:cNvSpPr/>
          <p:nvPr/>
        </p:nvSpPr>
        <p:spPr>
          <a:xfrm>
            <a:off x="-55396" y="764704"/>
            <a:ext cx="9091892" cy="1320362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CBM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scientific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program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at SIS100: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Exploration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QCD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phase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diagram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in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the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region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neutron</a:t>
            </a:r>
            <a:endParaRPr lang="de-DE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star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core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densities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 large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discovery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potential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55396" y="1931348"/>
            <a:ext cx="9091892" cy="1569660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First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with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CBM: </a:t>
            </a:r>
            <a:endParaRPr lang="de-DE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High-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precision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multi-differential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measurements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of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incl.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multistrange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,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hypernuclei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dileptons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for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different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beam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energies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collision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systems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 </a:t>
            </a:r>
            <a:r>
              <a:rPr lang="de-DE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terra</a:t>
            </a:r>
            <a:r>
              <a:rPr lang="de-DE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incognita</a:t>
            </a:r>
            <a:r>
              <a:rPr lang="de-DE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0" name="Rechteck 9"/>
          <p:cNvSpPr/>
          <p:nvPr/>
        </p:nvSpPr>
        <p:spPr>
          <a:xfrm>
            <a:off x="-55396" y="3501008"/>
            <a:ext cx="9091892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Status of experiment preparation: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Prototype detector performances fulfill CBM requirements.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7 TDRs approved, 4 TDRs in preparation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.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-36512" y="4694080"/>
            <a:ext cx="957706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FAIR Phase 0:</a:t>
            </a:r>
            <a:endParaRPr lang="en-US" sz="8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HADES with CBM RICH photon detector,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  use CBM detectors at STAR/BNL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and BM@N/JINR 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36512" y="5900800"/>
            <a:ext cx="9577064" cy="1200329"/>
          </a:xfrm>
          <a:prstGeom prst="rect">
            <a:avLst/>
          </a:prstGeom>
          <a:solidFill>
            <a:srgbClr val="39471D">
              <a:alpha val="40000"/>
            </a:srgbClr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  <a:sym typeface="Symbol" pitchFamily="18" charset="2"/>
              </a:rPr>
              <a:t>Participation of groups from Iran highly welcome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572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3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4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5C264-46AB-4B31-8F78-F720C8F9FE16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267744" y="0"/>
            <a:ext cx="4186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4D </a:t>
            </a:r>
            <a:r>
              <a:rPr lang="de-DE" sz="40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reconstruction</a:t>
            </a:r>
            <a:endParaRPr lang="de-DE" sz="4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512" y="941819"/>
            <a:ext cx="5245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639" marR="40639" hangingPunct="0"/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10 </a:t>
            </a:r>
            <a:r>
              <a:rPr lang="de-DE" sz="24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MHz </a:t>
            </a:r>
            <a:r>
              <a:rPr lang="de-DE" sz="2400" kern="0" dirty="0" err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Au+Au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10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AGeV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</a:t>
            </a:r>
            <a:endParaRPr lang="de-DE" sz="2400" kern="0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ahoma"/>
              <a:ea typeface="Tahoma"/>
              <a:cs typeface="Tahoma"/>
            </a:endParaRPr>
          </a:p>
          <a:p>
            <a:pPr marL="40639" marR="40639" hangingPunct="0"/>
            <a:r>
              <a:rPr lang="de-DE" sz="2400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300k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mbias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UrQMD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 </a:t>
            </a:r>
            <a:r>
              <a:rPr lang="de-DE" sz="2400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events</a:t>
            </a:r>
            <a:r>
              <a:rPr lang="de-DE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, </a:t>
            </a:r>
            <a:r>
              <a:rPr lang="de-DE" sz="24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</a:rPr>
              <a:t>ideal PID</a:t>
            </a:r>
          </a:p>
        </p:txBody>
      </p:sp>
      <p:pic>
        <p:nvPicPr>
          <p:cNvPr id="10" name="Mass_10MH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81" y="1772816"/>
            <a:ext cx="5254207" cy="4179272"/>
          </a:xfrm>
          <a:prstGeom prst="rect">
            <a:avLst/>
          </a:prstGeom>
        </p:spPr>
      </p:pic>
      <p:graphicFrame>
        <p:nvGraphicFramePr>
          <p:cNvPr id="11" name="Table 338"/>
          <p:cNvGraphicFramePr/>
          <p:nvPr>
            <p:extLst>
              <p:ext uri="{D42A27DB-BD31-4B8C-83A1-F6EECF244321}">
                <p14:modId xmlns:p14="http://schemas.microsoft.com/office/powerpoint/2010/main" val="827724506"/>
              </p:ext>
            </p:extLst>
          </p:nvPr>
        </p:nvGraphicFramePr>
        <p:xfrm>
          <a:off x="5484578" y="1484784"/>
          <a:ext cx="3479910" cy="4485640"/>
        </p:xfrm>
        <a:graphic>
          <a:graphicData uri="http://schemas.openxmlformats.org/drawingml/2006/table">
            <a:tbl>
              <a:tblPr firstRow="1" bandRow="1"/>
              <a:tblGrid>
                <a:gridCol w="357517"/>
                <a:gridCol w="901755"/>
                <a:gridCol w="632697"/>
                <a:gridCol w="524433"/>
                <a:gridCol w="531754"/>
                <a:gridCol w="531754"/>
              </a:tblGrid>
              <a:tr h="317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K</a:t>
                      </a:r>
                      <a:r>
                        <a:rPr sz="1800" baseline="300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0</a:t>
                      </a: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Λ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Λ̅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500" b="0"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sz="18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Ξ</a:t>
                      </a:r>
                      <a:r>
                        <a:rPr sz="1800" baseline="31999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</a:tr>
              <a:tr h="30664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68.6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61.2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46.7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20.7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19.4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23.7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21.8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  <a:tr h="30664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kumimoji="0" lang="el-G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kumimoji="0" lang="de-DE" sz="1400" b="0" i="0" u="none" strike="noStrike" kern="1200" cap="none" spc="0" normalizeH="0" baseline="-25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sz="1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  <a:endParaRPr sz="1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68.5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62.0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45.2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21.1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32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11.7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14.2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  <a:tr h="306641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67.5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60.9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59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46.0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19.4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18.7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10.6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9.3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 smtClean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12.5</a:t>
                      </a:r>
                      <a:endParaRPr sz="1400" dirty="0">
                        <a:uFill>
                          <a:solidFill>
                            <a:srgbClr val="000000"/>
                          </a:solidFill>
                        </a:u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Times New Roman"/>
                      </a:endParaRP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 10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12.3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method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66.8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60.0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64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41.8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50033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ε</a:t>
                      </a:r>
                      <a:r>
                        <a:rPr baseline="-25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4π</a:t>
                      </a:r>
                      <a:r>
                        <a:rPr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17.6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16.7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28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8.2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25000"/>
                      </a:srgbClr>
                    </a:solidFill>
                  </a:tcPr>
                </a:tc>
              </a:tr>
              <a:tr h="30664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S/B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9.2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12.2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8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Tahoma"/>
                          <a:cs typeface="Tahoma"/>
                        </a:defRPr>
                      </a:lvl9pPr>
                    </a:lstStyle>
                    <a:p>
                      <a:pPr marL="0" marR="0" algn="ctr">
                        <a:defRPr sz="1800">
                          <a:uFillTx/>
                        </a:defRPr>
                      </a:pPr>
                      <a:r>
                        <a:rPr sz="1400" dirty="0">
                          <a:uFill>
                            <a:solidFill>
                              <a:srgbClr val="000000"/>
                            </a:solidFill>
                          </a:u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Times New Roman"/>
                        </a:rPr>
                        <a:t>11.7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6FF">
                        <a:alpha val="1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Shape 339"/>
          <p:cNvSpPr/>
          <p:nvPr/>
        </p:nvSpPr>
        <p:spPr>
          <a:xfrm rot="16200000">
            <a:off x="5026577" y="3124290"/>
            <a:ext cx="12625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kern="0" dirty="0" smtClean="0">
                <a:latin typeface="Tahoma"/>
                <a:ea typeface="Tahoma"/>
                <a:cs typeface="Tahoma"/>
              </a:rPr>
              <a:t>0.1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 </a:t>
            </a:r>
            <a:r>
              <a:rPr kern="0" dirty="0" smtClean="0">
                <a:latin typeface="Tahoma"/>
                <a:ea typeface="Tahoma"/>
                <a:cs typeface="Tahoma"/>
              </a:rPr>
              <a:t>MHz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12" name="Shape 339"/>
          <p:cNvSpPr/>
          <p:nvPr/>
        </p:nvSpPr>
        <p:spPr>
          <a:xfrm rot="16200000">
            <a:off x="5015357" y="3999124"/>
            <a:ext cx="12625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kern="0" dirty="0" smtClean="0">
                <a:latin typeface="Tahoma"/>
                <a:ea typeface="Tahoma"/>
                <a:cs typeface="Tahoma"/>
              </a:rPr>
              <a:t>1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 </a:t>
            </a:r>
            <a:r>
              <a:rPr kern="0" dirty="0" smtClean="0">
                <a:latin typeface="Tahoma"/>
                <a:ea typeface="Tahoma"/>
                <a:cs typeface="Tahoma"/>
              </a:rPr>
              <a:t>MHz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13" name="Shape 339"/>
          <p:cNvSpPr/>
          <p:nvPr/>
        </p:nvSpPr>
        <p:spPr>
          <a:xfrm rot="16200000">
            <a:off x="5023844" y="5112804"/>
            <a:ext cx="126258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lang="de-DE" kern="0" dirty="0" smtClean="0">
                <a:latin typeface="Tahoma"/>
                <a:ea typeface="Tahoma"/>
                <a:cs typeface="Tahoma"/>
              </a:rPr>
              <a:t>10 </a:t>
            </a:r>
            <a:r>
              <a:rPr kern="0" dirty="0" smtClean="0">
                <a:latin typeface="Tahoma"/>
                <a:ea typeface="Tahoma"/>
                <a:cs typeface="Tahoma"/>
              </a:rPr>
              <a:t>MHz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14" name="Shape 339"/>
          <p:cNvSpPr/>
          <p:nvPr/>
        </p:nvSpPr>
        <p:spPr>
          <a:xfrm rot="16200000">
            <a:off x="5241875" y="2196917"/>
            <a:ext cx="82652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1pPr>
            <a:lvl2pPr marL="40639" marR="40639" indent="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2pPr>
            <a:lvl3pPr marL="40639" marR="40639" indent="685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3pPr>
            <a:lvl4pPr marL="40639" marR="40639" indent="10287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4pPr>
            <a:lvl5pPr marL="40639" marR="40639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5pPr>
            <a:lvl6pPr marL="40639" marR="40639" indent="17145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6pPr>
            <a:lvl7pPr marL="40639" marR="40639" indent="2057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7pPr>
            <a:lvl8pPr marL="40639" marR="40639" indent="24003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8pPr>
            <a:lvl9pPr marL="40639" marR="40639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ahoma"/>
              </a:defRPr>
            </a:lvl9pPr>
          </a:lstStyle>
          <a:p>
            <a:pPr>
              <a:defRPr/>
            </a:pPr>
            <a:r>
              <a:rPr lang="de-DE" kern="0" dirty="0">
                <a:latin typeface="Tahoma"/>
                <a:ea typeface="Tahoma"/>
                <a:cs typeface="Tahoma"/>
              </a:rPr>
              <a:t> </a:t>
            </a:r>
            <a:r>
              <a:rPr lang="de-DE" kern="0" dirty="0" smtClean="0">
                <a:latin typeface="Tahoma"/>
                <a:ea typeface="Tahoma"/>
                <a:cs typeface="Tahoma"/>
              </a:rPr>
              <a:t>3 D</a:t>
            </a:r>
            <a:endParaRPr kern="0" dirty="0">
              <a:latin typeface="Tahoma"/>
              <a:ea typeface="Tahoma"/>
              <a:cs typeface="Tahoma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6093296"/>
            <a:ext cx="552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particles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emitted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</a:t>
            </a:r>
            <a:r>
              <a:rPr lang="de-DE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</a:t>
            </a:r>
            <a:endParaRPr lang="de-DE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10265" r="5360" b="3784"/>
          <a:stretch>
            <a:fillRect/>
          </a:stretch>
        </p:blipFill>
        <p:spPr bwMode="auto">
          <a:xfrm>
            <a:off x="2484438" y="404813"/>
            <a:ext cx="3873500" cy="645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 rot="-5400000">
            <a:off x="831057" y="2780506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 rot="-5400000">
            <a:off x="6447632" y="3058318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pitchFamily="34" charset="0"/>
              </a:rPr>
              <a:t>temperature</a:t>
            </a: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1258888" y="1196975"/>
            <a:ext cx="1366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15 billion years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331913" y="2044700"/>
            <a:ext cx="12684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billion years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31913" y="2781300"/>
            <a:ext cx="1306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300.000 years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>
            <a:off x="1687513" y="3573463"/>
            <a:ext cx="95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minutes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1290638" y="4344988"/>
            <a:ext cx="1209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 millisecond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6137275" y="1196975"/>
            <a:ext cx="45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 K</a:t>
            </a: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6110288" y="2060575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20 K</a:t>
            </a:r>
          </a:p>
        </p:txBody>
      </p:sp>
      <p:sp>
        <p:nvSpPr>
          <p:cNvPr id="267276" name="Text Box 12"/>
          <p:cNvSpPr txBox="1">
            <a:spLocks noChangeArrowheads="1"/>
          </p:cNvSpPr>
          <p:nvPr/>
        </p:nvSpPr>
        <p:spPr bwMode="auto">
          <a:xfrm>
            <a:off x="6064250" y="3573463"/>
            <a:ext cx="595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9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K</a:t>
            </a:r>
          </a:p>
        </p:txBody>
      </p:sp>
      <p:sp>
        <p:nvSpPr>
          <p:cNvPr id="267277" name="Text Box 13"/>
          <p:cNvSpPr txBox="1">
            <a:spLocks noChangeArrowheads="1"/>
          </p:cNvSpPr>
          <p:nvPr/>
        </p:nvSpPr>
        <p:spPr bwMode="auto">
          <a:xfrm>
            <a:off x="6127750" y="4344988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10</a:t>
            </a:r>
            <a:r>
              <a:rPr lang="de-DE" altLang="de-DE" sz="1400" baseline="30000" smtClean="0">
                <a:solidFill>
                  <a:srgbClr val="000000"/>
                </a:solidFill>
                <a:latin typeface="Arial" pitchFamily="34" charset="0"/>
              </a:rPr>
              <a:t>12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 K</a:t>
            </a:r>
          </a:p>
        </p:txBody>
      </p:sp>
      <p:grpSp>
        <p:nvGrpSpPr>
          <p:cNvPr id="267278" name="Group 14"/>
          <p:cNvGrpSpPr>
            <a:grpSpLocks/>
          </p:cNvGrpSpPr>
          <p:nvPr/>
        </p:nvGrpSpPr>
        <p:grpSpPr bwMode="auto">
          <a:xfrm>
            <a:off x="2922588" y="5603875"/>
            <a:ext cx="2400300" cy="0"/>
            <a:chOff x="1496" y="3584"/>
            <a:chExt cx="1512" cy="0"/>
          </a:xfrm>
        </p:grpSpPr>
        <p:grpSp>
          <p:nvGrpSpPr>
            <p:cNvPr id="267279" name="Group 15"/>
            <p:cNvGrpSpPr>
              <a:grpSpLocks/>
            </p:cNvGrpSpPr>
            <p:nvPr/>
          </p:nvGrpSpPr>
          <p:grpSpPr bwMode="auto">
            <a:xfrm>
              <a:off x="1496" y="3584"/>
              <a:ext cx="1448" cy="0"/>
              <a:chOff x="1496" y="3584"/>
              <a:chExt cx="1448" cy="0"/>
            </a:xfrm>
          </p:grpSpPr>
          <p:sp>
            <p:nvSpPr>
              <p:cNvPr id="267280" name="Line 16"/>
              <p:cNvSpPr>
                <a:spLocks noChangeShapeType="1"/>
              </p:cNvSpPr>
              <p:nvPr/>
            </p:nvSpPr>
            <p:spPr bwMode="auto">
              <a:xfrm>
                <a:off x="1496" y="3584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1" name="Line 17"/>
              <p:cNvSpPr>
                <a:spLocks noChangeShapeType="1"/>
              </p:cNvSpPr>
              <p:nvPr/>
            </p:nvSpPr>
            <p:spPr bwMode="auto">
              <a:xfrm>
                <a:off x="1984" y="3584"/>
                <a:ext cx="504" cy="0"/>
              </a:xfrm>
              <a:prstGeom prst="line">
                <a:avLst/>
              </a:prstGeom>
              <a:noFill/>
              <a:ln w="9525" cap="rnd">
                <a:solidFill>
                  <a:srgbClr val="51515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67282" name="Line 18"/>
              <p:cNvSpPr>
                <a:spLocks noChangeShapeType="1"/>
              </p:cNvSpPr>
              <p:nvPr/>
            </p:nvSpPr>
            <p:spPr bwMode="auto">
              <a:xfrm>
                <a:off x="2504" y="3584"/>
                <a:ext cx="440" cy="0"/>
              </a:xfrm>
              <a:prstGeom prst="line">
                <a:avLst/>
              </a:prstGeom>
              <a:noFill/>
              <a:ln w="9525">
                <a:solidFill>
                  <a:srgbClr val="51515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>
              <a:off x="2936" y="3584"/>
              <a:ext cx="72" cy="0"/>
            </a:xfrm>
            <a:prstGeom prst="line">
              <a:avLst/>
            </a:prstGeom>
            <a:noFill/>
            <a:ln w="9525">
              <a:solidFill>
                <a:srgbClr val="51515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67284" name="Text Box 20"/>
          <p:cNvSpPr txBox="1">
            <a:spLocks noChangeArrowheads="1"/>
          </p:cNvSpPr>
          <p:nvPr/>
        </p:nvSpPr>
        <p:spPr bwMode="auto">
          <a:xfrm>
            <a:off x="2484438" y="5654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Arial" pitchFamily="34" charset="0"/>
              </a:rPr>
              <a:t>distance</a:t>
            </a:r>
          </a:p>
        </p:txBody>
      </p:sp>
      <p:sp>
        <p:nvSpPr>
          <p:cNvPr id="267285" name="Text Box 21"/>
          <p:cNvSpPr txBox="1">
            <a:spLocks noChangeArrowheads="1"/>
          </p:cNvSpPr>
          <p:nvPr/>
        </p:nvSpPr>
        <p:spPr bwMode="auto">
          <a:xfrm>
            <a:off x="6064250" y="2728913"/>
            <a:ext cx="809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Arial" pitchFamily="34" charset="0"/>
              </a:rPr>
              <a:t>3000 K</a:t>
            </a:r>
          </a:p>
        </p:txBody>
      </p:sp>
      <p:sp>
        <p:nvSpPr>
          <p:cNvPr id="267286" name="Text Box 22"/>
          <p:cNvSpPr txBox="1">
            <a:spLocks noChangeArrowheads="1"/>
          </p:cNvSpPr>
          <p:nvPr/>
        </p:nvSpPr>
        <p:spPr bwMode="auto">
          <a:xfrm>
            <a:off x="0" y="-26988"/>
            <a:ext cx="9144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The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evolution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of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matter in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the</a:t>
            </a:r>
            <a:r>
              <a:rPr lang="de-DE" altLang="de-DE" sz="3600" dirty="0" smtClean="0">
                <a:solidFill>
                  <a:srgbClr val="14425D"/>
                </a:solidFill>
                <a:latin typeface="Tahoma" pitchFamily="34" charset="0"/>
              </a:rPr>
              <a:t> </a:t>
            </a:r>
            <a:r>
              <a:rPr lang="de-DE" altLang="de-DE" sz="3600" dirty="0" err="1" smtClean="0">
                <a:solidFill>
                  <a:srgbClr val="14425D"/>
                </a:solidFill>
                <a:latin typeface="Tahoma" pitchFamily="34" charset="0"/>
              </a:rPr>
              <a:t>universe</a:t>
            </a:r>
            <a:endParaRPr lang="de-DE" altLang="de-DE" sz="3600" dirty="0" smtClean="0">
              <a:solidFill>
                <a:srgbClr val="14425D"/>
              </a:solidFill>
              <a:latin typeface="Tahoma" pitchFamily="34" charset="0"/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1258888" y="4348163"/>
            <a:ext cx="136842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ahoma" pitchFamily="34" charset="0"/>
              </a:rPr>
              <a:t>1 microsecond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5703887" y="1574800"/>
            <a:ext cx="1768475" cy="485775"/>
          </a:xfrm>
          <a:prstGeom prst="leftArrow">
            <a:avLst>
              <a:gd name="adj1" fmla="val 50000"/>
              <a:gd name="adj2" fmla="val 9101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668344" y="1478792"/>
            <a:ext cx="534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de-DE" sz="4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47" name="Line 17"/>
          <p:cNvSpPr>
            <a:spLocks noChangeShapeType="1"/>
          </p:cNvSpPr>
          <p:nvPr/>
        </p:nvSpPr>
        <p:spPr bwMode="auto">
          <a:xfrm rot="5352893">
            <a:off x="989013" y="2332037"/>
            <a:ext cx="1588" cy="1763713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15429" name="Group 5"/>
          <p:cNvGrpSpPr>
            <a:grpSpLocks/>
          </p:cNvGrpSpPr>
          <p:nvPr/>
        </p:nvGrpSpPr>
        <p:grpSpPr bwMode="auto">
          <a:xfrm rot="4152893">
            <a:off x="1761332" y="475456"/>
            <a:ext cx="1008062" cy="2740025"/>
            <a:chOff x="1525" y="854"/>
            <a:chExt cx="635" cy="1726"/>
          </a:xfrm>
        </p:grpSpPr>
        <p:sp>
          <p:nvSpPr>
            <p:cNvPr id="615430" name="Line 17"/>
            <p:cNvSpPr>
              <a:spLocks noChangeShapeType="1"/>
            </p:cNvSpPr>
            <p:nvPr/>
          </p:nvSpPr>
          <p:spPr bwMode="auto">
            <a:xfrm rot="1200000" flipV="1">
              <a:off x="2104" y="854"/>
              <a:ext cx="1" cy="998"/>
            </a:xfrm>
            <a:prstGeom prst="line">
              <a:avLst/>
            </a:prstGeom>
            <a:noFill/>
            <a:ln w="1270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1" name="Line 18"/>
            <p:cNvSpPr>
              <a:spLocks noChangeShapeType="1"/>
            </p:cNvSpPr>
            <p:nvPr/>
          </p:nvSpPr>
          <p:spPr bwMode="auto">
            <a:xfrm rot="12000000" flipV="1">
              <a:off x="1830" y="1601"/>
              <a:ext cx="1" cy="97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2" name="Oval 19"/>
            <p:cNvSpPr>
              <a:spLocks noChangeArrowheads="1"/>
            </p:cNvSpPr>
            <p:nvPr/>
          </p:nvSpPr>
          <p:spPr bwMode="auto">
            <a:xfrm rot="-9600000">
              <a:off x="1610" y="1797"/>
              <a:ext cx="452" cy="45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15433" name="Arc 20"/>
            <p:cNvSpPr>
              <a:spLocks/>
            </p:cNvSpPr>
            <p:nvPr/>
          </p:nvSpPr>
          <p:spPr bwMode="auto">
            <a:xfrm rot="1200000">
              <a:off x="1525" y="1958"/>
              <a:ext cx="635" cy="163"/>
            </a:xfrm>
            <a:custGeom>
              <a:avLst/>
              <a:gdLst>
                <a:gd name="T0" fmla="*/ 845961 w 40658"/>
                <a:gd name="T1" fmla="*/ 0 h 37082"/>
                <a:gd name="T2" fmla="*/ 0 w 40658"/>
                <a:gd name="T3" fmla="*/ 178975 h 37082"/>
                <a:gd name="T4" fmla="*/ 472518 w 40658"/>
                <a:gd name="T5" fmla="*/ 108035 h 370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658" h="37082" fill="none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</a:path>
                <a:path w="40658" h="37082" stroke="0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  <a:lnTo>
                    <a:pt x="19058" y="15482"/>
                  </a:lnTo>
                  <a:lnTo>
                    <a:pt x="3412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15438" name="Group 14"/>
          <p:cNvGrpSpPr>
            <a:grpSpLocks/>
          </p:cNvGrpSpPr>
          <p:nvPr/>
        </p:nvGrpSpPr>
        <p:grpSpPr bwMode="auto">
          <a:xfrm rot="4159579">
            <a:off x="5578475" y="474663"/>
            <a:ext cx="985837" cy="2617788"/>
            <a:chOff x="2120" y="1061"/>
            <a:chExt cx="621" cy="1649"/>
          </a:xfrm>
        </p:grpSpPr>
        <p:sp>
          <p:nvSpPr>
            <p:cNvPr id="615434" name="Line 5"/>
            <p:cNvSpPr>
              <a:spLocks noChangeShapeType="1"/>
            </p:cNvSpPr>
            <p:nvPr/>
          </p:nvSpPr>
          <p:spPr bwMode="auto">
            <a:xfrm rot="1200000" flipV="1">
              <a:off x="2707" y="1061"/>
              <a:ext cx="0" cy="1018"/>
            </a:xfrm>
            <a:prstGeom prst="line">
              <a:avLst/>
            </a:prstGeom>
            <a:noFill/>
            <a:ln w="1270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5" name="Line 6"/>
            <p:cNvSpPr>
              <a:spLocks noChangeShapeType="1"/>
            </p:cNvSpPr>
            <p:nvPr/>
          </p:nvSpPr>
          <p:spPr bwMode="auto">
            <a:xfrm rot="1200000" flipV="1">
              <a:off x="2474" y="1711"/>
              <a:ext cx="0" cy="99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36" name="Oval 7"/>
            <p:cNvSpPr>
              <a:spLocks noChangeArrowheads="1"/>
            </p:cNvSpPr>
            <p:nvPr/>
          </p:nvSpPr>
          <p:spPr bwMode="auto">
            <a:xfrm rot="1200000">
              <a:off x="2222" y="2027"/>
              <a:ext cx="459" cy="461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15437" name="Arc 8"/>
            <p:cNvSpPr>
              <a:spLocks/>
            </p:cNvSpPr>
            <p:nvPr/>
          </p:nvSpPr>
          <p:spPr bwMode="auto">
            <a:xfrm rot="1200000">
              <a:off x="2120" y="2228"/>
              <a:ext cx="621" cy="154"/>
            </a:xfrm>
            <a:custGeom>
              <a:avLst/>
              <a:gdLst>
                <a:gd name="T0" fmla="*/ 985837 w 39079"/>
                <a:gd name="T1" fmla="*/ 181274 h 34462"/>
                <a:gd name="T2" fmla="*/ 107138 w 39079"/>
                <a:gd name="T3" fmla="*/ 0 h 34462"/>
                <a:gd name="T4" fmla="*/ 544898 w 39079"/>
                <a:gd name="T5" fmla="*/ 91244 h 344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79" h="34462" fill="none" extrusionOk="0">
                  <a:moveTo>
                    <a:pt x="39078" y="25552"/>
                  </a:moveTo>
                  <a:cubicBezTo>
                    <a:pt x="35014" y="31149"/>
                    <a:pt x="28516" y="34461"/>
                    <a:pt x="21600" y="34462"/>
                  </a:cubicBezTo>
                  <a:cubicBezTo>
                    <a:pt x="9670" y="34462"/>
                    <a:pt x="0" y="24791"/>
                    <a:pt x="0" y="12862"/>
                  </a:cubicBezTo>
                  <a:cubicBezTo>
                    <a:pt x="-1" y="8230"/>
                    <a:pt x="1488" y="3721"/>
                    <a:pt x="4246" y="-1"/>
                  </a:cubicBezTo>
                </a:path>
                <a:path w="39079" h="34462" stroke="0" extrusionOk="0">
                  <a:moveTo>
                    <a:pt x="39078" y="25552"/>
                  </a:moveTo>
                  <a:cubicBezTo>
                    <a:pt x="35014" y="31149"/>
                    <a:pt x="28516" y="34461"/>
                    <a:pt x="21600" y="34462"/>
                  </a:cubicBezTo>
                  <a:cubicBezTo>
                    <a:pt x="9670" y="34462"/>
                    <a:pt x="0" y="24791"/>
                    <a:pt x="0" y="12862"/>
                  </a:cubicBezTo>
                  <a:cubicBezTo>
                    <a:pt x="-1" y="8230"/>
                    <a:pt x="1488" y="3721"/>
                    <a:pt x="4246" y="-1"/>
                  </a:cubicBezTo>
                  <a:lnTo>
                    <a:pt x="21600" y="12862"/>
                  </a:lnTo>
                  <a:lnTo>
                    <a:pt x="39078" y="25552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615439" name="Text Box 15"/>
          <p:cNvSpPr txBox="1">
            <a:spLocks noChangeArrowheads="1"/>
          </p:cNvSpPr>
          <p:nvPr/>
        </p:nvSpPr>
        <p:spPr bwMode="auto">
          <a:xfrm>
            <a:off x="1095375" y="704850"/>
            <a:ext cx="271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left-handed quarks</a:t>
            </a:r>
          </a:p>
        </p:txBody>
      </p:sp>
      <p:sp>
        <p:nvSpPr>
          <p:cNvPr id="615440" name="Text Box 16"/>
          <p:cNvSpPr txBox="1">
            <a:spLocks noChangeArrowheads="1"/>
          </p:cNvSpPr>
          <p:nvPr/>
        </p:nvSpPr>
        <p:spPr bwMode="auto">
          <a:xfrm>
            <a:off x="4716463" y="692150"/>
            <a:ext cx="2903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right-handed quarks</a:t>
            </a:r>
          </a:p>
        </p:txBody>
      </p:sp>
      <p:sp>
        <p:nvSpPr>
          <p:cNvPr id="615442" name="Line 17"/>
          <p:cNvSpPr>
            <a:spLocks noChangeShapeType="1"/>
          </p:cNvSpPr>
          <p:nvPr/>
        </p:nvSpPr>
        <p:spPr bwMode="auto">
          <a:xfrm rot="5352893">
            <a:off x="1870075" y="1449388"/>
            <a:ext cx="1588" cy="352901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15446" name="Group 22"/>
          <p:cNvGrpSpPr>
            <a:grpSpLocks/>
          </p:cNvGrpSpPr>
          <p:nvPr/>
        </p:nvGrpSpPr>
        <p:grpSpPr bwMode="auto">
          <a:xfrm>
            <a:off x="900113" y="2708275"/>
            <a:ext cx="1554162" cy="1008063"/>
            <a:chOff x="1992" y="2909"/>
            <a:chExt cx="979" cy="635"/>
          </a:xfrm>
        </p:grpSpPr>
        <p:sp>
          <p:nvSpPr>
            <p:cNvPr id="615443" name="Line 18"/>
            <p:cNvSpPr>
              <a:spLocks noChangeShapeType="1"/>
            </p:cNvSpPr>
            <p:nvPr/>
          </p:nvSpPr>
          <p:spPr bwMode="auto">
            <a:xfrm rot="16152893" flipV="1">
              <a:off x="2481" y="2744"/>
              <a:ext cx="1" cy="97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15444" name="Oval 19"/>
            <p:cNvSpPr>
              <a:spLocks noChangeArrowheads="1"/>
            </p:cNvSpPr>
            <p:nvPr/>
          </p:nvSpPr>
          <p:spPr bwMode="auto">
            <a:xfrm rot="-5447107">
              <a:off x="2321" y="2989"/>
              <a:ext cx="452" cy="45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altLang="de-DE" sz="1800" smtClean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15445" name="Arc 20"/>
            <p:cNvSpPr>
              <a:spLocks/>
            </p:cNvSpPr>
            <p:nvPr/>
          </p:nvSpPr>
          <p:spPr bwMode="auto">
            <a:xfrm rot="5352893">
              <a:off x="2216" y="3145"/>
              <a:ext cx="635" cy="163"/>
            </a:xfrm>
            <a:custGeom>
              <a:avLst/>
              <a:gdLst>
                <a:gd name="T0" fmla="*/ 845961 w 40658"/>
                <a:gd name="T1" fmla="*/ 0 h 37082"/>
                <a:gd name="T2" fmla="*/ 0 w 40658"/>
                <a:gd name="T3" fmla="*/ 178975 h 37082"/>
                <a:gd name="T4" fmla="*/ 472518 w 40658"/>
                <a:gd name="T5" fmla="*/ 108035 h 370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658" h="37082" fill="none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</a:path>
                <a:path w="40658" h="37082" stroke="0" extrusionOk="0">
                  <a:moveTo>
                    <a:pt x="34120" y="-1"/>
                  </a:moveTo>
                  <a:cubicBezTo>
                    <a:pt x="38299" y="4066"/>
                    <a:pt x="40658" y="9650"/>
                    <a:pt x="40658" y="15482"/>
                  </a:cubicBezTo>
                  <a:cubicBezTo>
                    <a:pt x="40658" y="27411"/>
                    <a:pt x="30987" y="37082"/>
                    <a:pt x="19058" y="37082"/>
                  </a:cubicBezTo>
                  <a:cubicBezTo>
                    <a:pt x="11081" y="37082"/>
                    <a:pt x="3754" y="32685"/>
                    <a:pt x="-1" y="25648"/>
                  </a:cubicBezTo>
                  <a:lnTo>
                    <a:pt x="19058" y="15482"/>
                  </a:lnTo>
                  <a:lnTo>
                    <a:pt x="34120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615448" name="Text Box 24"/>
          <p:cNvSpPr txBox="1">
            <a:spLocks noChangeArrowheads="1"/>
          </p:cNvSpPr>
          <p:nvPr/>
        </p:nvSpPr>
        <p:spPr bwMode="auto">
          <a:xfrm>
            <a:off x="0" y="41275"/>
            <a:ext cx="9144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smtClean="0">
                <a:solidFill>
                  <a:srgbClr val="FF0000"/>
                </a:solidFill>
                <a:latin typeface="Tahoma" pitchFamily="34" charset="0"/>
              </a:rPr>
              <a:t>The chiral symmetry of QCD</a:t>
            </a:r>
          </a:p>
        </p:txBody>
      </p:sp>
      <p:sp>
        <p:nvSpPr>
          <p:cNvPr id="615449" name="Text Box 25"/>
          <p:cNvSpPr txBox="1">
            <a:spLocks noChangeArrowheads="1"/>
          </p:cNvSpPr>
          <p:nvPr/>
        </p:nvSpPr>
        <p:spPr bwMode="auto">
          <a:xfrm>
            <a:off x="1244600" y="4624388"/>
            <a:ext cx="75120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Chiral symmetry 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  <a:sym typeface="Wingdings" pitchFamily="2" charset="2"/>
              </a:rPr>
              <a:t>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 quarks are massless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Broken chiral symmetry 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  <a:sym typeface="Wingdings" pitchFamily="2" charset="2"/>
              </a:rPr>
              <a:t></a:t>
            </a:r>
            <a:r>
              <a:rPr lang="de-DE" altLang="de-DE" sz="2800" smtClean="0">
                <a:solidFill>
                  <a:srgbClr val="3333CC"/>
                </a:solidFill>
                <a:latin typeface="Tahoma" pitchFamily="34" charset="0"/>
              </a:rPr>
              <a:t> quarks are massive</a:t>
            </a:r>
          </a:p>
        </p:txBody>
      </p:sp>
      <p:sp>
        <p:nvSpPr>
          <p:cNvPr id="615450" name="Text Box 26"/>
          <p:cNvSpPr txBox="1">
            <a:spLocks noChangeArrowheads="1"/>
          </p:cNvSpPr>
          <p:nvPr/>
        </p:nvSpPr>
        <p:spPr bwMode="auto">
          <a:xfrm>
            <a:off x="252413" y="3619500"/>
            <a:ext cx="5256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inertial system with opposite velocity </a:t>
            </a:r>
          </a:p>
        </p:txBody>
      </p:sp>
      <p:sp>
        <p:nvSpPr>
          <p:cNvPr id="615451" name="Text Box 27"/>
          <p:cNvSpPr txBox="1">
            <a:spLocks noChangeArrowheads="1"/>
          </p:cNvSpPr>
          <p:nvPr/>
        </p:nvSpPr>
        <p:spPr bwMode="auto">
          <a:xfrm>
            <a:off x="3779838" y="2959100"/>
            <a:ext cx="473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400" smtClean="0">
                <a:solidFill>
                  <a:srgbClr val="FF0000"/>
                </a:solidFill>
                <a:latin typeface="Tahoma" pitchFamily="34" charset="0"/>
              </a:rPr>
              <a:t>Possible for massive quarks only! </a:t>
            </a:r>
          </a:p>
        </p:txBody>
      </p:sp>
    </p:spTree>
    <p:extLst>
      <p:ext uri="{BB962C8B-B14F-4D97-AF65-F5344CB8AC3E}">
        <p14:creationId xmlns:p14="http://schemas.microsoft.com/office/powerpoint/2010/main" val="213805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15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15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47" grpId="0" animBg="1"/>
      <p:bldP spid="615442" grpId="0" animBg="1"/>
      <p:bldP spid="615442" grpId="1" animBg="1"/>
      <p:bldP spid="615449" grpId="0"/>
      <p:bldP spid="615450" grpId="0"/>
      <p:bldP spid="615450" grpId="1"/>
      <p:bldP spid="61545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7" name="Picture 5" descr="Weise q q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029200" cy="29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2772" name="Group 420"/>
          <p:cNvGrpSpPr>
            <a:grpSpLocks/>
          </p:cNvGrpSpPr>
          <p:nvPr/>
        </p:nvGrpSpPr>
        <p:grpSpPr bwMode="auto">
          <a:xfrm>
            <a:off x="5964238" y="3933825"/>
            <a:ext cx="3071812" cy="3078163"/>
            <a:chOff x="3644" y="417"/>
            <a:chExt cx="2082" cy="2071"/>
          </a:xfrm>
        </p:grpSpPr>
        <p:grpSp>
          <p:nvGrpSpPr>
            <p:cNvPr id="612359" name="Group 7"/>
            <p:cNvGrpSpPr>
              <a:grpSpLocks/>
            </p:cNvGrpSpPr>
            <p:nvPr/>
          </p:nvGrpSpPr>
          <p:grpSpPr bwMode="auto">
            <a:xfrm>
              <a:off x="3644" y="417"/>
              <a:ext cx="2048" cy="2071"/>
              <a:chOff x="448" y="457"/>
              <a:chExt cx="2048" cy="2071"/>
            </a:xfrm>
          </p:grpSpPr>
          <p:sp>
            <p:nvSpPr>
              <p:cNvPr id="612360" name="Rectangle 8"/>
              <p:cNvSpPr>
                <a:spLocks noChangeArrowheads="1"/>
              </p:cNvSpPr>
              <p:nvPr/>
            </p:nvSpPr>
            <p:spPr bwMode="auto">
              <a:xfrm>
                <a:off x="448" y="457"/>
                <a:ext cx="2048" cy="1954"/>
              </a:xfrm>
              <a:prstGeom prst="rect">
                <a:avLst/>
              </a:prstGeom>
              <a:solidFill>
                <a:srgbClr val="33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2361" name="Oval 9"/>
              <p:cNvSpPr>
                <a:spLocks noChangeArrowheads="1"/>
              </p:cNvSpPr>
              <p:nvPr/>
            </p:nvSpPr>
            <p:spPr bwMode="auto">
              <a:xfrm>
                <a:off x="483" y="598"/>
                <a:ext cx="2010" cy="1777"/>
              </a:xfrm>
              <a:prstGeom prst="ellipse">
                <a:avLst/>
              </a:prstGeom>
              <a:gradFill rotWithShape="0">
                <a:gsLst>
                  <a:gs pos="0">
                    <a:srgbClr val="CCFFCC"/>
                  </a:gs>
                  <a:gs pos="100000">
                    <a:srgbClr val="3366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612362" name="Group 10"/>
              <p:cNvGrpSpPr>
                <a:grpSpLocks/>
              </p:cNvGrpSpPr>
              <p:nvPr/>
            </p:nvGrpSpPr>
            <p:grpSpPr bwMode="auto">
              <a:xfrm>
                <a:off x="1061" y="1374"/>
                <a:ext cx="128" cy="142"/>
                <a:chOff x="3696" y="2352"/>
                <a:chExt cx="384" cy="384"/>
              </a:xfrm>
            </p:grpSpPr>
            <p:sp>
              <p:nvSpPr>
                <p:cNvPr id="612363" name="Oval 11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364" name="Group 12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365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36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367" name="Group 15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368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36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370" name="Group 18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371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37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612373" name="Oval 21"/>
              <p:cNvSpPr>
                <a:spLocks noChangeArrowheads="1"/>
              </p:cNvSpPr>
              <p:nvPr/>
            </p:nvSpPr>
            <p:spPr bwMode="auto">
              <a:xfrm>
                <a:off x="1061" y="1660"/>
                <a:ext cx="128" cy="143"/>
              </a:xfrm>
              <a:prstGeom prst="ellipse">
                <a:avLst/>
              </a:prstGeom>
              <a:solidFill>
                <a:srgbClr val="FFE0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612374" name="Group 22"/>
              <p:cNvGrpSpPr>
                <a:grpSpLocks/>
              </p:cNvGrpSpPr>
              <p:nvPr/>
            </p:nvGrpSpPr>
            <p:grpSpPr bwMode="auto">
              <a:xfrm rot="10800000">
                <a:off x="1105" y="1677"/>
                <a:ext cx="47" cy="72"/>
                <a:chOff x="3696" y="1728"/>
                <a:chExt cx="96" cy="192"/>
              </a:xfrm>
            </p:grpSpPr>
            <p:sp>
              <p:nvSpPr>
                <p:cNvPr id="612375" name="Oval 23"/>
                <p:cNvSpPr>
                  <a:spLocks noChangeArrowheads="1"/>
                </p:cNvSpPr>
                <p:nvPr/>
              </p:nvSpPr>
              <p:spPr bwMode="auto">
                <a:xfrm>
                  <a:off x="3696" y="1776"/>
                  <a:ext cx="96" cy="96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376" name="Line 24"/>
                <p:cNvSpPr>
                  <a:spLocks noChangeShapeType="1"/>
                </p:cNvSpPr>
                <p:nvPr/>
              </p:nvSpPr>
              <p:spPr bwMode="auto">
                <a:xfrm>
                  <a:off x="3744" y="17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377" name="Group 25"/>
              <p:cNvGrpSpPr>
                <a:grpSpLocks/>
              </p:cNvGrpSpPr>
              <p:nvPr/>
            </p:nvGrpSpPr>
            <p:grpSpPr bwMode="auto">
              <a:xfrm rot="10800000" flipH="1">
                <a:off x="1135" y="1713"/>
                <a:ext cx="47" cy="72"/>
                <a:chOff x="3600" y="2016"/>
                <a:chExt cx="96" cy="192"/>
              </a:xfrm>
            </p:grpSpPr>
            <p:sp>
              <p:nvSpPr>
                <p:cNvPr id="612378" name="Oval 26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96" cy="96"/>
                </a:xfrm>
                <a:prstGeom prst="ellipse">
                  <a:avLst/>
                </a:prstGeom>
                <a:solidFill>
                  <a:srgbClr val="33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altLang="de-DE" smtClean="0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612379" name="Line 27"/>
                <p:cNvSpPr>
                  <a:spLocks noChangeShapeType="1"/>
                </p:cNvSpPr>
                <p:nvPr/>
              </p:nvSpPr>
              <p:spPr bwMode="auto">
                <a:xfrm>
                  <a:off x="3648" y="201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380" name="Group 28"/>
              <p:cNvGrpSpPr>
                <a:grpSpLocks/>
              </p:cNvGrpSpPr>
              <p:nvPr/>
            </p:nvGrpSpPr>
            <p:grpSpPr bwMode="auto">
              <a:xfrm rot="-10800000">
                <a:off x="1076" y="1713"/>
                <a:ext cx="47" cy="72"/>
                <a:chOff x="3504" y="1728"/>
                <a:chExt cx="96" cy="192"/>
              </a:xfrm>
            </p:grpSpPr>
            <p:sp>
              <p:nvSpPr>
                <p:cNvPr id="612381" name="Oval 29"/>
                <p:cNvSpPr>
                  <a:spLocks noChangeArrowheads="1"/>
                </p:cNvSpPr>
                <p:nvPr/>
              </p:nvSpPr>
              <p:spPr bwMode="auto">
                <a:xfrm>
                  <a:off x="3504" y="177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382" name="Line 30"/>
                <p:cNvSpPr>
                  <a:spLocks noChangeShapeType="1"/>
                </p:cNvSpPr>
                <p:nvPr/>
              </p:nvSpPr>
              <p:spPr bwMode="auto">
                <a:xfrm>
                  <a:off x="3552" y="17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383" name="Group 31"/>
              <p:cNvGrpSpPr>
                <a:grpSpLocks/>
              </p:cNvGrpSpPr>
              <p:nvPr/>
            </p:nvGrpSpPr>
            <p:grpSpPr bwMode="auto">
              <a:xfrm>
                <a:off x="1166" y="1374"/>
                <a:ext cx="112" cy="107"/>
                <a:chOff x="3168" y="2352"/>
                <a:chExt cx="336" cy="288"/>
              </a:xfrm>
            </p:grpSpPr>
            <p:sp>
              <p:nvSpPr>
                <p:cNvPr id="612384" name="Oval 32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36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385" name="Group 33"/>
                <p:cNvGrpSpPr>
                  <a:grpSpLocks/>
                </p:cNvGrpSpPr>
                <p:nvPr/>
              </p:nvGrpSpPr>
              <p:grpSpPr bwMode="auto">
                <a:xfrm>
                  <a:off x="3216" y="2400"/>
                  <a:ext cx="96" cy="192"/>
                  <a:chOff x="3360" y="2016"/>
                  <a:chExt cx="96" cy="192"/>
                </a:xfrm>
              </p:grpSpPr>
              <p:sp>
                <p:nvSpPr>
                  <p:cNvPr id="612386" name="Oval 34" descr="Diagonal weit nach unten"/>
                  <p:cNvSpPr>
                    <a:spLocks noChangeArrowheads="1"/>
                  </p:cNvSpPr>
                  <p:nvPr/>
                </p:nvSpPr>
                <p:spPr bwMode="auto">
                  <a:xfrm rot="-10800000">
                    <a:off x="3360" y="2064"/>
                    <a:ext cx="96" cy="96"/>
                  </a:xfrm>
                  <a:prstGeom prst="ellipse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387" name="Line 35"/>
                  <p:cNvSpPr>
                    <a:spLocks noChangeShapeType="1"/>
                  </p:cNvSpPr>
                  <p:nvPr/>
                </p:nvSpPr>
                <p:spPr bwMode="auto">
                  <a:xfrm rot="-10800000">
                    <a:off x="340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388" name="Group 36"/>
                <p:cNvGrpSpPr>
                  <a:grpSpLocks/>
                </p:cNvGrpSpPr>
                <p:nvPr/>
              </p:nvGrpSpPr>
              <p:grpSpPr bwMode="auto">
                <a:xfrm>
                  <a:off x="3360" y="2400"/>
                  <a:ext cx="96" cy="192"/>
                  <a:chOff x="3504" y="1728"/>
                  <a:chExt cx="96" cy="192"/>
                </a:xfrm>
              </p:grpSpPr>
              <p:sp>
                <p:nvSpPr>
                  <p:cNvPr id="612389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39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391" name="Group 39"/>
              <p:cNvGrpSpPr>
                <a:grpSpLocks/>
              </p:cNvGrpSpPr>
              <p:nvPr/>
            </p:nvGrpSpPr>
            <p:grpSpPr bwMode="auto">
              <a:xfrm>
                <a:off x="1480" y="1195"/>
                <a:ext cx="112" cy="107"/>
                <a:chOff x="2928" y="1968"/>
                <a:chExt cx="336" cy="288"/>
              </a:xfrm>
            </p:grpSpPr>
            <p:sp>
              <p:nvSpPr>
                <p:cNvPr id="612392" name="Oval 40"/>
                <p:cNvSpPr>
                  <a:spLocks noChangeArrowheads="1"/>
                </p:cNvSpPr>
                <p:nvPr/>
              </p:nvSpPr>
              <p:spPr bwMode="auto">
                <a:xfrm>
                  <a:off x="2928" y="1968"/>
                  <a:ext cx="336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393" name="Oval 41"/>
                <p:cNvSpPr>
                  <a:spLocks noChangeArrowheads="1"/>
                </p:cNvSpPr>
                <p:nvPr/>
              </p:nvSpPr>
              <p:spPr bwMode="auto">
                <a:xfrm rot="-10800000">
                  <a:off x="2976" y="2064"/>
                  <a:ext cx="96" cy="96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394" name="Line 42"/>
                <p:cNvSpPr>
                  <a:spLocks noChangeShapeType="1"/>
                </p:cNvSpPr>
                <p:nvPr/>
              </p:nvSpPr>
              <p:spPr bwMode="auto">
                <a:xfrm rot="-10800000">
                  <a:off x="3024" y="201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395" name="Oval 43" descr="Diagonal weit nach unten"/>
                <p:cNvSpPr>
                  <a:spLocks noChangeArrowheads="1"/>
                </p:cNvSpPr>
                <p:nvPr/>
              </p:nvSpPr>
              <p:spPr bwMode="auto">
                <a:xfrm>
                  <a:off x="3120" y="2064"/>
                  <a:ext cx="96" cy="96"/>
                </a:xfrm>
                <a:prstGeom prst="ellipse">
                  <a:avLst/>
                </a:prstGeom>
                <a:pattFill prst="wdDnDiag">
                  <a:fgClr>
                    <a:srgbClr val="00FF00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396" name="Line 44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397" name="Group 45"/>
              <p:cNvGrpSpPr>
                <a:grpSpLocks/>
              </p:cNvGrpSpPr>
              <p:nvPr/>
            </p:nvGrpSpPr>
            <p:grpSpPr bwMode="auto">
              <a:xfrm>
                <a:off x="1096" y="1195"/>
                <a:ext cx="112" cy="107"/>
                <a:chOff x="4416" y="1680"/>
                <a:chExt cx="336" cy="288"/>
              </a:xfrm>
            </p:grpSpPr>
            <p:sp>
              <p:nvSpPr>
                <p:cNvPr id="612398" name="Oval 46"/>
                <p:cNvSpPr>
                  <a:spLocks noChangeArrowheads="1"/>
                </p:cNvSpPr>
                <p:nvPr/>
              </p:nvSpPr>
              <p:spPr bwMode="auto">
                <a:xfrm>
                  <a:off x="4416" y="1680"/>
                  <a:ext cx="336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399" name="Group 47"/>
                <p:cNvGrpSpPr>
                  <a:grpSpLocks/>
                </p:cNvGrpSpPr>
                <p:nvPr/>
              </p:nvGrpSpPr>
              <p:grpSpPr bwMode="auto">
                <a:xfrm rot="10800000" flipH="1">
                  <a:off x="4464" y="1728"/>
                  <a:ext cx="96" cy="192"/>
                  <a:chOff x="3600" y="2016"/>
                  <a:chExt cx="96" cy="192"/>
                </a:xfrm>
              </p:grpSpPr>
              <p:sp>
                <p:nvSpPr>
                  <p:cNvPr id="61240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0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02" name="Group 50"/>
                <p:cNvGrpSpPr>
                  <a:grpSpLocks/>
                </p:cNvGrpSpPr>
                <p:nvPr/>
              </p:nvGrpSpPr>
              <p:grpSpPr bwMode="auto">
                <a:xfrm>
                  <a:off x="4608" y="1728"/>
                  <a:ext cx="96" cy="192"/>
                  <a:chOff x="3984" y="2016"/>
                  <a:chExt cx="96" cy="192"/>
                </a:xfrm>
              </p:grpSpPr>
              <p:sp>
                <p:nvSpPr>
                  <p:cNvPr id="612403" name="Oval 51" descr="Diagonal weit nach unten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984" y="2064"/>
                    <a:ext cx="96" cy="96"/>
                  </a:xfrm>
                  <a:prstGeom prst="ellipse">
                    <a:avLst/>
                  </a:prstGeom>
                  <a:pattFill prst="wdDnDiag">
                    <a:fgClr>
                      <a:srgbClr val="3333CC"/>
                    </a:fgClr>
                    <a:bgClr>
                      <a:srgbClr val="FFFFFF"/>
                    </a:bgClr>
                  </a:patt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04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32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05" name="Group 53"/>
              <p:cNvGrpSpPr>
                <a:grpSpLocks/>
              </p:cNvGrpSpPr>
              <p:nvPr/>
            </p:nvGrpSpPr>
            <p:grpSpPr bwMode="auto">
              <a:xfrm>
                <a:off x="1201" y="1231"/>
                <a:ext cx="128" cy="142"/>
                <a:chOff x="3696" y="2352"/>
                <a:chExt cx="384" cy="384"/>
              </a:xfrm>
            </p:grpSpPr>
            <p:sp>
              <p:nvSpPr>
                <p:cNvPr id="612406" name="Oval 54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07" name="Group 55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08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09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10" name="Group 58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11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12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13" name="Group 61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14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1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16" name="Group 64"/>
              <p:cNvGrpSpPr>
                <a:grpSpLocks/>
              </p:cNvGrpSpPr>
              <p:nvPr/>
            </p:nvGrpSpPr>
            <p:grpSpPr bwMode="auto">
              <a:xfrm>
                <a:off x="1271" y="1124"/>
                <a:ext cx="128" cy="142"/>
                <a:chOff x="3696" y="2352"/>
                <a:chExt cx="384" cy="384"/>
              </a:xfrm>
            </p:grpSpPr>
            <p:sp>
              <p:nvSpPr>
                <p:cNvPr id="612417" name="Oval 65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18" name="Group 66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19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20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21" name="Group 69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22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23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24" name="Group 72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25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27" name="Group 75"/>
              <p:cNvGrpSpPr>
                <a:grpSpLocks/>
              </p:cNvGrpSpPr>
              <p:nvPr/>
            </p:nvGrpSpPr>
            <p:grpSpPr bwMode="auto">
              <a:xfrm>
                <a:off x="1306" y="1338"/>
                <a:ext cx="128" cy="143"/>
                <a:chOff x="3696" y="2352"/>
                <a:chExt cx="384" cy="384"/>
              </a:xfrm>
            </p:grpSpPr>
            <p:sp>
              <p:nvSpPr>
                <p:cNvPr id="612428" name="Oval 76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29" name="Group 77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3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31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32" name="Group 80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33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34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35" name="Group 83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36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37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38" name="Group 86"/>
              <p:cNvGrpSpPr>
                <a:grpSpLocks/>
              </p:cNvGrpSpPr>
              <p:nvPr/>
            </p:nvGrpSpPr>
            <p:grpSpPr bwMode="auto">
              <a:xfrm>
                <a:off x="1376" y="1231"/>
                <a:ext cx="128" cy="142"/>
                <a:chOff x="3696" y="2352"/>
                <a:chExt cx="384" cy="384"/>
              </a:xfrm>
            </p:grpSpPr>
            <p:sp>
              <p:nvSpPr>
                <p:cNvPr id="612439" name="Oval 87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40" name="Group 88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4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42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43" name="Group 91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44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45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46" name="Group 94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4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48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49" name="Group 97"/>
              <p:cNvGrpSpPr>
                <a:grpSpLocks/>
              </p:cNvGrpSpPr>
              <p:nvPr/>
            </p:nvGrpSpPr>
            <p:grpSpPr bwMode="auto">
              <a:xfrm>
                <a:off x="1271" y="1517"/>
                <a:ext cx="128" cy="142"/>
                <a:chOff x="3696" y="2352"/>
                <a:chExt cx="384" cy="384"/>
              </a:xfrm>
            </p:grpSpPr>
            <p:sp>
              <p:nvSpPr>
                <p:cNvPr id="612450" name="Oval 98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51" name="Group 99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52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53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54" name="Group 102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5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56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57" name="Group 105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5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59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60" name="Group 108"/>
              <p:cNvGrpSpPr>
                <a:grpSpLocks/>
              </p:cNvGrpSpPr>
              <p:nvPr/>
            </p:nvGrpSpPr>
            <p:grpSpPr bwMode="auto">
              <a:xfrm>
                <a:off x="1410" y="1446"/>
                <a:ext cx="128" cy="142"/>
                <a:chOff x="3696" y="2352"/>
                <a:chExt cx="384" cy="384"/>
              </a:xfrm>
            </p:grpSpPr>
            <p:sp>
              <p:nvSpPr>
                <p:cNvPr id="612461" name="Oval 109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62" name="Group 110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63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64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65" name="Group 113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6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67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68" name="Group 116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6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7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71" name="Group 119"/>
              <p:cNvGrpSpPr>
                <a:grpSpLocks/>
              </p:cNvGrpSpPr>
              <p:nvPr/>
            </p:nvGrpSpPr>
            <p:grpSpPr bwMode="auto">
              <a:xfrm>
                <a:off x="1201" y="1446"/>
                <a:ext cx="128" cy="142"/>
                <a:chOff x="3696" y="2352"/>
                <a:chExt cx="384" cy="384"/>
              </a:xfrm>
            </p:grpSpPr>
            <p:sp>
              <p:nvSpPr>
                <p:cNvPr id="612472" name="Oval 120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73" name="Group 121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7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75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76" name="Group 124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77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78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79" name="Group 127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80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81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82" name="Group 130"/>
              <p:cNvGrpSpPr>
                <a:grpSpLocks/>
              </p:cNvGrpSpPr>
              <p:nvPr/>
            </p:nvGrpSpPr>
            <p:grpSpPr bwMode="auto">
              <a:xfrm>
                <a:off x="1026" y="1482"/>
                <a:ext cx="128" cy="142"/>
                <a:chOff x="3696" y="2352"/>
                <a:chExt cx="384" cy="384"/>
              </a:xfrm>
            </p:grpSpPr>
            <p:sp>
              <p:nvSpPr>
                <p:cNvPr id="612483" name="Oval 131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84" name="Group 132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85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86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87" name="Group 135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88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489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90" name="Group 138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491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92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493" name="Group 141"/>
              <p:cNvGrpSpPr>
                <a:grpSpLocks/>
              </p:cNvGrpSpPr>
              <p:nvPr/>
            </p:nvGrpSpPr>
            <p:grpSpPr bwMode="auto">
              <a:xfrm>
                <a:off x="1131" y="1589"/>
                <a:ext cx="128" cy="142"/>
                <a:chOff x="3696" y="2352"/>
                <a:chExt cx="384" cy="384"/>
              </a:xfrm>
            </p:grpSpPr>
            <p:sp>
              <p:nvSpPr>
                <p:cNvPr id="612494" name="Oval 142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495" name="Group 143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496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497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498" name="Group 146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49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00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01" name="Group 149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0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03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04" name="Group 152"/>
              <p:cNvGrpSpPr>
                <a:grpSpLocks/>
              </p:cNvGrpSpPr>
              <p:nvPr/>
            </p:nvGrpSpPr>
            <p:grpSpPr bwMode="auto">
              <a:xfrm>
                <a:off x="1341" y="1660"/>
                <a:ext cx="128" cy="143"/>
                <a:chOff x="3696" y="2352"/>
                <a:chExt cx="384" cy="384"/>
              </a:xfrm>
            </p:grpSpPr>
            <p:sp>
              <p:nvSpPr>
                <p:cNvPr id="612505" name="Oval 153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06" name="Group 154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07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08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09" name="Group 157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1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11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12" name="Group 160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1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14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15" name="Group 163"/>
              <p:cNvGrpSpPr>
                <a:grpSpLocks/>
              </p:cNvGrpSpPr>
              <p:nvPr/>
            </p:nvGrpSpPr>
            <p:grpSpPr bwMode="auto">
              <a:xfrm>
                <a:off x="1410" y="1553"/>
                <a:ext cx="128" cy="142"/>
                <a:chOff x="3696" y="2352"/>
                <a:chExt cx="384" cy="384"/>
              </a:xfrm>
            </p:grpSpPr>
            <p:sp>
              <p:nvSpPr>
                <p:cNvPr id="612516" name="Oval 164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17" name="Group 165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18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19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20" name="Group 168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21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22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23" name="Group 171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2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26" name="Group 174"/>
              <p:cNvGrpSpPr>
                <a:grpSpLocks/>
              </p:cNvGrpSpPr>
              <p:nvPr/>
            </p:nvGrpSpPr>
            <p:grpSpPr bwMode="auto">
              <a:xfrm>
                <a:off x="1341" y="1410"/>
                <a:ext cx="128" cy="142"/>
                <a:chOff x="3696" y="2352"/>
                <a:chExt cx="384" cy="384"/>
              </a:xfrm>
            </p:grpSpPr>
            <p:sp>
              <p:nvSpPr>
                <p:cNvPr id="612527" name="Oval 175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28" name="Group 176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29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30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31" name="Group 179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3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33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34" name="Group 182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3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36" name="Line 184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37" name="Group 185"/>
              <p:cNvGrpSpPr>
                <a:grpSpLocks/>
              </p:cNvGrpSpPr>
              <p:nvPr/>
            </p:nvGrpSpPr>
            <p:grpSpPr bwMode="auto">
              <a:xfrm>
                <a:off x="1271" y="1625"/>
                <a:ext cx="128" cy="142"/>
                <a:chOff x="3696" y="2352"/>
                <a:chExt cx="384" cy="384"/>
              </a:xfrm>
            </p:grpSpPr>
            <p:sp>
              <p:nvSpPr>
                <p:cNvPr id="612538" name="Oval 186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39" name="Group 187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4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41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42" name="Group 190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43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44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45" name="Group 193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46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47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48" name="Group 196"/>
              <p:cNvGrpSpPr>
                <a:grpSpLocks/>
              </p:cNvGrpSpPr>
              <p:nvPr/>
            </p:nvGrpSpPr>
            <p:grpSpPr bwMode="auto">
              <a:xfrm>
                <a:off x="1480" y="1338"/>
                <a:ext cx="128" cy="143"/>
                <a:chOff x="3696" y="2352"/>
                <a:chExt cx="384" cy="384"/>
              </a:xfrm>
            </p:grpSpPr>
            <p:sp>
              <p:nvSpPr>
                <p:cNvPr id="612549" name="Oval 197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50" name="Group 198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51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52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53" name="Group 201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54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55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56" name="Group 204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57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58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59" name="Group 207"/>
              <p:cNvGrpSpPr>
                <a:grpSpLocks/>
              </p:cNvGrpSpPr>
              <p:nvPr/>
            </p:nvGrpSpPr>
            <p:grpSpPr bwMode="auto">
              <a:xfrm>
                <a:off x="1515" y="1589"/>
                <a:ext cx="128" cy="142"/>
                <a:chOff x="3696" y="2352"/>
                <a:chExt cx="384" cy="384"/>
              </a:xfrm>
            </p:grpSpPr>
            <p:sp>
              <p:nvSpPr>
                <p:cNvPr id="612560" name="Oval 208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61" name="Group 209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62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63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64" name="Group 212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65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66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67" name="Group 215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68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69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70" name="Group 218"/>
              <p:cNvGrpSpPr>
                <a:grpSpLocks/>
              </p:cNvGrpSpPr>
              <p:nvPr/>
            </p:nvGrpSpPr>
            <p:grpSpPr bwMode="auto">
              <a:xfrm>
                <a:off x="1445" y="1768"/>
                <a:ext cx="128" cy="142"/>
                <a:chOff x="3696" y="2352"/>
                <a:chExt cx="384" cy="384"/>
              </a:xfrm>
            </p:grpSpPr>
            <p:sp>
              <p:nvSpPr>
                <p:cNvPr id="612571" name="Oval 219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72" name="Group 220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73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74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75" name="Group 223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7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77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78" name="Group 226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79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80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81" name="Group 229"/>
              <p:cNvGrpSpPr>
                <a:grpSpLocks/>
              </p:cNvGrpSpPr>
              <p:nvPr/>
            </p:nvGrpSpPr>
            <p:grpSpPr bwMode="auto">
              <a:xfrm>
                <a:off x="957" y="1231"/>
                <a:ext cx="128" cy="142"/>
                <a:chOff x="3696" y="2352"/>
                <a:chExt cx="384" cy="384"/>
              </a:xfrm>
            </p:grpSpPr>
            <p:sp>
              <p:nvSpPr>
                <p:cNvPr id="612582" name="Oval 230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83" name="Group 231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84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85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86" name="Group 234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87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88" name="Line 236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89" name="Group 237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590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91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592" name="Group 240"/>
              <p:cNvGrpSpPr>
                <a:grpSpLocks/>
              </p:cNvGrpSpPr>
              <p:nvPr/>
            </p:nvGrpSpPr>
            <p:grpSpPr bwMode="auto">
              <a:xfrm>
                <a:off x="1166" y="1768"/>
                <a:ext cx="128" cy="142"/>
                <a:chOff x="3696" y="2352"/>
                <a:chExt cx="384" cy="384"/>
              </a:xfrm>
            </p:grpSpPr>
            <p:sp>
              <p:nvSpPr>
                <p:cNvPr id="612593" name="Oval 241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594" name="Group 242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595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596" name="Line 244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597" name="Group 245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598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599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00" name="Group 248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01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02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03" name="Group 251"/>
              <p:cNvGrpSpPr>
                <a:grpSpLocks/>
              </p:cNvGrpSpPr>
              <p:nvPr/>
            </p:nvGrpSpPr>
            <p:grpSpPr bwMode="auto">
              <a:xfrm>
                <a:off x="1620" y="1482"/>
                <a:ext cx="128" cy="142"/>
                <a:chOff x="3696" y="2352"/>
                <a:chExt cx="384" cy="384"/>
              </a:xfrm>
            </p:grpSpPr>
            <p:sp>
              <p:nvSpPr>
                <p:cNvPr id="612604" name="Oval 252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05" name="Group 253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06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07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08" name="Group 256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609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610" name="Line 258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11" name="Group 259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12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13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14" name="Group 262"/>
              <p:cNvGrpSpPr>
                <a:grpSpLocks/>
              </p:cNvGrpSpPr>
              <p:nvPr/>
            </p:nvGrpSpPr>
            <p:grpSpPr bwMode="auto">
              <a:xfrm>
                <a:off x="922" y="1410"/>
                <a:ext cx="111" cy="106"/>
                <a:chOff x="3168" y="2352"/>
                <a:chExt cx="336" cy="288"/>
              </a:xfrm>
            </p:grpSpPr>
            <p:sp>
              <p:nvSpPr>
                <p:cNvPr id="612615" name="Oval 263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36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16" name="Group 264"/>
                <p:cNvGrpSpPr>
                  <a:grpSpLocks/>
                </p:cNvGrpSpPr>
                <p:nvPr/>
              </p:nvGrpSpPr>
              <p:grpSpPr bwMode="auto">
                <a:xfrm>
                  <a:off x="3216" y="2400"/>
                  <a:ext cx="96" cy="192"/>
                  <a:chOff x="3360" y="2016"/>
                  <a:chExt cx="96" cy="192"/>
                </a:xfrm>
              </p:grpSpPr>
              <p:sp>
                <p:nvSpPr>
                  <p:cNvPr id="612617" name="Oval 265" descr="Diagonal weit nach unten"/>
                  <p:cNvSpPr>
                    <a:spLocks noChangeArrowheads="1"/>
                  </p:cNvSpPr>
                  <p:nvPr/>
                </p:nvSpPr>
                <p:spPr bwMode="auto">
                  <a:xfrm rot="-10800000">
                    <a:off x="3360" y="2064"/>
                    <a:ext cx="96" cy="96"/>
                  </a:xfrm>
                  <a:prstGeom prst="ellipse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18" name="Line 266"/>
                  <p:cNvSpPr>
                    <a:spLocks noChangeShapeType="1"/>
                  </p:cNvSpPr>
                  <p:nvPr/>
                </p:nvSpPr>
                <p:spPr bwMode="auto">
                  <a:xfrm rot="-10800000">
                    <a:off x="340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19" name="Group 267"/>
                <p:cNvGrpSpPr>
                  <a:grpSpLocks/>
                </p:cNvGrpSpPr>
                <p:nvPr/>
              </p:nvGrpSpPr>
              <p:grpSpPr bwMode="auto">
                <a:xfrm>
                  <a:off x="3360" y="2400"/>
                  <a:ext cx="96" cy="192"/>
                  <a:chOff x="3504" y="1728"/>
                  <a:chExt cx="96" cy="192"/>
                </a:xfrm>
              </p:grpSpPr>
              <p:sp>
                <p:nvSpPr>
                  <p:cNvPr id="612620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21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22" name="Group 270"/>
              <p:cNvGrpSpPr>
                <a:grpSpLocks/>
              </p:cNvGrpSpPr>
              <p:nvPr/>
            </p:nvGrpSpPr>
            <p:grpSpPr bwMode="auto">
              <a:xfrm>
                <a:off x="1585" y="1732"/>
                <a:ext cx="112" cy="106"/>
                <a:chOff x="3168" y="2352"/>
                <a:chExt cx="336" cy="288"/>
              </a:xfrm>
            </p:grpSpPr>
            <p:sp>
              <p:nvSpPr>
                <p:cNvPr id="612623" name="Oval 271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36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24" name="Group 272"/>
                <p:cNvGrpSpPr>
                  <a:grpSpLocks/>
                </p:cNvGrpSpPr>
                <p:nvPr/>
              </p:nvGrpSpPr>
              <p:grpSpPr bwMode="auto">
                <a:xfrm>
                  <a:off x="3216" y="2400"/>
                  <a:ext cx="96" cy="192"/>
                  <a:chOff x="3360" y="2016"/>
                  <a:chExt cx="96" cy="192"/>
                </a:xfrm>
              </p:grpSpPr>
              <p:sp>
                <p:nvSpPr>
                  <p:cNvPr id="612625" name="Oval 273" descr="Diagonal weit nach unten"/>
                  <p:cNvSpPr>
                    <a:spLocks noChangeArrowheads="1"/>
                  </p:cNvSpPr>
                  <p:nvPr/>
                </p:nvSpPr>
                <p:spPr bwMode="auto">
                  <a:xfrm rot="-10800000">
                    <a:off x="3360" y="2064"/>
                    <a:ext cx="96" cy="96"/>
                  </a:xfrm>
                  <a:prstGeom prst="ellipse">
                    <a:avLst/>
                  </a:prstGeom>
                  <a:pattFill prst="wdDnDiag">
                    <a:fgClr>
                      <a:schemeClr val="accent1"/>
                    </a:fgClr>
                    <a:bgClr>
                      <a:schemeClr val="bg1"/>
                    </a:bgClr>
                  </a:patt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26" name="Line 274"/>
                  <p:cNvSpPr>
                    <a:spLocks noChangeShapeType="1"/>
                  </p:cNvSpPr>
                  <p:nvPr/>
                </p:nvSpPr>
                <p:spPr bwMode="auto">
                  <a:xfrm rot="-10800000">
                    <a:off x="340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27" name="Group 275"/>
                <p:cNvGrpSpPr>
                  <a:grpSpLocks/>
                </p:cNvGrpSpPr>
                <p:nvPr/>
              </p:nvGrpSpPr>
              <p:grpSpPr bwMode="auto">
                <a:xfrm>
                  <a:off x="3360" y="2400"/>
                  <a:ext cx="96" cy="192"/>
                  <a:chOff x="3504" y="1728"/>
                  <a:chExt cx="96" cy="192"/>
                </a:xfrm>
              </p:grpSpPr>
              <p:sp>
                <p:nvSpPr>
                  <p:cNvPr id="612628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29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30" name="Group 278"/>
              <p:cNvGrpSpPr>
                <a:grpSpLocks/>
              </p:cNvGrpSpPr>
              <p:nvPr/>
            </p:nvGrpSpPr>
            <p:grpSpPr bwMode="auto">
              <a:xfrm>
                <a:off x="1550" y="1410"/>
                <a:ext cx="128" cy="142"/>
                <a:chOff x="3696" y="2352"/>
                <a:chExt cx="384" cy="384"/>
              </a:xfrm>
            </p:grpSpPr>
            <p:sp>
              <p:nvSpPr>
                <p:cNvPr id="612631" name="Oval 279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32" name="Group 280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33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34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35" name="Group 283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636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637" name="Line 285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38" name="Group 286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39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40" name="Line 288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41" name="Group 289"/>
              <p:cNvGrpSpPr>
                <a:grpSpLocks/>
              </p:cNvGrpSpPr>
              <p:nvPr/>
            </p:nvGrpSpPr>
            <p:grpSpPr bwMode="auto">
              <a:xfrm>
                <a:off x="957" y="1589"/>
                <a:ext cx="128" cy="142"/>
                <a:chOff x="3696" y="2352"/>
                <a:chExt cx="384" cy="384"/>
              </a:xfrm>
            </p:grpSpPr>
            <p:sp>
              <p:nvSpPr>
                <p:cNvPr id="612642" name="Oval 290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43" name="Group 291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44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45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46" name="Group 294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647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648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49" name="Group 297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50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51" name="Line 29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52" name="Group 300"/>
              <p:cNvGrpSpPr>
                <a:grpSpLocks/>
              </p:cNvGrpSpPr>
              <p:nvPr/>
            </p:nvGrpSpPr>
            <p:grpSpPr bwMode="auto">
              <a:xfrm>
                <a:off x="1585" y="1231"/>
                <a:ext cx="128" cy="142"/>
                <a:chOff x="3696" y="2352"/>
                <a:chExt cx="384" cy="384"/>
              </a:xfrm>
            </p:grpSpPr>
            <p:sp>
              <p:nvSpPr>
                <p:cNvPr id="612653" name="Oval 301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54" name="Group 302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55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56" name="Line 304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57" name="Group 305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658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659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60" name="Group 308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61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62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612663" name="Oval 311"/>
              <p:cNvSpPr>
                <a:spLocks noChangeArrowheads="1"/>
              </p:cNvSpPr>
              <p:nvPr/>
            </p:nvSpPr>
            <p:spPr bwMode="auto">
              <a:xfrm>
                <a:off x="1201" y="1589"/>
                <a:ext cx="128" cy="142"/>
              </a:xfrm>
              <a:prstGeom prst="ellipse">
                <a:avLst/>
              </a:prstGeom>
              <a:solidFill>
                <a:srgbClr val="FFE0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612664" name="Group 312"/>
              <p:cNvGrpSpPr>
                <a:grpSpLocks/>
              </p:cNvGrpSpPr>
              <p:nvPr/>
            </p:nvGrpSpPr>
            <p:grpSpPr bwMode="auto">
              <a:xfrm>
                <a:off x="1245" y="1606"/>
                <a:ext cx="47" cy="71"/>
                <a:chOff x="3696" y="1728"/>
                <a:chExt cx="96" cy="192"/>
              </a:xfrm>
            </p:grpSpPr>
            <p:sp>
              <p:nvSpPr>
                <p:cNvPr id="612665" name="Oval 313"/>
                <p:cNvSpPr>
                  <a:spLocks noChangeArrowheads="1"/>
                </p:cNvSpPr>
                <p:nvPr/>
              </p:nvSpPr>
              <p:spPr bwMode="auto">
                <a:xfrm>
                  <a:off x="3696" y="1776"/>
                  <a:ext cx="96" cy="96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666" name="Line 314"/>
                <p:cNvSpPr>
                  <a:spLocks noChangeShapeType="1"/>
                </p:cNvSpPr>
                <p:nvPr/>
              </p:nvSpPr>
              <p:spPr bwMode="auto">
                <a:xfrm>
                  <a:off x="3744" y="17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667" name="Group 315"/>
              <p:cNvGrpSpPr>
                <a:grpSpLocks/>
              </p:cNvGrpSpPr>
              <p:nvPr/>
            </p:nvGrpSpPr>
            <p:grpSpPr bwMode="auto">
              <a:xfrm rot="10800000" flipH="1">
                <a:off x="1275" y="1642"/>
                <a:ext cx="47" cy="71"/>
                <a:chOff x="3600" y="2016"/>
                <a:chExt cx="96" cy="192"/>
              </a:xfrm>
            </p:grpSpPr>
            <p:sp>
              <p:nvSpPr>
                <p:cNvPr id="612668" name="Oval 316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96" cy="96"/>
                </a:xfrm>
                <a:prstGeom prst="ellipse">
                  <a:avLst/>
                </a:prstGeom>
                <a:solidFill>
                  <a:srgbClr val="33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altLang="de-DE" smtClean="0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612669" name="Line 317"/>
                <p:cNvSpPr>
                  <a:spLocks noChangeShapeType="1"/>
                </p:cNvSpPr>
                <p:nvPr/>
              </p:nvSpPr>
              <p:spPr bwMode="auto">
                <a:xfrm>
                  <a:off x="3648" y="201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670" name="Group 318"/>
              <p:cNvGrpSpPr>
                <a:grpSpLocks/>
              </p:cNvGrpSpPr>
              <p:nvPr/>
            </p:nvGrpSpPr>
            <p:grpSpPr bwMode="auto">
              <a:xfrm rot="-10800000">
                <a:off x="1215" y="1642"/>
                <a:ext cx="47" cy="71"/>
                <a:chOff x="3504" y="1728"/>
                <a:chExt cx="96" cy="192"/>
              </a:xfrm>
            </p:grpSpPr>
            <p:sp>
              <p:nvSpPr>
                <p:cNvPr id="612671" name="Oval 319"/>
                <p:cNvSpPr>
                  <a:spLocks noChangeArrowheads="1"/>
                </p:cNvSpPr>
                <p:nvPr/>
              </p:nvSpPr>
              <p:spPr bwMode="auto">
                <a:xfrm>
                  <a:off x="3504" y="177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672" name="Line 320"/>
                <p:cNvSpPr>
                  <a:spLocks noChangeShapeType="1"/>
                </p:cNvSpPr>
                <p:nvPr/>
              </p:nvSpPr>
              <p:spPr bwMode="auto">
                <a:xfrm>
                  <a:off x="3552" y="17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673" name="Group 321"/>
              <p:cNvGrpSpPr>
                <a:grpSpLocks/>
              </p:cNvGrpSpPr>
              <p:nvPr/>
            </p:nvGrpSpPr>
            <p:grpSpPr bwMode="auto">
              <a:xfrm>
                <a:off x="1515" y="1482"/>
                <a:ext cx="128" cy="142"/>
                <a:chOff x="3696" y="2352"/>
                <a:chExt cx="384" cy="384"/>
              </a:xfrm>
            </p:grpSpPr>
            <p:sp>
              <p:nvSpPr>
                <p:cNvPr id="612674" name="Oval 322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75" name="Group 323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76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77" name="Line 325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78" name="Group 326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679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680" name="Line 328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81" name="Group 329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82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83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84" name="Group 332"/>
              <p:cNvGrpSpPr>
                <a:grpSpLocks/>
              </p:cNvGrpSpPr>
              <p:nvPr/>
            </p:nvGrpSpPr>
            <p:grpSpPr bwMode="auto">
              <a:xfrm>
                <a:off x="1341" y="1517"/>
                <a:ext cx="128" cy="142"/>
                <a:chOff x="3696" y="2352"/>
                <a:chExt cx="384" cy="384"/>
              </a:xfrm>
            </p:grpSpPr>
            <p:sp>
              <p:nvSpPr>
                <p:cNvPr id="612685" name="Oval 333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86" name="Group 334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87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88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89" name="Group 337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690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691" name="Line 339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692" name="Group 340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693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94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695" name="Group 343"/>
              <p:cNvGrpSpPr>
                <a:grpSpLocks/>
              </p:cNvGrpSpPr>
              <p:nvPr/>
            </p:nvGrpSpPr>
            <p:grpSpPr bwMode="auto">
              <a:xfrm>
                <a:off x="1306" y="1804"/>
                <a:ext cx="128" cy="142"/>
                <a:chOff x="3696" y="2352"/>
                <a:chExt cx="384" cy="384"/>
              </a:xfrm>
            </p:grpSpPr>
            <p:sp>
              <p:nvSpPr>
                <p:cNvPr id="612696" name="Oval 344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697" name="Group 345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698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699" name="Line 347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00" name="Group 348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701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702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03" name="Group 351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704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05" name="Line 353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706" name="Group 354"/>
              <p:cNvGrpSpPr>
                <a:grpSpLocks/>
              </p:cNvGrpSpPr>
              <p:nvPr/>
            </p:nvGrpSpPr>
            <p:grpSpPr bwMode="auto">
              <a:xfrm>
                <a:off x="1445" y="1660"/>
                <a:ext cx="128" cy="143"/>
                <a:chOff x="3696" y="2352"/>
                <a:chExt cx="384" cy="384"/>
              </a:xfrm>
            </p:grpSpPr>
            <p:sp>
              <p:nvSpPr>
                <p:cNvPr id="612707" name="Oval 355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708" name="Group 356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709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10" name="Line 358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11" name="Group 359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712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713" name="Line 361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14" name="Group 362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715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16" name="Line 364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612717" name="Oval 365"/>
              <p:cNvSpPr>
                <a:spLocks noChangeArrowheads="1"/>
              </p:cNvSpPr>
              <p:nvPr/>
            </p:nvSpPr>
            <p:spPr bwMode="auto">
              <a:xfrm>
                <a:off x="1690" y="1553"/>
                <a:ext cx="128" cy="142"/>
              </a:xfrm>
              <a:prstGeom prst="ellipse">
                <a:avLst/>
              </a:prstGeom>
              <a:solidFill>
                <a:srgbClr val="FFE05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grpSp>
            <p:nvGrpSpPr>
              <p:cNvPr id="612718" name="Group 366"/>
              <p:cNvGrpSpPr>
                <a:grpSpLocks/>
              </p:cNvGrpSpPr>
              <p:nvPr/>
            </p:nvGrpSpPr>
            <p:grpSpPr bwMode="auto">
              <a:xfrm>
                <a:off x="1734" y="1570"/>
                <a:ext cx="47" cy="72"/>
                <a:chOff x="3696" y="1728"/>
                <a:chExt cx="96" cy="192"/>
              </a:xfrm>
            </p:grpSpPr>
            <p:sp>
              <p:nvSpPr>
                <p:cNvPr id="612719" name="Oval 367"/>
                <p:cNvSpPr>
                  <a:spLocks noChangeArrowheads="1"/>
                </p:cNvSpPr>
                <p:nvPr/>
              </p:nvSpPr>
              <p:spPr bwMode="auto">
                <a:xfrm>
                  <a:off x="3696" y="1776"/>
                  <a:ext cx="96" cy="96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720" name="Line 368"/>
                <p:cNvSpPr>
                  <a:spLocks noChangeShapeType="1"/>
                </p:cNvSpPr>
                <p:nvPr/>
              </p:nvSpPr>
              <p:spPr bwMode="auto">
                <a:xfrm>
                  <a:off x="3744" y="17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721" name="Group 369"/>
              <p:cNvGrpSpPr>
                <a:grpSpLocks/>
              </p:cNvGrpSpPr>
              <p:nvPr/>
            </p:nvGrpSpPr>
            <p:grpSpPr bwMode="auto">
              <a:xfrm rot="10800000" flipH="1">
                <a:off x="1764" y="1606"/>
                <a:ext cx="47" cy="71"/>
                <a:chOff x="3600" y="2016"/>
                <a:chExt cx="96" cy="192"/>
              </a:xfrm>
            </p:grpSpPr>
            <p:sp>
              <p:nvSpPr>
                <p:cNvPr id="612722" name="Oval 370"/>
                <p:cNvSpPr>
                  <a:spLocks noChangeArrowheads="1"/>
                </p:cNvSpPr>
                <p:nvPr/>
              </p:nvSpPr>
              <p:spPr bwMode="auto">
                <a:xfrm>
                  <a:off x="3600" y="2064"/>
                  <a:ext cx="96" cy="96"/>
                </a:xfrm>
                <a:prstGeom prst="ellipse">
                  <a:avLst/>
                </a:prstGeom>
                <a:solidFill>
                  <a:srgbClr val="33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altLang="de-DE" smtClean="0">
                    <a:solidFill>
                      <a:srgbClr val="3333CC"/>
                    </a:solidFill>
                  </a:endParaRPr>
                </a:p>
              </p:txBody>
            </p:sp>
            <p:sp>
              <p:nvSpPr>
                <p:cNvPr id="612723" name="Line 371"/>
                <p:cNvSpPr>
                  <a:spLocks noChangeShapeType="1"/>
                </p:cNvSpPr>
                <p:nvPr/>
              </p:nvSpPr>
              <p:spPr bwMode="auto">
                <a:xfrm>
                  <a:off x="3648" y="201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724" name="Group 372"/>
              <p:cNvGrpSpPr>
                <a:grpSpLocks/>
              </p:cNvGrpSpPr>
              <p:nvPr/>
            </p:nvGrpSpPr>
            <p:grpSpPr bwMode="auto">
              <a:xfrm rot="-10800000">
                <a:off x="1704" y="1606"/>
                <a:ext cx="47" cy="71"/>
                <a:chOff x="3504" y="1728"/>
                <a:chExt cx="96" cy="192"/>
              </a:xfrm>
            </p:grpSpPr>
            <p:sp>
              <p:nvSpPr>
                <p:cNvPr id="612725" name="Oval 373"/>
                <p:cNvSpPr>
                  <a:spLocks noChangeArrowheads="1"/>
                </p:cNvSpPr>
                <p:nvPr/>
              </p:nvSpPr>
              <p:spPr bwMode="auto">
                <a:xfrm>
                  <a:off x="3504" y="1776"/>
                  <a:ext cx="96" cy="9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612726" name="Line 374"/>
                <p:cNvSpPr>
                  <a:spLocks noChangeShapeType="1"/>
                </p:cNvSpPr>
                <p:nvPr/>
              </p:nvSpPr>
              <p:spPr bwMode="auto">
                <a:xfrm>
                  <a:off x="3552" y="1728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arrow" w="sm" len="sm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612727" name="Group 375"/>
              <p:cNvGrpSpPr>
                <a:grpSpLocks/>
              </p:cNvGrpSpPr>
              <p:nvPr/>
            </p:nvGrpSpPr>
            <p:grpSpPr bwMode="auto">
              <a:xfrm>
                <a:off x="1655" y="1338"/>
                <a:ext cx="128" cy="143"/>
                <a:chOff x="3696" y="2352"/>
                <a:chExt cx="384" cy="384"/>
              </a:xfrm>
            </p:grpSpPr>
            <p:sp>
              <p:nvSpPr>
                <p:cNvPr id="612728" name="Oval 376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729" name="Group 377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730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31" name="Line 379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32" name="Group 380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733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73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35" name="Group 383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736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37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738" name="Group 386"/>
              <p:cNvGrpSpPr>
                <a:grpSpLocks/>
              </p:cNvGrpSpPr>
              <p:nvPr/>
            </p:nvGrpSpPr>
            <p:grpSpPr bwMode="auto">
              <a:xfrm>
                <a:off x="1620" y="1839"/>
                <a:ext cx="128" cy="142"/>
                <a:chOff x="3696" y="2352"/>
                <a:chExt cx="384" cy="384"/>
              </a:xfrm>
            </p:grpSpPr>
            <p:sp>
              <p:nvSpPr>
                <p:cNvPr id="612739" name="Oval 387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740" name="Group 388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741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42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43" name="Group 391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744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745" name="Line 393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46" name="Group 394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747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48" name="Line 396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grpSp>
            <p:nvGrpSpPr>
              <p:cNvPr id="612749" name="Group 397"/>
              <p:cNvGrpSpPr>
                <a:grpSpLocks/>
              </p:cNvGrpSpPr>
              <p:nvPr/>
            </p:nvGrpSpPr>
            <p:grpSpPr bwMode="auto">
              <a:xfrm>
                <a:off x="1655" y="1660"/>
                <a:ext cx="128" cy="143"/>
                <a:chOff x="3696" y="2352"/>
                <a:chExt cx="384" cy="384"/>
              </a:xfrm>
            </p:grpSpPr>
            <p:sp>
              <p:nvSpPr>
                <p:cNvPr id="612750" name="Oval 398"/>
                <p:cNvSpPr>
                  <a:spLocks noChangeArrowheads="1"/>
                </p:cNvSpPr>
                <p:nvPr/>
              </p:nvSpPr>
              <p:spPr bwMode="auto">
                <a:xfrm>
                  <a:off x="3696" y="2352"/>
                  <a:ext cx="384" cy="38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2400" smtClean="0">
                    <a:solidFill>
                      <a:srgbClr val="FF0000"/>
                    </a:solidFill>
                    <a:latin typeface="Comic Sans MS" pitchFamily="66" charset="0"/>
                  </a:endParaRPr>
                </a:p>
              </p:txBody>
            </p:sp>
            <p:grpSp>
              <p:nvGrpSpPr>
                <p:cNvPr id="612751" name="Group 399"/>
                <p:cNvGrpSpPr>
                  <a:grpSpLocks/>
                </p:cNvGrpSpPr>
                <p:nvPr/>
              </p:nvGrpSpPr>
              <p:grpSpPr bwMode="auto">
                <a:xfrm>
                  <a:off x="3840" y="2400"/>
                  <a:ext cx="96" cy="192"/>
                  <a:chOff x="3696" y="1728"/>
                  <a:chExt cx="96" cy="192"/>
                </a:xfrm>
              </p:grpSpPr>
              <p:sp>
                <p:nvSpPr>
                  <p:cNvPr id="612752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1776"/>
                    <a:ext cx="96" cy="96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53" name="Line 401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54" name="Group 402"/>
                <p:cNvGrpSpPr>
                  <a:grpSpLocks/>
                </p:cNvGrpSpPr>
                <p:nvPr/>
              </p:nvGrpSpPr>
              <p:grpSpPr bwMode="auto">
                <a:xfrm rot="10800000" flipH="1">
                  <a:off x="3936" y="2496"/>
                  <a:ext cx="96" cy="192"/>
                  <a:chOff x="3600" y="2016"/>
                  <a:chExt cx="96" cy="192"/>
                </a:xfrm>
              </p:grpSpPr>
              <p:sp>
                <p:nvSpPr>
                  <p:cNvPr id="612755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064"/>
                    <a:ext cx="96" cy="96"/>
                  </a:xfrm>
                  <a:prstGeom prst="ellipse">
                    <a:avLst/>
                  </a:prstGeom>
                  <a:solidFill>
                    <a:srgbClr val="3333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altLang="de-DE" smtClean="0">
                      <a:solidFill>
                        <a:srgbClr val="3333CC"/>
                      </a:solidFill>
                    </a:endParaRPr>
                  </a:p>
                </p:txBody>
              </p:sp>
              <p:sp>
                <p:nvSpPr>
                  <p:cNvPr id="612756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2016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612757" name="Group 405"/>
                <p:cNvGrpSpPr>
                  <a:grpSpLocks/>
                </p:cNvGrpSpPr>
                <p:nvPr/>
              </p:nvGrpSpPr>
              <p:grpSpPr bwMode="auto">
                <a:xfrm rot="-10800000">
                  <a:off x="3744" y="2496"/>
                  <a:ext cx="96" cy="192"/>
                  <a:chOff x="3504" y="1728"/>
                  <a:chExt cx="96" cy="192"/>
                </a:xfrm>
              </p:grpSpPr>
              <p:sp>
                <p:nvSpPr>
                  <p:cNvPr id="612758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776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  <p:sp>
                <p:nvSpPr>
                  <p:cNvPr id="612759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1728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arrow" w="sm" len="sm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2400" smtClean="0">
                      <a:solidFill>
                        <a:srgbClr val="FF0000"/>
                      </a:solidFill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612760" name="Text Box 408"/>
              <p:cNvSpPr txBox="1">
                <a:spLocks noChangeArrowheads="1"/>
              </p:cNvSpPr>
              <p:nvPr/>
            </p:nvSpPr>
            <p:spPr bwMode="auto">
              <a:xfrm>
                <a:off x="474" y="480"/>
                <a:ext cx="870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2000" b="1" i="1" smtClean="0">
                    <a:solidFill>
                      <a:srgbClr val="FFFFFF"/>
                    </a:solidFill>
                  </a:rPr>
                  <a:t>&lt;qq&gt; </a:t>
                </a:r>
                <a:r>
                  <a:rPr lang="de-DE" altLang="de-DE" sz="2000" b="1" i="1" smtClean="0">
                    <a:solidFill>
                      <a:srgbClr val="FFFFFF"/>
                    </a:solidFill>
                    <a:sym typeface="Symbol" pitchFamily="18" charset="2"/>
                  </a:rPr>
                  <a:t> 0</a:t>
                </a:r>
                <a:endParaRPr lang="de-DE" altLang="de-DE" sz="2000" b="1" i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2761" name="Text Box 409"/>
              <p:cNvSpPr txBox="1">
                <a:spLocks noChangeArrowheads="1"/>
              </p:cNvSpPr>
              <p:nvPr/>
            </p:nvSpPr>
            <p:spPr bwMode="auto">
              <a:xfrm>
                <a:off x="718" y="2163"/>
                <a:ext cx="86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de-DE" altLang="de-DE" sz="2000" b="1" i="1" smtClean="0">
                    <a:solidFill>
                      <a:srgbClr val="FFFFFF"/>
                    </a:solidFill>
                  </a:rPr>
                  <a:t>&lt;qq&gt; </a:t>
                </a:r>
                <a:r>
                  <a:rPr lang="de-DE" altLang="de-DE" sz="2000" b="1" i="1" smtClean="0">
                    <a:solidFill>
                      <a:srgbClr val="FFFFFF"/>
                    </a:solidFill>
                    <a:sym typeface="Symbol" pitchFamily="18" charset="2"/>
                  </a:rPr>
                  <a:t>= 0</a:t>
                </a:r>
                <a:endParaRPr lang="de-DE" altLang="de-DE" sz="2000" b="1" i="1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2762" name="Line 410"/>
              <p:cNvSpPr>
                <a:spLocks noChangeShapeType="1"/>
              </p:cNvSpPr>
              <p:nvPr/>
            </p:nvSpPr>
            <p:spPr bwMode="auto">
              <a:xfrm flipH="1">
                <a:off x="958" y="1876"/>
                <a:ext cx="298" cy="32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2763" name="Line 411"/>
              <p:cNvSpPr>
                <a:spLocks noChangeShapeType="1"/>
              </p:cNvSpPr>
              <p:nvPr/>
            </p:nvSpPr>
            <p:spPr bwMode="auto">
              <a:xfrm>
                <a:off x="886" y="2232"/>
                <a:ext cx="3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2764" name="Line 412"/>
              <p:cNvSpPr>
                <a:spLocks noChangeShapeType="1"/>
              </p:cNvSpPr>
              <p:nvPr/>
            </p:nvSpPr>
            <p:spPr bwMode="auto">
              <a:xfrm>
                <a:off x="641" y="550"/>
                <a:ext cx="38" cy="1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12765" name="Text Box 413"/>
              <p:cNvSpPr txBox="1">
                <a:spLocks noChangeArrowheads="1"/>
              </p:cNvSpPr>
              <p:nvPr/>
            </p:nvSpPr>
            <p:spPr bwMode="auto">
              <a:xfrm>
                <a:off x="1876" y="2364"/>
                <a:ext cx="540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de-DE" sz="1000" smtClean="0">
                    <a:solidFill>
                      <a:srgbClr val="008000"/>
                    </a:solidFill>
                    <a:latin typeface="Tahoma" pitchFamily="34" charset="0"/>
                    <a:sym typeface="Symbol" pitchFamily="18" charset="2"/>
                  </a:rPr>
                  <a:t> J. Stroth</a:t>
                </a:r>
                <a:endParaRPr lang="en-US" altLang="de-DE" sz="1000" smtClean="0">
                  <a:solidFill>
                    <a:srgbClr val="008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12766" name="Text Box 414"/>
            <p:cNvSpPr txBox="1">
              <a:spLocks noChangeArrowheads="1"/>
            </p:cNvSpPr>
            <p:nvPr/>
          </p:nvSpPr>
          <p:spPr bwMode="auto">
            <a:xfrm>
              <a:off x="4422" y="436"/>
              <a:ext cx="1304" cy="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smtClean="0">
                  <a:solidFill>
                    <a:srgbClr val="FFFFFF"/>
                  </a:solidFill>
                  <a:latin typeface="Tahoma" pitchFamily="34" charset="0"/>
                </a:rPr>
                <a:t>physical vacuum: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smtClean="0">
                  <a:solidFill>
                    <a:srgbClr val="FFFFFF"/>
                  </a:solidFill>
                  <a:latin typeface="Tahoma" pitchFamily="34" charset="0"/>
                </a:rPr>
                <a:t>q q-bar condensate</a:t>
              </a:r>
            </a:p>
          </p:txBody>
        </p:sp>
      </p:grpSp>
      <p:sp>
        <p:nvSpPr>
          <p:cNvPr id="612767" name="Rectangle 415"/>
          <p:cNvSpPr>
            <a:spLocks noChangeArrowheads="1"/>
          </p:cNvSpPr>
          <p:nvPr/>
        </p:nvSpPr>
        <p:spPr bwMode="auto">
          <a:xfrm>
            <a:off x="34925" y="549275"/>
            <a:ext cx="6858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endParaRPr lang="de-DE" altLang="de-DE" sz="2000" smtClean="0">
              <a:solidFill>
                <a:srgbClr val="3333CC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de-DE" altLang="de-DE" sz="2000" smtClean="0">
                <a:solidFill>
                  <a:srgbClr val="3333CC"/>
                </a:solidFill>
                <a:latin typeface="Tahoma" pitchFamily="34" charset="0"/>
              </a:rPr>
              <a:t>Chiral symmetry is broken in nature: </a:t>
            </a:r>
          </a:p>
          <a:p>
            <a:pPr fontAlgn="base">
              <a:spcAft>
                <a:spcPct val="0"/>
              </a:spcAft>
              <a:buFontTx/>
              <a:buNone/>
            </a:pPr>
            <a:endParaRPr lang="de-DE" altLang="de-DE" sz="2000" u="sng" smtClean="0">
              <a:solidFill>
                <a:srgbClr val="FF0000"/>
              </a:solidFill>
              <a:latin typeface="Tahoma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de-DE" altLang="de-DE" sz="2000" u="sng" smtClean="0">
                <a:solidFill>
                  <a:srgbClr val="FF0000"/>
                </a:solidFill>
                <a:latin typeface="Tahoma" pitchFamily="34" charset="0"/>
              </a:rPr>
              <a:t>Explicit breaking (Higgs mechanism):</a:t>
            </a:r>
            <a:r>
              <a:rPr lang="de-DE" altLang="de-DE" sz="2000" smtClean="0">
                <a:solidFill>
                  <a:srgbClr val="3333CC"/>
                </a:solidFill>
                <a:latin typeface="Tahoma" pitchFamily="34" charset="0"/>
              </a:rPr>
              <a:t>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</a:rPr>
              <a:t>m</a:t>
            </a:r>
            <a:r>
              <a:rPr lang="de-DE" altLang="de-DE" sz="2000" baseline="-25000" smtClean="0">
                <a:solidFill>
                  <a:srgbClr val="FF0000"/>
                </a:solidFill>
                <a:latin typeface="Tahoma" pitchFamily="34" charset="0"/>
              </a:rPr>
              <a:t>u</a:t>
            </a: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 5 MeV, m</a:t>
            </a:r>
            <a:r>
              <a:rPr lang="de-DE" altLang="de-DE" sz="2000" baseline="-2500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d</a:t>
            </a: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 10 MeV, m</a:t>
            </a:r>
            <a:r>
              <a:rPr lang="de-DE" altLang="de-DE" sz="2000" baseline="-2500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 150 MeV</a:t>
            </a:r>
            <a:r>
              <a:rPr lang="de-DE" altLang="de-DE" sz="2000" smtClean="0">
                <a:solidFill>
                  <a:srgbClr val="3333CC"/>
                </a:solidFill>
                <a:latin typeface="Tahoma" pitchFamily="34" charset="0"/>
                <a:sym typeface="Symbol" pitchFamily="18" charset="2"/>
              </a:rPr>
              <a:t> </a:t>
            </a:r>
            <a:endParaRPr lang="de-DE" altLang="de-DE" sz="2000" smtClean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612768" name="Text Box 416"/>
          <p:cNvSpPr txBox="1">
            <a:spLocks noChangeArrowheads="1"/>
          </p:cNvSpPr>
          <p:nvPr/>
        </p:nvSpPr>
        <p:spPr bwMode="auto">
          <a:xfrm>
            <a:off x="0" y="41275"/>
            <a:ext cx="914400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3200" smtClean="0">
                <a:solidFill>
                  <a:srgbClr val="FF0000"/>
                </a:solidFill>
                <a:latin typeface="Tahoma" pitchFamily="34" charset="0"/>
              </a:rPr>
              <a:t>The chiral symmetry of QCD</a:t>
            </a:r>
          </a:p>
        </p:txBody>
      </p:sp>
      <p:pic>
        <p:nvPicPr>
          <p:cNvPr id="612770" name="Picture 418" descr="quarkmas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98500"/>
            <a:ext cx="3168650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774" name="Rectangle 422"/>
          <p:cNvSpPr>
            <a:spLocks noChangeArrowheads="1"/>
          </p:cNvSpPr>
          <p:nvPr/>
        </p:nvSpPr>
        <p:spPr bwMode="auto">
          <a:xfrm>
            <a:off x="0" y="2708275"/>
            <a:ext cx="630078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u="sng" smtClean="0">
                <a:solidFill>
                  <a:srgbClr val="FF0000"/>
                </a:solidFill>
                <a:latin typeface="Tahoma" pitchFamily="34" charset="0"/>
              </a:rPr>
              <a:t>Spontaneous/dynamical breaking: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</a:rPr>
              <a:t>Hadrons acquire mass by coupling to the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000" smtClean="0">
                <a:solidFill>
                  <a:srgbClr val="FF0000"/>
                </a:solidFill>
                <a:latin typeface="Tahoma" pitchFamily="34" charset="0"/>
              </a:rPr>
              <a:t>virtual quark-antiquark pairs of the chiral condensate</a:t>
            </a:r>
          </a:p>
        </p:txBody>
      </p:sp>
    </p:spTree>
    <p:extLst>
      <p:ext uri="{BB962C8B-B14F-4D97-AF65-F5344CB8AC3E}">
        <p14:creationId xmlns:p14="http://schemas.microsoft.com/office/powerpoint/2010/main" val="18130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7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483768" y="-27384"/>
            <a:ext cx="4790863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rgbClr val="FFFF00"/>
                </a:solidFill>
              </a:rPr>
              <a:t>The </a:t>
            </a:r>
            <a:r>
              <a:rPr lang="de-DE" sz="4000" dirty="0" err="1" smtClean="0">
                <a:solidFill>
                  <a:srgbClr val="FFFF00"/>
                </a:solidFill>
              </a:rPr>
              <a:t>evolution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of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r>
              <a:rPr lang="de-DE" sz="4000" dirty="0" err="1" smtClean="0">
                <a:solidFill>
                  <a:srgbClr val="FFFF00"/>
                </a:solidFill>
              </a:rPr>
              <a:t>stars</a:t>
            </a:r>
            <a:r>
              <a:rPr lang="de-DE" sz="4000" dirty="0" smtClean="0">
                <a:solidFill>
                  <a:srgbClr val="FFFF00"/>
                </a:solidFill>
              </a:rPr>
              <a:t> </a:t>
            </a:r>
            <a:endParaRPr lang="de-DE" sz="4000" dirty="0">
              <a:solidFill>
                <a:srgbClr val="FFFF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84175" y="980728"/>
            <a:ext cx="39959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  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 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white dwarf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  <a:endParaRPr lang="en-US" altLang="en-US" sz="2000" baseline="-250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47664" y="3316922"/>
            <a:ext cx="64087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aseline="-25000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8M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M  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neutron star: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1.4M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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23728" y="6165304"/>
            <a:ext cx="46457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 15M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/>
              </a:rPr>
              <a:t>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alt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black 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hole: </a:t>
            </a:r>
            <a:r>
              <a:rPr lang="en-US" altLang="en-US" sz="2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</a:t>
            </a:r>
            <a:r>
              <a:rPr lang="en-US" altLang="en-US" sz="2000" baseline="-250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core</a:t>
            </a:r>
            <a:r>
              <a:rPr lang="en-US" altLang="en-US" sz="2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 2M</a:t>
            </a:r>
            <a:r>
              <a:rPr lang="en-US" altLang="en-US" sz="2000" baseline="-250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</a:t>
            </a:r>
            <a:endParaRPr lang="en-US" altLang="en-US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79712" y="6597352"/>
            <a:ext cx="2149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99"/>
                </a:solidFill>
              </a:rPr>
              <a:t>Courtesy</a:t>
            </a:r>
            <a:r>
              <a:rPr lang="de-DE" sz="1600" dirty="0" smtClean="0">
                <a:solidFill>
                  <a:srgbClr val="FFFF99"/>
                </a:solidFill>
              </a:rPr>
              <a:t> </a:t>
            </a:r>
            <a:r>
              <a:rPr lang="de-DE" sz="1600" dirty="0" err="1" smtClean="0">
                <a:solidFill>
                  <a:srgbClr val="FFFF99"/>
                </a:solidFill>
              </a:rPr>
              <a:t>of</a:t>
            </a:r>
            <a:r>
              <a:rPr lang="de-DE" sz="1600" dirty="0" smtClean="0">
                <a:solidFill>
                  <a:srgbClr val="FFFF99"/>
                </a:solidFill>
              </a:rPr>
              <a:t> Anna Watts</a:t>
            </a:r>
            <a:endParaRPr lang="en-US" sz="16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34925" y="5589588"/>
            <a:ext cx="8086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Crab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nebula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ashes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a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core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collapse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supernova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observed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in 1054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by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 Chinese </a:t>
            </a:r>
            <a:r>
              <a:rPr lang="de-DE" altLang="de-DE" dirty="0" err="1" smtClean="0">
                <a:solidFill>
                  <a:srgbClr val="FFFFFF"/>
                </a:solidFill>
                <a:latin typeface="Tahoma" pitchFamily="34" charset="0"/>
              </a:rPr>
              <a:t>astronomers</a:t>
            </a:r>
            <a:r>
              <a:rPr lang="de-DE" altLang="de-DE" dirty="0" smtClean="0">
                <a:solidFill>
                  <a:srgbClr val="FFFFFF"/>
                </a:solidFill>
                <a:latin typeface="Tahoma" pitchFamily="34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FFFFFF"/>
                </a:solidFill>
                <a:latin typeface="Tahoma" pitchFamily="34" charset="0"/>
              </a:rPr>
              <a:t>The “visiting star” was as bright as the Venus for more than 20 days.</a:t>
            </a:r>
            <a:endParaRPr lang="de-DE" altLang="de-DE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38" y="1055008"/>
            <a:ext cx="4104804" cy="410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2640013" y="4790480"/>
            <a:ext cx="3813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pulsar</a:t>
            </a:r>
            <a:r>
              <a:rPr lang="de-DE" altLang="de-DE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1968</a:t>
            </a:r>
          </a:p>
        </p:txBody>
      </p:sp>
    </p:spTree>
    <p:extLst>
      <p:ext uri="{BB962C8B-B14F-4D97-AF65-F5344CB8AC3E}">
        <p14:creationId xmlns:p14="http://schemas.microsoft.com/office/powerpoint/2010/main" val="22781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0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50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0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6" grpId="0"/>
      <p:bldP spid="5099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4200"/>
            <a:ext cx="9613900" cy="967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09" y="-963488"/>
            <a:ext cx="9793420" cy="797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19672" y="5786100"/>
            <a:ext cx="7521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NASA </a:t>
            </a:r>
            <a:r>
              <a:rPr lang="de-DE" sz="28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  <a:r>
              <a:rPr lang="de-DE" sz="2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de-DE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merging</a:t>
            </a:r>
            <a:r>
              <a:rPr lang="de-DE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neutron</a:t>
            </a:r>
            <a:r>
              <a:rPr lang="de-DE" sz="28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endParaRPr lang="de-DE" sz="2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5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Bitstream Vera Sans"/>
        <a:cs typeface="Bitstream Vera Sans"/>
      </a:majorFont>
      <a:minorFont>
        <a:latin typeface="Calibri"/>
        <a:ea typeface="Bitstream Vera Sans"/>
        <a:cs typeface="Bitstream Vera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talk_blue">
  <a:themeElements>
    <a:clrScheme name="1_talk_blu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talk_blu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198000" tIns="190800" rIns="198000" bIns="190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+mn-lt"/>
            <a:cs typeface="Arial"/>
          </a:defRPr>
        </a:defPPr>
      </a:lstStyle>
    </a:txDef>
  </a:objectDefaults>
  <a:extraClrSchemeLst>
    <a:extraClrScheme>
      <a:clrScheme name="1_talk_blu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alk_blu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alk_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4356</Words>
  <Application>Microsoft Office PowerPoint</Application>
  <PresentationFormat>Bildschirmpräsentation (4:3)</PresentationFormat>
  <Paragraphs>867</Paragraphs>
  <Slides>61</Slides>
  <Notes>8</Notes>
  <HiddenSlides>1</HiddenSlides>
  <MMClips>0</MMClips>
  <ScaleCrop>false</ScaleCrop>
  <HeadingPairs>
    <vt:vector size="4" baseType="variant">
      <vt:variant>
        <vt:lpstr>Design</vt:lpstr>
      </vt:variant>
      <vt:variant>
        <vt:i4>20</vt:i4>
      </vt:variant>
      <vt:variant>
        <vt:lpstr>Folientitel</vt:lpstr>
      </vt:variant>
      <vt:variant>
        <vt:i4>61</vt:i4>
      </vt:variant>
    </vt:vector>
  </HeadingPairs>
  <TitlesOfParts>
    <vt:vector size="81" baseType="lpstr">
      <vt:lpstr>1_Default Design</vt:lpstr>
      <vt:lpstr>3_Benutzerdefiniertes Design</vt:lpstr>
      <vt:lpstr>5_Benutzerdefiniertes Design</vt:lpstr>
      <vt:lpstr>3_Larissa</vt:lpstr>
      <vt:lpstr>3_Office Theme</vt:lpstr>
      <vt:lpstr>5_Talks2012</vt:lpstr>
      <vt:lpstr>1_Larissa</vt:lpstr>
      <vt:lpstr>2_Standarddesign</vt:lpstr>
      <vt:lpstr>1_talk_blue</vt:lpstr>
      <vt:lpstr>7_Benutzerdefiniertes Design</vt:lpstr>
      <vt:lpstr>Default Design</vt:lpstr>
      <vt:lpstr>Larissa</vt:lpstr>
      <vt:lpstr>3_Larissa-Design</vt:lpstr>
      <vt:lpstr>8_Larissa</vt:lpstr>
      <vt:lpstr>2_Default Design</vt:lpstr>
      <vt:lpstr>1_Benutzerdefiniertes Design</vt:lpstr>
      <vt:lpstr>2_Larissa</vt:lpstr>
      <vt:lpstr>6_Larissa</vt:lpstr>
      <vt:lpstr>6_Benutzerdefiniertes Design</vt:lpstr>
      <vt:lpstr>4_Larissa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Silicon Tracking System</vt:lpstr>
      <vt:lpstr>PowerPoint-Präsentation</vt:lpstr>
      <vt:lpstr>PowerPoint-Präsentation</vt:lpstr>
      <vt:lpstr>Muon Chamber (MuCh) System</vt:lpstr>
      <vt:lpstr>PowerPoint-Präsentation</vt:lpstr>
      <vt:lpstr>PowerPoint-Präsentation</vt:lpstr>
      <vt:lpstr>PowerPoint-Präsentation</vt:lpstr>
      <vt:lpstr>CBM online systems </vt:lpstr>
      <vt:lpstr>PowerPoint-Präsentation</vt:lpstr>
      <vt:lpstr>PowerPoint-Präsentation</vt:lpstr>
      <vt:lpstr>PowerPoint-Präsentation</vt:lpstr>
      <vt:lpstr>PowerPoint-Präsentation</vt:lpstr>
      <vt:lpstr>Online particle identification in CBM: The KF Particle Finder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Participation in CBM Phase-0 Physics with HADES at GSI starting 2018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localuser</cp:lastModifiedBy>
  <cp:revision>438</cp:revision>
  <dcterms:created xsi:type="dcterms:W3CDTF">2014-05-26T12:55:19Z</dcterms:created>
  <dcterms:modified xsi:type="dcterms:W3CDTF">2017-04-20T12:59:06Z</dcterms:modified>
</cp:coreProperties>
</file>