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sldIdLst>
    <p:sldId id="278" r:id="rId2"/>
    <p:sldId id="286" r:id="rId3"/>
    <p:sldId id="320" r:id="rId4"/>
    <p:sldId id="346" r:id="rId5"/>
    <p:sldId id="321" r:id="rId6"/>
    <p:sldId id="326" r:id="rId7"/>
    <p:sldId id="327" r:id="rId8"/>
    <p:sldId id="322" r:id="rId9"/>
    <p:sldId id="332" r:id="rId10"/>
    <p:sldId id="333" r:id="rId11"/>
    <p:sldId id="334" r:id="rId12"/>
    <p:sldId id="345" r:id="rId13"/>
    <p:sldId id="344" r:id="rId14"/>
    <p:sldId id="335" r:id="rId15"/>
    <p:sldId id="336" r:id="rId16"/>
    <p:sldId id="337" r:id="rId17"/>
    <p:sldId id="338" r:id="rId18"/>
    <p:sldId id="339" r:id="rId19"/>
    <p:sldId id="328" r:id="rId20"/>
    <p:sldId id="329" r:id="rId21"/>
    <p:sldId id="354" r:id="rId22"/>
    <p:sldId id="356" r:id="rId23"/>
    <p:sldId id="357" r:id="rId24"/>
    <p:sldId id="351" r:id="rId25"/>
    <p:sldId id="352" r:id="rId26"/>
    <p:sldId id="340" r:id="rId27"/>
    <p:sldId id="355" r:id="rId28"/>
    <p:sldId id="358" r:id="rId29"/>
    <p:sldId id="341" r:id="rId30"/>
    <p:sldId id="369" r:id="rId31"/>
    <p:sldId id="370" r:id="rId32"/>
    <p:sldId id="359" r:id="rId33"/>
    <p:sldId id="353" r:id="rId34"/>
    <p:sldId id="360" r:id="rId35"/>
    <p:sldId id="361" r:id="rId36"/>
    <p:sldId id="347" r:id="rId37"/>
    <p:sldId id="362" r:id="rId38"/>
    <p:sldId id="363" r:id="rId39"/>
    <p:sldId id="364" r:id="rId40"/>
    <p:sldId id="365" r:id="rId41"/>
    <p:sldId id="366" r:id="rId42"/>
    <p:sldId id="343" r:id="rId43"/>
    <p:sldId id="368" r:id="rId44"/>
    <p:sldId id="367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EDD7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BE6A6-64BB-422D-82C5-065FDDD9253C}" type="datetimeFigureOut">
              <a:rPr lang="it-IT" smtClean="0"/>
              <a:pPr/>
              <a:t>13/06/2009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D31D4-6BBE-49A5-B6E6-68365679A6C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31D4-6BBE-49A5-B6E6-68365679A6C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31D4-6BBE-49A5-B6E6-68365679A6C8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5000-FED5-46B1-8E3F-365409294713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8D31-0C9B-4C58-8B3C-CDC7347BC1F6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A84-6E1B-4F5C-BD5C-87A4941A5B69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3E64-67C5-4BD6-9D3D-5FAC6E38E07A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06A8-7179-4E26-B2C6-882CA3704600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B95-7174-41E0-83B0-DDBA07FF529C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9496-6067-41ED-A691-C915E1BFA4DE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D868-06D1-46DE-B435-C1E22BB351B8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AD5-73EB-4BA2-AEA0-421ACDA71978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FC3-F2CB-4D6B-B49F-A668FE2E5F60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133B-85C3-4471-A8D2-24D4D88AE1D9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2B2F0-6875-4365-8AB7-07E008635859}" type="datetime1">
              <a:rPr lang="it-IT" smtClean="0"/>
              <a:pPr/>
              <a:t>13/06/2009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Gianluigi Boca, GSI, 9 Dec 08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313EC-852F-458E-B2BD-D8C7B013C0B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914" y="571480"/>
            <a:ext cx="31095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Torino,  June 15</a:t>
            </a:r>
            <a:r>
              <a:rPr lang="it-IT" sz="24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2009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7224" y="2643182"/>
            <a:ext cx="7338869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Status of the Pattern Recognition with the Hough </a:t>
            </a:r>
          </a:p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transform and the STT system alone.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7554" y="5681979"/>
            <a:ext cx="205376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Gianluigi Boca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1" name="Rectangle 30"/>
          <p:cNvSpPr/>
          <p:nvPr/>
        </p:nvSpPr>
        <p:spPr>
          <a:xfrm>
            <a:off x="285720" y="3286918"/>
            <a:ext cx="8501122" cy="2500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285852" y="5787248"/>
            <a:ext cx="7143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3786579" y="4358091"/>
            <a:ext cx="342823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37172" y="2286786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Symbol" pitchFamily="18" charset="2"/>
                <a:sym typeface="Symbol"/>
              </a:rPr>
              <a:t></a:t>
            </a:r>
            <a:endParaRPr lang="it-IT" sz="3600" b="1" dirty="0"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6002" y="5640983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857752" y="3286918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478638" y="3252399"/>
            <a:ext cx="66198" cy="75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extBox 53"/>
          <p:cNvSpPr txBox="1"/>
          <p:nvPr/>
        </p:nvSpPr>
        <p:spPr>
          <a:xfrm>
            <a:off x="5500694" y="2929728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098834" y="3275674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85720" y="6217058"/>
            <a:ext cx="63642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The Helix trajectory is a sequence of straight lines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23738" y="240549"/>
            <a:ext cx="70487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Improvements since then : finding of the two remaining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 of the Helix :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7158" y="1216398"/>
            <a:ext cx="8542338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change coordinates from x, y on the surface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of the trajectory cylinder to  z,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 of the cylindrical coordinates :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it is like ‘cutting’ the trajectory cylinder at  = 0 and spreading it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on a plane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5957" y="2334276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z + </a:t>
            </a: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357158" y="1265811"/>
            <a:ext cx="8475397" cy="20005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…. and the intersection between the skew straws equidrift cylinder 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and the cylinder of the Helix trajectory now contains all the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mathematical ugliness since the dependence of </a:t>
            </a:r>
            <a:r>
              <a:rPr lang="it-IT" sz="24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it-IT" sz="3200" dirty="0" smtClean="0">
                <a:latin typeface="Symbol" pitchFamily="18" charset="2"/>
                <a:cs typeface="Times New Roman" pitchFamily="18" charset="0"/>
                <a:sym typeface="Symbol"/>
              </a:rPr>
              <a:t>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as a function of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Z is nasty                              </a:t>
            </a: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BUT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5720" y="3286918"/>
            <a:ext cx="8501122" cy="2500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285852" y="5787248"/>
            <a:ext cx="7143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3786579" y="4358091"/>
            <a:ext cx="342823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37172" y="2286786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6002" y="5640983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857752" y="3286918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478638" y="3252399"/>
            <a:ext cx="66198" cy="75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extBox 53"/>
          <p:cNvSpPr txBox="1"/>
          <p:nvPr/>
        </p:nvSpPr>
        <p:spPr>
          <a:xfrm>
            <a:off x="5500694" y="2929728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098834" y="3275674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85720" y="6217058"/>
            <a:ext cx="63642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The Helix trajectory is a sequence of straight lines</a:t>
            </a:r>
          </a:p>
        </p:txBody>
      </p:sp>
      <p:sp>
        <p:nvSpPr>
          <p:cNvPr id="15" name="Oval 14"/>
          <p:cNvSpPr/>
          <p:nvPr/>
        </p:nvSpPr>
        <p:spPr>
          <a:xfrm>
            <a:off x="1436120" y="4143380"/>
            <a:ext cx="107157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6606" y="4143380"/>
            <a:ext cx="1428760" cy="102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7072330" y="2571744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Helix trajectory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cylinder</a:t>
            </a:r>
            <a:endParaRPr lang="it-IT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3857628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Skew straws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intersection</a:t>
            </a:r>
            <a:endParaRPr lang="it-IT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78" y="4429132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2198" y="5029154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3738" y="240549"/>
            <a:ext cx="70487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Improvements since then : finding of the two remaining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 of the Helix :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an 51"/>
          <p:cNvSpPr/>
          <p:nvPr/>
        </p:nvSpPr>
        <p:spPr>
          <a:xfrm rot="14272025">
            <a:off x="2487721" y="-1530379"/>
            <a:ext cx="4532629" cy="8942744"/>
          </a:xfrm>
          <a:prstGeom prst="can">
            <a:avLst>
              <a:gd name="adj" fmla="val 52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n 10"/>
          <p:cNvSpPr/>
          <p:nvPr/>
        </p:nvSpPr>
        <p:spPr>
          <a:xfrm rot="18607725">
            <a:off x="6422626" y="3901548"/>
            <a:ext cx="512573" cy="2462996"/>
          </a:xfrm>
          <a:prstGeom prst="can">
            <a:avLst>
              <a:gd name="adj" fmla="val 29856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n 9"/>
          <p:cNvSpPr/>
          <p:nvPr/>
        </p:nvSpPr>
        <p:spPr>
          <a:xfrm rot="7786057">
            <a:off x="4428948" y="1720458"/>
            <a:ext cx="500066" cy="3439086"/>
          </a:xfrm>
          <a:prstGeom prst="can">
            <a:avLst>
              <a:gd name="adj" fmla="val 41523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c 14"/>
          <p:cNvSpPr/>
          <p:nvPr/>
        </p:nvSpPr>
        <p:spPr>
          <a:xfrm rot="5813970">
            <a:off x="5417890" y="3999792"/>
            <a:ext cx="768565" cy="588757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n 7"/>
          <p:cNvSpPr/>
          <p:nvPr/>
        </p:nvSpPr>
        <p:spPr>
          <a:xfrm rot="18617281">
            <a:off x="2203996" y="306520"/>
            <a:ext cx="500066" cy="2579090"/>
          </a:xfrm>
          <a:prstGeom prst="can">
            <a:avLst>
              <a:gd name="adj" fmla="val 2985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c 15"/>
          <p:cNvSpPr/>
          <p:nvPr/>
        </p:nvSpPr>
        <p:spPr>
          <a:xfrm rot="15788827">
            <a:off x="3196827" y="2210635"/>
            <a:ext cx="642942" cy="571504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c 11"/>
          <p:cNvSpPr/>
          <p:nvPr/>
        </p:nvSpPr>
        <p:spPr>
          <a:xfrm>
            <a:off x="-4187164" y="2448533"/>
            <a:ext cx="10858576" cy="3857652"/>
          </a:xfrm>
          <a:prstGeom prst="arc">
            <a:avLst>
              <a:gd name="adj1" fmla="val 1612254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500299" y="2428868"/>
            <a:ext cx="723087" cy="1308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678893" y="2607463"/>
            <a:ext cx="571504" cy="50006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/>
          <p:nvPr/>
        </p:nvGrpSpPr>
        <p:grpSpPr>
          <a:xfrm>
            <a:off x="4881864" y="5929330"/>
            <a:ext cx="4434995" cy="784312"/>
            <a:chOff x="5286380" y="6002274"/>
            <a:chExt cx="4434995" cy="78431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5286381" y="6215082"/>
              <a:ext cx="571503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286380" y="6614826"/>
              <a:ext cx="571503" cy="15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951439" y="6002274"/>
              <a:ext cx="20175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T = </a:t>
              </a:r>
              <a:r>
                <a:rPr lang="it-IT" dirty="0" smtClean="0">
                  <a:latin typeface="Times New Roman" pitchFamily="18" charset="0"/>
                  <a:cs typeface="Times New Roman" pitchFamily="18" charset="0"/>
                </a:rPr>
                <a:t>tangent to helix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33772" y="6417254"/>
              <a:ext cx="38876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N = </a:t>
              </a:r>
              <a:r>
                <a:rPr lang="it-IT" dirty="0" smtClean="0">
                  <a:latin typeface="Times New Roman" pitchFamily="18" charset="0"/>
                  <a:cs typeface="Times New Roman" pitchFamily="18" charset="0"/>
                </a:rPr>
                <a:t>perpendicular to equidrift cylinder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V="1">
            <a:off x="928662" y="4936166"/>
            <a:ext cx="1357322" cy="8572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596" y="5575695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Monotype Corsiva" pitchFamily="66" charset="0"/>
                <a:cs typeface="Times New Roman" pitchFamily="18" charset="0"/>
              </a:rPr>
              <a:t>Z</a:t>
            </a:r>
            <a:endParaRPr lang="it-IT" sz="3600" dirty="0">
              <a:latin typeface="Monotype Corsiva" pitchFamily="66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10436" y="4929198"/>
            <a:ext cx="2124092" cy="16763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86248" y="6361513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Monotype Corsiva" pitchFamily="66" charset="0"/>
                <a:cs typeface="Times New Roman" pitchFamily="18" charset="0"/>
              </a:rPr>
              <a:t>X</a:t>
            </a:r>
            <a:endParaRPr lang="it-IT" sz="3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95860" y="2571744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</a:t>
            </a:r>
            <a:endParaRPr lang="it-IT" sz="2400" dirty="0"/>
          </a:p>
        </p:txBody>
      </p:sp>
      <p:sp>
        <p:nvSpPr>
          <p:cNvPr id="41" name="Oval 40"/>
          <p:cNvSpPr/>
          <p:nvPr/>
        </p:nvSpPr>
        <p:spPr>
          <a:xfrm>
            <a:off x="3143240" y="250030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extBox 41"/>
          <p:cNvSpPr txBox="1"/>
          <p:nvPr/>
        </p:nvSpPr>
        <p:spPr>
          <a:xfrm>
            <a:off x="2643174" y="297721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4546" y="204852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5400000" flipH="1" flipV="1">
            <a:off x="1625856" y="4296740"/>
            <a:ext cx="1313550" cy="67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43234" y="321468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Monotype Corsiva" pitchFamily="66" charset="0"/>
                <a:cs typeface="Times New Roman" pitchFamily="18" charset="0"/>
              </a:rPr>
              <a:t>Y</a:t>
            </a:r>
            <a:endParaRPr lang="it-IT" sz="3600" dirty="0">
              <a:latin typeface="Monotype Corsiva" pitchFamily="66" charset="0"/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643306" y="1500174"/>
            <a:ext cx="2428892" cy="71438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58016" y="3139859"/>
            <a:ext cx="22429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Cylinder on which the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helix lies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00892" y="4711495"/>
            <a:ext cx="2044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equidrift cylinder of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the skewed straw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60455" y="4131238"/>
            <a:ext cx="697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Helix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357158" y="1265811"/>
            <a:ext cx="8475397" cy="20005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…. and the intersection between the skew straws equidrift cylinder 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and the cylinder of the Helix trajectory now contains all the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mathematical ugliness since the dependence of </a:t>
            </a:r>
            <a:r>
              <a:rPr lang="it-IT" sz="24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it-IT" sz="3200" dirty="0" smtClean="0">
                <a:latin typeface="Symbol" pitchFamily="18" charset="2"/>
                <a:cs typeface="Times New Roman" pitchFamily="18" charset="0"/>
                <a:sym typeface="Symbol"/>
              </a:rPr>
              <a:t>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as a function of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Z is nasty                              </a:t>
            </a: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BUT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5720" y="3286918"/>
            <a:ext cx="8501122" cy="2500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285852" y="5787248"/>
            <a:ext cx="7143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3786579" y="4358091"/>
            <a:ext cx="342823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37172" y="2286786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6002" y="5640983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857752" y="3286918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478638" y="3252399"/>
            <a:ext cx="66198" cy="75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extBox 53"/>
          <p:cNvSpPr txBox="1"/>
          <p:nvPr/>
        </p:nvSpPr>
        <p:spPr>
          <a:xfrm>
            <a:off x="5500694" y="2929728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098834" y="3275674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85720" y="6217058"/>
            <a:ext cx="63642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The Helix trajectory is a sequence of straight lines</a:t>
            </a:r>
          </a:p>
        </p:txBody>
      </p:sp>
      <p:sp>
        <p:nvSpPr>
          <p:cNvPr id="15" name="Oval 14"/>
          <p:cNvSpPr/>
          <p:nvPr/>
        </p:nvSpPr>
        <p:spPr>
          <a:xfrm>
            <a:off x="1436120" y="4143380"/>
            <a:ext cx="107157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6606" y="4143380"/>
            <a:ext cx="1428760" cy="102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7072330" y="2571744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Helix trajectory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cylinder</a:t>
            </a:r>
            <a:endParaRPr lang="it-IT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3857628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Skew straws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intersection</a:t>
            </a:r>
            <a:endParaRPr lang="it-IT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78" y="4429132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2198" y="5029154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3738" y="240549"/>
            <a:ext cx="70487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Improvements since then : finding of the two remaining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 of the Helix :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928794" y="324129"/>
            <a:ext cx="52144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NO MORE ITERATIVE SOLUTIONS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1109947"/>
            <a:ext cx="8792215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…. it turns out that one can approximate the skew straw intersections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with an ellipse. So the Hough transform in this space reduces to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finding those pieces of straight lines tangent to two ellipses.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Analytical solution,  NO ITERATIONS.  Much better !!!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5720" y="3286918"/>
            <a:ext cx="8501122" cy="2500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285852" y="5787248"/>
            <a:ext cx="7143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3786579" y="4358091"/>
            <a:ext cx="342823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37172" y="2286786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6002" y="5640983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857752" y="3286918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478638" y="3252399"/>
            <a:ext cx="66198" cy="75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extBox 53"/>
          <p:cNvSpPr txBox="1"/>
          <p:nvPr/>
        </p:nvSpPr>
        <p:spPr>
          <a:xfrm>
            <a:off x="5500694" y="2929728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098834" y="3275674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436120" y="4143380"/>
            <a:ext cx="107157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6606" y="4143380"/>
            <a:ext cx="1428760" cy="102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7072330" y="2571744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Helix trajectory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cylinder</a:t>
            </a:r>
            <a:endParaRPr lang="it-IT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3857628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Skew straws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intersection</a:t>
            </a:r>
            <a:endParaRPr lang="it-IT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4429132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2198" y="5029154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928794" y="324129"/>
            <a:ext cx="52144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NO MORE ITERATIVE SOLUTIONS !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5720" y="3286918"/>
            <a:ext cx="8501122" cy="2500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285852" y="5787248"/>
            <a:ext cx="7143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3786579" y="4358091"/>
            <a:ext cx="342823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37172" y="2286786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6002" y="5640983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857752" y="3286918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478638" y="3252399"/>
            <a:ext cx="66198" cy="75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extBox 53"/>
          <p:cNvSpPr txBox="1"/>
          <p:nvPr/>
        </p:nvSpPr>
        <p:spPr>
          <a:xfrm>
            <a:off x="5500694" y="2929728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098834" y="3275674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436120" y="4143380"/>
            <a:ext cx="1071570" cy="21431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6606" y="4143380"/>
            <a:ext cx="1428760" cy="102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7072330" y="2571744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Helix trajectory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cylinder</a:t>
            </a:r>
            <a:endParaRPr lang="it-IT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3857628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Skew straws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intersection</a:t>
            </a:r>
            <a:endParaRPr lang="it-IT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71538" y="785794"/>
            <a:ext cx="3786214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428728" y="1658816"/>
            <a:ext cx="107157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2" y="1357298"/>
            <a:ext cx="1767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Skew straws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intersection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shifted</a:t>
            </a:r>
            <a:endParaRPr lang="it-IT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6117" y="857232"/>
            <a:ext cx="564360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also, when there is more than 1 turn one can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imagine to shift one skew straw intersection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up by 2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 so that  now the problem reduces to finding ONE straight line tangent to two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ellipses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14678" y="4429132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72198" y="5029154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422" y="2571744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426862"/>
            <a:ext cx="2133600" cy="365125"/>
          </a:xfrm>
        </p:spPr>
        <p:txBody>
          <a:bodyPr/>
          <a:lstStyle/>
          <a:p>
            <a:fld id="{8F2313EC-852F-458E-B2BD-D8C7B013C0B1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71406" y="228407"/>
            <a:ext cx="908056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By the way, this new way of looking at the problem  shows immediately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that there are a denumerable infinity of solutions corresponding to a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given number of turns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5720" y="2357430"/>
            <a:ext cx="8501122" cy="2500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285852" y="4857760"/>
            <a:ext cx="7143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3786579" y="3428603"/>
            <a:ext cx="342823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37172" y="1357298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6002" y="4711495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85786" y="3285330"/>
            <a:ext cx="7286676" cy="1357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478638" y="2322911"/>
            <a:ext cx="66198" cy="75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extBox 53"/>
          <p:cNvSpPr txBox="1"/>
          <p:nvPr/>
        </p:nvSpPr>
        <p:spPr>
          <a:xfrm>
            <a:off x="5500694" y="2000240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57884" y="3968178"/>
            <a:ext cx="1428760" cy="317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7072330" y="1642256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Helix trajectory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cylinder</a:t>
            </a:r>
            <a:endParaRPr lang="it-IT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00034" y="2713826"/>
            <a:ext cx="6858048" cy="1928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57422" y="2742344"/>
            <a:ext cx="2855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possible trajectories</a:t>
            </a:r>
          </a:p>
        </p:txBody>
      </p:sp>
      <p:sp>
        <p:nvSpPr>
          <p:cNvPr id="28" name="Oval 27"/>
          <p:cNvSpPr/>
          <p:nvPr/>
        </p:nvSpPr>
        <p:spPr>
          <a:xfrm>
            <a:off x="1436120" y="3213892"/>
            <a:ext cx="107157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628" y="3720452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Skew straws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intersection</a:t>
            </a:r>
            <a:endParaRPr lang="it-IT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857224" y="2999578"/>
            <a:ext cx="7143800" cy="1143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0034" y="3285330"/>
            <a:ext cx="7929618" cy="857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714612" y="1142984"/>
            <a:ext cx="370806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No  turns, 4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426862"/>
            <a:ext cx="2133600" cy="365125"/>
          </a:xfrm>
        </p:spPr>
        <p:txBody>
          <a:bodyPr/>
          <a:lstStyle/>
          <a:p>
            <a:fld id="{8F2313EC-852F-458E-B2BD-D8C7B013C0B1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31" name="Rectangle 30"/>
          <p:cNvSpPr/>
          <p:nvPr/>
        </p:nvSpPr>
        <p:spPr>
          <a:xfrm>
            <a:off x="285720" y="2357430"/>
            <a:ext cx="8501122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285852" y="4857760"/>
            <a:ext cx="7143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3786579" y="3428603"/>
            <a:ext cx="342823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37172" y="1357298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6002" y="4711495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214414" y="3786190"/>
            <a:ext cx="7286676" cy="250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478638" y="2322911"/>
            <a:ext cx="66198" cy="75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extBox 53"/>
          <p:cNvSpPr txBox="1"/>
          <p:nvPr/>
        </p:nvSpPr>
        <p:spPr>
          <a:xfrm>
            <a:off x="5500694" y="2000240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57884" y="3968178"/>
            <a:ext cx="1428760" cy="317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7072330" y="1642256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Helix trajectory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cylinder</a:t>
            </a:r>
            <a:endParaRPr lang="it-IT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928662" y="3857628"/>
            <a:ext cx="7572428" cy="207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8728" y="2742344"/>
            <a:ext cx="2855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Helix possible trajectories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2214546" y="142852"/>
            <a:ext cx="5715040" cy="4429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85852" y="357166"/>
            <a:ext cx="6643734" cy="4071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500562" y="343895"/>
            <a:ext cx="41969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1  turn, 8 more solutions</a:t>
            </a:r>
          </a:p>
        </p:txBody>
      </p:sp>
      <p:sp>
        <p:nvSpPr>
          <p:cNvPr id="23" name="Oval 22"/>
          <p:cNvSpPr/>
          <p:nvPr/>
        </p:nvSpPr>
        <p:spPr>
          <a:xfrm>
            <a:off x="1436120" y="284934"/>
            <a:ext cx="107157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36120" y="5714222"/>
            <a:ext cx="107157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714480" y="2643182"/>
            <a:ext cx="6858048" cy="3643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71538" y="142852"/>
            <a:ext cx="6357982" cy="5357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2000232" y="428604"/>
            <a:ext cx="4857784" cy="4286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928662" y="3286124"/>
            <a:ext cx="7000924" cy="2684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00562" y="814878"/>
            <a:ext cx="43572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2  turns, 8 more solutions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00562" y="1285860"/>
            <a:ext cx="227177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…and so on.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00562" y="343895"/>
            <a:ext cx="41969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1  turn, 8 more solutions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2844" y="3286124"/>
            <a:ext cx="8712642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I consider only the 0 and 1 turns solutions under the</a:t>
            </a:r>
          </a:p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assumption that for a real track the majority of the</a:t>
            </a:r>
          </a:p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skew straw hits will be less than 1 turn contiguous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traightlinecombination1enne0kuno0kdue0n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592" y="3703521"/>
            <a:ext cx="4258126" cy="28687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7" name="Picture 6" descr="ellipsiscombination1enne0kuno0kdue0n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5" y="1071546"/>
            <a:ext cx="4258126" cy="2868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166" y="142852"/>
            <a:ext cx="631775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 further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ESSENTIAL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semplification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(an example from 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 track of  P</a:t>
            </a:r>
            <a:r>
              <a:rPr lang="it-IT" sz="2400" baseline="-25000" dirty="0" smtClean="0">
                <a:latin typeface="Times New Roman"/>
                <a:cs typeface="Times New Roman"/>
                <a:sym typeface="Symbol"/>
              </a:rPr>
              <a:t>┴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P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1 Gev/c)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1154842"/>
            <a:ext cx="3786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 notice that due to the geometry and  small inclination ( 3</a:t>
            </a:r>
            <a:r>
              <a:rPr lang="it-IT" sz="2000" dirty="0" smtClean="0">
                <a:latin typeface="Times New Roman"/>
                <a:cs typeface="Times New Roman"/>
              </a:rPr>
              <a:t>°) of the skew straws the tangency of the straight line essentilly occurs at the 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edges</a:t>
            </a:r>
            <a:r>
              <a:rPr lang="it-IT" sz="2000" dirty="0" smtClean="0">
                <a:latin typeface="Times New Roman"/>
                <a:cs typeface="Times New Roman"/>
              </a:rPr>
              <a:t> of the ellipses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1500174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528" y="585789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357187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4143380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2214554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Helix trajectory</a:t>
            </a:r>
          </a:p>
          <a:p>
            <a:pPr algn="ctr"/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cylinder</a:t>
            </a:r>
            <a:endParaRPr lang="it-IT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8087" y="4782933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Helix trajectory</a:t>
            </a:r>
          </a:p>
          <a:p>
            <a:pPr algn="ctr"/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cylinder</a:t>
            </a:r>
            <a:endParaRPr lang="it-IT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2786058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skewed straw</a:t>
            </a:r>
          </a:p>
          <a:p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intersection</a:t>
            </a:r>
            <a:endParaRPr lang="it-IT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214414" y="1714488"/>
            <a:ext cx="1285884" cy="114300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43108" y="3225004"/>
            <a:ext cx="1134278" cy="48974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11973">
            <a:off x="1867420" y="2511664"/>
            <a:ext cx="16401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  <p:sp>
        <p:nvSpPr>
          <p:cNvPr id="27" name="TextBox 26"/>
          <p:cNvSpPr txBox="1"/>
          <p:nvPr/>
        </p:nvSpPr>
        <p:spPr>
          <a:xfrm rot="1911973">
            <a:off x="5903212" y="5297746"/>
            <a:ext cx="16401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Helix trajectory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428596" y="1428736"/>
            <a:ext cx="4643470" cy="1143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143372" y="2724144"/>
            <a:ext cx="1081094" cy="9906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3500430" y="5214950"/>
            <a:ext cx="1143008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/>
          <p:cNvSpPr txBox="1"/>
          <p:nvPr/>
        </p:nvSpPr>
        <p:spPr>
          <a:xfrm>
            <a:off x="214282" y="4655304"/>
            <a:ext cx="3786214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Consequently a further essential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semplification is possible in the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algorithm :  instead of tangency just find the straight line passing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through the edges of the ellipses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58416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Parametrization of the Helix trajectory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928670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x –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z + </a:t>
            </a: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Symbol" pitchFamily="18" charset="2"/>
                <a:cs typeface="Times New Roman" pitchFamily="18" charset="0"/>
              </a:rPr>
              <a:t>)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357298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y –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sin(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z + </a:t>
            </a: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Symbol" pitchFamily="18" charset="2"/>
                <a:cs typeface="Times New Roman" pitchFamily="18" charset="0"/>
              </a:rPr>
              <a:t>)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n 6"/>
          <p:cNvSpPr/>
          <p:nvPr/>
        </p:nvSpPr>
        <p:spPr>
          <a:xfrm rot="14272025">
            <a:off x="5672080" y="-2031375"/>
            <a:ext cx="4532629" cy="8942744"/>
          </a:xfrm>
          <a:prstGeom prst="can">
            <a:avLst>
              <a:gd name="adj" fmla="val 52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c 7"/>
          <p:cNvSpPr/>
          <p:nvPr/>
        </p:nvSpPr>
        <p:spPr>
          <a:xfrm>
            <a:off x="1184063" y="713426"/>
            <a:ext cx="10572824" cy="3857652"/>
          </a:xfrm>
          <a:prstGeom prst="arc">
            <a:avLst>
              <a:gd name="adj1" fmla="val 1612254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rc 8"/>
          <p:cNvSpPr/>
          <p:nvPr/>
        </p:nvSpPr>
        <p:spPr>
          <a:xfrm>
            <a:off x="-1002805" y="1947537"/>
            <a:ext cx="10858576" cy="3857652"/>
          </a:xfrm>
          <a:prstGeom prst="arc">
            <a:avLst>
              <a:gd name="adj1" fmla="val 1612254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17"/>
          <p:cNvGrpSpPr/>
          <p:nvPr/>
        </p:nvGrpSpPr>
        <p:grpSpPr>
          <a:xfrm>
            <a:off x="4200688" y="1500174"/>
            <a:ext cx="4586154" cy="5436232"/>
            <a:chOff x="3129118" y="857232"/>
            <a:chExt cx="4586154" cy="5436232"/>
          </a:xfrm>
        </p:grpSpPr>
        <p:cxnSp>
          <p:nvCxnSpPr>
            <p:cNvPr id="10" name="Straight Arrow Connector 9"/>
            <p:cNvCxnSpPr/>
            <p:nvPr/>
          </p:nvCxnSpPr>
          <p:spPr>
            <a:xfrm rot="16200000" flipV="1">
              <a:off x="3327191" y="2589876"/>
              <a:ext cx="3224258" cy="809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3629184" y="4221786"/>
              <a:ext cx="1357322" cy="8572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29118" y="4861315"/>
              <a:ext cx="471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 smtClean="0">
                  <a:latin typeface="Monotype Corsiva" pitchFamily="66" charset="0"/>
                  <a:cs typeface="Times New Roman" pitchFamily="18" charset="0"/>
                </a:rPr>
                <a:t>Z</a:t>
              </a:r>
              <a:endParaRPr lang="it-IT" sz="3600" dirty="0">
                <a:latin typeface="Monotype Corsiva" pitchFamily="66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010958" y="4214818"/>
              <a:ext cx="2124092" cy="16763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272522" y="564713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 smtClean="0">
                  <a:latin typeface="Monotype Corsiva" pitchFamily="66" charset="0"/>
                  <a:cs typeface="Times New Roman" pitchFamily="18" charset="0"/>
                </a:rPr>
                <a:t>X</a:t>
              </a:r>
              <a:endParaRPr lang="it-IT" sz="3600" dirty="0">
                <a:latin typeface="Monotype Corsiva" pitchFamily="66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5002" y="85723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 smtClean="0">
                  <a:latin typeface="Monotype Corsiva" pitchFamily="66" charset="0"/>
                  <a:cs typeface="Times New Roman" pitchFamily="18" charset="0"/>
                </a:rPr>
                <a:t>Y</a:t>
              </a:r>
              <a:endParaRPr lang="it-IT" sz="3600" dirty="0">
                <a:latin typeface="Monotype Corsiva" pitchFamily="66" charset="0"/>
                <a:cs typeface="Times New Roman" pitchFamily="18" charset="0"/>
              </a:endParaRPr>
            </a:p>
          </p:txBody>
        </p:sp>
      </p:grpSp>
      <p:sp>
        <p:nvSpPr>
          <p:cNvPr id="17" name="Arc 16"/>
          <p:cNvSpPr/>
          <p:nvPr/>
        </p:nvSpPr>
        <p:spPr>
          <a:xfrm rot="11619325">
            <a:off x="6207469" y="-504096"/>
            <a:ext cx="8373453" cy="4508603"/>
          </a:xfrm>
          <a:prstGeom prst="arc">
            <a:avLst>
              <a:gd name="adj1" fmla="val 16122540"/>
              <a:gd name="adj2" fmla="val 0"/>
            </a:avLst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4857752" y="407194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43478" y="4176718"/>
            <a:ext cx="1857388" cy="1500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0"/>
          </p:cNvCxnSpPr>
          <p:nvPr/>
        </p:nvCxnSpPr>
        <p:spPr>
          <a:xfrm flipV="1">
            <a:off x="4929190" y="3546897"/>
            <a:ext cx="1246903" cy="596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82617" y="2428868"/>
            <a:ext cx="1675531" cy="1096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86710" y="2000240"/>
            <a:ext cx="1344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P(x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,y, z)</a:t>
            </a:r>
            <a:endParaRPr lang="it-IT" sz="2400" dirty="0"/>
          </a:p>
        </p:txBody>
      </p:sp>
      <p:sp>
        <p:nvSpPr>
          <p:cNvPr id="29" name="Oval 28"/>
          <p:cNvSpPr/>
          <p:nvPr/>
        </p:nvSpPr>
        <p:spPr>
          <a:xfrm>
            <a:off x="7858148" y="233838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9"/>
          <p:cNvSpPr/>
          <p:nvPr/>
        </p:nvSpPr>
        <p:spPr>
          <a:xfrm>
            <a:off x="5572132" y="4000504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lang="it-IT" sz="32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6200000" flipH="1">
            <a:off x="5536413" y="3964786"/>
            <a:ext cx="285752" cy="7143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648332" y="4638684"/>
            <a:ext cx="285752" cy="952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500694" y="321468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it-IT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42844" y="3362321"/>
            <a:ext cx="3265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abscissa of center of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  cylinder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844" y="4185421"/>
            <a:ext cx="3264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ordinate of center of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  cylinder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844" y="5523844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 radius of cylinder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2844" y="5008521"/>
            <a:ext cx="377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 azimuthal angle at z = 0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5977614"/>
            <a:ext cx="3233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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rate of increase of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44" y="1785926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z + </a:t>
            </a: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810" y="361027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(x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42844" y="2762904"/>
            <a:ext cx="221567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parameters :</a:t>
            </a:r>
            <a:endParaRPr lang="it-IT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05536" y="348138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4" name="Picture 3" descr="goodcombinatiosi0j1k3n6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860" y="696898"/>
            <a:ext cx="5327734" cy="3589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676801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This is demonstrated further by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this picture of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the skew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straws  intersections projected onto the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 z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diagram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28" y="371475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6908" y="853843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8958" y="2786058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skewed straw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intersections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6965173" y="2464587"/>
            <a:ext cx="571504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8072462" y="2357430"/>
            <a:ext cx="928694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</p:cNvCxnSpPr>
          <p:nvPr/>
        </p:nvCxnSpPr>
        <p:spPr>
          <a:xfrm rot="5400000" flipH="1" flipV="1">
            <a:off x="7570834" y="2355868"/>
            <a:ext cx="785818" cy="745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9670493">
            <a:off x="4413026" y="2943373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MC true helix trajectory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4643446"/>
            <a:ext cx="4071966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Hough transform algorithm now gets superfast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4655304"/>
            <a:ext cx="3786214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Consequently a further essential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semplification is possible in the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algorithm :  instead of tangency just find the straight line passing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through the edges of the ellipses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8" name="TextBox 17"/>
          <p:cNvSpPr txBox="1"/>
          <p:nvPr/>
        </p:nvSpPr>
        <p:spPr>
          <a:xfrm>
            <a:off x="428596" y="1995438"/>
            <a:ext cx="8299067" cy="28623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Just to start,  a simple example 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 a one 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 track of  P</a:t>
            </a:r>
            <a:r>
              <a:rPr lang="it-IT" sz="3600" baseline="-25000" dirty="0" smtClean="0">
                <a:latin typeface="Times New Roman"/>
                <a:cs typeface="Times New Roman"/>
                <a:sym typeface="Symbol"/>
              </a:rPr>
              <a:t>┴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= P</a:t>
            </a:r>
            <a:r>
              <a:rPr lang="it-IT" sz="3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= 1 Gev/c 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event</a:t>
            </a:r>
          </a:p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without the 150  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m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 resolution smearing in</a:t>
            </a:r>
          </a:p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the straw tube drift radius</a:t>
            </a:r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82012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Hough transform plot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for the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R, 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 of the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Helix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9491" y="399711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00232" y="3503827"/>
            <a:ext cx="2214578" cy="207170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14546" y="4718273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340917" y="3947198"/>
            <a:ext cx="3224258" cy="809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95302" y="5572140"/>
            <a:ext cx="3090854" cy="47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00502" y="521495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Monotype Corsiva" pitchFamily="66" charset="0"/>
                <a:cs typeface="Times New Roman" pitchFamily="18" charset="0"/>
              </a:rPr>
              <a:t>X</a:t>
            </a:r>
            <a:endParaRPr lang="it-IT" sz="3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728" y="221455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Monotype Corsiva" pitchFamily="66" charset="0"/>
                <a:cs typeface="Times New Roman" pitchFamily="18" charset="0"/>
              </a:rPr>
              <a:t>Y</a:t>
            </a:r>
            <a:endParaRPr lang="it-IT" sz="3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28806" y="485776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2976220" y="419576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 19"/>
          <p:cNvSpPr/>
          <p:nvPr/>
        </p:nvSpPr>
        <p:spPr>
          <a:xfrm>
            <a:off x="3885864" y="1826407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 20"/>
          <p:cNvSpPr/>
          <p:nvPr/>
        </p:nvSpPr>
        <p:spPr>
          <a:xfrm>
            <a:off x="3762038" y="1695438"/>
            <a:ext cx="428628" cy="4286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 21"/>
          <p:cNvSpPr/>
          <p:nvPr/>
        </p:nvSpPr>
        <p:spPr>
          <a:xfrm>
            <a:off x="2671418" y="3857628"/>
            <a:ext cx="776294" cy="7858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/>
          <p:cNvSpPr/>
          <p:nvPr/>
        </p:nvSpPr>
        <p:spPr>
          <a:xfrm>
            <a:off x="4404980" y="4714884"/>
            <a:ext cx="428628" cy="4286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814690" y="1785926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drift circumference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4262104" y="1909752"/>
            <a:ext cx="1624024" cy="608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366616" y="1643050"/>
            <a:ext cx="3681438" cy="35719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000232" y="4699223"/>
            <a:ext cx="938219" cy="8763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80056" y="5034519"/>
            <a:ext cx="4203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6200000" flipV="1">
            <a:off x="2810525" y="5467578"/>
            <a:ext cx="144464" cy="714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2579365" y="5054186"/>
            <a:ext cx="144464" cy="71438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43372" y="3081693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it-IT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45472" y="3081693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it-IT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it-IT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68515" y="3457758"/>
            <a:ext cx="68240" cy="85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bscissavsFiordinatevsRadiu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95217" y="637927"/>
            <a:ext cx="515356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82012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Hough transform plot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for the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R, 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 of the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Helix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4414" y="363829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5852877"/>
            <a:ext cx="45878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endParaRPr lang="it-IT" sz="2800" dirty="0" smtClean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70" y="2595247"/>
            <a:ext cx="414408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in the Hough transform plot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393271" y="3602583"/>
            <a:ext cx="1242964" cy="285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29322" y="585287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893385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 example from one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 track of  P</a:t>
            </a:r>
            <a:r>
              <a:rPr lang="it-IT" sz="2400" baseline="-25000" dirty="0" smtClean="0">
                <a:latin typeface="Times New Roman"/>
                <a:cs typeface="Times New Roman"/>
                <a:sym typeface="Symbol"/>
              </a:rPr>
              <a:t>┴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P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1 Gev/c  : Hough transform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plot for the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R, 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 of the Helix projected in the XY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plane   (notice though that in this particular MC it is still assumed an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‘ideal’ drift radius)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3133" y="3314642"/>
            <a:ext cx="122180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</a:p>
        </p:txBody>
      </p:sp>
      <p:pic>
        <p:nvPicPr>
          <p:cNvPr id="14" name="Picture 13" descr="DabscissavsF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27" y="2428868"/>
            <a:ext cx="3354705" cy="2263140"/>
          </a:xfrm>
          <a:prstGeom prst="rect">
            <a:avLst/>
          </a:prstGeom>
        </p:spPr>
      </p:pic>
      <p:pic>
        <p:nvPicPr>
          <p:cNvPr id="17" name="Picture 16" descr="FiabscissavsRadi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8868"/>
            <a:ext cx="3354705" cy="22631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50730" y="428625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DabscissavsRadi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807" y="4452008"/>
            <a:ext cx="3354705" cy="2263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0694" y="632492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860" y="4214818"/>
            <a:ext cx="4203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endParaRPr lang="it-IT" sz="2400" dirty="0" smtClean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4832" y="4143380"/>
            <a:ext cx="4203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endParaRPr lang="it-IT" sz="2400" dirty="0" smtClean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0580" y="611060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1433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800439" y="4229075"/>
            <a:ext cx="1143008" cy="257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28548" y="3171766"/>
            <a:ext cx="3329072" cy="3286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86380" y="3500438"/>
            <a:ext cx="257176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00232" y="1785926"/>
            <a:ext cx="525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Projections  of the 3-D  Hough plot</a:t>
            </a:r>
            <a:endParaRPr lang="it-IT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0abscissavsKAP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514620"/>
            <a:ext cx="5591175" cy="3771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862607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 example from 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 track of  P</a:t>
            </a:r>
            <a:r>
              <a:rPr lang="it-IT" sz="2400" baseline="-25000" dirty="0" smtClean="0">
                <a:latin typeface="Times New Roman"/>
                <a:cs typeface="Times New Roman"/>
                <a:sym typeface="Symbol"/>
              </a:rPr>
              <a:t>┴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P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1 Gev/c  : Hough transform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plot for the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 of the Helix (notice though that in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this particular MC it is still assumed an  ‘ideal’ drift radius)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1" y="55007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6181" y="5572140"/>
            <a:ext cx="4732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1957320"/>
            <a:ext cx="414408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in the Hough transform plot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750293" y="2821947"/>
            <a:ext cx="1285884" cy="356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278453"/>
            <a:ext cx="2133600" cy="365125"/>
          </a:xfrm>
        </p:spPr>
        <p:txBody>
          <a:bodyPr/>
          <a:lstStyle/>
          <a:p>
            <a:fld id="{8F2313EC-852F-458E-B2BD-D8C7B013C0B1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71406" y="142852"/>
            <a:ext cx="88180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 example from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 track of  P</a:t>
            </a:r>
            <a:r>
              <a:rPr lang="it-IT" sz="2400" baseline="-25000" dirty="0" smtClean="0">
                <a:latin typeface="Times New Roman"/>
                <a:cs typeface="Times New Roman"/>
                <a:sym typeface="Symbol"/>
              </a:rPr>
              <a:t>┴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P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1 Gev/c  :  hit collection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(notice though that it is still assumed an ‘ideal’ drift radius, see below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for the results with a ‘real’ drift radius)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1624581"/>
            <a:ext cx="436048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 of the parallel straws hit collection</a:t>
            </a:r>
          </a:p>
        </p:txBody>
      </p:sp>
      <p:pic>
        <p:nvPicPr>
          <p:cNvPr id="9" name="Picture 8" descr="MacroParallelHitsSummar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67523"/>
            <a:ext cx="4258126" cy="2868751"/>
          </a:xfrm>
          <a:prstGeom prst="rect">
            <a:avLst/>
          </a:prstGeom>
        </p:spPr>
      </p:pic>
      <p:pic>
        <p:nvPicPr>
          <p:cNvPr id="11" name="Picture 10" descr="MacroSkewHitsSummary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96085"/>
            <a:ext cx="4258126" cy="28687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86314" y="1624581"/>
            <a:ext cx="412164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 of the skew straw hit collection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6446" y="5267919"/>
            <a:ext cx="22365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trajectory found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2976" y="2910465"/>
            <a:ext cx="223651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Helix trajectory found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2821769" y="3303374"/>
            <a:ext cx="428628" cy="35719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893603" y="4446382"/>
            <a:ext cx="107157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82744" y="455015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562" y="1838895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34" y="37677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06" y="212125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06" y="5812713"/>
            <a:ext cx="8937062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Things work rather well at this level, the track finding efficiency is</a:t>
            </a:r>
          </a:p>
          <a:p>
            <a:r>
              <a:rPr lang="it-IT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basically 100 %  and so is the collection of hits belonging to a track</a:t>
            </a:r>
            <a:endParaRPr lang="it-IT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142844" y="1502150"/>
            <a:ext cx="9054082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Once all 5 parameters of the  Helix are found with the Hough transform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plots,  it is necessary to collect all the hits in the straw system belonging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the Helix. At this point it is also possible to determine the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x-y-z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positions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and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errors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of the hits  :    </a:t>
            </a:r>
            <a:r>
              <a:rPr lang="it-IT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DONE</a:t>
            </a:r>
            <a:endParaRPr lang="it-IT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142852"/>
            <a:ext cx="277191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urther  code written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3847462"/>
            <a:ext cx="900115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 the previous example there was only 1 track, but of corse it is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necessary to allow possibly for up to 10 tracks,  so the code must find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up to 10 peaks in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the Hough plots.  I  think  this is one of the most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difficult tasks since unfortunately a computer is not like the human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eye and brain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: </a:t>
            </a:r>
            <a:r>
              <a:rPr lang="it-IT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DONE 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BUT NOT SATISFACTORY YET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see below</a:t>
            </a:r>
            <a:endParaRPr lang="it-IT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142844" y="1502150"/>
            <a:ext cx="813395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used the latest geometry with part of the carbon supports and the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  slit for the target pipe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2" y="142852"/>
            <a:ext cx="13035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…..also :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526565"/>
            <a:ext cx="731726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used the 150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 resolution effect in the straw drift radius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3324525"/>
            <a:ext cx="906530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simulated  1, 2 and 3 tracks per event, each track with 0.5, 1, 2, 3 GeV/c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 momentum . The tracks are generated uniformly over the solid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 angle in the range   15</a:t>
            </a:r>
            <a:r>
              <a:rPr lang="it-IT" sz="2400" dirty="0" smtClean="0">
                <a:latin typeface="Times New Roman"/>
                <a:cs typeface="Times New Roman"/>
              </a:rPr>
              <a:t>°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 &lt; 160</a:t>
            </a:r>
            <a:r>
              <a:rPr lang="it-IT" sz="2400" dirty="0" smtClean="0">
                <a:latin typeface="Times New Roman"/>
                <a:cs typeface="Times New Roman"/>
                <a:sym typeface="Symbol"/>
              </a:rPr>
              <a:t>° and 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sz="2400" dirty="0" smtClean="0">
                <a:latin typeface="Times New Roman"/>
                <a:cs typeface="Times New Roman"/>
              </a:rPr>
              <a:t>°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it-IT" sz="2400" dirty="0" smtClean="0">
                <a:latin typeface="Symbol" pitchFamily="18" charset="2"/>
                <a:cs typeface="Times New Roman" pitchFamily="18" charset="0"/>
                <a:sym typeface="Symbol"/>
              </a:rPr>
              <a:t>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360</a:t>
            </a:r>
            <a:r>
              <a:rPr lang="it-IT" sz="2400" dirty="0" smtClean="0">
                <a:latin typeface="Times New Roman"/>
                <a:cs typeface="Times New Roman"/>
                <a:sym typeface="Symbol"/>
              </a:rPr>
              <a:t>° 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709" y="5396227"/>
            <a:ext cx="755206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all this life becomes much more complicated !</a:t>
            </a:r>
            <a:endParaRPr lang="it-IT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142844" y="142852"/>
            <a:ext cx="86373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Hough transform plot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for the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R, 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 of the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Helix for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 3 track event, 1 GeV/c each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ptotal1_3tracce_evt10GeneralDvsFivs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03" y="1351612"/>
            <a:ext cx="6150293" cy="4149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4414" y="256835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4782933"/>
            <a:ext cx="45878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endParaRPr lang="it-IT" sz="2800" dirty="0" smtClean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478293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569735" y="324129"/>
            <a:ext cx="60740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Last collaboration meeting status and problems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92" y="2300109"/>
            <a:ext cx="7988918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……the program gets very slow, about 87 hours of CPU for an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event with a single track, 15 hits in the straws parallel to the Z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axis and 10 hits in the skew straws ! This is on a 2.0 GHz clock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AMD Athlon 3000+  processor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3143" y="4610409"/>
            <a:ext cx="21217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total1_3tracce_evt10GeneralFivs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357430"/>
            <a:ext cx="3354705" cy="2263140"/>
          </a:xfrm>
          <a:prstGeom prst="rect">
            <a:avLst/>
          </a:prstGeom>
        </p:spPr>
      </p:pic>
      <p:pic>
        <p:nvPicPr>
          <p:cNvPr id="20" name="Picture 19" descr="ptotal1_3tracce_evt10GeneralDvsF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380306"/>
            <a:ext cx="3354705" cy="2263140"/>
          </a:xfrm>
          <a:prstGeom prst="rect">
            <a:avLst/>
          </a:prstGeom>
        </p:spPr>
      </p:pic>
      <p:pic>
        <p:nvPicPr>
          <p:cNvPr id="21" name="Picture 20" descr="ptotal1_3tracce_evt10GeneralDvs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807" y="4357694"/>
            <a:ext cx="3354705" cy="2263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142852"/>
            <a:ext cx="86373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Hough transform plot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for the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R, 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 of the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Helix for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 3 track event, 1 GeV/c each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785926"/>
            <a:ext cx="525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Projections  of the 3-D  Hough plot</a:t>
            </a:r>
            <a:endParaRPr lang="it-IT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313EC-852F-458E-B2BD-D8C7B013C0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0730" y="428625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632492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4214818"/>
            <a:ext cx="4203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endParaRPr lang="it-IT" sz="2400" dirty="0" smtClean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4832" y="4143380"/>
            <a:ext cx="4203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/>
              </a:rPr>
              <a:t>F</a:t>
            </a:r>
            <a:endParaRPr lang="it-IT" sz="2400" dirty="0" smtClean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0580" y="611060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1433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771" y="142852"/>
            <a:ext cx="84080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Hough transform plot for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the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Helix for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 3 track event, 1 GeV/c each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313EC-852F-458E-B2BD-D8C7B013C0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ptotal1_3tracce_evt10P4S1FI0v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69" y="2014554"/>
            <a:ext cx="5591175" cy="3771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5984" y="500063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1934" y="5072074"/>
            <a:ext cx="4732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3071802" y="415333"/>
            <a:ext cx="2795958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good news</a:t>
            </a:r>
            <a:r>
              <a:rPr lang="it-IT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178129"/>
            <a:ext cx="7988918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At the March collaboration meeting :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the program gets very slow, about 87 hours of CPU for an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event with a single track, 15 hits in the straws parallel to the Z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axis and 10 hits in the skew straws ! This is on a 2.0 GHz clock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AMD Athlon 3000+  processor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188" y="4925809"/>
            <a:ext cx="271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NOW ?</a:t>
            </a:r>
            <a:endParaRPr lang="it-IT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500034" y="5572140"/>
            <a:ext cx="844814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Of course I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need to check the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Cputime/evt up to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track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per event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but for now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 can say the algorithm is fast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62" y="214290"/>
          <a:ext cx="7334280" cy="515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4760"/>
                <a:gridCol w="2444760"/>
                <a:gridCol w="244476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Total</a:t>
                      </a:r>
                      <a:r>
                        <a:rPr lang="it-IT" sz="2000" baseline="0" dirty="0" smtClean="0"/>
                        <a:t>  P (Gev/c)</a:t>
                      </a:r>
                      <a:endParaRPr lang="it-IT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# generated</a:t>
                      </a:r>
                      <a:r>
                        <a:rPr lang="it-IT" sz="2000" baseline="0" dirty="0" smtClean="0"/>
                        <a:t> tracks</a:t>
                      </a:r>
                      <a:endParaRPr lang="it-IT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Cputime/event (sec)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0.5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0.11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0.5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0.12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0.5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3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0.15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1.0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0.10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1.0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0.13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1.0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3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0.14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2.0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0.11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2.0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0.13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2.0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3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0.15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3.0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0.10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3.0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0.12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3.0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3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0.10</a:t>
                      </a:r>
                      <a:endParaRPr lang="it-IT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910755" y="3000372"/>
            <a:ext cx="316144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bad news</a:t>
            </a:r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35</a:t>
            </a:fld>
            <a:endParaRPr lang="it-IT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19" y="285728"/>
          <a:ext cx="8643999" cy="618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4857"/>
                <a:gridCol w="1234857"/>
                <a:gridCol w="1234857"/>
                <a:gridCol w="1234857"/>
                <a:gridCol w="1234857"/>
                <a:gridCol w="1234857"/>
                <a:gridCol w="1234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Total</a:t>
                      </a:r>
                      <a:r>
                        <a:rPr lang="it-IT" sz="1800" baseline="0" dirty="0" smtClean="0"/>
                        <a:t>  P</a:t>
                      </a:r>
                    </a:p>
                    <a:p>
                      <a:pPr algn="ctr"/>
                      <a:r>
                        <a:rPr lang="it-IT" sz="1800" baseline="0" dirty="0" smtClean="0">
                          <a:latin typeface="+mn-lt"/>
                          <a:cs typeface="Times New Roman" pitchFamily="18" charset="0"/>
                        </a:rPr>
                        <a:t>(GeV/c)</a:t>
                      </a:r>
                      <a:endParaRPr lang="it-IT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Generated</a:t>
                      </a:r>
                    </a:p>
                    <a:p>
                      <a:pPr algn="ctr"/>
                      <a:r>
                        <a:rPr lang="it-IT" sz="1800" dirty="0" smtClean="0">
                          <a:latin typeface="+mn-lt"/>
                          <a:cs typeface="Times New Roman" pitchFamily="18" charset="0"/>
                        </a:rPr>
                        <a:t>tracks</a:t>
                      </a:r>
                      <a:endParaRPr lang="it-IT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aseline="0" dirty="0" smtClean="0"/>
                        <a:t>Found  R, D, </a:t>
                      </a:r>
                      <a:r>
                        <a:rPr lang="it-IT" sz="1800" baseline="0" dirty="0" smtClean="0">
                          <a:sym typeface="Symbol"/>
                        </a:rPr>
                        <a:t> (%)</a:t>
                      </a:r>
                      <a:endParaRPr lang="it-IT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Found  K, </a:t>
                      </a:r>
                      <a:r>
                        <a:rPr lang="it-IT" sz="1800" dirty="0" smtClean="0">
                          <a:sym typeface="Symbol"/>
                        </a:rPr>
                        <a:t></a:t>
                      </a:r>
                      <a:r>
                        <a:rPr lang="it-IT" sz="1800" baseline="-25000" dirty="0" smtClean="0">
                          <a:sym typeface="Symbol"/>
                        </a:rPr>
                        <a:t>0</a:t>
                      </a:r>
                      <a:r>
                        <a:rPr lang="it-IT" sz="1800" baseline="0" dirty="0" smtClean="0">
                          <a:sym typeface="Symbol"/>
                        </a:rPr>
                        <a:t> (%)</a:t>
                      </a:r>
                      <a:endParaRPr lang="it-IT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Hits belonging to Helix</a:t>
                      </a:r>
                      <a:r>
                        <a:rPr lang="it-IT" sz="1800" baseline="0" dirty="0" smtClean="0"/>
                        <a:t> found in parallel straws (%)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Hits belonging to Helix found in skew straws (%)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Spurious tracks found</a:t>
                      </a:r>
                    </a:p>
                    <a:p>
                      <a:pPr algn="ctr"/>
                      <a:r>
                        <a:rPr lang="it-IT" sz="1800" dirty="0" smtClean="0"/>
                        <a:t>(%)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89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80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44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11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112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1.0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92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85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1.0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83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1.0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94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93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154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2.0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84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82</a:t>
                      </a:r>
                      <a:r>
                        <a:rPr lang="it-IT" sz="1800" baseline="0" dirty="0" smtClean="0"/>
                        <a:t>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12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2.0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82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81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81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2.0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83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110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49</a:t>
                      </a:r>
                      <a:r>
                        <a:rPr lang="it-IT" sz="1800" baseline="0" dirty="0" smtClean="0"/>
                        <a:t>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22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63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54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54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76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66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Bad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69</a:t>
                      </a:r>
                      <a:endParaRPr lang="it-IT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428868"/>
            <a:ext cx="7952818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when it works, the algorithm works VERY well in finding the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true track parameters R, D and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,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the hits of the straws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parallel to the Z axis and it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works quite badly in finding the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parameters K and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and the the hits of the skew straws. 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24129"/>
            <a:ext cx="18245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 summary :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746" y="1228539"/>
            <a:ext cx="786946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the algorithm has been tested for events with up to 3 tracks for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the time being;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4850" y="5214950"/>
            <a:ext cx="234872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it-IT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5" name="Picture 4" descr="ptot1evt3P1parall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3913822" cy="2640330"/>
          </a:xfrm>
          <a:prstGeom prst="rect">
            <a:avLst/>
          </a:prstGeom>
        </p:spPr>
      </p:pic>
      <p:pic>
        <p:nvPicPr>
          <p:cNvPr id="6" name="Picture 5" descr="ptot1evt3P1S1sk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68" y="3717628"/>
            <a:ext cx="3913822" cy="2640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3372" y="3711363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9868" y="5925941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0816" y="278605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9312" y="71435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0974" y="324129"/>
            <a:ext cx="69429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example : 1 track generated, 1 GeV/c total  momentum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2357422" y="1857364"/>
            <a:ext cx="114300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14414" y="1214422"/>
            <a:ext cx="24715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found in XY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6286512" y="4143380"/>
            <a:ext cx="114300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3504" y="3416858"/>
            <a:ext cx="260411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‘found’ in Z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total1_2tracce_evt57P2S1sk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96" y="4003380"/>
            <a:ext cx="3913822" cy="2640330"/>
          </a:xfrm>
          <a:prstGeom prst="rect">
            <a:avLst/>
          </a:prstGeom>
        </p:spPr>
      </p:pic>
      <p:pic>
        <p:nvPicPr>
          <p:cNvPr id="42" name="Picture 41" descr="ptotal1_2tracce_evt57P2parall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96" y="1058656"/>
            <a:ext cx="3913822" cy="2640330"/>
          </a:xfrm>
          <a:prstGeom prst="rect">
            <a:avLst/>
          </a:prstGeom>
        </p:spPr>
      </p:pic>
      <p:pic>
        <p:nvPicPr>
          <p:cNvPr id="17" name="Picture 16" descr="ptotal1_2tracce_evt57P1S1sk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88" y="4000504"/>
            <a:ext cx="3913822" cy="2640330"/>
          </a:xfrm>
          <a:prstGeom prst="rect">
            <a:avLst/>
          </a:prstGeom>
        </p:spPr>
      </p:pic>
      <p:pic>
        <p:nvPicPr>
          <p:cNvPr id="13" name="Picture 12" descr="ptotal1_2tracce_evt57P1parall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071546"/>
            <a:ext cx="3913822" cy="2640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322" y="3643314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6140255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5064" y="25003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4932" y="5714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8565" y="324129"/>
            <a:ext cx="77027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example : 2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tracks generated, 1 GeV/c total  momentum each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500166" y="2285992"/>
            <a:ext cx="114300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7158" y="1643050"/>
            <a:ext cx="24715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found in XY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756270" y="3827980"/>
            <a:ext cx="630800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00562" y="3639925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25620" y="6140255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28534" y="25003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4088" y="5714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6393669" y="2035959"/>
            <a:ext cx="1285884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0628" y="1643050"/>
            <a:ext cx="24715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found in XY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5863955" y="4649517"/>
            <a:ext cx="198812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633348" y="3867323"/>
            <a:ext cx="5786478" cy="520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25541" y="3571876"/>
            <a:ext cx="260411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‘found’ in Z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0633" y="3559734"/>
            <a:ext cx="260411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‘found’ in Z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total1_3tracce_evt10P4S1sk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268" y="3860504"/>
            <a:ext cx="3913822" cy="2640330"/>
          </a:xfrm>
          <a:prstGeom prst="rect">
            <a:avLst/>
          </a:prstGeom>
        </p:spPr>
      </p:pic>
      <p:pic>
        <p:nvPicPr>
          <p:cNvPr id="18" name="Picture 17" descr="ptotal1_3tracce_evt10P4parall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3913822" cy="26403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143372" y="3711363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9868" y="5925941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192880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64291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324129"/>
            <a:ext cx="77027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example : 3 tracks generated, 1 GeV/c total  momentum each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678893" y="2035959"/>
            <a:ext cx="135732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9054" y="1214422"/>
            <a:ext cx="24715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found in XY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6286512" y="4071942"/>
            <a:ext cx="78581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3504" y="3416858"/>
            <a:ext cx="260411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‘found’ in Z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1343431" y="2275826"/>
            <a:ext cx="6657593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6000" dirty="0" smtClean="0">
                <a:latin typeface="Times New Roman" pitchFamily="18" charset="0"/>
                <a:cs typeface="Times New Roman" pitchFamily="18" charset="0"/>
              </a:rPr>
              <a:t>First challenge : </a:t>
            </a:r>
          </a:p>
          <a:p>
            <a:pPr algn="ctr"/>
            <a:r>
              <a:rPr lang="it-IT" sz="6000" dirty="0" smtClean="0">
                <a:latin typeface="Times New Roman" pitchFamily="18" charset="0"/>
                <a:cs typeface="Times New Roman" pitchFamily="18" charset="0"/>
              </a:rPr>
              <a:t>speeding up the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total1_3tracce_evt10P6S4sk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30" y="3860504"/>
            <a:ext cx="3913822" cy="2640330"/>
          </a:xfrm>
          <a:prstGeom prst="rect">
            <a:avLst/>
          </a:prstGeom>
        </p:spPr>
      </p:pic>
      <p:pic>
        <p:nvPicPr>
          <p:cNvPr id="19" name="Picture 18" descr="ptotal1_3tracce_evt10P6parall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00108"/>
            <a:ext cx="3913822" cy="26403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143372" y="3711363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9868" y="5925941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192880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64291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324129"/>
            <a:ext cx="77027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example : 3 tracks generated, 1 GeV/c total  momentum each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1142976" y="1428736"/>
            <a:ext cx="150019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9054" y="1214422"/>
            <a:ext cx="24715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found in XY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642908" y="4143380"/>
            <a:ext cx="1429554" cy="858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3504" y="4917056"/>
            <a:ext cx="260411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‘found’ in Z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total1_3tracce_evt10P9S1sk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789066"/>
            <a:ext cx="3913822" cy="2640330"/>
          </a:xfrm>
          <a:prstGeom prst="rect">
            <a:avLst/>
          </a:prstGeom>
        </p:spPr>
      </p:pic>
      <p:pic>
        <p:nvPicPr>
          <p:cNvPr id="19" name="Picture 18" descr="ptotal1_3tracce_evt10P9parall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4422"/>
            <a:ext cx="3913822" cy="26403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143372" y="3711363"/>
            <a:ext cx="46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</a:t>
            </a:r>
            <a:endParaRPr lang="it-IT" sz="3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9868" y="5925941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192880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64291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324129"/>
            <a:ext cx="77027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example : 3 tracks generated, 1 GeV/c total  momentum each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000364" y="1857364"/>
            <a:ext cx="1071570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9054" y="1214422"/>
            <a:ext cx="24715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found in XY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6393669" y="4036223"/>
            <a:ext cx="928694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3504" y="3416858"/>
            <a:ext cx="260411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 ‘found’ in Z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plane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24129"/>
            <a:ext cx="19688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Future plans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292" y="1132818"/>
            <a:ext cx="8310288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 will concentrate first on the peak finding algorithm that is one of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the key steps of this track finder.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 will work to make it 100%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efficient in the case of 1 track only for any type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of track of any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reasonable momentum and to eliminate as much as possible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fake combinations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714752"/>
            <a:ext cx="8419100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Then I will abandon the idea of analysing all the parallel hits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together and find all the tracks in the XY plane at once because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that’s not efficient.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I will rather try to combine hits in ‘roads’  in the XY plane in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order to have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less confusion in the Hough 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total1_3tracce_evt100GeneralParall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46" y="2033988"/>
            <a:ext cx="6938992" cy="4681160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-1000164" y="3071810"/>
            <a:ext cx="4857784" cy="1571636"/>
          </a:xfrm>
          <a:prstGeom prst="arc">
            <a:avLst>
              <a:gd name="adj1" fmla="val 16200000"/>
              <a:gd name="adj2" fmla="val 2117471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3357554" y="214290"/>
            <a:ext cx="212109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6346" y="2891244"/>
            <a:ext cx="2357454" cy="57150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341553" y="857232"/>
            <a:ext cx="6596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use the 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hits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to find </a:t>
            </a:r>
            <a:r>
              <a:rPr lang="it-IT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and select only hits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it-IT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are reasonably close to it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 Only with those hits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do the Hough plots.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321570" y="1750208"/>
            <a:ext cx="1785952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714612" y="1285860"/>
            <a:ext cx="1928826" cy="18573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0"/>
          </p:cNvCxnSpPr>
          <p:nvPr/>
        </p:nvCxnSpPr>
        <p:spPr>
          <a:xfrm rot="5400000">
            <a:off x="2353655" y="1673029"/>
            <a:ext cx="1319633" cy="111679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24129"/>
            <a:ext cx="17059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292" y="1028626"/>
            <a:ext cx="786144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Algorithm  is very fast now thanks to the use of the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space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and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semplifying assumptions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of the mathematics behind it.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500306"/>
            <a:ext cx="8342990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The peak finding in the Hough plots is now the key issue and the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toughest.  One one hand  that’s not surprise since finding shape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patterns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with a computer algorithm is generally very difficult.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In this case the problem is even worse since the algorithm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cannot  be to slow.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990470"/>
            <a:ext cx="821891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To deal with the multitrack case I will try to find suitable ‘roads’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such that I will reduce the problem in somesense to the single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track case.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786050" y="324129"/>
            <a:ext cx="3275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Improvements since then</a:t>
            </a:r>
          </a:p>
        </p:txBody>
      </p:sp>
      <p:grpSp>
        <p:nvGrpSpPr>
          <p:cNvPr id="7" name="Group 26"/>
          <p:cNvGrpSpPr/>
          <p:nvPr/>
        </p:nvGrpSpPr>
        <p:grpSpPr>
          <a:xfrm>
            <a:off x="214282" y="3139859"/>
            <a:ext cx="4314524" cy="3646727"/>
            <a:chOff x="4186566" y="1996851"/>
            <a:chExt cx="4314524" cy="3646727"/>
          </a:xfrm>
        </p:grpSpPr>
        <p:cxnSp>
          <p:nvCxnSpPr>
            <p:cNvPr id="10" name="Straight Arrow Connector 9"/>
            <p:cNvCxnSpPr/>
            <p:nvPr/>
          </p:nvCxnSpPr>
          <p:spPr>
            <a:xfrm rot="16200000" flipV="1">
              <a:off x="3098755" y="3729495"/>
              <a:ext cx="3224258" cy="809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753140" y="5354437"/>
              <a:ext cx="3090854" cy="478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58340" y="4997247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 smtClean="0">
                  <a:latin typeface="Monotype Corsiva" pitchFamily="66" charset="0"/>
                  <a:cs typeface="Times New Roman" pitchFamily="18" charset="0"/>
                </a:rPr>
                <a:t>X</a:t>
              </a:r>
              <a:endParaRPr lang="it-IT" sz="3600" dirty="0">
                <a:latin typeface="Monotype Corsiva" pitchFamily="66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86566" y="1996851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 smtClean="0">
                  <a:latin typeface="Monotype Corsiva" pitchFamily="66" charset="0"/>
                  <a:cs typeface="Times New Roman" pitchFamily="18" charset="0"/>
                </a:rPr>
                <a:t>Y</a:t>
              </a:r>
              <a:endParaRPr lang="it-IT" sz="3600" dirty="0">
                <a:latin typeface="Monotype Corsiva" pitchFamily="66" charset="0"/>
                <a:cs typeface="Times New Roman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314360" y="5783065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1761774" y="5121073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2671418" y="275171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2547592" y="2620743"/>
            <a:ext cx="428628" cy="4286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1456972" y="4782933"/>
            <a:ext cx="776294" cy="7858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3190534" y="5640189"/>
            <a:ext cx="428628" cy="4286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4600244" y="2711231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drift circumference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3047658" y="2835057"/>
            <a:ext cx="1624024" cy="608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52170" y="2568355"/>
            <a:ext cx="3681438" cy="35719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/>
          <p:cNvSpPr/>
          <p:nvPr/>
        </p:nvSpPr>
        <p:spPr>
          <a:xfrm>
            <a:off x="1314096" y="3068421"/>
            <a:ext cx="3286148" cy="307183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 23"/>
          <p:cNvSpPr/>
          <p:nvPr/>
        </p:nvSpPr>
        <p:spPr>
          <a:xfrm>
            <a:off x="1996944" y="2965451"/>
            <a:ext cx="2643206" cy="264320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extBox 24"/>
          <p:cNvSpPr txBox="1"/>
          <p:nvPr/>
        </p:nvSpPr>
        <p:spPr>
          <a:xfrm>
            <a:off x="4885996" y="3639925"/>
            <a:ext cx="3376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Here I show only 3 of the</a:t>
            </a:r>
          </a:p>
          <a:p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8 possible circles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282" y="1000108"/>
            <a:ext cx="894911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First step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unchanged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:  calculate all possible circles on the XY plane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 with all possible  triplets of parallel straws.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Also added cut : il R of circle &lt; 20 cm DISCARD IT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33% reduction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in the # of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786050" y="324129"/>
            <a:ext cx="3275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Improvements since then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14282" y="2782669"/>
            <a:ext cx="6346755" cy="4218231"/>
            <a:chOff x="214282" y="2782669"/>
            <a:chExt cx="6346755" cy="4218231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785786" y="4643446"/>
              <a:ext cx="2214578" cy="207170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000100" y="5857892"/>
              <a:ext cx="4074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grpSp>
          <p:nvGrpSpPr>
            <p:cNvPr id="24" name="Group 26"/>
            <p:cNvGrpSpPr/>
            <p:nvPr/>
          </p:nvGrpSpPr>
          <p:grpSpPr>
            <a:xfrm>
              <a:off x="214282" y="3354173"/>
              <a:ext cx="4314524" cy="3646727"/>
              <a:chOff x="4186566" y="1996851"/>
              <a:chExt cx="4314524" cy="3646727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rot="16200000" flipV="1">
                <a:off x="3098755" y="3729495"/>
                <a:ext cx="3224258" cy="809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753140" y="5354437"/>
                <a:ext cx="3090854" cy="47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058340" y="4997247"/>
                <a:ext cx="4427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 smtClean="0">
                    <a:latin typeface="Monotype Corsiva" pitchFamily="66" charset="0"/>
                    <a:cs typeface="Times New Roman" pitchFamily="18" charset="0"/>
                  </a:rPr>
                  <a:t>X</a:t>
                </a:r>
                <a:endParaRPr lang="it-IT" sz="36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186566" y="1996851"/>
                <a:ext cx="4427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 smtClean="0">
                    <a:latin typeface="Monotype Corsiva" pitchFamily="66" charset="0"/>
                    <a:cs typeface="Times New Roman" pitchFamily="18" charset="0"/>
                  </a:rPr>
                  <a:t>Y</a:t>
                </a:r>
                <a:endParaRPr lang="it-IT" sz="3600" dirty="0">
                  <a:latin typeface="Monotype Corsiva" pitchFamily="66" charset="0"/>
                  <a:cs typeface="Times New Roman" pitchFamily="18" charset="0"/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3314360" y="5997379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 30"/>
            <p:cNvSpPr/>
            <p:nvPr/>
          </p:nvSpPr>
          <p:spPr>
            <a:xfrm>
              <a:off x="1761774" y="5335387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 31"/>
            <p:cNvSpPr/>
            <p:nvPr/>
          </p:nvSpPr>
          <p:spPr>
            <a:xfrm>
              <a:off x="2671418" y="2966026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 32"/>
            <p:cNvSpPr/>
            <p:nvPr/>
          </p:nvSpPr>
          <p:spPr>
            <a:xfrm>
              <a:off x="2547592" y="2835057"/>
              <a:ext cx="428628" cy="4286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 33"/>
            <p:cNvSpPr/>
            <p:nvPr/>
          </p:nvSpPr>
          <p:spPr>
            <a:xfrm>
              <a:off x="1456972" y="4997247"/>
              <a:ext cx="776294" cy="78581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 34"/>
            <p:cNvSpPr/>
            <p:nvPr/>
          </p:nvSpPr>
          <p:spPr>
            <a:xfrm>
              <a:off x="3190534" y="5854503"/>
              <a:ext cx="428628" cy="4286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00244" y="2925545"/>
              <a:ext cx="1960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Times New Roman" pitchFamily="18" charset="0"/>
                  <a:cs typeface="Times New Roman" pitchFamily="18" charset="0"/>
                </a:rPr>
                <a:t>drift circumference</a:t>
              </a:r>
              <a:endParaRPr lang="it-IT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0800000">
              <a:off x="3047658" y="3049371"/>
              <a:ext cx="1624024" cy="608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152170" y="2782669"/>
              <a:ext cx="3681438" cy="35719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785786" y="5838842"/>
              <a:ext cx="938219" cy="8763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365610" y="6174138"/>
              <a:ext cx="4203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</a:t>
              </a:r>
              <a:endParaRPr lang="it-IT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16200000" flipV="1">
              <a:off x="1596079" y="6607197"/>
              <a:ext cx="144464" cy="714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V="1">
              <a:off x="1364919" y="6193805"/>
              <a:ext cx="144464" cy="7143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928926" y="4221312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it-IT" sz="40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it-IT" sz="4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31026" y="4221312"/>
              <a:ext cx="740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,y</a:t>
              </a:r>
              <a:r>
                <a:rPr lang="it-IT" sz="40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it-IT" sz="4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954069" y="4597377"/>
              <a:ext cx="68240" cy="85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57158" y="1109947"/>
            <a:ext cx="836402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Second step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:  do the Hough trasform plot  for the x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R (actually it turned out it is more efficient to use D and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) parameters of the Helix first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786050" y="324129"/>
            <a:ext cx="3275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Improvements since then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158" y="1109947"/>
            <a:ext cx="836402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Second step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:  do the Hough trasform plot  for the x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R (actually it turned out it is more efficient to use D and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) parameters of the Helix first </a:t>
            </a:r>
          </a:p>
        </p:txBody>
      </p:sp>
      <p:pic>
        <p:nvPicPr>
          <p:cNvPr id="39" name="Picture 38" descr="DvsFi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" y="2428868"/>
            <a:ext cx="3406500" cy="2295000"/>
          </a:xfrm>
          <a:prstGeom prst="rect">
            <a:avLst/>
          </a:prstGeom>
        </p:spPr>
      </p:pic>
      <p:pic>
        <p:nvPicPr>
          <p:cNvPr id="41" name="Picture 40" descr="FivsR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136" y="4420148"/>
            <a:ext cx="3406500" cy="2295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214546" y="429275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4282" y="4071942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F</a:t>
            </a:r>
            <a:endParaRPr lang="it-IT" sz="4000" baseline="-25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3523" y="6150138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F</a:t>
            </a:r>
            <a:endParaRPr lang="it-IT" sz="4000" baseline="-25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46084" y="6078700"/>
            <a:ext cx="65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it-IT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DvsR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904" y="2500306"/>
            <a:ext cx="3406500" cy="2295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489290" y="4149874"/>
            <a:ext cx="65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it-IT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46130" y="422131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786050" y="324129"/>
            <a:ext cx="3275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Improvements since then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1109947"/>
            <a:ext cx="8478603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Third step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(NEW)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:  use the values of 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found from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the Hough transform for the trajectory circle. With such circle do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all possible combinations with the skew straws (in this way much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less combinations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 much faster algorithm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13EC-852F-458E-B2BD-D8C7B013C0B1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023738" y="240549"/>
            <a:ext cx="70487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Improvements since then : finding of the two remaining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parameters of the Helix :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it-IT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1216398"/>
            <a:ext cx="8542338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change coordinates from x, y on the surface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of the trajectory cylinder to  z,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 of the cylindrical coordinates :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it is like ‘cutting’ the trajectory cylinder at  = 0 and spreading it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on a plane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n 4"/>
          <p:cNvSpPr/>
          <p:nvPr/>
        </p:nvSpPr>
        <p:spPr>
          <a:xfrm rot="14272025">
            <a:off x="1660478" y="2411408"/>
            <a:ext cx="2394020" cy="4143404"/>
          </a:xfrm>
          <a:prstGeom prst="can">
            <a:avLst>
              <a:gd name="adj" fmla="val 52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4" name="Group 33"/>
          <p:cNvGrpSpPr/>
          <p:nvPr/>
        </p:nvGrpSpPr>
        <p:grpSpPr>
          <a:xfrm>
            <a:off x="-32" y="3743270"/>
            <a:ext cx="2652286" cy="2900440"/>
            <a:chOff x="-1500230" y="3643314"/>
            <a:chExt cx="2652286" cy="2900440"/>
          </a:xfrm>
        </p:grpSpPr>
        <p:cxnSp>
          <p:nvCxnSpPr>
            <p:cNvPr id="8" name="Straight Arrow Connector 7"/>
            <p:cNvCxnSpPr/>
            <p:nvPr/>
          </p:nvCxnSpPr>
          <p:spPr>
            <a:xfrm rot="16200000" flipV="1">
              <a:off x="-1370127" y="4690170"/>
              <a:ext cx="1702971" cy="375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-1125661" y="5549478"/>
              <a:ext cx="628882" cy="45276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-1500230" y="6029286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latin typeface="Monotype Corsiva" pitchFamily="66" charset="0"/>
                  <a:cs typeface="Times New Roman" pitchFamily="18" charset="0"/>
                </a:rPr>
                <a:t>Z</a:t>
              </a:r>
              <a:endParaRPr lang="it-IT" sz="2000" dirty="0">
                <a:latin typeface="Monotype Corsiva" pitchFamily="66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-485449" y="5545798"/>
              <a:ext cx="985483" cy="74072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8596" y="6143644"/>
              <a:ext cx="723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latin typeface="Monotype Corsiva" pitchFamily="66" charset="0"/>
                  <a:cs typeface="Times New Roman" pitchFamily="18" charset="0"/>
                </a:rPr>
                <a:t>X</a:t>
              </a:r>
              <a:endParaRPr lang="it-IT" sz="2000" dirty="0">
                <a:latin typeface="Monotype Corsiva" pitchFamily="66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904447" y="3643314"/>
              <a:ext cx="4757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latin typeface="Monotype Corsiva" pitchFamily="66" charset="0"/>
                  <a:cs typeface="Times New Roman" pitchFamily="18" charset="0"/>
                </a:rPr>
                <a:t>Y</a:t>
              </a:r>
              <a:endParaRPr lang="it-IT" sz="2000" dirty="0">
                <a:latin typeface="Monotype Corsiva" pitchFamily="66" charset="0"/>
                <a:cs typeface="Times New Roman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430147" y="5345062"/>
            <a:ext cx="66198" cy="75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69866" y="5400403"/>
            <a:ext cx="958994" cy="528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5" idx="0"/>
          </p:cNvCxnSpPr>
          <p:nvPr/>
        </p:nvCxnSpPr>
        <p:spPr>
          <a:xfrm flipV="1">
            <a:off x="1463246" y="4913520"/>
            <a:ext cx="708985" cy="469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9" idx="2"/>
          </p:cNvCxnSpPr>
          <p:nvPr/>
        </p:nvCxnSpPr>
        <p:spPr>
          <a:xfrm flipV="1">
            <a:off x="2173602" y="4467171"/>
            <a:ext cx="646705" cy="43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87208" y="4250842"/>
            <a:ext cx="135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P(x</a:t>
            </a:r>
            <a:r>
              <a:rPr lang="it-IT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,y, z)</a:t>
            </a:r>
            <a:endParaRPr lang="it-IT" sz="2000" dirty="0"/>
          </a:p>
        </p:txBody>
      </p:sp>
      <p:sp>
        <p:nvSpPr>
          <p:cNvPr id="19" name="Oval 18"/>
          <p:cNvSpPr/>
          <p:nvPr/>
        </p:nvSpPr>
        <p:spPr>
          <a:xfrm>
            <a:off x="2820307" y="4429439"/>
            <a:ext cx="66198" cy="75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1928794" y="5214950"/>
            <a:ext cx="571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1979657" y="5194375"/>
            <a:ext cx="150927" cy="33099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041688" y="5661284"/>
            <a:ext cx="150927" cy="441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flipH="1">
            <a:off x="1643042" y="4714884"/>
            <a:ext cx="428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it-IT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928662" y="49291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(x</a:t>
            </a:r>
            <a:r>
              <a:rPr lang="it-IT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it-IT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dirty="0"/>
          </a:p>
        </p:txBody>
      </p:sp>
      <p:sp>
        <p:nvSpPr>
          <p:cNvPr id="25" name="Oval 24"/>
          <p:cNvSpPr/>
          <p:nvPr/>
        </p:nvSpPr>
        <p:spPr>
          <a:xfrm>
            <a:off x="2143108" y="4892264"/>
            <a:ext cx="66198" cy="75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lide Number Placeholder 36"/>
          <p:cNvSpPr txBox="1">
            <a:spLocks/>
          </p:cNvSpPr>
          <p:nvPr/>
        </p:nvSpPr>
        <p:spPr>
          <a:xfrm>
            <a:off x="2215691" y="6551629"/>
            <a:ext cx="988552" cy="1928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313EC-852F-458E-B2BD-D8C7B013C0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Arc 34"/>
          <p:cNvSpPr/>
          <p:nvPr/>
        </p:nvSpPr>
        <p:spPr>
          <a:xfrm>
            <a:off x="-1214478" y="4096005"/>
            <a:ext cx="4811161" cy="2571768"/>
          </a:xfrm>
          <a:prstGeom prst="arc">
            <a:avLst>
              <a:gd name="adj1" fmla="val 1612254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Arc 35"/>
          <p:cNvSpPr/>
          <p:nvPr/>
        </p:nvSpPr>
        <p:spPr>
          <a:xfrm>
            <a:off x="47343" y="3310187"/>
            <a:ext cx="4811161" cy="2571768"/>
          </a:xfrm>
          <a:prstGeom prst="arc">
            <a:avLst>
              <a:gd name="adj1" fmla="val 1612254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Arc 36"/>
          <p:cNvSpPr/>
          <p:nvPr/>
        </p:nvSpPr>
        <p:spPr>
          <a:xfrm rot="11619325">
            <a:off x="2398685" y="1954588"/>
            <a:ext cx="3060744" cy="3520326"/>
          </a:xfrm>
          <a:prstGeom prst="arc">
            <a:avLst>
              <a:gd name="adj1" fmla="val 16122540"/>
              <a:gd name="adj2" fmla="val 0"/>
            </a:avLst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143108" y="4129121"/>
            <a:ext cx="3143272" cy="201452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86380" y="3886146"/>
            <a:ext cx="100219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cut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2541</Words>
  <Application>Microsoft Office PowerPoint</Application>
  <PresentationFormat>On-screen Show (4:3)</PresentationFormat>
  <Paragraphs>570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Fontana</dc:creator>
  <cp:lastModifiedBy>Andrea Fontana</cp:lastModifiedBy>
  <cp:revision>171</cp:revision>
  <dcterms:created xsi:type="dcterms:W3CDTF">2008-12-07T00:48:52Z</dcterms:created>
  <dcterms:modified xsi:type="dcterms:W3CDTF">2009-06-13T23:58:35Z</dcterms:modified>
</cp:coreProperties>
</file>