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8"/>
  </p:notesMasterIdLst>
  <p:sldIdLst>
    <p:sldId id="344" r:id="rId4"/>
    <p:sldId id="377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88" r:id="rId16"/>
    <p:sldId id="389" r:id="rId17"/>
    <p:sldId id="390" r:id="rId18"/>
    <p:sldId id="391" r:id="rId19"/>
    <p:sldId id="392" r:id="rId20"/>
    <p:sldId id="393" r:id="rId21"/>
    <p:sldId id="394" r:id="rId22"/>
    <p:sldId id="395" r:id="rId23"/>
    <p:sldId id="396" r:id="rId24"/>
    <p:sldId id="401" r:id="rId25"/>
    <p:sldId id="397" r:id="rId26"/>
    <p:sldId id="398" r:id="rId27"/>
    <p:sldId id="402" r:id="rId28"/>
    <p:sldId id="399" r:id="rId29"/>
    <p:sldId id="400" r:id="rId30"/>
    <p:sldId id="403" r:id="rId31"/>
    <p:sldId id="406" r:id="rId32"/>
    <p:sldId id="409" r:id="rId33"/>
    <p:sldId id="411" r:id="rId34"/>
    <p:sldId id="408" r:id="rId35"/>
    <p:sldId id="410" r:id="rId36"/>
    <p:sldId id="404" r:id="rId37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00CC"/>
    <a:srgbClr val="66FFFF"/>
    <a:srgbClr val="CCFFFF"/>
    <a:srgbClr val="00FF00"/>
    <a:srgbClr val="FF00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1" autoAdjust="0"/>
    <p:restoredTop sz="95343" autoAdjust="0"/>
  </p:normalViewPr>
  <p:slideViewPr>
    <p:cSldViewPr>
      <p:cViewPr varScale="1">
        <p:scale>
          <a:sx n="88" d="100"/>
          <a:sy n="88" d="100"/>
        </p:scale>
        <p:origin x="1094" y="77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81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21C82-5235-4D6C-A554-02AA6D68D61C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61842-7E77-452E-A4BC-5976879DAF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6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 userDrawn="1"/>
        </p:nvSpPr>
        <p:spPr bwMode="auto">
          <a:xfrm>
            <a:off x="-1583" y="2286000"/>
            <a:ext cx="9906001" cy="4572000"/>
          </a:xfrm>
          <a:prstGeom prst="rect">
            <a:avLst/>
          </a:prstGeom>
          <a:solidFill>
            <a:srgbClr val="005B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5B82"/>
              </a:solidFill>
              <a:ea typeface="ＭＳ Ｐゴシック" charset="-128"/>
            </a:endParaRPr>
          </a:p>
        </p:txBody>
      </p:sp>
      <p:sp>
        <p:nvSpPr>
          <p:cNvPr id="109571" name="Rectangle 3"/>
          <p:cNvSpPr>
            <a:spLocks noChangeArrowheads="1"/>
          </p:cNvSpPr>
          <p:nvPr userDrawn="1"/>
        </p:nvSpPr>
        <p:spPr bwMode="auto">
          <a:xfrm>
            <a:off x="14" y="2286000"/>
            <a:ext cx="136525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2" name="Rectangle 4"/>
          <p:cNvSpPr>
            <a:spLocks noChangeArrowheads="1"/>
          </p:cNvSpPr>
          <p:nvPr userDrawn="1"/>
        </p:nvSpPr>
        <p:spPr bwMode="auto">
          <a:xfrm>
            <a:off x="14" y="4572000"/>
            <a:ext cx="136525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3" name="Rectangle 5"/>
          <p:cNvSpPr>
            <a:spLocks noChangeArrowheads="1"/>
          </p:cNvSpPr>
          <p:nvPr userDrawn="1"/>
        </p:nvSpPr>
        <p:spPr bwMode="auto">
          <a:xfrm>
            <a:off x="125426" y="0"/>
            <a:ext cx="136525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4" name="Rectangle 6"/>
          <p:cNvSpPr>
            <a:spLocks noChangeArrowheads="1"/>
          </p:cNvSpPr>
          <p:nvPr userDrawn="1"/>
        </p:nvSpPr>
        <p:spPr bwMode="auto">
          <a:xfrm>
            <a:off x="123839" y="228600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5" name="Rectangle 7"/>
          <p:cNvSpPr>
            <a:spLocks noChangeArrowheads="1"/>
          </p:cNvSpPr>
          <p:nvPr userDrawn="1"/>
        </p:nvSpPr>
        <p:spPr bwMode="auto">
          <a:xfrm>
            <a:off x="123839" y="4572000"/>
            <a:ext cx="136525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6" name="Text Box 8"/>
          <p:cNvSpPr txBox="1">
            <a:spLocks noChangeArrowheads="1"/>
          </p:cNvSpPr>
          <p:nvPr userDrawn="1"/>
        </p:nvSpPr>
        <p:spPr bwMode="auto">
          <a:xfrm rot="-5400000">
            <a:off x="-1077119" y="931541"/>
            <a:ext cx="24780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900">
                <a:solidFill>
                  <a:srgbClr val="005B82"/>
                </a:solidFill>
                <a:latin typeface="Arial MT Bd" charset="0"/>
              </a:rPr>
              <a:t>Mitglied der Helmholtz-Gemeinschaft</a:t>
            </a:r>
          </a:p>
        </p:txBody>
      </p:sp>
      <p:pic>
        <p:nvPicPr>
          <p:cNvPr id="109577" name="Picture 9" descr="Logo_FZ_Jülich_NEU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5475" y="254000"/>
            <a:ext cx="2514600" cy="814388"/>
          </a:xfrm>
          <a:prstGeom prst="rect">
            <a:avLst/>
          </a:prstGeom>
          <a:noFill/>
        </p:spPr>
      </p:pic>
      <p:sp>
        <p:nvSpPr>
          <p:cNvPr id="10957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19138" y="2447860"/>
            <a:ext cx="7773987" cy="1200329"/>
          </a:xfrm>
        </p:spPr>
        <p:txBody>
          <a:bodyPr/>
          <a:lstStyle>
            <a:lvl1pPr>
              <a:defRPr sz="39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719145" y="3871913"/>
            <a:ext cx="6402387" cy="838200"/>
          </a:xfrm>
        </p:spPr>
        <p:txBody>
          <a:bodyPr/>
          <a:lstStyle>
            <a:lvl1pPr marL="0" indent="0"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6388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3047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86627" y="609600"/>
            <a:ext cx="800219" cy="541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51" y="609600"/>
            <a:ext cx="6162675" cy="5410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005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 userDrawn="1"/>
        </p:nvSpPr>
        <p:spPr bwMode="auto">
          <a:xfrm>
            <a:off x="-1587" y="2286000"/>
            <a:ext cx="9906001" cy="4572000"/>
          </a:xfrm>
          <a:prstGeom prst="rect">
            <a:avLst/>
          </a:prstGeom>
          <a:solidFill>
            <a:srgbClr val="005B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5B82"/>
              </a:solidFill>
              <a:ea typeface="ＭＳ Ｐゴシック" charset="-128"/>
            </a:endParaRPr>
          </a:p>
        </p:txBody>
      </p:sp>
      <p:sp>
        <p:nvSpPr>
          <p:cNvPr id="109571" name="Rectangle 3"/>
          <p:cNvSpPr>
            <a:spLocks noChangeArrowheads="1"/>
          </p:cNvSpPr>
          <p:nvPr userDrawn="1"/>
        </p:nvSpPr>
        <p:spPr bwMode="auto">
          <a:xfrm>
            <a:off x="11" y="2286000"/>
            <a:ext cx="136525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2" name="Rectangle 4"/>
          <p:cNvSpPr>
            <a:spLocks noChangeArrowheads="1"/>
          </p:cNvSpPr>
          <p:nvPr userDrawn="1"/>
        </p:nvSpPr>
        <p:spPr bwMode="auto">
          <a:xfrm>
            <a:off x="11" y="4572000"/>
            <a:ext cx="136525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3" name="Rectangle 5"/>
          <p:cNvSpPr>
            <a:spLocks noChangeArrowheads="1"/>
          </p:cNvSpPr>
          <p:nvPr userDrawn="1"/>
        </p:nvSpPr>
        <p:spPr bwMode="auto">
          <a:xfrm>
            <a:off x="125423" y="0"/>
            <a:ext cx="136525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4" name="Rectangle 6"/>
          <p:cNvSpPr>
            <a:spLocks noChangeArrowheads="1"/>
          </p:cNvSpPr>
          <p:nvPr userDrawn="1"/>
        </p:nvSpPr>
        <p:spPr bwMode="auto">
          <a:xfrm>
            <a:off x="123836" y="228600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5" name="Rectangle 7"/>
          <p:cNvSpPr>
            <a:spLocks noChangeArrowheads="1"/>
          </p:cNvSpPr>
          <p:nvPr userDrawn="1"/>
        </p:nvSpPr>
        <p:spPr bwMode="auto">
          <a:xfrm>
            <a:off x="123836" y="4572000"/>
            <a:ext cx="136525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6" name="Text Box 8"/>
          <p:cNvSpPr txBox="1">
            <a:spLocks noChangeArrowheads="1"/>
          </p:cNvSpPr>
          <p:nvPr userDrawn="1"/>
        </p:nvSpPr>
        <p:spPr bwMode="auto">
          <a:xfrm rot="-5400000">
            <a:off x="-1077119" y="931541"/>
            <a:ext cx="24780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900">
                <a:solidFill>
                  <a:srgbClr val="005B82"/>
                </a:solidFill>
                <a:latin typeface="Arial MT Bd" charset="0"/>
              </a:rPr>
              <a:t>Mitglied der Helmholtz-Gemeinschaft</a:t>
            </a:r>
          </a:p>
        </p:txBody>
      </p:sp>
      <p:pic>
        <p:nvPicPr>
          <p:cNvPr id="109577" name="Picture 9" descr="Logo_FZ_Jülich_NEU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5475" y="254000"/>
            <a:ext cx="2514600" cy="814388"/>
          </a:xfrm>
          <a:prstGeom prst="rect">
            <a:avLst/>
          </a:prstGeom>
          <a:noFill/>
        </p:spPr>
      </p:pic>
      <p:sp>
        <p:nvSpPr>
          <p:cNvPr id="10957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19138" y="2447856"/>
            <a:ext cx="7773987" cy="1200329"/>
          </a:xfrm>
        </p:spPr>
        <p:txBody>
          <a:bodyPr/>
          <a:lstStyle>
            <a:lvl1pPr>
              <a:defRPr sz="39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719145" y="3871913"/>
            <a:ext cx="6402387" cy="838200"/>
          </a:xfrm>
        </p:spPr>
        <p:txBody>
          <a:bodyPr/>
          <a:lstStyle>
            <a:lvl1pPr marL="0" indent="0"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80315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4023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3"/>
            <a:ext cx="8420100" cy="12311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26105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7" y="19050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05393" y="19050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1998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646083"/>
            <a:ext cx="8915400" cy="40011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86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86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2468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6267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214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8" y="819564"/>
            <a:ext cx="3259138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499" y="273070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9212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9389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5059578"/>
            <a:ext cx="59436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21614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4165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86625" y="609600"/>
            <a:ext cx="800219" cy="541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49" y="609600"/>
            <a:ext cx="6162675" cy="5410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3165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 userDrawn="1"/>
        </p:nvSpPr>
        <p:spPr bwMode="auto">
          <a:xfrm>
            <a:off x="-1583" y="2286000"/>
            <a:ext cx="9906001" cy="4572000"/>
          </a:xfrm>
          <a:prstGeom prst="rect">
            <a:avLst/>
          </a:prstGeom>
          <a:solidFill>
            <a:srgbClr val="005B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5B82"/>
              </a:solidFill>
              <a:ea typeface="ＭＳ Ｐゴシック" charset="-128"/>
            </a:endParaRPr>
          </a:p>
        </p:txBody>
      </p:sp>
      <p:sp>
        <p:nvSpPr>
          <p:cNvPr id="109571" name="Rectangle 3"/>
          <p:cNvSpPr>
            <a:spLocks noChangeArrowheads="1"/>
          </p:cNvSpPr>
          <p:nvPr userDrawn="1"/>
        </p:nvSpPr>
        <p:spPr bwMode="auto">
          <a:xfrm>
            <a:off x="14" y="2286000"/>
            <a:ext cx="136525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2" name="Rectangle 4"/>
          <p:cNvSpPr>
            <a:spLocks noChangeArrowheads="1"/>
          </p:cNvSpPr>
          <p:nvPr userDrawn="1"/>
        </p:nvSpPr>
        <p:spPr bwMode="auto">
          <a:xfrm>
            <a:off x="14" y="4572000"/>
            <a:ext cx="136525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3" name="Rectangle 5"/>
          <p:cNvSpPr>
            <a:spLocks noChangeArrowheads="1"/>
          </p:cNvSpPr>
          <p:nvPr userDrawn="1"/>
        </p:nvSpPr>
        <p:spPr bwMode="auto">
          <a:xfrm>
            <a:off x="125426" y="0"/>
            <a:ext cx="136525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4" name="Rectangle 6"/>
          <p:cNvSpPr>
            <a:spLocks noChangeArrowheads="1"/>
          </p:cNvSpPr>
          <p:nvPr userDrawn="1"/>
        </p:nvSpPr>
        <p:spPr bwMode="auto">
          <a:xfrm>
            <a:off x="123839" y="228600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5" name="Rectangle 7"/>
          <p:cNvSpPr>
            <a:spLocks noChangeArrowheads="1"/>
          </p:cNvSpPr>
          <p:nvPr userDrawn="1"/>
        </p:nvSpPr>
        <p:spPr bwMode="auto">
          <a:xfrm>
            <a:off x="123839" y="4572000"/>
            <a:ext cx="136525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6" name="Text Box 8"/>
          <p:cNvSpPr txBox="1">
            <a:spLocks noChangeArrowheads="1"/>
          </p:cNvSpPr>
          <p:nvPr userDrawn="1"/>
        </p:nvSpPr>
        <p:spPr bwMode="auto">
          <a:xfrm rot="-5400000">
            <a:off x="-1077119" y="931541"/>
            <a:ext cx="24780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900">
                <a:solidFill>
                  <a:srgbClr val="005B82"/>
                </a:solidFill>
                <a:latin typeface="Arial MT Bd" charset="0"/>
              </a:rPr>
              <a:t>Mitglied der Helmholtz-Gemeinschaft</a:t>
            </a:r>
          </a:p>
        </p:txBody>
      </p:sp>
      <p:pic>
        <p:nvPicPr>
          <p:cNvPr id="109577" name="Picture 9" descr="Logo_FZ_Jülich_NEU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5475" y="254000"/>
            <a:ext cx="2514600" cy="814388"/>
          </a:xfrm>
          <a:prstGeom prst="rect">
            <a:avLst/>
          </a:prstGeom>
          <a:noFill/>
        </p:spPr>
      </p:pic>
      <p:sp>
        <p:nvSpPr>
          <p:cNvPr id="10957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19138" y="2447860"/>
            <a:ext cx="7773987" cy="1200329"/>
          </a:xfrm>
        </p:spPr>
        <p:txBody>
          <a:bodyPr/>
          <a:lstStyle>
            <a:lvl1pPr>
              <a:defRPr sz="39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719145" y="3871913"/>
            <a:ext cx="6402387" cy="838200"/>
          </a:xfrm>
        </p:spPr>
        <p:txBody>
          <a:bodyPr/>
          <a:lstStyle>
            <a:lvl1pPr marL="0" indent="0"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11675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8353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3"/>
            <a:ext cx="8420100" cy="12311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48460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7" y="19050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05393" y="19050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2862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646083"/>
            <a:ext cx="8915400" cy="40011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8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8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66264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35376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41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3"/>
            <a:ext cx="8420100" cy="12311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135697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8" y="819568"/>
            <a:ext cx="3259138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499" y="273073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214467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5059582"/>
            <a:ext cx="59436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74984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8872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86627" y="609600"/>
            <a:ext cx="800219" cy="541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51" y="609600"/>
            <a:ext cx="6162675" cy="5410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401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7" y="19050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05393" y="19050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9524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646083"/>
            <a:ext cx="8915400" cy="40011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8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8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775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31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2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8" y="819568"/>
            <a:ext cx="3259138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499" y="273073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54715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5059582"/>
            <a:ext cx="59436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1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785794"/>
            <a:ext cx="8420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9050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1601" y="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14" y="4572000"/>
            <a:ext cx="136525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125426" y="0"/>
            <a:ext cx="136525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123839" y="228600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123839" y="4572000"/>
            <a:ext cx="136525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108554" name="Picture 10" descr="Logo_FZ_Jülich_NEU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66121" y="136525"/>
            <a:ext cx="1447800" cy="469900"/>
          </a:xfrm>
          <a:prstGeom prst="rect">
            <a:avLst/>
          </a:prstGeom>
          <a:noFill/>
        </p:spPr>
      </p:pic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539754" y="7305675"/>
            <a:ext cx="69249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98BE71-C862-4458-9788-60C3633CDF9E}" type="datetime4">
              <a:rPr lang="de-DE" sz="1000">
                <a:solidFill>
                  <a:srgbClr val="005B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7. März 2017</a:t>
            </a:fld>
            <a:endParaRPr lang="de-DE" sz="1000">
              <a:solidFill>
                <a:srgbClr val="005B82"/>
              </a:solidFill>
            </a:endParaRPr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539762" y="6477000"/>
            <a:ext cx="81432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 smtClean="0">
                <a:solidFill>
                  <a:srgbClr val="005B82"/>
                </a:solidFill>
              </a:rPr>
              <a:t>March 8, 2017</a:t>
            </a:r>
            <a:endParaRPr lang="de-DE" sz="1000" dirty="0">
              <a:solidFill>
                <a:srgbClr val="005B82"/>
              </a:solidFill>
            </a:endParaRPr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9268762" y="6477000"/>
            <a:ext cx="3991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rgbClr val="005B82"/>
                </a:solidFill>
              </a:rPr>
              <a:t>p. </a:t>
            </a:r>
            <a:fld id="{A5A01FC5-E43A-4629-A847-3C58F5DED0DC}" type="slidenum">
              <a:rPr lang="de-DE" sz="1000">
                <a:solidFill>
                  <a:srgbClr val="005B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000" dirty="0">
              <a:solidFill>
                <a:srgbClr val="005B82"/>
              </a:solidFill>
            </a:endParaRPr>
          </a:p>
        </p:txBody>
      </p:sp>
      <p:pic>
        <p:nvPicPr>
          <p:cNvPr id="13" name="Picture 14" descr="PandaLogo1_web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1258" y="142876"/>
            <a:ext cx="1549908" cy="36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71"/>
          <p:cNvSpPr txBox="1">
            <a:spLocks noChangeArrowheads="1"/>
          </p:cNvSpPr>
          <p:nvPr userDrawn="1"/>
        </p:nvSpPr>
        <p:spPr bwMode="auto">
          <a:xfrm>
            <a:off x="4333885" y="6500834"/>
            <a:ext cx="93134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rgbClr val="005B82"/>
                </a:solidFill>
              </a:rPr>
              <a:t>Albrecht Gillitzer</a:t>
            </a:r>
          </a:p>
        </p:txBody>
      </p:sp>
    </p:spTree>
    <p:extLst>
      <p:ext uri="{BB962C8B-B14F-4D97-AF65-F5344CB8AC3E}">
        <p14:creationId xmlns:p14="http://schemas.microsoft.com/office/powerpoint/2010/main" val="427176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 i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785794"/>
            <a:ext cx="8420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9050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1598" y="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11" y="4572000"/>
            <a:ext cx="136525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125423" y="0"/>
            <a:ext cx="136525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123836" y="228600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123836" y="4572000"/>
            <a:ext cx="136525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108554" name="Picture 10" descr="Logo_FZ_Jülich_NEU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66121" y="136525"/>
            <a:ext cx="1447800" cy="469900"/>
          </a:xfrm>
          <a:prstGeom prst="rect">
            <a:avLst/>
          </a:prstGeom>
          <a:noFill/>
        </p:spPr>
      </p:pic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539752" y="7305675"/>
            <a:ext cx="69249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98BE71-C862-4458-9788-60C3633CDF9E}" type="datetime4">
              <a:rPr lang="de-DE" sz="1000">
                <a:solidFill>
                  <a:srgbClr val="005B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7. März 2017</a:t>
            </a:fld>
            <a:endParaRPr lang="de-DE" sz="1000">
              <a:solidFill>
                <a:srgbClr val="005B82"/>
              </a:solidFill>
            </a:endParaRPr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539759" y="6477000"/>
            <a:ext cx="77104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 smtClean="0">
                <a:solidFill>
                  <a:srgbClr val="005B82"/>
                </a:solidFill>
              </a:rPr>
              <a:t>May 16, 2016</a:t>
            </a:r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9268762" y="6477000"/>
            <a:ext cx="3991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 smtClean="0">
                <a:solidFill>
                  <a:srgbClr val="005B82"/>
                </a:solidFill>
              </a:rPr>
              <a:t>p. </a:t>
            </a:r>
            <a:fld id="{A5A01FC5-E43A-4629-A847-3C58F5DED0DC}" type="slidenum">
              <a:rPr lang="de-DE" sz="1000">
                <a:solidFill>
                  <a:srgbClr val="005B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000" dirty="0">
              <a:solidFill>
                <a:srgbClr val="005B82"/>
              </a:solidFill>
            </a:endParaRPr>
          </a:p>
        </p:txBody>
      </p:sp>
      <p:sp>
        <p:nvSpPr>
          <p:cNvPr id="14" name="Text Box 71"/>
          <p:cNvSpPr txBox="1">
            <a:spLocks noChangeArrowheads="1"/>
          </p:cNvSpPr>
          <p:nvPr userDrawn="1"/>
        </p:nvSpPr>
        <p:spPr bwMode="auto">
          <a:xfrm>
            <a:off x="4333883" y="6500834"/>
            <a:ext cx="93134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 smtClean="0">
                <a:solidFill>
                  <a:srgbClr val="005B82"/>
                </a:solidFill>
              </a:rPr>
              <a:t>Albrecht Gillitzer</a:t>
            </a:r>
            <a:endParaRPr lang="de-DE" sz="1000" dirty="0">
              <a:solidFill>
                <a:srgbClr val="005B82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-6505"/>
            <a:ext cx="930115" cy="63458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428" y="22971"/>
            <a:ext cx="641236" cy="60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7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 i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785794"/>
            <a:ext cx="8420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9050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1601" y="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14" y="4572000"/>
            <a:ext cx="136525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125426" y="0"/>
            <a:ext cx="136525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123839" y="228600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123839" y="4572000"/>
            <a:ext cx="136525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108554" name="Picture 10" descr="Logo_FZ_Jülich_NEU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66121" y="136525"/>
            <a:ext cx="1447800" cy="469900"/>
          </a:xfrm>
          <a:prstGeom prst="rect">
            <a:avLst/>
          </a:prstGeom>
          <a:noFill/>
        </p:spPr>
      </p:pic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539754" y="7305675"/>
            <a:ext cx="69249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98BE71-C862-4458-9788-60C3633CDF9E}" type="datetime4">
              <a:rPr lang="de-DE" sz="1000">
                <a:solidFill>
                  <a:srgbClr val="005B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7. März 2017</a:t>
            </a:fld>
            <a:endParaRPr lang="de-DE" sz="1000">
              <a:solidFill>
                <a:srgbClr val="005B82"/>
              </a:solidFill>
            </a:endParaRPr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539762" y="6477000"/>
            <a:ext cx="73417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 smtClean="0">
                <a:solidFill>
                  <a:srgbClr val="005B82"/>
                </a:solidFill>
              </a:rPr>
              <a:t>June 9, 2016</a:t>
            </a:r>
            <a:endParaRPr lang="de-DE" sz="1000" dirty="0">
              <a:solidFill>
                <a:srgbClr val="005B82"/>
              </a:solidFill>
            </a:endParaRPr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9268762" y="6477000"/>
            <a:ext cx="3991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rgbClr val="005B82"/>
                </a:solidFill>
              </a:rPr>
              <a:t>p. </a:t>
            </a:r>
            <a:fld id="{A5A01FC5-E43A-4629-A847-3C58F5DED0DC}" type="slidenum">
              <a:rPr lang="de-DE" sz="1000">
                <a:solidFill>
                  <a:srgbClr val="005B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000" dirty="0">
              <a:solidFill>
                <a:srgbClr val="005B82"/>
              </a:solidFill>
            </a:endParaRPr>
          </a:p>
        </p:txBody>
      </p:sp>
      <p:pic>
        <p:nvPicPr>
          <p:cNvPr id="13" name="Picture 14" descr="PandaLogo1_web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1258" y="142876"/>
            <a:ext cx="1549908" cy="36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71"/>
          <p:cNvSpPr txBox="1">
            <a:spLocks noChangeArrowheads="1"/>
          </p:cNvSpPr>
          <p:nvPr userDrawn="1"/>
        </p:nvSpPr>
        <p:spPr bwMode="auto">
          <a:xfrm>
            <a:off x="4333885" y="6500834"/>
            <a:ext cx="93134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rgbClr val="005B82"/>
                </a:solidFill>
              </a:rPr>
              <a:t>Albrecht Gillitzer</a:t>
            </a:r>
          </a:p>
        </p:txBody>
      </p:sp>
    </p:spTree>
    <p:extLst>
      <p:ext uri="{BB962C8B-B14F-4D97-AF65-F5344CB8AC3E}">
        <p14:creationId xmlns:p14="http://schemas.microsoft.com/office/powerpoint/2010/main" val="135172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 i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7" Type="http://schemas.openxmlformats.org/officeDocument/2006/relationships/image" Target="../media/image1230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0.png"/><Relationship Id="rId5" Type="http://schemas.openxmlformats.org/officeDocument/2006/relationships/image" Target="../media/image1210.png"/><Relationship Id="rId4" Type="http://schemas.openxmlformats.org/officeDocument/2006/relationships/image" Target="../media/image12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2320" y="2405512"/>
            <a:ext cx="8479157" cy="1231106"/>
          </a:xfrm>
        </p:spPr>
        <p:txBody>
          <a:bodyPr/>
          <a:lstStyle/>
          <a:p>
            <a:r>
              <a:rPr lang="de-DE" sz="4000" dirty="0" smtClean="0">
                <a:solidFill>
                  <a:srgbClr val="FFFFFF"/>
                </a:solidFill>
              </a:rPr>
              <a:t>Hyperon </a:t>
            </a:r>
            <a:r>
              <a:rPr lang="de-DE" sz="4000" dirty="0" err="1" smtClean="0">
                <a:solidFill>
                  <a:srgbClr val="FFFFFF"/>
                </a:solidFill>
              </a:rPr>
              <a:t>Spectroscopy</a:t>
            </a:r>
            <a:r>
              <a:rPr lang="de-DE" sz="4000" dirty="0" smtClean="0">
                <a:solidFill>
                  <a:srgbClr val="FFFFFF"/>
                </a:solidFill>
              </a:rPr>
              <a:t/>
            </a:r>
            <a:br>
              <a:rPr lang="de-DE" sz="4000" dirty="0" smtClean="0">
                <a:solidFill>
                  <a:srgbClr val="FFFFFF"/>
                </a:solidFill>
              </a:rPr>
            </a:br>
            <a:r>
              <a:rPr lang="de-DE" sz="4000" dirty="0" smtClean="0">
                <a:solidFill>
                  <a:srgbClr val="FFFFFF"/>
                </a:solidFill>
              </a:rPr>
              <a:t>Status Report</a:t>
            </a:r>
            <a:endParaRPr lang="en-US" sz="2400" baseline="30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22316" y="5505764"/>
            <a:ext cx="7149178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dirty="0" smtClean="0">
                <a:solidFill>
                  <a:srgbClr val="FFFFFF"/>
                </a:solidFill>
              </a:rPr>
              <a:t>Mar 8, 2017       </a:t>
            </a:r>
            <a:r>
              <a:rPr lang="de-DE" dirty="0">
                <a:solidFill>
                  <a:srgbClr val="FFFFFF"/>
                </a:solidFill>
              </a:rPr>
              <a:t>|  Albrecht Gillitzer,  IKP Forschungszentrum Jülich</a:t>
            </a:r>
            <a:endParaRPr lang="de-DE" baseline="30000" dirty="0">
              <a:solidFill>
                <a:srgbClr val="FFFFFF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04535" y="6021288"/>
            <a:ext cx="7297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00"/>
                </a:solidFill>
              </a:rPr>
              <a:t>PANDA Collaboration Meeting 17/1, GSI Darmstadt, March 6-10, 2017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5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550"/>
            <a:ext cx="3324225" cy="273367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5" y="463550"/>
            <a:ext cx="3324225" cy="273367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5" y="3660775"/>
            <a:ext cx="3324225" cy="273367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0775"/>
            <a:ext cx="3324225" cy="273367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8" y="3660775"/>
            <a:ext cx="3324225" cy="273367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7" y="463550"/>
            <a:ext cx="332422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35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550"/>
            <a:ext cx="3324225" cy="273367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5" y="463550"/>
            <a:ext cx="3324225" cy="273367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5" y="3660775"/>
            <a:ext cx="3324225" cy="273367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0775"/>
            <a:ext cx="3324225" cy="273367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8" y="3660775"/>
            <a:ext cx="3324225" cy="273367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7" y="463550"/>
            <a:ext cx="332422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81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Hits in </a:t>
            </a:r>
            <a:r>
              <a:rPr lang="de-DE" dirty="0" err="1" smtClean="0"/>
              <a:t>Subdetectors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-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072680" y="1484784"/>
              <a:ext cx="5940000" cy="475488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188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8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88000">
                      <a:extLst>
                        <a:ext uri="{9D8B030D-6E8A-4147-A177-3AD203B41FA5}">
                          <a16:colId xmlns:a16="http://schemas.microsoft.com/office/drawing/2014/main" val="942825040"/>
                        </a:ext>
                      </a:extLst>
                    </a:gridCol>
                    <a:gridCol w="1188000">
                      <a:extLst>
                        <a:ext uri="{9D8B030D-6E8A-4147-A177-3AD203B41FA5}">
                          <a16:colId xmlns:a16="http://schemas.microsoft.com/office/drawing/2014/main" val="2694869562"/>
                        </a:ext>
                      </a:extLst>
                    </a:gridCol>
                    <a:gridCol w="1188000">
                      <a:extLst>
                        <a:ext uri="{9D8B030D-6E8A-4147-A177-3AD203B41FA5}">
                          <a16:colId xmlns:a16="http://schemas.microsoft.com/office/drawing/2014/main" val="1292133655"/>
                        </a:ext>
                      </a:extLst>
                    </a:gridCol>
                  </a:tblGrid>
                  <a:tr h="39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err="1" smtClean="0"/>
                            <a:t>particle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N</a:t>
                          </a:r>
                          <a:r>
                            <a:rPr lang="de-DE" baseline="-25000" dirty="0" smtClean="0"/>
                            <a:t>MVD</a:t>
                          </a:r>
                          <a:endParaRPr lang="de-DE" baseline="0" dirty="0" smtClean="0"/>
                        </a:p>
                        <a:p>
                          <a:pPr algn="ctr"/>
                          <a:r>
                            <a:rPr lang="de-DE" baseline="0" dirty="0" smtClean="0">
                              <a:solidFill>
                                <a:srgbClr val="FF0000"/>
                              </a:solidFill>
                            </a:rPr>
                            <a:t>= 0</a:t>
                          </a:r>
                        </a:p>
                        <a:p>
                          <a:pPr algn="ctr"/>
                          <a:r>
                            <a:rPr lang="de-DE" baseline="0" dirty="0" smtClean="0">
                              <a:solidFill>
                                <a:srgbClr val="00FF00"/>
                              </a:solidFill>
                            </a:rPr>
                            <a:t>&gt;= 3</a:t>
                          </a:r>
                          <a:endParaRPr lang="en-US" baseline="0" dirty="0">
                            <a:solidFill>
                              <a:srgbClr val="00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N</a:t>
                          </a:r>
                          <a:r>
                            <a:rPr lang="de-DE" baseline="-25000" dirty="0" smtClean="0"/>
                            <a:t>STT</a:t>
                          </a:r>
                          <a:endParaRPr lang="de-DE" baseline="0" dirty="0" smtClean="0"/>
                        </a:p>
                        <a:p>
                          <a:pPr algn="ctr"/>
                          <a:r>
                            <a:rPr lang="de-DE" baseline="0" dirty="0" smtClean="0">
                              <a:solidFill>
                                <a:srgbClr val="FF0000"/>
                              </a:solidFill>
                            </a:rPr>
                            <a:t>= 0</a:t>
                          </a:r>
                        </a:p>
                        <a:p>
                          <a:pPr algn="ctr"/>
                          <a:r>
                            <a:rPr lang="de-DE" baseline="0" dirty="0" smtClean="0">
                              <a:solidFill>
                                <a:srgbClr val="00FF00"/>
                              </a:solidFill>
                            </a:rPr>
                            <a:t>&gt;= 3</a:t>
                          </a:r>
                          <a:endParaRPr lang="en-US" baseline="0" dirty="0">
                            <a:solidFill>
                              <a:srgbClr val="00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N</a:t>
                          </a:r>
                          <a:r>
                            <a:rPr lang="de-DE" baseline="-25000" dirty="0" smtClean="0"/>
                            <a:t>GEM </a:t>
                          </a:r>
                          <a:endParaRPr lang="de-DE" baseline="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baseline="0" dirty="0" smtClean="0">
                              <a:solidFill>
                                <a:srgbClr val="FF0000"/>
                              </a:solidFill>
                            </a:rPr>
                            <a:t>= 0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baseline="0" dirty="0" smtClean="0">
                              <a:solidFill>
                                <a:srgbClr val="00FF00"/>
                              </a:solidFill>
                            </a:rPr>
                            <a:t>&gt;= 3</a:t>
                          </a:r>
                          <a:endParaRPr lang="en-US" baseline="0" dirty="0" smtClean="0">
                            <a:solidFill>
                              <a:srgbClr val="00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N</a:t>
                          </a:r>
                          <a:r>
                            <a:rPr lang="de-DE" baseline="-25000" dirty="0" smtClean="0"/>
                            <a:t>FTS</a:t>
                          </a:r>
                          <a:endParaRPr lang="de-DE" baseline="0" dirty="0" smtClean="0"/>
                        </a:p>
                        <a:p>
                          <a:pPr algn="ctr"/>
                          <a:r>
                            <a:rPr lang="de-DE" baseline="0" dirty="0" smtClean="0">
                              <a:solidFill>
                                <a:srgbClr val="FF0000"/>
                              </a:solidFill>
                            </a:rPr>
                            <a:t>= 0</a:t>
                          </a:r>
                        </a:p>
                        <a:p>
                          <a:pPr algn="ctr"/>
                          <a:r>
                            <a:rPr lang="de-DE" baseline="0" dirty="0" smtClean="0">
                              <a:solidFill>
                                <a:srgbClr val="00FF00"/>
                              </a:solidFill>
                            </a:rPr>
                            <a:t>&gt;= 3</a:t>
                          </a:r>
                          <a:endParaRPr lang="en-US" baseline="0" dirty="0">
                            <a:solidFill>
                              <a:srgbClr val="00FF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de-DE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FF0000"/>
                              </a:solidFill>
                            </a:rPr>
                            <a:t>0.395</a:t>
                          </a:r>
                        </a:p>
                        <a:p>
                          <a:pPr algn="ctr"/>
                          <a:r>
                            <a:rPr lang="de-DE" dirty="0" smtClean="0">
                              <a:solidFill>
                                <a:srgbClr val="00CC66"/>
                              </a:solidFill>
                            </a:rPr>
                            <a:t>0.158</a:t>
                          </a:r>
                          <a:endParaRPr lang="en-US" dirty="0">
                            <a:solidFill>
                              <a:srgbClr val="00CC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FF0000"/>
                              </a:solidFill>
                            </a:rPr>
                            <a:t>0.666</a:t>
                          </a:r>
                        </a:p>
                        <a:p>
                          <a:pPr algn="ctr"/>
                          <a:r>
                            <a:rPr lang="de-DE" dirty="0" smtClean="0">
                              <a:solidFill>
                                <a:srgbClr val="00CC66"/>
                              </a:solidFill>
                            </a:rPr>
                            <a:t>0.266</a:t>
                          </a:r>
                          <a:endParaRPr lang="en-US" dirty="0">
                            <a:solidFill>
                              <a:srgbClr val="00CC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FF0000"/>
                              </a:solidFill>
                            </a:rPr>
                            <a:t>0.118</a:t>
                          </a:r>
                        </a:p>
                        <a:p>
                          <a:pPr algn="ctr"/>
                          <a:r>
                            <a:rPr lang="de-DE" dirty="0" smtClean="0">
                              <a:solidFill>
                                <a:srgbClr val="00CC66"/>
                              </a:solidFill>
                            </a:rPr>
                            <a:t>0.836</a:t>
                          </a:r>
                          <a:endParaRPr lang="en-US" dirty="0">
                            <a:solidFill>
                              <a:srgbClr val="00CC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FF0000"/>
                              </a:solidFill>
                            </a:rPr>
                            <a:t>0.570</a:t>
                          </a:r>
                        </a:p>
                        <a:p>
                          <a:pPr algn="ctr"/>
                          <a:r>
                            <a:rPr lang="de-DE" dirty="0" smtClean="0">
                              <a:solidFill>
                                <a:srgbClr val="00CC66"/>
                              </a:solidFill>
                            </a:rPr>
                            <a:t>0.429</a:t>
                          </a:r>
                          <a:endParaRPr lang="en-US" dirty="0">
                            <a:solidFill>
                              <a:srgbClr val="00CC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FF0000"/>
                              </a:solidFill>
                            </a:rPr>
                            <a:t>0.210</a:t>
                          </a:r>
                        </a:p>
                        <a:p>
                          <a:pPr algn="ctr"/>
                          <a:r>
                            <a:rPr lang="de-DE" dirty="0" smtClean="0">
                              <a:solidFill>
                                <a:srgbClr val="00CC66"/>
                              </a:solidFill>
                            </a:rPr>
                            <a:t>0.449</a:t>
                          </a:r>
                          <a:endParaRPr lang="en-US" dirty="0" smtClean="0">
                            <a:solidFill>
                              <a:srgbClr val="00CC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FF0000"/>
                              </a:solidFill>
                            </a:rPr>
                            <a:t>0.354</a:t>
                          </a:r>
                        </a:p>
                        <a:p>
                          <a:pPr algn="ctr"/>
                          <a:r>
                            <a:rPr lang="de-DE" dirty="0" smtClean="0">
                              <a:solidFill>
                                <a:srgbClr val="00CC66"/>
                              </a:solidFill>
                            </a:rPr>
                            <a:t>0.588</a:t>
                          </a:r>
                          <a:endParaRPr lang="en-US" dirty="0" smtClean="0">
                            <a:solidFill>
                              <a:srgbClr val="00CC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FF0000"/>
                              </a:solidFill>
                            </a:rPr>
                            <a:t>0.131</a:t>
                          </a:r>
                        </a:p>
                        <a:p>
                          <a:pPr algn="ctr"/>
                          <a:r>
                            <a:rPr lang="de-DE" dirty="0" smtClean="0">
                              <a:solidFill>
                                <a:srgbClr val="00CC66"/>
                              </a:solidFill>
                            </a:rPr>
                            <a:t>0.769</a:t>
                          </a:r>
                          <a:endParaRPr lang="en-US" dirty="0" smtClean="0">
                            <a:solidFill>
                              <a:srgbClr val="00CC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FF0000"/>
                              </a:solidFill>
                            </a:rPr>
                            <a:t>0.777</a:t>
                          </a:r>
                        </a:p>
                        <a:p>
                          <a:pPr algn="ctr"/>
                          <a:r>
                            <a:rPr lang="de-DE" dirty="0" smtClean="0">
                              <a:solidFill>
                                <a:srgbClr val="00CC66"/>
                              </a:solidFill>
                            </a:rPr>
                            <a:t>0.222</a:t>
                          </a:r>
                          <a:endParaRPr lang="en-US" dirty="0" smtClean="0">
                            <a:solidFill>
                              <a:srgbClr val="00CC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FF0000"/>
                              </a:solidFill>
                            </a:rPr>
                            <a:t>0.037</a:t>
                          </a:r>
                        </a:p>
                        <a:p>
                          <a:pPr algn="ctr"/>
                          <a:r>
                            <a:rPr lang="de-DE" dirty="0" smtClean="0">
                              <a:solidFill>
                                <a:srgbClr val="00CC66"/>
                              </a:solidFill>
                            </a:rPr>
                            <a:t>0.860</a:t>
                          </a:r>
                          <a:endParaRPr lang="en-US" dirty="0" smtClean="0">
                            <a:solidFill>
                              <a:srgbClr val="00CC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FF0000"/>
                              </a:solidFill>
                            </a:rPr>
                            <a:t>0.256</a:t>
                          </a:r>
                        </a:p>
                        <a:p>
                          <a:pPr algn="ctr"/>
                          <a:r>
                            <a:rPr lang="de-DE" dirty="0" smtClean="0">
                              <a:solidFill>
                                <a:srgbClr val="00CC66"/>
                              </a:solidFill>
                            </a:rPr>
                            <a:t>0.720</a:t>
                          </a:r>
                          <a:endParaRPr lang="en-US" dirty="0" smtClean="0">
                            <a:solidFill>
                              <a:srgbClr val="00CC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FF0000"/>
                              </a:solidFill>
                            </a:rPr>
                            <a:t>0.660</a:t>
                          </a:r>
                        </a:p>
                        <a:p>
                          <a:pPr algn="ctr"/>
                          <a:r>
                            <a:rPr lang="de-DE" dirty="0" smtClean="0">
                              <a:solidFill>
                                <a:srgbClr val="00CC66"/>
                              </a:solidFill>
                            </a:rPr>
                            <a:t>0.260</a:t>
                          </a:r>
                          <a:endParaRPr lang="en-US" dirty="0" smtClean="0">
                            <a:solidFill>
                              <a:srgbClr val="00CC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FF0000"/>
                              </a:solidFill>
                            </a:rPr>
                            <a:t>0.944</a:t>
                          </a:r>
                        </a:p>
                        <a:p>
                          <a:pPr algn="ctr"/>
                          <a:r>
                            <a:rPr lang="de-DE" dirty="0" smtClean="0">
                              <a:solidFill>
                                <a:srgbClr val="00CC66"/>
                              </a:solidFill>
                            </a:rPr>
                            <a:t>0.055</a:t>
                          </a:r>
                          <a:endParaRPr lang="en-US" dirty="0" smtClean="0">
                            <a:solidFill>
                              <a:srgbClr val="00CC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smtClean="0">
                                            <a:latin typeface="Cambria Math"/>
                                            <a:ea typeface="Cambria Math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de-DE" b="0" i="1" smtClean="0">
                                            <a:latin typeface="Cambria Math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FF0000"/>
                              </a:solidFill>
                            </a:rPr>
                            <a:t>0.110</a:t>
                          </a:r>
                        </a:p>
                        <a:p>
                          <a:pPr algn="ctr"/>
                          <a:r>
                            <a:rPr lang="de-DE" dirty="0" smtClean="0">
                              <a:solidFill>
                                <a:srgbClr val="00CC66"/>
                              </a:solidFill>
                            </a:rPr>
                            <a:t>0.526</a:t>
                          </a:r>
                          <a:endParaRPr lang="en-US" dirty="0" smtClean="0">
                            <a:solidFill>
                              <a:srgbClr val="00CC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FF0000"/>
                              </a:solidFill>
                            </a:rPr>
                            <a:t>0.248</a:t>
                          </a:r>
                        </a:p>
                        <a:p>
                          <a:pPr algn="ctr"/>
                          <a:r>
                            <a:rPr lang="de-DE" dirty="0" smtClean="0">
                              <a:solidFill>
                                <a:srgbClr val="00CC66"/>
                              </a:solidFill>
                            </a:rPr>
                            <a:t>0.732</a:t>
                          </a:r>
                          <a:endParaRPr lang="en-US" dirty="0" smtClean="0">
                            <a:solidFill>
                              <a:srgbClr val="00CC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FF0000"/>
                              </a:solidFill>
                            </a:rPr>
                            <a:t>0.289</a:t>
                          </a:r>
                        </a:p>
                        <a:p>
                          <a:pPr algn="ctr"/>
                          <a:r>
                            <a:rPr lang="de-DE" dirty="0" smtClean="0">
                              <a:solidFill>
                                <a:srgbClr val="00CC66"/>
                              </a:solidFill>
                            </a:rPr>
                            <a:t>0.602</a:t>
                          </a:r>
                          <a:endParaRPr lang="en-US" dirty="0" smtClean="0">
                            <a:solidFill>
                              <a:srgbClr val="00CC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FF0000"/>
                              </a:solidFill>
                            </a:rPr>
                            <a:t>0.826</a:t>
                          </a:r>
                        </a:p>
                        <a:p>
                          <a:pPr algn="ctr"/>
                          <a:r>
                            <a:rPr lang="de-DE" dirty="0" smtClean="0">
                              <a:solidFill>
                                <a:srgbClr val="00CC66"/>
                              </a:solidFill>
                            </a:rPr>
                            <a:t>0.171</a:t>
                          </a:r>
                          <a:endParaRPr lang="en-US" dirty="0" smtClean="0">
                            <a:solidFill>
                              <a:srgbClr val="00CC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smtClean="0">
                                            <a:latin typeface="Cambria Math"/>
                                            <a:ea typeface="Cambria Math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de-DE" b="0" i="1" smtClean="0">
                                            <a:latin typeface="Cambria Math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FF0000"/>
                              </a:solidFill>
                            </a:rPr>
                            <a:t>0.368</a:t>
                          </a:r>
                        </a:p>
                        <a:p>
                          <a:pPr algn="ctr"/>
                          <a:r>
                            <a:rPr lang="de-DE" dirty="0" smtClean="0">
                              <a:solidFill>
                                <a:srgbClr val="00CC66"/>
                              </a:solidFill>
                            </a:rPr>
                            <a:t>0.189</a:t>
                          </a:r>
                          <a:endParaRPr lang="en-US" dirty="0" smtClean="0">
                            <a:solidFill>
                              <a:srgbClr val="00CC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FF0000"/>
                              </a:solidFill>
                            </a:rPr>
                            <a:t>0.325</a:t>
                          </a:r>
                        </a:p>
                        <a:p>
                          <a:pPr algn="ctr"/>
                          <a:r>
                            <a:rPr lang="de-DE" dirty="0" smtClean="0">
                              <a:solidFill>
                                <a:srgbClr val="00CC66"/>
                              </a:solidFill>
                            </a:rPr>
                            <a:t>0.647</a:t>
                          </a:r>
                          <a:endParaRPr lang="en-US" dirty="0" smtClean="0">
                            <a:solidFill>
                              <a:srgbClr val="00CC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FF0000"/>
                              </a:solidFill>
                            </a:rPr>
                            <a:t>0.194</a:t>
                          </a:r>
                        </a:p>
                        <a:p>
                          <a:pPr algn="ctr"/>
                          <a:r>
                            <a:rPr lang="de-DE" dirty="0" smtClean="0">
                              <a:solidFill>
                                <a:srgbClr val="00CC66"/>
                              </a:solidFill>
                            </a:rPr>
                            <a:t>0.742</a:t>
                          </a:r>
                          <a:endParaRPr lang="en-US" dirty="0" smtClean="0">
                            <a:solidFill>
                              <a:srgbClr val="00CC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FF0000"/>
                              </a:solidFill>
                            </a:rPr>
                            <a:t>0.680</a:t>
                          </a:r>
                        </a:p>
                        <a:p>
                          <a:pPr algn="ctr"/>
                          <a:r>
                            <a:rPr lang="de-DE" dirty="0" smtClean="0">
                              <a:solidFill>
                                <a:srgbClr val="00CC66"/>
                              </a:solidFill>
                            </a:rPr>
                            <a:t>0.315</a:t>
                          </a:r>
                          <a:endParaRPr lang="en-US" dirty="0" smtClean="0">
                            <a:solidFill>
                              <a:srgbClr val="00CC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FF0000"/>
                              </a:solidFill>
                            </a:rPr>
                            <a:t>0.212</a:t>
                          </a:r>
                        </a:p>
                        <a:p>
                          <a:pPr algn="ctr"/>
                          <a:r>
                            <a:rPr lang="de-DE" dirty="0" smtClean="0">
                              <a:solidFill>
                                <a:srgbClr val="00CC66"/>
                              </a:solidFill>
                            </a:rPr>
                            <a:t>0.432</a:t>
                          </a:r>
                          <a:endParaRPr lang="en-US" dirty="0" smtClean="0">
                            <a:solidFill>
                              <a:srgbClr val="00CC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FF0000"/>
                              </a:solidFill>
                            </a:rPr>
                            <a:t>0.332</a:t>
                          </a:r>
                        </a:p>
                        <a:p>
                          <a:pPr algn="ctr"/>
                          <a:r>
                            <a:rPr lang="de-DE" dirty="0" smtClean="0">
                              <a:solidFill>
                                <a:srgbClr val="00CC66"/>
                              </a:solidFill>
                            </a:rPr>
                            <a:t>0.645</a:t>
                          </a:r>
                          <a:endParaRPr lang="en-US" dirty="0" smtClean="0">
                            <a:solidFill>
                              <a:srgbClr val="00CC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FF0000"/>
                              </a:solidFill>
                            </a:rPr>
                            <a:t>0.245</a:t>
                          </a:r>
                        </a:p>
                        <a:p>
                          <a:pPr algn="ctr"/>
                          <a:r>
                            <a:rPr lang="de-DE" dirty="0" smtClean="0">
                              <a:solidFill>
                                <a:srgbClr val="00CC66"/>
                              </a:solidFill>
                            </a:rPr>
                            <a:t>0.663</a:t>
                          </a:r>
                          <a:endParaRPr lang="en-US" dirty="0" smtClean="0">
                            <a:solidFill>
                              <a:srgbClr val="00CC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FF0000"/>
                              </a:solidFill>
                            </a:rPr>
                            <a:t>0.721</a:t>
                          </a:r>
                        </a:p>
                        <a:p>
                          <a:pPr algn="ctr"/>
                          <a:r>
                            <a:rPr lang="de-DE" dirty="0" smtClean="0">
                              <a:solidFill>
                                <a:srgbClr val="00CC66"/>
                              </a:solidFill>
                            </a:rPr>
                            <a:t>0.275</a:t>
                          </a:r>
                          <a:endParaRPr lang="en-US" dirty="0" smtClean="0">
                            <a:solidFill>
                              <a:srgbClr val="00CC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4054180"/>
                  </p:ext>
                </p:extLst>
              </p:nvPr>
            </p:nvGraphicFramePr>
            <p:xfrm>
              <a:off x="2072680" y="1484784"/>
              <a:ext cx="5940000" cy="475488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188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8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88000">
                      <a:extLst>
                        <a:ext uri="{9D8B030D-6E8A-4147-A177-3AD203B41FA5}">
                          <a16:colId xmlns:a16="http://schemas.microsoft.com/office/drawing/2014/main" val="942825040"/>
                        </a:ext>
                      </a:extLst>
                    </a:gridCol>
                    <a:gridCol w="1188000">
                      <a:extLst>
                        <a:ext uri="{9D8B030D-6E8A-4147-A177-3AD203B41FA5}">
                          <a16:colId xmlns:a16="http://schemas.microsoft.com/office/drawing/2014/main" val="2694869562"/>
                        </a:ext>
                      </a:extLst>
                    </a:gridCol>
                    <a:gridCol w="1188000">
                      <a:extLst>
                        <a:ext uri="{9D8B030D-6E8A-4147-A177-3AD203B41FA5}">
                          <a16:colId xmlns:a16="http://schemas.microsoft.com/office/drawing/2014/main" val="1292133655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err="1" smtClean="0"/>
                            <a:t>particle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N</a:t>
                          </a:r>
                          <a:r>
                            <a:rPr lang="de-DE" baseline="-25000" dirty="0" smtClean="0"/>
                            <a:t>MVD</a:t>
                          </a:r>
                          <a:endParaRPr lang="de-DE" baseline="0" dirty="0" smtClean="0"/>
                        </a:p>
                        <a:p>
                          <a:pPr algn="ctr"/>
                          <a:r>
                            <a:rPr lang="de-DE" baseline="0" dirty="0" smtClean="0">
                              <a:solidFill>
                                <a:srgbClr val="FF0000"/>
                              </a:solidFill>
                            </a:rPr>
                            <a:t>= 0</a:t>
                          </a:r>
                        </a:p>
                        <a:p>
                          <a:pPr algn="ctr"/>
                          <a:r>
                            <a:rPr lang="de-DE" baseline="0" dirty="0" smtClean="0">
                              <a:solidFill>
                                <a:srgbClr val="00FF00"/>
                              </a:solidFill>
                            </a:rPr>
                            <a:t>&gt;= </a:t>
                          </a:r>
                          <a:r>
                            <a:rPr lang="de-DE" baseline="0" dirty="0" smtClean="0">
                              <a:solidFill>
                                <a:srgbClr val="00FF00"/>
                              </a:solidFill>
                            </a:rPr>
                            <a:t>3</a:t>
                          </a:r>
                          <a:endParaRPr lang="en-US" baseline="0" dirty="0">
                            <a:solidFill>
                              <a:srgbClr val="00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N</a:t>
                          </a:r>
                          <a:r>
                            <a:rPr lang="de-DE" baseline="-25000" dirty="0" smtClean="0"/>
                            <a:t>STT</a:t>
                          </a:r>
                          <a:endParaRPr lang="de-DE" baseline="0" dirty="0" smtClean="0"/>
                        </a:p>
                        <a:p>
                          <a:pPr algn="ctr"/>
                          <a:r>
                            <a:rPr lang="de-DE" baseline="0" dirty="0" smtClean="0">
                              <a:solidFill>
                                <a:srgbClr val="FF0000"/>
                              </a:solidFill>
                            </a:rPr>
                            <a:t>= 0</a:t>
                          </a:r>
                        </a:p>
                        <a:p>
                          <a:pPr algn="ctr"/>
                          <a:r>
                            <a:rPr lang="de-DE" baseline="0" dirty="0" smtClean="0">
                              <a:solidFill>
                                <a:srgbClr val="00FF00"/>
                              </a:solidFill>
                            </a:rPr>
                            <a:t>&gt;= </a:t>
                          </a:r>
                          <a:r>
                            <a:rPr lang="de-DE" baseline="0" dirty="0" smtClean="0">
                              <a:solidFill>
                                <a:srgbClr val="00FF00"/>
                              </a:solidFill>
                            </a:rPr>
                            <a:t>3</a:t>
                          </a:r>
                          <a:endParaRPr lang="en-US" baseline="0" dirty="0">
                            <a:solidFill>
                              <a:srgbClr val="00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N</a:t>
                          </a:r>
                          <a:r>
                            <a:rPr lang="de-DE" baseline="-25000" dirty="0" smtClean="0"/>
                            <a:t>GEM </a:t>
                          </a:r>
                          <a:endParaRPr lang="de-DE" baseline="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baseline="0" dirty="0" smtClean="0">
                              <a:solidFill>
                                <a:srgbClr val="FF0000"/>
                              </a:solidFill>
                            </a:rPr>
                            <a:t>= 0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baseline="0" dirty="0" smtClean="0">
                              <a:solidFill>
                                <a:srgbClr val="00FF00"/>
                              </a:solidFill>
                            </a:rPr>
                            <a:t>&gt;= </a:t>
                          </a:r>
                          <a:r>
                            <a:rPr lang="de-DE" baseline="0" dirty="0" smtClean="0">
                              <a:solidFill>
                                <a:srgbClr val="00FF00"/>
                              </a:solidFill>
                            </a:rPr>
                            <a:t>3</a:t>
                          </a:r>
                          <a:endParaRPr lang="en-US" baseline="0" dirty="0" smtClean="0">
                            <a:solidFill>
                              <a:srgbClr val="00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N</a:t>
                          </a:r>
                          <a:r>
                            <a:rPr lang="de-DE" baseline="-25000" dirty="0" smtClean="0"/>
                            <a:t>FTS</a:t>
                          </a:r>
                          <a:endParaRPr lang="de-DE" baseline="0" dirty="0" smtClean="0"/>
                        </a:p>
                        <a:p>
                          <a:pPr algn="ctr"/>
                          <a:r>
                            <a:rPr lang="de-DE" baseline="0" dirty="0" smtClean="0">
                              <a:solidFill>
                                <a:srgbClr val="FF0000"/>
                              </a:solidFill>
                            </a:rPr>
                            <a:t>= 0</a:t>
                          </a:r>
                        </a:p>
                        <a:p>
                          <a:pPr algn="ctr"/>
                          <a:r>
                            <a:rPr lang="de-DE" baseline="0" dirty="0" smtClean="0">
                              <a:solidFill>
                                <a:srgbClr val="00FF00"/>
                              </a:solidFill>
                            </a:rPr>
                            <a:t>&gt;= </a:t>
                          </a:r>
                          <a:r>
                            <a:rPr lang="de-DE" baseline="0" dirty="0" smtClean="0">
                              <a:solidFill>
                                <a:srgbClr val="00FF00"/>
                              </a:solidFill>
                            </a:rPr>
                            <a:t>3</a:t>
                          </a:r>
                          <a:endParaRPr lang="en-US" baseline="0" dirty="0">
                            <a:solidFill>
                              <a:srgbClr val="00FF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6" t="-147619" r="-402051" b="-51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FF0000"/>
                              </a:solidFill>
                            </a:rPr>
                            <a:t>0.395</a:t>
                          </a:r>
                        </a:p>
                        <a:p>
                          <a:pPr algn="ctr"/>
                          <a:r>
                            <a:rPr lang="de-DE" dirty="0" smtClean="0">
                              <a:solidFill>
                                <a:srgbClr val="00CC66"/>
                              </a:solidFill>
                            </a:rPr>
                            <a:t>0.158</a:t>
                          </a:r>
                          <a:endParaRPr lang="en-US" dirty="0">
                            <a:solidFill>
                              <a:srgbClr val="00CC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FF0000"/>
                              </a:solidFill>
                            </a:rPr>
                            <a:t>0.666</a:t>
                          </a:r>
                        </a:p>
                        <a:p>
                          <a:pPr algn="ctr"/>
                          <a:r>
                            <a:rPr lang="de-DE" dirty="0" smtClean="0">
                              <a:solidFill>
                                <a:srgbClr val="00CC66"/>
                              </a:solidFill>
                            </a:rPr>
                            <a:t>0.266</a:t>
                          </a:r>
                          <a:endParaRPr lang="en-US" dirty="0">
                            <a:solidFill>
                              <a:srgbClr val="00CC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FF0000"/>
                              </a:solidFill>
                            </a:rPr>
                            <a:t>0.118</a:t>
                          </a:r>
                        </a:p>
                        <a:p>
                          <a:pPr algn="ctr"/>
                          <a:r>
                            <a:rPr lang="de-DE" dirty="0" smtClean="0">
                              <a:solidFill>
                                <a:srgbClr val="00CC66"/>
                              </a:solidFill>
                            </a:rPr>
                            <a:t>0.836</a:t>
                          </a:r>
                          <a:endParaRPr lang="en-US" dirty="0">
                            <a:solidFill>
                              <a:srgbClr val="00CC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FF0000"/>
                              </a:solidFill>
                            </a:rPr>
                            <a:t>0.570</a:t>
                          </a:r>
                        </a:p>
                        <a:p>
                          <a:pPr algn="ctr"/>
                          <a:r>
                            <a:rPr lang="de-DE" dirty="0" smtClean="0">
                              <a:solidFill>
                                <a:srgbClr val="00CC66"/>
                              </a:solidFill>
                            </a:rPr>
                            <a:t>0.429</a:t>
                          </a:r>
                          <a:endParaRPr lang="en-US" dirty="0">
                            <a:solidFill>
                              <a:srgbClr val="00CC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6" t="-247619" r="-402051" b="-41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FF0000"/>
                              </a:solidFill>
                            </a:rPr>
                            <a:t>0.210</a:t>
                          </a:r>
                        </a:p>
                        <a:p>
                          <a:pPr algn="ctr"/>
                          <a:r>
                            <a:rPr lang="de-DE" dirty="0" smtClean="0">
                              <a:solidFill>
                                <a:srgbClr val="00CC66"/>
                              </a:solidFill>
                            </a:rPr>
                            <a:t>0.449</a:t>
                          </a:r>
                          <a:endParaRPr lang="en-US" dirty="0" smtClean="0">
                            <a:solidFill>
                              <a:srgbClr val="00CC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FF0000"/>
                              </a:solidFill>
                            </a:rPr>
                            <a:t>0.354</a:t>
                          </a:r>
                        </a:p>
                        <a:p>
                          <a:pPr algn="ctr"/>
                          <a:r>
                            <a:rPr lang="de-DE" dirty="0" smtClean="0">
                              <a:solidFill>
                                <a:srgbClr val="00CC66"/>
                              </a:solidFill>
                            </a:rPr>
                            <a:t>0.588</a:t>
                          </a:r>
                          <a:endParaRPr lang="en-US" dirty="0" smtClean="0">
                            <a:solidFill>
                              <a:srgbClr val="00CC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FF0000"/>
                              </a:solidFill>
                            </a:rPr>
                            <a:t>0.131</a:t>
                          </a:r>
                        </a:p>
                        <a:p>
                          <a:pPr algn="ctr"/>
                          <a:r>
                            <a:rPr lang="de-DE" dirty="0" smtClean="0">
                              <a:solidFill>
                                <a:srgbClr val="00CC66"/>
                              </a:solidFill>
                            </a:rPr>
                            <a:t>0.769</a:t>
                          </a:r>
                          <a:endParaRPr lang="en-US" dirty="0" smtClean="0">
                            <a:solidFill>
                              <a:srgbClr val="00CC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FF0000"/>
                              </a:solidFill>
                            </a:rPr>
                            <a:t>0.777</a:t>
                          </a:r>
                        </a:p>
                        <a:p>
                          <a:pPr algn="ctr"/>
                          <a:r>
                            <a:rPr lang="de-DE" dirty="0" smtClean="0">
                              <a:solidFill>
                                <a:srgbClr val="00CC66"/>
                              </a:solidFill>
                            </a:rPr>
                            <a:t>0.222</a:t>
                          </a:r>
                          <a:endParaRPr lang="en-US" dirty="0" smtClean="0">
                            <a:solidFill>
                              <a:srgbClr val="00CC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6" t="-344340" r="-402051" b="-3122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FF0000"/>
                              </a:solidFill>
                            </a:rPr>
                            <a:t>0.037</a:t>
                          </a:r>
                        </a:p>
                        <a:p>
                          <a:pPr algn="ctr"/>
                          <a:r>
                            <a:rPr lang="de-DE" dirty="0" smtClean="0">
                              <a:solidFill>
                                <a:srgbClr val="00CC66"/>
                              </a:solidFill>
                            </a:rPr>
                            <a:t>0.860</a:t>
                          </a:r>
                          <a:endParaRPr lang="en-US" dirty="0" smtClean="0">
                            <a:solidFill>
                              <a:srgbClr val="00CC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FF0000"/>
                              </a:solidFill>
                            </a:rPr>
                            <a:t>0.256</a:t>
                          </a:r>
                        </a:p>
                        <a:p>
                          <a:pPr algn="ctr"/>
                          <a:r>
                            <a:rPr lang="de-DE" dirty="0" smtClean="0">
                              <a:solidFill>
                                <a:srgbClr val="00CC66"/>
                              </a:solidFill>
                            </a:rPr>
                            <a:t>0.720</a:t>
                          </a:r>
                          <a:endParaRPr lang="en-US" dirty="0" smtClean="0">
                            <a:solidFill>
                              <a:srgbClr val="00CC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FF0000"/>
                              </a:solidFill>
                            </a:rPr>
                            <a:t>0.660</a:t>
                          </a:r>
                        </a:p>
                        <a:p>
                          <a:pPr algn="ctr"/>
                          <a:r>
                            <a:rPr lang="de-DE" dirty="0" smtClean="0">
                              <a:solidFill>
                                <a:srgbClr val="00CC66"/>
                              </a:solidFill>
                            </a:rPr>
                            <a:t>0.260</a:t>
                          </a:r>
                          <a:endParaRPr lang="en-US" dirty="0" smtClean="0">
                            <a:solidFill>
                              <a:srgbClr val="00CC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FF0000"/>
                              </a:solidFill>
                            </a:rPr>
                            <a:t>0.944</a:t>
                          </a:r>
                        </a:p>
                        <a:p>
                          <a:pPr algn="ctr"/>
                          <a:r>
                            <a:rPr lang="de-DE" dirty="0" smtClean="0">
                              <a:solidFill>
                                <a:srgbClr val="00CC66"/>
                              </a:solidFill>
                            </a:rPr>
                            <a:t>0.055</a:t>
                          </a:r>
                          <a:endParaRPr lang="en-US" dirty="0" smtClean="0">
                            <a:solidFill>
                              <a:srgbClr val="00CC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6" t="-448571" r="-402051" b="-2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FF0000"/>
                              </a:solidFill>
                            </a:rPr>
                            <a:t>0.110</a:t>
                          </a:r>
                        </a:p>
                        <a:p>
                          <a:pPr algn="ctr"/>
                          <a:r>
                            <a:rPr lang="de-DE" dirty="0" smtClean="0">
                              <a:solidFill>
                                <a:srgbClr val="00CC66"/>
                              </a:solidFill>
                            </a:rPr>
                            <a:t>0.526</a:t>
                          </a:r>
                          <a:endParaRPr lang="en-US" dirty="0" smtClean="0">
                            <a:solidFill>
                              <a:srgbClr val="00CC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FF0000"/>
                              </a:solidFill>
                            </a:rPr>
                            <a:t>0.248</a:t>
                          </a:r>
                        </a:p>
                        <a:p>
                          <a:pPr algn="ctr"/>
                          <a:r>
                            <a:rPr lang="de-DE" dirty="0" smtClean="0">
                              <a:solidFill>
                                <a:srgbClr val="00CC66"/>
                              </a:solidFill>
                            </a:rPr>
                            <a:t>0.732</a:t>
                          </a:r>
                          <a:endParaRPr lang="en-US" dirty="0" smtClean="0">
                            <a:solidFill>
                              <a:srgbClr val="00CC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FF0000"/>
                              </a:solidFill>
                            </a:rPr>
                            <a:t>0.289</a:t>
                          </a:r>
                        </a:p>
                        <a:p>
                          <a:pPr algn="ctr"/>
                          <a:r>
                            <a:rPr lang="de-DE" dirty="0" smtClean="0">
                              <a:solidFill>
                                <a:srgbClr val="00CC66"/>
                              </a:solidFill>
                            </a:rPr>
                            <a:t>0.602</a:t>
                          </a:r>
                          <a:endParaRPr lang="en-US" dirty="0" smtClean="0">
                            <a:solidFill>
                              <a:srgbClr val="00CC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FF0000"/>
                              </a:solidFill>
                            </a:rPr>
                            <a:t>0.826</a:t>
                          </a:r>
                        </a:p>
                        <a:p>
                          <a:pPr algn="ctr"/>
                          <a:r>
                            <a:rPr lang="de-DE" dirty="0" smtClean="0">
                              <a:solidFill>
                                <a:srgbClr val="00CC66"/>
                              </a:solidFill>
                            </a:rPr>
                            <a:t>0.171</a:t>
                          </a:r>
                          <a:endParaRPr lang="en-US" dirty="0" smtClean="0">
                            <a:solidFill>
                              <a:srgbClr val="00CC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6" t="-548571" r="-402051" b="-1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FF0000"/>
                              </a:solidFill>
                            </a:rPr>
                            <a:t>0.368</a:t>
                          </a:r>
                        </a:p>
                        <a:p>
                          <a:pPr algn="ctr"/>
                          <a:r>
                            <a:rPr lang="de-DE" dirty="0" smtClean="0">
                              <a:solidFill>
                                <a:srgbClr val="00CC66"/>
                              </a:solidFill>
                            </a:rPr>
                            <a:t>0.189</a:t>
                          </a:r>
                          <a:endParaRPr lang="en-US" dirty="0" smtClean="0">
                            <a:solidFill>
                              <a:srgbClr val="00CC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FF0000"/>
                              </a:solidFill>
                            </a:rPr>
                            <a:t>0.325</a:t>
                          </a:r>
                        </a:p>
                        <a:p>
                          <a:pPr algn="ctr"/>
                          <a:r>
                            <a:rPr lang="de-DE" dirty="0" smtClean="0">
                              <a:solidFill>
                                <a:srgbClr val="00CC66"/>
                              </a:solidFill>
                            </a:rPr>
                            <a:t>0.647</a:t>
                          </a:r>
                          <a:endParaRPr lang="en-US" dirty="0" smtClean="0">
                            <a:solidFill>
                              <a:srgbClr val="00CC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FF0000"/>
                              </a:solidFill>
                            </a:rPr>
                            <a:t>0.194</a:t>
                          </a:r>
                        </a:p>
                        <a:p>
                          <a:pPr algn="ctr"/>
                          <a:r>
                            <a:rPr lang="de-DE" dirty="0" smtClean="0">
                              <a:solidFill>
                                <a:srgbClr val="00CC66"/>
                              </a:solidFill>
                            </a:rPr>
                            <a:t>0.742</a:t>
                          </a:r>
                          <a:endParaRPr lang="en-US" dirty="0" smtClean="0">
                            <a:solidFill>
                              <a:srgbClr val="00CC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FF0000"/>
                              </a:solidFill>
                            </a:rPr>
                            <a:t>0.680</a:t>
                          </a:r>
                        </a:p>
                        <a:p>
                          <a:pPr algn="ctr"/>
                          <a:r>
                            <a:rPr lang="de-DE" dirty="0" smtClean="0">
                              <a:solidFill>
                                <a:srgbClr val="00CC66"/>
                              </a:solidFill>
                            </a:rPr>
                            <a:t>0.315</a:t>
                          </a:r>
                          <a:endParaRPr lang="en-US" dirty="0" smtClean="0">
                            <a:solidFill>
                              <a:srgbClr val="00CC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6" t="-648571" r="-402051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FF0000"/>
                              </a:solidFill>
                            </a:rPr>
                            <a:t>0.212</a:t>
                          </a:r>
                        </a:p>
                        <a:p>
                          <a:pPr algn="ctr"/>
                          <a:r>
                            <a:rPr lang="de-DE" dirty="0" smtClean="0">
                              <a:solidFill>
                                <a:srgbClr val="00CC66"/>
                              </a:solidFill>
                            </a:rPr>
                            <a:t>0.432</a:t>
                          </a:r>
                          <a:endParaRPr lang="en-US" dirty="0" smtClean="0">
                            <a:solidFill>
                              <a:srgbClr val="00CC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FF0000"/>
                              </a:solidFill>
                            </a:rPr>
                            <a:t>0.332</a:t>
                          </a:r>
                        </a:p>
                        <a:p>
                          <a:pPr algn="ctr"/>
                          <a:r>
                            <a:rPr lang="de-DE" dirty="0" smtClean="0">
                              <a:solidFill>
                                <a:srgbClr val="00CC66"/>
                              </a:solidFill>
                            </a:rPr>
                            <a:t>0.645</a:t>
                          </a:r>
                          <a:endParaRPr lang="en-US" dirty="0" smtClean="0">
                            <a:solidFill>
                              <a:srgbClr val="00CC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FF0000"/>
                              </a:solidFill>
                            </a:rPr>
                            <a:t>0.245</a:t>
                          </a:r>
                        </a:p>
                        <a:p>
                          <a:pPr algn="ctr"/>
                          <a:r>
                            <a:rPr lang="de-DE" dirty="0" smtClean="0">
                              <a:solidFill>
                                <a:srgbClr val="00CC66"/>
                              </a:solidFill>
                            </a:rPr>
                            <a:t>0.663</a:t>
                          </a:r>
                          <a:endParaRPr lang="en-US" dirty="0" smtClean="0">
                            <a:solidFill>
                              <a:srgbClr val="00CC66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FF0000"/>
                              </a:solidFill>
                            </a:rPr>
                            <a:t>0.721</a:t>
                          </a:r>
                        </a:p>
                        <a:p>
                          <a:pPr algn="ctr"/>
                          <a:r>
                            <a:rPr lang="de-DE" dirty="0" smtClean="0">
                              <a:solidFill>
                                <a:srgbClr val="00CC66"/>
                              </a:solidFill>
                            </a:rPr>
                            <a:t>0.275</a:t>
                          </a:r>
                          <a:endParaRPr lang="en-US" dirty="0" smtClean="0">
                            <a:solidFill>
                              <a:srgbClr val="00CC66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81610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Hits in FTS Planes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1905000"/>
            <a:ext cx="8554342" cy="4114800"/>
          </a:xfrm>
        </p:spPr>
        <p:txBody>
          <a:bodyPr/>
          <a:lstStyle/>
          <a:p>
            <a:r>
              <a:rPr lang="de-DE" dirty="0" smtClean="0"/>
              <a:t>FTS-1 - 6:  </a:t>
            </a:r>
            <a:r>
              <a:rPr lang="de-DE" dirty="0" err="1" smtClean="0"/>
              <a:t>numbers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in % </a:t>
            </a:r>
            <a:r>
              <a:rPr lang="de-DE" dirty="0" err="1" smtClean="0"/>
              <a:t>of</a:t>
            </a:r>
            <a:r>
              <a:rPr lang="de-DE" dirty="0" smtClean="0"/>
              <a:t> total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generated</a:t>
            </a:r>
            <a:r>
              <a:rPr lang="de-DE" dirty="0" smtClean="0"/>
              <a:t> </a:t>
            </a:r>
            <a:r>
              <a:rPr lang="de-DE" dirty="0" err="1" smtClean="0"/>
              <a:t>particles</a:t>
            </a:r>
            <a:endParaRPr lang="de-DE" dirty="0" smtClean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64568" y="2745232"/>
              <a:ext cx="8064000" cy="27720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08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0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08000">
                      <a:extLst>
                        <a:ext uri="{9D8B030D-6E8A-4147-A177-3AD203B41FA5}">
                          <a16:colId xmlns:a16="http://schemas.microsoft.com/office/drawing/2014/main" val="942825040"/>
                        </a:ext>
                      </a:extLst>
                    </a:gridCol>
                    <a:gridCol w="1008000">
                      <a:extLst>
                        <a:ext uri="{9D8B030D-6E8A-4147-A177-3AD203B41FA5}">
                          <a16:colId xmlns:a16="http://schemas.microsoft.com/office/drawing/2014/main" val="2694869562"/>
                        </a:ext>
                      </a:extLst>
                    </a:gridCol>
                    <a:gridCol w="1008000">
                      <a:extLst>
                        <a:ext uri="{9D8B030D-6E8A-4147-A177-3AD203B41FA5}">
                          <a16:colId xmlns:a16="http://schemas.microsoft.com/office/drawing/2014/main" val="1292133655"/>
                        </a:ext>
                      </a:extLst>
                    </a:gridCol>
                    <a:gridCol w="1008000">
                      <a:extLst>
                        <a:ext uri="{9D8B030D-6E8A-4147-A177-3AD203B41FA5}">
                          <a16:colId xmlns:a16="http://schemas.microsoft.com/office/drawing/2014/main" val="3449157700"/>
                        </a:ext>
                      </a:extLst>
                    </a:gridCol>
                    <a:gridCol w="1008000">
                      <a:extLst>
                        <a:ext uri="{9D8B030D-6E8A-4147-A177-3AD203B41FA5}">
                          <a16:colId xmlns:a16="http://schemas.microsoft.com/office/drawing/2014/main" val="3929385096"/>
                        </a:ext>
                      </a:extLst>
                    </a:gridCol>
                    <a:gridCol w="1008000">
                      <a:extLst>
                        <a:ext uri="{9D8B030D-6E8A-4147-A177-3AD203B41FA5}">
                          <a16:colId xmlns:a16="http://schemas.microsoft.com/office/drawing/2014/main" val="3207596932"/>
                        </a:ext>
                      </a:extLst>
                    </a:gridCol>
                  </a:tblGrid>
                  <a:tr h="39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err="1" smtClean="0"/>
                            <a:t>particle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F</a:t>
                          </a:r>
                          <a:r>
                            <a:rPr lang="de-DE" baseline="-25000" dirty="0" smtClean="0"/>
                            <a:t>FTS-1</a:t>
                          </a:r>
                          <a:endParaRPr lang="de-DE" baseline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F</a:t>
                          </a:r>
                          <a:r>
                            <a:rPr lang="de-DE" baseline="-25000" dirty="0" smtClean="0"/>
                            <a:t>FTS-2</a:t>
                          </a:r>
                          <a:endParaRPr lang="de-DE" baseline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F</a:t>
                          </a:r>
                          <a:r>
                            <a:rPr lang="de-DE" baseline="-25000" dirty="0" smtClean="0"/>
                            <a:t>FTS-3</a:t>
                          </a:r>
                          <a:endParaRPr lang="de-DE" baseline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F</a:t>
                          </a:r>
                          <a:r>
                            <a:rPr lang="de-DE" baseline="-25000" dirty="0" smtClean="0"/>
                            <a:t>FTS-4</a:t>
                          </a:r>
                          <a:endParaRPr lang="de-DE" baseline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F</a:t>
                          </a:r>
                          <a:r>
                            <a:rPr lang="de-DE" baseline="-25000" dirty="0" smtClean="0"/>
                            <a:t>FTS-5</a:t>
                          </a:r>
                          <a:endParaRPr lang="de-DE" baseline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F</a:t>
                          </a:r>
                          <a:r>
                            <a:rPr lang="de-DE" baseline="-25000" dirty="0" smtClean="0"/>
                            <a:t>FTS-6</a:t>
                          </a:r>
                          <a:endParaRPr lang="de-DE" baseline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solidFill>
                                <a:srgbClr val="FF0000"/>
                              </a:solidFill>
                            </a:rPr>
                            <a:t>F</a:t>
                          </a:r>
                          <a:r>
                            <a:rPr lang="de-DE" baseline="-25000" dirty="0" smtClean="0">
                              <a:solidFill>
                                <a:srgbClr val="FF0000"/>
                              </a:solidFill>
                            </a:rPr>
                            <a:t>6 </a:t>
                          </a:r>
                          <a:r>
                            <a:rPr lang="de-DE" baseline="0" dirty="0" smtClean="0">
                              <a:solidFill>
                                <a:srgbClr val="FF0000"/>
                              </a:solidFill>
                            </a:rPr>
                            <a:t>/ F</a:t>
                          </a:r>
                          <a:r>
                            <a:rPr lang="de-DE" baseline="-25000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de-DE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41.9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41.9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41.1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40.9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40.7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40.3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C00000"/>
                              </a:solidFill>
                            </a:rPr>
                            <a:t>0.960</a:t>
                          </a:r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21.6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21.4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21.0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21.0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20.9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20.7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C00000"/>
                              </a:solidFill>
                            </a:rPr>
                            <a:t>0.959</a:t>
                          </a:r>
                          <a:endParaRPr lang="en-US" dirty="0" smtClean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5.43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5.16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4.75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4.55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3.92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3.77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C00000"/>
                              </a:solidFill>
                            </a:rPr>
                            <a:t>0.694</a:t>
                          </a:r>
                          <a:endParaRPr lang="en-US" dirty="0" smtClean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smtClean="0">
                                            <a:latin typeface="Cambria Math"/>
                                            <a:ea typeface="Cambria Math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de-DE" b="0" i="1" smtClean="0">
                                            <a:latin typeface="Cambria Math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16.8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14.6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12.1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11.3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9.27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8.93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C00000"/>
                              </a:solidFill>
                            </a:rPr>
                            <a:t>0.533</a:t>
                          </a:r>
                          <a:endParaRPr lang="en-US" dirty="0" smtClean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smtClean="0">
                                            <a:latin typeface="Cambria Math"/>
                                            <a:ea typeface="Cambria Math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de-DE" b="0" i="1" smtClean="0">
                                            <a:latin typeface="Cambria Math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30.3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26.9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21.5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19.8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14.7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13.9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C00000"/>
                              </a:solidFill>
                            </a:rPr>
                            <a:t>0.458</a:t>
                          </a:r>
                          <a:endParaRPr lang="en-US" dirty="0" smtClean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26.0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23.3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18.7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17.2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12.3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11.5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C00000"/>
                              </a:solidFill>
                            </a:rPr>
                            <a:t>0.441</a:t>
                          </a:r>
                          <a:endParaRPr lang="en-US" dirty="0" smtClean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9220997"/>
                  </p:ext>
                </p:extLst>
              </p:nvPr>
            </p:nvGraphicFramePr>
            <p:xfrm>
              <a:off x="1064568" y="2745232"/>
              <a:ext cx="8064000" cy="27720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008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0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08000">
                      <a:extLst>
                        <a:ext uri="{9D8B030D-6E8A-4147-A177-3AD203B41FA5}">
                          <a16:colId xmlns:a16="http://schemas.microsoft.com/office/drawing/2014/main" val="942825040"/>
                        </a:ext>
                      </a:extLst>
                    </a:gridCol>
                    <a:gridCol w="1008000">
                      <a:extLst>
                        <a:ext uri="{9D8B030D-6E8A-4147-A177-3AD203B41FA5}">
                          <a16:colId xmlns:a16="http://schemas.microsoft.com/office/drawing/2014/main" val="2694869562"/>
                        </a:ext>
                      </a:extLst>
                    </a:gridCol>
                    <a:gridCol w="1008000">
                      <a:extLst>
                        <a:ext uri="{9D8B030D-6E8A-4147-A177-3AD203B41FA5}">
                          <a16:colId xmlns:a16="http://schemas.microsoft.com/office/drawing/2014/main" val="1292133655"/>
                        </a:ext>
                      </a:extLst>
                    </a:gridCol>
                    <a:gridCol w="1008000">
                      <a:extLst>
                        <a:ext uri="{9D8B030D-6E8A-4147-A177-3AD203B41FA5}">
                          <a16:colId xmlns:a16="http://schemas.microsoft.com/office/drawing/2014/main" val="3449157700"/>
                        </a:ext>
                      </a:extLst>
                    </a:gridCol>
                    <a:gridCol w="1008000">
                      <a:extLst>
                        <a:ext uri="{9D8B030D-6E8A-4147-A177-3AD203B41FA5}">
                          <a16:colId xmlns:a16="http://schemas.microsoft.com/office/drawing/2014/main" val="3929385096"/>
                        </a:ext>
                      </a:extLst>
                    </a:gridCol>
                    <a:gridCol w="1008000">
                      <a:extLst>
                        <a:ext uri="{9D8B030D-6E8A-4147-A177-3AD203B41FA5}">
                          <a16:colId xmlns:a16="http://schemas.microsoft.com/office/drawing/2014/main" val="3207596932"/>
                        </a:ext>
                      </a:extLst>
                    </a:gridCol>
                  </a:tblGrid>
                  <a:tr h="39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err="1" smtClean="0"/>
                            <a:t>particle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F</a:t>
                          </a:r>
                          <a:r>
                            <a:rPr lang="de-DE" baseline="-25000" dirty="0" smtClean="0"/>
                            <a:t>FTS-1</a:t>
                          </a:r>
                          <a:endParaRPr lang="de-DE" baseline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F</a:t>
                          </a:r>
                          <a:r>
                            <a:rPr lang="de-DE" baseline="-25000" dirty="0" smtClean="0"/>
                            <a:t>FTS-2</a:t>
                          </a:r>
                          <a:endParaRPr lang="de-DE" baseline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F</a:t>
                          </a:r>
                          <a:r>
                            <a:rPr lang="de-DE" baseline="-25000" dirty="0" smtClean="0"/>
                            <a:t>FTS-3</a:t>
                          </a:r>
                          <a:endParaRPr lang="de-DE" baseline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F</a:t>
                          </a:r>
                          <a:r>
                            <a:rPr lang="de-DE" baseline="-25000" dirty="0" smtClean="0"/>
                            <a:t>FTS-4</a:t>
                          </a:r>
                          <a:endParaRPr lang="de-DE" baseline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F</a:t>
                          </a:r>
                          <a:r>
                            <a:rPr lang="de-DE" baseline="-25000" dirty="0" smtClean="0"/>
                            <a:t>FTS-5</a:t>
                          </a:r>
                          <a:endParaRPr lang="de-DE" baseline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F</a:t>
                          </a:r>
                          <a:r>
                            <a:rPr lang="de-DE" baseline="-25000" dirty="0" smtClean="0"/>
                            <a:t>FTS-6</a:t>
                          </a:r>
                          <a:endParaRPr lang="de-DE" baseline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solidFill>
                                <a:srgbClr val="FF0000"/>
                              </a:solidFill>
                            </a:rPr>
                            <a:t>F</a:t>
                          </a:r>
                          <a:r>
                            <a:rPr lang="de-DE" baseline="-25000" dirty="0" smtClean="0">
                              <a:solidFill>
                                <a:srgbClr val="FF0000"/>
                              </a:solidFill>
                            </a:rPr>
                            <a:t>6 </a:t>
                          </a:r>
                          <a:r>
                            <a:rPr lang="de-DE" baseline="0" dirty="0" smtClean="0">
                              <a:solidFill>
                                <a:srgbClr val="FF0000"/>
                              </a:solidFill>
                            </a:rPr>
                            <a:t>/ F</a:t>
                          </a:r>
                          <a:r>
                            <a:rPr lang="de-DE" baseline="-25000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2" t="-107692" r="-700000" b="-5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41.9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41.9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41.1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40.9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40.7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40.3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C00000"/>
                              </a:solidFill>
                            </a:rPr>
                            <a:t>0.960</a:t>
                          </a:r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2" t="-207692" r="-700000" b="-4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21.6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21.4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21.0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21.0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20.9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20.7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C00000"/>
                              </a:solidFill>
                            </a:rPr>
                            <a:t>0.959</a:t>
                          </a:r>
                          <a:endParaRPr lang="en-US" dirty="0" smtClean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2" t="-303030" r="-700000" b="-31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5.43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5.16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4.75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4.55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3.92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3.77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C00000"/>
                              </a:solidFill>
                            </a:rPr>
                            <a:t>0.694</a:t>
                          </a:r>
                          <a:endParaRPr lang="en-US" dirty="0" smtClean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2" t="-409231" r="-700000" b="-2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16.8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14.6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12.1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11.3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9.27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8.93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C00000"/>
                              </a:solidFill>
                            </a:rPr>
                            <a:t>0.533</a:t>
                          </a:r>
                          <a:endParaRPr lang="en-US" dirty="0" smtClean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2" t="-509231" r="-700000" b="-1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30.3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26.9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21.5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19.8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14.7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13.9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C00000"/>
                              </a:solidFill>
                            </a:rPr>
                            <a:t>0.458</a:t>
                          </a:r>
                          <a:endParaRPr lang="en-US" dirty="0" smtClean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2" t="-609231" r="-700000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26.0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23.3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18.7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17.2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12.3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chemeClr val="tx1"/>
                              </a:solidFill>
                            </a:rPr>
                            <a:t>11.5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C00000"/>
                              </a:solidFill>
                            </a:rPr>
                            <a:t>0.441</a:t>
                          </a:r>
                          <a:endParaRPr lang="en-US" dirty="0" smtClean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44476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50"/>
            <a:ext cx="3324225" cy="320992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5" y="146050"/>
            <a:ext cx="3324225" cy="320992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5" y="3502025"/>
            <a:ext cx="3324225" cy="320992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2025"/>
            <a:ext cx="3324225" cy="320992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8" y="3502025"/>
            <a:ext cx="3324225" cy="320992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7" y="146050"/>
            <a:ext cx="332422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21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50"/>
            <a:ext cx="3324225" cy="320992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5" y="146050"/>
            <a:ext cx="3324225" cy="320992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5" y="3502025"/>
            <a:ext cx="3324225" cy="320992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2025"/>
            <a:ext cx="3324225" cy="320992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8" y="3502025"/>
            <a:ext cx="3324225" cy="320992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8" y="146050"/>
            <a:ext cx="332422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8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50"/>
            <a:ext cx="3324225" cy="320992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5" y="146050"/>
            <a:ext cx="3324225" cy="320992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5" y="3502025"/>
            <a:ext cx="3324225" cy="320992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2025"/>
            <a:ext cx="3324225" cy="320992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8" y="3502025"/>
            <a:ext cx="3324225" cy="320992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8" y="146050"/>
            <a:ext cx="332422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74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50"/>
            <a:ext cx="3324225" cy="320992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5" y="146050"/>
            <a:ext cx="3324225" cy="320992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5" y="3502025"/>
            <a:ext cx="3324225" cy="320992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2025"/>
            <a:ext cx="3324225" cy="320992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8" y="3502025"/>
            <a:ext cx="3324225" cy="320992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8" y="146050"/>
            <a:ext cx="332422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70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50"/>
            <a:ext cx="3324225" cy="320992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5" y="146050"/>
            <a:ext cx="3324225" cy="320992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5" y="3502025"/>
            <a:ext cx="3324225" cy="320992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2025"/>
            <a:ext cx="3324225" cy="320992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8" y="3502025"/>
            <a:ext cx="3324225" cy="320992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8" y="146050"/>
            <a:ext cx="332422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28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 Part 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40%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have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no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hit</a:t>
                </a:r>
                <a:r>
                  <a:rPr lang="de-DE" dirty="0" smtClean="0"/>
                  <a:t> in MVD,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67%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no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hit</a:t>
                </a:r>
                <a:r>
                  <a:rPr lang="de-DE" dirty="0" smtClean="0"/>
                  <a:t> in STT.</a:t>
                </a:r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except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/>
                  <a:t>, all particles have high probability to hit the GEM detector.</a:t>
                </a:r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/>
                  <a:t>except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/>
                  <a:t> (5%), the probability </a:t>
                </a:r>
                <a:r>
                  <a:rPr lang="en-US" dirty="0"/>
                  <a:t>to hit the </a:t>
                </a:r>
                <a:r>
                  <a:rPr lang="en-US" dirty="0" smtClean="0"/>
                  <a:t>FTS is between 17%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 smtClean="0"/>
                  <a:t>) and 42%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 smtClean="0"/>
                  <a:t>).</a:t>
                </a:r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if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within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FTS </a:t>
                </a:r>
                <a:r>
                  <a:rPr lang="de-DE" dirty="0" err="1" smtClean="0"/>
                  <a:t>acceptance</a:t>
                </a:r>
                <a:r>
                  <a:rPr lang="de-DE" dirty="0" smtClean="0"/>
                  <a:t>,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transmission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probability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FTS-6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very</a:t>
                </a:r>
                <a:r>
                  <a:rPr lang="de-DE" dirty="0" smtClean="0"/>
                  <a:t> high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 smtClean="0"/>
                  <a:t> (96%), whereas losses are ~50% for </a:t>
                </a:r>
                <a:r>
                  <a:rPr lang="en-US" dirty="0" err="1" smtClean="0"/>
                  <a:t>pions</a:t>
                </a:r>
                <a:r>
                  <a:rPr lang="en-US" dirty="0" smtClean="0"/>
                  <a:t>.</a:t>
                </a:r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 smtClean="0"/>
                  <a:t> do not extend the full x range of FTS-5,6</a:t>
                </a:r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endParaRPr lang="en-US" dirty="0" smtClean="0"/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endParaRPr lang="en-US" dirty="0" smtClean="0"/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83" t="-2074" r="-2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893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Items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spcBef>
                    <a:spcPts val="0"/>
                  </a:spcBef>
                  <a:spcAft>
                    <a:spcPts val="1800"/>
                  </a:spcAft>
                  <a:buFont typeface="+mj-lt"/>
                  <a:buAutoNum type="romanUcPeriod"/>
                </a:pPr>
                <a:r>
                  <a:rPr lang="de-DE" dirty="0" smtClean="0"/>
                  <a:t>Requirements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FTS </a:t>
                </a:r>
                <a:r>
                  <a:rPr lang="de-DE" dirty="0" err="1"/>
                  <a:t>d</a:t>
                </a:r>
                <a:r>
                  <a:rPr lang="de-DE" dirty="0" err="1" smtClean="0"/>
                  <a:t>etectors</a:t>
                </a:r>
                <a:endParaRPr lang="de-DE" dirty="0" smtClean="0"/>
              </a:p>
              <a:p>
                <a:pPr marL="514350" indent="-514350">
                  <a:spcBef>
                    <a:spcPts val="0"/>
                  </a:spcBef>
                  <a:spcAft>
                    <a:spcPts val="1800"/>
                  </a:spcAft>
                  <a:buFont typeface="+mj-lt"/>
                  <a:buAutoNum type="romanUcPeriod"/>
                </a:pPr>
                <a:r>
                  <a:rPr lang="de-DE" dirty="0" err="1" smtClean="0"/>
                  <a:t>Modified</a:t>
                </a:r>
                <a:r>
                  <a:rPr lang="de-DE" dirty="0" smtClean="0"/>
                  <a:t> EMC </a:t>
                </a:r>
                <a:r>
                  <a:rPr lang="de-DE" dirty="0" err="1"/>
                  <a:t>a</a:t>
                </a:r>
                <a:r>
                  <a:rPr lang="de-DE" dirty="0" err="1" smtClean="0"/>
                  <a:t>cceptance</a:t>
                </a:r>
                <a:endParaRPr lang="de-DE" dirty="0" smtClean="0"/>
              </a:p>
              <a:p>
                <a:pPr marL="514350" indent="-514350">
                  <a:spcBef>
                    <a:spcPts val="0"/>
                  </a:spcBef>
                  <a:spcAft>
                    <a:spcPts val="1800"/>
                  </a:spcAft>
                  <a:buFont typeface="+mj-lt"/>
                  <a:buAutoNum type="romanUcPeriod"/>
                </a:pPr>
                <a:r>
                  <a:rPr lang="de-DE" dirty="0" smtClean="0">
                    <a:ea typeface="Cambria Math" panose="02040503050406030204" pitchFamily="18" charset="0"/>
                  </a:rPr>
                  <a:t>Fitting </a:t>
                </a:r>
                <a:r>
                  <a:rPr lang="de-DE" dirty="0" err="1" smtClean="0">
                    <a:ea typeface="Cambria Math" panose="02040503050406030204" pitchFamily="18" charset="0"/>
                  </a:rPr>
                  <a:t>decay</a:t>
                </a:r>
                <a:r>
                  <a:rPr lang="de-DE" dirty="0" smtClean="0">
                    <a:ea typeface="Cambria Math" panose="02040503050406030204" pitchFamily="18" charset="0"/>
                  </a:rPr>
                  <a:t> </a:t>
                </a:r>
                <a:r>
                  <a:rPr lang="de-DE" dirty="0" err="1" smtClean="0">
                    <a:ea typeface="Cambria Math" panose="02040503050406030204" pitchFamily="18" charset="0"/>
                  </a:rPr>
                  <a:t>tree</a:t>
                </a:r>
                <a:r>
                  <a:rPr lang="de-DE" dirty="0" smtClean="0">
                    <a:ea typeface="Cambria Math" panose="02040503050406030204" pitchFamily="18" charset="0"/>
                  </a:rPr>
                  <a:t> </a:t>
                </a:r>
                <a:r>
                  <a:rPr lang="de-DE" dirty="0" err="1" smtClean="0">
                    <a:ea typeface="Cambria Math" panose="02040503050406030204" pitchFamily="18" charset="0"/>
                  </a:rPr>
                  <a:t>with</a:t>
                </a:r>
                <a:r>
                  <a:rPr lang="de-DE" dirty="0" smtClean="0">
                    <a:ea typeface="Cambria Math" panose="02040503050406030204" pitchFamily="18" charset="0"/>
                  </a:rPr>
                  <a:t> </a:t>
                </a:r>
                <a:r>
                  <a:rPr lang="de-DE" dirty="0" err="1" smtClean="0">
                    <a:ea typeface="Cambria Math" panose="02040503050406030204" pitchFamily="18" charset="0"/>
                  </a:rPr>
                  <a:t>longlived</a:t>
                </a:r>
                <a:r>
                  <a:rPr lang="de-DE" dirty="0" smtClean="0">
                    <a:ea typeface="Cambria Math" panose="02040503050406030204" pitchFamily="18" charset="0"/>
                  </a:rPr>
                  <a:t> </a:t>
                </a:r>
                <a:r>
                  <a:rPr lang="de-DE" dirty="0" err="1" smtClean="0">
                    <a:ea typeface="Cambria Math" panose="02040503050406030204" pitchFamily="18" charset="0"/>
                  </a:rPr>
                  <a:t>charged</a:t>
                </a:r>
                <a:r>
                  <a:rPr lang="de-DE" dirty="0" smtClean="0">
                    <a:ea typeface="Cambria Math" panose="02040503050406030204" pitchFamily="18" charset="0"/>
                  </a:rPr>
                  <a:t> </a:t>
                </a:r>
                <a:r>
                  <a:rPr lang="de-DE" dirty="0" err="1" smtClean="0">
                    <a:ea typeface="Cambria Math" panose="02040503050406030204" pitchFamily="18" charset="0"/>
                  </a:rPr>
                  <a:t>particles</a:t>
                </a:r>
                <a:r>
                  <a:rPr lang="de-DE" dirty="0" smtClean="0">
                    <a:ea typeface="Cambria Math" panose="02040503050406030204" pitchFamily="18" charset="0"/>
                  </a:rPr>
                  <a:t>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de-DE" dirty="0" smtClean="0">
                    <a:ea typeface="Cambria Math" panose="02040503050406030204" pitchFamily="18" charset="0"/>
                  </a:rPr>
                  <a:t>)</a:t>
                </a:r>
                <a:endParaRPr lang="en-US" dirty="0" smtClean="0"/>
              </a:p>
              <a:p>
                <a:pPr marL="514350" indent="-514350">
                  <a:spcBef>
                    <a:spcPts val="0"/>
                  </a:spcBef>
                  <a:spcAft>
                    <a:spcPts val="1800"/>
                  </a:spcAft>
                  <a:buFont typeface="+mj-lt"/>
                  <a:buAutoNum type="romanUcPeriod"/>
                </a:pPr>
                <a:r>
                  <a:rPr lang="de-DE" dirty="0" smtClean="0"/>
                  <a:t>First </a:t>
                </a:r>
                <a:r>
                  <a:rPr lang="de-DE" dirty="0" err="1" smtClean="0"/>
                  <a:t>results</a:t>
                </a:r>
                <a:r>
                  <a:rPr lang="de-DE" dirty="0" smtClean="0"/>
                  <a:t> on </a:t>
                </a:r>
                <a:r>
                  <a:rPr lang="de-DE" dirty="0" err="1" smtClean="0"/>
                  <a:t>simulation</a:t>
                </a:r>
                <a:r>
                  <a:rPr lang="de-DE" dirty="0" smtClean="0"/>
                  <a:t> &amp; </a:t>
                </a:r>
                <a:r>
                  <a:rPr lang="de-DE" dirty="0" err="1" smtClean="0"/>
                  <a:t>analysis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55" t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528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Part II:  </a:t>
            </a:r>
            <a:r>
              <a:rPr lang="de-DE" dirty="0" err="1" smtClean="0"/>
              <a:t>Modified</a:t>
            </a:r>
            <a:r>
              <a:rPr lang="de-DE" dirty="0" smtClean="0"/>
              <a:t> EMC </a:t>
            </a:r>
            <a:r>
              <a:rPr lang="de-DE" dirty="0" err="1" smtClean="0"/>
              <a:t>Acceptance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Discussion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shift</a:t>
                </a:r>
                <a:r>
                  <a:rPr lang="de-DE" dirty="0" smtClean="0"/>
                  <a:t> BWEC </a:t>
                </a:r>
                <a:r>
                  <a:rPr lang="de-DE" dirty="0" err="1" smtClean="0"/>
                  <a:t>by</a:t>
                </a:r>
                <a:r>
                  <a:rPr lang="de-DE" dirty="0" smtClean="0"/>
                  <a:t> 5 cm </a:t>
                </a:r>
                <a:r>
                  <a:rPr lang="de-DE" dirty="0" err="1" smtClean="0"/>
                  <a:t>upstream</a:t>
                </a:r>
                <a:r>
                  <a:rPr lang="de-DE" dirty="0" smtClean="0"/>
                  <a:t>  </a:t>
                </a:r>
                <a:r>
                  <a:rPr lang="de-DE" dirty="0" smtClean="0">
                    <a:sym typeface="Wingdings" panose="05000000000000000000" pitchFamily="2" charset="2"/>
                  </a:rPr>
                  <a:t> 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gap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between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>
                    <a:sym typeface="Wingdings" panose="05000000000000000000" pitchFamily="2" charset="2"/>
                  </a:rPr>
                  <a:t>B</a:t>
                </a:r>
                <a:r>
                  <a:rPr lang="de-DE" dirty="0" smtClean="0">
                    <a:sym typeface="Wingdings" panose="05000000000000000000" pitchFamily="2" charset="2"/>
                  </a:rPr>
                  <a:t>arrel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and</a:t>
                </a:r>
                <a:r>
                  <a:rPr lang="de-DE" dirty="0" smtClean="0">
                    <a:sym typeface="Wingdings" panose="05000000000000000000" pitchFamily="2" charset="2"/>
                  </a:rPr>
                  <a:t> BWEC</a:t>
                </a:r>
                <a:endParaRPr lang="de-DE" dirty="0" smtClean="0"/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Discussion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remove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innermost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layer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crystals</a:t>
                </a:r>
                <a:r>
                  <a:rPr lang="de-DE" dirty="0" smtClean="0"/>
                  <a:t>  </a:t>
                </a:r>
                <a:r>
                  <a:rPr lang="de-DE" dirty="0" smtClean="0">
                    <a:sym typeface="Wingdings" panose="05000000000000000000" pitchFamily="2" charset="2"/>
                  </a:rPr>
                  <a:t> 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reduced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θ</a:t>
                </a:r>
                <a:r>
                  <a:rPr lang="de-DE" baseline="-25000" dirty="0" err="1" smtClean="0">
                    <a:sym typeface="Wingdings" panose="05000000000000000000" pitchFamily="2" charset="2"/>
                  </a:rPr>
                  <a:t>max</a:t>
                </a:r>
                <a:endParaRPr lang="de-DE" dirty="0" smtClean="0">
                  <a:sym typeface="Wingdings" panose="05000000000000000000" pitchFamily="2" charset="2"/>
                </a:endParaRPr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Ø"/>
                </a:pPr>
                <a:r>
                  <a:rPr lang="de-DE" dirty="0" smtClean="0">
                    <a:sym typeface="Wingdings" panose="05000000000000000000" pitchFamily="2" charset="2"/>
                  </a:rPr>
                  <a:t>Gap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from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142.0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de-DE" dirty="0" smtClean="0">
                    <a:sym typeface="Wingdings" panose="05000000000000000000" pitchFamily="2" charset="2"/>
                  </a:rPr>
                  <a:t> to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51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.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de-DE" dirty="0" smtClean="0"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max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167.4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𝑜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16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5</m:t>
                        </m:r>
                        <m:r>
                          <a:rPr lang="de-DE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.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9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𝑜</m:t>
                        </m:r>
                      </m:sup>
                    </m:sSup>
                  </m:oMath>
                </a14:m>
                <a:endParaRPr lang="de-DE" dirty="0" smtClean="0">
                  <a:sym typeface="Wingdings" panose="05000000000000000000" pitchFamily="2" charset="2"/>
                </a:endParaRPr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>
                    <a:sym typeface="Wingdings" panose="05000000000000000000" pitchFamily="2" charset="2"/>
                  </a:rPr>
                  <a:t>Hyperon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spectroscopy</a:t>
                </a:r>
                <a:r>
                  <a:rPr lang="de-DE" dirty="0" smtClean="0">
                    <a:sym typeface="Wingdings" panose="05000000000000000000" pitchFamily="2" charset="2"/>
                  </a:rPr>
                  <a:t> also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needs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to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measure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decay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modes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with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neutrals</a:t>
                </a:r>
                <a:r>
                  <a:rPr lang="de-DE" dirty="0" smtClean="0">
                    <a:sym typeface="Wingdings" panose="05000000000000000000" pitchFamily="2" charset="2"/>
                  </a:rPr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Ξ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∗−</m:t>
                        </m:r>
                      </m:sup>
                    </m:sSup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, 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Ξ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𝜋</m:t>
                            </m:r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0</m:t>
                            </m:r>
                          </m:sup>
                        </m:sSup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Ξ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𝜂</m:t>
                    </m:r>
                  </m:oMath>
                </a14:m>
                <a:endParaRPr lang="de-DE" dirty="0" smtClean="0">
                  <a:sym typeface="Wingdings" panose="05000000000000000000" pitchFamily="2" charset="2"/>
                </a:endParaRPr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>
                    <a:sym typeface="Wingdings" panose="05000000000000000000" pitchFamily="2" charset="2"/>
                  </a:rPr>
                  <a:t>Photon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detection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is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important</a:t>
                </a:r>
                <a:r>
                  <a:rPr lang="de-DE" dirty="0" smtClean="0">
                    <a:sym typeface="Wingdings" panose="05000000000000000000" pitchFamily="2" charset="2"/>
                  </a:rPr>
                  <a:t> !</a:t>
                </a:r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83" t="-2074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4318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Losses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selected</a:t>
            </a:r>
            <a:r>
              <a:rPr lang="de-DE" dirty="0" smtClean="0"/>
              <a:t> </a:t>
            </a:r>
            <a:r>
              <a:rPr lang="de-DE" dirty="0" err="1" smtClean="0"/>
              <a:t>channels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674648"/>
                  </p:ext>
                </p:extLst>
              </p:nvPr>
            </p:nvGraphicFramePr>
            <p:xfrm>
              <a:off x="1353424" y="2132856"/>
              <a:ext cx="7416000" cy="38880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800000">
                      <a:extLst>
                        <a:ext uri="{9D8B030D-6E8A-4147-A177-3AD203B41FA5}">
                          <a16:colId xmlns:a16="http://schemas.microsoft.com/office/drawing/2014/main" val="1590097857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1005480320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4107952230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1452282162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4108767401"/>
                        </a:ext>
                      </a:extLst>
                    </a:gridCol>
                  </a:tblGrid>
                  <a:tr h="43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final</a:t>
                          </a:r>
                          <a:r>
                            <a:rPr lang="de-DE" baseline="0" dirty="0" smtClean="0"/>
                            <a:t> </a:t>
                          </a:r>
                          <a:r>
                            <a:rPr lang="de-DE" baseline="0" dirty="0" err="1" smtClean="0"/>
                            <a:t>state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p [</a:t>
                          </a:r>
                          <a:r>
                            <a:rPr lang="de-DE" dirty="0" err="1" smtClean="0"/>
                            <a:t>GeV</a:t>
                          </a:r>
                          <a:r>
                            <a:rPr lang="de-DE" dirty="0" smtClean="0"/>
                            <a:t>/c]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err="1" smtClean="0"/>
                            <a:t>acc</a:t>
                          </a:r>
                          <a:r>
                            <a:rPr lang="de-DE" baseline="-25000" dirty="0" err="1" smtClean="0"/>
                            <a:t>old</a:t>
                          </a:r>
                          <a:r>
                            <a:rPr lang="de-DE" baseline="-25000" dirty="0" smtClean="0"/>
                            <a:t> </a:t>
                          </a:r>
                          <a:r>
                            <a:rPr lang="de-DE" baseline="0" dirty="0" smtClean="0"/>
                            <a:t>[%]</a:t>
                          </a:r>
                          <a:endParaRPr lang="en-US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err="1" smtClean="0"/>
                            <a:t>acc</a:t>
                          </a:r>
                          <a:r>
                            <a:rPr lang="de-DE" baseline="-25000" dirty="0" err="1" smtClean="0"/>
                            <a:t>new</a:t>
                          </a:r>
                          <a:r>
                            <a:rPr kumimoji="0" lang="de-DE" sz="1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[%]</a:t>
                          </a:r>
                          <a:endParaRPr kumimoji="0" lang="en-US" sz="1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rel. </a:t>
                          </a:r>
                          <a:r>
                            <a:rPr lang="de-DE" dirty="0" err="1" smtClean="0"/>
                            <a:t>loss</a:t>
                          </a:r>
                          <a:r>
                            <a:rPr kumimoji="0" lang="de-DE" sz="1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[%]</a:t>
                          </a:r>
                          <a:endParaRPr kumimoji="0" lang="en-US" sz="1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501394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Ξ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Ξ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4.6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95.2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95.0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C00000"/>
                              </a:solidFill>
                            </a:rPr>
                            <a:t>0.25</a:t>
                          </a:r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9018393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5.0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95.0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94.8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C00000"/>
                              </a:solidFill>
                            </a:rPr>
                            <a:t>0.23</a:t>
                          </a:r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4554642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Ξ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Ξ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4.6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90.6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90.1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C00000"/>
                              </a:solidFill>
                            </a:rPr>
                            <a:t>0.49</a:t>
                          </a:r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889468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5.0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90.2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89.8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C00000"/>
                              </a:solidFill>
                            </a:rPr>
                            <a:t>0.45</a:t>
                          </a:r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6569573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5.5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89.6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89.2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C00000"/>
                              </a:solidFill>
                            </a:rPr>
                            <a:t>0.42</a:t>
                          </a:r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6265596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Ξ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Ξ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oMath>
                          </a14:m>
                          <a:r>
                            <a:rPr lang="en-US" dirty="0" smtClean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→2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5.3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94.8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94.6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C00000"/>
                              </a:solidFill>
                            </a:rPr>
                            <a:t>0.21</a:t>
                          </a:r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2866122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6.0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94.4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94.2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C00000"/>
                              </a:solidFill>
                            </a:rPr>
                            <a:t>0.19</a:t>
                          </a:r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6889601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7.0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93.7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93.6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C00000"/>
                              </a:solidFill>
                            </a:rPr>
                            <a:t>0.16</a:t>
                          </a:r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74501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674648"/>
                  </p:ext>
                </p:extLst>
              </p:nvPr>
            </p:nvGraphicFramePr>
            <p:xfrm>
              <a:off x="1353424" y="2132856"/>
              <a:ext cx="7416000" cy="38880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800000">
                      <a:extLst>
                        <a:ext uri="{9D8B030D-6E8A-4147-A177-3AD203B41FA5}">
                          <a16:colId xmlns:a16="http://schemas.microsoft.com/office/drawing/2014/main" val="1590097857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1005480320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4107952230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1452282162"/>
                        </a:ext>
                      </a:extLst>
                    </a:gridCol>
                    <a:gridCol w="1404000">
                      <a:extLst>
                        <a:ext uri="{9D8B030D-6E8A-4147-A177-3AD203B41FA5}">
                          <a16:colId xmlns:a16="http://schemas.microsoft.com/office/drawing/2014/main" val="4108767401"/>
                        </a:ext>
                      </a:extLst>
                    </a:gridCol>
                  </a:tblGrid>
                  <a:tr h="43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final</a:t>
                          </a:r>
                          <a:r>
                            <a:rPr lang="de-DE" baseline="0" dirty="0" smtClean="0"/>
                            <a:t> </a:t>
                          </a:r>
                          <a:r>
                            <a:rPr lang="de-DE" baseline="0" dirty="0" err="1" smtClean="0"/>
                            <a:t>state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p [</a:t>
                          </a:r>
                          <a:r>
                            <a:rPr lang="de-DE" dirty="0" err="1" smtClean="0"/>
                            <a:t>GeV</a:t>
                          </a:r>
                          <a:r>
                            <a:rPr lang="de-DE" dirty="0" smtClean="0"/>
                            <a:t>/c]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err="1" smtClean="0"/>
                            <a:t>acc</a:t>
                          </a:r>
                          <a:r>
                            <a:rPr lang="de-DE" baseline="-25000" dirty="0" err="1" smtClean="0"/>
                            <a:t>old</a:t>
                          </a:r>
                          <a:r>
                            <a:rPr lang="de-DE" baseline="-25000" dirty="0" smtClean="0"/>
                            <a:t> </a:t>
                          </a:r>
                          <a:r>
                            <a:rPr lang="de-DE" baseline="0" dirty="0" smtClean="0"/>
                            <a:t>[%]</a:t>
                          </a:r>
                          <a:endParaRPr lang="en-US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err="1" smtClean="0"/>
                            <a:t>acc</a:t>
                          </a:r>
                          <a:r>
                            <a:rPr lang="de-DE" baseline="-25000" dirty="0" err="1" smtClean="0"/>
                            <a:t>new</a:t>
                          </a:r>
                          <a:r>
                            <a:rPr kumimoji="0" lang="de-DE" sz="1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[%]</a:t>
                          </a:r>
                          <a:endParaRPr kumimoji="0" lang="en-US" sz="1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rel. </a:t>
                          </a:r>
                          <a:r>
                            <a:rPr lang="de-DE" dirty="0" err="1" smtClean="0"/>
                            <a:t>loss</a:t>
                          </a:r>
                          <a:r>
                            <a:rPr kumimoji="0" lang="de-DE" sz="1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[%]</a:t>
                          </a:r>
                          <a:endParaRPr kumimoji="0" lang="en-US" sz="1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501394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78" t="-107042" r="-313898" b="-707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4.6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95.2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95.0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C00000"/>
                              </a:solidFill>
                            </a:rPr>
                            <a:t>0.25</a:t>
                          </a:r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9018393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5.0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95.0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94.8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C00000"/>
                              </a:solidFill>
                            </a:rPr>
                            <a:t>0.23</a:t>
                          </a:r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4554642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78" t="-307042" r="-313898" b="-507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4.6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90.6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90.1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C00000"/>
                              </a:solidFill>
                            </a:rPr>
                            <a:t>0.49</a:t>
                          </a:r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889468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5.0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90.2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89.8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C00000"/>
                              </a:solidFill>
                            </a:rPr>
                            <a:t>0.45</a:t>
                          </a:r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6569573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5.5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89.6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89.2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C00000"/>
                              </a:solidFill>
                            </a:rPr>
                            <a:t>0.42</a:t>
                          </a:r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6265596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78" t="-607042" r="-313898" b="-207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5.3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94.8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94.6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C00000"/>
                              </a:solidFill>
                            </a:rPr>
                            <a:t>0.21</a:t>
                          </a:r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2866122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6.0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94.4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94.2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C00000"/>
                              </a:solidFill>
                            </a:rPr>
                            <a:t>0.19</a:t>
                          </a:r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6889601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7.0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93.7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93.6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>
                              <a:solidFill>
                                <a:srgbClr val="C00000"/>
                              </a:solidFill>
                            </a:rPr>
                            <a:t>0.16</a:t>
                          </a:r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745012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74630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 Part II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2400327"/>
            <a:ext cx="8420100" cy="1460721"/>
          </a:xfr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dirty="0" smtClean="0"/>
              <a:t>The </a:t>
            </a:r>
            <a:r>
              <a:rPr lang="de-DE" dirty="0" err="1" smtClean="0"/>
              <a:t>acceptance</a:t>
            </a:r>
            <a:r>
              <a:rPr lang="de-DE" dirty="0" smtClean="0"/>
              <a:t> </a:t>
            </a:r>
            <a:r>
              <a:rPr lang="de-DE" dirty="0" err="1" smtClean="0"/>
              <a:t>loss</a:t>
            </a:r>
            <a:r>
              <a:rPr lang="de-DE" dirty="0" smtClean="0"/>
              <a:t> </a:t>
            </a:r>
            <a:r>
              <a:rPr lang="de-DE" dirty="0" err="1" smtClean="0"/>
              <a:t>caused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shifting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BWEC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removing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innermost</a:t>
            </a:r>
            <a:r>
              <a:rPr lang="de-DE" dirty="0" smtClean="0"/>
              <a:t> </a:t>
            </a:r>
            <a:r>
              <a:rPr lang="de-DE" dirty="0" err="1" smtClean="0"/>
              <a:t>crystal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selected</a:t>
            </a:r>
            <a:r>
              <a:rPr lang="de-DE" dirty="0" smtClean="0"/>
              <a:t> </a:t>
            </a:r>
            <a:r>
              <a:rPr lang="de-DE" dirty="0" err="1" smtClean="0"/>
              <a:t>channels</a:t>
            </a:r>
            <a:r>
              <a:rPr lang="de-DE" dirty="0" smtClean="0"/>
              <a:t> </a:t>
            </a:r>
            <a:r>
              <a:rPr lang="de-DE" i="1" dirty="0" err="1" smtClean="0">
                <a:solidFill>
                  <a:srgbClr val="C00000"/>
                </a:solidFill>
              </a:rPr>
              <a:t>is</a:t>
            </a:r>
            <a:r>
              <a:rPr lang="de-DE" i="1" dirty="0" smtClean="0">
                <a:solidFill>
                  <a:srgbClr val="C00000"/>
                </a:solidFill>
              </a:rPr>
              <a:t> marginal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C00000"/>
                </a:solidFill>
              </a:rPr>
              <a:t>(&lt;1%)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339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/>
        </p:nvGrpSpPr>
        <p:grpSpPr>
          <a:xfrm>
            <a:off x="5673080" y="116632"/>
            <a:ext cx="4102350" cy="3184193"/>
            <a:chOff x="5673080" y="116632"/>
            <a:chExt cx="4102350" cy="3184193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5088" y="116632"/>
              <a:ext cx="4030342" cy="3184193"/>
            </a:xfrm>
            <a:prstGeom prst="rect">
              <a:avLst/>
            </a:prstGeom>
          </p:spPr>
        </p:pic>
        <p:sp>
          <p:nvSpPr>
            <p:cNvPr id="5" name="Textfeld 4"/>
            <p:cNvSpPr txBox="1"/>
            <p:nvPr/>
          </p:nvSpPr>
          <p:spPr>
            <a:xfrm>
              <a:off x="5673080" y="216408"/>
              <a:ext cx="1467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>
                  <a:solidFill>
                    <a:srgbClr val="0000CC"/>
                  </a:solidFill>
                </a:rPr>
                <a:t>from</a:t>
              </a:r>
              <a:r>
                <a:rPr lang="de-DE" dirty="0" smtClean="0">
                  <a:solidFill>
                    <a:srgbClr val="0000CC"/>
                  </a:solidFill>
                </a:rPr>
                <a:t> </a:t>
              </a:r>
              <a:r>
                <a:rPr lang="de-DE" dirty="0" err="1" smtClean="0">
                  <a:solidFill>
                    <a:srgbClr val="0000CC"/>
                  </a:solidFill>
                </a:rPr>
                <a:t>Xinying</a:t>
              </a:r>
              <a:endParaRPr lang="en-US" dirty="0">
                <a:solidFill>
                  <a:srgbClr val="0000CC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756573"/>
            <a:ext cx="4377878" cy="800219"/>
          </a:xfrm>
        </p:spPr>
        <p:txBody>
          <a:bodyPr wrap="square">
            <a:spAutoFit/>
          </a:bodyPr>
          <a:lstStyle/>
          <a:p>
            <a:r>
              <a:rPr lang="de-DE" dirty="0" smtClean="0"/>
              <a:t>Part III:  </a:t>
            </a:r>
            <a:r>
              <a:rPr lang="de-DE" dirty="0" err="1" smtClean="0"/>
              <a:t>Longlived</a:t>
            </a:r>
            <a:r>
              <a:rPr lang="de-DE" dirty="0" smtClean="0"/>
              <a:t> </a:t>
            </a:r>
            <a:r>
              <a:rPr lang="de-DE" dirty="0" err="1" smtClean="0"/>
              <a:t>Charged</a:t>
            </a:r>
            <a:r>
              <a:rPr lang="de-DE" dirty="0" smtClean="0"/>
              <a:t> </a:t>
            </a:r>
            <a:r>
              <a:rPr lang="de-DE" dirty="0" err="1" smtClean="0"/>
              <a:t>Particles</a:t>
            </a:r>
            <a:r>
              <a:rPr lang="de-DE" dirty="0" smtClean="0"/>
              <a:t> in </a:t>
            </a:r>
            <a:r>
              <a:rPr lang="de-DE" dirty="0" err="1" smtClean="0"/>
              <a:t>EvtGen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signal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events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usually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generated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by</a:t>
                </a:r>
                <a:r>
                  <a:rPr lang="de-DE" dirty="0"/>
                  <a:t>	</a:t>
                </a:r>
                <a:r>
                  <a:rPr lang="de-DE" dirty="0" smtClean="0"/>
                  <a:t>		   </a:t>
                </a:r>
                <a:r>
                  <a:rPr lang="de-DE" dirty="0" err="1" smtClean="0"/>
                  <a:t>EvtGen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up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final </a:t>
                </a:r>
                <a:r>
                  <a:rPr lang="de-DE" dirty="0" err="1" smtClean="0"/>
                  <a:t>state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/>
                  <a:t>	</a:t>
                </a:r>
                <a:r>
                  <a:rPr lang="de-DE" dirty="0" smtClean="0"/>
                  <a:t>			     </a:t>
                </a:r>
                <a:r>
                  <a:rPr lang="de-DE" dirty="0" err="1" smtClean="0"/>
                  <a:t>decay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tree</a:t>
                </a:r>
                <a:endParaRPr lang="de-DE" dirty="0" smtClean="0"/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/>
                  <a:t>d</a:t>
                </a:r>
                <a:r>
                  <a:rPr lang="de-DE" dirty="0" err="1" smtClean="0"/>
                  <a:t>ecay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point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long-lived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charged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particles</a:t>
                </a:r>
                <a:r>
                  <a:rPr lang="de-DE" dirty="0" smtClean="0"/>
                  <a:t> such		           </a:t>
                </a:r>
                <a:r>
                  <a:rPr lang="de-DE" dirty="0" err="1" smtClean="0"/>
                  <a:t>as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/>
                  <a:t> is chosen</a:t>
                </a:r>
                <a:r>
                  <a:rPr lang="en-US" dirty="0"/>
                  <a:t> </a:t>
                </a:r>
                <a:r>
                  <a:rPr lang="en-US" dirty="0" smtClean="0"/>
                  <a:t>along a straight flight path</a:t>
                </a:r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en-US" dirty="0"/>
                  <a:t>i</a:t>
                </a:r>
                <a:r>
                  <a:rPr lang="en-US" dirty="0" smtClean="0"/>
                  <a:t>n reconstruction of initial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system,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 are back propagated along a helix trajectory  </a:t>
                </a:r>
                <a:r>
                  <a:rPr lang="en-US" dirty="0" smtClean="0">
                    <a:sym typeface="Wingdings" panose="05000000000000000000" pitchFamily="2" charset="2"/>
                  </a:rPr>
                  <a:t>  no common vertex, different relative momenta</a:t>
                </a:r>
                <a:endParaRPr lang="en-US" dirty="0">
                  <a:sym typeface="Wingdings" panose="05000000000000000000" pitchFamily="2" charset="2"/>
                </a:endParaRPr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de-DE" dirty="0" err="1" smtClean="0">
                    <a:sym typeface="Wingdings" panose="05000000000000000000" pitchFamily="2" charset="2"/>
                  </a:rPr>
                  <a:t>the</a:t>
                </a:r>
                <a:r>
                  <a:rPr lang="de-DE" dirty="0" smtClean="0">
                    <a:sym typeface="Wingdings" panose="05000000000000000000" pitchFamily="2" charset="2"/>
                  </a:rPr>
                  <a:t> MC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generated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decay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tree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is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inconsistent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with</a:t>
                </a:r>
                <a:r>
                  <a:rPr lang="de-DE" dirty="0" smtClean="0">
                    <a:sym typeface="Wingdings" panose="05000000000000000000" pitchFamily="2" charset="2"/>
                  </a:rPr>
                  <a:t> initial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de-DE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</a:t>
                </a:r>
                <a:r>
                  <a:rPr lang="de-DE" dirty="0" smtClean="0">
                    <a:sym typeface="Wingdings" panose="05000000000000000000" pitchFamily="2" charset="2"/>
                  </a:rPr>
                  <a:t>4-momentum !  </a:t>
                </a:r>
                <a:endParaRPr lang="en-US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83" t="-2074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0724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Possible</a:t>
            </a:r>
            <a:r>
              <a:rPr lang="de-DE" dirty="0" smtClean="0"/>
              <a:t> Solution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>
                    <a:solidFill>
                      <a:schemeClr val="tx1"/>
                    </a:solidFill>
                  </a:rPr>
                  <a:t>stop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EvtGen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at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production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of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and let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them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propagate and decay by GEANT3/4</a:t>
                </a:r>
                <a:endParaRPr lang="en-US" dirty="0" smtClean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de-DE" dirty="0" err="1" smtClean="0">
                    <a:sym typeface="Wingdings" panose="05000000000000000000" pitchFamily="2" charset="2"/>
                  </a:rPr>
                  <a:t>either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simulate</a:t>
                </a:r>
                <a:r>
                  <a:rPr lang="de-DE" dirty="0" smtClean="0">
                    <a:sym typeface="Wingdings" panose="05000000000000000000" pitchFamily="2" charset="2"/>
                  </a:rPr>
                  <a:t> all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decay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modes</a:t>
                </a:r>
                <a:r>
                  <a:rPr lang="de-DE" dirty="0" smtClean="0">
                    <a:sym typeface="Wingdings" panose="05000000000000000000" pitchFamily="2" charset="2"/>
                  </a:rPr>
                  <a:t>,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or</a:t>
                </a:r>
                <a:endParaRPr lang="de-DE" dirty="0" smtClean="0">
                  <a:sym typeface="Wingdings" panose="05000000000000000000" pitchFamily="2" charset="2"/>
                </a:endParaRPr>
              </a:p>
              <a:p>
                <a:pPr lvl="1">
                  <a:spcBef>
                    <a:spcPts val="0"/>
                  </a:spcBef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de-DE" dirty="0" err="1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modify</a:t>
                </a:r>
                <a:r>
                  <a:rPr lang="de-DE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the</a:t>
                </a:r>
                <a:r>
                  <a:rPr lang="de-DE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physics</a:t>
                </a:r>
                <a:r>
                  <a:rPr lang="de-DE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table</a:t>
                </a:r>
                <a:r>
                  <a:rPr lang="de-DE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of</a:t>
                </a:r>
                <a:r>
                  <a:rPr lang="de-DE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GEANT</a:t>
                </a:r>
                <a:endParaRPr lang="en-US" dirty="0" smtClean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>
                    <a:sym typeface="Wingdings" panose="05000000000000000000" pitchFamily="2" charset="2"/>
                  </a:rPr>
                  <a:t>apply</a:t>
                </a:r>
                <a:r>
                  <a:rPr lang="de-DE" dirty="0" smtClean="0">
                    <a:sym typeface="Wingdings" panose="05000000000000000000" pitchFamily="2" charset="2"/>
                  </a:rPr>
                  <a:t> a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correction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matrix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to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transform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position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and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momentum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components</a:t>
                </a:r>
                <a:r>
                  <a:rPr lang="de-DE" dirty="0" smtClean="0">
                    <a:sym typeface="Wingdings" panose="05000000000000000000" pitchFamily="2" charset="2"/>
                  </a:rPr>
                  <a:t>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Ξ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decay and downstream from “straight” to “helix”</a:t>
                </a:r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switch</a:t>
                </a:r>
                <a:r>
                  <a:rPr lang="de-DE" dirty="0" smtClean="0"/>
                  <a:t> off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charge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in vertex and kinematic fitters (I don’t like this)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83" t="-2074" r="-1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172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 Part III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2400327"/>
            <a:ext cx="8420100" cy="1015663"/>
          </a:xfr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dirty="0" smtClean="0"/>
              <a:t>This </a:t>
            </a:r>
            <a:r>
              <a:rPr lang="de-DE" dirty="0" err="1" smtClean="0"/>
              <a:t>problem</a:t>
            </a:r>
            <a:r>
              <a:rPr lang="de-DE" dirty="0" smtClean="0"/>
              <a:t> must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solved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proven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error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marginal (</a:t>
            </a:r>
            <a:r>
              <a:rPr lang="de-DE" dirty="0" err="1" smtClean="0"/>
              <a:t>which</a:t>
            </a:r>
            <a:r>
              <a:rPr lang="de-DE" dirty="0" smtClean="0"/>
              <a:t> I </a:t>
            </a:r>
            <a:r>
              <a:rPr lang="de-DE" dirty="0" err="1" smtClean="0"/>
              <a:t>don‘t</a:t>
            </a:r>
            <a:r>
              <a:rPr lang="de-DE" dirty="0" smtClean="0"/>
              <a:t> </a:t>
            </a:r>
            <a:r>
              <a:rPr lang="de-DE" dirty="0" err="1" smtClean="0"/>
              <a:t>believe</a:t>
            </a:r>
            <a:r>
              <a:rPr lang="de-DE" dirty="0" smtClean="0"/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19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/>
        </p:nvGrpSpPr>
        <p:grpSpPr>
          <a:xfrm>
            <a:off x="5745088" y="116632"/>
            <a:ext cx="4030342" cy="3184193"/>
            <a:chOff x="5745088" y="116632"/>
            <a:chExt cx="4030342" cy="3184193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5088" y="116632"/>
              <a:ext cx="4030342" cy="3184193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6062309" y="2190695"/>
              <a:ext cx="11801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err="1" smtClean="0">
                  <a:solidFill>
                    <a:srgbClr val="0000CC"/>
                  </a:solidFill>
                </a:rPr>
                <a:t>from</a:t>
              </a:r>
              <a:r>
                <a:rPr lang="de-DE" sz="1400" dirty="0" smtClean="0">
                  <a:solidFill>
                    <a:srgbClr val="0000CC"/>
                  </a:solidFill>
                </a:rPr>
                <a:t> </a:t>
              </a:r>
              <a:r>
                <a:rPr lang="de-DE" sz="1400" dirty="0" err="1" smtClean="0">
                  <a:solidFill>
                    <a:srgbClr val="0000CC"/>
                  </a:solidFill>
                </a:rPr>
                <a:t>Xinying</a:t>
              </a:r>
              <a:endParaRPr lang="en-US" sz="1400" dirty="0">
                <a:solidFill>
                  <a:srgbClr val="0000CC"/>
                </a:solidFill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6986348" y="1322231"/>
              <a:ext cx="27090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l-GR" sz="2000" dirty="0" smtClean="0"/>
                <a:t>π</a:t>
              </a:r>
              <a:r>
                <a:rPr lang="de-DE" sz="2000" baseline="30000" dirty="0" smtClean="0"/>
                <a:t>0</a:t>
              </a:r>
              <a:endParaRPr lang="en-US" sz="2000" baseline="30000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719138" y="1820138"/>
                <a:ext cx="8420100" cy="4201150"/>
              </a:xfrm>
            </p:spPr>
            <p:txBody>
              <a:bodyPr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4.6 </a:t>
                </a:r>
                <a:r>
                  <a:rPr lang="de-DE" dirty="0" err="1" smtClean="0"/>
                  <a:t>GeV</a:t>
                </a:r>
                <a:r>
                  <a:rPr lang="de-DE" dirty="0" smtClean="0"/>
                  <a:t>/c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 (PHSP)</a:t>
                </a:r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2∙10</a:t>
                </a:r>
                <a:r>
                  <a:rPr lang="de-DE" baseline="30000" dirty="0" smtClean="0"/>
                  <a:t>5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events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simulated</a:t>
                </a:r>
                <a:endParaRPr lang="de-DE" dirty="0"/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preliminary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analysis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1∙</a:t>
                </a:r>
                <a:r>
                  <a:rPr lang="de-DE" dirty="0"/>
                  <a:t>10</a:t>
                </a:r>
                <a:r>
                  <a:rPr lang="de-DE" baseline="30000" dirty="0"/>
                  <a:t>5</a:t>
                </a:r>
                <a:r>
                  <a:rPr lang="de-DE" dirty="0"/>
                  <a:t> </a:t>
                </a:r>
                <a:r>
                  <a:rPr lang="de-DE" dirty="0" err="1" smtClean="0"/>
                  <a:t>events</a:t>
                </a:r>
                <a:endParaRPr lang="de-DE" dirty="0" smtClean="0"/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focus</a:t>
                </a:r>
                <a:r>
                  <a:rPr lang="de-DE" dirty="0" smtClean="0"/>
                  <a:t> on </a:t>
                </a:r>
                <a:r>
                  <a:rPr lang="de-DE" dirty="0" err="1" smtClean="0"/>
                  <a:t>reconstruction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efficiency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momentum</a:t>
                </a:r>
                <a:r>
                  <a:rPr lang="de-DE" dirty="0" smtClean="0"/>
                  <a:t> &amp; </a:t>
                </a:r>
                <a:r>
                  <a:rPr lang="de-DE" dirty="0" err="1" smtClean="0"/>
                  <a:t>position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resolution</a:t>
                </a:r>
                <a:endParaRPr lang="de-DE" dirty="0" smtClean="0"/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charged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composite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particles</a:t>
                </a:r>
                <a:r>
                  <a:rPr lang="de-DE" dirty="0" smtClean="0"/>
                  <a:t>: MC </a:t>
                </a:r>
                <a:r>
                  <a:rPr lang="de-DE" dirty="0" err="1" smtClean="0"/>
                  <a:t>truth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matched</a:t>
                </a:r>
                <a:r>
                  <a:rPr lang="de-DE" dirty="0" smtClean="0"/>
                  <a:t> (</a:t>
                </a:r>
                <a:r>
                  <a:rPr lang="de-DE" dirty="0" err="1" smtClean="0"/>
                  <a:t>correct</a:t>
                </a:r>
                <a:r>
                  <a:rPr lang="de-DE" dirty="0" smtClean="0"/>
                  <a:t> PID, </a:t>
                </a:r>
                <a:r>
                  <a:rPr lang="de-DE" dirty="0" err="1" smtClean="0"/>
                  <a:t>correct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mother</a:t>
                </a:r>
                <a:r>
                  <a:rPr lang="de-DE" dirty="0" smtClean="0"/>
                  <a:t>)</a:t>
                </a:r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photons</a:t>
                </a:r>
                <a:r>
                  <a:rPr lang="de-DE" dirty="0" smtClean="0"/>
                  <a:t>: </a:t>
                </a:r>
                <a:r>
                  <a:rPr lang="de-DE" dirty="0" err="1" smtClean="0"/>
                  <a:t>include</a:t>
                </a:r>
                <a:r>
                  <a:rPr lang="de-DE" dirty="0" smtClean="0"/>
                  <a:t> neutral </a:t>
                </a:r>
                <a:r>
                  <a:rPr lang="de-DE" dirty="0" err="1" smtClean="0"/>
                  <a:t>candidates</a:t>
                </a:r>
                <a:r>
                  <a:rPr lang="de-DE" dirty="0"/>
                  <a:t> </a:t>
                </a:r>
                <a:r>
                  <a:rPr lang="de-DE" dirty="0" err="1" smtClean="0"/>
                  <a:t>whose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mother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a </a:t>
                </a:r>
                <a:r>
                  <a:rPr lang="de-DE" dirty="0" err="1" smtClean="0"/>
                  <a:t>photon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whose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grandmother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pbarpSystem</a:t>
                </a:r>
                <a:endParaRPr lang="en-US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138" y="1820138"/>
                <a:ext cx="8420100" cy="4201150"/>
              </a:xfrm>
              <a:blipFill>
                <a:blip r:embed="rId3"/>
                <a:stretch>
                  <a:fillRect l="-1883" t="-2032" r="-2679" b="-3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>
              <a:xfrm>
                <a:off x="719138" y="781273"/>
                <a:ext cx="8420100" cy="409151"/>
              </a:xfrm>
            </p:spPr>
            <p:txBody>
              <a:bodyPr/>
              <a:lstStyle/>
              <a:p>
                <a:r>
                  <a:rPr lang="de-DE" dirty="0" smtClean="0"/>
                  <a:t>Part IV:  Simulation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  <m:r>
                      <a:rPr lang="de-DE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de-DE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de-D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𝚵</m:t>
                        </m:r>
                      </m:e>
                      <m:sup>
                        <m:r>
                          <a:rPr lang="de-D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de-D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𝚵</m:t>
                            </m:r>
                          </m:e>
                        </m:acc>
                      </m:e>
                      <m:sup>
                        <m:r>
                          <a:rPr lang="de-D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de-D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19138" y="781273"/>
                <a:ext cx="8420100" cy="409151"/>
              </a:xfrm>
              <a:blipFill>
                <a:blip r:embed="rId4"/>
                <a:stretch>
                  <a:fillRect l="-2390" t="-22388" b="-47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7375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Reconstruction</a:t>
            </a:r>
            <a:r>
              <a:rPr lang="de-DE" dirty="0" smtClean="0"/>
              <a:t> </a:t>
            </a:r>
            <a:r>
              <a:rPr lang="de-DE" dirty="0" err="1" smtClean="0"/>
              <a:t>Efficiencies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1772816"/>
            <a:ext cx="8420100" cy="4411464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de-DE" dirty="0" err="1" smtClean="0"/>
              <a:t>reconstruction</a:t>
            </a:r>
            <a:r>
              <a:rPr lang="de-DE" dirty="0" smtClean="0"/>
              <a:t> </a:t>
            </a:r>
            <a:r>
              <a:rPr lang="de-DE" dirty="0" err="1" smtClean="0"/>
              <a:t>efficiencies</a:t>
            </a:r>
            <a:r>
              <a:rPr lang="de-DE" dirty="0" smtClean="0"/>
              <a:t> in % :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endParaRPr lang="de-DE" dirty="0" smtClean="0"/>
          </a:p>
          <a:p>
            <a:pPr>
              <a:spcBef>
                <a:spcPts val="0"/>
              </a:spcBef>
              <a:spcAft>
                <a:spcPts val="900"/>
              </a:spcAft>
            </a:pPr>
            <a:endParaRPr lang="de-DE" dirty="0" smtClean="0"/>
          </a:p>
          <a:p>
            <a:pPr>
              <a:spcBef>
                <a:spcPts val="0"/>
              </a:spcBef>
              <a:spcAft>
                <a:spcPts val="900"/>
              </a:spcAft>
            </a:pPr>
            <a:endParaRPr lang="de-DE" dirty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dirty="0" err="1" smtClean="0"/>
              <a:t>note</a:t>
            </a:r>
            <a:r>
              <a:rPr lang="de-DE" dirty="0" smtClean="0"/>
              <a:t>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Ideal </a:t>
            </a:r>
            <a:r>
              <a:rPr lang="de-DE" dirty="0" err="1" smtClean="0"/>
              <a:t>tracking</a:t>
            </a:r>
            <a:r>
              <a:rPr lang="de-DE" dirty="0" smtClean="0"/>
              <a:t>, </a:t>
            </a:r>
            <a:r>
              <a:rPr lang="de-DE" dirty="0" err="1" smtClean="0"/>
              <a:t>no</a:t>
            </a:r>
            <a:r>
              <a:rPr lang="de-DE" dirty="0"/>
              <a:t> </a:t>
            </a:r>
            <a:r>
              <a:rPr lang="de-DE" dirty="0" err="1" smtClean="0"/>
              <a:t>condition</a:t>
            </a:r>
            <a:r>
              <a:rPr lang="de-DE" dirty="0" smtClean="0"/>
              <a:t> on #</a:t>
            </a:r>
            <a:r>
              <a:rPr lang="de-DE" dirty="0" err="1" smtClean="0"/>
              <a:t>hits</a:t>
            </a:r>
            <a:r>
              <a:rPr lang="de-DE" dirty="0" smtClean="0"/>
              <a:t> </a:t>
            </a:r>
            <a:r>
              <a:rPr lang="de-DE" dirty="0" err="1" smtClean="0"/>
              <a:t>yet</a:t>
            </a:r>
            <a:endParaRPr lang="de-DE" dirty="0" smtClean="0"/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ideal PID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MC </a:t>
            </a:r>
            <a:r>
              <a:rPr lang="de-DE" dirty="0" err="1" smtClean="0"/>
              <a:t>truth</a:t>
            </a:r>
            <a:r>
              <a:rPr lang="de-DE" dirty="0" smtClean="0"/>
              <a:t> </a:t>
            </a:r>
            <a:r>
              <a:rPr lang="de-DE" dirty="0" err="1" smtClean="0"/>
              <a:t>matching</a:t>
            </a:r>
            <a:r>
              <a:rPr lang="de-DE" dirty="0" smtClean="0"/>
              <a:t> (</a:t>
            </a:r>
            <a:r>
              <a:rPr lang="de-DE" dirty="0" err="1" smtClean="0"/>
              <a:t>correct</a:t>
            </a:r>
            <a:r>
              <a:rPr lang="de-DE" dirty="0" smtClean="0"/>
              <a:t> </a:t>
            </a:r>
            <a:r>
              <a:rPr lang="de-DE" dirty="0" err="1" smtClean="0"/>
              <a:t>mother</a:t>
            </a:r>
            <a:r>
              <a:rPr lang="de-DE" dirty="0" smtClean="0"/>
              <a:t>)</a:t>
            </a:r>
          </a:p>
          <a:p>
            <a:pPr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dirty="0" err="1" smtClean="0"/>
              <a:t>KinVtxFitter</a:t>
            </a:r>
            <a:r>
              <a:rPr lang="de-DE" dirty="0" smtClean="0"/>
              <a:t>  </a:t>
            </a:r>
            <a:r>
              <a:rPr lang="de-DE" dirty="0" smtClean="0">
                <a:sym typeface="Wingdings" panose="05000000000000000000" pitchFamily="2" charset="2"/>
              </a:rPr>
              <a:t>  </a:t>
            </a:r>
            <a:r>
              <a:rPr lang="de-DE" dirty="0" err="1" smtClean="0">
                <a:sym typeface="Wingdings" panose="05000000000000000000" pitchFamily="2" charset="2"/>
              </a:rPr>
              <a:t>vertex</a:t>
            </a:r>
            <a:r>
              <a:rPr lang="de-DE" dirty="0" smtClean="0"/>
              <a:t>, </a:t>
            </a:r>
            <a:r>
              <a:rPr lang="de-DE" dirty="0" smtClean="0"/>
              <a:t> </a:t>
            </a:r>
            <a:r>
              <a:rPr lang="de-DE" dirty="0" err="1" smtClean="0"/>
              <a:t>KinFitter</a:t>
            </a:r>
            <a:r>
              <a:rPr lang="de-DE" dirty="0" smtClean="0"/>
              <a:t>  </a:t>
            </a:r>
            <a:r>
              <a:rPr lang="de-DE" dirty="0" smtClean="0">
                <a:sym typeface="Wingdings" panose="05000000000000000000" pitchFamily="2" charset="2"/>
              </a:rPr>
              <a:t>  M</a:t>
            </a:r>
            <a:r>
              <a:rPr lang="de-DE" dirty="0" smtClean="0"/>
              <a:t>, </a:t>
            </a:r>
            <a:r>
              <a:rPr lang="de-DE" dirty="0" smtClean="0"/>
              <a:t> 4CFitter  </a:t>
            </a:r>
            <a:r>
              <a:rPr lang="de-DE" dirty="0" smtClean="0">
                <a:sym typeface="Wingdings" panose="05000000000000000000" pitchFamily="2" charset="2"/>
              </a:rPr>
              <a:t>  initial p4</a:t>
            </a:r>
            <a:endParaRPr lang="de-DE" dirty="0" smtClean="0"/>
          </a:p>
          <a:p>
            <a:pPr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dirty="0" err="1" smtClean="0"/>
              <a:t>composite</a:t>
            </a:r>
            <a:r>
              <a:rPr lang="de-DE" dirty="0" smtClean="0"/>
              <a:t> </a:t>
            </a:r>
            <a:r>
              <a:rPr lang="de-DE" dirty="0" err="1" smtClean="0"/>
              <a:t>particles</a:t>
            </a:r>
            <a:r>
              <a:rPr lang="de-DE" dirty="0" smtClean="0"/>
              <a:t>: </a:t>
            </a:r>
            <a:r>
              <a:rPr lang="de-DE" dirty="0" err="1" smtClean="0"/>
              <a:t>significant</a:t>
            </a:r>
            <a:r>
              <a:rPr lang="de-DE" dirty="0" smtClean="0"/>
              <a:t> </a:t>
            </a:r>
            <a:r>
              <a:rPr lang="de-DE" dirty="0" err="1" smtClean="0"/>
              <a:t>loss</a:t>
            </a:r>
            <a:r>
              <a:rPr lang="de-DE" dirty="0" smtClean="0"/>
              <a:t> due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mass</a:t>
            </a:r>
            <a:r>
              <a:rPr lang="de-DE" dirty="0" smtClean="0"/>
              <a:t> &amp; </a:t>
            </a:r>
            <a:r>
              <a:rPr lang="de-DE" dirty="0" err="1" smtClean="0"/>
              <a:t>probability</a:t>
            </a:r>
            <a:r>
              <a:rPr lang="de-DE" dirty="0" smtClean="0"/>
              <a:t> </a:t>
            </a:r>
            <a:r>
              <a:rPr lang="de-DE" dirty="0" err="1" smtClean="0"/>
              <a:t>cut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8953943"/>
                  </p:ext>
                </p:extLst>
              </p:nvPr>
            </p:nvGraphicFramePr>
            <p:xfrm>
              <a:off x="719138" y="2288704"/>
              <a:ext cx="8640000" cy="10080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72863603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807340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87104759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974321565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713371569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145883898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57576627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60093897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132924169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054175127"/>
                        </a:ext>
                      </a:extLst>
                    </a:gridCol>
                  </a:tblGrid>
                  <a:tr h="50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20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de-DE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2000" b="1" i="1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de-DE" sz="20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de-DE" sz="20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de-DE" sz="20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𝚲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𝚲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𝚵</m:t>
                                    </m:r>
                                  </m:e>
                                  <m:sup>
                                    <m:r>
                                      <a:rPr lang="de-DE" sz="20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𝚵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de-DE" sz="20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de-DE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2000" b="1" i="1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</m:acc>
                                <m:r>
                                  <a:rPr lang="de-DE" sz="20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01324551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000" dirty="0" smtClean="0"/>
                            <a:t>83.2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000" dirty="0" smtClean="0"/>
                            <a:t>80.0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000" dirty="0" smtClean="0"/>
                            <a:t>81.9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000" dirty="0" smtClean="0"/>
                            <a:t>81.8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000" dirty="0" smtClean="0"/>
                            <a:t>71.8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000" dirty="0" smtClean="0"/>
                            <a:t>46.3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000" dirty="0" smtClean="0"/>
                            <a:t>44.0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000" dirty="0" smtClean="0"/>
                            <a:t>30.4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000" dirty="0" smtClean="0"/>
                            <a:t>28.7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000" dirty="0" smtClean="0"/>
                            <a:t>4.6</a:t>
                          </a:r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551955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8953943"/>
                  </p:ext>
                </p:extLst>
              </p:nvPr>
            </p:nvGraphicFramePr>
            <p:xfrm>
              <a:off x="719138" y="2288704"/>
              <a:ext cx="8640000" cy="10080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72863603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807340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87104759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974321565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713371569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145883898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575766276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260093897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132924169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1054175127"/>
                        </a:ext>
                      </a:extLst>
                    </a:gridCol>
                  </a:tblGrid>
                  <a:tr h="50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04" t="-1205" r="-902113" b="-112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04" t="-1205" r="-802113" b="-112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704" t="-1205" r="-702113" b="-112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704" t="-1205" r="-602113" b="-112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704" t="-1205" r="-502113" b="-112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04255" t="-1205" r="-405674" b="-112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00000" t="-1205" r="-302817" b="-112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00000" t="-1205" r="-202817" b="-112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00000" t="-1205" r="-102817" b="-112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00000" t="-1205" r="-2817" b="-1120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1324551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000" dirty="0" smtClean="0"/>
                            <a:t>83.2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000" dirty="0" smtClean="0"/>
                            <a:t>80.0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000" dirty="0" smtClean="0"/>
                            <a:t>81.9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000" dirty="0" smtClean="0"/>
                            <a:t>81.8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000" dirty="0" smtClean="0"/>
                            <a:t>71.8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000" dirty="0" smtClean="0"/>
                            <a:t>46.3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000" dirty="0" smtClean="0"/>
                            <a:t>44.0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000" dirty="0" smtClean="0"/>
                            <a:t>30.4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000" dirty="0" smtClean="0"/>
                            <a:t>28.7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000" dirty="0" smtClean="0"/>
                            <a:t>4.6</a:t>
                          </a:r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551955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7731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0" y="463550"/>
            <a:ext cx="9906000" cy="5930900"/>
            <a:chOff x="0" y="463550"/>
            <a:chExt cx="9906000" cy="5930900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775" y="463550"/>
              <a:ext cx="3324225" cy="2733675"/>
            </a:xfrm>
            <a:prstGeom prst="rect">
              <a:avLst/>
            </a:prstGeom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775" y="3660775"/>
              <a:ext cx="3324225" cy="2733675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887" y="463550"/>
              <a:ext cx="3324225" cy="2733675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887" y="3660775"/>
              <a:ext cx="3324225" cy="2733675"/>
            </a:xfrm>
            <a:prstGeom prst="rect">
              <a:avLst/>
            </a:prstGeom>
          </p:spPr>
        </p:pic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3550"/>
              <a:ext cx="3324225" cy="2733675"/>
            </a:xfrm>
            <a:prstGeom prst="rect">
              <a:avLst/>
            </a:prstGeom>
          </p:spPr>
        </p:pic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60775"/>
              <a:ext cx="3324225" cy="2733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010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sp>
          <p:nvSpPr>
            <p:cNvPr id="4" name="Rechteck 3"/>
            <p:cNvSpPr/>
            <p:nvPr/>
          </p:nvSpPr>
          <p:spPr bwMode="auto">
            <a:xfrm>
              <a:off x="0" y="0"/>
              <a:ext cx="9906000" cy="685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775" y="463550"/>
              <a:ext cx="3324225" cy="2733675"/>
            </a:xfrm>
            <a:prstGeom prst="rect">
              <a:avLst/>
            </a:prstGeom>
          </p:spPr>
        </p:pic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775" y="3660775"/>
              <a:ext cx="3324225" cy="2733675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888" y="463550"/>
              <a:ext cx="3324225" cy="2733675"/>
            </a:xfrm>
            <a:prstGeom prst="rect">
              <a:avLst/>
            </a:prstGeom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887" y="3660775"/>
              <a:ext cx="3324225" cy="2733675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3550"/>
              <a:ext cx="3324225" cy="2733675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60775"/>
              <a:ext cx="3324225" cy="2733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041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Part I:  </a:t>
            </a:r>
            <a:r>
              <a:rPr lang="de-DE" dirty="0" err="1" smtClean="0"/>
              <a:t>Required</a:t>
            </a:r>
            <a:r>
              <a:rPr lang="de-DE" dirty="0" smtClean="0"/>
              <a:t> </a:t>
            </a:r>
            <a:r>
              <a:rPr lang="de-DE" dirty="0" err="1" smtClean="0"/>
              <a:t>Completeness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FTS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>
                    <a:solidFill>
                      <a:schemeClr val="tx1"/>
                    </a:solidFill>
                  </a:rPr>
                  <a:t>4.4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GeV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/c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  <m:d>
                          <m:dPr>
                            <m:ctrlPr>
                              <a:rPr lang="el-G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1820</m:t>
                            </m:r>
                          </m:e>
                        </m:d>
                      </m:e>
                      <m:sup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m:rPr>
                        <m:sty m:val="p"/>
                      </m:rP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sSup>
                      <m:sSupPr>
                        <m:ctrlPr>
                          <a:rPr lang="el-G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el-G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sSup>
                      <m:sSupPr>
                        <m:ctrlP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thr</m:t>
                            </m:r>
                          </m:sub>
                        </m:sSub>
                      </m:e>
                    </m:rad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=52 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endParaRPr lang="de-DE" dirty="0" smtClean="0">
                  <a:solidFill>
                    <a:schemeClr val="tx1"/>
                  </a:solidFill>
                </a:endParaRPr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>
                    <a:solidFill>
                      <a:schemeClr val="tx1"/>
                    </a:solidFill>
                  </a:rPr>
                  <a:t>full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sim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chain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for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400000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events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,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available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for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analysis</a:t>
                </a:r>
                <a:endParaRPr lang="de-DE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>
                    <a:solidFill>
                      <a:schemeClr val="tx1"/>
                    </a:solidFill>
                  </a:rPr>
                  <a:t>analysis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of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 </a:t>
                </a:r>
                <a:r>
                  <a:rPr lang="de-DE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sim_complete.root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to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get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detector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‚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points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‘</a:t>
                </a:r>
                <a:endParaRPr lang="de-DE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>
                    <a:solidFill>
                      <a:schemeClr val="tx1"/>
                    </a:solidFill>
                  </a:rPr>
                  <a:t>a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nalysis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#1: 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combined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MCTrack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&amp;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FTSPoint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information</a:t>
                </a:r>
                <a:r>
                  <a:rPr lang="de-DE" dirty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with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focus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on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hit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distribution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on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the</a:t>
                </a:r>
                <a:r>
                  <a:rPr lang="de-DE" dirty="0">
                    <a:solidFill>
                      <a:schemeClr val="tx1"/>
                    </a:solidFill>
                  </a:rPr>
                  <a:t> 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6 FTS planes</a:t>
                </a:r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>
                    <a:solidFill>
                      <a:schemeClr val="tx1"/>
                    </a:solidFill>
                  </a:rPr>
                  <a:t>analysis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#2: 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combined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MCTrack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&amp;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MVDPoint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,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STTPoint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,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GEMPoint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,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FTSPoint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information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,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focus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on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overall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hit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distribution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83" t="-2074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910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0" y="463550"/>
            <a:ext cx="9906000" cy="5930900"/>
            <a:chOff x="0" y="463550"/>
            <a:chExt cx="9906000" cy="5930900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775" y="463550"/>
              <a:ext cx="3324225" cy="2733675"/>
            </a:xfrm>
            <a:prstGeom prst="rect">
              <a:avLst/>
            </a:prstGeom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775" y="3660775"/>
              <a:ext cx="3324225" cy="2733675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888" y="463550"/>
              <a:ext cx="3324225" cy="2733675"/>
            </a:xfrm>
            <a:prstGeom prst="rect">
              <a:avLst/>
            </a:prstGeom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888" y="3660775"/>
              <a:ext cx="3324225" cy="2733675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3550"/>
              <a:ext cx="3324225" cy="2733675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60775"/>
              <a:ext cx="3324225" cy="2733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213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0" y="463550"/>
            <a:ext cx="9906000" cy="5930900"/>
            <a:chOff x="0" y="463550"/>
            <a:chExt cx="9906000" cy="5930900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775" y="463550"/>
              <a:ext cx="3324225" cy="2733675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775" y="3660775"/>
              <a:ext cx="3324225" cy="2733675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887" y="463550"/>
              <a:ext cx="3324225" cy="2733675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887" y="3660775"/>
              <a:ext cx="3324225" cy="2733675"/>
            </a:xfrm>
            <a:prstGeom prst="rect">
              <a:avLst/>
            </a:prstGeom>
          </p:spPr>
        </p:pic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3550"/>
              <a:ext cx="3324225" cy="2733675"/>
            </a:xfrm>
            <a:prstGeom prst="rect">
              <a:avLst/>
            </a:prstGeom>
          </p:spPr>
        </p:pic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60775"/>
              <a:ext cx="3324225" cy="2733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933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5" y="3660775"/>
            <a:ext cx="3324225" cy="273367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5" y="463550"/>
            <a:ext cx="3324225" cy="273367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8" y="3660775"/>
            <a:ext cx="3324225" cy="2733675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7" y="463550"/>
            <a:ext cx="3324225" cy="273367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0775"/>
            <a:ext cx="3324225" cy="273367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550"/>
            <a:ext cx="332422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2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en 16"/>
          <p:cNvGrpSpPr/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sp>
          <p:nvSpPr>
            <p:cNvPr id="4" name="Rechteck 3"/>
            <p:cNvSpPr/>
            <p:nvPr/>
          </p:nvSpPr>
          <p:spPr bwMode="auto">
            <a:xfrm>
              <a:off x="0" y="0"/>
              <a:ext cx="9906000" cy="685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9" name="Gruppieren 8"/>
            <p:cNvGrpSpPr/>
            <p:nvPr/>
          </p:nvGrpSpPr>
          <p:grpSpPr>
            <a:xfrm>
              <a:off x="864235" y="281305"/>
              <a:ext cx="8177531" cy="6295391"/>
              <a:chOff x="864235" y="281305"/>
              <a:chExt cx="8177531" cy="6295391"/>
            </a:xfrm>
          </p:grpSpPr>
          <p:pic>
            <p:nvPicPr>
              <p:cNvPr id="2" name="Grafik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85118" y="281305"/>
                <a:ext cx="3656648" cy="3007043"/>
              </a:xfrm>
              <a:prstGeom prst="rect">
                <a:avLst/>
              </a:prstGeom>
            </p:spPr>
          </p:pic>
          <p:pic>
            <p:nvPicPr>
              <p:cNvPr id="3" name="Grafik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4235" y="281305"/>
                <a:ext cx="3656648" cy="3007043"/>
              </a:xfrm>
              <a:prstGeom prst="rect">
                <a:avLst/>
              </a:prstGeom>
            </p:spPr>
          </p:pic>
          <p:pic>
            <p:nvPicPr>
              <p:cNvPr id="5" name="Grafik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4235" y="3569653"/>
                <a:ext cx="3656648" cy="3007043"/>
              </a:xfrm>
              <a:prstGeom prst="rect">
                <a:avLst/>
              </a:prstGeom>
            </p:spPr>
          </p:pic>
        </p:grpSp>
        <p:sp>
          <p:nvSpPr>
            <p:cNvPr id="10" name="Textfeld 9"/>
            <p:cNvSpPr txBox="1"/>
            <p:nvPr/>
          </p:nvSpPr>
          <p:spPr>
            <a:xfrm>
              <a:off x="5385048" y="4164176"/>
              <a:ext cx="3816424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spcAft>
                  <a:spcPts val="1200"/>
                </a:spcAft>
                <a:buClr>
                  <a:srgbClr val="00B0F0"/>
                </a:buClr>
                <a:buFont typeface="Wingdings" panose="05000000000000000000" pitchFamily="2" charset="2"/>
                <a:buChar char="§"/>
              </a:pPr>
              <a:r>
                <a:rPr lang="de-DE" sz="2000" dirty="0" err="1" smtClean="0"/>
                <a:t>entries</a:t>
              </a:r>
              <a:r>
                <a:rPr lang="de-DE" sz="2000" dirty="0" smtClean="0"/>
                <a:t> in </a:t>
              </a:r>
              <a:r>
                <a:rPr lang="de-DE" sz="2000" dirty="0" err="1" smtClean="0"/>
                <a:t>unphysical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region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above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the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kinematic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limit</a:t>
              </a:r>
              <a:endParaRPr lang="de-DE" sz="2000" dirty="0"/>
            </a:p>
            <a:p>
              <a:pPr marL="342900" indent="-342900">
                <a:spcAft>
                  <a:spcPts val="1200"/>
                </a:spcAft>
                <a:buClr>
                  <a:srgbClr val="00B0F0"/>
                </a:buClr>
                <a:buFont typeface="Wingdings" panose="05000000000000000000" pitchFamily="2" charset="2"/>
                <a:buChar char="§"/>
              </a:pPr>
              <a:r>
                <a:rPr lang="de-DE" sz="2000" dirty="0" smtClean="0"/>
                <a:t>4C fitter </a:t>
              </a:r>
              <a:r>
                <a:rPr lang="de-DE" sz="2000" dirty="0" err="1" smtClean="0"/>
                <a:t>does</a:t>
              </a:r>
              <a:r>
                <a:rPr lang="de-DE" sz="2000" dirty="0" smtClean="0"/>
                <a:t> not </a:t>
              </a:r>
              <a:r>
                <a:rPr lang="de-DE" sz="2000" dirty="0" err="1" smtClean="0"/>
                <a:t>conserve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masses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of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composite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particles</a:t>
              </a:r>
              <a:r>
                <a:rPr lang="de-DE" sz="2000" dirty="0" smtClean="0"/>
                <a:t> in </a:t>
              </a:r>
              <a:r>
                <a:rPr lang="de-DE" sz="2000" dirty="0" err="1" smtClean="0"/>
                <a:t>decay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tree</a:t>
              </a:r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feld 10"/>
                <p:cNvSpPr txBox="1"/>
                <p:nvPr/>
              </p:nvSpPr>
              <p:spPr>
                <a:xfrm>
                  <a:off x="1352600" y="692696"/>
                  <a:ext cx="694031" cy="380480"/>
                </a:xfrm>
                <a:prstGeom prst="rect">
                  <a:avLst/>
                </a:prstGeom>
                <a:solidFill>
                  <a:srgbClr val="FFFF66"/>
                </a:solidFill>
              </p:spPr>
              <p:txBody>
                <a:bodyPr wrap="none" lIns="36000" tIns="36000" rIns="0" bIns="3600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  <m:sup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" name="Textfeld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2600" y="692696"/>
                  <a:ext cx="694031" cy="380480"/>
                </a:xfrm>
                <a:prstGeom prst="rect">
                  <a:avLst/>
                </a:prstGeom>
                <a:blipFill>
                  <a:blip r:embed="rId5"/>
                  <a:stretch>
                    <a:fillRect l="-2632" r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feld 11"/>
                <p:cNvSpPr txBox="1"/>
                <p:nvPr/>
              </p:nvSpPr>
              <p:spPr>
                <a:xfrm>
                  <a:off x="1352600" y="3984624"/>
                  <a:ext cx="694032" cy="380480"/>
                </a:xfrm>
                <a:prstGeom prst="rect">
                  <a:avLst/>
                </a:prstGeom>
                <a:solidFill>
                  <a:srgbClr val="FFFF66"/>
                </a:solidFill>
              </p:spPr>
              <p:txBody>
                <a:bodyPr wrap="none" lIns="36000" tIns="36000" rIns="0" bIns="3600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l-GR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Ξ</m:t>
                                </m:r>
                              </m:e>
                            </m:acc>
                          </m:e>
                          <m:sup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" name="Textfeld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2600" y="3984624"/>
                  <a:ext cx="694032" cy="380480"/>
                </a:xfrm>
                <a:prstGeom prst="rect">
                  <a:avLst/>
                </a:prstGeom>
                <a:blipFill>
                  <a:blip r:embed="rId6"/>
                  <a:stretch>
                    <a:fillRect l="-2632" r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feld 12"/>
                <p:cNvSpPr txBox="1"/>
                <p:nvPr/>
              </p:nvSpPr>
              <p:spPr>
                <a:xfrm>
                  <a:off x="5889104" y="672256"/>
                  <a:ext cx="708715" cy="380480"/>
                </a:xfrm>
                <a:prstGeom prst="rect">
                  <a:avLst/>
                </a:prstGeom>
                <a:solidFill>
                  <a:srgbClr val="FFFF66"/>
                </a:solidFill>
              </p:spPr>
              <p:txBody>
                <a:bodyPr wrap="none" lIns="36000" tIns="36000" rIns="0" bIns="3600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  <m:sup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Ξ</m:t>
                                </m:r>
                              </m:e>
                            </m:acc>
                          </m:e>
                          <m:sup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" name="Textfeld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9104" y="672256"/>
                  <a:ext cx="708715" cy="380480"/>
                </a:xfrm>
                <a:prstGeom prst="rect">
                  <a:avLst/>
                </a:prstGeom>
                <a:blipFill>
                  <a:blip r:embed="rId7"/>
                  <a:stretch>
                    <a:fillRect l="-2586" r="-215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hteck 13"/>
            <p:cNvSpPr/>
            <p:nvPr/>
          </p:nvSpPr>
          <p:spPr bwMode="auto">
            <a:xfrm>
              <a:off x="1774488" y="282939"/>
              <a:ext cx="164433" cy="20227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hteck 14"/>
            <p:cNvSpPr/>
            <p:nvPr/>
          </p:nvSpPr>
          <p:spPr bwMode="auto">
            <a:xfrm>
              <a:off x="6300735" y="274401"/>
              <a:ext cx="164433" cy="20227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hteck 15"/>
            <p:cNvSpPr/>
            <p:nvPr/>
          </p:nvSpPr>
          <p:spPr bwMode="auto">
            <a:xfrm>
              <a:off x="1777028" y="3586769"/>
              <a:ext cx="164433" cy="20227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593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 Part </a:t>
            </a:r>
            <a:r>
              <a:rPr lang="de-DE" dirty="0" smtClean="0"/>
              <a:t>IV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719138" y="1700808"/>
                <a:ext cx="8420100" cy="4231928"/>
              </a:xfrm>
            </p:spPr>
            <p:txBody>
              <a:bodyPr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10</a:t>
                </a:r>
                <a:r>
                  <a:rPr lang="de-DE" baseline="30000" dirty="0" smtClean="0"/>
                  <a:t>5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events</a:t>
                </a:r>
                <a:r>
                  <a:rPr lang="de-DE" dirty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de-DE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de-DE" dirty="0" smtClean="0"/>
                  <a:t> analyzed, </a:t>
                </a:r>
                <a:r>
                  <a:rPr lang="de-DE" dirty="0" err="1" smtClean="0"/>
                  <a:t>results</a:t>
                </a:r>
                <a:r>
                  <a:rPr lang="de-DE" dirty="0" smtClean="0"/>
                  <a:t> still </a:t>
                </a:r>
                <a:r>
                  <a:rPr lang="de-DE" dirty="0" err="1" smtClean="0"/>
                  <a:t>very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preliminary</a:t>
                </a:r>
                <a:endParaRPr lang="de-DE" dirty="0" smtClean="0"/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problems</a:t>
                </a:r>
                <a:r>
                  <a:rPr lang="de-DE" dirty="0" smtClean="0"/>
                  <a:t> in </a:t>
                </a:r>
                <a:r>
                  <a:rPr lang="de-DE" dirty="0" err="1" smtClean="0"/>
                  <a:t>vertex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kinematic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fitting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complex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decay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tree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including</a:t>
                </a:r>
                <a:r>
                  <a:rPr lang="de-DE" dirty="0" smtClean="0"/>
                  <a:t> neutral </a:t>
                </a:r>
                <a:r>
                  <a:rPr lang="de-DE" dirty="0" err="1" smtClean="0"/>
                  <a:t>particles</a:t>
                </a:r>
                <a:r>
                  <a:rPr lang="de-DE" dirty="0" smtClean="0"/>
                  <a:t>:</a:t>
                </a:r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de-DE" dirty="0" err="1" smtClean="0"/>
                  <a:t>inappropriate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usage</a:t>
                </a:r>
                <a:endParaRPr lang="de-DE" dirty="0" smtClean="0"/>
              </a:p>
              <a:p>
                <a:pPr lvl="1">
                  <a:spcBef>
                    <a:spcPts val="0"/>
                  </a:spcBef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de-DE" dirty="0" err="1" smtClean="0"/>
                  <a:t>improper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functionality</a:t>
                </a:r>
                <a:endParaRPr lang="de-DE" dirty="0" smtClean="0"/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significant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contribution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e</a:t>
                </a:r>
                <a:r>
                  <a:rPr lang="de-DE" baseline="30000" dirty="0" smtClean="0"/>
                  <a:t>+</a:t>
                </a:r>
                <a:r>
                  <a:rPr lang="de-DE" dirty="0" smtClean="0"/>
                  <a:t>, e</a:t>
                </a:r>
                <a:r>
                  <a:rPr lang="de-DE" baseline="30000" dirty="0" smtClean="0"/>
                  <a:t>-</a:t>
                </a:r>
                <a:r>
                  <a:rPr lang="de-DE" dirty="0" smtClean="0"/>
                  <a:t> in neutral </a:t>
                </a:r>
                <a:r>
                  <a:rPr lang="de-DE" dirty="0" err="1" smtClean="0"/>
                  <a:t>candidates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el-GR" dirty="0" smtClean="0"/>
                  <a:t>π</a:t>
                </a:r>
                <a:r>
                  <a:rPr lang="de-DE" baseline="30000" dirty="0" smtClean="0"/>
                  <a:t>0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yield</a:t>
                </a:r>
                <a:r>
                  <a:rPr lang="de-DE" dirty="0" smtClean="0"/>
                  <a:t> (~</a:t>
                </a:r>
                <a:r>
                  <a:rPr lang="de-DE" dirty="0" smtClean="0"/>
                  <a:t>44% </a:t>
                </a:r>
                <a:r>
                  <a:rPr lang="de-DE" dirty="0" smtClean="0">
                    <a:sym typeface="Wingdings" panose="05000000000000000000" pitchFamily="2" charset="2"/>
                  </a:rPr>
                  <a:t> ~72%)</a:t>
                </a:r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>
                    <a:sym typeface="Wingdings" panose="05000000000000000000" pitchFamily="2" charset="2"/>
                  </a:rPr>
                  <a:t>to</a:t>
                </a:r>
                <a:r>
                  <a:rPr lang="de-DE" dirty="0" smtClean="0">
                    <a:sym typeface="Wingdings" panose="05000000000000000000" pitchFamily="2" charset="2"/>
                  </a:rPr>
                  <a:t> do: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test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Decay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Tree</a:t>
                </a:r>
                <a:r>
                  <a:rPr lang="de-DE" dirty="0" smtClean="0">
                    <a:sym typeface="Wingdings" panose="05000000000000000000" pitchFamily="2" charset="2"/>
                  </a:rPr>
                  <a:t> Fitter,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add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required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smtClean="0">
                    <a:sym typeface="Wingdings" panose="05000000000000000000" pitchFamily="2" charset="2"/>
                  </a:rPr>
                  <a:t>#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hits</a:t>
                </a:r>
                <a:r>
                  <a:rPr lang="de-DE" dirty="0" smtClean="0">
                    <a:sym typeface="Wingdings" panose="05000000000000000000" pitchFamily="2" charset="2"/>
                  </a:rPr>
                  <a:t> per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track</a:t>
                </a:r>
                <a:r>
                  <a:rPr lang="de-DE" dirty="0" smtClean="0">
                    <a:sym typeface="Wingdings" panose="05000000000000000000" pitchFamily="2" charset="2"/>
                  </a:rPr>
                  <a:t>,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realistic</a:t>
                </a:r>
                <a:r>
                  <a:rPr lang="de-DE" dirty="0" smtClean="0">
                    <a:sym typeface="Wingdings" panose="05000000000000000000" pitchFamily="2" charset="2"/>
                  </a:rPr>
                  <a:t> PID</a:t>
                </a:r>
                <a:endParaRPr lang="en-US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138" y="1700808"/>
                <a:ext cx="8420100" cy="4231928"/>
              </a:xfrm>
              <a:blipFill>
                <a:blip r:embed="rId2"/>
                <a:stretch>
                  <a:fillRect l="-1883" t="-1873" b="-3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0644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550"/>
            <a:ext cx="3324225" cy="273367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5" y="463550"/>
            <a:ext cx="3324225" cy="273367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5" y="3660775"/>
            <a:ext cx="3324225" cy="273367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0775"/>
            <a:ext cx="3324225" cy="273367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8" y="3660775"/>
            <a:ext cx="3324225" cy="273367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7" y="463550"/>
            <a:ext cx="332422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9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550"/>
            <a:ext cx="3324225" cy="273367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5" y="463550"/>
            <a:ext cx="3324225" cy="273367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5" y="3660775"/>
            <a:ext cx="3324225" cy="273367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0775"/>
            <a:ext cx="3324225" cy="273367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8" y="3660775"/>
            <a:ext cx="3324225" cy="273367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8" y="463550"/>
            <a:ext cx="332422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50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550"/>
            <a:ext cx="3324225" cy="273367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5" y="463550"/>
            <a:ext cx="3324225" cy="273367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5" y="3660775"/>
            <a:ext cx="3324225" cy="273367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0775"/>
            <a:ext cx="3324225" cy="273367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8" y="3660775"/>
            <a:ext cx="3324225" cy="273367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7" y="463550"/>
            <a:ext cx="332422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68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550"/>
            <a:ext cx="3324225" cy="273367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5" y="463550"/>
            <a:ext cx="3324225" cy="273367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5" y="3660775"/>
            <a:ext cx="3324225" cy="273367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0775"/>
            <a:ext cx="3324225" cy="273367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8" y="3660775"/>
            <a:ext cx="3324225" cy="273367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7" y="463550"/>
            <a:ext cx="332422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35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550"/>
            <a:ext cx="3324225" cy="273367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5" y="463550"/>
            <a:ext cx="3324225" cy="273367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5" y="3660775"/>
            <a:ext cx="3324225" cy="273367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0775"/>
            <a:ext cx="3324225" cy="273367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8" y="3660775"/>
            <a:ext cx="3324225" cy="273367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7" y="463550"/>
            <a:ext cx="332422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79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550"/>
            <a:ext cx="3324225" cy="273367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5" y="463550"/>
            <a:ext cx="3324225" cy="273367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5" y="3660775"/>
            <a:ext cx="3324225" cy="273367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0775"/>
            <a:ext cx="3324225" cy="273367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8" y="3660775"/>
            <a:ext cx="3324225" cy="273367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7" y="463550"/>
            <a:ext cx="332422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34665"/>
      </p:ext>
    </p:extLst>
  </p:cSld>
  <p:clrMapOvr>
    <a:masterClrMapping/>
  </p:clrMapOvr>
</p:sld>
</file>

<file path=ppt/theme/theme1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459</Words>
  <Application>Microsoft Office PowerPoint</Application>
  <PresentationFormat>A4-Papier (210 x 297 mm)</PresentationFormat>
  <Paragraphs>265</Paragraphs>
  <Slides>34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34</vt:i4>
      </vt:variant>
    </vt:vector>
  </HeadingPairs>
  <TitlesOfParts>
    <vt:vector size="44" baseType="lpstr">
      <vt:lpstr>ＭＳ Ｐゴシック</vt:lpstr>
      <vt:lpstr>Arial</vt:lpstr>
      <vt:lpstr>Arial MT Bd</vt:lpstr>
      <vt:lpstr>Calibri</vt:lpstr>
      <vt:lpstr>Cambria Math</vt:lpstr>
      <vt:lpstr>Times New Roman</vt:lpstr>
      <vt:lpstr>Wingdings</vt:lpstr>
      <vt:lpstr>2_Standarddesign</vt:lpstr>
      <vt:lpstr>3_Standarddesign</vt:lpstr>
      <vt:lpstr>4_Standarddesign</vt:lpstr>
      <vt:lpstr>Hyperon Spectroscopy Status Report</vt:lpstr>
      <vt:lpstr>Items</vt:lpstr>
      <vt:lpstr>Part I:  Required Completeness of FTS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Hits in Subdetectors</vt:lpstr>
      <vt:lpstr>Hits in FTS Planes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Summary Part I</vt:lpstr>
      <vt:lpstr>Part II:  Modified EMC Acceptance</vt:lpstr>
      <vt:lpstr>Losses for selected channels</vt:lpstr>
      <vt:lpstr>Summary Part II</vt:lpstr>
      <vt:lpstr>Part III:  Longlived Charged Particles in EvtGen</vt:lpstr>
      <vt:lpstr>Possible Solution</vt:lpstr>
      <vt:lpstr>Summary Part III</vt:lpstr>
      <vt:lpstr>Part IV:  Simulation of p ̅p→Ξ^- Ξ ̅^+ π^0</vt:lpstr>
      <vt:lpstr>Reconstruction Efficiencies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Summary Part IV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 and Λ with Box Generator</dc:title>
  <dc:creator>Gillitzer</dc:creator>
  <cp:lastModifiedBy>gillitzer</cp:lastModifiedBy>
  <cp:revision>432</cp:revision>
  <cp:lastPrinted>2017-03-07T13:21:22Z</cp:lastPrinted>
  <dcterms:created xsi:type="dcterms:W3CDTF">2016-05-30T15:26:13Z</dcterms:created>
  <dcterms:modified xsi:type="dcterms:W3CDTF">2017-03-07T14:05:31Z</dcterms:modified>
</cp:coreProperties>
</file>