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2" r:id="rId3"/>
    <p:sldId id="274" r:id="rId4"/>
    <p:sldId id="275" r:id="rId5"/>
    <p:sldId id="276" r:id="rId6"/>
    <p:sldId id="261" r:id="rId7"/>
    <p:sldId id="277" r:id="rId8"/>
    <p:sldId id="263" r:id="rId9"/>
    <p:sldId id="268" r:id="rId10"/>
    <p:sldId id="269" r:id="rId11"/>
    <p:sldId id="272" r:id="rId12"/>
    <p:sldId id="265" r:id="rId13"/>
    <p:sldId id="264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66FFFF"/>
    <a:srgbClr val="FFCCFF"/>
    <a:srgbClr val="66CC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DF71F-0F0B-4E57-A543-1151A71D152A}" type="datetimeFigureOut">
              <a:rPr lang="zh-CN" altLang="en-US" smtClean="0"/>
              <a:pPr/>
              <a:t>2017/3/5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4D6B-91BF-4C75-B51E-42F0CCF71A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" name="Picture 54" descr="Logo_FZ_Jülich_NEU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6"/>
          <p:cNvSpPr txBox="1">
            <a:spLocks noChangeArrowheads="1"/>
          </p:cNvSpPr>
          <p:nvPr/>
        </p:nvSpPr>
        <p:spPr bwMode="auto">
          <a:xfrm rot="16200000">
            <a:off x="-1063625" y="933450"/>
            <a:ext cx="2476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zh-CN" sz="900" smtClean="0">
                <a:solidFill>
                  <a:srgbClr val="005B82"/>
                </a:solidFill>
                <a:latin typeface="Arial MT Bd" charset="0"/>
                <a:ea typeface="宋体" charset="-122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4213" y="4052888"/>
            <a:ext cx="8064500" cy="1176337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altLang="zh-CN"/>
              <a:t>Formatvorlage des Untertitelmasters durch Klicken bearbeiten</a:t>
            </a:r>
          </a:p>
        </p:txBody>
      </p:sp>
      <p:sp>
        <p:nvSpPr>
          <p:cNvPr id="3134" name="Rectangle 6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349500"/>
            <a:ext cx="8062913" cy="1655763"/>
          </a:xfrm>
        </p:spPr>
        <p:txBody>
          <a:bodyPr anchor="b"/>
          <a:lstStyle>
            <a:lvl1pPr>
              <a:defRPr sz="4800" b="0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r>
              <a:rPr lang="de-DE" altLang="zh-CN"/>
              <a:t>Titelmasterformat durch Klicken bearbeiten</a:t>
            </a:r>
          </a:p>
        </p:txBody>
      </p:sp>
      <p:sp>
        <p:nvSpPr>
          <p:cNvPr id="13" name="Rectangle 60"/>
          <p:cNvSpPr>
            <a:spLocks noGrp="1" noChangeArrowheads="1"/>
          </p:cNvSpPr>
          <p:nvPr>
            <p:ph type="dt" sz="quarter" idx="10"/>
          </p:nvPr>
        </p:nvSpPr>
        <p:spPr>
          <a:xfrm>
            <a:off x="684213" y="5257800"/>
            <a:ext cx="2205037" cy="476250"/>
          </a:xfrm>
        </p:spPr>
        <p:txBody>
          <a:bodyPr/>
          <a:lstStyle>
            <a:lvl1pPr algn="r">
              <a:defRPr sz="1400">
                <a:solidFill>
                  <a:srgbClr val="F4F4F4"/>
                </a:solidFill>
              </a:defRPr>
            </a:lvl1pPr>
          </a:lstStyle>
          <a:p>
            <a:pPr>
              <a:defRPr/>
            </a:pPr>
            <a:fld id="{5E8D450B-7B9C-4A23-9A5A-B05B1A36029F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14" name="Rectangle 61"/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5257800"/>
            <a:ext cx="2895600" cy="476250"/>
          </a:xfrm>
        </p:spPr>
        <p:txBody>
          <a:bodyPr/>
          <a:lstStyle>
            <a:lvl1pPr algn="l">
              <a:defRPr sz="1400">
                <a:solidFill>
                  <a:srgbClr val="F4F4F4"/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8820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307CB-1787-40CE-AE08-41BC01FE0E15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6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124-08F4-49BE-A1DC-67383306E8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9594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23075" y="692150"/>
            <a:ext cx="2141538" cy="57610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692150"/>
            <a:ext cx="6275387" cy="57610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974D6-87B1-4597-A428-FB1F5300427F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6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B1BA7-0467-436E-8CD4-6FF85560B6B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5680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59258F-3F7F-47FA-99BF-276FDC9E6EE3}" type="datetime1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2017/3/5</a:t>
            </a:fld>
            <a:endParaRPr lang="de-DE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B63C9-56D0-4F46-AAF8-B11E646C63BB}" type="slidenum">
              <a:rPr lang="de-DE" altLang="zh-C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3644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09BA-F4DC-4289-BC51-921C3AE73D2C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6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E09A2-F12A-4094-94D3-B66EC0CA88A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2401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A5D0-2A0B-4502-8145-403EADB1D01A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6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D5B1F-BFC2-4E9D-AB96-F1B07E2ED6F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2098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208462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208463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D6D1-34AE-4993-AA59-DF2AEAF7EF84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6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3216C-4A23-43F9-A862-02D9567E1BD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2102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5D17D-B98D-4EB8-891D-DF26B71464E2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8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9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9555-F3BB-4572-9464-0EA943C7B7F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7295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73B8-637F-4F14-BCAC-56A2149E79C1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4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CBEEC-142A-47DB-B7B3-334D654600F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2108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37A1D-15B6-4A6A-BD97-7836C1D159F9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3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74C6-FFC7-4B3B-9CC4-DB9C509A747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3299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4DEE7-1E61-49EA-94D2-854CECFCC2E0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6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D37C9-83BC-43DE-9C29-6FFDA3D1390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0204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B3C7F-7A19-468C-86C2-527E19D932BD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6" name="Rectangle 7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F4A60-13AF-4073-8BC9-2D748E65DB4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531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692150"/>
            <a:ext cx="85693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Mastertitelformat bearbeiten</a:t>
            </a: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56932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Mastertextformat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1028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29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0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1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32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3" name="Text Box 68"/>
          <p:cNvSpPr txBox="1">
            <a:spLocks noChangeArrowheads="1"/>
          </p:cNvSpPr>
          <p:nvPr/>
        </p:nvSpPr>
        <p:spPr bwMode="auto">
          <a:xfrm>
            <a:off x="457200" y="6477000"/>
            <a:ext cx="838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altLang="zh-CN" sz="1000" smtClean="0">
                <a:solidFill>
                  <a:srgbClr val="3A6F8A"/>
                </a:solidFill>
                <a:ea typeface="ＭＳ Ｐゴシック" charset="-128"/>
              </a:rPr>
              <a:t>								</a:t>
            </a:r>
          </a:p>
        </p:txBody>
      </p:sp>
      <p:pic>
        <p:nvPicPr>
          <p:cNvPr id="103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" name="Rectangle 7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526213"/>
            <a:ext cx="1727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5B82"/>
                </a:solidFill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65551-5FAC-4D00-8952-1049EEEC66AE}" type="datetime1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2017/3/5</a:t>
            </a:fld>
            <a:endParaRPr lang="de-DE" altLang="zh-CN"/>
          </a:p>
        </p:txBody>
      </p:sp>
      <p:sp>
        <p:nvSpPr>
          <p:cNvPr id="1096" name="Rectangle 7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526213"/>
            <a:ext cx="48974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5B82"/>
                </a:solidFill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1097" name="Rectangle 7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526213"/>
            <a:ext cx="1728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5B82"/>
                </a:solidFill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B63C9-56D0-4F46-AAF8-B11E646C63BB}" type="slidenum">
              <a:rPr lang="de-DE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0183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1"/>
          <p:cNvSpPr>
            <a:spLocks noGrp="1"/>
          </p:cNvSpPr>
          <p:nvPr>
            <p:ph type="subTitle" sz="quarter" idx="1"/>
          </p:nvPr>
        </p:nvSpPr>
        <p:spPr>
          <a:xfrm>
            <a:off x="611560" y="4797152"/>
            <a:ext cx="8064500" cy="1512168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Dr. </a:t>
            </a:r>
            <a:r>
              <a:rPr lang="en-US" altLang="zh-CN" dirty="0" err="1" smtClean="0">
                <a:ea typeface="宋体" charset="-122"/>
              </a:rPr>
              <a:t>Xinying</a:t>
            </a:r>
            <a:r>
              <a:rPr lang="en-US" altLang="zh-CN" dirty="0" smtClean="0">
                <a:ea typeface="宋体" charset="-122"/>
              </a:rPr>
              <a:t> Song</a:t>
            </a:r>
            <a:r>
              <a:rPr lang="en-US" altLang="zh-CN" baseline="30000" dirty="0" smtClean="0">
                <a:ea typeface="宋体" charset="-122"/>
              </a:rPr>
              <a:t>1,2 </a:t>
            </a:r>
            <a:r>
              <a:rPr lang="en-US" altLang="zh-CN" dirty="0" smtClean="0">
                <a:ea typeface="宋体" charset="-122"/>
              </a:rPr>
              <a:t>   (x.song@fz-juelich.de)</a:t>
            </a:r>
          </a:p>
          <a:p>
            <a:pPr eaLnBrk="1" hangingPunct="1"/>
            <a:r>
              <a:rPr lang="en-US" altLang="zh-CN" sz="1800" i="1" dirty="0" smtClean="0">
                <a:ea typeface="宋体" charset="-122"/>
              </a:rPr>
              <a:t>1:IKP-1,Forschungszentrum </a:t>
            </a:r>
            <a:r>
              <a:rPr lang="en-US" altLang="zh-CN" sz="1800" i="1" dirty="0" err="1" smtClean="0">
                <a:ea typeface="宋体" charset="-122"/>
              </a:rPr>
              <a:t>Juelich</a:t>
            </a:r>
            <a:r>
              <a:rPr lang="en-US" altLang="zh-CN" sz="1800" i="1" dirty="0" smtClean="0">
                <a:ea typeface="宋体" charset="-122"/>
              </a:rPr>
              <a:t>, Helmholtz Association of Germany Research Centers </a:t>
            </a:r>
            <a:r>
              <a:rPr lang="en-US" altLang="zh-CN" sz="1800" i="1" baseline="30000" dirty="0" smtClean="0">
                <a:ea typeface="宋体" charset="-122"/>
              </a:rPr>
              <a:t> </a:t>
            </a:r>
            <a:r>
              <a:rPr lang="en-US" altLang="zh-CN" sz="1800" i="1" dirty="0" smtClean="0">
                <a:ea typeface="宋体" charset="-122"/>
              </a:rPr>
              <a:t> </a:t>
            </a:r>
          </a:p>
          <a:p>
            <a:pPr eaLnBrk="1" hangingPunct="1"/>
            <a:r>
              <a:rPr lang="en-US" altLang="zh-CN" sz="1800" i="1" dirty="0" smtClean="0">
                <a:ea typeface="宋体" charset="-122"/>
              </a:rPr>
              <a:t>2: Institute of High Energy Physics, Chinese Academy of Science </a:t>
            </a:r>
          </a:p>
        </p:txBody>
      </p:sp>
      <p:sp>
        <p:nvSpPr>
          <p:cNvPr id="3075" name="标题 2"/>
          <p:cNvSpPr>
            <a:spLocks noGrp="1"/>
          </p:cNvSpPr>
          <p:nvPr>
            <p:ph type="ctrTitle" sz="quarter"/>
          </p:nvPr>
        </p:nvSpPr>
        <p:spPr>
          <a:xfrm>
            <a:off x="467544" y="2349500"/>
            <a:ext cx="8676456" cy="1655763"/>
          </a:xfrm>
        </p:spPr>
        <p:txBody>
          <a:bodyPr/>
          <a:lstStyle/>
          <a:p>
            <a:pPr eaLnBrk="1" hangingPunct="1"/>
            <a:r>
              <a:rPr lang="en-US" altLang="zh-CN" sz="4000" dirty="0" smtClean="0"/>
              <a:t>Status Report of </a:t>
            </a:r>
            <a:r>
              <a:rPr lang="en-US" altLang="zh-CN" sz="4000" dirty="0" smtClean="0"/>
              <a:t> Analysis on  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  pp</a:t>
            </a:r>
            <a:r>
              <a:rPr lang="en-US" altLang="zh-CN" sz="4000" dirty="0" smtClean="0">
                <a:sym typeface="Wingdings" pitchFamily="2" charset="2"/>
              </a:rPr>
              <a:t></a:t>
            </a:r>
            <a:r>
              <a:rPr lang="el-GR" altLang="zh-CN" sz="4000" dirty="0" smtClean="0">
                <a:sym typeface="Wingdings" pitchFamily="2" charset="2"/>
              </a:rPr>
              <a:t>Ξ</a:t>
            </a:r>
            <a:r>
              <a:rPr lang="en-US" altLang="zh-CN" sz="4000" baseline="30000" dirty="0" smtClean="0">
                <a:sym typeface="Wingdings" pitchFamily="2" charset="2"/>
              </a:rPr>
              <a:t>-</a:t>
            </a:r>
            <a:r>
              <a:rPr lang="el-GR" altLang="zh-CN" sz="4000" dirty="0" smtClean="0">
                <a:sym typeface="Wingdings" pitchFamily="2" charset="2"/>
              </a:rPr>
              <a:t>Ξ</a:t>
            </a:r>
            <a:r>
              <a:rPr lang="en-US" altLang="zh-CN" sz="4000" baseline="30000" dirty="0" smtClean="0">
                <a:sym typeface="Wingdings" pitchFamily="2" charset="2"/>
              </a:rPr>
              <a:t>+</a:t>
            </a:r>
            <a:r>
              <a:rPr lang="en-US" altLang="zh-CN" sz="4000" dirty="0" smtClean="0">
                <a:sym typeface="Wingdings" pitchFamily="2" charset="2"/>
              </a:rPr>
              <a:t> </a:t>
            </a:r>
            <a:r>
              <a:rPr lang="el-GR" altLang="zh-CN" sz="4000" dirty="0" smtClean="0">
                <a:sym typeface="Wingdings" pitchFamily="2" charset="2"/>
              </a:rPr>
              <a:t>η</a:t>
            </a:r>
            <a:r>
              <a:rPr lang="en-US" altLang="zh-CN" sz="4000" dirty="0" smtClean="0">
                <a:sym typeface="Wingdings" pitchFamily="2" charset="2"/>
              </a:rPr>
              <a:t> </a:t>
            </a:r>
            <a:r>
              <a:rPr lang="en-US" altLang="zh-CN" sz="2800" dirty="0" smtClean="0">
                <a:sym typeface="Wingdings" pitchFamily="2" charset="2"/>
              </a:rPr>
              <a:t>(</a:t>
            </a:r>
            <a:r>
              <a:rPr lang="el-GR" altLang="zh-CN" sz="2800" dirty="0" smtClean="0">
                <a:sym typeface="Wingdings" pitchFamily="2" charset="2"/>
              </a:rPr>
              <a:t>η</a:t>
            </a:r>
            <a:r>
              <a:rPr lang="en-US" altLang="zh-CN" sz="2800" dirty="0" smtClean="0">
                <a:sym typeface="Wingdings" pitchFamily="2" charset="2"/>
              </a:rPr>
              <a:t></a:t>
            </a:r>
            <a:r>
              <a:rPr lang="el-GR" altLang="zh-CN" sz="2800" dirty="0" smtClean="0">
                <a:sym typeface="Symbol"/>
              </a:rPr>
              <a:t></a:t>
            </a:r>
            <a:r>
              <a:rPr lang="en-US" altLang="zh-CN" sz="2800" dirty="0" smtClean="0">
                <a:sym typeface="Wingdings" pitchFamily="2" charset="2"/>
              </a:rPr>
              <a:t>)</a:t>
            </a:r>
            <a:endParaRPr lang="zh-CN" altLang="en-US" sz="2800" baseline="30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>
          <a:xfrm>
            <a:off x="2627784" y="6165304"/>
            <a:ext cx="2205037" cy="476250"/>
          </a:xfrm>
        </p:spPr>
        <p:txBody>
          <a:bodyPr/>
          <a:lstStyle/>
          <a:p>
            <a:pPr>
              <a:defRPr/>
            </a:pPr>
            <a:fld id="{8B3D6877-577D-44A5-9FE3-6BC6B24B534B}" type="datetime1">
              <a:rPr lang="zh-CN" altLang="en-US" smtClean="0"/>
              <a:pPr>
                <a:defRPr/>
              </a:pPr>
              <a:t>2017/3/5</a:t>
            </a:fld>
            <a:endParaRPr lang="de-DE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987824" y="6381750"/>
            <a:ext cx="3744416" cy="4762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Test on fitters with pp-bar to Xi- Xi+ eta</a:t>
            </a:r>
            <a:endParaRPr lang="de-DE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3096344" cy="233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接连接符 7"/>
          <p:cNvCxnSpPr/>
          <p:nvPr/>
        </p:nvCxnSpPr>
        <p:spPr>
          <a:xfrm>
            <a:off x="1115616" y="3501008"/>
            <a:ext cx="216024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339752" y="3356992"/>
            <a:ext cx="216024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196752"/>
            <a:ext cx="2483768" cy="76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368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569325" cy="649288"/>
          </a:xfrm>
        </p:spPr>
        <p:txBody>
          <a:bodyPr/>
          <a:lstStyle/>
          <a:p>
            <a:r>
              <a:rPr lang="en-US" altLang="zh-CN" dirty="0" smtClean="0"/>
              <a:t>Test2:  </a:t>
            </a:r>
            <a:r>
              <a:rPr lang="en-US" altLang="zh-CN" dirty="0" err="1" smtClean="0"/>
              <a:t>DecayTreeFitter</a:t>
            </a:r>
            <a:r>
              <a:rPr lang="en-US" altLang="zh-CN" dirty="0" smtClean="0"/>
              <a:t>()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109BA-F4DC-4289-BC51-921C3AE73D2C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5" y="620688"/>
            <a:ext cx="1475655" cy="4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63480" y="3789040"/>
            <a:ext cx="468052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en-US" altLang="zh-CN" sz="2400" dirty="0" smtClean="0"/>
              <a:t>Secondary vertex fit done before</a:t>
            </a:r>
            <a:r>
              <a:rPr lang="en-US" altLang="zh-CN" sz="2400" dirty="0" smtClean="0">
                <a:solidFill>
                  <a:schemeClr val="accent1"/>
                </a:solidFill>
              </a:rPr>
              <a:t>(neutral and charged tracks, refitted tracks)</a:t>
            </a:r>
          </a:p>
          <a:p>
            <a:endParaRPr lang="en-US" altLang="zh-CN" sz="24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p"/>
            </a:pPr>
            <a:r>
              <a:rPr lang="en-US" altLang="zh-CN" sz="2400" dirty="0" smtClean="0"/>
              <a:t>Mass constrains on </a:t>
            </a:r>
            <a:r>
              <a:rPr lang="en-US" altLang="zh-CN" sz="2400" dirty="0" smtClean="0">
                <a:sym typeface="Symbol"/>
              </a:rPr>
              <a:t>, in </a:t>
            </a:r>
            <a:r>
              <a:rPr lang="en-US" altLang="zh-CN" sz="2400" dirty="0" err="1" smtClean="0"/>
              <a:t>d.t.f</a:t>
            </a: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08720"/>
            <a:ext cx="3600400" cy="280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908720"/>
            <a:ext cx="3479030" cy="260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717032"/>
            <a:ext cx="3600400" cy="281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Summay</a:t>
            </a:r>
            <a:r>
              <a:rPr lang="en-US" altLang="zh-CN" dirty="0" smtClean="0"/>
              <a:t> &amp; next to 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836712"/>
            <a:ext cx="8569325" cy="5472608"/>
          </a:xfrm>
        </p:spPr>
        <p:txBody>
          <a:bodyPr/>
          <a:lstStyle/>
          <a:p>
            <a:endParaRPr lang="en-US" altLang="zh-CN" dirty="0" smtClean="0"/>
          </a:p>
          <a:p>
            <a:pPr>
              <a:buFont typeface="Wingdings" pitchFamily="2" charset="2"/>
              <a:buChar char="p"/>
            </a:pPr>
            <a:r>
              <a:rPr lang="en-US" altLang="zh-CN" sz="2400" dirty="0" smtClean="0"/>
              <a:t>Impact from magnetic field on</a:t>
            </a:r>
            <a:r>
              <a:rPr lang="zh-CN" altLang="en-US" sz="2400" dirty="0" smtClean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simulation on  </a:t>
            </a:r>
            <a:r>
              <a:rPr lang="en-US" altLang="zh-CN" sz="2400" baseline="30000" dirty="0" smtClean="0">
                <a:sym typeface="Symbol"/>
              </a:rPr>
              <a:t>-</a:t>
            </a:r>
            <a:r>
              <a:rPr lang="en-US" altLang="zh-CN" sz="2400" dirty="0" smtClean="0">
                <a:sym typeface="Symbol"/>
              </a:rPr>
              <a:t></a:t>
            </a:r>
            <a:r>
              <a:rPr lang="en-US" altLang="zh-CN" sz="2400" baseline="30000" dirty="0" smtClean="0">
                <a:sym typeface="Symbol"/>
              </a:rPr>
              <a:t>+</a:t>
            </a:r>
            <a:endParaRPr lang="en-US" altLang="zh-CN" sz="2400" dirty="0" smtClean="0">
              <a:sym typeface="Symbol"/>
            </a:endParaRPr>
          </a:p>
          <a:p>
            <a:pPr lvl="1">
              <a:buFont typeface="Wingdings" pitchFamily="2" charset="2"/>
              <a:buChar char="p"/>
            </a:pPr>
            <a:r>
              <a:rPr lang="en-US" altLang="zh-CN" sz="2400" dirty="0" smtClean="0">
                <a:sym typeface="Symbol"/>
              </a:rPr>
              <a:t>Modify the momentum and position after </a:t>
            </a:r>
            <a:r>
              <a:rPr lang="en-US" altLang="zh-CN" sz="2400" dirty="0" err="1" smtClean="0">
                <a:sym typeface="Symbol"/>
              </a:rPr>
              <a:t>EvtGen</a:t>
            </a:r>
            <a:endParaRPr lang="en-US" altLang="zh-CN" sz="2400" dirty="0" smtClean="0"/>
          </a:p>
          <a:p>
            <a:pPr>
              <a:buFont typeface="Wingdings" pitchFamily="2" charset="2"/>
              <a:buChar char="p"/>
            </a:pPr>
            <a:r>
              <a:rPr lang="en-US" altLang="zh-CN" sz="2400" dirty="0" smtClean="0"/>
              <a:t>Fitters: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CN" sz="2400" dirty="0" err="1" smtClean="0"/>
              <a:t>vtf</a:t>
            </a:r>
            <a:r>
              <a:rPr lang="en-US" altLang="zh-CN" sz="2400" dirty="0" smtClean="0"/>
              <a:t>: </a:t>
            </a:r>
          </a:p>
          <a:p>
            <a:pPr lvl="2">
              <a:buFont typeface="Wingdings" pitchFamily="2" charset="2"/>
              <a:buChar char="p"/>
            </a:pPr>
            <a:r>
              <a:rPr lang="en-US" altLang="zh-CN" sz="2400" dirty="0" smtClean="0"/>
              <a:t> </a:t>
            </a:r>
            <a:r>
              <a:rPr lang="en-US" altLang="zh-CN" sz="2400" dirty="0" smtClean="0">
                <a:solidFill>
                  <a:srgbClr val="00B050"/>
                </a:solidFill>
              </a:rPr>
              <a:t>neutral &amp; charged    </a:t>
            </a:r>
            <a:r>
              <a:rPr lang="en-US" altLang="zh-CN" sz="2400" dirty="0" smtClean="0">
                <a:solidFill>
                  <a:srgbClr val="00B050"/>
                </a:solidFill>
                <a:sym typeface="Wingdings" pitchFamily="2" charset="2"/>
              </a:rPr>
              <a:t> Jennifer </a:t>
            </a:r>
            <a:r>
              <a:rPr lang="en-US" altLang="zh-CN" sz="2400" dirty="0" err="1" smtClean="0">
                <a:solidFill>
                  <a:srgbClr val="00B050"/>
                </a:solidFill>
                <a:sym typeface="Wingdings" pitchFamily="2" charset="2"/>
              </a:rPr>
              <a:t>Puetz</a:t>
            </a:r>
            <a:r>
              <a:rPr lang="en-US" altLang="zh-CN" sz="2400" dirty="0" smtClean="0">
                <a:solidFill>
                  <a:srgbClr val="00B050"/>
                </a:solidFill>
                <a:sym typeface="Wingdings" pitchFamily="2" charset="2"/>
              </a:rPr>
              <a:t> (FZJ)</a:t>
            </a:r>
          </a:p>
          <a:p>
            <a:pPr lvl="2">
              <a:buFont typeface="Wingdings" pitchFamily="2" charset="2"/>
              <a:buChar char="p"/>
            </a:pPr>
            <a:r>
              <a:rPr lang="en-US" altLang="zh-CN" sz="2400" dirty="0" smtClean="0">
                <a:sym typeface="Wingdings" pitchFamily="2" charset="2"/>
              </a:rPr>
              <a:t>Two charged with </a:t>
            </a:r>
            <a:r>
              <a:rPr lang="en-US" altLang="zh-CN" sz="2400" dirty="0" err="1" smtClean="0">
                <a:sym typeface="Wingdings" pitchFamily="2" charset="2"/>
              </a:rPr>
              <a:t>sencondary</a:t>
            </a:r>
            <a:r>
              <a:rPr lang="en-US" altLang="zh-CN" sz="2400" dirty="0" smtClean="0">
                <a:sym typeface="Wingdings" pitchFamily="2" charset="2"/>
              </a:rPr>
              <a:t> vertex(e.g. </a:t>
            </a:r>
            <a:r>
              <a:rPr lang="en-US" altLang="zh-CN" sz="2400" dirty="0" smtClean="0">
                <a:sym typeface="Symbol"/>
              </a:rPr>
              <a:t></a:t>
            </a:r>
            <a:r>
              <a:rPr lang="en-US" altLang="zh-CN" sz="2400" baseline="30000" dirty="0" smtClean="0">
                <a:sym typeface="Symbol"/>
              </a:rPr>
              <a:t>-</a:t>
            </a:r>
            <a:r>
              <a:rPr lang="en-US" altLang="zh-CN" sz="2400" dirty="0" smtClean="0">
                <a:sym typeface="Symbol"/>
              </a:rPr>
              <a:t></a:t>
            </a:r>
            <a:r>
              <a:rPr lang="en-US" altLang="zh-CN" sz="2400" baseline="30000" dirty="0" smtClean="0">
                <a:sym typeface="Symbol"/>
              </a:rPr>
              <a:t>+</a:t>
            </a:r>
            <a:r>
              <a:rPr lang="en-US" altLang="zh-CN" sz="2400" dirty="0" smtClean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CN" sz="2400" dirty="0" smtClean="0">
                <a:sym typeface="Wingdings" pitchFamily="2" charset="2"/>
              </a:rPr>
              <a:t>4Cfit(</a:t>
            </a:r>
            <a:r>
              <a:rPr lang="en-US" altLang="zh-CN" sz="2400" dirty="0" err="1" smtClean="0">
                <a:sym typeface="Wingdings" pitchFamily="2" charset="2"/>
              </a:rPr>
              <a:t>PndKinFitter</a:t>
            </a:r>
            <a:r>
              <a:rPr lang="en-US" altLang="zh-CN" sz="2400" dirty="0" smtClean="0">
                <a:sym typeface="Wingdings" pitchFamily="2" charset="2"/>
              </a:rPr>
              <a:t>, </a:t>
            </a:r>
            <a:r>
              <a:rPr lang="en-US" altLang="zh-CN" sz="2400" dirty="0" err="1" smtClean="0">
                <a:sym typeface="Wingdings" pitchFamily="2" charset="2"/>
              </a:rPr>
              <a:t>PndDecayTreeFitter</a:t>
            </a:r>
            <a:r>
              <a:rPr lang="en-US" altLang="zh-CN" sz="2400" dirty="0" smtClean="0">
                <a:sym typeface="Wingdings" pitchFamily="2" charset="2"/>
              </a:rPr>
              <a:t>)</a:t>
            </a:r>
          </a:p>
          <a:p>
            <a:pPr lvl="2">
              <a:buFont typeface="Wingdings" pitchFamily="2" charset="2"/>
              <a:buChar char="p"/>
            </a:pPr>
            <a:r>
              <a:rPr lang="en-US" altLang="zh-CN" sz="2400" dirty="0" smtClean="0">
                <a:sym typeface="Wingdings" pitchFamily="2" charset="2"/>
              </a:rPr>
              <a:t> Two charged with </a:t>
            </a:r>
            <a:r>
              <a:rPr lang="en-US" altLang="zh-CN" sz="2400" dirty="0" err="1" smtClean="0">
                <a:sym typeface="Wingdings" pitchFamily="2" charset="2"/>
              </a:rPr>
              <a:t>sencondary</a:t>
            </a:r>
            <a:r>
              <a:rPr lang="en-US" altLang="zh-CN" sz="2400" dirty="0" smtClean="0">
                <a:sym typeface="Wingdings" pitchFamily="2" charset="2"/>
              </a:rPr>
              <a:t> vertex(e.g. </a:t>
            </a:r>
            <a:r>
              <a:rPr lang="en-US" altLang="zh-CN" sz="2400" dirty="0" smtClean="0">
                <a:sym typeface="Symbol"/>
              </a:rPr>
              <a:t></a:t>
            </a:r>
            <a:r>
              <a:rPr lang="en-US" altLang="zh-CN" sz="2400" baseline="30000" dirty="0" smtClean="0">
                <a:sym typeface="Symbol"/>
              </a:rPr>
              <a:t>-</a:t>
            </a:r>
            <a:r>
              <a:rPr lang="en-US" altLang="zh-CN" sz="2400" dirty="0" smtClean="0">
                <a:sym typeface="Symbol"/>
              </a:rPr>
              <a:t></a:t>
            </a:r>
            <a:r>
              <a:rPr lang="en-US" altLang="zh-CN" sz="2400" baseline="30000" dirty="0" smtClean="0">
                <a:sym typeface="Symbol"/>
              </a:rPr>
              <a:t>+</a:t>
            </a:r>
            <a:r>
              <a:rPr lang="en-US" altLang="zh-CN" sz="2400" dirty="0" smtClean="0">
                <a:sym typeface="Wingdings" pitchFamily="2" charset="2"/>
              </a:rPr>
              <a:t>)</a:t>
            </a:r>
          </a:p>
          <a:p>
            <a:pPr>
              <a:buFont typeface="Wingdings" pitchFamily="2" charset="2"/>
              <a:buChar char="p"/>
            </a:pPr>
            <a:r>
              <a:rPr lang="en-US" altLang="zh-CN" sz="2400" dirty="0" smtClean="0">
                <a:sym typeface="Wingdings" pitchFamily="2" charset="2"/>
              </a:rPr>
              <a:t> </a:t>
            </a:r>
            <a:r>
              <a:rPr lang="el-GR" altLang="zh-CN" sz="2400" dirty="0" smtClean="0">
                <a:sym typeface="Wingdings" pitchFamily="2" charset="2"/>
              </a:rPr>
              <a:t>η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el-GR" altLang="zh-CN" sz="2400" dirty="0" smtClean="0">
                <a:sym typeface="Symbol"/>
              </a:rPr>
              <a:t></a:t>
            </a:r>
            <a:r>
              <a:rPr lang="en-US" altLang="zh-CN" sz="2400" baseline="30000" dirty="0" smtClean="0">
                <a:sym typeface="Symbol"/>
              </a:rPr>
              <a:t>+</a:t>
            </a:r>
            <a:r>
              <a:rPr lang="el-GR" altLang="zh-CN" sz="2400" dirty="0" smtClean="0">
                <a:sym typeface="Symbol"/>
              </a:rPr>
              <a:t></a:t>
            </a:r>
            <a:r>
              <a:rPr lang="en-US" altLang="zh-CN" sz="2400" baseline="30000" dirty="0" smtClean="0">
                <a:sym typeface="Symbol"/>
              </a:rPr>
              <a:t>-</a:t>
            </a:r>
            <a:r>
              <a:rPr lang="el-GR" altLang="zh-CN" sz="2400" dirty="0" smtClean="0">
                <a:sym typeface="Symbol"/>
              </a:rPr>
              <a:t></a:t>
            </a:r>
            <a:r>
              <a:rPr lang="en-US" altLang="zh-CN" sz="2400" baseline="30000" dirty="0" smtClean="0">
                <a:sym typeface="Symbol"/>
              </a:rPr>
              <a:t>0</a:t>
            </a:r>
            <a:r>
              <a:rPr lang="en-US" altLang="zh-CN" sz="2400" dirty="0" smtClean="0">
                <a:sym typeface="Symbol"/>
              </a:rPr>
              <a:t>  mode  to be processed…</a:t>
            </a:r>
            <a:endParaRPr lang="en-US" altLang="zh-CN" sz="2400" baseline="30000" dirty="0" smtClean="0">
              <a:sym typeface="Wingdings" pitchFamily="2" charset="2"/>
            </a:endParaRPr>
          </a:p>
          <a:p>
            <a:pPr lvl="2">
              <a:buNone/>
            </a:pPr>
            <a:endParaRPr lang="en-US" altLang="zh-CN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p"/>
            </a:pPr>
            <a:endParaRPr lang="en-US" altLang="zh-CN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p"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109BA-F4DC-4289-BC51-921C3AE73D2C}" type="datetime1">
              <a:rPr lang="zh-CN" altLang="en-US" smtClean="0"/>
              <a:pPr>
                <a:defRPr/>
              </a:pPr>
              <a:t>2017/3/5</a:t>
            </a:fld>
            <a:endParaRPr lang="de-DE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Test on fitters with pp-bar to Xi- Xi+ eta</a:t>
            </a:r>
            <a:endParaRPr lang="de-DE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8AF9D1-F2D5-4FBE-96BD-CCE5EA1DCDB5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32467-CC5B-45B3-9185-E1E67950FD04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cxnSp>
        <p:nvCxnSpPr>
          <p:cNvPr id="7" name="直接箭头连接符 6"/>
          <p:cNvCxnSpPr/>
          <p:nvPr/>
        </p:nvCxnSpPr>
        <p:spPr>
          <a:xfrm>
            <a:off x="971600" y="3933056"/>
            <a:ext cx="122413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2339752" y="2276872"/>
            <a:ext cx="360040" cy="158417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弧形 11"/>
          <p:cNvSpPr/>
          <p:nvPr/>
        </p:nvSpPr>
        <p:spPr>
          <a:xfrm rot="5937989">
            <a:off x="1133554" y="584872"/>
            <a:ext cx="2844445" cy="3925121"/>
          </a:xfrm>
          <a:prstGeom prst="arc">
            <a:avLst>
              <a:gd name="adj1" fmla="val 16808338"/>
              <a:gd name="adj2" fmla="val 0"/>
            </a:avLst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弧形 14"/>
          <p:cNvSpPr/>
          <p:nvPr/>
        </p:nvSpPr>
        <p:spPr>
          <a:xfrm>
            <a:off x="611560" y="4005064"/>
            <a:ext cx="3456384" cy="2160240"/>
          </a:xfrm>
          <a:prstGeom prst="arc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>
            <a:stCxn id="15" idx="2"/>
            <a:endCxn id="71" idx="2"/>
          </p:cNvCxnSpPr>
          <p:nvPr/>
        </p:nvCxnSpPr>
        <p:spPr>
          <a:xfrm>
            <a:off x="4067944" y="5085184"/>
            <a:ext cx="864096" cy="360040"/>
          </a:xfrm>
          <a:prstGeom prst="line">
            <a:avLst/>
          </a:prstGeom>
          <a:ln w="2222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4427984" y="2060848"/>
            <a:ext cx="216024" cy="1080120"/>
          </a:xfrm>
          <a:prstGeom prst="line">
            <a:avLst/>
          </a:prstGeom>
          <a:ln w="2222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V="1">
            <a:off x="4427984" y="2924944"/>
            <a:ext cx="172819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15" idx="2"/>
          </p:cNvCxnSpPr>
          <p:nvPr/>
        </p:nvCxnSpPr>
        <p:spPr>
          <a:xfrm flipH="1">
            <a:off x="3851920" y="5085184"/>
            <a:ext cx="21602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任意多边形 36"/>
          <p:cNvSpPr/>
          <p:nvPr/>
        </p:nvSpPr>
        <p:spPr>
          <a:xfrm>
            <a:off x="2627784" y="908720"/>
            <a:ext cx="720080" cy="1346506"/>
          </a:xfrm>
          <a:custGeom>
            <a:avLst/>
            <a:gdLst>
              <a:gd name="connsiteX0" fmla="*/ 44245 w 929148"/>
              <a:gd name="connsiteY0" fmla="*/ 1274498 h 1274498"/>
              <a:gd name="connsiteX1" fmla="*/ 14748 w 929148"/>
              <a:gd name="connsiteY1" fmla="*/ 1171259 h 1274498"/>
              <a:gd name="connsiteX2" fmla="*/ 0 w 929148"/>
              <a:gd name="connsiteY2" fmla="*/ 1127014 h 1274498"/>
              <a:gd name="connsiteX3" fmla="*/ 58993 w 929148"/>
              <a:gd name="connsiteY3" fmla="*/ 1009027 h 1274498"/>
              <a:gd name="connsiteX4" fmla="*/ 162232 w 929148"/>
              <a:gd name="connsiteY4" fmla="*/ 994278 h 1274498"/>
              <a:gd name="connsiteX5" fmla="*/ 206477 w 929148"/>
              <a:gd name="connsiteY5" fmla="*/ 964782 h 1274498"/>
              <a:gd name="connsiteX6" fmla="*/ 250722 w 929148"/>
              <a:gd name="connsiteY6" fmla="*/ 861543 h 1274498"/>
              <a:gd name="connsiteX7" fmla="*/ 265471 w 929148"/>
              <a:gd name="connsiteY7" fmla="*/ 610820 h 1274498"/>
              <a:gd name="connsiteX8" fmla="*/ 309716 w 929148"/>
              <a:gd name="connsiteY8" fmla="*/ 596072 h 1274498"/>
              <a:gd name="connsiteX9" fmla="*/ 486697 w 929148"/>
              <a:gd name="connsiteY9" fmla="*/ 581324 h 1274498"/>
              <a:gd name="connsiteX10" fmla="*/ 530942 w 929148"/>
              <a:gd name="connsiteY10" fmla="*/ 492833 h 1274498"/>
              <a:gd name="connsiteX11" fmla="*/ 545690 w 929148"/>
              <a:gd name="connsiteY11" fmla="*/ 286356 h 1274498"/>
              <a:gd name="connsiteX12" fmla="*/ 663677 w 929148"/>
              <a:gd name="connsiteY12" fmla="*/ 271607 h 1274498"/>
              <a:gd name="connsiteX13" fmla="*/ 737419 w 929148"/>
              <a:gd name="connsiteY13" fmla="*/ 256859 h 1274498"/>
              <a:gd name="connsiteX14" fmla="*/ 752168 w 929148"/>
              <a:gd name="connsiteY14" fmla="*/ 79878 h 1274498"/>
              <a:gd name="connsiteX15" fmla="*/ 766916 w 929148"/>
              <a:gd name="connsiteY15" fmla="*/ 20885 h 1274498"/>
              <a:gd name="connsiteX16" fmla="*/ 929148 w 929148"/>
              <a:gd name="connsiteY16" fmla="*/ 6136 h 127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9148" h="1274498">
                <a:moveTo>
                  <a:pt x="44245" y="1274498"/>
                </a:moveTo>
                <a:cubicBezTo>
                  <a:pt x="34413" y="1240085"/>
                  <a:pt x="25032" y="1205540"/>
                  <a:pt x="14748" y="1171259"/>
                </a:cubicBezTo>
                <a:cubicBezTo>
                  <a:pt x="10281" y="1156369"/>
                  <a:pt x="0" y="1142560"/>
                  <a:pt x="0" y="1127014"/>
                </a:cubicBezTo>
                <a:cubicBezTo>
                  <a:pt x="0" y="1069099"/>
                  <a:pt x="336" y="1026624"/>
                  <a:pt x="58993" y="1009027"/>
                </a:cubicBezTo>
                <a:cubicBezTo>
                  <a:pt x="92289" y="999038"/>
                  <a:pt x="127819" y="999194"/>
                  <a:pt x="162232" y="994278"/>
                </a:cubicBezTo>
                <a:cubicBezTo>
                  <a:pt x="176980" y="984446"/>
                  <a:pt x="193943" y="977316"/>
                  <a:pt x="206477" y="964782"/>
                </a:cubicBezTo>
                <a:cubicBezTo>
                  <a:pt x="240427" y="930832"/>
                  <a:pt x="239440" y="906673"/>
                  <a:pt x="250722" y="861543"/>
                </a:cubicBezTo>
                <a:cubicBezTo>
                  <a:pt x="255638" y="777969"/>
                  <a:pt x="247310" y="692545"/>
                  <a:pt x="265471" y="610820"/>
                </a:cubicBezTo>
                <a:cubicBezTo>
                  <a:pt x="268843" y="595644"/>
                  <a:pt x="294306" y="598127"/>
                  <a:pt x="309716" y="596072"/>
                </a:cubicBezTo>
                <a:cubicBezTo>
                  <a:pt x="368395" y="588248"/>
                  <a:pt x="427703" y="586240"/>
                  <a:pt x="486697" y="581324"/>
                </a:cubicBezTo>
                <a:cubicBezTo>
                  <a:pt x="506581" y="551497"/>
                  <a:pt x="526581" y="529903"/>
                  <a:pt x="530942" y="492833"/>
                </a:cubicBezTo>
                <a:cubicBezTo>
                  <a:pt x="539004" y="424305"/>
                  <a:pt x="510189" y="345524"/>
                  <a:pt x="545690" y="286356"/>
                </a:cubicBezTo>
                <a:cubicBezTo>
                  <a:pt x="566082" y="252369"/>
                  <a:pt x="624503" y="277634"/>
                  <a:pt x="663677" y="271607"/>
                </a:cubicBezTo>
                <a:cubicBezTo>
                  <a:pt x="688453" y="267795"/>
                  <a:pt x="712838" y="261775"/>
                  <a:pt x="737419" y="256859"/>
                </a:cubicBezTo>
                <a:cubicBezTo>
                  <a:pt x="798262" y="165596"/>
                  <a:pt x="752168" y="255289"/>
                  <a:pt x="752168" y="79878"/>
                </a:cubicBezTo>
                <a:cubicBezTo>
                  <a:pt x="752168" y="59608"/>
                  <a:pt x="748206" y="28681"/>
                  <a:pt x="766916" y="20885"/>
                </a:cubicBezTo>
                <a:cubicBezTo>
                  <a:pt x="817039" y="0"/>
                  <a:pt x="929148" y="6136"/>
                  <a:pt x="929148" y="61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任意多边形 37"/>
          <p:cNvSpPr/>
          <p:nvPr/>
        </p:nvSpPr>
        <p:spPr>
          <a:xfrm>
            <a:off x="2699792" y="1124744"/>
            <a:ext cx="1224136" cy="1180996"/>
          </a:xfrm>
          <a:custGeom>
            <a:avLst/>
            <a:gdLst>
              <a:gd name="connsiteX0" fmla="*/ 0 w 1091380"/>
              <a:gd name="connsiteY0" fmla="*/ 460916 h 460916"/>
              <a:gd name="connsiteX1" fmla="*/ 73742 w 1091380"/>
              <a:gd name="connsiteY1" fmla="*/ 446168 h 460916"/>
              <a:gd name="connsiteX2" fmla="*/ 206477 w 1091380"/>
              <a:gd name="connsiteY2" fmla="*/ 342929 h 460916"/>
              <a:gd name="connsiteX3" fmla="*/ 235974 w 1091380"/>
              <a:gd name="connsiteY3" fmla="*/ 283935 h 460916"/>
              <a:gd name="connsiteX4" fmla="*/ 250722 w 1091380"/>
              <a:gd name="connsiteY4" fmla="*/ 239690 h 460916"/>
              <a:gd name="connsiteX5" fmla="*/ 294967 w 1091380"/>
              <a:gd name="connsiteY5" fmla="*/ 210194 h 460916"/>
              <a:gd name="connsiteX6" fmla="*/ 398206 w 1091380"/>
              <a:gd name="connsiteY6" fmla="*/ 239690 h 460916"/>
              <a:gd name="connsiteX7" fmla="*/ 486696 w 1091380"/>
              <a:gd name="connsiteY7" fmla="*/ 283935 h 460916"/>
              <a:gd name="connsiteX8" fmla="*/ 604683 w 1091380"/>
              <a:gd name="connsiteY8" fmla="*/ 269187 h 460916"/>
              <a:gd name="connsiteX9" fmla="*/ 619432 w 1091380"/>
              <a:gd name="connsiteY9" fmla="*/ 210194 h 460916"/>
              <a:gd name="connsiteX10" fmla="*/ 634180 w 1091380"/>
              <a:gd name="connsiteY10" fmla="*/ 165948 h 460916"/>
              <a:gd name="connsiteX11" fmla="*/ 678425 w 1091380"/>
              <a:gd name="connsiteY11" fmla="*/ 151200 h 460916"/>
              <a:gd name="connsiteX12" fmla="*/ 752167 w 1091380"/>
              <a:gd name="connsiteY12" fmla="*/ 165948 h 460916"/>
              <a:gd name="connsiteX13" fmla="*/ 796413 w 1091380"/>
              <a:gd name="connsiteY13" fmla="*/ 180697 h 460916"/>
              <a:gd name="connsiteX14" fmla="*/ 811161 w 1091380"/>
              <a:gd name="connsiteY14" fmla="*/ 224942 h 460916"/>
              <a:gd name="connsiteX15" fmla="*/ 855406 w 1091380"/>
              <a:gd name="connsiteY15" fmla="*/ 180697 h 460916"/>
              <a:gd name="connsiteX16" fmla="*/ 884903 w 1091380"/>
              <a:gd name="connsiteY16" fmla="*/ 92206 h 460916"/>
              <a:gd name="connsiteX17" fmla="*/ 899651 w 1091380"/>
              <a:gd name="connsiteY17" fmla="*/ 3716 h 460916"/>
              <a:gd name="connsiteX18" fmla="*/ 1061883 w 1091380"/>
              <a:gd name="connsiteY18" fmla="*/ 33213 h 460916"/>
              <a:gd name="connsiteX19" fmla="*/ 1091380 w 1091380"/>
              <a:gd name="connsiteY19" fmla="*/ 62710 h 46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380" h="460916">
                <a:moveTo>
                  <a:pt x="0" y="460916"/>
                </a:moveTo>
                <a:cubicBezTo>
                  <a:pt x="24581" y="456000"/>
                  <a:pt x="50921" y="456541"/>
                  <a:pt x="73742" y="446168"/>
                </a:cubicBezTo>
                <a:cubicBezTo>
                  <a:pt x="105996" y="431507"/>
                  <a:pt x="180461" y="379351"/>
                  <a:pt x="206477" y="342929"/>
                </a:cubicBezTo>
                <a:cubicBezTo>
                  <a:pt x="219256" y="325038"/>
                  <a:pt x="227313" y="304143"/>
                  <a:pt x="235974" y="283935"/>
                </a:cubicBezTo>
                <a:cubicBezTo>
                  <a:pt x="242098" y="269646"/>
                  <a:pt x="241010" y="251829"/>
                  <a:pt x="250722" y="239690"/>
                </a:cubicBezTo>
                <a:cubicBezTo>
                  <a:pt x="261795" y="225849"/>
                  <a:pt x="280219" y="220026"/>
                  <a:pt x="294967" y="210194"/>
                </a:cubicBezTo>
                <a:cubicBezTo>
                  <a:pt x="313868" y="214919"/>
                  <a:pt x="377048" y="229111"/>
                  <a:pt x="398206" y="239690"/>
                </a:cubicBezTo>
                <a:cubicBezTo>
                  <a:pt x="512566" y="296870"/>
                  <a:pt x="375485" y="246866"/>
                  <a:pt x="486696" y="283935"/>
                </a:cubicBezTo>
                <a:cubicBezTo>
                  <a:pt x="526025" y="279019"/>
                  <a:pt x="570036" y="288435"/>
                  <a:pt x="604683" y="269187"/>
                </a:cubicBezTo>
                <a:cubicBezTo>
                  <a:pt x="622402" y="259343"/>
                  <a:pt x="613863" y="229684"/>
                  <a:pt x="619432" y="210194"/>
                </a:cubicBezTo>
                <a:cubicBezTo>
                  <a:pt x="623703" y="195246"/>
                  <a:pt x="623187" y="176941"/>
                  <a:pt x="634180" y="165948"/>
                </a:cubicBezTo>
                <a:cubicBezTo>
                  <a:pt x="645173" y="154955"/>
                  <a:pt x="663677" y="156116"/>
                  <a:pt x="678425" y="151200"/>
                </a:cubicBezTo>
                <a:cubicBezTo>
                  <a:pt x="703006" y="156116"/>
                  <a:pt x="727848" y="159868"/>
                  <a:pt x="752167" y="165948"/>
                </a:cubicBezTo>
                <a:cubicBezTo>
                  <a:pt x="767249" y="169719"/>
                  <a:pt x="785420" y="169704"/>
                  <a:pt x="796413" y="180697"/>
                </a:cubicBezTo>
                <a:cubicBezTo>
                  <a:pt x="807406" y="191690"/>
                  <a:pt x="806245" y="210194"/>
                  <a:pt x="811161" y="224942"/>
                </a:cubicBezTo>
                <a:cubicBezTo>
                  <a:pt x="825909" y="210194"/>
                  <a:pt x="845277" y="198930"/>
                  <a:pt x="855406" y="180697"/>
                </a:cubicBezTo>
                <a:cubicBezTo>
                  <a:pt x="870506" y="153517"/>
                  <a:pt x="884903" y="92206"/>
                  <a:pt x="884903" y="92206"/>
                </a:cubicBezTo>
                <a:cubicBezTo>
                  <a:pt x="889819" y="62709"/>
                  <a:pt x="873511" y="18238"/>
                  <a:pt x="899651" y="3716"/>
                </a:cubicBezTo>
                <a:cubicBezTo>
                  <a:pt x="906340" y="0"/>
                  <a:pt x="1029742" y="13928"/>
                  <a:pt x="1061883" y="33213"/>
                </a:cubicBezTo>
                <a:cubicBezTo>
                  <a:pt x="1073806" y="40367"/>
                  <a:pt x="1081548" y="52878"/>
                  <a:pt x="1091380" y="627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箭头连接符 39"/>
          <p:cNvCxnSpPr/>
          <p:nvPr/>
        </p:nvCxnSpPr>
        <p:spPr>
          <a:xfrm flipH="1" flipV="1">
            <a:off x="4427984" y="1268760"/>
            <a:ext cx="21602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 flipV="1">
            <a:off x="4644008" y="1340768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V="1">
            <a:off x="5076056" y="515719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>
            <a:off x="5004048" y="5445224"/>
            <a:ext cx="28803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43608" y="34290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</a:t>
            </a:r>
            <a:endParaRPr lang="zh-CN" alt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197971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</a:t>
            </a:r>
            <a:endParaRPr lang="zh-CN" alt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2483768" y="242088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</a:t>
            </a:r>
            <a:endParaRPr lang="zh-CN" alt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3641098" y="63370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</a:t>
            </a:r>
            <a:endParaRPr lang="zh-CN" alt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2771800" y="5486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</a:t>
            </a:r>
            <a:endParaRPr lang="zh-CN" altLang="en-US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3347864" y="350100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</a:t>
            </a:r>
            <a:r>
              <a:rPr lang="en-US" altLang="zh-CN" sz="3200" baseline="30000" dirty="0" smtClean="0"/>
              <a:t>-</a:t>
            </a:r>
            <a:endParaRPr lang="zh-CN" altLang="en-US" sz="3200" baseline="30000" dirty="0"/>
          </a:p>
        </p:txBody>
      </p:sp>
      <p:sp>
        <p:nvSpPr>
          <p:cNvPr id="56" name="TextBox 55"/>
          <p:cNvSpPr txBox="1"/>
          <p:nvPr/>
        </p:nvSpPr>
        <p:spPr>
          <a:xfrm>
            <a:off x="3347864" y="443711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</a:t>
            </a:r>
            <a:r>
              <a:rPr lang="en-US" altLang="zh-CN" sz="3200" baseline="30000" dirty="0" smtClean="0"/>
              <a:t>+</a:t>
            </a:r>
            <a:endParaRPr lang="zh-CN" altLang="en-US" sz="3200" baseline="30000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0" y="220486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</a:t>
            </a:r>
            <a:r>
              <a:rPr lang="en-US" altLang="zh-CN" sz="3200" baseline="30000" dirty="0" smtClean="0"/>
              <a:t>0</a:t>
            </a:r>
            <a:endParaRPr lang="zh-CN" altLang="en-US" sz="3200" baseline="30000" dirty="0"/>
          </a:p>
        </p:txBody>
      </p:sp>
      <p:sp>
        <p:nvSpPr>
          <p:cNvPr id="58" name="TextBox 57"/>
          <p:cNvSpPr txBox="1"/>
          <p:nvPr/>
        </p:nvSpPr>
        <p:spPr>
          <a:xfrm>
            <a:off x="4355976" y="472514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</a:t>
            </a:r>
            <a:r>
              <a:rPr lang="en-US" altLang="zh-CN" sz="3200" baseline="30000" dirty="0" smtClean="0"/>
              <a:t>0</a:t>
            </a:r>
            <a:endParaRPr lang="zh-CN" altLang="en-US" sz="3200" baseline="30000" dirty="0"/>
          </a:p>
        </p:txBody>
      </p:sp>
      <p:sp>
        <p:nvSpPr>
          <p:cNvPr id="59" name="TextBox 58"/>
          <p:cNvSpPr txBox="1"/>
          <p:nvPr/>
        </p:nvSpPr>
        <p:spPr>
          <a:xfrm>
            <a:off x="6300192" y="25649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3200" dirty="0" smtClean="0">
                <a:latin typeface="Arial"/>
                <a:cs typeface="Arial"/>
                <a:sym typeface="Symbol"/>
              </a:rPr>
              <a:t></a:t>
            </a:r>
            <a:r>
              <a:rPr lang="en-US" altLang="zh-CN" sz="3200" baseline="30000" dirty="0" smtClean="0">
                <a:latin typeface="Arial"/>
                <a:cs typeface="Arial"/>
                <a:sym typeface="Symbol"/>
              </a:rPr>
              <a:t>-</a:t>
            </a:r>
            <a:endParaRPr lang="zh-CN" altLang="en-US" sz="3200" baseline="30000" dirty="0"/>
          </a:p>
        </p:txBody>
      </p:sp>
      <p:sp>
        <p:nvSpPr>
          <p:cNvPr id="61" name="TextBox 60"/>
          <p:cNvSpPr txBox="1"/>
          <p:nvPr/>
        </p:nvSpPr>
        <p:spPr>
          <a:xfrm>
            <a:off x="5220072" y="112474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3200" dirty="0" smtClean="0">
                <a:latin typeface="Arial"/>
                <a:cs typeface="Arial"/>
                <a:sym typeface="Symbol"/>
              </a:rPr>
              <a:t></a:t>
            </a:r>
            <a:r>
              <a:rPr lang="en-US" altLang="zh-CN" sz="3200" baseline="30000" dirty="0" smtClean="0">
                <a:latin typeface="Arial"/>
                <a:cs typeface="Arial"/>
                <a:sym typeface="Symbol"/>
              </a:rPr>
              <a:t>-</a:t>
            </a:r>
            <a:endParaRPr lang="zh-CN" altLang="en-US" sz="3200" baseline="30000" dirty="0"/>
          </a:p>
        </p:txBody>
      </p:sp>
      <p:sp>
        <p:nvSpPr>
          <p:cNvPr id="62" name="TextBox 61"/>
          <p:cNvSpPr txBox="1"/>
          <p:nvPr/>
        </p:nvSpPr>
        <p:spPr>
          <a:xfrm>
            <a:off x="3923928" y="609329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3200" dirty="0" smtClean="0">
                <a:latin typeface="Arial"/>
                <a:cs typeface="Arial"/>
                <a:sym typeface="Symbol"/>
              </a:rPr>
              <a:t></a:t>
            </a:r>
            <a:r>
              <a:rPr lang="en-US" altLang="zh-CN" sz="3200" baseline="30000" dirty="0" smtClean="0">
                <a:latin typeface="Arial"/>
                <a:cs typeface="Arial"/>
                <a:sym typeface="Symbol"/>
              </a:rPr>
              <a:t>+</a:t>
            </a:r>
            <a:endParaRPr lang="zh-CN" altLang="en-US" sz="3200" baseline="30000" dirty="0"/>
          </a:p>
        </p:txBody>
      </p:sp>
      <p:sp>
        <p:nvSpPr>
          <p:cNvPr id="63" name="TextBox 62"/>
          <p:cNvSpPr txBox="1"/>
          <p:nvPr/>
        </p:nvSpPr>
        <p:spPr>
          <a:xfrm>
            <a:off x="4139952" y="90872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</a:t>
            </a:r>
            <a:endParaRPr lang="zh-CN" alt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5796136" y="479715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ym typeface="Symbol"/>
              </a:rPr>
              <a:t></a:t>
            </a:r>
            <a:endParaRPr lang="zh-CN" alt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5292080" y="573325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3200" dirty="0" smtClean="0">
                <a:latin typeface="Arial"/>
                <a:cs typeface="Arial"/>
                <a:sym typeface="Symbol"/>
              </a:rPr>
              <a:t></a:t>
            </a:r>
            <a:r>
              <a:rPr lang="en-US" altLang="zh-CN" sz="3200" baseline="30000" dirty="0" smtClean="0">
                <a:latin typeface="Arial"/>
                <a:cs typeface="Arial"/>
                <a:sym typeface="Symbol"/>
              </a:rPr>
              <a:t>+</a:t>
            </a:r>
            <a:endParaRPr lang="zh-CN" altLang="en-US" sz="3200" baseline="30000" dirty="0"/>
          </a:p>
        </p:txBody>
      </p:sp>
      <p:sp>
        <p:nvSpPr>
          <p:cNvPr id="66" name="椭圆 65"/>
          <p:cNvSpPr/>
          <p:nvPr/>
        </p:nvSpPr>
        <p:spPr>
          <a:xfrm>
            <a:off x="2195736" y="378904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 flipH="1">
            <a:off x="4572000" y="191683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0" name="椭圆 69"/>
          <p:cNvSpPr/>
          <p:nvPr/>
        </p:nvSpPr>
        <p:spPr>
          <a:xfrm flipV="1">
            <a:off x="3995936" y="5085184"/>
            <a:ext cx="144016" cy="1440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4932040" y="537321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2" name="椭圆 71"/>
          <p:cNvSpPr/>
          <p:nvPr/>
        </p:nvSpPr>
        <p:spPr>
          <a:xfrm flipH="1">
            <a:off x="4355976" y="3068960"/>
            <a:ext cx="144017" cy="1440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1115616" y="350100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4499992" y="479715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3491880" y="450912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868144" y="486916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606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Reconstruction of </a:t>
            </a:r>
            <a:r>
              <a:rPr lang="en-US" altLang="zh-CN" dirty="0" smtClean="0">
                <a:sym typeface="Symbol"/>
              </a:rPr>
              <a:t>, , (tentative)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5F028-0EB7-44D7-B883-71EBBD7C09BD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sp>
        <p:nvSpPr>
          <p:cNvPr id="15" name="TextBox 14"/>
          <p:cNvSpPr txBox="1"/>
          <p:nvPr/>
        </p:nvSpPr>
        <p:spPr>
          <a:xfrm>
            <a:off x="683568" y="1484784"/>
            <a:ext cx="50405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</a:t>
            </a:r>
            <a:endParaRPr lang="zh-CN" alt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3356992"/>
            <a:ext cx="57606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</a:t>
            </a:r>
            <a:endParaRPr lang="zh-CN" alt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988840"/>
            <a:ext cx="50405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</a:t>
            </a:r>
            <a:r>
              <a:rPr lang="en-US" altLang="zh-CN" sz="2800" baseline="30000" dirty="0" smtClean="0">
                <a:sym typeface="Symbol"/>
              </a:rPr>
              <a:t>-</a:t>
            </a:r>
            <a:endParaRPr lang="zh-CN" altLang="en-US" sz="2800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611560" y="3861048"/>
            <a:ext cx="5760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</a:t>
            </a:r>
            <a:r>
              <a:rPr lang="en-US" altLang="zh-CN" sz="2800" baseline="30000" dirty="0" smtClean="0">
                <a:sym typeface="Symbol"/>
              </a:rPr>
              <a:t>+</a:t>
            </a:r>
            <a:endParaRPr lang="zh-CN" altLang="en-US" sz="2800" baseline="30000" dirty="0"/>
          </a:p>
        </p:txBody>
      </p:sp>
      <p:sp>
        <p:nvSpPr>
          <p:cNvPr id="22" name="右箭头 21"/>
          <p:cNvSpPr/>
          <p:nvPr/>
        </p:nvSpPr>
        <p:spPr>
          <a:xfrm>
            <a:off x="1187624" y="1772816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右箭头 22"/>
          <p:cNvSpPr/>
          <p:nvPr/>
        </p:nvSpPr>
        <p:spPr>
          <a:xfrm>
            <a:off x="1187624" y="3717032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23528" y="4869160"/>
            <a:ext cx="266429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en-US" altLang="zh-CN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m.c.f</a:t>
            </a:r>
            <a:r>
              <a:rPr lang="en-US" altLang="zh-C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mass constraint  fit</a:t>
            </a:r>
          </a:p>
          <a:p>
            <a:pPr>
              <a:buFont typeface="Wingdings" pitchFamily="2" charset="2"/>
              <a:buChar char="p"/>
            </a:pPr>
            <a:r>
              <a:rPr lang="en-US" altLang="zh-CN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v.t.f</a:t>
            </a:r>
            <a:r>
              <a:rPr lang="en-US" altLang="zh-C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vertex fit</a:t>
            </a:r>
            <a:endParaRPr lang="zh-CN" altLang="en-US" sz="2000" dirty="0">
              <a:latin typeface="Verdana" pitchFamily="34" charset="0"/>
              <a:ea typeface="Gungsuh" pitchFamily="18" charset="-127"/>
              <a:cs typeface="Verdana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87624" y="1484784"/>
            <a:ext cx="1705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v.t.f</a:t>
            </a:r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m.c.f</a:t>
            </a:r>
            <a:endParaRPr lang="en-US" altLang="zh-CN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1187624" y="3429000"/>
            <a:ext cx="1705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v.t.f</a:t>
            </a:r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m.c.f</a:t>
            </a:r>
            <a:endParaRPr lang="en-US" altLang="zh-CN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dirty="0"/>
          </a:p>
        </p:txBody>
      </p:sp>
      <p:cxnSp>
        <p:nvCxnSpPr>
          <p:cNvPr id="28" name="直接连接符 27"/>
          <p:cNvCxnSpPr/>
          <p:nvPr/>
        </p:nvCxnSpPr>
        <p:spPr>
          <a:xfrm>
            <a:off x="683568" y="3429000"/>
            <a:ext cx="2880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15816" y="1700808"/>
            <a:ext cx="57606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</a:t>
            </a:r>
            <a:r>
              <a:rPr lang="en-US" altLang="zh-CN" sz="2800" baseline="30000" dirty="0" smtClean="0">
                <a:sym typeface="Symbol"/>
              </a:rPr>
              <a:t>0</a:t>
            </a:r>
            <a:endParaRPr lang="zh-CN" altLang="en-US" sz="2800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15816" y="3645024"/>
            <a:ext cx="57606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</a:t>
            </a:r>
            <a:r>
              <a:rPr lang="en-US" altLang="zh-CN" sz="2800" baseline="30000" dirty="0" smtClean="0">
                <a:sym typeface="Symbol"/>
              </a:rPr>
              <a:t>0</a:t>
            </a:r>
            <a:endParaRPr lang="zh-CN" altLang="en-US" sz="2800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2915816" y="2276872"/>
            <a:ext cx="5760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</a:t>
            </a:r>
            <a:r>
              <a:rPr lang="en-US" altLang="zh-CN" sz="2800" baseline="30000" dirty="0" smtClean="0">
                <a:sym typeface="Symbol"/>
              </a:rPr>
              <a:t>-</a:t>
            </a:r>
            <a:endParaRPr lang="zh-CN" altLang="en-US" sz="2800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2915816" y="4221088"/>
            <a:ext cx="5760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</a:t>
            </a:r>
            <a:r>
              <a:rPr lang="en-US" altLang="zh-CN" sz="2800" baseline="30000" dirty="0" smtClean="0">
                <a:sym typeface="Symbol"/>
              </a:rPr>
              <a:t>+</a:t>
            </a:r>
            <a:endParaRPr lang="zh-CN" altLang="en-US" sz="2800" baseline="30000" dirty="0"/>
          </a:p>
        </p:txBody>
      </p:sp>
      <p:sp>
        <p:nvSpPr>
          <p:cNvPr id="36" name="右箭头 35"/>
          <p:cNvSpPr/>
          <p:nvPr/>
        </p:nvSpPr>
        <p:spPr>
          <a:xfrm>
            <a:off x="3491880" y="206084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3491880" y="1772816"/>
            <a:ext cx="787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v.t.f</a:t>
            </a: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zh-CN" altLang="en-US" dirty="0"/>
          </a:p>
        </p:txBody>
      </p:sp>
      <p:sp>
        <p:nvSpPr>
          <p:cNvPr id="38" name="右箭头 37"/>
          <p:cNvSpPr/>
          <p:nvPr/>
        </p:nvSpPr>
        <p:spPr>
          <a:xfrm>
            <a:off x="3491880" y="4005064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3635896" y="3789040"/>
            <a:ext cx="7841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v.t.f</a:t>
            </a:r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20072" y="2060848"/>
            <a:ext cx="576064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</a:t>
            </a:r>
            <a:r>
              <a:rPr lang="en-US" altLang="zh-CN" sz="2800" baseline="30000" dirty="0" smtClean="0">
                <a:sym typeface="Symbol"/>
              </a:rPr>
              <a:t>-</a:t>
            </a:r>
            <a:endParaRPr lang="zh-CN" altLang="en-US" sz="2800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5220072" y="3933056"/>
            <a:ext cx="576064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</a:t>
            </a:r>
            <a:r>
              <a:rPr lang="en-US" altLang="zh-CN" sz="2800" baseline="30000" dirty="0" smtClean="0">
                <a:sym typeface="Symbol"/>
              </a:rPr>
              <a:t>+</a:t>
            </a:r>
            <a:endParaRPr lang="zh-CN" altLang="en-US" sz="2800" baseline="30000" dirty="0"/>
          </a:p>
        </p:txBody>
      </p:sp>
      <p:cxnSp>
        <p:nvCxnSpPr>
          <p:cNvPr id="47" name="直接连接符 46"/>
          <p:cNvCxnSpPr/>
          <p:nvPr/>
        </p:nvCxnSpPr>
        <p:spPr>
          <a:xfrm>
            <a:off x="2987824" y="3717032"/>
            <a:ext cx="2880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5292080" y="4005064"/>
            <a:ext cx="2880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131840" y="4941168"/>
            <a:ext cx="504056" cy="523220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</a:t>
            </a:r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3131840" y="5517232"/>
            <a:ext cx="504056" cy="523220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</a:t>
            </a:r>
            <a:endParaRPr lang="zh-CN" altLang="en-US" sz="2800" dirty="0"/>
          </a:p>
        </p:txBody>
      </p:sp>
      <p:sp>
        <p:nvSpPr>
          <p:cNvPr id="51" name="右箭头 50"/>
          <p:cNvSpPr/>
          <p:nvPr/>
        </p:nvSpPr>
        <p:spPr>
          <a:xfrm>
            <a:off x="3635896" y="5229200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923928" y="5013176"/>
            <a:ext cx="907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m.c.f</a:t>
            </a:r>
            <a:endParaRPr lang="en-US" altLang="zh-CN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364088" y="5085184"/>
            <a:ext cx="504056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ym typeface="Symbol"/>
              </a:rPr>
              <a:t></a:t>
            </a:r>
            <a:endParaRPr lang="zh-CN" altLang="en-US" sz="2800" dirty="0"/>
          </a:p>
        </p:txBody>
      </p:sp>
      <p:graphicFrame>
        <p:nvGraphicFramePr>
          <p:cNvPr id="55" name="表格 54"/>
          <p:cNvGraphicFramePr>
            <a:graphicFrameLocks noGrp="1"/>
          </p:cNvGraphicFramePr>
          <p:nvPr/>
        </p:nvGraphicFramePr>
        <p:xfrm>
          <a:off x="5940152" y="1200552"/>
          <a:ext cx="3203848" cy="565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924"/>
                <a:gridCol w="1601924"/>
              </a:tblGrid>
              <a:tr h="50405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Particle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Rec. </a:t>
                      </a:r>
                      <a:r>
                        <a:rPr lang="en-US" altLang="zh-CN" dirty="0" err="1" smtClean="0"/>
                        <a:t>eff</a:t>
                      </a:r>
                      <a:r>
                        <a:rPr lang="en-US" altLang="zh-CN" dirty="0" smtClean="0"/>
                        <a:t>(%)</a:t>
                      </a:r>
                    </a:p>
                    <a:p>
                      <a:r>
                        <a:rPr lang="en-US" altLang="zh-CN" dirty="0" smtClean="0"/>
                        <a:t>MC Matched </a:t>
                      </a:r>
                      <a:endParaRPr lang="zh-CN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ym typeface="Symbol"/>
                        </a:rPr>
                        <a:t>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40.31</a:t>
                      </a:r>
                      <a:r>
                        <a:rPr lang="en-US" altLang="zh-CN" dirty="0" smtClean="0">
                          <a:sym typeface="Symbol"/>
                        </a:rPr>
                        <a:t>0.49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79.44</a:t>
                      </a:r>
                      <a:r>
                        <a:rPr lang="en-US" altLang="zh-CN" dirty="0" smtClean="0">
                          <a:sym typeface="Symbol"/>
                        </a:rPr>
                        <a:t>0.40</a:t>
                      </a:r>
                      <a:endParaRPr lang="zh-CN" altLang="en-US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Anti-p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72.91</a:t>
                      </a:r>
                      <a:r>
                        <a:rPr lang="en-US" altLang="zh-CN" dirty="0" smtClean="0">
                          <a:sym typeface="Symbol"/>
                        </a:rPr>
                        <a:t>0.44</a:t>
                      </a:r>
                      <a:endParaRPr lang="zh-CN" altLang="en-US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ym typeface="Symbol"/>
                        </a:rPr>
                        <a:t></a:t>
                      </a:r>
                      <a:r>
                        <a:rPr lang="en-US" altLang="zh-CN" sz="2800" baseline="30000" dirty="0" smtClean="0">
                          <a:sym typeface="Symbol"/>
                        </a:rPr>
                        <a:t>-</a:t>
                      </a:r>
                      <a:r>
                        <a:rPr lang="zh-CN" altLang="en-US" sz="2800" baseline="30000" dirty="0" smtClean="0">
                          <a:sym typeface="Symbol"/>
                        </a:rPr>
                        <a:t> </a:t>
                      </a:r>
                      <a:r>
                        <a:rPr lang="en-US" altLang="zh-CN" baseline="0" dirty="0" smtClean="0"/>
                        <a:t>from </a:t>
                      </a:r>
                      <a:r>
                        <a:rPr lang="zh-CN" altLang="en-US" sz="2400" dirty="0" smtClean="0">
                          <a:sym typeface="Symbol"/>
                        </a:rPr>
                        <a:t></a:t>
                      </a:r>
                      <a:r>
                        <a:rPr lang="en-US" altLang="zh-CN" sz="2400" baseline="30000" dirty="0" smtClean="0">
                          <a:sym typeface="Symbol"/>
                        </a:rPr>
                        <a:t>0</a:t>
                      </a:r>
                      <a:endParaRPr lang="zh-CN" altLang="en-US" sz="2400" baseline="30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84.10</a:t>
                      </a:r>
                      <a:r>
                        <a:rPr lang="en-US" altLang="zh-CN" dirty="0" smtClean="0">
                          <a:sym typeface="Symbol"/>
                        </a:rPr>
                        <a:t>0.36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ym typeface="Symbol"/>
                        </a:rPr>
                        <a:t></a:t>
                      </a:r>
                      <a:r>
                        <a:rPr lang="en-US" altLang="zh-CN" sz="2800" baseline="30000" dirty="0" smtClean="0">
                          <a:sym typeface="Symbol"/>
                        </a:rPr>
                        <a:t>-</a:t>
                      </a:r>
                      <a:r>
                        <a:rPr lang="zh-CN" altLang="en-US" sz="2800" baseline="30000" dirty="0" smtClean="0">
                          <a:sym typeface="Symbol"/>
                        </a:rPr>
                        <a:t> </a:t>
                      </a:r>
                      <a:r>
                        <a:rPr lang="en-US" altLang="zh-CN" baseline="0" dirty="0" smtClean="0"/>
                        <a:t>from </a:t>
                      </a:r>
                      <a:r>
                        <a:rPr lang="zh-CN" altLang="en-US" sz="2400" dirty="0" smtClean="0">
                          <a:sym typeface="Symbol"/>
                        </a:rPr>
                        <a:t></a:t>
                      </a:r>
                      <a:r>
                        <a:rPr lang="en-US" altLang="zh-CN" sz="2400" baseline="30000" dirty="0" smtClean="0">
                          <a:sym typeface="Symbol"/>
                        </a:rPr>
                        <a:t>-</a:t>
                      </a:r>
                      <a:endParaRPr lang="zh-CN" altLang="en-US" sz="2400" baseline="30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82.03</a:t>
                      </a:r>
                      <a:r>
                        <a:rPr lang="en-US" altLang="zh-CN" dirty="0" smtClean="0">
                          <a:sym typeface="Symbol"/>
                        </a:rPr>
                        <a:t>0.38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ym typeface="Symbol"/>
                        </a:rPr>
                        <a:t></a:t>
                      </a:r>
                      <a:r>
                        <a:rPr lang="en-US" altLang="zh-CN" sz="2800" baseline="30000" dirty="0" smtClean="0">
                          <a:sym typeface="Symbol"/>
                        </a:rPr>
                        <a:t>+</a:t>
                      </a:r>
                      <a:r>
                        <a:rPr lang="zh-CN" altLang="en-US" sz="2800" baseline="30000" dirty="0" smtClean="0">
                          <a:sym typeface="Symbol"/>
                        </a:rPr>
                        <a:t> </a:t>
                      </a:r>
                      <a:r>
                        <a:rPr lang="en-US" altLang="zh-CN" baseline="0" dirty="0" smtClean="0"/>
                        <a:t>from </a:t>
                      </a:r>
                      <a:r>
                        <a:rPr lang="zh-CN" altLang="en-US" sz="2400" dirty="0" smtClean="0">
                          <a:sym typeface="Symbol"/>
                        </a:rPr>
                        <a:t></a:t>
                      </a:r>
                      <a:r>
                        <a:rPr lang="en-US" altLang="zh-CN" sz="2400" baseline="30000" dirty="0" smtClean="0">
                          <a:sym typeface="Symbol"/>
                        </a:rPr>
                        <a:t>0</a:t>
                      </a:r>
                      <a:endParaRPr lang="zh-CN" altLang="en-US" sz="2400" baseline="30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84.64</a:t>
                      </a:r>
                      <a:r>
                        <a:rPr lang="en-US" altLang="zh-CN" dirty="0" smtClean="0">
                          <a:sym typeface="Symbol"/>
                        </a:rPr>
                        <a:t>0.36</a:t>
                      </a:r>
                      <a:endParaRPr lang="zh-CN" altLang="en-US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ym typeface="Symbol"/>
                        </a:rPr>
                        <a:t></a:t>
                      </a:r>
                      <a:r>
                        <a:rPr lang="en-US" altLang="zh-CN" sz="2800" baseline="30000" dirty="0" smtClean="0">
                          <a:sym typeface="Symbol"/>
                        </a:rPr>
                        <a:t>+</a:t>
                      </a:r>
                      <a:r>
                        <a:rPr lang="zh-CN" altLang="en-US" sz="2800" baseline="30000" dirty="0" smtClean="0">
                          <a:sym typeface="Symbol"/>
                        </a:rPr>
                        <a:t> </a:t>
                      </a:r>
                      <a:r>
                        <a:rPr lang="en-US" altLang="zh-CN" baseline="0" dirty="0" smtClean="0"/>
                        <a:t>from </a:t>
                      </a:r>
                      <a:r>
                        <a:rPr lang="zh-CN" altLang="en-US" sz="2400" dirty="0" smtClean="0">
                          <a:sym typeface="Symbol"/>
                        </a:rPr>
                        <a:t></a:t>
                      </a:r>
                      <a:r>
                        <a:rPr lang="en-US" altLang="zh-CN" sz="2400" baseline="30000" dirty="0" smtClean="0">
                          <a:sym typeface="Symbol"/>
                        </a:rPr>
                        <a:t>+</a:t>
                      </a:r>
                      <a:endParaRPr lang="zh-CN" altLang="en-US" sz="2400" baseline="30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81.97</a:t>
                      </a:r>
                      <a:r>
                        <a:rPr lang="en-US" altLang="zh-CN" dirty="0" smtClean="0">
                          <a:sym typeface="Symbol"/>
                        </a:rPr>
                        <a:t>0.38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ym typeface="Symbol"/>
                        </a:rPr>
                        <a:t></a:t>
                      </a:r>
                      <a:r>
                        <a:rPr lang="en-US" altLang="zh-CN" sz="2800" baseline="30000" dirty="0" smtClean="0">
                          <a:sym typeface="Symbol"/>
                        </a:rPr>
                        <a:t>0</a:t>
                      </a:r>
                      <a:r>
                        <a:rPr lang="en-US" altLang="zh-CN" sz="2800" baseline="0" dirty="0" smtClean="0">
                          <a:sym typeface="Symbol"/>
                        </a:rPr>
                        <a:t> /</a:t>
                      </a:r>
                      <a:r>
                        <a:rPr lang="zh-CN" altLang="en-US" sz="2800" dirty="0" smtClean="0">
                          <a:sym typeface="Symbol"/>
                        </a:rPr>
                        <a:t></a:t>
                      </a:r>
                      <a:r>
                        <a:rPr lang="en-US" altLang="zh-CN" sz="2800" baseline="30000" dirty="0" smtClean="0">
                          <a:sym typeface="Symbol"/>
                        </a:rPr>
                        <a:t>0</a:t>
                      </a:r>
                      <a:r>
                        <a:rPr lang="en-US" altLang="zh-CN" sz="2800" baseline="0" dirty="0" smtClean="0">
                          <a:sym typeface="Symbol"/>
                        </a:rPr>
                        <a:t> </a:t>
                      </a:r>
                      <a:endParaRPr lang="zh-CN" altLang="en-US" sz="28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43.65</a:t>
                      </a:r>
                      <a:r>
                        <a:rPr lang="en-US" altLang="zh-CN" dirty="0" smtClean="0">
                          <a:sym typeface="Symbol"/>
                        </a:rPr>
                        <a:t>0.50</a:t>
                      </a:r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/40.44</a:t>
                      </a:r>
                      <a:r>
                        <a:rPr lang="en-US" altLang="zh-CN" dirty="0" smtClean="0">
                          <a:sym typeface="Symbol"/>
                        </a:rPr>
                        <a:t>0.49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ym typeface="Symbol"/>
                        </a:rPr>
                        <a:t></a:t>
                      </a:r>
                      <a:r>
                        <a:rPr lang="en-US" altLang="zh-CN" sz="2800" baseline="30000" dirty="0" smtClean="0">
                          <a:sym typeface="Symbol"/>
                        </a:rPr>
                        <a:t>- </a:t>
                      </a:r>
                      <a:r>
                        <a:rPr lang="en-US" altLang="zh-CN" sz="2800" baseline="0" dirty="0" smtClean="0">
                          <a:sym typeface="Symbol"/>
                        </a:rPr>
                        <a:t>/</a:t>
                      </a:r>
                      <a:r>
                        <a:rPr lang="zh-CN" altLang="en-US" sz="2800" dirty="0" smtClean="0">
                          <a:sym typeface="Symbol"/>
                        </a:rPr>
                        <a:t></a:t>
                      </a:r>
                      <a:r>
                        <a:rPr lang="en-US" altLang="zh-CN" sz="2800" baseline="30000" dirty="0" smtClean="0">
                          <a:sym typeface="Symbol"/>
                        </a:rPr>
                        <a:t>+ </a:t>
                      </a:r>
                      <a:endParaRPr lang="zh-CN" altLang="en-US" sz="2800" baseline="30000" dirty="0" smtClean="0"/>
                    </a:p>
                    <a:p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30.05</a:t>
                      </a:r>
                      <a:r>
                        <a:rPr lang="en-US" altLang="zh-CN" dirty="0" smtClean="0">
                          <a:sym typeface="Symbol"/>
                        </a:rPr>
                        <a:t></a:t>
                      </a:r>
                      <a:r>
                        <a:rPr lang="en-US" altLang="zh-CN" dirty="0" smtClean="0"/>
                        <a:t>0.45</a:t>
                      </a:r>
                    </a:p>
                    <a:p>
                      <a:r>
                        <a:rPr lang="en-US" altLang="zh-CN" dirty="0" smtClean="0"/>
                        <a:t>/27.62</a:t>
                      </a:r>
                      <a:r>
                        <a:rPr lang="en-US" altLang="zh-CN" dirty="0" smtClean="0">
                          <a:sym typeface="Symbol"/>
                        </a:rPr>
                        <a:t>0.45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cxnSp>
        <p:nvCxnSpPr>
          <p:cNvPr id="56" name="直接连接符 55"/>
          <p:cNvCxnSpPr/>
          <p:nvPr/>
        </p:nvCxnSpPr>
        <p:spPr>
          <a:xfrm>
            <a:off x="6948264" y="4509120"/>
            <a:ext cx="2880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6948264" y="5013176"/>
            <a:ext cx="2880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6588224" y="5517232"/>
            <a:ext cx="2880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6516216" y="6165304"/>
            <a:ext cx="2880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5" y="620688"/>
            <a:ext cx="1475655" cy="4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4211960" y="5949280"/>
            <a:ext cx="17281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Trunk 29675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Reconstruction of </a:t>
            </a:r>
            <a:r>
              <a:rPr lang="el-GR" altLang="zh-CN" dirty="0" smtClean="0"/>
              <a:t>η</a:t>
            </a:r>
            <a:r>
              <a:rPr lang="en-US" altLang="zh-CN" dirty="0" smtClean="0"/>
              <a:t> (10k events)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109BA-F4DC-4289-BC51-921C3AE73D2C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Test on fitters with pp-bar to Xi- Xi+ eta</a:t>
            </a:r>
            <a:endParaRPr lang="de-DE" altLang="zh-C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600400" cy="280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12776"/>
            <a:ext cx="3649716" cy="285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31640" y="1844824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All the </a:t>
            </a:r>
            <a:r>
              <a:rPr lang="en-US" altLang="zh-CN" dirty="0" smtClean="0">
                <a:sym typeface="Symbol"/>
              </a:rPr>
              <a:t> </a:t>
            </a:r>
            <a:r>
              <a:rPr lang="en-US" altLang="zh-CN" dirty="0" smtClean="0"/>
              <a:t>combinations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5672</a:t>
            </a:r>
            <a:r>
              <a:rPr lang="en-US" altLang="zh-CN" dirty="0" smtClean="0">
                <a:sym typeface="Symbol"/>
              </a:rPr>
              <a:t>95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155679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</a:t>
            </a:r>
            <a:r>
              <a:rPr lang="en-US" altLang="zh-CN" dirty="0" smtClean="0">
                <a:sym typeface="Symbol"/>
              </a:rPr>
              <a:t> </a:t>
            </a:r>
            <a:r>
              <a:rPr lang="en-US" altLang="zh-CN" dirty="0" smtClean="0"/>
              <a:t>combinations</a:t>
            </a:r>
          </a:p>
          <a:p>
            <a:r>
              <a:rPr lang="en-US" altLang="zh-CN" dirty="0" smtClean="0"/>
              <a:t>  which can’t be MC  matched 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4149080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In 10k events:</a:t>
            </a:r>
          </a:p>
          <a:p>
            <a:pPr>
              <a:buFont typeface="Wingdings" pitchFamily="2" charset="2"/>
              <a:buChar char="p"/>
            </a:pPr>
            <a:r>
              <a:rPr lang="en-US" altLang="zh-CN" sz="2400" dirty="0" err="1" smtClean="0"/>
              <a:t>Recontructed</a:t>
            </a:r>
            <a:r>
              <a:rPr lang="en-US" altLang="zh-CN" sz="2400" dirty="0" smtClean="0"/>
              <a:t> : 4031 </a:t>
            </a:r>
            <a:r>
              <a:rPr lang="el-GR" altLang="zh-CN" sz="2400" dirty="0" smtClean="0"/>
              <a:t>η</a:t>
            </a:r>
            <a:r>
              <a:rPr lang="en-US" altLang="zh-CN" sz="2400" dirty="0" smtClean="0"/>
              <a:t> (MC matched)    ~1600 </a:t>
            </a:r>
            <a:r>
              <a:rPr lang="el-GR" altLang="zh-CN" sz="2400" dirty="0" smtClean="0"/>
              <a:t>η</a:t>
            </a:r>
            <a:r>
              <a:rPr lang="en-US" altLang="zh-CN" sz="2400" dirty="0" smtClean="0"/>
              <a:t> (</a:t>
            </a:r>
            <a:r>
              <a:rPr lang="en-US" altLang="zh-CN" sz="2400" dirty="0" smtClean="0">
                <a:sym typeface="Symbol"/>
              </a:rPr>
              <a:t></a:t>
            </a:r>
            <a:r>
              <a:rPr lang="en-US" altLang="zh-CN" sz="2400" dirty="0" smtClean="0"/>
              <a:t> e conversion on 1 </a:t>
            </a:r>
            <a:r>
              <a:rPr lang="en-US" altLang="zh-CN" sz="2400" dirty="0" smtClean="0">
                <a:sym typeface="Symbol"/>
              </a:rPr>
              <a:t> </a:t>
            </a:r>
            <a:r>
              <a:rPr lang="en-US" altLang="zh-CN" sz="2400" dirty="0" smtClean="0"/>
              <a:t>)</a:t>
            </a:r>
          </a:p>
          <a:p>
            <a:pPr>
              <a:buFont typeface="Wingdings" pitchFamily="2" charset="2"/>
              <a:buChar char="p"/>
            </a:pP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m.c.f</a:t>
            </a:r>
            <a:r>
              <a:rPr lang="en-US" altLang="zh-CN" sz="2400" dirty="0" smtClean="0"/>
              <a:t>              : 5993 </a:t>
            </a:r>
            <a:r>
              <a:rPr lang="el-GR" altLang="zh-CN" sz="2400" dirty="0" smtClean="0"/>
              <a:t>η</a:t>
            </a:r>
            <a:r>
              <a:rPr lang="en-US" altLang="zh-CN" sz="2400" dirty="0" smtClean="0"/>
              <a:t> (</a:t>
            </a:r>
            <a:r>
              <a:rPr lang="en-US" altLang="zh-CN" sz="2400" dirty="0" smtClean="0">
                <a:solidFill>
                  <a:srgbClr val="FF0000"/>
                </a:solidFill>
              </a:rPr>
              <a:t>retained</a:t>
            </a:r>
            <a:r>
              <a:rPr lang="en-US" altLang="zh-CN" sz="2400" dirty="0" smtClean="0"/>
              <a:t>)   3409 </a:t>
            </a:r>
            <a:r>
              <a:rPr lang="el-GR" altLang="zh-CN" sz="2400" dirty="0" smtClean="0"/>
              <a:t>η</a:t>
            </a:r>
            <a:r>
              <a:rPr lang="en-US" altLang="zh-CN" sz="2400" dirty="0" smtClean="0"/>
              <a:t> (MC matched) </a:t>
            </a:r>
          </a:p>
          <a:p>
            <a:r>
              <a:rPr lang="en-US" altLang="zh-CN" sz="2400" dirty="0" smtClean="0"/>
              <a:t>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5" y="620688"/>
            <a:ext cx="1475655" cy="4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Reconstruction of </a:t>
            </a:r>
            <a:r>
              <a:rPr lang="en-US" altLang="zh-CN" dirty="0" smtClean="0">
                <a:sym typeface="Symbol"/>
              </a:rPr>
              <a:t></a:t>
            </a:r>
            <a:r>
              <a:rPr lang="en-US" altLang="zh-CN" baseline="-25000" dirty="0" smtClean="0">
                <a:sym typeface="Symbol"/>
              </a:rPr>
              <a:t>0 </a:t>
            </a:r>
            <a:r>
              <a:rPr lang="en-US" altLang="zh-CN" dirty="0" smtClean="0">
                <a:sym typeface="Symbol"/>
              </a:rPr>
              <a:t> from p and </a:t>
            </a:r>
            <a:r>
              <a:rPr lang="en-US" altLang="zh-CN" baseline="30000" dirty="0" smtClean="0">
                <a:sym typeface="Symbol"/>
              </a:rPr>
              <a:t>- </a:t>
            </a:r>
            <a:endParaRPr lang="zh-CN" altLang="en-US" baseline="30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109BA-F4DC-4289-BC51-921C3AE73D2C}" type="datetime1">
              <a:rPr lang="zh-CN" altLang="en-US" smtClean="0"/>
              <a:pPr>
                <a:defRPr/>
              </a:pPr>
              <a:t>2017/3/5</a:t>
            </a:fld>
            <a:endParaRPr lang="de-DE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5" y="620688"/>
            <a:ext cx="1475655" cy="4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721" y="1196752"/>
            <a:ext cx="444627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268760"/>
            <a:ext cx="4392488" cy="343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Reconstruction of </a:t>
            </a:r>
            <a:r>
              <a:rPr lang="en-US" altLang="zh-CN" dirty="0" smtClean="0">
                <a:sym typeface="Symbol"/>
              </a:rPr>
              <a:t></a:t>
            </a:r>
            <a:r>
              <a:rPr lang="en-US" altLang="zh-CN" baseline="30000" dirty="0" smtClean="0">
                <a:sym typeface="Symbol"/>
              </a:rPr>
              <a:t>- </a:t>
            </a:r>
            <a:r>
              <a:rPr lang="en-US" altLang="zh-CN" dirty="0" smtClean="0">
                <a:sym typeface="Symbol"/>
              </a:rPr>
              <a:t> from </a:t>
            </a:r>
            <a:r>
              <a:rPr lang="en-US" altLang="zh-CN" baseline="-25000" dirty="0" smtClean="0">
                <a:sym typeface="Symbol"/>
              </a:rPr>
              <a:t>0 </a:t>
            </a:r>
            <a:r>
              <a:rPr lang="en-US" altLang="zh-CN" dirty="0" smtClean="0">
                <a:sym typeface="Symbol"/>
              </a:rPr>
              <a:t> and </a:t>
            </a:r>
            <a:r>
              <a:rPr lang="en-US" altLang="zh-CN" baseline="30000" dirty="0" smtClean="0">
                <a:sym typeface="Symbol"/>
              </a:rPr>
              <a:t>-</a:t>
            </a:r>
            <a:r>
              <a:rPr lang="en-US" altLang="zh-CN" dirty="0" smtClean="0">
                <a:sym typeface="Symbol"/>
              </a:rPr>
              <a:t> </a:t>
            </a:r>
            <a:endParaRPr lang="zh-CN" altLang="en-US" baseline="-25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109BA-F4DC-4289-BC51-921C3AE73D2C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268760"/>
            <a:ext cx="3600400" cy="278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672408" cy="26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268761"/>
            <a:ext cx="358068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569325" cy="649288"/>
          </a:xfrm>
        </p:spPr>
        <p:txBody>
          <a:bodyPr/>
          <a:lstStyle/>
          <a:p>
            <a:r>
              <a:rPr lang="en-US" altLang="zh-CN" dirty="0" smtClean="0"/>
              <a:t>Two tests on the reconstructed </a:t>
            </a:r>
            <a:r>
              <a:rPr lang="el-GR" altLang="zh-CN" sz="2800" dirty="0" smtClean="0">
                <a:sym typeface="Wingdings" pitchFamily="2" charset="2"/>
              </a:rPr>
              <a:t>Ξ</a:t>
            </a:r>
            <a:r>
              <a:rPr lang="en-US" altLang="zh-CN" sz="2800" baseline="30000" dirty="0" smtClean="0">
                <a:sym typeface="Wingdings" pitchFamily="2" charset="2"/>
              </a:rPr>
              <a:t>-</a:t>
            </a:r>
            <a:r>
              <a:rPr lang="en-US" altLang="zh-CN" sz="2800" dirty="0" smtClean="0">
                <a:sym typeface="Wingdings" pitchFamily="2" charset="2"/>
              </a:rPr>
              <a:t> , </a:t>
            </a:r>
            <a:r>
              <a:rPr lang="el-GR" altLang="zh-CN" sz="2800" dirty="0" smtClean="0">
                <a:sym typeface="Wingdings" pitchFamily="2" charset="2"/>
              </a:rPr>
              <a:t>Ξ</a:t>
            </a:r>
            <a:r>
              <a:rPr lang="en-US" altLang="zh-CN" sz="2800" baseline="30000" dirty="0" smtClean="0">
                <a:sym typeface="Wingdings" pitchFamily="2" charset="2"/>
              </a:rPr>
              <a:t>+</a:t>
            </a:r>
            <a:r>
              <a:rPr lang="en-US" altLang="zh-CN" sz="2800" dirty="0" smtClean="0">
                <a:sym typeface="Wingdings" pitchFamily="2" charset="2"/>
              </a:rPr>
              <a:t> , </a:t>
            </a:r>
            <a:r>
              <a:rPr lang="el-GR" altLang="zh-CN" sz="2800" dirty="0" smtClean="0">
                <a:sym typeface="Wingdings" pitchFamily="2" charset="2"/>
              </a:rPr>
              <a:t>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692696"/>
            <a:ext cx="3528640" cy="5832648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Test1</a:t>
            </a:r>
            <a:r>
              <a:rPr lang="zh-CN" altLang="en-US" dirty="0" smtClean="0">
                <a:latin typeface="Verdana" pitchFamily="34" charset="0"/>
                <a:ea typeface="Batang" pitchFamily="18" charset="-127"/>
                <a:cs typeface="Verdana" pitchFamily="34" charset="0"/>
              </a:rPr>
              <a:t>：</a:t>
            </a:r>
            <a:endParaRPr lang="en-US" altLang="zh-CN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altLang="zh-CN" dirty="0" smtClean="0"/>
          </a:p>
          <a:p>
            <a:pPr>
              <a:buFont typeface="Wingdings" pitchFamily="2" charset="2"/>
              <a:buChar char="p"/>
            </a:pPr>
            <a:r>
              <a:rPr lang="en-US" altLang="zh-CN" dirty="0" err="1" smtClean="0"/>
              <a:t>v.t.f</a:t>
            </a:r>
            <a:r>
              <a:rPr lang="en-US" altLang="zh-CN" dirty="0" smtClean="0"/>
              <a:t>  on  </a:t>
            </a:r>
            <a:r>
              <a:rPr lang="el-GR" altLang="zh-CN" sz="2400" dirty="0" smtClean="0">
                <a:sym typeface="Wingdings" pitchFamily="2" charset="2"/>
              </a:rPr>
              <a:t>Ξ</a:t>
            </a:r>
            <a:r>
              <a:rPr lang="en-US" altLang="zh-CN" sz="2400" baseline="30000" dirty="0" smtClean="0">
                <a:sym typeface="Wingdings" pitchFamily="2" charset="2"/>
              </a:rPr>
              <a:t>-</a:t>
            </a:r>
            <a:r>
              <a:rPr lang="en-US" altLang="zh-CN" sz="2400" dirty="0" smtClean="0">
                <a:sym typeface="Wingdings" pitchFamily="2" charset="2"/>
              </a:rPr>
              <a:t> , </a:t>
            </a:r>
            <a:r>
              <a:rPr lang="el-GR" altLang="zh-CN" sz="2400" dirty="0" smtClean="0">
                <a:sym typeface="Wingdings" pitchFamily="2" charset="2"/>
              </a:rPr>
              <a:t>Ξ</a:t>
            </a:r>
            <a:r>
              <a:rPr lang="en-US" altLang="zh-CN" sz="2400" baseline="30000" dirty="0" smtClean="0">
                <a:sym typeface="Wingdings" pitchFamily="2" charset="2"/>
              </a:rPr>
              <a:t>+</a:t>
            </a:r>
            <a:r>
              <a:rPr lang="en-US" altLang="zh-CN" sz="2400" dirty="0" smtClean="0">
                <a:sym typeface="Wingdings" pitchFamily="2" charset="2"/>
              </a:rPr>
              <a:t> , </a:t>
            </a:r>
            <a:r>
              <a:rPr lang="el-GR" altLang="zh-CN" sz="2400" dirty="0" smtClean="0">
                <a:sym typeface="Wingdings" pitchFamily="2" charset="2"/>
              </a:rPr>
              <a:t>η</a:t>
            </a:r>
            <a:r>
              <a:rPr lang="en-US" altLang="zh-CN" sz="2400" dirty="0" smtClean="0">
                <a:sym typeface="Wingdings" pitchFamily="2" charset="2"/>
              </a:rPr>
              <a:t> with</a:t>
            </a:r>
          </a:p>
          <a:p>
            <a:r>
              <a:rPr lang="en-US" altLang="zh-CN" sz="2400" dirty="0" err="1" smtClean="0">
                <a:sym typeface="Wingdings" pitchFamily="2" charset="2"/>
              </a:rPr>
              <a:t>FitAll</a:t>
            </a:r>
            <a:r>
              <a:rPr lang="en-US" altLang="zh-CN" sz="2400" dirty="0" smtClean="0">
                <a:sym typeface="Wingdings" pitchFamily="2" charset="2"/>
              </a:rPr>
              <a:t>()</a:t>
            </a:r>
          </a:p>
          <a:p>
            <a:pPr>
              <a:buFont typeface="Wingdings" pitchFamily="2" charset="2"/>
              <a:buChar char="n"/>
            </a:pPr>
            <a:r>
              <a:rPr lang="en-US" altLang="zh-CN" sz="2000" dirty="0" err="1" smtClean="0">
                <a:sym typeface="Wingdings" pitchFamily="2" charset="2"/>
              </a:rPr>
              <a:t>PndKinVtxFitter</a:t>
            </a:r>
            <a:endParaRPr lang="en-US" altLang="zh-CN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</a:pPr>
            <a:r>
              <a:rPr lang="en-US" altLang="zh-CN" sz="2000" dirty="0" err="1" smtClean="0">
                <a:sym typeface="Wingdings" pitchFamily="2" charset="2"/>
              </a:rPr>
              <a:t>PndKalmanVertexFitter</a:t>
            </a:r>
            <a:endParaRPr lang="en-US" altLang="zh-CN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</a:pPr>
            <a:endParaRPr lang="en-US" altLang="zh-CN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CN" sz="2400" dirty="0" smtClean="0">
                <a:sym typeface="Wingdings" pitchFamily="2" charset="2"/>
              </a:rPr>
              <a:t>Use the </a:t>
            </a:r>
            <a:r>
              <a:rPr lang="en-US" altLang="zh-CN" sz="2400" dirty="0" err="1" smtClean="0">
                <a:sym typeface="Wingdings" pitchFamily="2" charset="2"/>
              </a:rPr>
              <a:t>fittedcand</a:t>
            </a:r>
            <a:endParaRPr lang="en-US" altLang="zh-CN" sz="2400" dirty="0" smtClean="0">
              <a:sym typeface="Wingdings" pitchFamily="2" charset="2"/>
            </a:endParaRPr>
          </a:p>
          <a:p>
            <a:endParaRPr lang="en-US" altLang="zh-CN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CN" sz="2400" dirty="0" smtClean="0">
                <a:sym typeface="Wingdings" pitchFamily="2" charset="2"/>
              </a:rPr>
              <a:t>4C fit</a:t>
            </a:r>
          </a:p>
          <a:p>
            <a:pPr>
              <a:buFont typeface="Wingdings" pitchFamily="2" charset="2"/>
              <a:buChar char="n"/>
            </a:pPr>
            <a:r>
              <a:rPr lang="en-US" altLang="zh-CN" sz="2000" dirty="0" err="1" smtClean="0">
                <a:sym typeface="Wingdings" pitchFamily="2" charset="2"/>
              </a:rPr>
              <a:t>PndKinFitter</a:t>
            </a:r>
            <a:endParaRPr lang="en-US" altLang="zh-CN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</a:pPr>
            <a:r>
              <a:rPr lang="en-US" altLang="zh-CN" sz="2000" dirty="0" smtClean="0">
                <a:sym typeface="Wingdings" pitchFamily="2" charset="2"/>
              </a:rPr>
              <a:t>Pnd4Cfitter</a:t>
            </a:r>
          </a:p>
          <a:p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fld id="{E2C9D78E-D572-49D0-B18E-EA40599C1814}" type="datetime1">
              <a:rPr lang="zh-CN" altLang="en-US" smtClean="0"/>
              <a:pPr>
                <a:buFont typeface="Wingdings" pitchFamily="2" charset="2"/>
                <a:buChar char="n"/>
                <a:defRPr/>
              </a:pPr>
              <a:t>2017/3/5</a:t>
            </a:fld>
            <a:endParaRPr lang="de-DE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cxnSp>
        <p:nvCxnSpPr>
          <p:cNvPr id="8" name="直接连接符 7"/>
          <p:cNvCxnSpPr/>
          <p:nvPr/>
        </p:nvCxnSpPr>
        <p:spPr>
          <a:xfrm>
            <a:off x="2339752" y="1988840"/>
            <a:ext cx="28803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355976" y="692696"/>
            <a:ext cx="352864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endParaRPr kumimoji="0" lang="en-US" altLang="zh-C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Test2</a:t>
            </a:r>
            <a:r>
              <a:rPr kumimoji="0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endParaRPr kumimoji="0" lang="en-US" altLang="zh-C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buSzTx/>
              <a:buFont typeface="Wingdings" pitchFamily="2" charset="2"/>
              <a:buChar char="p"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DecayTree</a:t>
            </a:r>
            <a:r>
              <a:rPr lang="en-US" altLang="zh-CN" sz="2200" kern="0" noProof="0" dirty="0" err="1" smtClean="0"/>
              <a:t>Fi</a:t>
            </a:r>
            <a:r>
              <a:rPr lang="en-US" altLang="zh-CN" sz="2200" kern="0" dirty="0" err="1" smtClean="0"/>
              <a:t>tter</a:t>
            </a:r>
            <a:r>
              <a:rPr lang="en-US" altLang="zh-CN" sz="2200" kern="0" dirty="0" smtClean="0"/>
              <a:t> (</a:t>
            </a:r>
            <a:r>
              <a:rPr lang="en-US" altLang="zh-CN" sz="2200" kern="0" dirty="0" err="1" smtClean="0"/>
              <a:t>d.t.f</a:t>
            </a:r>
            <a:r>
              <a:rPr lang="en-US" altLang="zh-CN" sz="2200" kern="0" dirty="0" smtClean="0"/>
              <a:t> in short)</a:t>
            </a:r>
            <a:endParaRPr kumimoji="0" lang="en-US" altLang="zh-C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564904"/>
            <a:ext cx="482683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580112" y="836712"/>
            <a:ext cx="316835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Suggested by Ralf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problem in this case…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109BA-F4DC-4289-BC51-921C3AE73D2C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123728" y="6642100"/>
            <a:ext cx="4897437" cy="2159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Test on fitters with pp-bar to Xi- Xi+ eta</a:t>
            </a:r>
            <a:endParaRPr lang="de-DE" altLang="zh-CN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4283968" cy="408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椭圆 18"/>
          <p:cNvSpPr/>
          <p:nvPr/>
        </p:nvSpPr>
        <p:spPr>
          <a:xfrm>
            <a:off x="1043608" y="1844824"/>
            <a:ext cx="3600400" cy="3240360"/>
          </a:xfrm>
          <a:prstGeom prst="ellipse">
            <a:avLst/>
          </a:prstGeom>
          <a:gradFill>
            <a:gsLst>
              <a:gs pos="0">
                <a:srgbClr val="FFEFD1">
                  <a:alpha val="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123728" y="321297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 smtClean="0">
                <a:solidFill>
                  <a:srgbClr val="00B050"/>
                </a:solidFill>
                <a:latin typeface="+mn-ea"/>
                <a:cs typeface="DejaVu Sans Mono" pitchFamily="49" charset="0"/>
              </a:rPr>
              <a:t>EvtGen</a:t>
            </a:r>
            <a:endParaRPr lang="zh-CN" altLang="en-US" sz="3200" b="1" dirty="0">
              <a:solidFill>
                <a:srgbClr val="00B050"/>
              </a:solidFill>
              <a:latin typeface="+mn-ea"/>
              <a:cs typeface="DejaVu Sans Mono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64088" y="1268760"/>
            <a:ext cx="3779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en-US" altLang="zh-CN" sz="2400" b="1" dirty="0" smtClean="0">
                <a:solidFill>
                  <a:srgbClr val="00B050"/>
                </a:solidFill>
              </a:rPr>
              <a:t>GEANT</a:t>
            </a:r>
            <a:r>
              <a:rPr lang="en-US" altLang="zh-CN" sz="2400" dirty="0" smtClean="0"/>
              <a:t>: </a:t>
            </a:r>
            <a:r>
              <a:rPr lang="en-US" altLang="zh-CN" sz="2400" dirty="0" smtClean="0">
                <a:solidFill>
                  <a:srgbClr val="FF0000"/>
                </a:solidFill>
              </a:rPr>
              <a:t>Only</a:t>
            </a:r>
            <a:r>
              <a:rPr lang="en-US" altLang="zh-CN" sz="2400" dirty="0" smtClean="0"/>
              <a:t> particles of final state ( P ,P , </a:t>
            </a:r>
            <a:r>
              <a:rPr lang="en-US" altLang="zh-CN" sz="2400" dirty="0" smtClean="0">
                <a:sym typeface="Symbol"/>
              </a:rPr>
              <a:t>, , </a:t>
            </a:r>
            <a:r>
              <a:rPr lang="zh-CN" altLang="en-US" sz="2400" dirty="0" smtClean="0">
                <a:sym typeface="Symbol"/>
              </a:rPr>
              <a:t></a:t>
            </a:r>
            <a:r>
              <a:rPr lang="en-US" altLang="zh-CN" sz="2400" baseline="30000" dirty="0" smtClean="0">
                <a:sym typeface="Symbol"/>
              </a:rPr>
              <a:t>+</a:t>
            </a:r>
            <a:r>
              <a:rPr lang="en-US" altLang="zh-CN" sz="2400" dirty="0" smtClean="0">
                <a:sym typeface="Symbol"/>
              </a:rPr>
              <a:t>,</a:t>
            </a:r>
            <a:r>
              <a:rPr lang="zh-CN" altLang="en-US" sz="2400" dirty="0" smtClean="0">
                <a:sym typeface="Symbol"/>
              </a:rPr>
              <a:t></a:t>
            </a:r>
            <a:r>
              <a:rPr lang="en-US" altLang="zh-CN" sz="2400" baseline="30000" dirty="0" smtClean="0">
                <a:sym typeface="Symbol"/>
              </a:rPr>
              <a:t>-</a:t>
            </a:r>
            <a:r>
              <a:rPr lang="zh-CN" altLang="en-US" sz="2400" baseline="30000" dirty="0" smtClean="0">
                <a:sym typeface="Symbol"/>
              </a:rPr>
              <a:t> </a:t>
            </a:r>
            <a:r>
              <a:rPr lang="en-US" altLang="zh-CN" sz="2400" dirty="0" smtClean="0"/>
              <a:t>) has interaction with detector.</a:t>
            </a:r>
          </a:p>
          <a:p>
            <a:pPr>
              <a:buFont typeface="Wingdings" pitchFamily="2" charset="2"/>
              <a:buChar char="p"/>
            </a:pPr>
            <a:endParaRPr lang="en-US" altLang="zh-CN" sz="2400" dirty="0" smtClean="0"/>
          </a:p>
          <a:p>
            <a:pPr>
              <a:buFont typeface="Wingdings" pitchFamily="2" charset="2"/>
              <a:buChar char="p"/>
            </a:pPr>
            <a:r>
              <a:rPr lang="en-US" altLang="zh-CN" sz="2400" dirty="0" smtClean="0"/>
              <a:t>Tracks of </a:t>
            </a:r>
            <a:r>
              <a:rPr lang="zh-CN" altLang="en-US" sz="2400" dirty="0" smtClean="0">
                <a:sym typeface="Symbol"/>
              </a:rPr>
              <a:t></a:t>
            </a:r>
            <a:r>
              <a:rPr lang="en-US" altLang="zh-CN" sz="2400" baseline="30000" dirty="0" smtClean="0">
                <a:sym typeface="Symbol"/>
              </a:rPr>
              <a:t>- </a:t>
            </a:r>
            <a:r>
              <a:rPr lang="en-US" altLang="zh-CN" sz="2400" dirty="0" smtClean="0">
                <a:sym typeface="Symbol"/>
              </a:rPr>
              <a:t>/</a:t>
            </a:r>
            <a:r>
              <a:rPr lang="zh-CN" altLang="en-US" sz="2400" dirty="0" smtClean="0">
                <a:sym typeface="Symbol"/>
              </a:rPr>
              <a:t></a:t>
            </a:r>
            <a:r>
              <a:rPr lang="en-US" altLang="zh-CN" sz="2400" baseline="30000" dirty="0" smtClean="0">
                <a:sym typeface="Symbol"/>
              </a:rPr>
              <a:t>+  </a:t>
            </a:r>
            <a:r>
              <a:rPr lang="en-US" altLang="zh-CN" sz="2400" dirty="0" smtClean="0">
                <a:sym typeface="Symbol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sym typeface="Symbol"/>
              </a:rPr>
              <a:t>are not helixes</a:t>
            </a:r>
            <a:r>
              <a:rPr lang="en-US" altLang="zh-CN" sz="2400" dirty="0" smtClean="0">
                <a:sym typeface="Symbol"/>
              </a:rPr>
              <a:t>!</a:t>
            </a:r>
          </a:p>
          <a:p>
            <a:pPr>
              <a:buFont typeface="Wingdings" pitchFamily="2" charset="2"/>
              <a:buChar char="p"/>
            </a:pPr>
            <a:endParaRPr lang="en-US" altLang="zh-CN" sz="2400" dirty="0" smtClean="0">
              <a:sym typeface="Symbol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CN" sz="2400" dirty="0" smtClean="0">
                <a:sym typeface="Symbol"/>
              </a:rPr>
              <a:t> the performance of the fitter on </a:t>
            </a:r>
            <a:r>
              <a:rPr lang="en-US" altLang="zh-CN" sz="2400" dirty="0" err="1" smtClean="0">
                <a:sym typeface="Symbol"/>
              </a:rPr>
              <a:t>v.t.f</a:t>
            </a:r>
            <a:r>
              <a:rPr lang="en-US" altLang="zh-CN" sz="2400" dirty="0" smtClean="0">
                <a:sym typeface="Symbol"/>
              </a:rPr>
              <a:t> or 4C fit </a:t>
            </a:r>
            <a:r>
              <a:rPr lang="en-US" altLang="zh-CN" sz="2400" dirty="0" smtClean="0">
                <a:solidFill>
                  <a:srgbClr val="FF0000"/>
                </a:solidFill>
                <a:sym typeface="Symbol"/>
              </a:rPr>
              <a:t>may not reflect the real case</a:t>
            </a:r>
            <a:r>
              <a:rPr lang="en-US" altLang="zh-CN" sz="2400" dirty="0" smtClean="0">
                <a:sym typeface="Symbol"/>
              </a:rPr>
              <a:t>...</a:t>
            </a:r>
            <a:endParaRPr lang="zh-CN" altLang="en-US" sz="2400" baseline="30000" dirty="0" smtClean="0"/>
          </a:p>
        </p:txBody>
      </p:sp>
      <p:cxnSp>
        <p:nvCxnSpPr>
          <p:cNvPr id="10" name="直接连接符 9"/>
          <p:cNvCxnSpPr/>
          <p:nvPr/>
        </p:nvCxnSpPr>
        <p:spPr>
          <a:xfrm>
            <a:off x="7740352" y="1700808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524328" y="3140968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188640"/>
            <a:ext cx="8569325" cy="649288"/>
          </a:xfrm>
        </p:spPr>
        <p:txBody>
          <a:bodyPr/>
          <a:lstStyle/>
          <a:p>
            <a:r>
              <a:rPr lang="en-US" altLang="zh-CN" dirty="0" smtClean="0"/>
              <a:t>Test1 with </a:t>
            </a:r>
            <a:r>
              <a:rPr lang="en-US" altLang="zh-CN" dirty="0" err="1" smtClean="0"/>
              <a:t>FitAll</a:t>
            </a:r>
            <a:r>
              <a:rPr lang="en-US" altLang="zh-CN" dirty="0" smtClean="0"/>
              <a:t>()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764704"/>
            <a:ext cx="8569325" cy="5040313"/>
          </a:xfrm>
        </p:spPr>
        <p:txBody>
          <a:bodyPr/>
          <a:lstStyle/>
          <a:p>
            <a:r>
              <a:rPr lang="en-US" altLang="zh-CN" dirty="0" err="1" smtClean="0"/>
              <a:t>PndKinVtxFitter</a:t>
            </a:r>
            <a:r>
              <a:rPr lang="en-US" altLang="zh-CN" dirty="0" smtClean="0"/>
              <a:t> &amp;</a:t>
            </a:r>
            <a:r>
              <a:rPr lang="en-US" altLang="zh-CN" sz="2400" dirty="0" err="1" smtClean="0">
                <a:sym typeface="Wingdings" pitchFamily="2" charset="2"/>
              </a:rPr>
              <a:t>PndKinFitter</a:t>
            </a:r>
            <a:endParaRPr lang="en-US" altLang="zh-CN" sz="2400" dirty="0" smtClean="0">
              <a:sym typeface="Wingdings" pitchFamily="2" charset="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69DFD-18BE-47FD-B1F0-D33FBFEE6D31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5" y="620688"/>
            <a:ext cx="1475655" cy="4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3312368" cy="260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124744"/>
            <a:ext cx="3488454" cy="284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789040"/>
            <a:ext cx="3478708" cy="271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3861048"/>
            <a:ext cx="3561536" cy="277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412875"/>
            <a:ext cx="8569325" cy="1944117"/>
          </a:xfrm>
        </p:spPr>
        <p:txBody>
          <a:bodyPr/>
          <a:lstStyle/>
          <a:p>
            <a:pPr>
              <a:buFont typeface="Wingdings" pitchFamily="2" charset="2"/>
              <a:buChar char="p"/>
            </a:pPr>
            <a:r>
              <a:rPr lang="en-US" altLang="zh-CN" sz="2400" dirty="0" err="1" smtClean="0"/>
              <a:t>PndKalmanVtxFitter</a:t>
            </a:r>
            <a:r>
              <a:rPr lang="zh-CN" altLang="en-US" sz="2400" dirty="0" smtClean="0"/>
              <a:t>： </a:t>
            </a:r>
            <a:r>
              <a:rPr lang="en-US" altLang="zh-CN" sz="2400" dirty="0" smtClean="0"/>
              <a:t>Most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of the vertex fit gives Chi2()&lt;0, so few event survived.</a:t>
            </a:r>
          </a:p>
          <a:p>
            <a:pPr>
              <a:buFont typeface="Wingdings" pitchFamily="2" charset="2"/>
              <a:buChar char="p"/>
            </a:pPr>
            <a:endParaRPr lang="en-US" altLang="zh-CN" sz="2400" dirty="0" smtClean="0"/>
          </a:p>
          <a:p>
            <a:pPr>
              <a:buFont typeface="Wingdings" pitchFamily="2" charset="2"/>
              <a:buChar char="p"/>
            </a:pPr>
            <a:r>
              <a:rPr lang="en-US" altLang="zh-CN" sz="2400" dirty="0" err="1" smtClean="0"/>
              <a:t>PndKinVtxFitter</a:t>
            </a:r>
            <a:r>
              <a:rPr lang="en-US" altLang="zh-CN" sz="2400" dirty="0" smtClean="0"/>
              <a:t> &amp;</a:t>
            </a:r>
            <a:r>
              <a:rPr lang="en-US" altLang="zh-CN" sz="2400" dirty="0" smtClean="0">
                <a:sym typeface="Wingdings" pitchFamily="2" charset="2"/>
              </a:rPr>
              <a:t>Pnd4CFitter</a:t>
            </a:r>
            <a:r>
              <a:rPr lang="zh-CN" altLang="en-US" sz="2400" dirty="0" smtClean="0">
                <a:sym typeface="Wingdings" pitchFamily="2" charset="2"/>
              </a:rPr>
              <a:t>：</a:t>
            </a:r>
            <a:r>
              <a:rPr lang="en-US" altLang="zh-CN" sz="2400" dirty="0" smtClean="0">
                <a:sym typeface="Wingdings" pitchFamily="2" charset="2"/>
              </a:rPr>
              <a:t>give same distribution with </a:t>
            </a:r>
            <a:r>
              <a:rPr lang="en-US" altLang="zh-CN" sz="2400" dirty="0" err="1" smtClean="0"/>
              <a:t>PndKinVtxFitter</a:t>
            </a:r>
            <a:r>
              <a:rPr lang="en-US" altLang="zh-CN" sz="2400" dirty="0" smtClean="0"/>
              <a:t> &amp;</a:t>
            </a:r>
            <a:r>
              <a:rPr lang="en-US" altLang="zh-CN" sz="2400" dirty="0" err="1" smtClean="0">
                <a:sym typeface="Wingdings" pitchFamily="2" charset="2"/>
              </a:rPr>
              <a:t>PndKinFitter</a:t>
            </a:r>
            <a:endParaRPr lang="en-US" altLang="zh-CN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p"/>
            </a:pPr>
            <a:endParaRPr lang="en-US" altLang="zh-CN" sz="2400" dirty="0" smtClean="0">
              <a:sym typeface="Wingdings" pitchFamily="2" charset="2"/>
            </a:endParaRP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109BA-F4DC-4289-BC51-921C3AE73D2C}" type="datetime1">
              <a:rPr lang="zh-CN" altLang="en-US" smtClean="0"/>
              <a:pPr>
                <a:defRPr/>
              </a:pPr>
              <a:t>2017/3/5</a:t>
            </a:fld>
            <a:endParaRPr lang="de-DE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Test on fitters with pp-bar to Xi- Xi+ eta</a:t>
            </a:r>
            <a:endParaRPr lang="de-DE" altLang="zh-CN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5" y="620688"/>
            <a:ext cx="1475655" cy="4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标题 1"/>
          <p:cNvSpPr txBox="1">
            <a:spLocks/>
          </p:cNvSpPr>
          <p:nvPr/>
        </p:nvSpPr>
        <p:spPr bwMode="auto">
          <a:xfrm>
            <a:off x="323528" y="764704"/>
            <a:ext cx="85693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0" cap="none" spc="0" normalizeH="0" baseline="0" noProof="0" smtClean="0">
                <a:ln>
                  <a:noFill/>
                </a:ln>
                <a:solidFill>
                  <a:srgbClr val="005B8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Test1 with FitAll()</a:t>
            </a:r>
            <a:endParaRPr kumimoji="0" lang="zh-CN" altLang="en-US" sz="2600" b="1" i="0" u="none" strike="noStrike" kern="0" cap="none" spc="0" normalizeH="0" baseline="0" noProof="0" dirty="0">
              <a:ln>
                <a:noFill/>
              </a:ln>
              <a:solidFill>
                <a:srgbClr val="005B8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ikp_cd">
  <a:themeElements>
    <a:clrScheme name="ikp_cd 1">
      <a:dk1>
        <a:srgbClr val="000000"/>
      </a:dk1>
      <a:lt1>
        <a:srgbClr val="FFFFFF"/>
      </a:lt1>
      <a:dk2>
        <a:srgbClr val="005B82"/>
      </a:dk2>
      <a:lt2>
        <a:srgbClr val="515151"/>
      </a:lt2>
      <a:accent1>
        <a:srgbClr val="0193DE"/>
      </a:accent1>
      <a:accent2>
        <a:srgbClr val="515151"/>
      </a:accent2>
      <a:accent3>
        <a:srgbClr val="FFFFFF"/>
      </a:accent3>
      <a:accent4>
        <a:srgbClr val="000000"/>
      </a:accent4>
      <a:accent5>
        <a:srgbClr val="AAC8EC"/>
      </a:accent5>
      <a:accent6>
        <a:srgbClr val="494949"/>
      </a:accent6>
      <a:hlink>
        <a:srgbClr val="9C9C9C"/>
      </a:hlink>
      <a:folHlink>
        <a:srgbClr val="B9B9B9"/>
      </a:folHlink>
    </a:clrScheme>
    <a:fontScheme name="ikp_c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>
            <a:alphaModFix amt="0"/>
          </a:blip>
          <a:srcRect/>
          <a:tile tx="0" ty="0" sx="100000" sy="100000" flip="none" algn="tl"/>
        </a:blip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kp_cd 1">
        <a:dk1>
          <a:srgbClr val="000000"/>
        </a:dk1>
        <a:lt1>
          <a:srgbClr val="FFFFFF"/>
        </a:lt1>
        <a:dk2>
          <a:srgbClr val="005B82"/>
        </a:dk2>
        <a:lt2>
          <a:srgbClr val="515151"/>
        </a:lt2>
        <a:accent1>
          <a:srgbClr val="0193DE"/>
        </a:accent1>
        <a:accent2>
          <a:srgbClr val="515151"/>
        </a:accent2>
        <a:accent3>
          <a:srgbClr val="FFFFFF"/>
        </a:accent3>
        <a:accent4>
          <a:srgbClr val="000000"/>
        </a:accent4>
        <a:accent5>
          <a:srgbClr val="AAC8EC"/>
        </a:accent5>
        <a:accent6>
          <a:srgbClr val="494949"/>
        </a:accent6>
        <a:hlink>
          <a:srgbClr val="9C9C9C"/>
        </a:hlink>
        <a:folHlink>
          <a:srgbClr val="B9B9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2233</TotalTime>
  <Words>656</Words>
  <Application>Microsoft Office PowerPoint</Application>
  <PresentationFormat>全屏显示(4:3)</PresentationFormat>
  <Paragraphs>151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1_ikp_cd</vt:lpstr>
      <vt:lpstr>Status Report of  Analysis on     ppΞ-Ξ+ η (η)</vt:lpstr>
      <vt:lpstr>The Reconstruction of , , (tentative)</vt:lpstr>
      <vt:lpstr>Reconstruction of η (10k events)</vt:lpstr>
      <vt:lpstr>Reconstruction of 0  from p and - </vt:lpstr>
      <vt:lpstr>The Reconstruction of -  from 0  and - </vt:lpstr>
      <vt:lpstr>Two tests on the reconstructed Ξ- , Ξ+ , η</vt:lpstr>
      <vt:lpstr>A problem in this case…</vt:lpstr>
      <vt:lpstr>Test1 with FitAll()</vt:lpstr>
      <vt:lpstr> </vt:lpstr>
      <vt:lpstr>Test2:  DecayTreeFitter()</vt:lpstr>
      <vt:lpstr>Summay &amp; next to do</vt:lpstr>
      <vt:lpstr>BACKUP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of Ds semileptonic decay</dc:title>
  <dc:creator>CaoLu</dc:creator>
  <cp:lastModifiedBy>Administrator</cp:lastModifiedBy>
  <cp:revision>141</cp:revision>
  <dcterms:created xsi:type="dcterms:W3CDTF">2013-06-15T16:46:04Z</dcterms:created>
  <dcterms:modified xsi:type="dcterms:W3CDTF">2017-03-05T11:06:57Z</dcterms:modified>
</cp:coreProperties>
</file>