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65" r:id="rId5"/>
    <p:sldId id="264" r:id="rId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87504073-0C03-478D-9D23-526752E065DA}" type="datetimeFigureOut">
              <a:rPr lang="ru-RU"/>
              <a:pPr>
                <a:defRPr/>
              </a:pPr>
              <a:t>21.05.2017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9EBF11A-7C91-4408-BBDA-BB18679E93B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FA1D550-160C-4550-B2B9-38110DAC2C9E}" type="datetimeFigureOut">
              <a:rPr lang="ru-RU"/>
              <a:pPr>
                <a:defRPr/>
              </a:pPr>
              <a:t>21.05.2017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EC7FA6D-72A0-4748-B2A1-090EDBF27D5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C4E89B2-150F-42B4-A3EF-59EBF3F20C43}" type="datetimeFigureOut">
              <a:rPr lang="ru-RU"/>
              <a:pPr>
                <a:defRPr/>
              </a:pPr>
              <a:t>21.05.2017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CF51EEB-B5CE-420D-8F95-BC9BDB4D741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D89B7C71-D9F3-4EA0-BE51-0DFDC03DB6CF}" type="datetimeFigureOut">
              <a:rPr lang="ru-RU"/>
              <a:pPr>
                <a:defRPr/>
              </a:pPr>
              <a:t>21.05.2017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6F7981E-670D-48D5-B06D-62CAB885652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1675D3BE-0C42-4A9E-933C-3D46CB42EF29}" type="datetimeFigureOut">
              <a:rPr lang="ru-RU"/>
              <a:pPr>
                <a:defRPr/>
              </a:pPr>
              <a:t>21.05.2017</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BF297F8-C637-47EF-9B86-C581A3D74B4D}"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CA44A9B3-E79A-4DA3-9A48-FD3CC6ABC67D}" type="datetimeFigureOut">
              <a:rPr lang="ru-RU"/>
              <a:pPr>
                <a:defRPr/>
              </a:pPr>
              <a:t>21.05.2017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EBBF934-7767-4C6A-B498-096205D25B2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127D064-76D2-4EF7-BB12-F8D0F2BB185F}" type="datetimeFigureOut">
              <a:rPr lang="ru-RU"/>
              <a:pPr>
                <a:defRPr/>
              </a:pPr>
              <a:t>21.05.2017</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4836ED8A-D2D6-497D-A427-049C6A26F9F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59431912-8588-4DD0-A970-EF5AF6D6C2E9}" type="datetimeFigureOut">
              <a:rPr lang="ru-RU"/>
              <a:pPr>
                <a:defRPr/>
              </a:pPr>
              <a:t>21.05.2017</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B3F9A60-5BB7-40A5-8AD3-35FBBE72DF25}"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3F631EF-167C-4C27-883B-3CA116F51022}" type="datetimeFigureOut">
              <a:rPr lang="ru-RU"/>
              <a:pPr>
                <a:defRPr/>
              </a:pPr>
              <a:t>21.05.2017</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C31C6EB-F5A6-4FAF-9656-0D867103F15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EE1050E-D3EA-475E-A80D-67B6E652EA29}" type="datetimeFigureOut">
              <a:rPr lang="ru-RU"/>
              <a:pPr>
                <a:defRPr/>
              </a:pPr>
              <a:t>21.05.2017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D04E53C-6793-42E1-BDD1-9737AD73920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90F3612-19AC-4CB5-AF3E-5FF7CE783F1A}" type="datetimeFigureOut">
              <a:rPr lang="ru-RU"/>
              <a:pPr>
                <a:defRPr/>
              </a:pPr>
              <a:t>21.05.2017</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938DC55-CE1D-46AB-ACF2-6D05C82D1F7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6555253-B1C6-49C5-817B-F2E940A802F0}" type="datetimeFigureOut">
              <a:rPr lang="ru-RU"/>
              <a:pPr>
                <a:defRPr/>
              </a:pPr>
              <a:t>21.05.2017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ED0612F0-03A6-462C-A72E-89D2854FECD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p:txBody>
          <a:bodyPr/>
          <a:lstStyle/>
          <a:p>
            <a:r>
              <a:rPr lang="en-US" smtClean="0"/>
              <a:t>Superconductng cable for CBM magnet</a:t>
            </a:r>
            <a:endParaRPr lang="ru-RU" smtClean="0"/>
          </a:p>
        </p:txBody>
      </p:sp>
      <p:sp>
        <p:nvSpPr>
          <p:cNvPr id="13315" name="Text Box 3"/>
          <p:cNvSpPr txBox="1">
            <a:spLocks noChangeArrowheads="1"/>
          </p:cNvSpPr>
          <p:nvPr/>
        </p:nvSpPr>
        <p:spPr bwMode="auto">
          <a:xfrm>
            <a:off x="3132138" y="4149725"/>
            <a:ext cx="2879725" cy="779463"/>
          </a:xfrm>
          <a:prstGeom prst="rect">
            <a:avLst/>
          </a:prstGeom>
          <a:noFill/>
          <a:ln w="9525">
            <a:noFill/>
            <a:miter lim="800000"/>
            <a:headEnd/>
            <a:tailEnd/>
          </a:ln>
          <a:effectLst/>
        </p:spPr>
        <p:txBody>
          <a:bodyPr>
            <a:spAutoFit/>
          </a:bodyPr>
          <a:lstStyle/>
          <a:p>
            <a:pPr algn="ctr">
              <a:spcBef>
                <a:spcPct val="50000"/>
              </a:spcBef>
            </a:pPr>
            <a:r>
              <a:rPr lang="en-US"/>
              <a:t>Nikolay Mezentsev</a:t>
            </a:r>
          </a:p>
          <a:p>
            <a:pPr algn="ctr">
              <a:spcBef>
                <a:spcPct val="50000"/>
              </a:spcBef>
            </a:pPr>
            <a:r>
              <a:rPr lang="en-US"/>
              <a:t>BINP</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D:\Мои документы\Projects\CBM magnet\CDR\wire parameters.jpg"/>
          <p:cNvPicPr>
            <a:picLocks noChangeAspect="1" noChangeArrowheads="1"/>
          </p:cNvPicPr>
          <p:nvPr/>
        </p:nvPicPr>
        <p:blipFill>
          <a:blip r:embed="rId2"/>
          <a:srcRect/>
          <a:stretch>
            <a:fillRect/>
          </a:stretch>
        </p:blipFill>
        <p:spPr bwMode="auto">
          <a:xfrm>
            <a:off x="395288" y="923925"/>
            <a:ext cx="6361112" cy="5899150"/>
          </a:xfrm>
          <a:prstGeom prst="rect">
            <a:avLst/>
          </a:prstGeom>
          <a:noFill/>
          <a:ln w="9525">
            <a:noFill/>
            <a:miter lim="800000"/>
            <a:headEnd/>
            <a:tailEnd/>
          </a:ln>
        </p:spPr>
      </p:pic>
      <p:pic>
        <p:nvPicPr>
          <p:cNvPr id="14338" name="Picture 2" descr="C:\Users\TS\Downloads\Поперечное сечение провода - монолитный вариант.jpg"/>
          <p:cNvPicPr>
            <a:picLocks noChangeAspect="1" noChangeArrowheads="1"/>
          </p:cNvPicPr>
          <p:nvPr/>
        </p:nvPicPr>
        <p:blipFill>
          <a:blip r:embed="rId3"/>
          <a:srcRect/>
          <a:stretch>
            <a:fillRect/>
          </a:stretch>
        </p:blipFill>
        <p:spPr bwMode="auto">
          <a:xfrm>
            <a:off x="6756400" y="1700213"/>
            <a:ext cx="2155825" cy="2376487"/>
          </a:xfrm>
          <a:prstGeom prst="rect">
            <a:avLst/>
          </a:prstGeom>
          <a:noFill/>
          <a:ln w="9525">
            <a:noFill/>
            <a:miter lim="800000"/>
            <a:headEnd/>
            <a:tailEnd/>
          </a:ln>
        </p:spPr>
      </p:pic>
      <p:sp>
        <p:nvSpPr>
          <p:cNvPr id="14339" name="TextBox 3"/>
          <p:cNvSpPr txBox="1">
            <a:spLocks noChangeArrowheads="1"/>
          </p:cNvSpPr>
          <p:nvPr/>
        </p:nvSpPr>
        <p:spPr bwMode="auto">
          <a:xfrm>
            <a:off x="1619250" y="417513"/>
            <a:ext cx="4946650" cy="369887"/>
          </a:xfrm>
          <a:prstGeom prst="rect">
            <a:avLst/>
          </a:prstGeom>
          <a:noFill/>
          <a:ln w="9525">
            <a:noFill/>
            <a:miter lim="800000"/>
            <a:headEnd/>
            <a:tailEnd/>
          </a:ln>
        </p:spPr>
        <p:txBody>
          <a:bodyPr wrap="none">
            <a:spAutoFit/>
          </a:bodyPr>
          <a:lstStyle/>
          <a:p>
            <a:r>
              <a:rPr lang="en-US">
                <a:latin typeface="Calibri" pitchFamily="34" charset="0"/>
              </a:rPr>
              <a:t>Superconducting wire parameters for CBM magnet</a:t>
            </a:r>
            <a:endParaRPr lang="ru-RU">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5"/>
          <p:cNvPicPr>
            <a:picLocks noChangeAspect="1" noChangeArrowheads="1"/>
          </p:cNvPicPr>
          <p:nvPr/>
        </p:nvPicPr>
        <p:blipFill>
          <a:blip r:embed="rId2"/>
          <a:srcRect/>
          <a:stretch>
            <a:fillRect/>
          </a:stretch>
        </p:blipFill>
        <p:spPr bwMode="auto">
          <a:xfrm>
            <a:off x="1757363" y="957263"/>
            <a:ext cx="5629275" cy="49434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1"/>
          <p:cNvSpPr txBox="1">
            <a:spLocks noChangeArrowheads="1"/>
          </p:cNvSpPr>
          <p:nvPr/>
        </p:nvSpPr>
        <p:spPr bwMode="auto">
          <a:xfrm>
            <a:off x="2268538" y="476250"/>
            <a:ext cx="4649787" cy="523875"/>
          </a:xfrm>
          <a:prstGeom prst="rect">
            <a:avLst/>
          </a:prstGeom>
          <a:noFill/>
          <a:ln w="9525">
            <a:noFill/>
            <a:miter lim="800000"/>
            <a:headEnd/>
            <a:tailEnd/>
          </a:ln>
        </p:spPr>
        <p:txBody>
          <a:bodyPr wrap="none">
            <a:spAutoFit/>
          </a:bodyPr>
          <a:lstStyle/>
          <a:p>
            <a:r>
              <a:rPr lang="en-US" sz="2800">
                <a:latin typeface="Calibri" pitchFamily="34" charset="0"/>
              </a:rPr>
              <a:t>Main producers of the SC wire</a:t>
            </a:r>
            <a:r>
              <a:rPr lang="en-US">
                <a:latin typeface="Calibri" pitchFamily="34" charset="0"/>
              </a:rPr>
              <a:t>:</a:t>
            </a:r>
          </a:p>
        </p:txBody>
      </p:sp>
      <p:sp>
        <p:nvSpPr>
          <p:cNvPr id="16386" name="Прямоугольник 3"/>
          <p:cNvSpPr>
            <a:spLocks noChangeArrowheads="1"/>
          </p:cNvSpPr>
          <p:nvPr/>
        </p:nvSpPr>
        <p:spPr bwMode="auto">
          <a:xfrm>
            <a:off x="1028700" y="2060575"/>
            <a:ext cx="7273925" cy="3602038"/>
          </a:xfrm>
          <a:prstGeom prst="rect">
            <a:avLst/>
          </a:prstGeom>
          <a:noFill/>
          <a:ln w="9525">
            <a:noFill/>
            <a:miter lim="800000"/>
            <a:headEnd/>
            <a:tailEnd/>
          </a:ln>
        </p:spPr>
        <p:txBody>
          <a:bodyPr>
            <a:spAutoFit/>
          </a:bodyPr>
          <a:lstStyle/>
          <a:p>
            <a:pPr marL="285750" indent="-285750">
              <a:buFont typeface="Arial" charset="0"/>
              <a:buChar char="•"/>
            </a:pPr>
            <a:r>
              <a:rPr lang="en-US" sz="2400">
                <a:latin typeface="Calibri" pitchFamily="34" charset="0"/>
              </a:rPr>
              <a:t>JSC </a:t>
            </a:r>
            <a:r>
              <a:rPr lang="en-US" sz="2400" b="1">
                <a:latin typeface="Calibri" pitchFamily="34" charset="0"/>
              </a:rPr>
              <a:t>"VNIINM" </a:t>
            </a:r>
            <a:r>
              <a:rPr lang="en-US" sz="2400">
                <a:latin typeface="Calibri" pitchFamily="34" charset="0"/>
              </a:rPr>
              <a:t>is developing design and manufacturing technology of wire, and study of fabricated wire.</a:t>
            </a:r>
          </a:p>
          <a:p>
            <a:pPr marL="285750" indent="-285750">
              <a:buFont typeface="Arial" charset="0"/>
              <a:buChar char="•"/>
            </a:pPr>
            <a:r>
              <a:rPr lang="en-US" sz="2400">
                <a:latin typeface="Calibri" pitchFamily="34" charset="0"/>
              </a:rPr>
              <a:t>JSC </a:t>
            </a:r>
            <a:r>
              <a:rPr lang="en-US" sz="2400" b="1">
                <a:latin typeface="Calibri" pitchFamily="34" charset="0"/>
              </a:rPr>
              <a:t>"CHMZ" </a:t>
            </a:r>
            <a:r>
              <a:rPr lang="en-US" sz="2400">
                <a:latin typeface="Calibri" pitchFamily="34" charset="0"/>
              </a:rPr>
              <a:t>conducts the purchase and preparation of raw materials and manufactures the wire for the technological support of JSC "VNIINM“</a:t>
            </a:r>
          </a:p>
          <a:p>
            <a:pPr marL="285750" indent="-285750">
              <a:buFont typeface="Arial" charset="0"/>
              <a:buChar char="•"/>
            </a:pPr>
            <a:r>
              <a:rPr lang="en-US" sz="2400">
                <a:latin typeface="Calibri" pitchFamily="34" charset="0"/>
              </a:rPr>
              <a:t>JSC </a:t>
            </a:r>
            <a:r>
              <a:rPr lang="en-US" sz="2400" b="1">
                <a:latin typeface="Calibri" pitchFamily="34" charset="0"/>
              </a:rPr>
              <a:t>"VNIIKP" </a:t>
            </a:r>
            <a:r>
              <a:rPr lang="en-US" sz="2400">
                <a:latin typeface="Calibri" pitchFamily="34" charset="0"/>
              </a:rPr>
              <a:t>conducts the purchase of raw materials and makes the insulation on the wires made by JSC "CHMZ"</a:t>
            </a:r>
          </a:p>
          <a:p>
            <a:pPr marL="285750" indent="-285750">
              <a:buFont typeface="Arial" charset="0"/>
              <a:buChar char="•"/>
            </a:pPr>
            <a:endParaRPr lang="en-US">
              <a:latin typeface="Calibri" pitchFamily="34" charset="0"/>
            </a:endParaRPr>
          </a:p>
          <a:p>
            <a:pPr marL="285750" indent="-285750">
              <a:buFont typeface="Arial" charset="0"/>
              <a:buChar char="•"/>
            </a:pPr>
            <a:endParaRPr lang="ru-RU">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1"/>
          <p:cNvSpPr txBox="1">
            <a:spLocks noChangeArrowheads="1"/>
          </p:cNvSpPr>
          <p:nvPr/>
        </p:nvSpPr>
        <p:spPr bwMode="auto">
          <a:xfrm>
            <a:off x="3059113" y="357188"/>
            <a:ext cx="3149600" cy="585787"/>
          </a:xfrm>
          <a:prstGeom prst="rect">
            <a:avLst/>
          </a:prstGeom>
          <a:noFill/>
          <a:ln w="9525">
            <a:noFill/>
            <a:miter lim="800000"/>
            <a:headEnd/>
            <a:tailEnd/>
          </a:ln>
        </p:spPr>
        <p:txBody>
          <a:bodyPr wrap="none">
            <a:spAutoFit/>
          </a:bodyPr>
          <a:lstStyle/>
          <a:p>
            <a:r>
              <a:rPr lang="en-US" sz="3200">
                <a:latin typeface="Calibri" pitchFamily="34" charset="0"/>
              </a:rPr>
              <a:t>SC wire insulation</a:t>
            </a:r>
            <a:endParaRPr lang="ru-RU" sz="3200">
              <a:latin typeface="Calibri" pitchFamily="34" charset="0"/>
            </a:endParaRPr>
          </a:p>
        </p:txBody>
      </p:sp>
      <p:sp>
        <p:nvSpPr>
          <p:cNvPr id="17410" name="Прямоугольник 2"/>
          <p:cNvSpPr>
            <a:spLocks noChangeArrowheads="1"/>
          </p:cNvSpPr>
          <p:nvPr/>
        </p:nvSpPr>
        <p:spPr bwMode="auto">
          <a:xfrm>
            <a:off x="466725" y="942975"/>
            <a:ext cx="8208963" cy="1476375"/>
          </a:xfrm>
          <a:prstGeom prst="rect">
            <a:avLst/>
          </a:prstGeom>
          <a:noFill/>
          <a:ln w="9525">
            <a:noFill/>
            <a:miter lim="800000"/>
            <a:headEnd/>
            <a:tailEnd/>
          </a:ln>
        </p:spPr>
        <p:txBody>
          <a:bodyPr>
            <a:spAutoFit/>
          </a:bodyPr>
          <a:lstStyle/>
          <a:p>
            <a:pPr algn="just"/>
            <a:r>
              <a:rPr lang="en-US">
                <a:latin typeface="Calibri" pitchFamily="34" charset="0"/>
              </a:rPr>
              <a:t>Conductor insulation shall consist of 2 layers with a thickness of 0.05 mm polyimide tape and 2 layers with a thickness of 0.01 mm of glass fibre material (tape or braid). There is no any problem with the application of insulation in two layers of polyimide tape by double coil technology . The found tape allows to provide insulation in two layers.</a:t>
            </a:r>
            <a:endParaRPr lang="ru-RU">
              <a:latin typeface="Calibri" pitchFamily="34" charset="0"/>
            </a:endParaRPr>
          </a:p>
        </p:txBody>
      </p:sp>
      <p:sp>
        <p:nvSpPr>
          <p:cNvPr id="17411" name="Прямоугольник 3"/>
          <p:cNvSpPr>
            <a:spLocks noChangeArrowheads="1"/>
          </p:cNvSpPr>
          <p:nvPr/>
        </p:nvSpPr>
        <p:spPr bwMode="auto">
          <a:xfrm>
            <a:off x="466725" y="2492375"/>
            <a:ext cx="7921625" cy="1200150"/>
          </a:xfrm>
          <a:prstGeom prst="rect">
            <a:avLst/>
          </a:prstGeom>
          <a:noFill/>
          <a:ln w="9525">
            <a:noFill/>
            <a:miter lim="800000"/>
            <a:headEnd/>
            <a:tailEnd/>
          </a:ln>
        </p:spPr>
        <p:txBody>
          <a:bodyPr>
            <a:spAutoFit/>
          </a:bodyPr>
          <a:lstStyle/>
          <a:p>
            <a:pPr algn="just"/>
            <a:r>
              <a:rPr lang="en-US">
                <a:latin typeface="Calibri" pitchFamily="34" charset="0"/>
              </a:rPr>
              <a:t>To date, VNIIKP managed to find a fiberglass material with a thickness of 0.1 mm, only a width of 15 mm when the width of the tape is possible only technology single winding with ~ 50 % overlap. The result will also be provided with two layers of fiberglass insulation but with some thin areas in 1 layer on the seams.</a:t>
            </a:r>
            <a:endParaRPr lang="ru-RU">
              <a:latin typeface="Calibri" pitchFamily="34" charset="0"/>
            </a:endParaRPr>
          </a:p>
        </p:txBody>
      </p:sp>
      <p:sp>
        <p:nvSpPr>
          <p:cNvPr id="17412" name="Прямоугольник 4"/>
          <p:cNvSpPr>
            <a:spLocks noChangeArrowheads="1"/>
          </p:cNvSpPr>
          <p:nvPr/>
        </p:nvSpPr>
        <p:spPr bwMode="auto">
          <a:xfrm>
            <a:off x="539750" y="3689350"/>
            <a:ext cx="7993063" cy="922338"/>
          </a:xfrm>
          <a:prstGeom prst="rect">
            <a:avLst/>
          </a:prstGeom>
          <a:noFill/>
          <a:ln w="9525">
            <a:noFill/>
            <a:miter lim="800000"/>
            <a:headEnd/>
            <a:tailEnd/>
          </a:ln>
        </p:spPr>
        <p:txBody>
          <a:bodyPr>
            <a:spAutoFit/>
          </a:bodyPr>
          <a:lstStyle/>
          <a:p>
            <a:r>
              <a:rPr lang="en-US">
                <a:latin typeface="Calibri" pitchFamily="34" charset="0"/>
              </a:rPr>
              <a:t>At the moment VNIIKP has been working with suppliers of insulation in order to buy glass insulation the required width, 0.1 mm in thickness for applying insulation in two layers according to the technology of the double winding</a:t>
            </a:r>
            <a:endParaRPr lang="ru-RU">
              <a:latin typeface="Calibri"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236</Words>
  <Application>Microsoft Office PowerPoint</Application>
  <PresentationFormat>On-screen Show (4:3)</PresentationFormat>
  <Paragraphs>12</Paragraphs>
  <Slides>5</Slides>
  <Notes>0</Notes>
  <HiddenSlides>0</HiddenSlides>
  <MMClips>0</MMClips>
  <ScaleCrop>false</ScaleCrop>
  <HeadingPairs>
    <vt:vector size="6" baseType="variant">
      <vt:variant>
        <vt:lpstr>Использованные шрифты</vt:lpstr>
      </vt:variant>
      <vt:variant>
        <vt:i4>2</vt:i4>
      </vt:variant>
      <vt:variant>
        <vt:lpstr>Шаблон оформления</vt:lpstr>
      </vt:variant>
      <vt:variant>
        <vt:i4>1</vt:i4>
      </vt:variant>
      <vt:variant>
        <vt:lpstr>Заголовки слайдов</vt:lpstr>
      </vt:variant>
      <vt:variant>
        <vt:i4>5</vt:i4>
      </vt:variant>
    </vt:vector>
  </HeadingPairs>
  <TitlesOfParts>
    <vt:vector size="8" baseType="lpstr">
      <vt:lpstr>Calibri</vt:lpstr>
      <vt:lpstr>Arial</vt:lpstr>
      <vt:lpstr>Тема Office</vt:lpstr>
      <vt:lpstr>Superconductng cable for CBM magnet</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Superconductng cable for CBM magnet</dc:title>
  <dc:creator>TS</dc:creator>
  <cp:lastModifiedBy>Bragin</cp:lastModifiedBy>
  <cp:revision>10</cp:revision>
  <dcterms:created xsi:type="dcterms:W3CDTF">2017-05-21T13:24:41Z</dcterms:created>
  <dcterms:modified xsi:type="dcterms:W3CDTF">2017-05-21T16:13:27Z</dcterms:modified>
</cp:coreProperties>
</file>