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2" r:id="rId7"/>
    <p:sldId id="263" r:id="rId8"/>
    <p:sldId id="267" r:id="rId9"/>
    <p:sldId id="266" r:id="rId10"/>
    <p:sldId id="268" r:id="rId11"/>
    <p:sldId id="271" r:id="rId12"/>
    <p:sldId id="270" r:id="rId13"/>
    <p:sldId id="272" r:id="rId14"/>
    <p:sldId id="278" r:id="rId15"/>
    <p:sldId id="279" r:id="rId16"/>
    <p:sldId id="296" r:id="rId17"/>
    <p:sldId id="290" r:id="rId18"/>
    <p:sldId id="289" r:id="rId19"/>
    <p:sldId id="294" r:id="rId20"/>
    <p:sldId id="293" r:id="rId21"/>
    <p:sldId id="295" r:id="rId22"/>
    <p:sldId id="283" r:id="rId23"/>
    <p:sldId id="284" r:id="rId24"/>
    <p:sldId id="297" r:id="rId25"/>
    <p:sldId id="287" r:id="rId2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5" d="100"/>
          <a:sy n="75" d="100"/>
        </p:scale>
        <p:origin x="-99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4573F2-53C9-411E-9643-B44B75660B7F}" type="datetimeFigureOut">
              <a:rPr lang="de-DE" smtClean="0"/>
              <a:t>22.05.2017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B2AE00-B887-4874-9862-DCC9D2B3137D}" type="slidenum">
              <a:rPr lang="de-DE" smtClean="0"/>
              <a:t>‹#›</a:t>
            </a:fld>
            <a:endParaRPr lang="de-DE"/>
          </a:p>
        </p:txBody>
      </p:sp>
    </p:spTree>
    <p:extLst>
      <p:ext uri="{BB962C8B-B14F-4D97-AF65-F5344CB8AC3E}">
        <p14:creationId xmlns:p14="http://schemas.microsoft.com/office/powerpoint/2010/main" val="289750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FB2AE00-B887-4874-9862-DCC9D2B3137D}" type="slidenum">
              <a:rPr lang="de-DE" smtClean="0"/>
              <a:t>2</a:t>
            </a:fld>
            <a:endParaRPr lang="de-DE"/>
          </a:p>
        </p:txBody>
      </p:sp>
    </p:spTree>
    <p:extLst>
      <p:ext uri="{BB962C8B-B14F-4D97-AF65-F5344CB8AC3E}">
        <p14:creationId xmlns:p14="http://schemas.microsoft.com/office/powerpoint/2010/main" val="2490262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FB2AE00-B887-4874-9862-DCC9D2B3137D}" type="slidenum">
              <a:rPr lang="de-DE" smtClean="0"/>
              <a:t>7</a:t>
            </a:fld>
            <a:endParaRPr lang="de-DE"/>
          </a:p>
        </p:txBody>
      </p:sp>
    </p:spTree>
    <p:extLst>
      <p:ext uri="{BB962C8B-B14F-4D97-AF65-F5344CB8AC3E}">
        <p14:creationId xmlns:p14="http://schemas.microsoft.com/office/powerpoint/2010/main" val="2123425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endParaRPr lang="de-DE" dirty="0"/>
          </a:p>
        </p:txBody>
      </p:sp>
      <p:sp>
        <p:nvSpPr>
          <p:cNvPr id="4" name="Foliennummernplatzhalter 3"/>
          <p:cNvSpPr>
            <a:spLocks noGrp="1"/>
          </p:cNvSpPr>
          <p:nvPr>
            <p:ph type="sldNum" sz="quarter" idx="10"/>
          </p:nvPr>
        </p:nvSpPr>
        <p:spPr/>
        <p:txBody>
          <a:bodyPr/>
          <a:lstStyle/>
          <a:p>
            <a:fld id="{DFB2AE00-B887-4874-9862-DCC9D2B3137D}" type="slidenum">
              <a:rPr lang="de-DE" smtClean="0"/>
              <a:t>12</a:t>
            </a:fld>
            <a:endParaRPr lang="de-DE"/>
          </a:p>
        </p:txBody>
      </p:sp>
    </p:spTree>
    <p:extLst>
      <p:ext uri="{BB962C8B-B14F-4D97-AF65-F5344CB8AC3E}">
        <p14:creationId xmlns:p14="http://schemas.microsoft.com/office/powerpoint/2010/main" val="3059343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E6056AA7-4571-4258-84EA-063A8BED1880}" type="datetimeFigureOut">
              <a:rPr lang="de-DE" smtClean="0"/>
              <a:t>22.05.2017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0C2CDBF-8A7C-4DF9-B50F-F4555403A5E3}" type="slidenum">
              <a:rPr lang="de-DE" smtClean="0"/>
              <a:t>‹#›</a:t>
            </a:fld>
            <a:endParaRPr lang="de-DE"/>
          </a:p>
        </p:txBody>
      </p:sp>
    </p:spTree>
    <p:extLst>
      <p:ext uri="{BB962C8B-B14F-4D97-AF65-F5344CB8AC3E}">
        <p14:creationId xmlns:p14="http://schemas.microsoft.com/office/powerpoint/2010/main" val="4287776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6056AA7-4571-4258-84EA-063A8BED1880}" type="datetimeFigureOut">
              <a:rPr lang="de-DE" smtClean="0"/>
              <a:t>22.05.2017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0C2CDBF-8A7C-4DF9-B50F-F4555403A5E3}" type="slidenum">
              <a:rPr lang="de-DE" smtClean="0"/>
              <a:t>‹#›</a:t>
            </a:fld>
            <a:endParaRPr lang="de-DE"/>
          </a:p>
        </p:txBody>
      </p:sp>
    </p:spTree>
    <p:extLst>
      <p:ext uri="{BB962C8B-B14F-4D97-AF65-F5344CB8AC3E}">
        <p14:creationId xmlns:p14="http://schemas.microsoft.com/office/powerpoint/2010/main" val="318113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6056AA7-4571-4258-84EA-063A8BED1880}" type="datetimeFigureOut">
              <a:rPr lang="de-DE" smtClean="0"/>
              <a:t>22.05.2017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0C2CDBF-8A7C-4DF9-B50F-F4555403A5E3}" type="slidenum">
              <a:rPr lang="de-DE" smtClean="0"/>
              <a:t>‹#›</a:t>
            </a:fld>
            <a:endParaRPr lang="de-DE"/>
          </a:p>
        </p:txBody>
      </p:sp>
    </p:spTree>
    <p:extLst>
      <p:ext uri="{BB962C8B-B14F-4D97-AF65-F5344CB8AC3E}">
        <p14:creationId xmlns:p14="http://schemas.microsoft.com/office/powerpoint/2010/main" val="3386940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6056AA7-4571-4258-84EA-063A8BED1880}" type="datetimeFigureOut">
              <a:rPr lang="de-DE" smtClean="0"/>
              <a:t>22.05.2017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0C2CDBF-8A7C-4DF9-B50F-F4555403A5E3}" type="slidenum">
              <a:rPr lang="de-DE" smtClean="0"/>
              <a:t>‹#›</a:t>
            </a:fld>
            <a:endParaRPr lang="de-DE"/>
          </a:p>
        </p:txBody>
      </p:sp>
    </p:spTree>
    <p:extLst>
      <p:ext uri="{BB962C8B-B14F-4D97-AF65-F5344CB8AC3E}">
        <p14:creationId xmlns:p14="http://schemas.microsoft.com/office/powerpoint/2010/main" val="408147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6056AA7-4571-4258-84EA-063A8BED1880}" type="datetimeFigureOut">
              <a:rPr lang="de-DE" smtClean="0"/>
              <a:t>22.05.2017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0C2CDBF-8A7C-4DF9-B50F-F4555403A5E3}" type="slidenum">
              <a:rPr lang="de-DE" smtClean="0"/>
              <a:t>‹#›</a:t>
            </a:fld>
            <a:endParaRPr lang="de-DE"/>
          </a:p>
        </p:txBody>
      </p:sp>
    </p:spTree>
    <p:extLst>
      <p:ext uri="{BB962C8B-B14F-4D97-AF65-F5344CB8AC3E}">
        <p14:creationId xmlns:p14="http://schemas.microsoft.com/office/powerpoint/2010/main" val="2203289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6056AA7-4571-4258-84EA-063A8BED1880}" type="datetimeFigureOut">
              <a:rPr lang="de-DE" smtClean="0"/>
              <a:t>22.05.2017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0C2CDBF-8A7C-4DF9-B50F-F4555403A5E3}" type="slidenum">
              <a:rPr lang="de-DE" smtClean="0"/>
              <a:t>‹#›</a:t>
            </a:fld>
            <a:endParaRPr lang="de-DE"/>
          </a:p>
        </p:txBody>
      </p:sp>
    </p:spTree>
    <p:extLst>
      <p:ext uri="{BB962C8B-B14F-4D97-AF65-F5344CB8AC3E}">
        <p14:creationId xmlns:p14="http://schemas.microsoft.com/office/powerpoint/2010/main" val="2326247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E6056AA7-4571-4258-84EA-063A8BED1880}" type="datetimeFigureOut">
              <a:rPr lang="de-DE" smtClean="0"/>
              <a:t>22.05.2017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0C2CDBF-8A7C-4DF9-B50F-F4555403A5E3}" type="slidenum">
              <a:rPr lang="de-DE" smtClean="0"/>
              <a:t>‹#›</a:t>
            </a:fld>
            <a:endParaRPr lang="de-DE"/>
          </a:p>
        </p:txBody>
      </p:sp>
    </p:spTree>
    <p:extLst>
      <p:ext uri="{BB962C8B-B14F-4D97-AF65-F5344CB8AC3E}">
        <p14:creationId xmlns:p14="http://schemas.microsoft.com/office/powerpoint/2010/main" val="408183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6056AA7-4571-4258-84EA-063A8BED1880}" type="datetimeFigureOut">
              <a:rPr lang="de-DE" smtClean="0"/>
              <a:t>22.05.2017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0C2CDBF-8A7C-4DF9-B50F-F4555403A5E3}" type="slidenum">
              <a:rPr lang="de-DE" smtClean="0"/>
              <a:t>‹#›</a:t>
            </a:fld>
            <a:endParaRPr lang="de-DE"/>
          </a:p>
        </p:txBody>
      </p:sp>
    </p:spTree>
    <p:extLst>
      <p:ext uri="{BB962C8B-B14F-4D97-AF65-F5344CB8AC3E}">
        <p14:creationId xmlns:p14="http://schemas.microsoft.com/office/powerpoint/2010/main" val="1567135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6056AA7-4571-4258-84EA-063A8BED1880}" type="datetimeFigureOut">
              <a:rPr lang="de-DE" smtClean="0"/>
              <a:t>22.05.2017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0C2CDBF-8A7C-4DF9-B50F-F4555403A5E3}" type="slidenum">
              <a:rPr lang="de-DE" smtClean="0"/>
              <a:t>‹#›</a:t>
            </a:fld>
            <a:endParaRPr lang="de-DE"/>
          </a:p>
        </p:txBody>
      </p:sp>
    </p:spTree>
    <p:extLst>
      <p:ext uri="{BB962C8B-B14F-4D97-AF65-F5344CB8AC3E}">
        <p14:creationId xmlns:p14="http://schemas.microsoft.com/office/powerpoint/2010/main" val="2974376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6056AA7-4571-4258-84EA-063A8BED1880}" type="datetimeFigureOut">
              <a:rPr lang="de-DE" smtClean="0"/>
              <a:t>22.05.2017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0C2CDBF-8A7C-4DF9-B50F-F4555403A5E3}" type="slidenum">
              <a:rPr lang="de-DE" smtClean="0"/>
              <a:t>‹#›</a:t>
            </a:fld>
            <a:endParaRPr lang="de-DE"/>
          </a:p>
        </p:txBody>
      </p:sp>
    </p:spTree>
    <p:extLst>
      <p:ext uri="{BB962C8B-B14F-4D97-AF65-F5344CB8AC3E}">
        <p14:creationId xmlns:p14="http://schemas.microsoft.com/office/powerpoint/2010/main" val="104678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6056AA7-4571-4258-84EA-063A8BED1880}" type="datetimeFigureOut">
              <a:rPr lang="de-DE" smtClean="0"/>
              <a:t>22.05.2017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0C2CDBF-8A7C-4DF9-B50F-F4555403A5E3}" type="slidenum">
              <a:rPr lang="de-DE" smtClean="0"/>
              <a:t>‹#›</a:t>
            </a:fld>
            <a:endParaRPr lang="de-DE"/>
          </a:p>
        </p:txBody>
      </p:sp>
    </p:spTree>
    <p:extLst>
      <p:ext uri="{BB962C8B-B14F-4D97-AF65-F5344CB8AC3E}">
        <p14:creationId xmlns:p14="http://schemas.microsoft.com/office/powerpoint/2010/main" val="2980227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056AA7-4571-4258-84EA-063A8BED1880}" type="datetimeFigureOut">
              <a:rPr lang="de-DE" smtClean="0"/>
              <a:t>22.05.2017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2CDBF-8A7C-4DF9-B50F-F4555403A5E3}" type="slidenum">
              <a:rPr lang="de-DE" smtClean="0"/>
              <a:t>‹#›</a:t>
            </a:fld>
            <a:endParaRPr lang="de-DE"/>
          </a:p>
        </p:txBody>
      </p:sp>
    </p:spTree>
    <p:extLst>
      <p:ext uri="{BB962C8B-B14F-4D97-AF65-F5344CB8AC3E}">
        <p14:creationId xmlns:p14="http://schemas.microsoft.com/office/powerpoint/2010/main" val="4037988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908720"/>
            <a:ext cx="7772400" cy="1470025"/>
          </a:xfrm>
        </p:spPr>
        <p:txBody>
          <a:bodyPr>
            <a:noAutofit/>
          </a:bodyPr>
          <a:lstStyle/>
          <a:p>
            <a:r>
              <a:rPr lang="en-US" sz="3600" dirty="0" smtClean="0"/>
              <a:t>The Technical Design Report (TDR) and the Detailed (functional) Specification of the CBM Superconducting </a:t>
            </a:r>
            <a:r>
              <a:rPr lang="en-US" sz="3600" dirty="0"/>
              <a:t>D</a:t>
            </a:r>
            <a:r>
              <a:rPr lang="en-US" sz="3600" dirty="0" smtClean="0"/>
              <a:t>ipole</a:t>
            </a:r>
            <a:endParaRPr lang="de-DE" sz="3600" dirty="0"/>
          </a:p>
        </p:txBody>
      </p:sp>
      <p:sp>
        <p:nvSpPr>
          <p:cNvPr id="3" name="Untertitel 2"/>
          <p:cNvSpPr>
            <a:spLocks noGrp="1"/>
          </p:cNvSpPr>
          <p:nvPr>
            <p:ph type="subTitle" idx="1"/>
          </p:nvPr>
        </p:nvSpPr>
        <p:spPr/>
        <p:txBody>
          <a:bodyPr>
            <a:normAutofit fontScale="85000" lnSpcReduction="20000"/>
          </a:bodyPr>
          <a:lstStyle/>
          <a:p>
            <a:r>
              <a:rPr lang="de-DE" dirty="0" smtClean="0"/>
              <a:t>G. Moritz</a:t>
            </a:r>
          </a:p>
          <a:p>
            <a:r>
              <a:rPr lang="de-DE" dirty="0" smtClean="0"/>
              <a:t>CBM Dipole </a:t>
            </a:r>
            <a:r>
              <a:rPr lang="de-DE" dirty="0" err="1" smtClean="0"/>
              <a:t>Conceptional</a:t>
            </a:r>
            <a:r>
              <a:rPr lang="de-DE" dirty="0" smtClean="0"/>
              <a:t> Design Review</a:t>
            </a:r>
          </a:p>
          <a:p>
            <a:r>
              <a:rPr lang="de-DE" dirty="0" smtClean="0"/>
              <a:t>May 22-24 2017</a:t>
            </a:r>
          </a:p>
          <a:p>
            <a:r>
              <a:rPr lang="de-DE" dirty="0" smtClean="0"/>
              <a:t>GSI Darmstadt</a:t>
            </a:r>
            <a:endParaRPr lang="de-DE" dirty="0"/>
          </a:p>
        </p:txBody>
      </p:sp>
    </p:spTree>
    <p:extLst>
      <p:ext uri="{BB962C8B-B14F-4D97-AF65-F5344CB8AC3E}">
        <p14:creationId xmlns:p14="http://schemas.microsoft.com/office/powerpoint/2010/main" val="1546906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CDR Review 6/2012</a:t>
            </a:r>
            <a:endParaRPr lang="de-DE" dirty="0"/>
          </a:p>
        </p:txBody>
      </p:sp>
      <p:sp>
        <p:nvSpPr>
          <p:cNvPr id="3" name="Inhaltsplatzhalter 2"/>
          <p:cNvSpPr>
            <a:spLocks noGrp="1"/>
          </p:cNvSpPr>
          <p:nvPr>
            <p:ph idx="1"/>
          </p:nvPr>
        </p:nvSpPr>
        <p:spPr/>
        <p:txBody>
          <a:bodyPr>
            <a:normAutofit/>
          </a:bodyPr>
          <a:lstStyle/>
          <a:p>
            <a:r>
              <a:rPr lang="en-US" sz="2000" dirty="0" smtClean="0"/>
              <a:t>As a first preliminary choice the ATLAS solenoid conductor was chosen. In principle an operating current of 7600 A is possible (single magnet, leads are available, the length of the supply cables are less than 100m). However, a more conventional conductor (with an operating current of some hundred amps) will be more economical and more vendors will be capable of manufacturing it. This will also reduce winding R&amp;D requirements as technology required for large conductor requires significant development. This solution must be investigated...</a:t>
            </a:r>
          </a:p>
          <a:p>
            <a:r>
              <a:rPr lang="en-US" sz="2000" dirty="0" smtClean="0"/>
              <a:t>The number of turns is determined by the quench voltage. Therefore in parallel with the conductor design quench calculations have to be done, which deliver the quench voltage and the hot spot temperature..... </a:t>
            </a:r>
            <a:endParaRPr lang="de-DE" sz="2000" dirty="0" smtClean="0"/>
          </a:p>
          <a:p>
            <a:endParaRPr lang="de-DE" dirty="0"/>
          </a:p>
        </p:txBody>
      </p:sp>
    </p:spTree>
    <p:extLst>
      <p:ext uri="{BB962C8B-B14F-4D97-AF65-F5344CB8AC3E}">
        <p14:creationId xmlns:p14="http://schemas.microsoft.com/office/powerpoint/2010/main" val="1318179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Magnet </a:t>
            </a:r>
            <a:r>
              <a:rPr lang="de-DE" dirty="0" err="1" smtClean="0"/>
              <a:t>report</a:t>
            </a:r>
            <a:r>
              <a:rPr lang="de-DE" dirty="0" smtClean="0"/>
              <a:t> 10/2012</a:t>
            </a:r>
            <a:endParaRPr lang="de-DE" dirty="0"/>
          </a:p>
        </p:txBody>
      </p:sp>
      <p:pic>
        <p:nvPicPr>
          <p:cNvPr id="4" name="Picture 6" descr="dimens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50" y="1700808"/>
            <a:ext cx="464491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775" y="1844824"/>
            <a:ext cx="36004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5273824" y="4779595"/>
            <a:ext cx="3168352" cy="646331"/>
          </a:xfrm>
          <a:prstGeom prst="rect">
            <a:avLst/>
          </a:prstGeom>
        </p:spPr>
        <p:txBody>
          <a:bodyPr wrap="square">
            <a:spAutoFit/>
          </a:bodyPr>
          <a:lstStyle/>
          <a:p>
            <a:r>
              <a:rPr lang="en-US" altLang="de-DE" dirty="0" smtClean="0">
                <a:solidFill>
                  <a:srgbClr val="000000"/>
                </a:solidFill>
              </a:rPr>
              <a:t>Samurai dipole magnet (H-type)</a:t>
            </a:r>
          </a:p>
          <a:p>
            <a:r>
              <a:rPr lang="en-US" altLang="de-DE" dirty="0" smtClean="0">
                <a:solidFill>
                  <a:srgbClr val="000000"/>
                </a:solidFill>
              </a:rPr>
              <a:t>RIKEN, Japan, 2012</a:t>
            </a:r>
            <a:endParaRPr lang="de-DE" dirty="0"/>
          </a:p>
        </p:txBody>
      </p:sp>
      <p:sp>
        <p:nvSpPr>
          <p:cNvPr id="7" name="Textfeld 6"/>
          <p:cNvSpPr txBox="1"/>
          <p:nvPr/>
        </p:nvSpPr>
        <p:spPr>
          <a:xfrm>
            <a:off x="1115616" y="6274480"/>
            <a:ext cx="1898148" cy="369332"/>
          </a:xfrm>
          <a:prstGeom prst="rect">
            <a:avLst/>
          </a:prstGeom>
          <a:noFill/>
        </p:spPr>
        <p:txBody>
          <a:bodyPr wrap="none" rtlCol="0">
            <a:spAutoFit/>
          </a:bodyPr>
          <a:lstStyle/>
          <a:p>
            <a:r>
              <a:rPr lang="de-DE" dirty="0" err="1" smtClean="0"/>
              <a:t>first</a:t>
            </a:r>
            <a:r>
              <a:rPr lang="de-DE" dirty="0" smtClean="0"/>
              <a:t> H-type design</a:t>
            </a:r>
            <a:endParaRPr lang="de-DE" dirty="0"/>
          </a:p>
        </p:txBody>
      </p:sp>
    </p:spTree>
    <p:extLst>
      <p:ext uri="{BB962C8B-B14F-4D97-AF65-F5344CB8AC3E}">
        <p14:creationId xmlns:p14="http://schemas.microsoft.com/office/powerpoint/2010/main" val="3152045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724942"/>
          </a:xfrm>
        </p:spPr>
        <p:txBody>
          <a:bodyPr>
            <a:normAutofit fontScale="90000"/>
          </a:bodyPr>
          <a:lstStyle/>
          <a:p>
            <a:r>
              <a:rPr lang="de-DE" dirty="0" smtClean="0"/>
              <a:t>Magnet </a:t>
            </a:r>
            <a:r>
              <a:rPr lang="de-DE" dirty="0" err="1" smtClean="0"/>
              <a:t>report</a:t>
            </a:r>
            <a:r>
              <a:rPr lang="de-DE" dirty="0" smtClean="0"/>
              <a:t> 10/2012</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4039890226"/>
              </p:ext>
            </p:extLst>
          </p:nvPr>
        </p:nvGraphicFramePr>
        <p:xfrm>
          <a:off x="2267744" y="980728"/>
          <a:ext cx="4594108" cy="4557180"/>
        </p:xfrm>
        <a:graphic>
          <a:graphicData uri="http://schemas.openxmlformats.org/drawingml/2006/table">
            <a:tbl>
              <a:tblPr/>
              <a:tblGrid>
                <a:gridCol w="1540941"/>
                <a:gridCol w="1521798"/>
                <a:gridCol w="1531369"/>
              </a:tblGrid>
              <a:tr h="444097">
                <a:tc>
                  <a:txBody>
                    <a:bodyPr/>
                    <a:lstStyle/>
                    <a:p>
                      <a:pPr marL="0" marR="0" indent="0" algn="ctr" rtl="0" eaLnBrk="0" fontAlgn="base" latinLnBrk="0" hangingPunct="0">
                        <a:spcBef>
                          <a:spcPts val="800"/>
                        </a:spcBef>
                        <a:spcAft>
                          <a:spcPts val="0"/>
                        </a:spcAft>
                      </a:pPr>
                      <a:r>
                        <a:rPr lang="de-DE" sz="1000" b="1" i="0" u="none" strike="noStrike" kern="1200" baseline="0">
                          <a:ln>
                            <a:noFill/>
                          </a:ln>
                          <a:solidFill>
                            <a:srgbClr val="000000"/>
                          </a:solidFill>
                          <a:effectLst/>
                          <a:latin typeface="Arial"/>
                          <a:cs typeface="Arial"/>
                        </a:rPr>
                        <a:t>Parameter</a:t>
                      </a:r>
                      <a:endParaRPr lang="de-DE" sz="1400" b="0" i="0" u="none" strike="noStrike">
                        <a:effectLst/>
                        <a:latin typeface="Arial"/>
                      </a:endParaRPr>
                    </a:p>
                    <a:p>
                      <a:pPr marL="0" marR="0" indent="0" algn="l" rtl="0" eaLnBrk="0" fontAlgn="base" latinLnBrk="0" hangingPunct="0">
                        <a:spcBef>
                          <a:spcPts val="800"/>
                        </a:spcBef>
                        <a:spcAft>
                          <a:spcPts val="0"/>
                        </a:spcAft>
                      </a:pPr>
                      <a:r>
                        <a:rPr lang="de-DE" sz="1000" b="1" i="0" u="none" strike="noStrike" kern="1200" baseline="0">
                          <a:ln>
                            <a:noFill/>
                          </a:ln>
                          <a:solidFill>
                            <a:srgbClr val="000000"/>
                          </a:solidFill>
                          <a:effectLst/>
                          <a:latin typeface="Arial"/>
                          <a:cs typeface="Arial"/>
                        </a:rPr>
                        <a:t>	</a:t>
                      </a:r>
                      <a:endParaRPr lang="de-DE" sz="1400" b="0" i="0" u="none" strike="noStrike">
                        <a:effectLst/>
                        <a:latin typeface="Arial"/>
                      </a:endParaRPr>
                    </a:p>
                  </a:txBody>
                  <a:tcPr marL="68912" marR="68912" marT="34456" marB="34456">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0" fontAlgn="base" latinLnBrk="0" hangingPunct="0">
                        <a:spcBef>
                          <a:spcPts val="800"/>
                        </a:spcBef>
                        <a:spcAft>
                          <a:spcPts val="0"/>
                        </a:spcAft>
                      </a:pPr>
                      <a:r>
                        <a:rPr lang="de-DE" sz="1000" b="1" i="0" u="none" strike="noStrike" kern="1200" baseline="0">
                          <a:ln>
                            <a:noFill/>
                          </a:ln>
                          <a:solidFill>
                            <a:srgbClr val="000000"/>
                          </a:solidFill>
                          <a:effectLst/>
                          <a:latin typeface="Arial"/>
                          <a:cs typeface="Arial"/>
                        </a:rPr>
                        <a:t>WF type</a:t>
                      </a:r>
                      <a:endParaRPr lang="de-DE" sz="1400" b="0" i="0" u="none" strike="noStrike">
                        <a:effectLst/>
                        <a:latin typeface="Arial"/>
                      </a:endParaRPr>
                    </a:p>
                  </a:txBody>
                  <a:tcPr marL="68912" marR="68912" marT="34456" marB="34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0" fontAlgn="base" latinLnBrk="0" hangingPunct="0">
                        <a:spcBef>
                          <a:spcPts val="800"/>
                        </a:spcBef>
                        <a:spcAft>
                          <a:spcPts val="0"/>
                        </a:spcAft>
                      </a:pPr>
                      <a:r>
                        <a:rPr lang="de-DE" sz="1000" b="1" i="0" u="none" strike="noStrike" kern="1200" baseline="0">
                          <a:ln>
                            <a:noFill/>
                          </a:ln>
                          <a:solidFill>
                            <a:srgbClr val="000000"/>
                          </a:solidFill>
                          <a:effectLst/>
                          <a:latin typeface="Arial"/>
                          <a:cs typeface="Arial"/>
                        </a:rPr>
                        <a:t>H type</a:t>
                      </a:r>
                      <a:endParaRPr lang="de-DE" sz="1400" b="0" i="0" u="none" strike="noStrike">
                        <a:effectLst/>
                        <a:latin typeface="Arial"/>
                      </a:endParaRPr>
                    </a:p>
                  </a:txBody>
                  <a:tcPr marL="68912" marR="68912" marT="34456" marB="34456">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21">
                <a:tc>
                  <a:txBody>
                    <a:bodyPr/>
                    <a:lstStyle/>
                    <a:p>
                      <a:pPr marL="0" marR="0" indent="0" algn="ctr" rtl="0" eaLnBrk="0" fontAlgn="base" latinLnBrk="0" hangingPunct="0">
                        <a:spcBef>
                          <a:spcPts val="800"/>
                        </a:spcBef>
                        <a:spcAft>
                          <a:spcPts val="0"/>
                        </a:spcAft>
                      </a:pPr>
                      <a:r>
                        <a:rPr lang="de-DE" sz="1000" b="1" i="0" u="none" strike="noStrike" kern="1200" baseline="0">
                          <a:ln>
                            <a:noFill/>
                          </a:ln>
                          <a:solidFill>
                            <a:srgbClr val="000000"/>
                          </a:solidFill>
                          <a:effectLst/>
                          <a:latin typeface="Arial"/>
                          <a:cs typeface="Arial"/>
                        </a:rPr>
                        <a:t>Magnetomotive force</a:t>
                      </a:r>
                      <a:endParaRPr lang="de-DE" sz="1400" b="0" i="0" u="none" strike="noStrike">
                        <a:effectLst/>
                        <a:latin typeface="Arial"/>
                      </a:endParaRPr>
                    </a:p>
                  </a:txBody>
                  <a:tcPr marL="68912" marR="68912" marT="34456" marB="34456">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0" fontAlgn="base" latinLnBrk="0" hangingPunct="0">
                        <a:spcBef>
                          <a:spcPts val="800"/>
                        </a:spcBef>
                        <a:spcAft>
                          <a:spcPts val="0"/>
                        </a:spcAft>
                      </a:pPr>
                      <a:r>
                        <a:rPr lang="de-DE" sz="1000" b="1" i="0" u="none" strike="noStrike" kern="1200" baseline="0">
                          <a:ln>
                            <a:noFill/>
                          </a:ln>
                          <a:solidFill>
                            <a:srgbClr val="000000"/>
                          </a:solidFill>
                          <a:effectLst/>
                          <a:latin typeface="Arial"/>
                          <a:cs typeface="Arial"/>
                        </a:rPr>
                        <a:t>1,52MAT/coil</a:t>
                      </a:r>
                      <a:endParaRPr lang="de-DE" sz="1400" b="0" i="0" u="none" strike="noStrike">
                        <a:effectLst/>
                        <a:latin typeface="Arial"/>
                      </a:endParaRPr>
                    </a:p>
                  </a:txBody>
                  <a:tcPr marL="68912" marR="68912" marT="34456" marB="34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rtl="0" eaLnBrk="0" fontAlgn="base" latinLnBrk="0" hangingPunct="0">
                        <a:spcBef>
                          <a:spcPts val="800"/>
                        </a:spcBef>
                        <a:spcAft>
                          <a:spcPts val="0"/>
                        </a:spcAft>
                      </a:pPr>
                      <a:r>
                        <a:rPr lang="en-US" sz="1000" b="1" i="0" u="none" strike="noStrike" kern="1200" baseline="0">
                          <a:ln>
                            <a:noFill/>
                          </a:ln>
                          <a:solidFill>
                            <a:srgbClr val="000000"/>
                          </a:solidFill>
                          <a:effectLst/>
                          <a:latin typeface="Arial"/>
                          <a:cs typeface="Arial"/>
                        </a:rPr>
                        <a:t>0,92MAT/coil</a:t>
                      </a:r>
                      <a:endParaRPr lang="en-US" sz="1400" b="0" i="0" u="none" strike="noStrike">
                        <a:effectLst/>
                        <a:latin typeface="Arial"/>
                      </a:endParaRPr>
                    </a:p>
                  </a:txBody>
                  <a:tcPr marL="68912" marR="68912" marT="34456" marB="34456">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39773">
                <a:tc>
                  <a:txBody>
                    <a:bodyPr/>
                    <a:lstStyle/>
                    <a:p>
                      <a:pPr marL="0" marR="0" indent="0" algn="ctr" rtl="0" eaLnBrk="0" fontAlgn="base" latinLnBrk="0" hangingPunct="0">
                        <a:spcBef>
                          <a:spcPts val="800"/>
                        </a:spcBef>
                        <a:spcAft>
                          <a:spcPts val="0"/>
                        </a:spcAft>
                      </a:pPr>
                      <a:r>
                        <a:rPr lang="en-US" sz="1000" b="1" i="0" u="none" strike="noStrike" kern="1200" baseline="0">
                          <a:ln>
                            <a:noFill/>
                          </a:ln>
                          <a:solidFill>
                            <a:srgbClr val="000000"/>
                          </a:solidFill>
                          <a:effectLst/>
                          <a:latin typeface="Arial"/>
                          <a:cs typeface="Arial"/>
                        </a:rPr>
                        <a:t>Magnetic field </a:t>
                      </a:r>
                      <a:endParaRPr lang="en-US" sz="1400" b="0" i="0" u="none" strike="noStrike">
                        <a:effectLst/>
                        <a:latin typeface="Arial"/>
                      </a:endParaRPr>
                    </a:p>
                  </a:txBody>
                  <a:tcPr marL="68912" marR="68912" marT="34456" marB="34456">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0" fontAlgn="base" latinLnBrk="0" hangingPunct="0">
                        <a:spcBef>
                          <a:spcPts val="800"/>
                        </a:spcBef>
                        <a:spcAft>
                          <a:spcPts val="0"/>
                        </a:spcAft>
                      </a:pPr>
                      <a:r>
                        <a:rPr lang="en-US" sz="1000" b="1" i="0" u="none" strike="noStrike" kern="1200" baseline="0">
                          <a:ln>
                            <a:noFill/>
                          </a:ln>
                          <a:solidFill>
                            <a:srgbClr val="000000"/>
                          </a:solidFill>
                          <a:effectLst/>
                          <a:latin typeface="Arial"/>
                          <a:cs typeface="Arial"/>
                        </a:rPr>
                        <a:t>6,8T</a:t>
                      </a:r>
                      <a:endParaRPr lang="en-US" sz="1400" b="0" i="0" u="none" strike="noStrike">
                        <a:effectLst/>
                        <a:latin typeface="Arial"/>
                      </a:endParaRPr>
                    </a:p>
                  </a:txBody>
                  <a:tcPr marL="68912" marR="68912" marT="34456" marB="34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0" fontAlgn="base" latinLnBrk="0" hangingPunct="0">
                        <a:spcBef>
                          <a:spcPts val="800"/>
                        </a:spcBef>
                        <a:spcAft>
                          <a:spcPts val="0"/>
                        </a:spcAft>
                      </a:pPr>
                      <a:r>
                        <a:rPr lang="en-US" sz="1000" b="1" i="0" u="none" strike="noStrike" kern="1200" baseline="0">
                          <a:ln>
                            <a:noFill/>
                          </a:ln>
                          <a:solidFill>
                            <a:srgbClr val="000000"/>
                          </a:solidFill>
                          <a:effectLst/>
                          <a:latin typeface="Arial"/>
                          <a:cs typeface="Arial"/>
                        </a:rPr>
                        <a:t>3,5T-4,8T</a:t>
                      </a:r>
                      <a:endParaRPr lang="en-US" sz="1400" b="0" i="0" u="none" strike="noStrike">
                        <a:effectLst/>
                        <a:latin typeface="Arial"/>
                      </a:endParaRPr>
                    </a:p>
                  </a:txBody>
                  <a:tcPr marL="68912" marR="68912" marT="34456" marB="34456">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21">
                <a:tc>
                  <a:txBody>
                    <a:bodyPr/>
                    <a:lstStyle/>
                    <a:p>
                      <a:pPr marL="0" marR="0" indent="0" algn="ctr" rtl="0" eaLnBrk="0" fontAlgn="base" latinLnBrk="0" hangingPunct="0">
                        <a:spcBef>
                          <a:spcPts val="800"/>
                        </a:spcBef>
                        <a:spcAft>
                          <a:spcPts val="0"/>
                        </a:spcAft>
                      </a:pPr>
                      <a:r>
                        <a:rPr lang="de-DE" sz="1000" b="1" i="0" u="none" strike="noStrike" kern="1200" baseline="0">
                          <a:ln>
                            <a:noFill/>
                          </a:ln>
                          <a:solidFill>
                            <a:srgbClr val="000000"/>
                          </a:solidFill>
                          <a:effectLst/>
                          <a:latin typeface="Arial"/>
                          <a:cs typeface="Arial"/>
                        </a:rPr>
                        <a:t>Magnetic field in coil</a:t>
                      </a:r>
                      <a:endParaRPr lang="de-DE" sz="1400" b="0" i="0" u="none" strike="noStrike">
                        <a:effectLst/>
                        <a:latin typeface="Arial"/>
                      </a:endParaRPr>
                    </a:p>
                  </a:txBody>
                  <a:tcPr marL="68912" marR="68912" marT="34456" marB="34456">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0" fontAlgn="base" latinLnBrk="0" hangingPunct="0">
                        <a:spcBef>
                          <a:spcPts val="800"/>
                        </a:spcBef>
                        <a:spcAft>
                          <a:spcPts val="0"/>
                        </a:spcAft>
                      </a:pPr>
                      <a:r>
                        <a:rPr lang="en-US" sz="1000" b="1" i="0" u="none" strike="noStrike" kern="1200" baseline="0">
                          <a:ln>
                            <a:noFill/>
                          </a:ln>
                          <a:solidFill>
                            <a:srgbClr val="000000"/>
                          </a:solidFill>
                          <a:effectLst/>
                          <a:latin typeface="Arial"/>
                          <a:cs typeface="Arial"/>
                        </a:rPr>
                        <a:t>6,78T</a:t>
                      </a:r>
                      <a:endParaRPr lang="en-US" sz="1400" b="0" i="0" u="none" strike="noStrike">
                        <a:effectLst/>
                        <a:latin typeface="Arial"/>
                      </a:endParaRPr>
                    </a:p>
                  </a:txBody>
                  <a:tcPr marL="68912" marR="68912" marT="34456" marB="34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rtl="0" eaLnBrk="0" fontAlgn="base" latinLnBrk="0" hangingPunct="0">
                        <a:spcBef>
                          <a:spcPts val="800"/>
                        </a:spcBef>
                        <a:spcAft>
                          <a:spcPts val="0"/>
                        </a:spcAft>
                      </a:pPr>
                      <a:r>
                        <a:rPr lang="en-US" sz="1000" b="1" i="0" u="none" strike="noStrike" kern="1200" baseline="0">
                          <a:ln>
                            <a:noFill/>
                          </a:ln>
                          <a:solidFill>
                            <a:srgbClr val="000000"/>
                          </a:solidFill>
                          <a:effectLst/>
                          <a:latin typeface="Arial"/>
                          <a:cs typeface="Arial"/>
                        </a:rPr>
                        <a:t>2,8T-3,3T</a:t>
                      </a:r>
                      <a:endParaRPr lang="en-US" sz="1400" b="0" i="0" u="none" strike="noStrike">
                        <a:effectLst/>
                        <a:latin typeface="Arial"/>
                      </a:endParaRPr>
                    </a:p>
                  </a:txBody>
                  <a:tcPr marL="68912" marR="68912" marT="34456" marB="34456">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39773">
                <a:tc>
                  <a:txBody>
                    <a:bodyPr/>
                    <a:lstStyle/>
                    <a:p>
                      <a:pPr marL="0" marR="0" indent="0" algn="ctr" rtl="0" eaLnBrk="0" fontAlgn="base" latinLnBrk="0" hangingPunct="0">
                        <a:spcBef>
                          <a:spcPts val="800"/>
                        </a:spcBef>
                        <a:spcAft>
                          <a:spcPts val="0"/>
                        </a:spcAft>
                      </a:pPr>
                      <a:r>
                        <a:rPr lang="de-DE" sz="1000" b="1" i="0" u="none" strike="noStrike" kern="1200" baseline="0">
                          <a:ln>
                            <a:noFill/>
                          </a:ln>
                          <a:solidFill>
                            <a:srgbClr val="000000"/>
                          </a:solidFill>
                          <a:effectLst/>
                          <a:latin typeface="Arial"/>
                          <a:cs typeface="Arial"/>
                        </a:rPr>
                        <a:t>Magnetic field in yoke</a:t>
                      </a:r>
                      <a:endParaRPr lang="de-DE" sz="1400" b="0" i="0" u="none" strike="noStrike">
                        <a:effectLst/>
                        <a:latin typeface="Arial"/>
                      </a:endParaRPr>
                    </a:p>
                  </a:txBody>
                  <a:tcPr marL="68912" marR="68912" marT="34456" marB="34456">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0" fontAlgn="base" latinLnBrk="0" hangingPunct="0">
                        <a:spcBef>
                          <a:spcPts val="800"/>
                        </a:spcBef>
                        <a:spcAft>
                          <a:spcPts val="0"/>
                        </a:spcAft>
                      </a:pPr>
                      <a:r>
                        <a:rPr lang="en-US" sz="1000" b="1" i="0" u="none" strike="noStrike" kern="1200" baseline="0">
                          <a:ln>
                            <a:noFill/>
                          </a:ln>
                          <a:solidFill>
                            <a:srgbClr val="000000"/>
                          </a:solidFill>
                          <a:effectLst/>
                          <a:latin typeface="Arial"/>
                          <a:cs typeface="Arial"/>
                        </a:rPr>
                        <a:t>2,8T</a:t>
                      </a:r>
                      <a:endParaRPr lang="en-US" sz="1400" b="0" i="0" u="none" strike="noStrike">
                        <a:effectLst/>
                        <a:latin typeface="Arial"/>
                      </a:endParaRPr>
                    </a:p>
                  </a:txBody>
                  <a:tcPr marL="68912" marR="68912" marT="34456" marB="34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0" fontAlgn="base" latinLnBrk="0" hangingPunct="0">
                        <a:spcBef>
                          <a:spcPts val="800"/>
                        </a:spcBef>
                        <a:spcAft>
                          <a:spcPts val="0"/>
                        </a:spcAft>
                      </a:pPr>
                      <a:r>
                        <a:rPr lang="en-US" sz="1000" b="1" i="0" u="none" strike="noStrike" kern="1200" baseline="0">
                          <a:ln>
                            <a:noFill/>
                          </a:ln>
                          <a:solidFill>
                            <a:srgbClr val="000000"/>
                          </a:solidFill>
                          <a:effectLst/>
                          <a:latin typeface="Arial"/>
                          <a:cs typeface="Arial"/>
                        </a:rPr>
                        <a:t>2,46T</a:t>
                      </a:r>
                      <a:endParaRPr lang="en-US" sz="1400" b="0" i="0" u="none" strike="noStrike">
                        <a:effectLst/>
                        <a:latin typeface="Arial"/>
                      </a:endParaRPr>
                    </a:p>
                  </a:txBody>
                  <a:tcPr marL="68912" marR="68912" marT="34456" marB="34456">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21">
                <a:tc>
                  <a:txBody>
                    <a:bodyPr/>
                    <a:lstStyle/>
                    <a:p>
                      <a:pPr marL="0" marR="0" indent="0" algn="ctr" rtl="0" eaLnBrk="0" fontAlgn="base" latinLnBrk="0" hangingPunct="0">
                        <a:spcBef>
                          <a:spcPts val="800"/>
                        </a:spcBef>
                        <a:spcAft>
                          <a:spcPts val="0"/>
                        </a:spcAft>
                      </a:pPr>
                      <a:r>
                        <a:rPr lang="en-US" sz="1000" b="1" i="0" u="none" strike="noStrike" kern="1200" baseline="0">
                          <a:ln>
                            <a:noFill/>
                          </a:ln>
                          <a:solidFill>
                            <a:srgbClr val="000000"/>
                          </a:solidFill>
                          <a:effectLst/>
                          <a:latin typeface="Arial"/>
                          <a:cs typeface="Arial"/>
                        </a:rPr>
                        <a:t>Sum Forces ,Z </a:t>
                      </a:r>
                      <a:endParaRPr lang="en-US" sz="1400" b="0" i="0" u="none" strike="noStrike">
                        <a:effectLst/>
                        <a:latin typeface="Arial"/>
                      </a:endParaRPr>
                    </a:p>
                  </a:txBody>
                  <a:tcPr marL="68912" marR="68912" marT="34456" marB="34456">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0" fontAlgn="base" latinLnBrk="0" hangingPunct="0">
                        <a:spcBef>
                          <a:spcPts val="800"/>
                        </a:spcBef>
                        <a:spcAft>
                          <a:spcPts val="0"/>
                        </a:spcAft>
                      </a:pPr>
                      <a:r>
                        <a:rPr lang="en-US" sz="1000" b="1" i="0" u="none" strike="noStrike" kern="1200" baseline="0">
                          <a:ln>
                            <a:noFill/>
                          </a:ln>
                          <a:solidFill>
                            <a:srgbClr val="000000"/>
                          </a:solidFill>
                          <a:effectLst/>
                          <a:latin typeface="Arial"/>
                          <a:cs typeface="Arial"/>
                        </a:rPr>
                        <a:t>~400tons</a:t>
                      </a:r>
                      <a:endParaRPr lang="en-US" sz="1400" b="0" i="0" u="none" strike="noStrike">
                        <a:effectLst/>
                        <a:latin typeface="Arial"/>
                      </a:endParaRPr>
                    </a:p>
                  </a:txBody>
                  <a:tcPr marL="68912" marR="68912" marT="34456" marB="34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rtl="0" eaLnBrk="0" fontAlgn="base" latinLnBrk="0" hangingPunct="0">
                        <a:spcBef>
                          <a:spcPts val="800"/>
                        </a:spcBef>
                        <a:spcAft>
                          <a:spcPts val="0"/>
                        </a:spcAft>
                      </a:pPr>
                      <a:r>
                        <a:rPr lang="en-US" sz="1000" b="1" i="0" u="none" strike="noStrike" kern="1200" baseline="0">
                          <a:ln>
                            <a:noFill/>
                          </a:ln>
                          <a:solidFill>
                            <a:srgbClr val="000000"/>
                          </a:solidFill>
                          <a:effectLst/>
                          <a:latin typeface="Arial"/>
                          <a:cs typeface="Arial"/>
                        </a:rPr>
                        <a:t>~220-260tons</a:t>
                      </a:r>
                      <a:endParaRPr lang="en-US" sz="1400" b="0" i="0" u="none" strike="noStrike">
                        <a:effectLst/>
                        <a:latin typeface="Arial"/>
                      </a:endParaRPr>
                    </a:p>
                  </a:txBody>
                  <a:tcPr marL="68912" marR="68912" marT="34456" marB="34456">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39773">
                <a:tc>
                  <a:txBody>
                    <a:bodyPr/>
                    <a:lstStyle/>
                    <a:p>
                      <a:pPr marL="0" marR="0" indent="0" algn="ctr" rtl="0" eaLnBrk="0" fontAlgn="base" latinLnBrk="0" hangingPunct="0">
                        <a:spcBef>
                          <a:spcPts val="800"/>
                        </a:spcBef>
                        <a:spcAft>
                          <a:spcPts val="0"/>
                        </a:spcAft>
                      </a:pPr>
                      <a:r>
                        <a:rPr lang="en-US" sz="1000" b="1" i="0" u="none" strike="noStrike" kern="1200" baseline="0">
                          <a:ln>
                            <a:noFill/>
                          </a:ln>
                          <a:solidFill>
                            <a:srgbClr val="000000"/>
                          </a:solidFill>
                          <a:effectLst/>
                          <a:latin typeface="Arial"/>
                          <a:cs typeface="Arial"/>
                        </a:rPr>
                        <a:t>Sum Forces,Y</a:t>
                      </a:r>
                      <a:endParaRPr lang="en-US" sz="1400" b="0" i="0" u="none" strike="noStrike">
                        <a:effectLst/>
                        <a:latin typeface="Arial"/>
                      </a:endParaRPr>
                    </a:p>
                  </a:txBody>
                  <a:tcPr marL="68912" marR="68912" marT="34456" marB="34456">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0" fontAlgn="base" latinLnBrk="0" hangingPunct="0">
                        <a:spcBef>
                          <a:spcPts val="800"/>
                        </a:spcBef>
                        <a:spcAft>
                          <a:spcPts val="0"/>
                        </a:spcAft>
                      </a:pPr>
                      <a:r>
                        <a:rPr lang="en-US" sz="1000" b="1" i="0" u="none" strike="noStrike" kern="1200" baseline="0">
                          <a:ln>
                            <a:noFill/>
                          </a:ln>
                          <a:solidFill>
                            <a:srgbClr val="000000"/>
                          </a:solidFill>
                          <a:effectLst/>
                          <a:latin typeface="Arial"/>
                          <a:cs typeface="Arial"/>
                        </a:rPr>
                        <a:t>~260tons</a:t>
                      </a:r>
                      <a:endParaRPr lang="en-US" sz="1400" b="0" i="0" u="none" strike="noStrike">
                        <a:effectLst/>
                        <a:latin typeface="Arial"/>
                      </a:endParaRPr>
                    </a:p>
                  </a:txBody>
                  <a:tcPr marL="68912" marR="68912" marT="34456" marB="34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0" fontAlgn="base" latinLnBrk="0" hangingPunct="0">
                        <a:spcBef>
                          <a:spcPts val="800"/>
                        </a:spcBef>
                        <a:spcAft>
                          <a:spcPts val="0"/>
                        </a:spcAft>
                      </a:pPr>
                      <a:r>
                        <a:rPr lang="en-US" sz="1000" b="1" i="0" u="none" strike="noStrike" kern="1200" baseline="0">
                          <a:ln>
                            <a:noFill/>
                          </a:ln>
                          <a:solidFill>
                            <a:srgbClr val="000000"/>
                          </a:solidFill>
                          <a:effectLst/>
                          <a:latin typeface="Arial"/>
                          <a:cs typeface="Arial"/>
                        </a:rPr>
                        <a:t>~90tons</a:t>
                      </a:r>
                      <a:endParaRPr lang="en-US" sz="1400" b="0" i="0" u="none" strike="noStrike">
                        <a:effectLst/>
                        <a:latin typeface="Arial"/>
                      </a:endParaRPr>
                    </a:p>
                  </a:txBody>
                  <a:tcPr marL="68912" marR="68912" marT="34456" marB="34456">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921">
                <a:tc>
                  <a:txBody>
                    <a:bodyPr/>
                    <a:lstStyle/>
                    <a:p>
                      <a:pPr marL="0" marR="0" indent="0" algn="ctr" rtl="0" eaLnBrk="0" fontAlgn="base" latinLnBrk="0" hangingPunct="0">
                        <a:spcBef>
                          <a:spcPts val="800"/>
                        </a:spcBef>
                        <a:spcAft>
                          <a:spcPts val="0"/>
                        </a:spcAft>
                      </a:pPr>
                      <a:r>
                        <a:rPr lang="en-US" sz="1000" b="1" i="0" u="none" strike="noStrike" kern="1200" baseline="0">
                          <a:ln>
                            <a:noFill/>
                          </a:ln>
                          <a:solidFill>
                            <a:srgbClr val="000000"/>
                          </a:solidFill>
                          <a:effectLst/>
                          <a:latin typeface="Arial"/>
                          <a:cs typeface="Arial"/>
                        </a:rPr>
                        <a:t>Sum Forces ,X</a:t>
                      </a:r>
                      <a:endParaRPr lang="en-US" sz="1400" b="0" i="0" u="none" strike="noStrike">
                        <a:effectLst/>
                        <a:latin typeface="Arial"/>
                      </a:endParaRPr>
                    </a:p>
                  </a:txBody>
                  <a:tcPr marL="68912" marR="68912" marT="34456" marB="34456">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0" fontAlgn="base" latinLnBrk="0" hangingPunct="0">
                        <a:spcBef>
                          <a:spcPts val="800"/>
                        </a:spcBef>
                        <a:spcAft>
                          <a:spcPts val="0"/>
                        </a:spcAft>
                      </a:pPr>
                      <a:r>
                        <a:rPr lang="en-US" sz="1000" b="1" i="0" u="none" strike="noStrike" kern="1200" baseline="0">
                          <a:ln>
                            <a:noFill/>
                          </a:ln>
                          <a:solidFill>
                            <a:srgbClr val="000000"/>
                          </a:solidFill>
                          <a:effectLst/>
                          <a:latin typeface="Arial"/>
                          <a:cs typeface="Arial"/>
                        </a:rPr>
                        <a:t>~350tons</a:t>
                      </a:r>
                      <a:endParaRPr lang="en-US" sz="1400" b="0" i="0" u="none" strike="noStrike">
                        <a:effectLst/>
                        <a:latin typeface="Arial"/>
                      </a:endParaRPr>
                    </a:p>
                  </a:txBody>
                  <a:tcPr marL="68912" marR="68912" marT="34456" marB="34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0" fontAlgn="base" latinLnBrk="0" hangingPunct="0">
                        <a:spcBef>
                          <a:spcPts val="800"/>
                        </a:spcBef>
                        <a:spcAft>
                          <a:spcPts val="0"/>
                        </a:spcAft>
                      </a:pPr>
                      <a:r>
                        <a:rPr lang="en-US" sz="1000" b="1" i="0" u="none" strike="noStrike" kern="1200" baseline="0">
                          <a:ln>
                            <a:noFill/>
                          </a:ln>
                          <a:solidFill>
                            <a:srgbClr val="000000"/>
                          </a:solidFill>
                          <a:effectLst/>
                          <a:latin typeface="Arial"/>
                          <a:cs typeface="Arial"/>
                        </a:rPr>
                        <a:t>~90tons</a:t>
                      </a:r>
                      <a:endParaRPr lang="en-US" sz="1400" b="0" i="0" u="none" strike="noStrike">
                        <a:effectLst/>
                        <a:latin typeface="Arial"/>
                      </a:endParaRPr>
                    </a:p>
                  </a:txBody>
                  <a:tcPr marL="68912" marR="68912" marT="34456" marB="34456">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773">
                <a:tc>
                  <a:txBody>
                    <a:bodyPr/>
                    <a:lstStyle/>
                    <a:p>
                      <a:pPr marL="0" marR="0" indent="0" algn="l" rtl="0" eaLnBrk="0" fontAlgn="base" latinLnBrk="0" hangingPunct="0">
                        <a:spcBef>
                          <a:spcPts val="800"/>
                        </a:spcBef>
                        <a:spcAft>
                          <a:spcPts val="0"/>
                        </a:spcAft>
                      </a:pPr>
                      <a:r>
                        <a:rPr lang="en-US" sz="1000" b="1" i="0" u="none" strike="noStrike" kern="1200" baseline="0">
                          <a:ln>
                            <a:noFill/>
                          </a:ln>
                          <a:solidFill>
                            <a:srgbClr val="000000"/>
                          </a:solidFill>
                          <a:effectLst/>
                          <a:latin typeface="Arial"/>
                          <a:cs typeface="Arial"/>
                        </a:rPr>
                        <a:t>Current density max</a:t>
                      </a:r>
                      <a:endParaRPr lang="en-US" sz="1400" b="0" i="0" u="none" strike="noStrike">
                        <a:effectLst/>
                        <a:latin typeface="Arial"/>
                      </a:endParaRPr>
                    </a:p>
                  </a:txBody>
                  <a:tcPr marL="68912" marR="68912" marT="34456" marB="34456">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0" fontAlgn="base" latinLnBrk="0" hangingPunct="0">
                        <a:spcBef>
                          <a:spcPts val="800"/>
                        </a:spcBef>
                        <a:spcAft>
                          <a:spcPts val="0"/>
                        </a:spcAft>
                      </a:pPr>
                      <a:r>
                        <a:rPr lang="en-US" sz="1000" b="1" i="0" u="none" strike="noStrike" kern="1200" baseline="0">
                          <a:ln>
                            <a:noFill/>
                          </a:ln>
                          <a:solidFill>
                            <a:srgbClr val="000000"/>
                          </a:solidFill>
                          <a:effectLst/>
                          <a:latin typeface="Arial"/>
                          <a:cs typeface="Arial"/>
                        </a:rPr>
                        <a:t>167A/mm2</a:t>
                      </a:r>
                      <a:endParaRPr lang="en-US" sz="1400" b="0" i="0" u="none" strike="noStrike">
                        <a:effectLst/>
                        <a:latin typeface="Arial"/>
                      </a:endParaRPr>
                    </a:p>
                  </a:txBody>
                  <a:tcPr marL="68912" marR="68912" marT="34456" marB="34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0" fontAlgn="base" latinLnBrk="0" hangingPunct="0">
                        <a:spcBef>
                          <a:spcPts val="800"/>
                        </a:spcBef>
                        <a:spcAft>
                          <a:spcPts val="0"/>
                        </a:spcAft>
                      </a:pPr>
                      <a:r>
                        <a:rPr lang="en-US" sz="1000" b="1" i="0" u="none" strike="noStrike" kern="1200" baseline="0">
                          <a:ln>
                            <a:noFill/>
                          </a:ln>
                          <a:solidFill>
                            <a:srgbClr val="000000"/>
                          </a:solidFill>
                          <a:effectLst/>
                          <a:latin typeface="Arial"/>
                          <a:cs typeface="Arial"/>
                        </a:rPr>
                        <a:t>65A/mm2</a:t>
                      </a:r>
                      <a:endParaRPr lang="en-US" sz="1400" b="0" i="0" u="none" strike="noStrike">
                        <a:effectLst/>
                        <a:latin typeface="Arial"/>
                      </a:endParaRPr>
                    </a:p>
                  </a:txBody>
                  <a:tcPr marL="68912" marR="68912" marT="34456" marB="34456">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773">
                <a:tc>
                  <a:txBody>
                    <a:bodyPr/>
                    <a:lstStyle/>
                    <a:p>
                      <a:pPr marL="0" marR="0" indent="0" algn="ctr" rtl="0" eaLnBrk="0" fontAlgn="base" latinLnBrk="0" hangingPunct="0">
                        <a:spcBef>
                          <a:spcPts val="800"/>
                        </a:spcBef>
                        <a:spcAft>
                          <a:spcPts val="0"/>
                        </a:spcAft>
                      </a:pPr>
                      <a:r>
                        <a:rPr lang="de-DE" sz="1000" b="1" i="0" u="none" strike="noStrike" kern="1200" baseline="0">
                          <a:ln>
                            <a:noFill/>
                          </a:ln>
                          <a:solidFill>
                            <a:srgbClr val="000000"/>
                          </a:solidFill>
                          <a:effectLst/>
                          <a:latin typeface="Arial"/>
                          <a:cs typeface="Arial"/>
                        </a:rPr>
                        <a:t>Stored energy</a:t>
                      </a:r>
                      <a:endParaRPr lang="de-DE" sz="1400" b="0" i="0" u="none" strike="noStrike">
                        <a:effectLst/>
                        <a:latin typeface="Arial"/>
                      </a:endParaRPr>
                    </a:p>
                  </a:txBody>
                  <a:tcPr marL="68912" marR="68912" marT="34456" marB="34456">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0" fontAlgn="base" latinLnBrk="0" hangingPunct="0">
                        <a:spcBef>
                          <a:spcPts val="800"/>
                        </a:spcBef>
                        <a:spcAft>
                          <a:spcPts val="0"/>
                        </a:spcAft>
                      </a:pPr>
                      <a:r>
                        <a:rPr lang="en-US" sz="1000" b="1" i="0" u="none" strike="noStrike" kern="1200" baseline="0">
                          <a:ln>
                            <a:noFill/>
                          </a:ln>
                          <a:solidFill>
                            <a:srgbClr val="000000"/>
                          </a:solidFill>
                          <a:effectLst/>
                          <a:latin typeface="Arial"/>
                          <a:cs typeface="Arial"/>
                        </a:rPr>
                        <a:t>10MJ</a:t>
                      </a:r>
                      <a:endParaRPr lang="en-US" sz="1400" b="0" i="0" u="none" strike="noStrike">
                        <a:effectLst/>
                        <a:latin typeface="Arial"/>
                      </a:endParaRPr>
                    </a:p>
                  </a:txBody>
                  <a:tcPr marL="68912" marR="68912" marT="34456" marB="34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ctr" rtl="0" eaLnBrk="0" fontAlgn="base" latinLnBrk="0" hangingPunct="0">
                        <a:spcBef>
                          <a:spcPts val="800"/>
                        </a:spcBef>
                        <a:spcAft>
                          <a:spcPts val="0"/>
                        </a:spcAft>
                      </a:pPr>
                      <a:r>
                        <a:rPr lang="en-US" sz="1000" b="1" i="0" u="none" strike="noStrike" kern="1200" baseline="0">
                          <a:ln>
                            <a:noFill/>
                          </a:ln>
                          <a:solidFill>
                            <a:srgbClr val="000000"/>
                          </a:solidFill>
                          <a:effectLst/>
                          <a:latin typeface="Arial"/>
                          <a:cs typeface="Arial"/>
                        </a:rPr>
                        <a:t>4MJ</a:t>
                      </a:r>
                      <a:endParaRPr lang="en-US" sz="1400" b="0" i="0" u="none" strike="noStrike">
                        <a:effectLst/>
                        <a:latin typeface="Arial"/>
                      </a:endParaRPr>
                    </a:p>
                  </a:txBody>
                  <a:tcPr marL="68912" marR="68912" marT="34456" marB="34456">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339773">
                <a:tc>
                  <a:txBody>
                    <a:bodyPr/>
                    <a:lstStyle/>
                    <a:p>
                      <a:pPr marL="0" marR="0" indent="0" algn="l" rtl="0" eaLnBrk="0" fontAlgn="base" latinLnBrk="0" hangingPunct="0">
                        <a:spcBef>
                          <a:spcPts val="800"/>
                        </a:spcBef>
                        <a:spcAft>
                          <a:spcPts val="0"/>
                        </a:spcAft>
                      </a:pPr>
                      <a:r>
                        <a:rPr lang="de-DE" sz="1000" b="1" i="0" u="none" strike="noStrike" kern="1200" baseline="0">
                          <a:ln>
                            <a:noFill/>
                          </a:ln>
                          <a:solidFill>
                            <a:srgbClr val="000000"/>
                          </a:solidFill>
                          <a:effectLst/>
                          <a:latin typeface="Arial"/>
                          <a:cs typeface="Arial"/>
                        </a:rPr>
                        <a:t>Yoke weight</a:t>
                      </a:r>
                      <a:endParaRPr lang="de-DE" sz="1400" b="0" i="0" u="none" strike="noStrike">
                        <a:effectLst/>
                        <a:latin typeface="Arial"/>
                      </a:endParaRPr>
                    </a:p>
                  </a:txBody>
                  <a:tcPr marL="68912" marR="68912" marT="34456" marB="34456">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0" fontAlgn="base" latinLnBrk="0" hangingPunct="0">
                        <a:spcBef>
                          <a:spcPts val="800"/>
                        </a:spcBef>
                        <a:spcAft>
                          <a:spcPts val="0"/>
                        </a:spcAft>
                      </a:pPr>
                      <a:r>
                        <a:rPr lang="en-US" sz="1000" b="1" i="0" u="none" strike="noStrike" kern="1200" baseline="0">
                          <a:ln>
                            <a:noFill/>
                          </a:ln>
                          <a:solidFill>
                            <a:srgbClr val="000000"/>
                          </a:solidFill>
                          <a:effectLst/>
                          <a:latin typeface="Arial"/>
                          <a:cs typeface="Arial"/>
                        </a:rPr>
                        <a:t>~120tons</a:t>
                      </a:r>
                      <a:endParaRPr lang="en-US" sz="1400" b="0" i="0" u="none" strike="noStrike">
                        <a:effectLst/>
                        <a:latin typeface="Arial"/>
                      </a:endParaRPr>
                    </a:p>
                  </a:txBody>
                  <a:tcPr marL="68912" marR="68912" marT="34456" marB="34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0" fontAlgn="base" latinLnBrk="0" hangingPunct="0">
                        <a:spcBef>
                          <a:spcPts val="800"/>
                        </a:spcBef>
                        <a:spcAft>
                          <a:spcPts val="0"/>
                        </a:spcAft>
                      </a:pPr>
                      <a:r>
                        <a:rPr lang="en-US" sz="1000" b="1" i="0" u="none" strike="noStrike" kern="1200" baseline="0">
                          <a:ln>
                            <a:noFill/>
                          </a:ln>
                          <a:solidFill>
                            <a:srgbClr val="000000"/>
                          </a:solidFill>
                          <a:effectLst/>
                          <a:latin typeface="Arial"/>
                          <a:cs typeface="Arial"/>
                        </a:rPr>
                        <a:t>~150tons</a:t>
                      </a:r>
                      <a:endParaRPr lang="en-US" sz="1400" b="0" i="0" u="none" strike="noStrike">
                        <a:effectLst/>
                        <a:latin typeface="Arial"/>
                      </a:endParaRPr>
                    </a:p>
                  </a:txBody>
                  <a:tcPr marL="68912" marR="68912" marT="34456" marB="34456">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773">
                <a:tc>
                  <a:txBody>
                    <a:bodyPr/>
                    <a:lstStyle/>
                    <a:p>
                      <a:pPr marL="0" marR="0" indent="0" algn="l" rtl="0" eaLnBrk="0" fontAlgn="base" latinLnBrk="0" hangingPunct="0">
                        <a:spcBef>
                          <a:spcPts val="800"/>
                        </a:spcBef>
                        <a:spcAft>
                          <a:spcPts val="0"/>
                        </a:spcAft>
                      </a:pPr>
                      <a:r>
                        <a:rPr lang="de-DE" sz="1000" b="1" i="0" u="none" strike="noStrike" kern="1200" baseline="0">
                          <a:ln>
                            <a:noFill/>
                          </a:ln>
                          <a:solidFill>
                            <a:srgbClr val="000000"/>
                          </a:solidFill>
                          <a:effectLst/>
                          <a:latin typeface="Arial"/>
                          <a:cs typeface="Arial"/>
                        </a:rPr>
                        <a:t>Working aperture</a:t>
                      </a:r>
                      <a:endParaRPr lang="de-DE" sz="1400" b="0" i="0" u="none" strike="noStrike">
                        <a:effectLst/>
                        <a:latin typeface="Arial"/>
                      </a:endParaRPr>
                    </a:p>
                  </a:txBody>
                  <a:tcPr marL="68912" marR="68912" marT="34456" marB="34456">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0" fontAlgn="base" latinLnBrk="0" hangingPunct="0">
                        <a:spcBef>
                          <a:spcPts val="800"/>
                        </a:spcBef>
                        <a:spcAft>
                          <a:spcPts val="0"/>
                        </a:spcAft>
                      </a:pPr>
                      <a:r>
                        <a:rPr lang="de-DE" sz="1000" b="1" i="0" u="none" strike="noStrike" kern="1200" baseline="0">
                          <a:ln>
                            <a:noFill/>
                          </a:ln>
                          <a:solidFill>
                            <a:srgbClr val="000000"/>
                          </a:solidFill>
                          <a:effectLst/>
                          <a:latin typeface="Arial"/>
                          <a:cs typeface="Arial"/>
                        </a:rPr>
                        <a:t>1,4x1,8m</a:t>
                      </a:r>
                      <a:endParaRPr lang="de-DE" sz="1400" b="0" i="0" u="none" strike="noStrike">
                        <a:effectLst/>
                        <a:latin typeface="Arial"/>
                      </a:endParaRPr>
                    </a:p>
                  </a:txBody>
                  <a:tcPr marL="68912" marR="68912" marT="34456" marB="34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rtl="0" eaLnBrk="0" fontAlgn="base" latinLnBrk="0" hangingPunct="0">
                        <a:spcBef>
                          <a:spcPts val="800"/>
                        </a:spcBef>
                        <a:spcAft>
                          <a:spcPts val="0"/>
                        </a:spcAft>
                      </a:pPr>
                      <a:r>
                        <a:rPr lang="de-DE" sz="1000" b="1" i="0" u="none" strike="noStrike" kern="1200" baseline="0">
                          <a:ln>
                            <a:noFill/>
                          </a:ln>
                          <a:solidFill>
                            <a:srgbClr val="000000"/>
                          </a:solidFill>
                          <a:effectLst/>
                          <a:latin typeface="Arial"/>
                          <a:cs typeface="Arial"/>
                        </a:rPr>
                        <a:t>1,4x2,5m</a:t>
                      </a:r>
                      <a:endParaRPr lang="de-DE" sz="1400" b="0" i="0" u="none" strike="noStrike">
                        <a:effectLst/>
                        <a:latin typeface="Arial"/>
                      </a:endParaRPr>
                    </a:p>
                  </a:txBody>
                  <a:tcPr marL="68912" marR="68912" marT="34456" marB="34456">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773">
                <a:tc>
                  <a:txBody>
                    <a:bodyPr/>
                    <a:lstStyle/>
                    <a:p>
                      <a:pPr marL="0" marR="0" indent="0" algn="l" rtl="0" eaLnBrk="0" fontAlgn="base" latinLnBrk="0" hangingPunct="0">
                        <a:spcBef>
                          <a:spcPts val="800"/>
                        </a:spcBef>
                        <a:spcAft>
                          <a:spcPts val="0"/>
                        </a:spcAft>
                      </a:pPr>
                      <a:r>
                        <a:rPr lang="en-US" sz="1000" b="1" i="0" u="none" strike="noStrike" kern="1200" baseline="0">
                          <a:ln>
                            <a:noFill/>
                          </a:ln>
                          <a:solidFill>
                            <a:srgbClr val="000000"/>
                          </a:solidFill>
                          <a:effectLst/>
                          <a:latin typeface="Arial"/>
                          <a:cs typeface="Arial"/>
                        </a:rPr>
                        <a:t>Magnet dimensions</a:t>
                      </a:r>
                      <a:endParaRPr lang="en-US" sz="1400" b="0" i="0" u="none" strike="noStrike">
                        <a:effectLst/>
                        <a:latin typeface="Arial"/>
                      </a:endParaRPr>
                    </a:p>
                  </a:txBody>
                  <a:tcPr marL="68912" marR="68912" marT="34456" marB="34456">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indent="0" algn="ctr" rtl="0" eaLnBrk="0" fontAlgn="base" latinLnBrk="0" hangingPunct="0">
                        <a:spcBef>
                          <a:spcPts val="800"/>
                        </a:spcBef>
                        <a:spcAft>
                          <a:spcPts val="0"/>
                        </a:spcAft>
                      </a:pPr>
                      <a:r>
                        <a:rPr lang="en-US" sz="1000" b="1" i="0" u="none" strike="noStrike" kern="1200" baseline="0">
                          <a:ln>
                            <a:noFill/>
                          </a:ln>
                          <a:solidFill>
                            <a:srgbClr val="000000"/>
                          </a:solidFill>
                          <a:effectLst/>
                          <a:latin typeface="Arial"/>
                          <a:cs typeface="Arial"/>
                        </a:rPr>
                        <a:t>4,12x4,8x1m</a:t>
                      </a:r>
                      <a:endParaRPr lang="en-US" sz="1400" b="0" i="0" u="none" strike="noStrike">
                        <a:effectLst/>
                        <a:latin typeface="Arial"/>
                      </a:endParaRPr>
                    </a:p>
                  </a:txBody>
                  <a:tcPr marL="68912" marR="68912" marT="34456" marB="3445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indent="0" algn="ctr" rtl="0" eaLnBrk="0" fontAlgn="base" latinLnBrk="0" hangingPunct="0">
                        <a:spcBef>
                          <a:spcPts val="800"/>
                        </a:spcBef>
                        <a:spcAft>
                          <a:spcPts val="0"/>
                        </a:spcAft>
                      </a:pPr>
                      <a:r>
                        <a:rPr lang="en-US" sz="1000" b="1" i="0" u="none" strike="noStrike" kern="1200" baseline="0" dirty="0">
                          <a:ln>
                            <a:noFill/>
                          </a:ln>
                          <a:solidFill>
                            <a:srgbClr val="000000"/>
                          </a:solidFill>
                          <a:effectLst/>
                          <a:latin typeface="Arial"/>
                          <a:cs typeface="Arial"/>
                        </a:rPr>
                        <a:t>3,6x4x2m</a:t>
                      </a:r>
                      <a:endParaRPr lang="en-US" sz="1400" b="0" i="0" u="none" strike="noStrike" dirty="0">
                        <a:effectLst/>
                        <a:latin typeface="Arial"/>
                      </a:endParaRPr>
                    </a:p>
                  </a:txBody>
                  <a:tcPr marL="68912" marR="68912" marT="34456" marB="34456">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5" name="Textfeld 4"/>
          <p:cNvSpPr txBox="1"/>
          <p:nvPr/>
        </p:nvSpPr>
        <p:spPr>
          <a:xfrm>
            <a:off x="477482" y="5803363"/>
            <a:ext cx="7838934" cy="892552"/>
          </a:xfrm>
          <a:prstGeom prst="rect">
            <a:avLst/>
          </a:prstGeom>
          <a:noFill/>
        </p:spPr>
        <p:txBody>
          <a:bodyPr wrap="square" rtlCol="0">
            <a:spAutoFit/>
          </a:bodyPr>
          <a:lstStyle/>
          <a:p>
            <a:r>
              <a:rPr lang="en-US" altLang="de-DE" sz="2800" dirty="0" smtClean="0">
                <a:solidFill>
                  <a:schemeClr val="tx1"/>
                </a:solidFill>
              </a:rPr>
              <a:t>Conclusions:  </a:t>
            </a:r>
            <a:r>
              <a:rPr lang="en-US" altLang="de-DE" sz="2400" dirty="0" smtClean="0">
                <a:solidFill>
                  <a:schemeClr val="tx1"/>
                </a:solidFill>
              </a:rPr>
              <a:t>currents, forces, coil field and stored energy are lower for the  H- type dipole!!</a:t>
            </a:r>
            <a:endParaRPr lang="de-DE" sz="2400" dirty="0"/>
          </a:p>
        </p:txBody>
      </p:sp>
    </p:spTree>
    <p:extLst>
      <p:ext uri="{BB962C8B-B14F-4D97-AF65-F5344CB8AC3E}">
        <p14:creationId xmlns:p14="http://schemas.microsoft.com/office/powerpoint/2010/main" val="4171157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Review 11/2012</a:t>
            </a:r>
            <a:endParaRPr lang="de-DE" dirty="0"/>
          </a:p>
        </p:txBody>
      </p:sp>
      <p:sp>
        <p:nvSpPr>
          <p:cNvPr id="3" name="Inhaltsplatzhalter 2"/>
          <p:cNvSpPr>
            <a:spLocks noGrp="1"/>
          </p:cNvSpPr>
          <p:nvPr>
            <p:ph idx="1"/>
          </p:nvPr>
        </p:nvSpPr>
        <p:spPr/>
        <p:txBody>
          <a:bodyPr/>
          <a:lstStyle/>
          <a:p>
            <a:r>
              <a:rPr lang="en-US" dirty="0" smtClean="0"/>
              <a:t>“We </a:t>
            </a:r>
            <a:r>
              <a:rPr lang="en-US" dirty="0"/>
              <a:t>agreed on the following design: We will build a </a:t>
            </a:r>
            <a:r>
              <a:rPr lang="en-US" dirty="0" err="1"/>
              <a:t>superferric</a:t>
            </a:r>
            <a:r>
              <a:rPr lang="en-US" dirty="0"/>
              <a:t> dipole of the H-type with cylindrical potted coils in 2 separate cryostats. The coil will be potted (not cryogenically stable), the protection scheme will include a dump resistor</a:t>
            </a:r>
            <a:r>
              <a:rPr lang="en-US" dirty="0" smtClean="0"/>
              <a:t>.”</a:t>
            </a:r>
            <a:endParaRPr lang="de-DE" dirty="0"/>
          </a:p>
          <a:p>
            <a:pPr lvl="1"/>
            <a:endParaRPr lang="de-DE" dirty="0" smtClean="0"/>
          </a:p>
          <a:p>
            <a:pPr lvl="1"/>
            <a:r>
              <a:rPr lang="de-DE" dirty="0" smtClean="0"/>
              <a:t>-&gt; TDR</a:t>
            </a:r>
            <a:endParaRPr lang="de-DE" dirty="0"/>
          </a:p>
        </p:txBody>
      </p:sp>
    </p:spTree>
    <p:extLst>
      <p:ext uri="{BB962C8B-B14F-4D97-AF65-F5344CB8AC3E}">
        <p14:creationId xmlns:p14="http://schemas.microsoft.com/office/powerpoint/2010/main" val="3130407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99592" y="404664"/>
            <a:ext cx="7560840" cy="1446550"/>
          </a:xfrm>
          <a:prstGeom prst="rect">
            <a:avLst/>
          </a:prstGeom>
          <a:noFill/>
        </p:spPr>
        <p:txBody>
          <a:bodyPr wrap="square" rtlCol="0">
            <a:spAutoFit/>
          </a:bodyPr>
          <a:lstStyle/>
          <a:p>
            <a:r>
              <a:rPr lang="de-DE" sz="4400" dirty="0" smtClean="0"/>
              <a:t>Technical Design Report (TDR)      </a:t>
            </a:r>
            <a:r>
              <a:rPr lang="de-DE" sz="4400" dirty="0" err="1" smtClean="0"/>
              <a:t>October</a:t>
            </a:r>
            <a:r>
              <a:rPr lang="de-DE" sz="4400" dirty="0" smtClean="0"/>
              <a:t> 2013 </a:t>
            </a:r>
            <a:endParaRPr lang="de-DE" sz="44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012" y="1700808"/>
            <a:ext cx="3381945" cy="483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5459626" y="6162127"/>
            <a:ext cx="914400" cy="1943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36122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76945" y="1268760"/>
            <a:ext cx="6534472" cy="4154984"/>
          </a:xfrm>
          <a:prstGeom prst="rect">
            <a:avLst/>
          </a:prstGeom>
        </p:spPr>
        <p:txBody>
          <a:bodyPr wrap="square">
            <a:spAutoFit/>
          </a:bodyPr>
          <a:lstStyle/>
          <a:p>
            <a:pPr marL="457200" lvl="0" indent="-457200">
              <a:buFont typeface="Arial" panose="020B0604020202020204" pitchFamily="34" charset="0"/>
              <a:buChar char="•"/>
            </a:pPr>
            <a:r>
              <a:rPr lang="en-GB" sz="2400" dirty="0"/>
              <a:t>Warm iron yoke ( huge vertical and horizontal balks)</a:t>
            </a:r>
            <a:endParaRPr lang="de-DE" sz="2400" dirty="0"/>
          </a:p>
          <a:p>
            <a:pPr marL="457200" lvl="0" indent="-457200">
              <a:buFont typeface="Arial" panose="020B0604020202020204" pitchFamily="34" charset="0"/>
              <a:buChar char="•"/>
            </a:pPr>
            <a:r>
              <a:rPr lang="en-GB" sz="2400" dirty="0"/>
              <a:t>Warm round (tapered) poles</a:t>
            </a:r>
            <a:endParaRPr lang="de-DE" sz="2400" dirty="0"/>
          </a:p>
          <a:p>
            <a:pPr marL="457200" lvl="0" indent="-457200">
              <a:buFont typeface="Arial" panose="020B0604020202020204" pitchFamily="34" charset="0"/>
              <a:buChar char="•"/>
            </a:pPr>
            <a:r>
              <a:rPr lang="en-GB" sz="2400" dirty="0"/>
              <a:t>Removable field clamps</a:t>
            </a:r>
            <a:endParaRPr lang="de-DE" sz="2400" dirty="0"/>
          </a:p>
          <a:p>
            <a:pPr marL="457200" lvl="0" indent="-457200">
              <a:buFont typeface="Arial" panose="020B0604020202020204" pitchFamily="34" charset="0"/>
              <a:buChar char="•"/>
            </a:pPr>
            <a:r>
              <a:rPr lang="en-GB" sz="2400" dirty="0"/>
              <a:t>cylindrical </a:t>
            </a:r>
            <a:r>
              <a:rPr lang="en-GB" sz="2400" dirty="0" err="1"/>
              <a:t>NbTi</a:t>
            </a:r>
            <a:r>
              <a:rPr lang="en-GB" sz="2400" dirty="0"/>
              <a:t> coils wound on cylindrical bobbin , cooled with </a:t>
            </a:r>
            <a:r>
              <a:rPr lang="en-GB" sz="2400" dirty="0" err="1"/>
              <a:t>LHe</a:t>
            </a:r>
            <a:endParaRPr lang="de-DE" sz="2400" dirty="0"/>
          </a:p>
          <a:p>
            <a:pPr marL="457200" lvl="0" indent="-457200">
              <a:buFont typeface="Arial" panose="020B0604020202020204" pitchFamily="34" charset="0"/>
              <a:buChar char="•"/>
            </a:pPr>
            <a:r>
              <a:rPr lang="en-GB" sz="2400" dirty="0"/>
              <a:t>Thermal shield cooled with Helium gas (50-80K)</a:t>
            </a:r>
            <a:endParaRPr lang="de-DE" sz="2400" dirty="0"/>
          </a:p>
          <a:p>
            <a:pPr marL="457200" lvl="0" indent="-457200">
              <a:buFont typeface="Arial" panose="020B0604020202020204" pitchFamily="34" charset="0"/>
              <a:buChar char="•"/>
            </a:pPr>
            <a:r>
              <a:rPr lang="en-GB" sz="2400" dirty="0"/>
              <a:t>Two independent cold masses and cryostats</a:t>
            </a:r>
            <a:endParaRPr lang="de-DE" sz="2400" dirty="0"/>
          </a:p>
          <a:p>
            <a:pPr marL="457200" lvl="0" indent="-457200">
              <a:buFont typeface="Arial" panose="020B0604020202020204" pitchFamily="34" charset="0"/>
              <a:buChar char="•"/>
            </a:pPr>
            <a:r>
              <a:rPr lang="en-GB" sz="2400" dirty="0"/>
              <a:t>Vertical forces transferred from the coil to the cryostat and finally to the yoke </a:t>
            </a:r>
            <a:endParaRPr lang="de-DE" sz="2400" dirty="0"/>
          </a:p>
          <a:p>
            <a:pPr marL="457200" indent="-457200">
              <a:buFont typeface="Arial" panose="020B0604020202020204" pitchFamily="34" charset="0"/>
              <a:buChar char="•"/>
            </a:pPr>
            <a:r>
              <a:rPr lang="en-GB" sz="2400" dirty="0"/>
              <a:t>Normal conducting leads</a:t>
            </a:r>
            <a:endParaRPr lang="de-DE" sz="2400" dirty="0"/>
          </a:p>
        </p:txBody>
      </p:sp>
      <p:sp>
        <p:nvSpPr>
          <p:cNvPr id="3" name="Textfeld 2"/>
          <p:cNvSpPr txBox="1"/>
          <p:nvPr/>
        </p:nvSpPr>
        <p:spPr>
          <a:xfrm>
            <a:off x="683568" y="488875"/>
            <a:ext cx="4608512" cy="584775"/>
          </a:xfrm>
          <a:prstGeom prst="rect">
            <a:avLst/>
          </a:prstGeom>
          <a:noFill/>
        </p:spPr>
        <p:txBody>
          <a:bodyPr wrap="square" rtlCol="0">
            <a:spAutoFit/>
          </a:bodyPr>
          <a:lstStyle/>
          <a:p>
            <a:r>
              <a:rPr lang="de-DE" sz="3200" dirty="0" smtClean="0"/>
              <a:t>Main design </a:t>
            </a:r>
            <a:r>
              <a:rPr lang="de-DE" sz="3200" dirty="0" err="1" smtClean="0"/>
              <a:t>principles</a:t>
            </a:r>
            <a:endParaRPr lang="de-DE"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42133"/>
            <a:ext cx="2413494" cy="2655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599665" y="5517232"/>
            <a:ext cx="4331057" cy="1200329"/>
          </a:xfrm>
          <a:prstGeom prst="rect">
            <a:avLst/>
          </a:prstGeom>
          <a:noFill/>
        </p:spPr>
        <p:txBody>
          <a:bodyPr wrap="none" rtlCol="0">
            <a:spAutoFit/>
          </a:bodyPr>
          <a:lstStyle/>
          <a:p>
            <a:r>
              <a:rPr lang="de-DE" sz="2400" b="1" dirty="0" err="1" smtClean="0"/>
              <a:t>Challenges</a:t>
            </a:r>
            <a:r>
              <a:rPr lang="de-DE" sz="2400" b="1" dirty="0" smtClean="0"/>
              <a:t>:</a:t>
            </a:r>
          </a:p>
          <a:p>
            <a:pPr marL="342900" indent="-342900">
              <a:buFont typeface="Arial" panose="020B0604020202020204" pitchFamily="34" charset="0"/>
              <a:buChar char="•"/>
            </a:pPr>
            <a:r>
              <a:rPr lang="de-DE" sz="2400" dirty="0" err="1" smtClean="0"/>
              <a:t>stored</a:t>
            </a:r>
            <a:r>
              <a:rPr lang="de-DE" sz="2400" dirty="0" smtClean="0"/>
              <a:t> </a:t>
            </a:r>
            <a:r>
              <a:rPr lang="de-DE" sz="2400" dirty="0" err="1" smtClean="0"/>
              <a:t>energy</a:t>
            </a:r>
            <a:r>
              <a:rPr lang="de-DE" sz="2400" dirty="0" smtClean="0"/>
              <a:t>: 5.2 MJ</a:t>
            </a:r>
          </a:p>
          <a:p>
            <a:pPr marL="342900" indent="-342900">
              <a:buFont typeface="Arial" panose="020B0604020202020204" pitchFamily="34" charset="0"/>
              <a:buChar char="•"/>
            </a:pPr>
            <a:r>
              <a:rPr lang="de-DE" sz="2400" dirty="0" err="1" smtClean="0"/>
              <a:t>forces</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t>order</a:t>
            </a:r>
            <a:r>
              <a:rPr lang="de-DE" sz="2400" dirty="0" smtClean="0"/>
              <a:t> </a:t>
            </a:r>
            <a:r>
              <a:rPr lang="de-DE" sz="2400" dirty="0" err="1" smtClean="0"/>
              <a:t>of</a:t>
            </a:r>
            <a:r>
              <a:rPr lang="de-DE" sz="2400" dirty="0" smtClean="0"/>
              <a:t> 300 </a:t>
            </a:r>
            <a:r>
              <a:rPr lang="de-DE" sz="2400" dirty="0" err="1" smtClean="0"/>
              <a:t>tons</a:t>
            </a:r>
            <a:endParaRPr lang="de-DE" sz="2400" dirty="0"/>
          </a:p>
        </p:txBody>
      </p:sp>
    </p:spTree>
    <p:extLst>
      <p:ext uri="{BB962C8B-B14F-4D97-AF65-F5344CB8AC3E}">
        <p14:creationId xmlns:p14="http://schemas.microsoft.com/office/powerpoint/2010/main" val="2477047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BM_condu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350" y="663683"/>
            <a:ext cx="2977530" cy="212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p:cNvSpPr/>
          <p:nvPr/>
        </p:nvSpPr>
        <p:spPr>
          <a:xfrm>
            <a:off x="482034" y="2855009"/>
            <a:ext cx="3009846" cy="646331"/>
          </a:xfrm>
          <a:prstGeom prst="rect">
            <a:avLst/>
          </a:prstGeom>
        </p:spPr>
        <p:txBody>
          <a:bodyPr wrap="square">
            <a:spAutoFit/>
          </a:bodyPr>
          <a:lstStyle/>
          <a:p>
            <a:r>
              <a:rPr lang="de-DE" dirty="0" smtClean="0"/>
              <a:t>CMS </a:t>
            </a:r>
            <a:r>
              <a:rPr lang="de-DE" dirty="0" err="1" smtClean="0"/>
              <a:t>strand</a:t>
            </a:r>
            <a:r>
              <a:rPr lang="de-DE" dirty="0" smtClean="0"/>
              <a:t>, ‚</a:t>
            </a:r>
            <a:r>
              <a:rPr lang="de-DE" dirty="0" err="1" smtClean="0"/>
              <a:t>wire</a:t>
            </a:r>
            <a:r>
              <a:rPr lang="de-DE" dirty="0" smtClean="0"/>
              <a:t> in </a:t>
            </a:r>
            <a:r>
              <a:rPr lang="de-DE" dirty="0" err="1" smtClean="0"/>
              <a:t>channel</a:t>
            </a:r>
            <a:r>
              <a:rPr lang="de-DE" dirty="0" smtClean="0"/>
              <a:t>‘ </a:t>
            </a:r>
            <a:r>
              <a:rPr lang="de-DE" dirty="0" err="1" smtClean="0"/>
              <a:t>with</a:t>
            </a:r>
            <a:r>
              <a:rPr lang="de-DE" dirty="0" smtClean="0"/>
              <a:t> </a:t>
            </a:r>
            <a:r>
              <a:rPr lang="de-DE" dirty="0" err="1" smtClean="0"/>
              <a:t>copper</a:t>
            </a:r>
            <a:r>
              <a:rPr lang="de-DE" dirty="0" smtClean="0"/>
              <a:t> </a:t>
            </a:r>
            <a:r>
              <a:rPr lang="de-DE" dirty="0" err="1" smtClean="0"/>
              <a:t>as</a:t>
            </a:r>
            <a:r>
              <a:rPr lang="de-DE" dirty="0" smtClean="0"/>
              <a:t> </a:t>
            </a:r>
            <a:r>
              <a:rPr lang="de-DE" dirty="0" err="1" smtClean="0"/>
              <a:t>stabilizer</a:t>
            </a:r>
            <a:endParaRPr lang="de-DE" dirty="0"/>
          </a:p>
        </p:txBody>
      </p:sp>
      <p:pic>
        <p:nvPicPr>
          <p:cNvPr id="4" name="Picture 11" descr="Description: CBM_co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5068" y="1028118"/>
            <a:ext cx="2909300" cy="200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oil  case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160" y="4020452"/>
            <a:ext cx="2565944" cy="147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SUPPORT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7350" y="3906980"/>
            <a:ext cx="3312368" cy="196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0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0232" y="3284985"/>
            <a:ext cx="2401188" cy="284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p:cNvSpPr txBox="1"/>
          <p:nvPr/>
        </p:nvSpPr>
        <p:spPr>
          <a:xfrm>
            <a:off x="6152080" y="2969439"/>
            <a:ext cx="508152" cy="369332"/>
          </a:xfrm>
          <a:prstGeom prst="rect">
            <a:avLst/>
          </a:prstGeom>
          <a:noFill/>
        </p:spPr>
        <p:txBody>
          <a:bodyPr wrap="none" rtlCol="0">
            <a:spAutoFit/>
          </a:bodyPr>
          <a:lstStyle/>
          <a:p>
            <a:r>
              <a:rPr lang="de-DE" dirty="0" err="1" smtClean="0"/>
              <a:t>coil</a:t>
            </a:r>
            <a:endParaRPr lang="de-DE" dirty="0"/>
          </a:p>
        </p:txBody>
      </p:sp>
      <p:sp>
        <p:nvSpPr>
          <p:cNvPr id="9" name="Textfeld 8"/>
          <p:cNvSpPr txBox="1"/>
          <p:nvPr/>
        </p:nvSpPr>
        <p:spPr>
          <a:xfrm>
            <a:off x="1259632" y="5492793"/>
            <a:ext cx="972702" cy="369332"/>
          </a:xfrm>
          <a:prstGeom prst="rect">
            <a:avLst/>
          </a:prstGeom>
          <a:noFill/>
        </p:spPr>
        <p:txBody>
          <a:bodyPr wrap="none" rtlCol="0">
            <a:spAutoFit/>
          </a:bodyPr>
          <a:lstStyle/>
          <a:p>
            <a:r>
              <a:rPr lang="de-DE" dirty="0" err="1" smtClean="0"/>
              <a:t>coil</a:t>
            </a:r>
            <a:r>
              <a:rPr lang="de-DE" dirty="0" smtClean="0"/>
              <a:t> </a:t>
            </a:r>
            <a:r>
              <a:rPr lang="de-DE" dirty="0" err="1" smtClean="0"/>
              <a:t>case</a:t>
            </a:r>
            <a:endParaRPr lang="de-DE" dirty="0"/>
          </a:p>
        </p:txBody>
      </p:sp>
      <p:sp>
        <p:nvSpPr>
          <p:cNvPr id="10" name="Textfeld 9"/>
          <p:cNvSpPr txBox="1"/>
          <p:nvPr/>
        </p:nvSpPr>
        <p:spPr>
          <a:xfrm>
            <a:off x="3491880" y="5766219"/>
            <a:ext cx="2822801" cy="646331"/>
          </a:xfrm>
          <a:prstGeom prst="rect">
            <a:avLst/>
          </a:prstGeom>
          <a:noFill/>
        </p:spPr>
        <p:txBody>
          <a:bodyPr wrap="square" rtlCol="0">
            <a:spAutoFit/>
          </a:bodyPr>
          <a:lstStyle/>
          <a:p>
            <a:r>
              <a:rPr lang="de-DE" dirty="0" err="1" smtClean="0"/>
              <a:t>cryostat</a:t>
            </a:r>
            <a:r>
              <a:rPr lang="de-DE" dirty="0" smtClean="0"/>
              <a:t> </a:t>
            </a:r>
            <a:r>
              <a:rPr lang="de-DE" dirty="0" err="1" smtClean="0"/>
              <a:t>with</a:t>
            </a:r>
            <a:r>
              <a:rPr lang="de-DE" dirty="0" smtClean="0"/>
              <a:t> </a:t>
            </a:r>
            <a:r>
              <a:rPr lang="de-DE" dirty="0" err="1" smtClean="0"/>
              <a:t>support</a:t>
            </a:r>
            <a:r>
              <a:rPr lang="de-DE" dirty="0" smtClean="0"/>
              <a:t> </a:t>
            </a:r>
            <a:r>
              <a:rPr lang="de-DE" dirty="0" err="1" smtClean="0"/>
              <a:t>struts</a:t>
            </a:r>
            <a:r>
              <a:rPr lang="de-DE" dirty="0" smtClean="0"/>
              <a:t> </a:t>
            </a:r>
            <a:r>
              <a:rPr lang="de-DE" dirty="0" err="1" smtClean="0"/>
              <a:t>and</a:t>
            </a:r>
            <a:r>
              <a:rPr lang="de-DE" dirty="0" smtClean="0"/>
              <a:t> </a:t>
            </a:r>
            <a:r>
              <a:rPr lang="de-DE" dirty="0" err="1" smtClean="0"/>
              <a:t>tie</a:t>
            </a:r>
            <a:r>
              <a:rPr lang="de-DE" dirty="0" smtClean="0"/>
              <a:t> </a:t>
            </a:r>
            <a:r>
              <a:rPr lang="de-DE" dirty="0" err="1" smtClean="0"/>
              <a:t>rods</a:t>
            </a:r>
            <a:endParaRPr lang="de-DE" dirty="0"/>
          </a:p>
        </p:txBody>
      </p:sp>
      <p:sp>
        <p:nvSpPr>
          <p:cNvPr id="11" name="Textfeld 10"/>
          <p:cNvSpPr txBox="1"/>
          <p:nvPr/>
        </p:nvSpPr>
        <p:spPr>
          <a:xfrm>
            <a:off x="6660232" y="6133667"/>
            <a:ext cx="2176621" cy="369332"/>
          </a:xfrm>
          <a:prstGeom prst="rect">
            <a:avLst/>
          </a:prstGeom>
          <a:noFill/>
        </p:spPr>
        <p:txBody>
          <a:bodyPr wrap="none" rtlCol="0">
            <a:spAutoFit/>
          </a:bodyPr>
          <a:lstStyle/>
          <a:p>
            <a:r>
              <a:rPr lang="de-DE" dirty="0" err="1" smtClean="0"/>
              <a:t>lower</a:t>
            </a:r>
            <a:r>
              <a:rPr lang="de-DE" dirty="0" smtClean="0"/>
              <a:t> </a:t>
            </a:r>
            <a:r>
              <a:rPr lang="de-DE" dirty="0" err="1" smtClean="0"/>
              <a:t>coil</a:t>
            </a:r>
            <a:r>
              <a:rPr lang="de-DE" dirty="0" smtClean="0"/>
              <a:t> in </a:t>
            </a:r>
            <a:r>
              <a:rPr lang="de-DE" dirty="0" err="1" smtClean="0"/>
              <a:t>the</a:t>
            </a:r>
            <a:r>
              <a:rPr lang="de-DE" dirty="0" smtClean="0"/>
              <a:t> </a:t>
            </a:r>
            <a:r>
              <a:rPr lang="de-DE" dirty="0" err="1" smtClean="0"/>
              <a:t>yoke</a:t>
            </a:r>
            <a:endParaRPr lang="de-DE" dirty="0"/>
          </a:p>
        </p:txBody>
      </p:sp>
    </p:spTree>
    <p:extLst>
      <p:ext uri="{BB962C8B-B14F-4D97-AF65-F5344CB8AC3E}">
        <p14:creationId xmlns:p14="http://schemas.microsoft.com/office/powerpoint/2010/main" val="3112493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CBM Dipole </a:t>
            </a:r>
            <a:r>
              <a:rPr lang="de-DE" dirty="0" err="1"/>
              <a:t>Detailed</a:t>
            </a:r>
            <a:r>
              <a:rPr lang="de-DE" dirty="0"/>
              <a:t> </a:t>
            </a:r>
            <a:r>
              <a:rPr lang="de-DE" dirty="0" err="1"/>
              <a:t>Specification</a:t>
            </a:r>
            <a:r>
              <a:rPr lang="de-DE" dirty="0" smtClean="0">
                <a:effectLst/>
              </a:rPr>
              <a:t/>
            </a:r>
            <a:br>
              <a:rPr lang="de-DE" dirty="0" smtClean="0">
                <a:effectLst/>
              </a:rPr>
            </a:br>
            <a:endParaRPr lang="de-DE" dirty="0"/>
          </a:p>
        </p:txBody>
      </p:sp>
      <p:sp>
        <p:nvSpPr>
          <p:cNvPr id="3" name="Inhaltsplatzhalter 2"/>
          <p:cNvSpPr>
            <a:spLocks noGrp="1"/>
          </p:cNvSpPr>
          <p:nvPr>
            <p:ph idx="1"/>
          </p:nvPr>
        </p:nvSpPr>
        <p:spPr/>
        <p:txBody>
          <a:bodyPr>
            <a:normAutofit fontScale="77500" lnSpcReduction="20000"/>
          </a:bodyPr>
          <a:lstStyle/>
          <a:p>
            <a:pPr marL="342900" lvl="1" indent="-342900">
              <a:buFont typeface="Arial" panose="020B0604020202020204" pitchFamily="34" charset="0"/>
              <a:buChar char="•"/>
            </a:pPr>
            <a:r>
              <a:rPr lang="de-DE" dirty="0"/>
              <a:t>Annex 3 </a:t>
            </a:r>
            <a:r>
              <a:rPr lang="de-DE" dirty="0" err="1"/>
              <a:t>to</a:t>
            </a:r>
            <a:r>
              <a:rPr lang="de-DE" dirty="0"/>
              <a:t> </a:t>
            </a:r>
            <a:r>
              <a:rPr lang="de-DE" dirty="0" err="1"/>
              <a:t>the</a:t>
            </a:r>
            <a:r>
              <a:rPr lang="de-DE" dirty="0"/>
              <a:t> </a:t>
            </a:r>
            <a:r>
              <a:rPr lang="de-DE" dirty="0" err="1"/>
              <a:t>collaboration</a:t>
            </a:r>
            <a:r>
              <a:rPr lang="de-DE" dirty="0"/>
              <a:t> </a:t>
            </a:r>
            <a:r>
              <a:rPr lang="de-DE" dirty="0" err="1"/>
              <a:t>contract</a:t>
            </a:r>
            <a:r>
              <a:rPr lang="de-DE" dirty="0"/>
              <a:t> (Magnet </a:t>
            </a:r>
            <a:r>
              <a:rPr lang="de-DE" dirty="0" err="1"/>
              <a:t>and</a:t>
            </a:r>
            <a:r>
              <a:rPr lang="de-DE" dirty="0"/>
              <a:t> Power Converter</a:t>
            </a:r>
            <a:r>
              <a:rPr lang="de-DE" sz="2400" dirty="0" smtClean="0"/>
              <a:t>)</a:t>
            </a:r>
          </a:p>
          <a:p>
            <a:pPr marL="342900" lvl="1" indent="-342900">
              <a:buFont typeface="Arial" panose="020B0604020202020204" pitchFamily="34" charset="0"/>
              <a:buChar char="•"/>
            </a:pPr>
            <a:endParaRPr lang="de-DE" sz="2400" dirty="0" smtClean="0"/>
          </a:p>
          <a:p>
            <a:r>
              <a:rPr lang="de-DE" sz="2800" dirty="0" err="1" smtClean="0"/>
              <a:t>Functional</a:t>
            </a:r>
            <a:r>
              <a:rPr lang="de-DE" sz="2800" dirty="0" smtClean="0"/>
              <a:t> </a:t>
            </a:r>
            <a:r>
              <a:rPr lang="de-DE" sz="2800" dirty="0" err="1" smtClean="0"/>
              <a:t>specification</a:t>
            </a:r>
            <a:endParaRPr lang="de-DE" sz="2800" dirty="0" smtClean="0"/>
          </a:p>
          <a:p>
            <a:pPr lvl="1"/>
            <a:r>
              <a:rPr lang="de-DE" dirty="0" err="1" smtClean="0"/>
              <a:t>main</a:t>
            </a:r>
            <a:r>
              <a:rPr lang="de-DE" dirty="0" smtClean="0"/>
              <a:t> </a:t>
            </a:r>
            <a:r>
              <a:rPr lang="de-DE" dirty="0" err="1" smtClean="0"/>
              <a:t>parameters</a:t>
            </a:r>
            <a:endParaRPr lang="de-DE" dirty="0" smtClean="0"/>
          </a:p>
          <a:p>
            <a:pPr lvl="1"/>
            <a:r>
              <a:rPr lang="de-DE" dirty="0" err="1" smtClean="0"/>
              <a:t>main</a:t>
            </a:r>
            <a:r>
              <a:rPr lang="de-DE" dirty="0" smtClean="0"/>
              <a:t> </a:t>
            </a:r>
            <a:r>
              <a:rPr lang="de-DE" dirty="0" err="1" smtClean="0"/>
              <a:t>procedures</a:t>
            </a:r>
            <a:endParaRPr lang="de-DE" dirty="0" smtClean="0"/>
          </a:p>
          <a:p>
            <a:pPr lvl="1"/>
            <a:r>
              <a:rPr lang="de-DE" dirty="0" err="1" smtClean="0"/>
              <a:t>interfaces</a:t>
            </a:r>
            <a:endParaRPr lang="de-DE" dirty="0" smtClean="0"/>
          </a:p>
          <a:p>
            <a:pPr lvl="1"/>
            <a:r>
              <a:rPr lang="de-DE" dirty="0" err="1" smtClean="0"/>
              <a:t>rules</a:t>
            </a:r>
            <a:r>
              <a:rPr lang="de-DE" dirty="0" smtClean="0"/>
              <a:t>, </a:t>
            </a:r>
            <a:r>
              <a:rPr lang="de-DE" dirty="0" err="1" smtClean="0"/>
              <a:t>regulations</a:t>
            </a:r>
            <a:r>
              <a:rPr lang="de-DE" dirty="0" smtClean="0"/>
              <a:t>, </a:t>
            </a:r>
            <a:r>
              <a:rPr lang="de-DE" dirty="0" err="1" smtClean="0"/>
              <a:t>technical</a:t>
            </a:r>
            <a:r>
              <a:rPr lang="de-DE" dirty="0" smtClean="0"/>
              <a:t> </a:t>
            </a:r>
            <a:r>
              <a:rPr lang="de-DE" dirty="0" err="1" smtClean="0"/>
              <a:t>guidelines</a:t>
            </a:r>
            <a:r>
              <a:rPr lang="de-DE" dirty="0" smtClean="0"/>
              <a:t>...</a:t>
            </a:r>
            <a:endParaRPr lang="de-DE" dirty="0" smtClean="0">
              <a:solidFill>
                <a:srgbClr val="FF0000"/>
              </a:solidFill>
            </a:endParaRPr>
          </a:p>
          <a:p>
            <a:pPr marL="457200" lvl="1" indent="0">
              <a:buNone/>
            </a:pPr>
            <a:endParaRPr lang="de-DE" dirty="0" smtClean="0"/>
          </a:p>
          <a:p>
            <a:pPr marL="457200" lvl="1" indent="0">
              <a:buNone/>
            </a:pPr>
            <a:endParaRPr lang="de-DE" dirty="0" smtClean="0"/>
          </a:p>
          <a:p>
            <a:r>
              <a:rPr lang="de-DE" dirty="0" smtClean="0"/>
              <a:t>but </a:t>
            </a:r>
            <a:r>
              <a:rPr lang="de-DE" dirty="0" err="1" smtClean="0"/>
              <a:t>within</a:t>
            </a:r>
            <a:r>
              <a:rPr lang="de-DE" dirty="0" smtClean="0"/>
              <a:t> </a:t>
            </a:r>
            <a:r>
              <a:rPr lang="de-DE" dirty="0" err="1" smtClean="0"/>
              <a:t>this</a:t>
            </a:r>
            <a:r>
              <a:rPr lang="de-DE" dirty="0" smtClean="0"/>
              <a:t> </a:t>
            </a:r>
            <a:r>
              <a:rPr lang="de-DE" dirty="0" err="1" smtClean="0"/>
              <a:t>framework</a:t>
            </a:r>
            <a:endParaRPr lang="de-DE" dirty="0" smtClean="0"/>
          </a:p>
          <a:p>
            <a:pPr lvl="1"/>
            <a:r>
              <a:rPr lang="de-DE" dirty="0" err="1" smtClean="0"/>
              <a:t>freedom</a:t>
            </a:r>
            <a:r>
              <a:rPr lang="de-DE" dirty="0" smtClean="0"/>
              <a:t> </a:t>
            </a:r>
            <a:r>
              <a:rPr lang="de-DE" dirty="0" err="1" smtClean="0"/>
              <a:t>of</a:t>
            </a:r>
            <a:r>
              <a:rPr lang="de-DE" dirty="0" smtClean="0"/>
              <a:t> </a:t>
            </a:r>
            <a:r>
              <a:rPr lang="de-DE" dirty="0" err="1" smtClean="0"/>
              <a:t>the</a:t>
            </a:r>
            <a:r>
              <a:rPr lang="de-DE" dirty="0" smtClean="0"/>
              <a:t> </a:t>
            </a:r>
            <a:r>
              <a:rPr lang="de-DE" dirty="0" err="1" smtClean="0"/>
              <a:t>contractor</a:t>
            </a:r>
            <a:endParaRPr lang="de-DE" dirty="0" smtClean="0"/>
          </a:p>
          <a:p>
            <a:pPr lvl="1"/>
            <a:r>
              <a:rPr lang="de-DE" dirty="0" err="1" smtClean="0"/>
              <a:t>responsibility</a:t>
            </a:r>
            <a:r>
              <a:rPr lang="de-DE" dirty="0" smtClean="0"/>
              <a:t> </a:t>
            </a:r>
            <a:r>
              <a:rPr lang="de-DE" dirty="0" err="1" smtClean="0"/>
              <a:t>of</a:t>
            </a:r>
            <a:r>
              <a:rPr lang="de-DE" dirty="0" smtClean="0"/>
              <a:t> </a:t>
            </a:r>
            <a:r>
              <a:rPr lang="de-DE" dirty="0" err="1" smtClean="0"/>
              <a:t>the</a:t>
            </a:r>
            <a:r>
              <a:rPr lang="de-DE" dirty="0" smtClean="0"/>
              <a:t> </a:t>
            </a:r>
            <a:r>
              <a:rPr lang="de-DE" dirty="0" err="1" smtClean="0"/>
              <a:t>contractor</a:t>
            </a:r>
            <a:endParaRPr lang="de-DE" dirty="0" smtClean="0"/>
          </a:p>
          <a:p>
            <a:endParaRPr lang="de-DE" dirty="0"/>
          </a:p>
        </p:txBody>
      </p:sp>
      <p:sp>
        <p:nvSpPr>
          <p:cNvPr id="4" name="Textfeld 3"/>
          <p:cNvSpPr txBox="1"/>
          <p:nvPr/>
        </p:nvSpPr>
        <p:spPr>
          <a:xfrm>
            <a:off x="5796136" y="4041937"/>
            <a:ext cx="2664296" cy="646331"/>
          </a:xfrm>
          <a:prstGeom prst="rect">
            <a:avLst/>
          </a:prstGeom>
          <a:noFill/>
        </p:spPr>
        <p:txBody>
          <a:bodyPr wrap="square" rtlCol="0">
            <a:spAutoFit/>
          </a:bodyPr>
          <a:lstStyle/>
          <a:p>
            <a:r>
              <a:rPr lang="de-DE" sz="3600" dirty="0" err="1" smtClean="0">
                <a:solidFill>
                  <a:srgbClr val="FF0000"/>
                </a:solidFill>
              </a:rPr>
              <a:t>mandatory</a:t>
            </a:r>
            <a:r>
              <a:rPr lang="de-DE" sz="3600" dirty="0" smtClean="0">
                <a:solidFill>
                  <a:srgbClr val="FF0000"/>
                </a:solidFill>
              </a:rPr>
              <a:t>!!</a:t>
            </a:r>
          </a:p>
        </p:txBody>
      </p:sp>
    </p:spTree>
    <p:extLst>
      <p:ext uri="{BB962C8B-B14F-4D97-AF65-F5344CB8AC3E}">
        <p14:creationId xmlns:p14="http://schemas.microsoft.com/office/powerpoint/2010/main" val="4073454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475656" y="191005"/>
            <a:ext cx="5819606" cy="646331"/>
          </a:xfrm>
          <a:prstGeom prst="rect">
            <a:avLst/>
          </a:prstGeom>
          <a:noFill/>
        </p:spPr>
        <p:txBody>
          <a:bodyPr wrap="none" rtlCol="0">
            <a:spAutoFit/>
          </a:bodyPr>
          <a:lstStyle/>
          <a:p>
            <a:r>
              <a:rPr lang="de-DE" sz="3600" dirty="0" smtClean="0"/>
              <a:t>Main Parameters (</a:t>
            </a:r>
            <a:r>
              <a:rPr lang="de-DE" sz="3600" dirty="0" err="1" smtClean="0"/>
              <a:t>mandatory</a:t>
            </a:r>
            <a:r>
              <a:rPr lang="de-DE" sz="3600" dirty="0" smtClean="0"/>
              <a:t>)</a:t>
            </a:r>
            <a:endParaRPr lang="de-DE" sz="3600" dirty="0"/>
          </a:p>
        </p:txBody>
      </p:sp>
      <p:sp>
        <p:nvSpPr>
          <p:cNvPr id="4" name="Rechteck 3"/>
          <p:cNvSpPr/>
          <p:nvPr/>
        </p:nvSpPr>
        <p:spPr>
          <a:xfrm>
            <a:off x="323528" y="855876"/>
            <a:ext cx="8640960" cy="5509200"/>
          </a:xfrm>
          <a:prstGeom prst="rect">
            <a:avLst/>
          </a:prstGeom>
        </p:spPr>
        <p:txBody>
          <a:bodyPr wrap="square">
            <a:spAutoFit/>
          </a:bodyPr>
          <a:lstStyle/>
          <a:p>
            <a:pPr marL="228600"/>
            <a:r>
              <a:rPr lang="en-GB" sz="3200" dirty="0"/>
              <a:t>Geometry</a:t>
            </a:r>
            <a:endParaRPr lang="de-DE" sz="3200" dirty="0"/>
          </a:p>
          <a:p>
            <a:pPr marL="342900" lvl="0" indent="-342900">
              <a:buFont typeface="Arial"/>
              <a:buChar char="-"/>
              <a:tabLst>
                <a:tab pos="457200" algn="l"/>
              </a:tabLst>
            </a:pPr>
            <a:r>
              <a:rPr lang="en-GB" sz="2400" dirty="0"/>
              <a:t>Opening angle: ±25° vertically, ± 30° horizontally from the target</a:t>
            </a:r>
            <a:endParaRPr lang="de-DE" sz="2400" dirty="0"/>
          </a:p>
          <a:p>
            <a:pPr marL="342900" lvl="0" indent="-342900">
              <a:buFont typeface="Arial"/>
              <a:buChar char="-"/>
              <a:tabLst>
                <a:tab pos="457200" algn="l"/>
              </a:tabLst>
            </a:pPr>
            <a:r>
              <a:rPr lang="en-GB" sz="2400" dirty="0"/>
              <a:t>Free aperture:  </a:t>
            </a:r>
            <a:r>
              <a:rPr lang="en-GB" sz="2400" dirty="0">
                <a:solidFill>
                  <a:srgbClr val="FF0000"/>
                </a:solidFill>
              </a:rPr>
              <a:t>1.44</a:t>
            </a:r>
            <a:r>
              <a:rPr lang="en-GB" sz="2400" dirty="0"/>
              <a:t> m vertically   x  1.8 m horizontally, no conical geometry</a:t>
            </a:r>
            <a:endParaRPr lang="de-DE" sz="2400" dirty="0"/>
          </a:p>
          <a:p>
            <a:pPr marL="342900" lvl="0" indent="-342900">
              <a:buFont typeface="Arial"/>
              <a:buChar char="-"/>
              <a:tabLst>
                <a:tab pos="457200" algn="l"/>
              </a:tabLst>
            </a:pPr>
            <a:r>
              <a:rPr lang="en-GB" sz="2400" dirty="0"/>
              <a:t>Distance target- magnet core end: 1m (STS detector must fit in)</a:t>
            </a:r>
            <a:endParaRPr lang="de-DE" sz="2400" dirty="0"/>
          </a:p>
          <a:p>
            <a:pPr marL="342900" lvl="0" indent="-342900">
              <a:buFont typeface="Arial"/>
              <a:buChar char="-"/>
              <a:tabLst>
                <a:tab pos="457200" algn="l"/>
              </a:tabLst>
            </a:pPr>
            <a:r>
              <a:rPr lang="en-GB" sz="2400" dirty="0"/>
              <a:t>Total length: 1.5 m</a:t>
            </a:r>
            <a:endParaRPr lang="de-DE" sz="2400" dirty="0"/>
          </a:p>
          <a:p>
            <a:pPr marL="342900" lvl="0" indent="-342900">
              <a:buFont typeface="Arial"/>
              <a:buChar char="-"/>
              <a:tabLst>
                <a:tab pos="457200" algn="l"/>
              </a:tabLst>
            </a:pPr>
            <a:r>
              <a:rPr lang="en-GB" sz="2400" dirty="0"/>
              <a:t>Space upstream of the magnet: &lt;1 </a:t>
            </a:r>
            <a:r>
              <a:rPr lang="en-GB" sz="2400" dirty="0" smtClean="0"/>
              <a:t>m</a:t>
            </a:r>
            <a:endParaRPr lang="de-DE" sz="2400" dirty="0"/>
          </a:p>
          <a:p>
            <a:pPr marL="228600"/>
            <a:r>
              <a:rPr lang="en-GB" sz="3200" dirty="0"/>
              <a:t>Field</a:t>
            </a:r>
            <a:endParaRPr lang="de-DE" sz="3200" dirty="0"/>
          </a:p>
          <a:p>
            <a:pPr marL="342900" lvl="0" indent="-342900">
              <a:buFont typeface="Arial"/>
              <a:buChar char="-"/>
              <a:tabLst>
                <a:tab pos="457200" algn="l"/>
              </a:tabLst>
            </a:pPr>
            <a:r>
              <a:rPr lang="en-GB" sz="2400" dirty="0"/>
              <a:t>Field integral within STS detector (along straight lines): </a:t>
            </a:r>
            <a:r>
              <a:rPr lang="en-GB" sz="2400" dirty="0">
                <a:solidFill>
                  <a:srgbClr val="FF0000"/>
                </a:solidFill>
              </a:rPr>
              <a:t>0,972 </a:t>
            </a:r>
            <a:r>
              <a:rPr lang="en-GB" sz="2400" dirty="0" smtClean="0">
                <a:solidFill>
                  <a:srgbClr val="FF0000"/>
                </a:solidFill>
              </a:rPr>
              <a:t>Tm  </a:t>
            </a:r>
            <a:r>
              <a:rPr lang="en-GB" sz="2400" dirty="0" smtClean="0"/>
              <a:t>--&gt; </a:t>
            </a:r>
            <a:r>
              <a:rPr lang="en-GB" sz="2400" dirty="0"/>
              <a:t>max. Field ≈ 1 T, depending on the magnet length</a:t>
            </a:r>
            <a:endParaRPr lang="de-DE" sz="2400" dirty="0"/>
          </a:p>
          <a:p>
            <a:pPr marL="342900" lvl="0" indent="-342900">
              <a:buFont typeface="Arial"/>
              <a:buChar char="-"/>
              <a:tabLst>
                <a:tab pos="457200" algn="l"/>
              </a:tabLst>
            </a:pPr>
            <a:r>
              <a:rPr lang="en-GB" sz="2400" dirty="0"/>
              <a:t>Field integral variation over the whole opening angle along straight lines: ≤ 20% (± 10%)</a:t>
            </a:r>
            <a:endParaRPr lang="de-DE" sz="2400" dirty="0"/>
          </a:p>
          <a:p>
            <a:pPr marL="342900" lvl="0" indent="-342900">
              <a:buFont typeface="Arial"/>
              <a:buChar char="-"/>
              <a:tabLst>
                <a:tab pos="457200" algn="l"/>
              </a:tabLst>
            </a:pPr>
            <a:r>
              <a:rPr lang="en-GB" sz="2400" dirty="0"/>
              <a:t>Fringe field  downstream &lt; reasonable value of the order of 50 to 100 Gauss at a distance of  1.6 m from the target (RICH only)</a:t>
            </a:r>
            <a:endParaRPr lang="de-DE" sz="2400" dirty="0"/>
          </a:p>
        </p:txBody>
      </p:sp>
      <p:sp>
        <p:nvSpPr>
          <p:cNvPr id="5" name="Textfeld 4"/>
          <p:cNvSpPr txBox="1"/>
          <p:nvPr/>
        </p:nvSpPr>
        <p:spPr>
          <a:xfrm>
            <a:off x="8391932" y="6503872"/>
            <a:ext cx="683392" cy="369332"/>
          </a:xfrm>
          <a:prstGeom prst="rect">
            <a:avLst/>
          </a:prstGeom>
          <a:noFill/>
        </p:spPr>
        <p:txBody>
          <a:bodyPr wrap="none" rtlCol="0">
            <a:spAutoFit/>
          </a:bodyPr>
          <a:lstStyle/>
          <a:p>
            <a:r>
              <a:rPr lang="de-DE" dirty="0" err="1" smtClean="0"/>
              <a:t>more</a:t>
            </a:r>
            <a:endParaRPr lang="de-DE" dirty="0"/>
          </a:p>
        </p:txBody>
      </p:sp>
    </p:spTree>
    <p:extLst>
      <p:ext uri="{BB962C8B-B14F-4D97-AF65-F5344CB8AC3E}">
        <p14:creationId xmlns:p14="http://schemas.microsoft.com/office/powerpoint/2010/main" val="2033680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55576" y="188640"/>
            <a:ext cx="1935915" cy="1015663"/>
          </a:xfrm>
          <a:prstGeom prst="rect">
            <a:avLst/>
          </a:prstGeom>
          <a:noFill/>
        </p:spPr>
        <p:txBody>
          <a:bodyPr wrap="none" rtlCol="0">
            <a:spAutoFit/>
          </a:bodyPr>
          <a:lstStyle/>
          <a:p>
            <a:r>
              <a:rPr lang="de-DE" sz="3200" dirty="0" err="1"/>
              <a:t>C</a:t>
            </a:r>
            <a:r>
              <a:rPr lang="de-DE" sz="3200" dirty="0" err="1" smtClean="0"/>
              <a:t>onductor</a:t>
            </a:r>
            <a:endParaRPr lang="de-DE" sz="3200" dirty="0" smtClean="0"/>
          </a:p>
          <a:p>
            <a:endParaRPr lang="de-DE" sz="2800" dirty="0"/>
          </a:p>
        </p:txBody>
      </p:sp>
      <p:sp>
        <p:nvSpPr>
          <p:cNvPr id="3" name="Rechteck 2"/>
          <p:cNvSpPr/>
          <p:nvPr/>
        </p:nvSpPr>
        <p:spPr>
          <a:xfrm>
            <a:off x="3851920" y="209600"/>
            <a:ext cx="5040560" cy="3970318"/>
          </a:xfrm>
          <a:prstGeom prst="rect">
            <a:avLst/>
          </a:prstGeom>
        </p:spPr>
        <p:txBody>
          <a:bodyPr wrap="square">
            <a:spAutoFit/>
          </a:bodyPr>
          <a:lstStyle/>
          <a:p>
            <a:pPr marL="285750" indent="-285750">
              <a:buFont typeface="Arial" panose="020B0604020202020204" pitchFamily="34" charset="0"/>
              <a:buChar char="•"/>
            </a:pPr>
            <a:r>
              <a:rPr lang="en-GB" dirty="0"/>
              <a:t>Material: </a:t>
            </a:r>
            <a:r>
              <a:rPr lang="en-GB" dirty="0" err="1" smtClean="0"/>
              <a:t>NbTi</a:t>
            </a:r>
            <a:r>
              <a:rPr lang="en-GB" dirty="0" smtClean="0"/>
              <a:t>, </a:t>
            </a:r>
            <a:endParaRPr lang="de-DE" dirty="0"/>
          </a:p>
          <a:p>
            <a:pPr marL="285750" indent="-285750">
              <a:buFont typeface="Arial" panose="020B0604020202020204" pitchFamily="34" charset="0"/>
              <a:buChar char="•"/>
            </a:pPr>
            <a:r>
              <a:rPr lang="en-GB" dirty="0"/>
              <a:t>Copper to superconductor ratio: &gt; 9.1</a:t>
            </a:r>
            <a:endParaRPr lang="de-DE" dirty="0"/>
          </a:p>
          <a:p>
            <a:pPr marL="285750" indent="-285750">
              <a:buFont typeface="Arial" panose="020B0604020202020204" pitchFamily="34" charset="0"/>
              <a:buChar char="•"/>
            </a:pPr>
            <a:r>
              <a:rPr lang="en-GB" dirty="0"/>
              <a:t>Filament size: less than 60 µm</a:t>
            </a:r>
            <a:endParaRPr lang="de-DE" dirty="0"/>
          </a:p>
          <a:p>
            <a:pPr marL="285750" indent="-285750">
              <a:buFont typeface="Arial" panose="020B0604020202020204" pitchFamily="34" charset="0"/>
              <a:buChar char="•"/>
            </a:pPr>
            <a:r>
              <a:rPr lang="en-GB" dirty="0"/>
              <a:t>Insulation: The conductor insulation consists of 2x 0.05 mm polyimide tape and 2 x 0.1 mm </a:t>
            </a:r>
            <a:r>
              <a:rPr lang="en-GB" dirty="0" err="1"/>
              <a:t>glassfiber</a:t>
            </a:r>
            <a:r>
              <a:rPr lang="en-GB" dirty="0"/>
              <a:t> material (tape or braid), in total 0.3 mm.</a:t>
            </a:r>
            <a:endParaRPr lang="de-DE" dirty="0"/>
          </a:p>
          <a:p>
            <a:pPr marL="285750" indent="-285750">
              <a:buFont typeface="Arial" panose="020B0604020202020204" pitchFamily="34" charset="0"/>
              <a:buChar char="•"/>
            </a:pPr>
            <a:r>
              <a:rPr lang="en-GB" dirty="0"/>
              <a:t>The nominal current should be less than 50% of the critical current at 4.5K along the load </a:t>
            </a:r>
            <a:r>
              <a:rPr lang="en-GB" dirty="0" smtClean="0"/>
              <a:t>line</a:t>
            </a:r>
          </a:p>
          <a:p>
            <a:r>
              <a:rPr lang="en-GB" dirty="0"/>
              <a:t>	</a:t>
            </a:r>
            <a:r>
              <a:rPr lang="en-GB" dirty="0" smtClean="0"/>
              <a:t>I</a:t>
            </a:r>
            <a:r>
              <a:rPr lang="en-GB" baseline="-25000" dirty="0" smtClean="0"/>
              <a:t>n</a:t>
            </a:r>
            <a:r>
              <a:rPr lang="en-GB" dirty="0" smtClean="0"/>
              <a:t>/</a:t>
            </a:r>
            <a:r>
              <a:rPr lang="en-GB" dirty="0" err="1" smtClean="0"/>
              <a:t>I</a:t>
            </a:r>
            <a:r>
              <a:rPr lang="en-GB" baseline="-25000" dirty="0" err="1" smtClean="0"/>
              <a:t>loadmax</a:t>
            </a:r>
            <a:r>
              <a:rPr lang="en-GB" dirty="0" smtClean="0"/>
              <a:t>&lt; 0.5</a:t>
            </a:r>
          </a:p>
          <a:p>
            <a:pPr marL="285750" indent="-285750">
              <a:buFont typeface="Arial" panose="020B0604020202020204" pitchFamily="34" charset="0"/>
              <a:buChar char="•"/>
            </a:pPr>
            <a:r>
              <a:rPr lang="en-GB" dirty="0" smtClean="0"/>
              <a:t>The nominal current should be </a:t>
            </a:r>
            <a:r>
              <a:rPr lang="en-GB" dirty="0"/>
              <a:t>less than 30% of the critical current at the max. coil field at nominal current:</a:t>
            </a:r>
            <a:endParaRPr lang="de-DE" dirty="0"/>
          </a:p>
          <a:p>
            <a:r>
              <a:rPr lang="en-GB" dirty="0" smtClean="0"/>
              <a:t>	I</a:t>
            </a:r>
            <a:r>
              <a:rPr lang="en-GB" baseline="-25000" dirty="0" smtClean="0"/>
              <a:t>n</a:t>
            </a:r>
            <a:r>
              <a:rPr lang="en-GB" dirty="0" smtClean="0"/>
              <a:t>/</a:t>
            </a:r>
            <a:r>
              <a:rPr lang="en-GB" dirty="0" err="1" smtClean="0"/>
              <a:t>I</a:t>
            </a:r>
            <a:r>
              <a:rPr lang="en-GB" baseline="-25000" dirty="0" err="1" smtClean="0"/>
              <a:t>c</a:t>
            </a:r>
            <a:r>
              <a:rPr lang="en-GB" dirty="0" smtClean="0"/>
              <a:t>(4.5K,B</a:t>
            </a:r>
            <a:r>
              <a:rPr lang="en-GB" baseline="-25000" dirty="0" smtClean="0"/>
              <a:t>m</a:t>
            </a:r>
            <a:r>
              <a:rPr lang="en-GB" dirty="0"/>
              <a:t>)&lt; </a:t>
            </a:r>
            <a:r>
              <a:rPr lang="en-GB" dirty="0" smtClean="0"/>
              <a:t>0.3</a:t>
            </a:r>
            <a:endParaRPr lang="de-DE" dirty="0"/>
          </a:p>
        </p:txBody>
      </p:sp>
      <p:pic>
        <p:nvPicPr>
          <p:cNvPr id="3073" name="Picture 1" descr="CBM_condu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5316" y="4311846"/>
            <a:ext cx="35433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1018660" y="4653136"/>
            <a:ext cx="1409745" cy="369332"/>
          </a:xfrm>
          <a:prstGeom prst="rect">
            <a:avLst/>
          </a:prstGeom>
        </p:spPr>
        <p:txBody>
          <a:bodyPr wrap="none">
            <a:spAutoFit/>
          </a:bodyPr>
          <a:lstStyle/>
          <a:p>
            <a:r>
              <a:rPr lang="de-DE" dirty="0" smtClean="0"/>
              <a:t>TDR </a:t>
            </a:r>
            <a:r>
              <a:rPr lang="de-DE" dirty="0" err="1" smtClean="0"/>
              <a:t>example</a:t>
            </a:r>
            <a:endParaRPr lang="de-DE" dirty="0"/>
          </a:p>
        </p:txBody>
      </p:sp>
    </p:spTree>
    <p:extLst>
      <p:ext uri="{BB962C8B-B14F-4D97-AF65-F5344CB8AC3E}">
        <p14:creationId xmlns:p14="http://schemas.microsoft.com/office/powerpoint/2010/main" val="2595972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CBM Dipole </a:t>
            </a:r>
            <a:endParaRPr lang="de-DE" dirty="0"/>
          </a:p>
        </p:txBody>
      </p:sp>
      <p:sp>
        <p:nvSpPr>
          <p:cNvPr id="3" name="Inhaltsplatzhalter 2"/>
          <p:cNvSpPr>
            <a:spLocks noGrp="1"/>
          </p:cNvSpPr>
          <p:nvPr>
            <p:ph idx="1"/>
          </p:nvPr>
        </p:nvSpPr>
        <p:spPr/>
        <p:txBody>
          <a:bodyPr/>
          <a:lstStyle/>
          <a:p>
            <a:r>
              <a:rPr lang="de-DE" dirty="0" smtClean="0"/>
              <a:t>Design </a:t>
            </a:r>
            <a:r>
              <a:rPr lang="de-DE" dirty="0" err="1" smtClean="0"/>
              <a:t>history</a:t>
            </a:r>
            <a:endParaRPr lang="de-DE" dirty="0" smtClean="0"/>
          </a:p>
          <a:p>
            <a:pPr lvl="1"/>
            <a:r>
              <a:rPr lang="de-DE" dirty="0" smtClean="0"/>
              <a:t> </a:t>
            </a:r>
            <a:r>
              <a:rPr lang="de-DE" dirty="0" err="1" smtClean="0"/>
              <a:t>work</a:t>
            </a:r>
            <a:r>
              <a:rPr lang="de-DE" dirty="0" smtClean="0"/>
              <a:t> </a:t>
            </a:r>
            <a:r>
              <a:rPr lang="de-DE" dirty="0" err="1" smtClean="0"/>
              <a:t>by</a:t>
            </a:r>
            <a:r>
              <a:rPr lang="de-DE" dirty="0" smtClean="0"/>
              <a:t> JINR, </a:t>
            </a:r>
            <a:r>
              <a:rPr lang="de-DE" sz="2400" dirty="0" err="1" smtClean="0"/>
              <a:t>Dubna</a:t>
            </a:r>
            <a:endParaRPr lang="de-DE" sz="2400" dirty="0" smtClean="0"/>
          </a:p>
          <a:p>
            <a:r>
              <a:rPr lang="de-DE" dirty="0" smtClean="0">
                <a:solidFill>
                  <a:srgbClr val="FF0000"/>
                </a:solidFill>
              </a:rPr>
              <a:t>Technical Design Report (TDR</a:t>
            </a:r>
            <a:r>
              <a:rPr lang="de-DE" dirty="0" smtClean="0"/>
              <a:t>) </a:t>
            </a:r>
            <a:r>
              <a:rPr lang="de-DE" sz="2400" dirty="0" smtClean="0"/>
              <a:t>(</a:t>
            </a:r>
            <a:r>
              <a:rPr lang="de-DE" sz="2400" dirty="0" err="1" smtClean="0"/>
              <a:t>October</a:t>
            </a:r>
            <a:r>
              <a:rPr lang="de-DE" sz="2400" dirty="0" smtClean="0"/>
              <a:t> 2013)</a:t>
            </a:r>
          </a:p>
          <a:p>
            <a:pPr lvl="1"/>
            <a:r>
              <a:rPr lang="de-DE" dirty="0" smtClean="0"/>
              <a:t> </a:t>
            </a:r>
            <a:r>
              <a:rPr lang="de-DE" dirty="0" err="1" smtClean="0"/>
              <a:t>by</a:t>
            </a:r>
            <a:r>
              <a:rPr lang="de-DE" dirty="0" smtClean="0"/>
              <a:t> JINR </a:t>
            </a:r>
            <a:r>
              <a:rPr lang="de-DE" dirty="0" err="1" smtClean="0"/>
              <a:t>and</a:t>
            </a:r>
            <a:r>
              <a:rPr lang="de-DE" dirty="0" smtClean="0"/>
              <a:t> GSI</a:t>
            </a:r>
          </a:p>
          <a:p>
            <a:r>
              <a:rPr lang="de-DE" dirty="0" err="1" smtClean="0"/>
              <a:t>Collaboration</a:t>
            </a:r>
            <a:r>
              <a:rPr lang="de-DE" dirty="0" smtClean="0"/>
              <a:t> </a:t>
            </a:r>
            <a:r>
              <a:rPr lang="de-DE" dirty="0" err="1" smtClean="0"/>
              <a:t>Contract</a:t>
            </a:r>
            <a:r>
              <a:rPr lang="de-DE" dirty="0" smtClean="0"/>
              <a:t> </a:t>
            </a:r>
            <a:r>
              <a:rPr lang="de-DE" sz="2400" dirty="0" err="1" smtClean="0"/>
              <a:t>with</a:t>
            </a:r>
            <a:r>
              <a:rPr lang="de-DE" sz="2400" dirty="0" smtClean="0"/>
              <a:t> </a:t>
            </a:r>
            <a:r>
              <a:rPr lang="de-DE" sz="2800" dirty="0"/>
              <a:t>BINP,</a:t>
            </a:r>
            <a:r>
              <a:rPr lang="de-DE" sz="2400" dirty="0" smtClean="0"/>
              <a:t> Novosibirsk </a:t>
            </a:r>
            <a:r>
              <a:rPr lang="de-DE" sz="2400" dirty="0" err="1" smtClean="0"/>
              <a:t>for</a:t>
            </a:r>
            <a:r>
              <a:rPr lang="de-DE" sz="2400" dirty="0" smtClean="0"/>
              <a:t> </a:t>
            </a:r>
            <a:r>
              <a:rPr lang="de-DE" sz="2400" dirty="0" err="1" smtClean="0"/>
              <a:t>the</a:t>
            </a:r>
            <a:r>
              <a:rPr lang="de-DE" sz="2400" dirty="0" smtClean="0"/>
              <a:t> design, </a:t>
            </a:r>
            <a:r>
              <a:rPr lang="de-DE" sz="2400" dirty="0" err="1" smtClean="0"/>
              <a:t>prototyping</a:t>
            </a:r>
            <a:r>
              <a:rPr lang="de-DE" sz="2400" dirty="0" smtClean="0"/>
              <a:t>, </a:t>
            </a:r>
            <a:r>
              <a:rPr lang="de-DE" sz="2400" dirty="0" err="1" smtClean="0"/>
              <a:t>production</a:t>
            </a:r>
            <a:r>
              <a:rPr lang="de-DE" sz="2400" dirty="0" smtClean="0"/>
              <a:t>, </a:t>
            </a:r>
            <a:r>
              <a:rPr lang="de-DE" sz="2400" dirty="0" err="1" smtClean="0"/>
              <a:t>delivery</a:t>
            </a:r>
            <a:r>
              <a:rPr lang="de-DE" sz="2400" dirty="0" smtClean="0"/>
              <a:t> </a:t>
            </a:r>
            <a:r>
              <a:rPr lang="de-DE" sz="2400" dirty="0" err="1" smtClean="0"/>
              <a:t>and</a:t>
            </a:r>
            <a:r>
              <a:rPr lang="de-DE" sz="2400" dirty="0" smtClean="0"/>
              <a:t> </a:t>
            </a:r>
            <a:r>
              <a:rPr lang="de-DE" sz="2400" dirty="0" err="1" smtClean="0"/>
              <a:t>testing</a:t>
            </a:r>
            <a:r>
              <a:rPr lang="de-DE" sz="2400" dirty="0" smtClean="0"/>
              <a:t> </a:t>
            </a:r>
          </a:p>
          <a:p>
            <a:pPr lvl="1"/>
            <a:r>
              <a:rPr lang="de-DE" dirty="0" smtClean="0"/>
              <a:t>  Annex 3: </a:t>
            </a:r>
            <a:r>
              <a:rPr lang="de-DE" dirty="0" err="1" smtClean="0">
                <a:solidFill>
                  <a:srgbClr val="FF0000"/>
                </a:solidFill>
              </a:rPr>
              <a:t>Detailed</a:t>
            </a:r>
            <a:r>
              <a:rPr lang="de-DE" dirty="0" smtClean="0">
                <a:solidFill>
                  <a:srgbClr val="FF0000"/>
                </a:solidFill>
              </a:rPr>
              <a:t> </a:t>
            </a:r>
            <a:r>
              <a:rPr lang="de-DE" dirty="0" err="1" smtClean="0">
                <a:solidFill>
                  <a:srgbClr val="FF0000"/>
                </a:solidFill>
              </a:rPr>
              <a:t>Specification</a:t>
            </a:r>
            <a:r>
              <a:rPr lang="de-DE" dirty="0" smtClean="0">
                <a:solidFill>
                  <a:srgbClr val="FF0000"/>
                </a:solidFill>
              </a:rPr>
              <a:t>  </a:t>
            </a:r>
            <a:endParaRPr lang="de-DE" dirty="0">
              <a:solidFill>
                <a:srgbClr val="FF0000"/>
              </a:solidFill>
            </a:endParaRPr>
          </a:p>
        </p:txBody>
      </p:sp>
    </p:spTree>
    <p:extLst>
      <p:ext uri="{BB962C8B-B14F-4D97-AF65-F5344CB8AC3E}">
        <p14:creationId xmlns:p14="http://schemas.microsoft.com/office/powerpoint/2010/main" val="1826260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Description: CBM_co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598" y="4376933"/>
            <a:ext cx="3499412" cy="241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968528" y="577472"/>
            <a:ext cx="3099416" cy="584775"/>
          </a:xfrm>
          <a:prstGeom prst="rect">
            <a:avLst/>
          </a:prstGeom>
          <a:noFill/>
        </p:spPr>
        <p:txBody>
          <a:bodyPr wrap="square" rtlCol="0">
            <a:spAutoFit/>
          </a:bodyPr>
          <a:lstStyle/>
          <a:p>
            <a:r>
              <a:rPr lang="de-DE" sz="3200" dirty="0" err="1" smtClean="0"/>
              <a:t>Coil</a:t>
            </a:r>
            <a:r>
              <a:rPr lang="de-DE" sz="3200" dirty="0" smtClean="0"/>
              <a:t> </a:t>
            </a:r>
            <a:r>
              <a:rPr lang="de-DE" sz="3200" dirty="0" err="1" smtClean="0"/>
              <a:t>and</a:t>
            </a:r>
            <a:r>
              <a:rPr lang="de-DE" sz="3200" dirty="0" smtClean="0"/>
              <a:t> </a:t>
            </a:r>
            <a:r>
              <a:rPr lang="de-DE" sz="3200" dirty="0" err="1" smtClean="0"/>
              <a:t>coil</a:t>
            </a:r>
            <a:r>
              <a:rPr lang="de-DE" sz="3200" dirty="0" smtClean="0"/>
              <a:t> </a:t>
            </a:r>
            <a:r>
              <a:rPr lang="de-DE" sz="3200" dirty="0" err="1" smtClean="0"/>
              <a:t>case</a:t>
            </a:r>
            <a:endParaRPr lang="de-DE" sz="3200" dirty="0"/>
          </a:p>
        </p:txBody>
      </p:sp>
      <p:graphicFrame>
        <p:nvGraphicFramePr>
          <p:cNvPr id="7" name="Tabelle 6"/>
          <p:cNvGraphicFramePr>
            <a:graphicFrameLocks noGrp="1"/>
          </p:cNvGraphicFramePr>
          <p:nvPr>
            <p:extLst>
              <p:ext uri="{D42A27DB-BD31-4B8C-83A1-F6EECF244321}">
                <p14:modId xmlns:p14="http://schemas.microsoft.com/office/powerpoint/2010/main" val="3309177553"/>
              </p:ext>
            </p:extLst>
          </p:nvPr>
        </p:nvGraphicFramePr>
        <p:xfrm>
          <a:off x="2296129" y="1340768"/>
          <a:ext cx="5331664" cy="906614"/>
        </p:xfrm>
        <a:graphic>
          <a:graphicData uri="http://schemas.openxmlformats.org/drawingml/2006/table">
            <a:tbl>
              <a:tblPr firstRow="1" firstCol="1" lastRow="1" lastCol="1" bandRow="1" bandCol="1"/>
              <a:tblGrid>
                <a:gridCol w="4004063"/>
                <a:gridCol w="1327601"/>
              </a:tblGrid>
              <a:tr h="468052">
                <a:tc>
                  <a:txBody>
                    <a:bodyPr/>
                    <a:lstStyle/>
                    <a:p>
                      <a:pPr algn="just">
                        <a:spcAft>
                          <a:spcPts val="0"/>
                        </a:spcAft>
                      </a:pPr>
                      <a:r>
                        <a:rPr lang="en-GB" sz="2000" dirty="0">
                          <a:effectLst/>
                          <a:latin typeface="Arial"/>
                          <a:ea typeface="Times New Roman"/>
                          <a:cs typeface="Arial"/>
                        </a:rPr>
                        <a:t> interlayer insulation (mm)</a:t>
                      </a:r>
                      <a:endParaRPr lang="de-DE" sz="2000" dirty="0">
                        <a:effectLst/>
                        <a:latin typeface="Arial"/>
                        <a:ea typeface="Times New Roman"/>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GB" sz="1800">
                          <a:effectLst/>
                          <a:latin typeface="Arial"/>
                          <a:ea typeface="Times New Roman"/>
                          <a:cs typeface="Arial"/>
                        </a:rPr>
                        <a:t>0.3</a:t>
                      </a:r>
                      <a:endParaRPr lang="de-DE" sz="180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562">
                <a:tc>
                  <a:txBody>
                    <a:bodyPr/>
                    <a:lstStyle/>
                    <a:p>
                      <a:pPr algn="just">
                        <a:spcAft>
                          <a:spcPts val="0"/>
                        </a:spcAft>
                      </a:pPr>
                      <a:r>
                        <a:rPr lang="en-GB" sz="2000" dirty="0">
                          <a:effectLst/>
                          <a:latin typeface="Arial"/>
                          <a:ea typeface="Times New Roman"/>
                          <a:cs typeface="Arial"/>
                        </a:rPr>
                        <a:t> ground insulation thickness (mm)</a:t>
                      </a:r>
                      <a:endParaRPr lang="de-DE" sz="2000" dirty="0">
                        <a:effectLst/>
                        <a:latin typeface="Arial"/>
                        <a:ea typeface="Times New Roman"/>
                        <a:cs typeface="Times New Roman"/>
                      </a:endParaRPr>
                    </a:p>
                  </a:txBody>
                  <a:tcPr marL="68580" marR="68580"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spcAft>
                          <a:spcPts val="0"/>
                        </a:spcAft>
                      </a:pPr>
                      <a:r>
                        <a:rPr lang="en-GB" sz="1800" dirty="0">
                          <a:effectLst/>
                          <a:latin typeface="Arial"/>
                          <a:ea typeface="Times New Roman"/>
                          <a:cs typeface="Arial"/>
                        </a:rPr>
                        <a:t>2</a:t>
                      </a:r>
                      <a:endParaRPr lang="de-DE" sz="180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pic>
        <p:nvPicPr>
          <p:cNvPr id="4098" name="Picture 2" descr="coil  cas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4509120"/>
            <a:ext cx="3137326"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elle 7"/>
          <p:cNvGraphicFramePr>
            <a:graphicFrameLocks noGrp="1"/>
          </p:cNvGraphicFramePr>
          <p:nvPr>
            <p:extLst>
              <p:ext uri="{D42A27DB-BD31-4B8C-83A1-F6EECF244321}">
                <p14:modId xmlns:p14="http://schemas.microsoft.com/office/powerpoint/2010/main" val="78540840"/>
              </p:ext>
            </p:extLst>
          </p:nvPr>
        </p:nvGraphicFramePr>
        <p:xfrm>
          <a:off x="2293336" y="2420888"/>
          <a:ext cx="6096000" cy="792480"/>
        </p:xfrm>
        <a:graphic>
          <a:graphicData uri="http://schemas.openxmlformats.org/drawingml/2006/table">
            <a:tbl>
              <a:tblPr firstRow="1" bandRow="1">
                <a:tableStyleId>{5940675A-B579-460E-94D1-54222C63F5DA}</a:tableStyleId>
              </a:tblPr>
              <a:tblGrid>
                <a:gridCol w="3358784"/>
                <a:gridCol w="2737216"/>
              </a:tblGrid>
              <a:tr h="370840">
                <a:tc>
                  <a:txBody>
                    <a:bodyPr/>
                    <a:lstStyle/>
                    <a:p>
                      <a:r>
                        <a:rPr lang="de-DE" sz="2000" kern="1200" dirty="0" smtClean="0">
                          <a:solidFill>
                            <a:schemeClr val="tx1"/>
                          </a:solidFill>
                          <a:effectLst/>
                          <a:latin typeface="Arial"/>
                          <a:ea typeface="Times New Roman"/>
                          <a:cs typeface="Arial"/>
                        </a:rPr>
                        <a:t>Material </a:t>
                      </a:r>
                      <a:r>
                        <a:rPr lang="de-DE" sz="2000" kern="1200" dirty="0" err="1" smtClean="0">
                          <a:solidFill>
                            <a:schemeClr val="tx1"/>
                          </a:solidFill>
                          <a:effectLst/>
                          <a:latin typeface="Arial"/>
                          <a:ea typeface="Times New Roman"/>
                          <a:cs typeface="Arial"/>
                        </a:rPr>
                        <a:t>coil</a:t>
                      </a:r>
                      <a:r>
                        <a:rPr lang="de-DE" sz="2000" kern="1200" dirty="0" smtClean="0">
                          <a:solidFill>
                            <a:schemeClr val="tx1"/>
                          </a:solidFill>
                          <a:effectLst/>
                          <a:latin typeface="Arial"/>
                          <a:ea typeface="Times New Roman"/>
                          <a:cs typeface="Arial"/>
                        </a:rPr>
                        <a:t> </a:t>
                      </a:r>
                      <a:r>
                        <a:rPr lang="de-DE" sz="2000" kern="1200" dirty="0" err="1" smtClean="0">
                          <a:solidFill>
                            <a:schemeClr val="tx1"/>
                          </a:solidFill>
                          <a:effectLst/>
                          <a:latin typeface="Arial"/>
                          <a:ea typeface="Times New Roman"/>
                          <a:cs typeface="Arial"/>
                        </a:rPr>
                        <a:t>case</a:t>
                      </a:r>
                      <a:endParaRPr lang="de-DE" sz="2000" kern="1200" dirty="0">
                        <a:solidFill>
                          <a:schemeClr val="tx1"/>
                        </a:solidFill>
                        <a:effectLst/>
                        <a:latin typeface="Arial"/>
                        <a:ea typeface="Times New Roman"/>
                        <a:cs typeface="Arial"/>
                      </a:endParaRPr>
                    </a:p>
                  </a:txBody>
                  <a:tcPr/>
                </a:tc>
                <a:tc>
                  <a:txBody>
                    <a:bodyPr/>
                    <a:lstStyle/>
                    <a:p>
                      <a:r>
                        <a:rPr lang="de-DE" sz="2000" kern="1200" dirty="0" err="1" smtClean="0">
                          <a:solidFill>
                            <a:schemeClr val="tx1"/>
                          </a:solidFill>
                          <a:effectLst/>
                          <a:latin typeface="Arial"/>
                          <a:ea typeface="Times New Roman"/>
                          <a:cs typeface="Arial"/>
                        </a:rPr>
                        <a:t>Stainless</a:t>
                      </a:r>
                      <a:r>
                        <a:rPr lang="de-DE" sz="2000" kern="1200" dirty="0" smtClean="0">
                          <a:solidFill>
                            <a:schemeClr val="tx1"/>
                          </a:solidFill>
                          <a:effectLst/>
                          <a:latin typeface="Arial"/>
                          <a:ea typeface="Times New Roman"/>
                          <a:cs typeface="Arial"/>
                        </a:rPr>
                        <a:t> </a:t>
                      </a:r>
                      <a:r>
                        <a:rPr lang="de-DE" sz="2000" kern="1200" dirty="0" err="1" smtClean="0">
                          <a:solidFill>
                            <a:schemeClr val="tx1"/>
                          </a:solidFill>
                          <a:effectLst/>
                          <a:latin typeface="Arial"/>
                          <a:ea typeface="Times New Roman"/>
                          <a:cs typeface="Arial"/>
                        </a:rPr>
                        <a:t>steel</a:t>
                      </a:r>
                      <a:r>
                        <a:rPr lang="de-DE" sz="2000" kern="1200" dirty="0" smtClean="0">
                          <a:solidFill>
                            <a:schemeClr val="tx1"/>
                          </a:solidFill>
                          <a:effectLst/>
                          <a:latin typeface="Arial"/>
                          <a:ea typeface="Times New Roman"/>
                          <a:cs typeface="Arial"/>
                        </a:rPr>
                        <a:t> 316LN</a:t>
                      </a:r>
                      <a:endParaRPr lang="de-DE" sz="2000" kern="1200" dirty="0">
                        <a:solidFill>
                          <a:schemeClr val="tx1"/>
                        </a:solidFill>
                        <a:effectLst/>
                        <a:latin typeface="Arial"/>
                        <a:ea typeface="Times New Roman"/>
                        <a:cs typeface="Arial"/>
                      </a:endParaRPr>
                    </a:p>
                  </a:txBody>
                  <a:tcPr/>
                </a:tc>
              </a:tr>
              <a:tr h="370840">
                <a:tc>
                  <a:txBody>
                    <a:bodyPr/>
                    <a:lstStyle/>
                    <a:p>
                      <a:r>
                        <a:rPr lang="de-DE" sz="2000" kern="1200" dirty="0" smtClean="0">
                          <a:solidFill>
                            <a:schemeClr val="tx1"/>
                          </a:solidFill>
                          <a:effectLst/>
                          <a:latin typeface="Arial"/>
                          <a:ea typeface="Times New Roman"/>
                          <a:cs typeface="Arial"/>
                        </a:rPr>
                        <a:t>Design </a:t>
                      </a:r>
                      <a:r>
                        <a:rPr lang="de-DE" sz="2000" kern="1200" dirty="0" err="1" smtClean="0">
                          <a:solidFill>
                            <a:schemeClr val="tx1"/>
                          </a:solidFill>
                          <a:effectLst/>
                          <a:latin typeface="Arial"/>
                          <a:ea typeface="Times New Roman"/>
                          <a:cs typeface="Arial"/>
                        </a:rPr>
                        <a:t>pressure</a:t>
                      </a:r>
                      <a:r>
                        <a:rPr lang="de-DE" sz="2000" kern="1200" dirty="0" smtClean="0">
                          <a:solidFill>
                            <a:schemeClr val="tx1"/>
                          </a:solidFill>
                          <a:effectLst/>
                          <a:latin typeface="Arial"/>
                          <a:ea typeface="Times New Roman"/>
                          <a:cs typeface="Arial"/>
                        </a:rPr>
                        <a:t> </a:t>
                      </a:r>
                      <a:r>
                        <a:rPr lang="de-DE" sz="2000" kern="1200" dirty="0" err="1" smtClean="0">
                          <a:solidFill>
                            <a:schemeClr val="tx1"/>
                          </a:solidFill>
                          <a:effectLst/>
                          <a:latin typeface="Arial"/>
                          <a:ea typeface="Times New Roman"/>
                          <a:cs typeface="Arial"/>
                        </a:rPr>
                        <a:t>coil</a:t>
                      </a:r>
                      <a:r>
                        <a:rPr lang="de-DE" sz="2000" kern="1200" dirty="0" smtClean="0">
                          <a:solidFill>
                            <a:schemeClr val="tx1"/>
                          </a:solidFill>
                          <a:effectLst/>
                          <a:latin typeface="Arial"/>
                          <a:ea typeface="Times New Roman"/>
                          <a:cs typeface="Arial"/>
                        </a:rPr>
                        <a:t> </a:t>
                      </a:r>
                      <a:r>
                        <a:rPr lang="de-DE" sz="2000" kern="1200" dirty="0" err="1" smtClean="0">
                          <a:solidFill>
                            <a:schemeClr val="tx1"/>
                          </a:solidFill>
                          <a:effectLst/>
                          <a:latin typeface="Arial"/>
                          <a:ea typeface="Times New Roman"/>
                          <a:cs typeface="Arial"/>
                        </a:rPr>
                        <a:t>case</a:t>
                      </a:r>
                      <a:endParaRPr lang="de-DE" sz="2000" kern="1200" dirty="0">
                        <a:solidFill>
                          <a:schemeClr val="tx1"/>
                        </a:solidFill>
                        <a:effectLst/>
                        <a:latin typeface="Arial"/>
                        <a:ea typeface="Times New Roman"/>
                        <a:cs typeface="Arial"/>
                      </a:endParaRPr>
                    </a:p>
                  </a:txBody>
                  <a:tcPr/>
                </a:tc>
                <a:tc>
                  <a:txBody>
                    <a:bodyPr/>
                    <a:lstStyle/>
                    <a:p>
                      <a:r>
                        <a:rPr lang="de-DE" sz="2000" kern="1200" dirty="0" smtClean="0">
                          <a:solidFill>
                            <a:schemeClr val="tx1"/>
                          </a:solidFill>
                          <a:effectLst/>
                          <a:latin typeface="Arial"/>
                          <a:ea typeface="Times New Roman"/>
                          <a:cs typeface="Arial"/>
                        </a:rPr>
                        <a:t>20 bar</a:t>
                      </a:r>
                      <a:endParaRPr lang="de-DE" sz="2000" kern="1200" dirty="0">
                        <a:solidFill>
                          <a:schemeClr val="tx1"/>
                        </a:solidFill>
                        <a:effectLst/>
                        <a:latin typeface="Arial"/>
                        <a:ea typeface="Times New Roman"/>
                        <a:cs typeface="Arial"/>
                      </a:endParaRPr>
                    </a:p>
                  </a:txBody>
                  <a:tcPr/>
                </a:tc>
              </a:tr>
            </a:tbl>
          </a:graphicData>
        </a:graphic>
      </p:graphicFrame>
      <p:sp>
        <p:nvSpPr>
          <p:cNvPr id="4" name="Rechteck 3"/>
          <p:cNvSpPr/>
          <p:nvPr/>
        </p:nvSpPr>
        <p:spPr>
          <a:xfrm>
            <a:off x="95931" y="3995772"/>
            <a:ext cx="1409745" cy="369332"/>
          </a:xfrm>
          <a:prstGeom prst="rect">
            <a:avLst/>
          </a:prstGeom>
        </p:spPr>
        <p:txBody>
          <a:bodyPr wrap="none">
            <a:spAutoFit/>
          </a:bodyPr>
          <a:lstStyle/>
          <a:p>
            <a:r>
              <a:rPr lang="de-DE" dirty="0" smtClean="0"/>
              <a:t>TDR </a:t>
            </a:r>
            <a:r>
              <a:rPr lang="de-DE" dirty="0" err="1" smtClean="0"/>
              <a:t>example</a:t>
            </a:r>
            <a:endParaRPr lang="de-DE" dirty="0"/>
          </a:p>
        </p:txBody>
      </p:sp>
    </p:spTree>
    <p:extLst>
      <p:ext uri="{BB962C8B-B14F-4D97-AF65-F5344CB8AC3E}">
        <p14:creationId xmlns:p14="http://schemas.microsoft.com/office/powerpoint/2010/main" val="536424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03648" y="692696"/>
            <a:ext cx="5328592" cy="584775"/>
          </a:xfrm>
          <a:prstGeom prst="rect">
            <a:avLst/>
          </a:prstGeom>
          <a:noFill/>
        </p:spPr>
        <p:txBody>
          <a:bodyPr wrap="square" rtlCol="0">
            <a:spAutoFit/>
          </a:bodyPr>
          <a:lstStyle/>
          <a:p>
            <a:r>
              <a:rPr lang="de-DE" sz="3200" dirty="0" err="1" smtClean="0"/>
              <a:t>Cryostat</a:t>
            </a:r>
            <a:r>
              <a:rPr lang="de-DE" sz="3200" dirty="0" smtClean="0"/>
              <a:t> </a:t>
            </a:r>
            <a:r>
              <a:rPr lang="de-DE" sz="3200" dirty="0" err="1" smtClean="0"/>
              <a:t>and</a:t>
            </a:r>
            <a:r>
              <a:rPr lang="de-DE" sz="3200" dirty="0" smtClean="0"/>
              <a:t> </a:t>
            </a:r>
            <a:r>
              <a:rPr lang="de-DE" sz="3200" dirty="0" err="1" smtClean="0"/>
              <a:t>heat</a:t>
            </a:r>
            <a:r>
              <a:rPr lang="de-DE" sz="3200" dirty="0" smtClean="0"/>
              <a:t> </a:t>
            </a:r>
            <a:r>
              <a:rPr lang="de-DE" sz="3200" dirty="0" err="1" smtClean="0"/>
              <a:t>loads</a:t>
            </a:r>
            <a:endParaRPr lang="de-DE" sz="3200" dirty="0"/>
          </a:p>
        </p:txBody>
      </p:sp>
      <p:sp>
        <p:nvSpPr>
          <p:cNvPr id="4" name="Textfeld 3"/>
          <p:cNvSpPr txBox="1"/>
          <p:nvPr/>
        </p:nvSpPr>
        <p:spPr>
          <a:xfrm>
            <a:off x="2191594" y="1791397"/>
            <a:ext cx="6952406" cy="2554545"/>
          </a:xfrm>
          <a:prstGeom prst="rect">
            <a:avLst/>
          </a:prstGeom>
          <a:noFill/>
        </p:spPr>
        <p:txBody>
          <a:bodyPr wrap="square" rtlCol="0">
            <a:spAutoFit/>
          </a:bodyPr>
          <a:lstStyle/>
          <a:p>
            <a:endParaRPr lang="de-DE" sz="2000" dirty="0" smtClean="0"/>
          </a:p>
          <a:p>
            <a:pPr marL="285750" indent="-285750">
              <a:buFont typeface="Arial" panose="020B0604020202020204" pitchFamily="34" charset="0"/>
              <a:buChar char="•"/>
            </a:pPr>
            <a:r>
              <a:rPr lang="de-DE" sz="2400" dirty="0" err="1" smtClean="0"/>
              <a:t>Cryostat</a:t>
            </a:r>
            <a:r>
              <a:rPr lang="de-DE" sz="2400" dirty="0" smtClean="0"/>
              <a:t> </a:t>
            </a:r>
            <a:r>
              <a:rPr lang="de-DE" sz="2400" dirty="0" err="1" smtClean="0"/>
              <a:t>deformation</a:t>
            </a:r>
            <a:r>
              <a:rPr lang="de-DE" sz="2400" dirty="0" smtClean="0"/>
              <a:t> &lt; 0.1 mm</a:t>
            </a:r>
          </a:p>
          <a:p>
            <a:pPr marL="285750" indent="-285750">
              <a:buFont typeface="Arial" panose="020B0604020202020204" pitchFamily="34" charset="0"/>
              <a:buChar char="•"/>
            </a:pPr>
            <a:r>
              <a:rPr lang="de-DE" sz="2400" dirty="0" err="1"/>
              <a:t>H</a:t>
            </a:r>
            <a:r>
              <a:rPr lang="de-DE" sz="2400" dirty="0" err="1" smtClean="0"/>
              <a:t>eat</a:t>
            </a:r>
            <a:r>
              <a:rPr lang="de-DE" sz="2400" dirty="0" smtClean="0"/>
              <a:t> </a:t>
            </a:r>
            <a:r>
              <a:rPr lang="de-DE" sz="2400" dirty="0" err="1" smtClean="0"/>
              <a:t>load</a:t>
            </a:r>
            <a:r>
              <a:rPr lang="de-DE" sz="2400" dirty="0" smtClean="0"/>
              <a:t> per </a:t>
            </a:r>
            <a:r>
              <a:rPr lang="de-DE" sz="2400" dirty="0" err="1" smtClean="0"/>
              <a:t>cryostat</a:t>
            </a:r>
            <a:r>
              <a:rPr lang="de-DE" sz="2400" dirty="0" smtClean="0"/>
              <a:t> &lt; 11W at 4.5K (SAMURAI </a:t>
            </a:r>
            <a:r>
              <a:rPr lang="de-DE" sz="2400" dirty="0" err="1" smtClean="0"/>
              <a:t>much</a:t>
            </a:r>
            <a:r>
              <a:rPr lang="de-DE" sz="2400" dirty="0" smtClean="0"/>
              <a:t> </a:t>
            </a:r>
            <a:r>
              <a:rPr lang="de-DE" sz="2400" dirty="0" err="1" smtClean="0"/>
              <a:t>better</a:t>
            </a:r>
            <a:r>
              <a:rPr lang="de-DE" sz="2400" dirty="0" smtClean="0"/>
              <a:t>!)</a:t>
            </a:r>
          </a:p>
          <a:p>
            <a:pPr marL="285750" indent="-285750">
              <a:buFont typeface="Arial" panose="020B0604020202020204" pitchFamily="34" charset="0"/>
              <a:buChar char="•"/>
            </a:pPr>
            <a:r>
              <a:rPr lang="de-DE" sz="2400" dirty="0" err="1"/>
              <a:t>H</a:t>
            </a:r>
            <a:r>
              <a:rPr lang="de-DE" sz="2400" dirty="0" err="1" smtClean="0"/>
              <a:t>eat</a:t>
            </a:r>
            <a:r>
              <a:rPr lang="de-DE" sz="2400" dirty="0" smtClean="0"/>
              <a:t> </a:t>
            </a:r>
            <a:r>
              <a:rPr lang="de-DE" sz="2400" dirty="0" err="1" smtClean="0"/>
              <a:t>load</a:t>
            </a:r>
            <a:r>
              <a:rPr lang="de-DE" sz="2400" dirty="0" smtClean="0"/>
              <a:t> per </a:t>
            </a:r>
            <a:r>
              <a:rPr lang="de-DE" sz="2400" dirty="0" err="1" smtClean="0"/>
              <a:t>cryostat</a:t>
            </a:r>
            <a:r>
              <a:rPr lang="de-DE" sz="2400" dirty="0" smtClean="0"/>
              <a:t> &lt; 45W at 80K</a:t>
            </a:r>
          </a:p>
          <a:p>
            <a:pPr marL="285750" indent="-285750">
              <a:buFont typeface="Arial" panose="020B0604020202020204" pitchFamily="34" charset="0"/>
              <a:buChar char="•"/>
            </a:pPr>
            <a:r>
              <a:rPr lang="de-DE" sz="2400" dirty="0" smtClean="0"/>
              <a:t>He </a:t>
            </a:r>
            <a:r>
              <a:rPr lang="de-DE" sz="2400" dirty="0" err="1" smtClean="0"/>
              <a:t>liquefaction</a:t>
            </a:r>
            <a:r>
              <a:rPr lang="de-DE" sz="2400" dirty="0" smtClean="0"/>
              <a:t> </a:t>
            </a:r>
            <a:r>
              <a:rPr lang="de-DE" sz="2400" dirty="0" err="1" smtClean="0"/>
              <a:t>for</a:t>
            </a:r>
            <a:r>
              <a:rPr lang="de-DE" sz="2400" dirty="0" smtClean="0"/>
              <a:t> </a:t>
            </a:r>
            <a:r>
              <a:rPr lang="de-DE" sz="2400" dirty="0" err="1" smtClean="0"/>
              <a:t>the</a:t>
            </a:r>
            <a:r>
              <a:rPr lang="de-DE" sz="2400" dirty="0" smtClean="0"/>
              <a:t> </a:t>
            </a:r>
            <a:r>
              <a:rPr lang="de-DE" sz="2400" dirty="0" err="1" smtClean="0"/>
              <a:t>leads</a:t>
            </a:r>
            <a:r>
              <a:rPr lang="de-DE" sz="2400" dirty="0" smtClean="0"/>
              <a:t> &lt; 0,15 g/s</a:t>
            </a:r>
          </a:p>
          <a:p>
            <a:endParaRPr lang="de-DE" sz="2000" dirty="0"/>
          </a:p>
        </p:txBody>
      </p:sp>
      <p:pic>
        <p:nvPicPr>
          <p:cNvPr id="5123" name="Picture 3" descr="SUPPOR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4448201"/>
            <a:ext cx="3312368" cy="1967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1259632" y="4648256"/>
            <a:ext cx="1545103" cy="400110"/>
          </a:xfrm>
          <a:prstGeom prst="rect">
            <a:avLst/>
          </a:prstGeom>
        </p:spPr>
        <p:txBody>
          <a:bodyPr wrap="none">
            <a:spAutoFit/>
          </a:bodyPr>
          <a:lstStyle/>
          <a:p>
            <a:r>
              <a:rPr lang="de-DE" sz="2000" dirty="0" smtClean="0"/>
              <a:t>TDR </a:t>
            </a:r>
            <a:r>
              <a:rPr lang="de-DE" sz="2000" dirty="0" err="1" smtClean="0"/>
              <a:t>example</a:t>
            </a:r>
            <a:endParaRPr lang="de-DE" sz="2000" dirty="0"/>
          </a:p>
        </p:txBody>
      </p:sp>
    </p:spTree>
    <p:extLst>
      <p:ext uri="{BB962C8B-B14F-4D97-AF65-F5344CB8AC3E}">
        <p14:creationId xmlns:p14="http://schemas.microsoft.com/office/powerpoint/2010/main" val="3305555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3568" y="385500"/>
            <a:ext cx="1872208" cy="523220"/>
          </a:xfrm>
          <a:prstGeom prst="rect">
            <a:avLst/>
          </a:prstGeom>
          <a:noFill/>
        </p:spPr>
        <p:txBody>
          <a:bodyPr wrap="square" rtlCol="0">
            <a:spAutoFit/>
          </a:bodyPr>
          <a:lstStyle/>
          <a:p>
            <a:r>
              <a:rPr lang="de-DE" sz="2800" dirty="0" err="1" smtClean="0"/>
              <a:t>Cryogenic</a:t>
            </a:r>
            <a:r>
              <a:rPr lang="de-DE" sz="2800" dirty="0" err="1"/>
              <a:t>s</a:t>
            </a:r>
            <a:endParaRPr lang="de-DE" sz="2800" dirty="0"/>
          </a:p>
        </p:txBody>
      </p:sp>
      <p:pic>
        <p:nvPicPr>
          <p:cNvPr id="3" name="Grafik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3624407"/>
            <a:ext cx="3345875" cy="2833609"/>
          </a:xfrm>
          <a:prstGeom prst="rect">
            <a:avLst/>
          </a:prstGeom>
          <a:noFill/>
          <a:ln>
            <a:noFill/>
          </a:ln>
        </p:spPr>
      </p:pic>
      <p:pic>
        <p:nvPicPr>
          <p:cNvPr id="4" name="Grafik 3"/>
          <p:cNvPicPr/>
          <p:nvPr/>
        </p:nvPicPr>
        <p:blipFill>
          <a:blip r:embed="rId3">
            <a:extLst>
              <a:ext uri="{28A0092B-C50C-407E-A947-70E740481C1C}">
                <a14:useLocalDpi xmlns:a14="http://schemas.microsoft.com/office/drawing/2010/main" val="0"/>
              </a:ext>
            </a:extLst>
          </a:blip>
          <a:srcRect/>
          <a:stretch>
            <a:fillRect/>
          </a:stretch>
        </p:blipFill>
        <p:spPr bwMode="auto">
          <a:xfrm>
            <a:off x="830491" y="3297463"/>
            <a:ext cx="3744416" cy="3487495"/>
          </a:xfrm>
          <a:prstGeom prst="rect">
            <a:avLst/>
          </a:prstGeom>
          <a:noFill/>
          <a:ln>
            <a:noFill/>
          </a:ln>
        </p:spPr>
      </p:pic>
      <p:sp>
        <p:nvSpPr>
          <p:cNvPr id="7" name="Rechteck 6"/>
          <p:cNvSpPr/>
          <p:nvPr/>
        </p:nvSpPr>
        <p:spPr>
          <a:xfrm>
            <a:off x="251520" y="1052736"/>
            <a:ext cx="8136903" cy="2031325"/>
          </a:xfrm>
          <a:prstGeom prst="rect">
            <a:avLst/>
          </a:prstGeom>
        </p:spPr>
        <p:txBody>
          <a:bodyPr wrap="square">
            <a:spAutoFit/>
          </a:bodyPr>
          <a:lstStyle/>
          <a:p>
            <a:pPr lvl="2"/>
            <a:r>
              <a:rPr lang="en-US" b="1" dirty="0" smtClean="0"/>
              <a:t>4.9.1 Functional </a:t>
            </a:r>
            <a:r>
              <a:rPr lang="en-US" b="1" dirty="0"/>
              <a:t>and technical design requirements for the CBM FB and </a:t>
            </a:r>
            <a:r>
              <a:rPr lang="en-US" b="1" dirty="0" smtClean="0"/>
              <a:t>BB</a:t>
            </a:r>
          </a:p>
          <a:p>
            <a:pPr lvl="0"/>
            <a:r>
              <a:rPr lang="en-US" dirty="0" smtClean="0"/>
              <a:t>		Technical Guidelines:</a:t>
            </a:r>
          </a:p>
          <a:p>
            <a:pPr lvl="0"/>
            <a:r>
              <a:rPr lang="en-US" dirty="0"/>
              <a:t>	</a:t>
            </a:r>
            <a:r>
              <a:rPr lang="en-US" dirty="0" smtClean="0"/>
              <a:t>	F-TG-K-50.1e_Cryogenic_Operation_Parameter</a:t>
            </a:r>
            <a:endParaRPr lang="de-DE" dirty="0" smtClean="0"/>
          </a:p>
          <a:p>
            <a:pPr lvl="0"/>
            <a:r>
              <a:rPr lang="en-US" dirty="0" smtClean="0"/>
              <a:t>		F-TG-K-3.76e_</a:t>
            </a:r>
            <a:r>
              <a:rPr lang="en-US" i="1" dirty="0" smtClean="0"/>
              <a:t> </a:t>
            </a:r>
            <a:r>
              <a:rPr lang="en-US" dirty="0" smtClean="0"/>
              <a:t>Instrumentation of FAIR cryogenic cooling</a:t>
            </a:r>
            <a:endParaRPr lang="de-DE" dirty="0" smtClean="0"/>
          </a:p>
          <a:p>
            <a:pPr lvl="2"/>
            <a:r>
              <a:rPr lang="en-US" dirty="0" smtClean="0"/>
              <a:t>All </a:t>
            </a:r>
            <a:r>
              <a:rPr lang="en-US" dirty="0"/>
              <a:t>helium lines have to be designed for a maximum pressure of </a:t>
            </a:r>
            <a:r>
              <a:rPr lang="en-US" dirty="0" smtClean="0"/>
              <a:t>20 </a:t>
            </a:r>
            <a:r>
              <a:rPr lang="en-US" dirty="0"/>
              <a:t>bar*.</a:t>
            </a:r>
            <a:endParaRPr lang="de-DE" dirty="0"/>
          </a:p>
          <a:p>
            <a:pPr lvl="2"/>
            <a:r>
              <a:rPr lang="de-DE" dirty="0" smtClean="0"/>
              <a:t>etc..........</a:t>
            </a:r>
          </a:p>
          <a:p>
            <a:pPr lvl="2"/>
            <a:r>
              <a:rPr lang="de-DE" dirty="0" smtClean="0"/>
              <a:t>etc..........</a:t>
            </a:r>
          </a:p>
        </p:txBody>
      </p:sp>
      <p:sp>
        <p:nvSpPr>
          <p:cNvPr id="8" name="Textfeld 7"/>
          <p:cNvSpPr txBox="1"/>
          <p:nvPr/>
        </p:nvSpPr>
        <p:spPr>
          <a:xfrm>
            <a:off x="827584" y="3854220"/>
            <a:ext cx="1170513" cy="461665"/>
          </a:xfrm>
          <a:prstGeom prst="rect">
            <a:avLst/>
          </a:prstGeom>
          <a:noFill/>
        </p:spPr>
        <p:txBody>
          <a:bodyPr wrap="none" rtlCol="0">
            <a:spAutoFit/>
          </a:bodyPr>
          <a:lstStyle/>
          <a:p>
            <a:r>
              <a:rPr lang="de-DE" sz="2400" dirty="0" err="1" smtClean="0"/>
              <a:t>Scheme</a:t>
            </a:r>
            <a:endParaRPr lang="de-DE" sz="2400" dirty="0"/>
          </a:p>
        </p:txBody>
      </p:sp>
      <p:sp>
        <p:nvSpPr>
          <p:cNvPr id="9" name="Textfeld 8"/>
          <p:cNvSpPr txBox="1"/>
          <p:nvPr/>
        </p:nvSpPr>
        <p:spPr>
          <a:xfrm>
            <a:off x="389295" y="4561383"/>
            <a:ext cx="1221040" cy="307777"/>
          </a:xfrm>
          <a:prstGeom prst="rect">
            <a:avLst/>
          </a:prstGeom>
          <a:noFill/>
        </p:spPr>
        <p:txBody>
          <a:bodyPr wrap="none" rtlCol="0">
            <a:spAutoFit/>
          </a:bodyPr>
          <a:lstStyle/>
          <a:p>
            <a:r>
              <a:rPr lang="de-DE" sz="1400" dirty="0" smtClean="0"/>
              <a:t>Interfacepoint</a:t>
            </a:r>
            <a:endParaRPr lang="de-DE" sz="1400" dirty="0"/>
          </a:p>
        </p:txBody>
      </p:sp>
      <p:cxnSp>
        <p:nvCxnSpPr>
          <p:cNvPr id="11" name="Gerade Verbindung mit Pfeil 10"/>
          <p:cNvCxnSpPr/>
          <p:nvPr/>
        </p:nvCxnSpPr>
        <p:spPr>
          <a:xfrm>
            <a:off x="1619672" y="4715271"/>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5871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971600" y="692696"/>
            <a:ext cx="5035994" cy="523220"/>
          </a:xfrm>
          <a:prstGeom prst="rect">
            <a:avLst/>
          </a:prstGeom>
          <a:noFill/>
        </p:spPr>
        <p:txBody>
          <a:bodyPr wrap="none" rtlCol="0">
            <a:spAutoFit/>
          </a:bodyPr>
          <a:lstStyle/>
          <a:p>
            <a:r>
              <a:rPr lang="de-DE" sz="2800" dirty="0" err="1" smtClean="0"/>
              <a:t>Quench</a:t>
            </a:r>
            <a:r>
              <a:rPr lang="de-DE" sz="2800" dirty="0" smtClean="0"/>
              <a:t> </a:t>
            </a:r>
            <a:r>
              <a:rPr lang="de-DE" sz="2800" dirty="0" err="1" smtClean="0"/>
              <a:t>detection</a:t>
            </a:r>
            <a:r>
              <a:rPr lang="de-DE" sz="2800" dirty="0" smtClean="0"/>
              <a:t> </a:t>
            </a:r>
            <a:r>
              <a:rPr lang="de-DE" sz="2800" dirty="0" err="1" smtClean="0"/>
              <a:t>and</a:t>
            </a:r>
            <a:r>
              <a:rPr lang="de-DE" sz="2800" dirty="0" smtClean="0"/>
              <a:t> </a:t>
            </a:r>
            <a:r>
              <a:rPr lang="de-DE" sz="2800" dirty="0" err="1" smtClean="0"/>
              <a:t>protection</a:t>
            </a:r>
            <a:endParaRPr lang="de-DE" sz="2800" dirty="0"/>
          </a:p>
        </p:txBody>
      </p:sp>
      <p:sp>
        <p:nvSpPr>
          <p:cNvPr id="3" name="Rechteck 2"/>
          <p:cNvSpPr/>
          <p:nvPr/>
        </p:nvSpPr>
        <p:spPr>
          <a:xfrm>
            <a:off x="1700064" y="3244334"/>
            <a:ext cx="6815455" cy="830997"/>
          </a:xfrm>
          <a:prstGeom prst="rect">
            <a:avLst/>
          </a:prstGeom>
        </p:spPr>
        <p:txBody>
          <a:bodyPr wrap="none">
            <a:spAutoFit/>
          </a:bodyPr>
          <a:lstStyle/>
          <a:p>
            <a:r>
              <a:rPr lang="en-US" sz="2400" dirty="0" smtClean="0"/>
              <a:t>However, a Quench Detection and Protection circuit</a:t>
            </a:r>
          </a:p>
          <a:p>
            <a:r>
              <a:rPr lang="en-US" sz="2400" dirty="0" smtClean="0"/>
              <a:t>together with an </a:t>
            </a:r>
            <a:r>
              <a:rPr lang="en-US" sz="2400" dirty="0"/>
              <a:t>external dump resistor will be </a:t>
            </a:r>
            <a:r>
              <a:rPr lang="en-US" sz="2400" dirty="0" smtClean="0"/>
              <a:t>used!</a:t>
            </a:r>
            <a:endParaRPr lang="de-DE" sz="2400" dirty="0"/>
          </a:p>
        </p:txBody>
      </p:sp>
      <p:sp>
        <p:nvSpPr>
          <p:cNvPr id="4" name="Rechteck 3"/>
          <p:cNvSpPr/>
          <p:nvPr/>
        </p:nvSpPr>
        <p:spPr>
          <a:xfrm>
            <a:off x="2717152" y="1268760"/>
            <a:ext cx="5959304" cy="1569660"/>
          </a:xfrm>
          <a:prstGeom prst="rect">
            <a:avLst/>
          </a:prstGeom>
        </p:spPr>
        <p:txBody>
          <a:bodyPr wrap="square">
            <a:spAutoFit/>
          </a:bodyPr>
          <a:lstStyle/>
          <a:p>
            <a:r>
              <a:rPr lang="en-US" sz="2400" dirty="0" smtClean="0"/>
              <a:t>without external dump resistor:</a:t>
            </a:r>
          </a:p>
          <a:p>
            <a:pPr marL="800100" lvl="1" indent="-342900">
              <a:buFont typeface="Arial" panose="020B0604020202020204" pitchFamily="34" charset="0"/>
              <a:buChar char="•"/>
            </a:pPr>
            <a:r>
              <a:rPr lang="en-US" sz="2400" dirty="0" smtClean="0"/>
              <a:t>maximum </a:t>
            </a:r>
            <a:r>
              <a:rPr lang="en-US" sz="2400" dirty="0"/>
              <a:t>quench voltage </a:t>
            </a:r>
            <a:r>
              <a:rPr lang="en-US" sz="2400" dirty="0" smtClean="0"/>
              <a:t>&lt;  </a:t>
            </a:r>
            <a:r>
              <a:rPr lang="en-US" sz="2400" dirty="0"/>
              <a:t>1500 </a:t>
            </a:r>
            <a:r>
              <a:rPr lang="en-US" sz="2400" dirty="0" smtClean="0"/>
              <a:t>V</a:t>
            </a:r>
          </a:p>
          <a:p>
            <a:pPr marL="800100" lvl="1" indent="-342900">
              <a:buFont typeface="Arial" panose="020B0604020202020204" pitchFamily="34" charset="0"/>
              <a:buChar char="•"/>
            </a:pPr>
            <a:r>
              <a:rPr lang="en-US" sz="2400" dirty="0" smtClean="0"/>
              <a:t>maximum </a:t>
            </a:r>
            <a:r>
              <a:rPr lang="en-US" sz="2400" dirty="0"/>
              <a:t>hot spot temperature </a:t>
            </a:r>
            <a:r>
              <a:rPr lang="en-US" sz="2400" dirty="0" smtClean="0"/>
              <a:t>&lt; 120 K</a:t>
            </a:r>
          </a:p>
          <a:p>
            <a:pPr lvl="1"/>
            <a:r>
              <a:rPr lang="en-US" sz="2400" dirty="0"/>
              <a:t>	</a:t>
            </a:r>
            <a:r>
              <a:rPr lang="en-US" sz="2400" dirty="0" smtClean="0"/>
              <a:t>to make the magnet self-protecting! </a:t>
            </a:r>
            <a:endParaRPr lang="de-DE" sz="2400" dirty="0"/>
          </a:p>
        </p:txBody>
      </p:sp>
    </p:spTree>
    <p:extLst>
      <p:ext uri="{BB962C8B-B14F-4D97-AF65-F5344CB8AC3E}">
        <p14:creationId xmlns:p14="http://schemas.microsoft.com/office/powerpoint/2010/main" val="635949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94766" y="404664"/>
            <a:ext cx="1684948" cy="523220"/>
          </a:xfrm>
          <a:prstGeom prst="rect">
            <a:avLst/>
          </a:prstGeom>
          <a:noFill/>
        </p:spPr>
        <p:txBody>
          <a:bodyPr wrap="none" rtlCol="0">
            <a:spAutoFit/>
          </a:bodyPr>
          <a:lstStyle/>
          <a:p>
            <a:r>
              <a:rPr lang="de-DE" sz="2800" dirty="0" err="1" smtClean="0"/>
              <a:t>Alignment</a:t>
            </a:r>
            <a:endParaRPr lang="de-DE" sz="2800" dirty="0"/>
          </a:p>
        </p:txBody>
      </p:sp>
      <p:pic>
        <p:nvPicPr>
          <p:cNvPr id="4" name="Grafik 3" descr="DM_Version M6 yok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9810" y="3545032"/>
            <a:ext cx="3514725" cy="2777836"/>
          </a:xfrm>
          <a:prstGeom prst="rect">
            <a:avLst/>
          </a:prstGeom>
          <a:noFill/>
          <a:ln>
            <a:noFill/>
          </a:ln>
        </p:spPr>
      </p:pic>
      <p:grpSp>
        <p:nvGrpSpPr>
          <p:cNvPr id="5" name="Gruppieren 4"/>
          <p:cNvGrpSpPr>
            <a:grpSpLocks/>
          </p:cNvGrpSpPr>
          <p:nvPr/>
        </p:nvGrpSpPr>
        <p:grpSpPr bwMode="auto">
          <a:xfrm>
            <a:off x="4757606" y="3645269"/>
            <a:ext cx="4462751" cy="2081661"/>
            <a:chOff x="1206" y="284"/>
            <a:chExt cx="9673" cy="5820"/>
          </a:xfrm>
        </p:grpSpPr>
        <p:sp>
          <p:nvSpPr>
            <p:cNvPr id="6" name="Oval 3"/>
            <p:cNvSpPr>
              <a:spLocks noChangeArrowheads="1"/>
            </p:cNvSpPr>
            <p:nvPr/>
          </p:nvSpPr>
          <p:spPr bwMode="auto">
            <a:xfrm>
              <a:off x="3186" y="2204"/>
              <a:ext cx="180" cy="1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de-DE"/>
            </a:p>
          </p:txBody>
        </p:sp>
        <p:sp>
          <p:nvSpPr>
            <p:cNvPr id="7" name="Oval 4"/>
            <p:cNvSpPr>
              <a:spLocks noChangeArrowheads="1"/>
            </p:cNvSpPr>
            <p:nvPr/>
          </p:nvSpPr>
          <p:spPr bwMode="auto">
            <a:xfrm>
              <a:off x="2286" y="2384"/>
              <a:ext cx="180" cy="1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de-DE"/>
            </a:p>
          </p:txBody>
        </p:sp>
        <p:sp>
          <p:nvSpPr>
            <p:cNvPr id="8" name="Oval 5"/>
            <p:cNvSpPr>
              <a:spLocks noChangeArrowheads="1"/>
            </p:cNvSpPr>
            <p:nvPr/>
          </p:nvSpPr>
          <p:spPr bwMode="auto">
            <a:xfrm>
              <a:off x="2556" y="1634"/>
              <a:ext cx="180" cy="1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de-DE"/>
            </a:p>
          </p:txBody>
        </p:sp>
        <p:sp>
          <p:nvSpPr>
            <p:cNvPr id="9" name="Oval 6"/>
            <p:cNvSpPr>
              <a:spLocks noChangeArrowheads="1"/>
            </p:cNvSpPr>
            <p:nvPr/>
          </p:nvSpPr>
          <p:spPr bwMode="auto">
            <a:xfrm>
              <a:off x="1656" y="1814"/>
              <a:ext cx="180" cy="1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de-DE"/>
            </a:p>
          </p:txBody>
        </p:sp>
        <p:sp>
          <p:nvSpPr>
            <p:cNvPr id="10" name="Oval 7"/>
            <p:cNvSpPr>
              <a:spLocks noChangeArrowheads="1"/>
            </p:cNvSpPr>
            <p:nvPr/>
          </p:nvSpPr>
          <p:spPr bwMode="auto">
            <a:xfrm>
              <a:off x="2466" y="3464"/>
              <a:ext cx="180" cy="1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de-DE"/>
            </a:p>
          </p:txBody>
        </p:sp>
        <p:sp>
          <p:nvSpPr>
            <p:cNvPr id="11" name="Oval 8"/>
            <p:cNvSpPr>
              <a:spLocks noChangeArrowheads="1"/>
            </p:cNvSpPr>
            <p:nvPr/>
          </p:nvSpPr>
          <p:spPr bwMode="auto">
            <a:xfrm>
              <a:off x="1566" y="2744"/>
              <a:ext cx="180" cy="1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de-DE"/>
            </a:p>
          </p:txBody>
        </p:sp>
        <p:sp>
          <p:nvSpPr>
            <p:cNvPr id="12" name="Oval 9"/>
            <p:cNvSpPr>
              <a:spLocks noChangeArrowheads="1"/>
            </p:cNvSpPr>
            <p:nvPr/>
          </p:nvSpPr>
          <p:spPr bwMode="auto">
            <a:xfrm>
              <a:off x="2571" y="5924"/>
              <a:ext cx="180" cy="1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de-DE"/>
            </a:p>
          </p:txBody>
        </p:sp>
        <p:sp>
          <p:nvSpPr>
            <p:cNvPr id="13" name="Oval 10"/>
            <p:cNvSpPr>
              <a:spLocks noChangeArrowheads="1"/>
            </p:cNvSpPr>
            <p:nvPr/>
          </p:nvSpPr>
          <p:spPr bwMode="auto">
            <a:xfrm>
              <a:off x="1566" y="4964"/>
              <a:ext cx="180" cy="1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de-DE"/>
            </a:p>
          </p:txBody>
        </p:sp>
        <p:sp>
          <p:nvSpPr>
            <p:cNvPr id="14" name="Oval 11"/>
            <p:cNvSpPr>
              <a:spLocks noChangeArrowheads="1"/>
            </p:cNvSpPr>
            <p:nvPr/>
          </p:nvSpPr>
          <p:spPr bwMode="auto">
            <a:xfrm>
              <a:off x="7536" y="824"/>
              <a:ext cx="180" cy="1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de-DE"/>
            </a:p>
          </p:txBody>
        </p:sp>
        <p:sp>
          <p:nvSpPr>
            <p:cNvPr id="15" name="Oval 12"/>
            <p:cNvSpPr>
              <a:spLocks noChangeArrowheads="1"/>
            </p:cNvSpPr>
            <p:nvPr/>
          </p:nvSpPr>
          <p:spPr bwMode="auto">
            <a:xfrm>
              <a:off x="8406" y="1484"/>
              <a:ext cx="180" cy="1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de-DE"/>
            </a:p>
          </p:txBody>
        </p:sp>
        <p:sp>
          <p:nvSpPr>
            <p:cNvPr id="16" name="Oval 13"/>
            <p:cNvSpPr>
              <a:spLocks noChangeArrowheads="1"/>
            </p:cNvSpPr>
            <p:nvPr/>
          </p:nvSpPr>
          <p:spPr bwMode="auto">
            <a:xfrm>
              <a:off x="6996" y="284"/>
              <a:ext cx="180" cy="1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de-DE"/>
            </a:p>
          </p:txBody>
        </p:sp>
        <p:sp>
          <p:nvSpPr>
            <p:cNvPr id="17" name="Oval 14"/>
            <p:cNvSpPr>
              <a:spLocks noChangeArrowheads="1"/>
            </p:cNvSpPr>
            <p:nvPr/>
          </p:nvSpPr>
          <p:spPr bwMode="auto">
            <a:xfrm>
              <a:off x="7866" y="944"/>
              <a:ext cx="180" cy="18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de-DE"/>
            </a:p>
          </p:txBody>
        </p:sp>
        <p:cxnSp>
          <p:nvCxnSpPr>
            <p:cNvPr id="18" name="Line 15"/>
            <p:cNvCxnSpPr/>
            <p:nvPr/>
          </p:nvCxnSpPr>
          <p:spPr bwMode="auto">
            <a:xfrm>
              <a:off x="1746" y="944"/>
              <a:ext cx="0" cy="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19" name="Group 16"/>
            <p:cNvGrpSpPr>
              <a:grpSpLocks/>
            </p:cNvGrpSpPr>
            <p:nvPr/>
          </p:nvGrpSpPr>
          <p:grpSpPr bwMode="auto">
            <a:xfrm>
              <a:off x="3066" y="1619"/>
              <a:ext cx="1260" cy="540"/>
              <a:chOff x="3006" y="1664"/>
              <a:chExt cx="1260" cy="540"/>
            </a:xfrm>
          </p:grpSpPr>
          <p:cxnSp>
            <p:nvCxnSpPr>
              <p:cNvPr id="41" name="Line 17"/>
              <p:cNvCxnSpPr/>
              <p:nvPr/>
            </p:nvCxnSpPr>
            <p:spPr bwMode="auto">
              <a:xfrm>
                <a:off x="3006" y="1844"/>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2" name="Line 18"/>
              <p:cNvCxnSpPr/>
              <p:nvPr/>
            </p:nvCxnSpPr>
            <p:spPr bwMode="auto">
              <a:xfrm flipV="1">
                <a:off x="3006" y="1664"/>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3" name="Line 19"/>
              <p:cNvCxnSpPr/>
              <p:nvPr/>
            </p:nvCxnSpPr>
            <p:spPr bwMode="auto">
              <a:xfrm flipV="1">
                <a:off x="3366" y="2024"/>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4" name="Line 20"/>
              <p:cNvCxnSpPr/>
              <p:nvPr/>
            </p:nvCxnSpPr>
            <p:spPr bwMode="auto">
              <a:xfrm>
                <a:off x="3906" y="1664"/>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20" name="Group 21"/>
            <p:cNvGrpSpPr>
              <a:grpSpLocks/>
            </p:cNvGrpSpPr>
            <p:nvPr/>
          </p:nvGrpSpPr>
          <p:grpSpPr bwMode="auto">
            <a:xfrm>
              <a:off x="2466" y="944"/>
              <a:ext cx="1260" cy="540"/>
              <a:chOff x="3006" y="1664"/>
              <a:chExt cx="1260" cy="540"/>
            </a:xfrm>
          </p:grpSpPr>
          <p:cxnSp>
            <p:nvCxnSpPr>
              <p:cNvPr id="37" name="Line 22"/>
              <p:cNvCxnSpPr/>
              <p:nvPr/>
            </p:nvCxnSpPr>
            <p:spPr bwMode="auto">
              <a:xfrm>
                <a:off x="3006" y="1844"/>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23"/>
              <p:cNvCxnSpPr/>
              <p:nvPr/>
            </p:nvCxnSpPr>
            <p:spPr bwMode="auto">
              <a:xfrm flipV="1">
                <a:off x="3006" y="1664"/>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9" name="Line 24"/>
              <p:cNvCxnSpPr/>
              <p:nvPr/>
            </p:nvCxnSpPr>
            <p:spPr bwMode="auto">
              <a:xfrm flipV="1">
                <a:off x="3366" y="2024"/>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0" name="Line 25"/>
              <p:cNvCxnSpPr/>
              <p:nvPr/>
            </p:nvCxnSpPr>
            <p:spPr bwMode="auto">
              <a:xfrm>
                <a:off x="3906" y="1664"/>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21" name="Group 26"/>
            <p:cNvGrpSpPr>
              <a:grpSpLocks/>
            </p:cNvGrpSpPr>
            <p:nvPr/>
          </p:nvGrpSpPr>
          <p:grpSpPr bwMode="auto">
            <a:xfrm>
              <a:off x="5886" y="329"/>
              <a:ext cx="1260" cy="540"/>
              <a:chOff x="3006" y="1664"/>
              <a:chExt cx="1260" cy="540"/>
            </a:xfrm>
          </p:grpSpPr>
          <p:cxnSp>
            <p:nvCxnSpPr>
              <p:cNvPr id="33" name="Line 27"/>
              <p:cNvCxnSpPr/>
              <p:nvPr/>
            </p:nvCxnSpPr>
            <p:spPr bwMode="auto">
              <a:xfrm>
                <a:off x="3006" y="1844"/>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4" name="Line 28"/>
              <p:cNvCxnSpPr/>
              <p:nvPr/>
            </p:nvCxnSpPr>
            <p:spPr bwMode="auto">
              <a:xfrm flipV="1">
                <a:off x="3006" y="1664"/>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5" name="Line 29"/>
              <p:cNvCxnSpPr/>
              <p:nvPr/>
            </p:nvCxnSpPr>
            <p:spPr bwMode="auto">
              <a:xfrm flipV="1">
                <a:off x="3366" y="2024"/>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 name="Line 30"/>
              <p:cNvCxnSpPr/>
              <p:nvPr/>
            </p:nvCxnSpPr>
            <p:spPr bwMode="auto">
              <a:xfrm>
                <a:off x="3906" y="1664"/>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22" name="Group 31"/>
            <p:cNvGrpSpPr>
              <a:grpSpLocks/>
            </p:cNvGrpSpPr>
            <p:nvPr/>
          </p:nvGrpSpPr>
          <p:grpSpPr bwMode="auto">
            <a:xfrm>
              <a:off x="6606" y="944"/>
              <a:ext cx="1260" cy="540"/>
              <a:chOff x="3006" y="1664"/>
              <a:chExt cx="1260" cy="540"/>
            </a:xfrm>
          </p:grpSpPr>
          <p:cxnSp>
            <p:nvCxnSpPr>
              <p:cNvPr id="29" name="Line 32"/>
              <p:cNvCxnSpPr/>
              <p:nvPr/>
            </p:nvCxnSpPr>
            <p:spPr bwMode="auto">
              <a:xfrm>
                <a:off x="3006" y="1844"/>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0" name="Line 33"/>
              <p:cNvCxnSpPr/>
              <p:nvPr/>
            </p:nvCxnSpPr>
            <p:spPr bwMode="auto">
              <a:xfrm flipV="1">
                <a:off x="3006" y="1664"/>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1" name="Line 34"/>
              <p:cNvCxnSpPr/>
              <p:nvPr/>
            </p:nvCxnSpPr>
            <p:spPr bwMode="auto">
              <a:xfrm flipV="1">
                <a:off x="3366" y="2024"/>
                <a:ext cx="90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2" name="Line 35"/>
              <p:cNvCxnSpPr/>
              <p:nvPr/>
            </p:nvCxnSpPr>
            <p:spPr bwMode="auto">
              <a:xfrm>
                <a:off x="3906" y="1664"/>
                <a:ext cx="360" cy="3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23" name="Text Box 36"/>
            <p:cNvSpPr txBox="1">
              <a:spLocks noChangeArrowheads="1"/>
            </p:cNvSpPr>
            <p:nvPr/>
          </p:nvSpPr>
          <p:spPr bwMode="auto">
            <a:xfrm>
              <a:off x="1206" y="584"/>
              <a:ext cx="211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0"/>
                </a:spcAft>
              </a:pPr>
              <a:r>
                <a:rPr lang="en-GB" sz="900">
                  <a:effectLst/>
                  <a:latin typeface="Arial"/>
                  <a:ea typeface="Times New Roman"/>
                  <a:cs typeface="Arial"/>
                </a:rPr>
                <a:t>Fit drill-holes 10H7</a:t>
              </a:r>
              <a:endParaRPr lang="de-DE" sz="1100">
                <a:effectLst/>
                <a:latin typeface="Arial"/>
                <a:ea typeface="Times New Roman"/>
                <a:cs typeface="Times New Roman"/>
              </a:endParaRPr>
            </a:p>
          </p:txBody>
        </p:sp>
        <p:sp>
          <p:nvSpPr>
            <p:cNvPr id="24" name="Text Box 37"/>
            <p:cNvSpPr txBox="1">
              <a:spLocks noChangeArrowheads="1"/>
            </p:cNvSpPr>
            <p:nvPr/>
          </p:nvSpPr>
          <p:spPr bwMode="auto">
            <a:xfrm>
              <a:off x="8766" y="3284"/>
              <a:ext cx="211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0"/>
                </a:spcAft>
              </a:pPr>
              <a:r>
                <a:rPr lang="en-GB" sz="900">
                  <a:effectLst/>
                  <a:latin typeface="Arial"/>
                  <a:ea typeface="Times New Roman"/>
                  <a:cs typeface="Arial"/>
                </a:rPr>
                <a:t>Reference planes</a:t>
              </a:r>
              <a:endParaRPr lang="de-DE" sz="1100">
                <a:effectLst/>
                <a:latin typeface="Arial"/>
                <a:ea typeface="Times New Roman"/>
                <a:cs typeface="Times New Roman"/>
              </a:endParaRPr>
            </a:p>
          </p:txBody>
        </p:sp>
        <p:cxnSp>
          <p:nvCxnSpPr>
            <p:cNvPr id="25" name="Line 38"/>
            <p:cNvCxnSpPr/>
            <p:nvPr/>
          </p:nvCxnSpPr>
          <p:spPr bwMode="auto">
            <a:xfrm flipH="1" flipV="1">
              <a:off x="7146" y="1304"/>
              <a:ext cx="1800" cy="19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6" name="Line 39"/>
            <p:cNvCxnSpPr/>
            <p:nvPr/>
          </p:nvCxnSpPr>
          <p:spPr bwMode="auto">
            <a:xfrm flipH="1" flipV="1">
              <a:off x="3726" y="2024"/>
              <a:ext cx="5040" cy="12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7" name="Line 40"/>
            <p:cNvCxnSpPr/>
            <p:nvPr/>
          </p:nvCxnSpPr>
          <p:spPr bwMode="auto">
            <a:xfrm>
              <a:off x="3396" y="722"/>
              <a:ext cx="43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8" name="Line 41"/>
            <p:cNvCxnSpPr/>
            <p:nvPr/>
          </p:nvCxnSpPr>
          <p:spPr bwMode="auto">
            <a:xfrm>
              <a:off x="1926" y="944"/>
              <a:ext cx="540" cy="48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45" name="Rechteck 44"/>
          <p:cNvSpPr/>
          <p:nvPr/>
        </p:nvSpPr>
        <p:spPr>
          <a:xfrm>
            <a:off x="2423455" y="962930"/>
            <a:ext cx="6384568" cy="830997"/>
          </a:xfrm>
          <a:prstGeom prst="rect">
            <a:avLst/>
          </a:prstGeom>
        </p:spPr>
        <p:txBody>
          <a:bodyPr wrap="none">
            <a:spAutoFit/>
          </a:bodyPr>
          <a:lstStyle/>
          <a:p>
            <a:r>
              <a:rPr lang="en-GB" sz="2400" dirty="0" smtClean="0"/>
              <a:t>during magnet production:</a:t>
            </a:r>
          </a:p>
          <a:p>
            <a:pPr lvl="1"/>
            <a:r>
              <a:rPr lang="en-GB" sz="2400" dirty="0" smtClean="0"/>
              <a:t>references:  </a:t>
            </a:r>
            <a:r>
              <a:rPr lang="en-GB" sz="2400" dirty="0"/>
              <a:t>planes, fit drill-holes and </a:t>
            </a:r>
            <a:r>
              <a:rPr lang="en-GB" sz="2400" dirty="0" smtClean="0"/>
              <a:t>grooves </a:t>
            </a:r>
            <a:endParaRPr lang="de-DE" sz="2400" dirty="0"/>
          </a:p>
        </p:txBody>
      </p:sp>
      <p:sp>
        <p:nvSpPr>
          <p:cNvPr id="46" name="Rechteck 45"/>
          <p:cNvSpPr/>
          <p:nvPr/>
        </p:nvSpPr>
        <p:spPr>
          <a:xfrm>
            <a:off x="2635371" y="1793927"/>
            <a:ext cx="5670078" cy="830997"/>
          </a:xfrm>
          <a:prstGeom prst="rect">
            <a:avLst/>
          </a:prstGeom>
        </p:spPr>
        <p:txBody>
          <a:bodyPr wrap="none">
            <a:spAutoFit/>
          </a:bodyPr>
          <a:lstStyle/>
          <a:p>
            <a:r>
              <a:rPr lang="en-GB" sz="2400" dirty="0" smtClean="0"/>
              <a:t>after installation at the final place:</a:t>
            </a:r>
          </a:p>
          <a:p>
            <a:pPr lvl="1"/>
            <a:r>
              <a:rPr lang="en-GB" sz="2400" dirty="0" err="1" smtClean="0"/>
              <a:t>fiducials</a:t>
            </a:r>
            <a:r>
              <a:rPr lang="en-GB" sz="2400" dirty="0" smtClean="0"/>
              <a:t>: sockets and removable targets</a:t>
            </a:r>
            <a:r>
              <a:rPr lang="en-GB" dirty="0" smtClean="0"/>
              <a:t> </a:t>
            </a:r>
            <a:endParaRPr lang="de-DE" dirty="0"/>
          </a:p>
        </p:txBody>
      </p:sp>
      <p:sp>
        <p:nvSpPr>
          <p:cNvPr id="47" name="Rechteck 46"/>
          <p:cNvSpPr/>
          <p:nvPr/>
        </p:nvSpPr>
        <p:spPr>
          <a:xfrm>
            <a:off x="185606" y="4224700"/>
            <a:ext cx="4572000" cy="2308324"/>
          </a:xfrm>
          <a:prstGeom prst="rect">
            <a:avLst/>
          </a:prstGeom>
        </p:spPr>
        <p:txBody>
          <a:bodyPr>
            <a:spAutoFit/>
          </a:bodyPr>
          <a:lstStyle/>
          <a:p>
            <a:pPr marL="285750" lvl="0" indent="-285750">
              <a:buFont typeface="Arial" panose="020B0604020202020204" pitchFamily="34" charset="0"/>
              <a:buChar char="•"/>
            </a:pPr>
            <a:r>
              <a:rPr lang="en-GB" dirty="0"/>
              <a:t>Independent </a:t>
            </a:r>
            <a:r>
              <a:rPr lang="en-GB" dirty="0" smtClean="0"/>
              <a:t>horizontal </a:t>
            </a:r>
            <a:r>
              <a:rPr lang="en-GB" dirty="0"/>
              <a:t>(</a:t>
            </a:r>
            <a:r>
              <a:rPr lang="en-GB" dirty="0" err="1"/>
              <a:t>x,y</a:t>
            </a:r>
            <a:r>
              <a:rPr lang="en-GB" dirty="0"/>
              <a:t>) and </a:t>
            </a:r>
            <a:r>
              <a:rPr lang="en-GB" dirty="0" smtClean="0"/>
              <a:t>vertical </a:t>
            </a:r>
            <a:r>
              <a:rPr lang="en-GB" dirty="0"/>
              <a:t>(z) movement</a:t>
            </a:r>
            <a:endParaRPr lang="de-DE" dirty="0"/>
          </a:p>
          <a:p>
            <a:pPr marL="285750" lvl="0" indent="-285750">
              <a:buFont typeface="Arial" panose="020B0604020202020204" pitchFamily="34" charset="0"/>
              <a:buChar char="•"/>
            </a:pPr>
            <a:r>
              <a:rPr lang="en-GB" dirty="0"/>
              <a:t>3 jacks for vertical alignment, supporting a base plate</a:t>
            </a:r>
            <a:endParaRPr lang="de-DE" dirty="0"/>
          </a:p>
          <a:p>
            <a:pPr marL="285750" lvl="0" indent="-285750">
              <a:buFont typeface="Arial" panose="020B0604020202020204" pitchFamily="34" charset="0"/>
              <a:buChar char="•"/>
            </a:pPr>
            <a:r>
              <a:rPr lang="en-GB" dirty="0"/>
              <a:t>3 x-y alignment tables, mounted on the base plate</a:t>
            </a:r>
            <a:endParaRPr lang="de-DE" dirty="0"/>
          </a:p>
          <a:p>
            <a:pPr marL="285750" lvl="0" indent="-285750">
              <a:buFont typeface="Arial" panose="020B0604020202020204" pitchFamily="34" charset="0"/>
              <a:buChar char="•"/>
            </a:pPr>
            <a:r>
              <a:rPr lang="en-GB" dirty="0"/>
              <a:t>Alignment range: ±20 mm in </a:t>
            </a:r>
            <a:r>
              <a:rPr lang="en-GB" dirty="0" err="1"/>
              <a:t>x,y,z</a:t>
            </a:r>
            <a:endParaRPr lang="de-DE" dirty="0"/>
          </a:p>
          <a:p>
            <a:pPr lvl="0"/>
            <a:endParaRPr lang="de-DE" dirty="0"/>
          </a:p>
        </p:txBody>
      </p:sp>
      <p:sp>
        <p:nvSpPr>
          <p:cNvPr id="48" name="Textfeld 47"/>
          <p:cNvSpPr txBox="1"/>
          <p:nvPr/>
        </p:nvSpPr>
        <p:spPr>
          <a:xfrm>
            <a:off x="220404" y="3677193"/>
            <a:ext cx="2027919" cy="461665"/>
          </a:xfrm>
          <a:prstGeom prst="rect">
            <a:avLst/>
          </a:prstGeom>
          <a:noFill/>
        </p:spPr>
        <p:txBody>
          <a:bodyPr wrap="square" rtlCol="0">
            <a:spAutoFit/>
          </a:bodyPr>
          <a:lstStyle/>
          <a:p>
            <a:r>
              <a:rPr lang="de-DE" sz="2400" dirty="0" smtClean="0"/>
              <a:t>Stand </a:t>
            </a:r>
            <a:r>
              <a:rPr lang="de-DE" sz="2400" dirty="0" err="1" smtClean="0"/>
              <a:t>and</a:t>
            </a:r>
            <a:r>
              <a:rPr lang="de-DE" sz="2400" dirty="0" smtClean="0"/>
              <a:t> </a:t>
            </a:r>
            <a:r>
              <a:rPr lang="de-DE" sz="2400" dirty="0" err="1" smtClean="0"/>
              <a:t>feet</a:t>
            </a:r>
            <a:endParaRPr lang="de-DE" sz="2400" dirty="0"/>
          </a:p>
        </p:txBody>
      </p:sp>
    </p:spTree>
    <p:extLst>
      <p:ext uri="{BB962C8B-B14F-4D97-AF65-F5344CB8AC3E}">
        <p14:creationId xmlns:p14="http://schemas.microsoft.com/office/powerpoint/2010/main" val="7978883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115616" y="650187"/>
            <a:ext cx="2592288" cy="707886"/>
          </a:xfrm>
          <a:prstGeom prst="rect">
            <a:avLst/>
          </a:prstGeom>
          <a:noFill/>
        </p:spPr>
        <p:txBody>
          <a:bodyPr wrap="square" rtlCol="0">
            <a:spAutoFit/>
          </a:bodyPr>
          <a:lstStyle/>
          <a:p>
            <a:r>
              <a:rPr lang="de-DE" sz="4000" dirty="0">
                <a:latin typeface="+mj-lt"/>
                <a:ea typeface="+mj-ea"/>
                <a:cs typeface="+mj-cs"/>
              </a:rPr>
              <a:t>Summary</a:t>
            </a:r>
          </a:p>
        </p:txBody>
      </p:sp>
      <p:sp>
        <p:nvSpPr>
          <p:cNvPr id="4" name="Textfeld 3"/>
          <p:cNvSpPr txBox="1"/>
          <p:nvPr/>
        </p:nvSpPr>
        <p:spPr>
          <a:xfrm>
            <a:off x="251520" y="1567678"/>
            <a:ext cx="8706038" cy="4154984"/>
          </a:xfrm>
          <a:prstGeom prst="rect">
            <a:avLst/>
          </a:prstGeom>
          <a:noFill/>
        </p:spPr>
        <p:txBody>
          <a:bodyPr wrap="none" rtlCol="0">
            <a:spAutoFit/>
          </a:bodyPr>
          <a:lstStyle/>
          <a:p>
            <a:pPr marL="285750" indent="-285750">
              <a:buFont typeface="Arial" panose="020B0604020202020204" pitchFamily="34" charset="0"/>
              <a:buChar char="•"/>
            </a:pPr>
            <a:r>
              <a:rPr lang="de-DE" sz="2400" dirty="0" smtClean="0"/>
              <a:t>CBM </a:t>
            </a:r>
            <a:r>
              <a:rPr lang="de-DE" sz="2400" dirty="0"/>
              <a:t>D</a:t>
            </a:r>
            <a:r>
              <a:rPr lang="de-DE" sz="2400" dirty="0" smtClean="0"/>
              <a:t>ipole - Design </a:t>
            </a:r>
            <a:r>
              <a:rPr lang="de-DE" sz="2400" dirty="0" err="1" smtClean="0"/>
              <a:t>history</a:t>
            </a:r>
            <a:endParaRPr lang="de-DE" sz="2400" dirty="0" smtClean="0"/>
          </a:p>
          <a:p>
            <a:endParaRPr lang="de-DE" sz="2400" dirty="0" smtClean="0"/>
          </a:p>
          <a:p>
            <a:pPr marL="285750" indent="-285750">
              <a:buFont typeface="Arial" panose="020B0604020202020204" pitchFamily="34" charset="0"/>
              <a:buChar char="•"/>
            </a:pPr>
            <a:r>
              <a:rPr lang="de-DE" sz="2400" dirty="0" smtClean="0"/>
              <a:t>CBM </a:t>
            </a:r>
            <a:r>
              <a:rPr lang="de-DE" sz="2400" dirty="0"/>
              <a:t>D</a:t>
            </a:r>
            <a:r>
              <a:rPr lang="de-DE" sz="2400" dirty="0" smtClean="0"/>
              <a:t>ipole – </a:t>
            </a:r>
            <a:r>
              <a:rPr lang="de-DE" sz="2400" dirty="0" err="1" smtClean="0"/>
              <a:t>as</a:t>
            </a:r>
            <a:r>
              <a:rPr lang="de-DE" sz="2400" dirty="0" smtClean="0"/>
              <a:t> </a:t>
            </a:r>
            <a:r>
              <a:rPr lang="de-DE" sz="2400" dirty="0" err="1" smtClean="0"/>
              <a:t>described</a:t>
            </a:r>
            <a:r>
              <a:rPr lang="de-DE" sz="2400" dirty="0" smtClean="0"/>
              <a:t> in </a:t>
            </a:r>
            <a:r>
              <a:rPr lang="de-DE" sz="2400" dirty="0" err="1" smtClean="0"/>
              <a:t>the</a:t>
            </a:r>
            <a:r>
              <a:rPr lang="de-DE" sz="2400" dirty="0" smtClean="0"/>
              <a:t> TDR </a:t>
            </a:r>
            <a:r>
              <a:rPr lang="de-DE" sz="2400" dirty="0" err="1" smtClean="0"/>
              <a:t>of</a:t>
            </a:r>
            <a:r>
              <a:rPr lang="de-DE" sz="2400" dirty="0" smtClean="0"/>
              <a:t> </a:t>
            </a:r>
            <a:r>
              <a:rPr lang="de-DE" sz="2400" dirty="0" err="1" smtClean="0"/>
              <a:t>October</a:t>
            </a:r>
            <a:r>
              <a:rPr lang="de-DE" sz="2400" dirty="0" smtClean="0"/>
              <a:t> 2013</a:t>
            </a:r>
          </a:p>
          <a:p>
            <a:pPr marL="285750" indent="-285750">
              <a:buFont typeface="Arial" panose="020B0604020202020204" pitchFamily="34" charset="0"/>
              <a:buChar char="•"/>
            </a:pPr>
            <a:endParaRPr lang="de-DE" sz="2400" dirty="0"/>
          </a:p>
          <a:p>
            <a:pPr marL="285750" indent="-285750">
              <a:buFont typeface="Arial" panose="020B0604020202020204" pitchFamily="34" charset="0"/>
              <a:buChar char="•"/>
            </a:pPr>
            <a:r>
              <a:rPr lang="de-DE" sz="2400" dirty="0" smtClean="0"/>
              <a:t>CBM Dipole – </a:t>
            </a:r>
            <a:r>
              <a:rPr lang="de-DE" sz="2400" dirty="0" err="1" smtClean="0"/>
              <a:t>detailed</a:t>
            </a:r>
            <a:r>
              <a:rPr lang="de-DE" sz="2400" dirty="0" smtClean="0"/>
              <a:t>  </a:t>
            </a:r>
            <a:r>
              <a:rPr lang="de-DE" sz="2400" dirty="0" err="1" smtClean="0"/>
              <a:t>specification</a:t>
            </a:r>
            <a:r>
              <a:rPr lang="de-DE" sz="2400" dirty="0" smtClean="0"/>
              <a:t> (Annex 3 </a:t>
            </a:r>
            <a:r>
              <a:rPr lang="de-DE" sz="2400" dirty="0" err="1" smtClean="0"/>
              <a:t>of</a:t>
            </a:r>
            <a:r>
              <a:rPr lang="de-DE" sz="2400" dirty="0" smtClean="0"/>
              <a:t> </a:t>
            </a:r>
            <a:r>
              <a:rPr lang="de-DE" sz="2400" dirty="0" err="1" smtClean="0"/>
              <a:t>the</a:t>
            </a:r>
            <a:r>
              <a:rPr lang="de-DE" sz="2400" dirty="0" smtClean="0"/>
              <a:t> </a:t>
            </a:r>
            <a:r>
              <a:rPr lang="de-DE" sz="2400" dirty="0" err="1" smtClean="0"/>
              <a:t>contract</a:t>
            </a:r>
            <a:r>
              <a:rPr lang="de-DE" sz="2400" dirty="0" smtClean="0"/>
              <a:t>) </a:t>
            </a:r>
          </a:p>
          <a:p>
            <a:pPr marL="742950" lvl="1" indent="-285750">
              <a:buFont typeface="Arial" panose="020B0604020202020204" pitchFamily="34" charset="0"/>
              <a:buChar char="•"/>
            </a:pPr>
            <a:r>
              <a:rPr lang="de-DE" sz="2400" dirty="0" err="1" smtClean="0"/>
              <a:t>functional</a:t>
            </a:r>
            <a:r>
              <a:rPr lang="de-DE" sz="2400" dirty="0" smtClean="0"/>
              <a:t> </a:t>
            </a:r>
            <a:r>
              <a:rPr lang="de-DE" sz="2400" dirty="0" err="1" smtClean="0"/>
              <a:t>specification</a:t>
            </a:r>
            <a:r>
              <a:rPr lang="de-DE" sz="2400" dirty="0" smtClean="0"/>
              <a:t> </a:t>
            </a:r>
            <a:r>
              <a:rPr lang="de-DE" sz="2400" dirty="0" err="1" smtClean="0"/>
              <a:t>for</a:t>
            </a:r>
            <a:endParaRPr lang="de-DE" sz="2400" dirty="0" smtClean="0"/>
          </a:p>
          <a:p>
            <a:pPr marL="1200150" lvl="2" indent="-285750">
              <a:buFont typeface="Arial" panose="020B0604020202020204" pitchFamily="34" charset="0"/>
              <a:buChar char="•"/>
            </a:pPr>
            <a:r>
              <a:rPr lang="de-DE" sz="2400" dirty="0" err="1" smtClean="0"/>
              <a:t>the</a:t>
            </a:r>
            <a:r>
              <a:rPr lang="de-DE" sz="2400" dirty="0" smtClean="0"/>
              <a:t> </a:t>
            </a:r>
            <a:r>
              <a:rPr lang="de-DE" sz="2400" dirty="0" err="1" smtClean="0"/>
              <a:t>magnet</a:t>
            </a:r>
            <a:r>
              <a:rPr lang="de-DE" sz="2400" dirty="0" smtClean="0"/>
              <a:t> </a:t>
            </a:r>
            <a:r>
              <a:rPr lang="de-DE" sz="2400" dirty="0" err="1"/>
              <a:t>i</a:t>
            </a:r>
            <a:r>
              <a:rPr lang="de-DE" sz="2400" dirty="0" err="1" smtClean="0"/>
              <a:t>ncluding</a:t>
            </a:r>
            <a:r>
              <a:rPr lang="de-DE" sz="2400" dirty="0" smtClean="0"/>
              <a:t> </a:t>
            </a:r>
            <a:r>
              <a:rPr lang="de-DE" sz="2400" dirty="0" err="1" smtClean="0"/>
              <a:t>feedbox</a:t>
            </a:r>
            <a:r>
              <a:rPr lang="de-DE" sz="2400" dirty="0" smtClean="0"/>
              <a:t> </a:t>
            </a:r>
            <a:r>
              <a:rPr lang="de-DE" sz="2400" dirty="0" err="1" smtClean="0"/>
              <a:t>and</a:t>
            </a:r>
            <a:r>
              <a:rPr lang="de-DE" sz="2400" dirty="0" smtClean="0"/>
              <a:t> </a:t>
            </a:r>
            <a:r>
              <a:rPr lang="de-DE" sz="2400" dirty="0" err="1" smtClean="0"/>
              <a:t>branchbox</a:t>
            </a:r>
            <a:endParaRPr lang="de-DE" sz="2400" dirty="0" smtClean="0"/>
          </a:p>
          <a:p>
            <a:pPr marL="1200150" lvl="2" indent="-285750">
              <a:buFont typeface="Arial" panose="020B0604020202020204" pitchFamily="34" charset="0"/>
              <a:buChar char="•"/>
            </a:pPr>
            <a:r>
              <a:rPr lang="de-DE" sz="2400" dirty="0" err="1" smtClean="0"/>
              <a:t>the</a:t>
            </a:r>
            <a:r>
              <a:rPr lang="de-DE" sz="2400" dirty="0" smtClean="0"/>
              <a:t> Power Converter </a:t>
            </a:r>
            <a:r>
              <a:rPr lang="de-DE" sz="2400" dirty="0" err="1" smtClean="0"/>
              <a:t>including</a:t>
            </a:r>
            <a:r>
              <a:rPr lang="de-DE" sz="2400" dirty="0" smtClean="0"/>
              <a:t> QD/QP </a:t>
            </a:r>
            <a:r>
              <a:rPr lang="de-DE" sz="2400" dirty="0" err="1" smtClean="0"/>
              <a:t>system</a:t>
            </a:r>
            <a:endParaRPr lang="de-DE" sz="2400" dirty="0" smtClean="0"/>
          </a:p>
          <a:p>
            <a:pPr lvl="1"/>
            <a:endParaRPr lang="de-DE" sz="2400" dirty="0" smtClean="0"/>
          </a:p>
          <a:p>
            <a:pPr marL="742950" lvl="1" indent="-285750">
              <a:buFont typeface="Arial" panose="020B0604020202020204" pitchFamily="34" charset="0"/>
              <a:buChar char="•"/>
            </a:pPr>
            <a:r>
              <a:rPr lang="de-DE" sz="2400" dirty="0" err="1" smtClean="0"/>
              <a:t>It</a:t>
            </a:r>
            <a:r>
              <a:rPr lang="de-DE" sz="2400" dirty="0" smtClean="0"/>
              <a:t> </a:t>
            </a:r>
            <a:r>
              <a:rPr lang="de-DE" sz="2400" dirty="0" err="1" smtClean="0"/>
              <a:t>is</a:t>
            </a:r>
            <a:r>
              <a:rPr lang="de-DE" sz="2400" dirty="0" smtClean="0"/>
              <a:t> </a:t>
            </a:r>
            <a:r>
              <a:rPr lang="de-DE" sz="2400" dirty="0" err="1" smtClean="0"/>
              <a:t>the</a:t>
            </a:r>
            <a:r>
              <a:rPr lang="de-DE" sz="2400" dirty="0" smtClean="0"/>
              <a:t> </a:t>
            </a:r>
            <a:r>
              <a:rPr lang="de-DE" sz="2400" dirty="0" err="1" smtClean="0"/>
              <a:t>mandatory</a:t>
            </a:r>
            <a:r>
              <a:rPr lang="de-DE" sz="2400" dirty="0" smtClean="0"/>
              <a:t> </a:t>
            </a:r>
            <a:r>
              <a:rPr lang="de-DE" sz="2400" dirty="0" err="1" smtClean="0"/>
              <a:t>basis</a:t>
            </a:r>
            <a:r>
              <a:rPr lang="de-DE" sz="2400" dirty="0" smtClean="0"/>
              <a:t> </a:t>
            </a:r>
            <a:r>
              <a:rPr lang="de-DE" sz="2400" dirty="0" err="1" smtClean="0"/>
              <a:t>for</a:t>
            </a:r>
            <a:r>
              <a:rPr lang="de-DE" sz="2400" dirty="0" smtClean="0"/>
              <a:t> </a:t>
            </a:r>
            <a:r>
              <a:rPr lang="de-DE" sz="2400" dirty="0" err="1" smtClean="0"/>
              <a:t>the</a:t>
            </a:r>
            <a:r>
              <a:rPr lang="de-DE" sz="2400" dirty="0" smtClean="0"/>
              <a:t> design </a:t>
            </a:r>
            <a:r>
              <a:rPr lang="de-DE" sz="2400" dirty="0" err="1" smtClean="0"/>
              <a:t>work</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t>contractor</a:t>
            </a:r>
            <a:r>
              <a:rPr lang="de-DE" sz="2400" dirty="0" smtClean="0"/>
              <a:t>.</a:t>
            </a:r>
          </a:p>
          <a:p>
            <a:pPr marL="742950" lvl="1" indent="-285750">
              <a:buFont typeface="Arial" panose="020B0604020202020204" pitchFamily="34" charset="0"/>
              <a:buChar char="•"/>
            </a:pPr>
            <a:r>
              <a:rPr lang="de-DE" sz="2400" dirty="0" smtClean="0"/>
              <a:t>The </a:t>
            </a:r>
            <a:r>
              <a:rPr lang="de-DE" sz="2400" dirty="0" err="1" smtClean="0"/>
              <a:t>existing</a:t>
            </a:r>
            <a:r>
              <a:rPr lang="de-DE" sz="2400" dirty="0" smtClean="0"/>
              <a:t> design - </a:t>
            </a:r>
            <a:r>
              <a:rPr lang="de-DE" sz="2400" dirty="0" err="1" smtClean="0"/>
              <a:t>as</a:t>
            </a:r>
            <a:r>
              <a:rPr lang="de-DE" sz="2400" dirty="0" smtClean="0"/>
              <a:t> </a:t>
            </a:r>
            <a:r>
              <a:rPr lang="de-DE" sz="2400" dirty="0" err="1" smtClean="0"/>
              <a:t>given</a:t>
            </a:r>
            <a:r>
              <a:rPr lang="de-DE" sz="2400" dirty="0" smtClean="0"/>
              <a:t> in </a:t>
            </a:r>
            <a:r>
              <a:rPr lang="de-DE" sz="2400" dirty="0" err="1" smtClean="0"/>
              <a:t>the</a:t>
            </a:r>
            <a:r>
              <a:rPr lang="de-DE" sz="2400" dirty="0" smtClean="0"/>
              <a:t> TDR- </a:t>
            </a:r>
            <a:r>
              <a:rPr lang="de-DE" sz="2400" dirty="0" err="1" smtClean="0"/>
              <a:t>is</a:t>
            </a:r>
            <a:r>
              <a:rPr lang="de-DE" sz="2400" dirty="0" smtClean="0"/>
              <a:t> </a:t>
            </a:r>
            <a:r>
              <a:rPr lang="de-DE" sz="2400" dirty="0" err="1" smtClean="0"/>
              <a:t>only</a:t>
            </a:r>
            <a:r>
              <a:rPr lang="de-DE" sz="2400" dirty="0" smtClean="0"/>
              <a:t> </a:t>
            </a:r>
            <a:r>
              <a:rPr lang="de-DE" sz="2400" dirty="0" err="1" smtClean="0"/>
              <a:t>one</a:t>
            </a:r>
            <a:r>
              <a:rPr lang="de-DE" sz="2400" dirty="0" smtClean="0"/>
              <a:t> </a:t>
            </a:r>
            <a:r>
              <a:rPr lang="de-DE" sz="2400" dirty="0" err="1" smtClean="0"/>
              <a:t>option</a:t>
            </a:r>
            <a:r>
              <a:rPr lang="de-DE" sz="2400" dirty="0" smtClean="0"/>
              <a:t>.</a:t>
            </a:r>
            <a:endParaRPr lang="de-DE" sz="2400" dirty="0"/>
          </a:p>
        </p:txBody>
      </p:sp>
    </p:spTree>
    <p:extLst>
      <p:ext uri="{BB962C8B-B14F-4D97-AF65-F5344CB8AC3E}">
        <p14:creationId xmlns:p14="http://schemas.microsoft.com/office/powerpoint/2010/main" val="3882567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829949686"/>
              </p:ext>
            </p:extLst>
          </p:nvPr>
        </p:nvGraphicFramePr>
        <p:xfrm>
          <a:off x="1907704" y="116632"/>
          <a:ext cx="6696747" cy="6076734"/>
        </p:xfrm>
        <a:graphic>
          <a:graphicData uri="http://schemas.openxmlformats.org/drawingml/2006/table">
            <a:tbl>
              <a:tblPr firstRow="1" firstCol="1" bandRow="1"/>
              <a:tblGrid>
                <a:gridCol w="864096"/>
                <a:gridCol w="1656184"/>
                <a:gridCol w="3024336"/>
                <a:gridCol w="1152131"/>
              </a:tblGrid>
              <a:tr h="444333">
                <a:tc>
                  <a:txBody>
                    <a:bodyPr/>
                    <a:lstStyle/>
                    <a:p>
                      <a:pPr>
                        <a:spcAft>
                          <a:spcPts val="600"/>
                        </a:spcAft>
                      </a:pPr>
                      <a:r>
                        <a:rPr lang="en-US" sz="1200" b="1" dirty="0">
                          <a:effectLst/>
                          <a:latin typeface="Arial"/>
                          <a:ea typeface="Times New Roman"/>
                          <a:cs typeface="Times New Roman"/>
                        </a:rPr>
                        <a:t>Milestone </a:t>
                      </a:r>
                      <a:endParaRPr lang="de-DE" sz="1200" dirty="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en-US" sz="1200" b="1" dirty="0">
                          <a:effectLst/>
                          <a:latin typeface="Arial"/>
                          <a:ea typeface="Times New Roman"/>
                          <a:cs typeface="Times New Roman"/>
                        </a:rPr>
                        <a:t>Work Description</a:t>
                      </a:r>
                      <a:endParaRPr lang="de-DE" sz="1200" dirty="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en-US" sz="1200" b="1" dirty="0">
                          <a:effectLst/>
                          <a:latin typeface="Arial"/>
                          <a:ea typeface="Times New Roman"/>
                          <a:cs typeface="Times New Roman"/>
                        </a:rPr>
                        <a:t>Validation Criteria</a:t>
                      </a:r>
                      <a:endParaRPr lang="de-DE" sz="1200" dirty="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en-US" sz="1200" b="1" dirty="0">
                          <a:effectLst/>
                          <a:latin typeface="Arial"/>
                          <a:ea typeface="Times New Roman"/>
                          <a:cs typeface="Times New Roman"/>
                        </a:rPr>
                        <a:t>Date</a:t>
                      </a:r>
                      <a:endParaRPr lang="de-DE" sz="1200" dirty="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787">
                <a:tc>
                  <a:txBody>
                    <a:bodyPr/>
                    <a:lstStyle/>
                    <a:p>
                      <a:pPr>
                        <a:spcAft>
                          <a:spcPts val="600"/>
                        </a:spcAft>
                      </a:pPr>
                      <a:r>
                        <a:rPr lang="en-US" sz="1200" dirty="0" smtClean="0">
                          <a:effectLst/>
                          <a:latin typeface="Arial"/>
                          <a:ea typeface="Times New Roman"/>
                          <a:cs typeface="Times New Roman"/>
                        </a:rPr>
                        <a:t>1.1</a:t>
                      </a:r>
                      <a:r>
                        <a:rPr lang="en-US" sz="1200" dirty="0">
                          <a:effectLst/>
                          <a:latin typeface="Arial"/>
                          <a:ea typeface="Times New Roman"/>
                          <a:cs typeface="Times New Roman"/>
                        </a:rPr>
                        <a:t> </a:t>
                      </a:r>
                      <a:endParaRPr lang="de-DE" sz="1200" dirty="0">
                        <a:effectLst/>
                        <a:latin typeface="Times New Roman"/>
                        <a:ea typeface="Times New Roman"/>
                        <a:cs typeface="Times New Roman"/>
                      </a:endParaRPr>
                    </a:p>
                    <a:p>
                      <a:pPr>
                        <a:spcAft>
                          <a:spcPts val="600"/>
                        </a:spcAft>
                      </a:pPr>
                      <a:r>
                        <a:rPr lang="en-US" sz="1200" dirty="0">
                          <a:effectLst/>
                          <a:latin typeface="Arial"/>
                          <a:ea typeface="Times New Roman"/>
                          <a:cs typeface="Times New Roman"/>
                        </a:rPr>
                        <a:t>(M5)</a:t>
                      </a:r>
                      <a:endParaRPr lang="de-DE" sz="1200" dirty="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en-US" sz="1200" dirty="0">
                          <a:effectLst/>
                          <a:latin typeface="Arial"/>
                          <a:ea typeface="Times New Roman"/>
                          <a:cs typeface="Times New Roman"/>
                        </a:rPr>
                        <a:t>Detailed work </a:t>
                      </a:r>
                      <a:r>
                        <a:rPr lang="en-US" sz="1200" dirty="0" smtClean="0">
                          <a:effectLst/>
                          <a:latin typeface="Arial"/>
                          <a:ea typeface="Times New Roman"/>
                          <a:cs typeface="Times New Roman"/>
                        </a:rPr>
                        <a:t>plan</a:t>
                      </a:r>
                    </a:p>
                    <a:p>
                      <a:pPr>
                        <a:spcAft>
                          <a:spcPts val="600"/>
                        </a:spcAft>
                      </a:pPr>
                      <a:r>
                        <a:rPr lang="en-US" sz="1200" dirty="0" smtClean="0">
                          <a:effectLst/>
                          <a:latin typeface="Arial"/>
                          <a:ea typeface="Times New Roman"/>
                          <a:cs typeface="Times New Roman"/>
                        </a:rPr>
                        <a:t> Quality </a:t>
                      </a:r>
                      <a:r>
                        <a:rPr lang="en-US" sz="1200" dirty="0">
                          <a:effectLst/>
                          <a:latin typeface="Arial"/>
                          <a:ea typeface="Times New Roman"/>
                          <a:cs typeface="Times New Roman"/>
                        </a:rPr>
                        <a:t>Plan </a:t>
                      </a:r>
                      <a:endParaRPr lang="de-DE" sz="1200" dirty="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en-US" sz="1200" dirty="0">
                          <a:effectLst/>
                          <a:latin typeface="Arial"/>
                          <a:ea typeface="Times New Roman"/>
                          <a:cs typeface="Times New Roman"/>
                        </a:rPr>
                        <a:t>Technical Specifications Consideration and approval of the Plan</a:t>
                      </a:r>
                      <a:endParaRPr lang="de-DE" sz="1200" dirty="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en-US" sz="1200" dirty="0">
                          <a:effectLst/>
                          <a:latin typeface="Arial"/>
                          <a:ea typeface="Times New Roman"/>
                          <a:cs typeface="Times New Roman"/>
                        </a:rPr>
                        <a:t>12/2016</a:t>
                      </a:r>
                      <a:endParaRPr lang="de-DE" sz="1200" dirty="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4096">
                <a:tc>
                  <a:txBody>
                    <a:bodyPr/>
                    <a:lstStyle/>
                    <a:p>
                      <a:pPr>
                        <a:spcAft>
                          <a:spcPts val="600"/>
                        </a:spcAft>
                      </a:pPr>
                      <a:r>
                        <a:rPr lang="en-US" sz="1200" dirty="0">
                          <a:effectLst/>
                          <a:latin typeface="Arial"/>
                          <a:ea typeface="Times New Roman"/>
                          <a:cs typeface="Times New Roman"/>
                        </a:rPr>
                        <a:t>1.2</a:t>
                      </a:r>
                      <a:endParaRPr lang="de-DE" sz="1200" dirty="0">
                        <a:effectLst/>
                        <a:latin typeface="Times New Roman"/>
                        <a:ea typeface="Times New Roman"/>
                        <a:cs typeface="Times New Roman"/>
                      </a:endParaRPr>
                    </a:p>
                    <a:p>
                      <a:pPr>
                        <a:spcAft>
                          <a:spcPts val="600"/>
                        </a:spcAft>
                      </a:pPr>
                      <a:r>
                        <a:rPr lang="en-US" sz="1200" dirty="0">
                          <a:effectLst/>
                          <a:latin typeface="Arial"/>
                          <a:ea typeface="Times New Roman"/>
                          <a:cs typeface="Times New Roman"/>
                        </a:rPr>
                        <a:t>(A6)</a:t>
                      </a:r>
                      <a:endParaRPr lang="de-DE" sz="1200" dirty="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600"/>
                        </a:spcAft>
                      </a:pPr>
                      <a:r>
                        <a:rPr lang="en-US" sz="1200" dirty="0">
                          <a:effectLst/>
                          <a:latin typeface="Arial"/>
                          <a:ea typeface="Times New Roman"/>
                          <a:cs typeface="Times New Roman"/>
                        </a:rPr>
                        <a:t>Conceptual Design of the whole system and the </a:t>
                      </a:r>
                      <a:r>
                        <a:rPr lang="en-US" sz="1200" dirty="0" smtClean="0">
                          <a:effectLst/>
                          <a:latin typeface="Arial"/>
                          <a:ea typeface="Times New Roman"/>
                          <a:cs typeface="Times New Roman"/>
                        </a:rPr>
                        <a:t>components</a:t>
                      </a:r>
                      <a:endParaRPr lang="de-DE" sz="1200" dirty="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600"/>
                        </a:spcAft>
                      </a:pPr>
                      <a:r>
                        <a:rPr lang="en-US" sz="1200" dirty="0">
                          <a:effectLst/>
                          <a:latin typeface="Arial"/>
                          <a:ea typeface="Times New Roman"/>
                          <a:cs typeface="Times New Roman"/>
                        </a:rPr>
                        <a:t>Conceptual Design Review (CDR)</a:t>
                      </a:r>
                      <a:endParaRPr lang="de-DE" sz="1200" dirty="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600"/>
                        </a:spcAft>
                      </a:pPr>
                      <a:r>
                        <a:rPr lang="en-US" sz="1200" dirty="0">
                          <a:effectLst/>
                          <a:latin typeface="Arial"/>
                          <a:ea typeface="Times New Roman"/>
                          <a:cs typeface="Times New Roman"/>
                        </a:rPr>
                        <a:t>04/2017</a:t>
                      </a:r>
                      <a:endParaRPr lang="de-DE" sz="1200" dirty="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20080">
                <a:tc>
                  <a:txBody>
                    <a:bodyPr/>
                    <a:lstStyle/>
                    <a:p>
                      <a:pPr>
                        <a:spcAft>
                          <a:spcPts val="600"/>
                        </a:spcAft>
                      </a:pPr>
                      <a:r>
                        <a:rPr lang="en-US" sz="1200" dirty="0">
                          <a:effectLst/>
                          <a:latin typeface="Arial"/>
                          <a:ea typeface="Times New Roman"/>
                          <a:cs typeface="Times New Roman"/>
                        </a:rPr>
                        <a:t>1.3</a:t>
                      </a:r>
                      <a:endParaRPr lang="de-DE" sz="1200" dirty="0">
                        <a:effectLst/>
                        <a:latin typeface="Times New Roman"/>
                        <a:ea typeface="Times New Roman"/>
                        <a:cs typeface="Times New Roman"/>
                      </a:endParaRPr>
                    </a:p>
                    <a:p>
                      <a:pPr>
                        <a:spcAft>
                          <a:spcPts val="600"/>
                        </a:spcAft>
                      </a:pPr>
                      <a:r>
                        <a:rPr lang="en-US" sz="1200" dirty="0">
                          <a:effectLst/>
                          <a:latin typeface="Arial"/>
                          <a:ea typeface="Times New Roman"/>
                          <a:cs typeface="Times New Roman"/>
                        </a:rPr>
                        <a:t> </a:t>
                      </a:r>
                      <a:r>
                        <a:rPr lang="en-US" sz="1200" dirty="0" smtClean="0">
                          <a:effectLst/>
                          <a:latin typeface="Arial"/>
                          <a:ea typeface="Times New Roman"/>
                          <a:cs typeface="Times New Roman"/>
                        </a:rPr>
                        <a:t>(</a:t>
                      </a:r>
                      <a:r>
                        <a:rPr lang="en-US" sz="1200" dirty="0">
                          <a:effectLst/>
                          <a:latin typeface="Arial"/>
                          <a:ea typeface="Times New Roman"/>
                          <a:cs typeface="Times New Roman"/>
                        </a:rPr>
                        <a:t>M6)</a:t>
                      </a:r>
                      <a:endParaRPr lang="de-DE" sz="1200" dirty="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en-US" sz="1200" dirty="0">
                          <a:effectLst/>
                          <a:latin typeface="Arial"/>
                          <a:ea typeface="Times New Roman"/>
                          <a:cs typeface="Times New Roman"/>
                        </a:rPr>
                        <a:t>Technical Design of the whole system and the components</a:t>
                      </a:r>
                      <a:endParaRPr lang="de-DE" sz="1200" dirty="0">
                        <a:effectLst/>
                        <a:latin typeface="Times New Roman"/>
                        <a:ea typeface="Times New Roman"/>
                        <a:cs typeface="Times New Roman"/>
                      </a:endParaRPr>
                    </a:p>
                    <a:p>
                      <a:pPr>
                        <a:spcAft>
                          <a:spcPts val="600"/>
                        </a:spcAft>
                      </a:pPr>
                      <a:endParaRPr lang="de-DE" sz="1200" dirty="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en-US" sz="1200" dirty="0">
                          <a:effectLst/>
                          <a:latin typeface="Arial"/>
                          <a:ea typeface="Times New Roman"/>
                          <a:cs typeface="Times New Roman"/>
                        </a:rPr>
                        <a:t>Preliminary Design Review (PDR)</a:t>
                      </a:r>
                      <a:endParaRPr lang="de-DE" sz="1200" dirty="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en-US" sz="1200" dirty="0">
                          <a:effectLst/>
                          <a:latin typeface="Arial"/>
                          <a:ea typeface="Times New Roman"/>
                          <a:cs typeface="Times New Roman"/>
                        </a:rPr>
                        <a:t>09/2017</a:t>
                      </a:r>
                      <a:endParaRPr lang="de-DE" sz="1200" dirty="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203">
                <a:tc>
                  <a:txBody>
                    <a:bodyPr/>
                    <a:lstStyle/>
                    <a:p>
                      <a:pPr>
                        <a:spcAft>
                          <a:spcPts val="600"/>
                        </a:spcAft>
                      </a:pPr>
                      <a:r>
                        <a:rPr lang="en-US" sz="1200">
                          <a:effectLst/>
                          <a:latin typeface="Arial"/>
                          <a:ea typeface="Times New Roman"/>
                          <a:cs typeface="Times New Roman"/>
                        </a:rPr>
                        <a:t>2.1</a:t>
                      </a:r>
                      <a:endParaRPr lang="de-DE" sz="1200">
                        <a:effectLst/>
                        <a:latin typeface="Times New Roman"/>
                        <a:ea typeface="Times New Roman"/>
                        <a:cs typeface="Times New Roman"/>
                      </a:endParaRPr>
                    </a:p>
                    <a:p>
                      <a:pPr>
                        <a:spcAft>
                          <a:spcPts val="600"/>
                        </a:spcAft>
                      </a:pPr>
                      <a:r>
                        <a:rPr lang="en-US" sz="1200">
                          <a:effectLst/>
                          <a:latin typeface="Arial"/>
                          <a:ea typeface="Times New Roman"/>
                          <a:cs typeface="Times New Roman"/>
                        </a:rPr>
                        <a:t>(M7)</a:t>
                      </a:r>
                      <a:endParaRPr lang="de-DE" sz="120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en-US" sz="1200">
                          <a:effectLst/>
                          <a:latin typeface="Arial"/>
                          <a:ea typeface="Times New Roman"/>
                          <a:cs typeface="Times New Roman"/>
                        </a:rPr>
                        <a:t>Final design of the whole system (all documents, drawings necessary for the production)</a:t>
                      </a:r>
                      <a:endParaRPr lang="de-DE" sz="120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en-US" sz="1200">
                          <a:effectLst/>
                          <a:latin typeface="Arial"/>
                          <a:ea typeface="Times New Roman"/>
                          <a:cs typeface="Times New Roman"/>
                        </a:rPr>
                        <a:t>Final Design Review (FDR), production approval</a:t>
                      </a:r>
                      <a:endParaRPr lang="de-DE" sz="120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en-US" sz="1200" dirty="0">
                          <a:effectLst/>
                          <a:latin typeface="Arial"/>
                          <a:ea typeface="Times New Roman"/>
                          <a:cs typeface="Times New Roman"/>
                        </a:rPr>
                        <a:t>12/2017</a:t>
                      </a:r>
                      <a:endParaRPr lang="de-DE" sz="1200" dirty="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887">
                <a:tc>
                  <a:txBody>
                    <a:bodyPr/>
                    <a:lstStyle/>
                    <a:p>
                      <a:pPr>
                        <a:spcAft>
                          <a:spcPts val="600"/>
                        </a:spcAft>
                      </a:pPr>
                      <a:r>
                        <a:rPr lang="en-US" sz="1200" dirty="0">
                          <a:effectLst/>
                          <a:latin typeface="Arial"/>
                          <a:ea typeface="Times New Roman"/>
                          <a:cs typeface="Times New Roman"/>
                        </a:rPr>
                        <a:t>2.2</a:t>
                      </a:r>
                      <a:endParaRPr lang="de-DE" sz="1200" dirty="0">
                        <a:effectLst/>
                        <a:latin typeface="Times New Roman"/>
                        <a:ea typeface="Times New Roman"/>
                        <a:cs typeface="Times New Roman"/>
                      </a:endParaRPr>
                    </a:p>
                    <a:p>
                      <a:pPr>
                        <a:spcAft>
                          <a:spcPts val="600"/>
                        </a:spcAft>
                      </a:pPr>
                      <a:r>
                        <a:rPr lang="en-US" sz="1200" dirty="0">
                          <a:effectLst/>
                          <a:latin typeface="Arial"/>
                          <a:ea typeface="Times New Roman"/>
                          <a:cs typeface="Times New Roman"/>
                        </a:rPr>
                        <a:t> </a:t>
                      </a:r>
                      <a:r>
                        <a:rPr lang="de-DE" sz="1200" dirty="0" smtClean="0">
                          <a:effectLst/>
                          <a:latin typeface="Times New Roman"/>
                          <a:ea typeface="Times New Roman"/>
                          <a:cs typeface="Times New Roman"/>
                        </a:rPr>
                        <a:t> </a:t>
                      </a:r>
                      <a:r>
                        <a:rPr lang="en-US" sz="1200" dirty="0" smtClean="0">
                          <a:effectLst/>
                          <a:latin typeface="Arial"/>
                          <a:ea typeface="Times New Roman"/>
                          <a:cs typeface="Times New Roman"/>
                        </a:rPr>
                        <a:t>(</a:t>
                      </a:r>
                      <a:r>
                        <a:rPr lang="en-US" sz="1200" dirty="0">
                          <a:effectLst/>
                          <a:latin typeface="Arial"/>
                          <a:ea typeface="Times New Roman"/>
                          <a:cs typeface="Times New Roman"/>
                        </a:rPr>
                        <a:t>M9)</a:t>
                      </a:r>
                      <a:endParaRPr lang="de-DE" sz="1200" dirty="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en-US" sz="1200">
                          <a:effectLst/>
                          <a:latin typeface="Arial"/>
                          <a:ea typeface="Times New Roman"/>
                          <a:cs typeface="Times New Roman"/>
                        </a:rPr>
                        <a:t>Manufacturing of all components</a:t>
                      </a:r>
                      <a:endParaRPr lang="de-DE" sz="120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en-GB" sz="1200" dirty="0" smtClean="0">
                          <a:effectLst/>
                          <a:latin typeface="Arial"/>
                          <a:ea typeface="Times New Roman"/>
                          <a:cs typeface="Times New Roman"/>
                        </a:rPr>
                        <a:t>Assembly </a:t>
                      </a:r>
                      <a:r>
                        <a:rPr lang="en-GB" sz="1200" dirty="0">
                          <a:effectLst/>
                          <a:latin typeface="Arial"/>
                          <a:ea typeface="Times New Roman"/>
                          <a:cs typeface="Times New Roman"/>
                        </a:rPr>
                        <a:t>and test of the whole magnet at BINP</a:t>
                      </a:r>
                      <a:endParaRPr lang="de-DE" sz="1200" dirty="0">
                        <a:effectLst/>
                        <a:latin typeface="Times New Roman"/>
                        <a:ea typeface="Times New Roman"/>
                        <a:cs typeface="Times New Roman"/>
                      </a:endParaRPr>
                    </a:p>
                    <a:p>
                      <a:pPr>
                        <a:spcAft>
                          <a:spcPts val="600"/>
                        </a:spcAft>
                      </a:pPr>
                      <a:r>
                        <a:rPr lang="en-GB" sz="1200" dirty="0" smtClean="0">
                          <a:effectLst/>
                          <a:latin typeface="Arial"/>
                          <a:ea typeface="Times New Roman"/>
                          <a:cs typeface="Times New Roman"/>
                        </a:rPr>
                        <a:t>Factory </a:t>
                      </a:r>
                      <a:r>
                        <a:rPr lang="en-GB" sz="1200" dirty="0">
                          <a:effectLst/>
                          <a:latin typeface="Arial"/>
                          <a:ea typeface="Times New Roman"/>
                          <a:cs typeface="Times New Roman"/>
                        </a:rPr>
                        <a:t>Acceptance Test </a:t>
                      </a:r>
                      <a:r>
                        <a:rPr lang="en-GB" sz="1200" dirty="0" smtClean="0">
                          <a:effectLst/>
                          <a:latin typeface="Arial"/>
                          <a:ea typeface="Times New Roman"/>
                          <a:cs typeface="Times New Roman"/>
                        </a:rPr>
                        <a:t>passed</a:t>
                      </a:r>
                      <a:endParaRPr lang="de-DE" sz="1200" dirty="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en-US" sz="1200" dirty="0" smtClean="0">
                          <a:effectLst/>
                          <a:latin typeface="Arial"/>
                          <a:ea typeface="Times New Roman"/>
                          <a:cs typeface="Times New Roman"/>
                        </a:rPr>
                        <a:t>12/2019</a:t>
                      </a:r>
                    </a:p>
                    <a:p>
                      <a:pPr>
                        <a:spcAft>
                          <a:spcPts val="600"/>
                        </a:spcAft>
                      </a:pPr>
                      <a:r>
                        <a:rPr lang="en-US" sz="1200" dirty="0" smtClean="0">
                          <a:solidFill>
                            <a:srgbClr val="FF0000"/>
                          </a:solidFill>
                          <a:effectLst/>
                          <a:latin typeface="Arial"/>
                          <a:ea typeface="Times New Roman"/>
                          <a:cs typeface="Times New Roman"/>
                        </a:rPr>
                        <a:t>(end </a:t>
                      </a:r>
                      <a:r>
                        <a:rPr lang="en-US" sz="1200" smtClean="0">
                          <a:solidFill>
                            <a:srgbClr val="FF0000"/>
                          </a:solidFill>
                          <a:effectLst/>
                          <a:latin typeface="Arial"/>
                          <a:ea typeface="Times New Roman"/>
                          <a:cs typeface="Times New Roman"/>
                        </a:rPr>
                        <a:t>of </a:t>
                      </a:r>
                      <a:r>
                        <a:rPr lang="en-US" sz="1200" smtClean="0">
                          <a:solidFill>
                            <a:srgbClr val="FF0000"/>
                          </a:solidFill>
                          <a:effectLst/>
                          <a:latin typeface="Arial"/>
                          <a:ea typeface="Times New Roman"/>
                          <a:cs typeface="Times New Roman"/>
                        </a:rPr>
                        <a:t>2021</a:t>
                      </a:r>
                      <a:r>
                        <a:rPr lang="en-US" sz="1200" dirty="0" smtClean="0">
                          <a:solidFill>
                            <a:srgbClr val="FF0000"/>
                          </a:solidFill>
                          <a:effectLst/>
                          <a:latin typeface="Arial"/>
                          <a:ea typeface="Times New Roman"/>
                          <a:cs typeface="Times New Roman"/>
                        </a:rPr>
                        <a:t>)</a:t>
                      </a:r>
                      <a:endParaRPr lang="de-DE" sz="1200" dirty="0">
                        <a:solidFill>
                          <a:srgbClr val="FF0000"/>
                        </a:solidFill>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5246">
                <a:tc>
                  <a:txBody>
                    <a:bodyPr/>
                    <a:lstStyle/>
                    <a:p>
                      <a:pPr>
                        <a:spcAft>
                          <a:spcPts val="600"/>
                        </a:spcAft>
                      </a:pPr>
                      <a:r>
                        <a:rPr lang="en-US" sz="1200">
                          <a:effectLst/>
                          <a:latin typeface="Arial"/>
                          <a:ea typeface="Times New Roman"/>
                          <a:cs typeface="Times New Roman"/>
                        </a:rPr>
                        <a:t>2.3</a:t>
                      </a:r>
                      <a:endParaRPr lang="de-DE" sz="1200">
                        <a:effectLst/>
                        <a:latin typeface="Times New Roman"/>
                        <a:ea typeface="Times New Roman"/>
                        <a:cs typeface="Times New Roman"/>
                      </a:endParaRPr>
                    </a:p>
                    <a:p>
                      <a:pPr>
                        <a:spcAft>
                          <a:spcPts val="600"/>
                        </a:spcAft>
                      </a:pPr>
                      <a:r>
                        <a:rPr lang="en-US" sz="1200">
                          <a:effectLst/>
                          <a:latin typeface="Arial"/>
                          <a:ea typeface="Times New Roman"/>
                          <a:cs typeface="Times New Roman"/>
                        </a:rPr>
                        <a:t> </a:t>
                      </a:r>
                      <a:endParaRPr lang="de-DE" sz="1200">
                        <a:effectLst/>
                        <a:latin typeface="Times New Roman"/>
                        <a:ea typeface="Times New Roman"/>
                        <a:cs typeface="Times New Roman"/>
                      </a:endParaRPr>
                    </a:p>
                    <a:p>
                      <a:pPr>
                        <a:spcAft>
                          <a:spcPts val="600"/>
                        </a:spcAft>
                      </a:pPr>
                      <a:r>
                        <a:rPr lang="en-US" sz="1200">
                          <a:effectLst/>
                          <a:latin typeface="Arial"/>
                          <a:ea typeface="Times New Roman"/>
                          <a:cs typeface="Times New Roman"/>
                        </a:rPr>
                        <a:t>(M10)</a:t>
                      </a:r>
                      <a:endParaRPr lang="de-DE" sz="120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en-US" sz="1200">
                          <a:effectLst/>
                          <a:latin typeface="Arial"/>
                          <a:ea typeface="Times New Roman"/>
                          <a:cs typeface="Times New Roman"/>
                        </a:rPr>
                        <a:t>mechanical assembly and installation in CBM Cave</a:t>
                      </a:r>
                      <a:endParaRPr lang="de-DE" sz="1200">
                        <a:effectLst/>
                        <a:latin typeface="Times New Roman"/>
                        <a:ea typeface="Times New Roman"/>
                        <a:cs typeface="Times New Roman"/>
                      </a:endParaRPr>
                    </a:p>
                    <a:p>
                      <a:pPr>
                        <a:spcAft>
                          <a:spcPts val="600"/>
                        </a:spcAft>
                      </a:pPr>
                      <a:r>
                        <a:rPr lang="en-US" sz="1200">
                          <a:effectLst/>
                          <a:latin typeface="Arial"/>
                          <a:ea typeface="Times New Roman"/>
                          <a:cs typeface="Times New Roman"/>
                        </a:rPr>
                        <a:t>Delivery and SAT of all components</a:t>
                      </a:r>
                      <a:endParaRPr lang="de-DE" sz="120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en-US" sz="1200" dirty="0">
                          <a:effectLst/>
                          <a:latin typeface="Arial"/>
                          <a:ea typeface="Times New Roman"/>
                          <a:cs typeface="Times New Roman"/>
                        </a:rPr>
                        <a:t>Site Acceptance Test passed</a:t>
                      </a:r>
                      <a:endParaRPr lang="de-DE" sz="1200" dirty="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en-US" sz="1200" dirty="0">
                          <a:effectLst/>
                          <a:latin typeface="Arial"/>
                          <a:ea typeface="Times New Roman"/>
                          <a:cs typeface="Times New Roman"/>
                        </a:rPr>
                        <a:t>06/2020</a:t>
                      </a:r>
                      <a:endParaRPr lang="de-DE" sz="1200" dirty="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529">
                <a:tc>
                  <a:txBody>
                    <a:bodyPr/>
                    <a:lstStyle/>
                    <a:p>
                      <a:pPr>
                        <a:spcAft>
                          <a:spcPts val="600"/>
                        </a:spcAft>
                      </a:pPr>
                      <a:r>
                        <a:rPr lang="en-US" sz="1200">
                          <a:effectLst/>
                          <a:latin typeface="Arial"/>
                          <a:ea typeface="Times New Roman"/>
                          <a:cs typeface="Times New Roman"/>
                        </a:rPr>
                        <a:t>2.4</a:t>
                      </a:r>
                      <a:endParaRPr lang="de-DE" sz="1200">
                        <a:effectLst/>
                        <a:latin typeface="Times New Roman"/>
                        <a:ea typeface="Times New Roman"/>
                        <a:cs typeface="Times New Roman"/>
                      </a:endParaRPr>
                    </a:p>
                    <a:p>
                      <a:pPr>
                        <a:spcAft>
                          <a:spcPts val="600"/>
                        </a:spcAft>
                      </a:pPr>
                      <a:r>
                        <a:rPr lang="en-US" sz="1200">
                          <a:effectLst/>
                          <a:latin typeface="Arial"/>
                          <a:ea typeface="Times New Roman"/>
                          <a:cs typeface="Times New Roman"/>
                        </a:rPr>
                        <a:t>(M11)</a:t>
                      </a:r>
                      <a:endParaRPr lang="de-DE" sz="120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en-US" sz="1200">
                          <a:effectLst/>
                          <a:latin typeface="Arial"/>
                          <a:ea typeface="Times New Roman"/>
                          <a:cs typeface="Times New Roman"/>
                        </a:rPr>
                        <a:t>Acceptance Test</a:t>
                      </a:r>
                      <a:endParaRPr lang="de-DE" sz="120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en-US" sz="1200">
                          <a:effectLst/>
                          <a:latin typeface="Arial"/>
                          <a:ea typeface="Times New Roman"/>
                          <a:cs typeface="Times New Roman"/>
                        </a:rPr>
                        <a:t>Complete Magnet assembled and tested</a:t>
                      </a:r>
                      <a:endParaRPr lang="de-DE" sz="1200">
                        <a:effectLst/>
                        <a:latin typeface="Times New Roman"/>
                        <a:ea typeface="Times New Roman"/>
                        <a:cs typeface="Times New Roman"/>
                      </a:endParaRPr>
                    </a:p>
                    <a:p>
                      <a:pPr>
                        <a:spcAft>
                          <a:spcPts val="600"/>
                        </a:spcAft>
                      </a:pPr>
                      <a:r>
                        <a:rPr lang="en-US" sz="1200">
                          <a:effectLst/>
                          <a:latin typeface="Arial"/>
                          <a:ea typeface="Times New Roman"/>
                          <a:cs typeface="Times New Roman"/>
                        </a:rPr>
                        <a:t>Ready for beam</a:t>
                      </a:r>
                      <a:endParaRPr lang="de-DE" sz="120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600"/>
                        </a:spcAft>
                      </a:pPr>
                      <a:r>
                        <a:rPr lang="en-US" sz="1200" dirty="0">
                          <a:effectLst/>
                          <a:latin typeface="Arial"/>
                          <a:ea typeface="Times New Roman"/>
                          <a:cs typeface="Times New Roman"/>
                        </a:rPr>
                        <a:t>12/2020</a:t>
                      </a:r>
                      <a:endParaRPr lang="de-DE" sz="1200" dirty="0">
                        <a:effectLst/>
                        <a:latin typeface="Times New Roman"/>
                        <a:ea typeface="Times New Roman"/>
                        <a:cs typeface="Times New Roman"/>
                      </a:endParaRPr>
                    </a:p>
                  </a:txBody>
                  <a:tcPr marL="19397" marR="19397" marT="19397" marB="1939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89516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Design </a:t>
            </a:r>
            <a:r>
              <a:rPr lang="de-DE" dirty="0" err="1"/>
              <a:t>h</a:t>
            </a:r>
            <a:r>
              <a:rPr lang="de-DE" dirty="0" err="1" smtClean="0"/>
              <a:t>istory</a:t>
            </a:r>
            <a:endParaRPr lang="de-DE" dirty="0"/>
          </a:p>
        </p:txBody>
      </p:sp>
      <p:sp>
        <p:nvSpPr>
          <p:cNvPr id="3" name="Inhaltsplatzhalter 2"/>
          <p:cNvSpPr>
            <a:spLocks noGrp="1"/>
          </p:cNvSpPr>
          <p:nvPr>
            <p:ph idx="1"/>
          </p:nvPr>
        </p:nvSpPr>
        <p:spPr/>
        <p:txBody>
          <a:bodyPr/>
          <a:lstStyle/>
          <a:p>
            <a:r>
              <a:rPr lang="de-DE" dirty="0" smtClean="0"/>
              <a:t>CDR </a:t>
            </a:r>
            <a:r>
              <a:rPr lang="de-DE" dirty="0" err="1" smtClean="0"/>
              <a:t>review</a:t>
            </a:r>
            <a:r>
              <a:rPr lang="de-DE" dirty="0" smtClean="0"/>
              <a:t> 1/2012</a:t>
            </a:r>
          </a:p>
          <a:p>
            <a:r>
              <a:rPr lang="de-DE" dirty="0" smtClean="0"/>
              <a:t>CDR </a:t>
            </a:r>
            <a:r>
              <a:rPr lang="de-DE" dirty="0" err="1" smtClean="0"/>
              <a:t>review</a:t>
            </a:r>
            <a:r>
              <a:rPr lang="de-DE" dirty="0" smtClean="0"/>
              <a:t> 6/2012</a:t>
            </a:r>
          </a:p>
          <a:p>
            <a:r>
              <a:rPr lang="de-DE" dirty="0" smtClean="0"/>
              <a:t>TDR </a:t>
            </a:r>
            <a:r>
              <a:rPr lang="de-DE" dirty="0" err="1" smtClean="0"/>
              <a:t>review</a:t>
            </a:r>
            <a:r>
              <a:rPr lang="de-DE" dirty="0" smtClean="0"/>
              <a:t> 11/2012</a:t>
            </a:r>
          </a:p>
          <a:p>
            <a:r>
              <a:rPr lang="de-DE" dirty="0" smtClean="0"/>
              <a:t>Travel </a:t>
            </a:r>
            <a:r>
              <a:rPr lang="de-DE" dirty="0" err="1" smtClean="0"/>
              <a:t>to</a:t>
            </a:r>
            <a:r>
              <a:rPr lang="de-DE" dirty="0" smtClean="0"/>
              <a:t> RIKEN/TDR update in 2013</a:t>
            </a:r>
          </a:p>
          <a:p>
            <a:r>
              <a:rPr lang="de-DE" dirty="0" smtClean="0"/>
              <a:t>TDR final 10/2013</a:t>
            </a:r>
          </a:p>
          <a:p>
            <a:r>
              <a:rPr lang="de-DE" dirty="0" smtClean="0"/>
              <a:t>BINP </a:t>
            </a:r>
            <a:r>
              <a:rPr lang="de-DE" dirty="0" err="1" smtClean="0"/>
              <a:t>collaboration</a:t>
            </a:r>
            <a:r>
              <a:rPr lang="de-DE" dirty="0" smtClean="0"/>
              <a:t> </a:t>
            </a:r>
            <a:r>
              <a:rPr lang="de-DE" dirty="0" err="1" smtClean="0"/>
              <a:t>contract</a:t>
            </a:r>
            <a:r>
              <a:rPr lang="de-DE" dirty="0" smtClean="0"/>
              <a:t> 10/2016</a:t>
            </a:r>
            <a:endParaRPr lang="de-DE" dirty="0"/>
          </a:p>
        </p:txBody>
      </p:sp>
    </p:spTree>
    <p:extLst>
      <p:ext uri="{BB962C8B-B14F-4D97-AF65-F5344CB8AC3E}">
        <p14:creationId xmlns:p14="http://schemas.microsoft.com/office/powerpoint/2010/main" val="2352058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a:lstStyle/>
          <a:p>
            <a:r>
              <a:rPr lang="de-DE" dirty="0" smtClean="0"/>
              <a:t>Main </a:t>
            </a:r>
            <a:r>
              <a:rPr lang="de-DE" dirty="0"/>
              <a:t>D</a:t>
            </a:r>
            <a:r>
              <a:rPr lang="de-DE" dirty="0" smtClean="0"/>
              <a:t>ipole </a:t>
            </a:r>
            <a:r>
              <a:rPr lang="de-DE" dirty="0"/>
              <a:t>P</a:t>
            </a:r>
            <a:r>
              <a:rPr lang="de-DE" dirty="0" smtClean="0"/>
              <a:t>arameters</a:t>
            </a:r>
            <a:endParaRPr lang="de-DE" dirty="0"/>
          </a:p>
        </p:txBody>
      </p:sp>
      <p:sp>
        <p:nvSpPr>
          <p:cNvPr id="3" name="Inhaltsplatzhalter 2"/>
          <p:cNvSpPr>
            <a:spLocks noGrp="1"/>
          </p:cNvSpPr>
          <p:nvPr>
            <p:ph idx="1"/>
          </p:nvPr>
        </p:nvSpPr>
        <p:spPr/>
        <p:txBody>
          <a:bodyPr>
            <a:normAutofit fontScale="55000" lnSpcReduction="20000"/>
          </a:bodyPr>
          <a:lstStyle/>
          <a:p>
            <a:pPr>
              <a:buNone/>
            </a:pPr>
            <a:r>
              <a:rPr lang="en-US" sz="4500" dirty="0" smtClean="0"/>
              <a:t>Geometry</a:t>
            </a:r>
            <a:endParaRPr lang="de-DE" sz="4500" dirty="0" smtClean="0"/>
          </a:p>
          <a:p>
            <a:r>
              <a:rPr lang="en-US" dirty="0" smtClean="0"/>
              <a:t>Opening angle: ±25° vertically, ± 30° horizontally from the target</a:t>
            </a:r>
            <a:endParaRPr lang="de-DE" dirty="0" smtClean="0"/>
          </a:p>
          <a:p>
            <a:r>
              <a:rPr lang="en-US" dirty="0" smtClean="0"/>
              <a:t>Free aperture: 1.4 m x.1.4 m, no conical geometry!	</a:t>
            </a:r>
            <a:endParaRPr lang="de-DE" dirty="0" smtClean="0"/>
          </a:p>
          <a:p>
            <a:pPr>
              <a:buNone/>
            </a:pPr>
            <a:endParaRPr lang="en-US" dirty="0" smtClean="0"/>
          </a:p>
          <a:p>
            <a:pPr>
              <a:buNone/>
            </a:pPr>
            <a:r>
              <a:rPr lang="en-US" sz="4500" dirty="0" smtClean="0"/>
              <a:t>Field</a:t>
            </a:r>
            <a:endParaRPr lang="de-DE" sz="4500" dirty="0" smtClean="0"/>
          </a:p>
          <a:p>
            <a:r>
              <a:rPr lang="en-US" dirty="0" smtClean="0"/>
              <a:t>Field integral within STS detector (along straight lines): 1 Tm </a:t>
            </a:r>
          </a:p>
          <a:p>
            <a:r>
              <a:rPr lang="en-US" dirty="0" smtClean="0"/>
              <a:t>Field integral variation over the whole relevant aperture along straight lines: ≤ 20%</a:t>
            </a:r>
            <a:endParaRPr lang="de-DE" dirty="0" smtClean="0"/>
          </a:p>
          <a:p>
            <a:r>
              <a:rPr lang="en-US" dirty="0" smtClean="0"/>
              <a:t>Fringe field  downstream &lt; 10 Gauss at a distance of  1.6m from target)</a:t>
            </a:r>
            <a:endParaRPr lang="de-DE" dirty="0" smtClean="0"/>
          </a:p>
          <a:p>
            <a:pPr>
              <a:buNone/>
            </a:pPr>
            <a:endParaRPr lang="en-US" dirty="0" smtClean="0"/>
          </a:p>
          <a:p>
            <a:pPr>
              <a:buNone/>
            </a:pPr>
            <a:r>
              <a:rPr lang="en-US" sz="4500" dirty="0" smtClean="0"/>
              <a:t>Operating conditions</a:t>
            </a:r>
            <a:r>
              <a:rPr lang="en-US" dirty="0" smtClean="0"/>
              <a:t>: </a:t>
            </a:r>
            <a:endParaRPr lang="de-DE" dirty="0" smtClean="0"/>
          </a:p>
          <a:p>
            <a:r>
              <a:rPr lang="en-US" dirty="0" smtClean="0"/>
              <a:t>100% duty cycle, 3 months/year, 20 years</a:t>
            </a:r>
            <a:endParaRPr lang="de-DE" dirty="0" smtClean="0"/>
          </a:p>
          <a:p>
            <a:r>
              <a:rPr lang="en-US" dirty="0" smtClean="0"/>
              <a:t>No time restriction on the ramp</a:t>
            </a:r>
            <a:endParaRPr lang="de-DE" dirty="0" smtClean="0"/>
          </a:p>
          <a:p>
            <a:r>
              <a:rPr lang="en-US" dirty="0" smtClean="0"/>
              <a:t>Radiation damage (&lt;10MG for organics): no problem</a:t>
            </a:r>
            <a:endParaRPr lang="de-DE" dirty="0" smtClean="0"/>
          </a:p>
          <a:p>
            <a:endParaRPr lang="de-DE" dirty="0"/>
          </a:p>
        </p:txBody>
      </p:sp>
      <p:sp>
        <p:nvSpPr>
          <p:cNvPr id="4" name="Textfeld 3"/>
          <p:cNvSpPr txBox="1"/>
          <p:nvPr/>
        </p:nvSpPr>
        <p:spPr>
          <a:xfrm>
            <a:off x="1331640" y="332656"/>
            <a:ext cx="3381310" cy="861774"/>
          </a:xfrm>
          <a:prstGeom prst="rect">
            <a:avLst/>
          </a:prstGeom>
          <a:noFill/>
        </p:spPr>
        <p:txBody>
          <a:bodyPr wrap="none" rtlCol="0">
            <a:spAutoFit/>
          </a:bodyPr>
          <a:lstStyle/>
          <a:p>
            <a:r>
              <a:rPr lang="de-DE" sz="3200" dirty="0" smtClean="0"/>
              <a:t>CDR </a:t>
            </a:r>
            <a:r>
              <a:rPr lang="de-DE" sz="3200" dirty="0" err="1" smtClean="0"/>
              <a:t>review</a:t>
            </a:r>
            <a:r>
              <a:rPr lang="de-DE" sz="3200" dirty="0" smtClean="0"/>
              <a:t> 1/2012</a:t>
            </a:r>
          </a:p>
          <a:p>
            <a:endParaRPr lang="de-DE" dirty="0"/>
          </a:p>
        </p:txBody>
      </p:sp>
    </p:spTree>
    <p:extLst>
      <p:ext uri="{BB962C8B-B14F-4D97-AF65-F5344CB8AC3E}">
        <p14:creationId xmlns:p14="http://schemas.microsoft.com/office/powerpoint/2010/main" val="568706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1143000"/>
          </a:xfrm>
        </p:spPr>
        <p:txBody>
          <a:bodyPr>
            <a:normAutofit/>
          </a:bodyPr>
          <a:lstStyle/>
          <a:p>
            <a:r>
              <a:rPr lang="de-DE" dirty="0" smtClean="0"/>
              <a:t>CDR </a:t>
            </a:r>
            <a:r>
              <a:rPr lang="de-DE" dirty="0" err="1" smtClean="0"/>
              <a:t>review</a:t>
            </a:r>
            <a:r>
              <a:rPr lang="de-DE" dirty="0" smtClean="0"/>
              <a:t> 1/2012</a:t>
            </a:r>
            <a:endParaRPr lang="de-DE" dirty="0"/>
          </a:p>
        </p:txBody>
      </p:sp>
      <p:sp>
        <p:nvSpPr>
          <p:cNvPr id="3" name="Inhaltsplatzhalter 2"/>
          <p:cNvSpPr>
            <a:spLocks noGrp="1"/>
          </p:cNvSpPr>
          <p:nvPr>
            <p:ph idx="1"/>
          </p:nvPr>
        </p:nvSpPr>
        <p:spPr>
          <a:xfrm>
            <a:off x="539552" y="2780928"/>
            <a:ext cx="8229600" cy="3629000"/>
          </a:xfrm>
        </p:spPr>
        <p:txBody>
          <a:bodyPr/>
          <a:lstStyle/>
          <a:p>
            <a:r>
              <a:rPr lang="en-US" dirty="0"/>
              <a:t>Coil dominated versus </a:t>
            </a:r>
            <a:r>
              <a:rPr lang="en-US" dirty="0">
                <a:solidFill>
                  <a:srgbClr val="92D050"/>
                </a:solidFill>
              </a:rPr>
              <a:t>iron dominated </a:t>
            </a:r>
            <a:r>
              <a:rPr lang="en-US" dirty="0"/>
              <a:t>dipole</a:t>
            </a:r>
            <a:endParaRPr lang="de-DE" dirty="0"/>
          </a:p>
          <a:p>
            <a:r>
              <a:rPr lang="en-US" dirty="0" smtClean="0"/>
              <a:t>Resistive vs. </a:t>
            </a:r>
            <a:r>
              <a:rPr lang="en-US" dirty="0" err="1" smtClean="0">
                <a:solidFill>
                  <a:srgbClr val="92D050"/>
                </a:solidFill>
              </a:rPr>
              <a:t>superferric</a:t>
            </a:r>
            <a:r>
              <a:rPr lang="en-US" dirty="0" smtClean="0"/>
              <a:t> </a:t>
            </a:r>
            <a:endParaRPr lang="de-DE" dirty="0" smtClean="0"/>
          </a:p>
          <a:p>
            <a:r>
              <a:rPr lang="en-US" dirty="0" smtClean="0"/>
              <a:t>Coil design </a:t>
            </a:r>
          </a:p>
          <a:p>
            <a:r>
              <a:rPr lang="en-US" dirty="0" smtClean="0"/>
              <a:t>Conductor</a:t>
            </a:r>
            <a:endParaRPr lang="de-DE" dirty="0"/>
          </a:p>
          <a:p>
            <a:r>
              <a:rPr lang="en-US" dirty="0"/>
              <a:t>Cooling </a:t>
            </a:r>
            <a:r>
              <a:rPr lang="en-US" dirty="0" smtClean="0"/>
              <a:t>method</a:t>
            </a:r>
            <a:endParaRPr lang="de-DE" dirty="0"/>
          </a:p>
          <a:p>
            <a:r>
              <a:rPr lang="en-US" dirty="0"/>
              <a:t>Materials/Mechanical support</a:t>
            </a:r>
            <a:endParaRPr lang="de-DE" dirty="0"/>
          </a:p>
          <a:p>
            <a:pPr marL="0" indent="0">
              <a:buNone/>
            </a:pPr>
            <a:endParaRPr lang="de-DE" dirty="0"/>
          </a:p>
        </p:txBody>
      </p:sp>
      <p:pic>
        <p:nvPicPr>
          <p:cNvPr id="4" name="Picture 4" descr="Support col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5541" y="3645024"/>
            <a:ext cx="3107878" cy="1732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6300142" y="5378727"/>
            <a:ext cx="2058577" cy="369332"/>
          </a:xfrm>
          <a:prstGeom prst="rect">
            <a:avLst/>
          </a:prstGeom>
          <a:noFill/>
        </p:spPr>
        <p:txBody>
          <a:bodyPr wrap="none" rtlCol="0">
            <a:spAutoFit/>
          </a:bodyPr>
          <a:lstStyle/>
          <a:p>
            <a:r>
              <a:rPr lang="de-DE" dirty="0" err="1" smtClean="0"/>
              <a:t>Cossack</a:t>
            </a:r>
            <a:r>
              <a:rPr lang="de-DE" dirty="0" smtClean="0"/>
              <a:t> </a:t>
            </a:r>
            <a:r>
              <a:rPr lang="de-DE" dirty="0" err="1" smtClean="0"/>
              <a:t>saddle</a:t>
            </a:r>
            <a:r>
              <a:rPr lang="de-DE" dirty="0" smtClean="0"/>
              <a:t> type</a:t>
            </a:r>
            <a:endParaRPr lang="de-DE" dirty="0"/>
          </a:p>
        </p:txBody>
      </p:sp>
      <p:sp>
        <p:nvSpPr>
          <p:cNvPr id="7" name="Textfeld 6"/>
          <p:cNvSpPr txBox="1"/>
          <p:nvPr/>
        </p:nvSpPr>
        <p:spPr>
          <a:xfrm>
            <a:off x="395536" y="1916832"/>
            <a:ext cx="2794163" cy="646331"/>
          </a:xfrm>
          <a:prstGeom prst="rect">
            <a:avLst/>
          </a:prstGeom>
          <a:noFill/>
        </p:spPr>
        <p:txBody>
          <a:bodyPr wrap="none" rtlCol="0">
            <a:spAutoFit/>
          </a:bodyPr>
          <a:lstStyle/>
          <a:p>
            <a:r>
              <a:rPr lang="de-DE" sz="3600" dirty="0" smtClean="0"/>
              <a:t>Design</a:t>
            </a:r>
            <a:r>
              <a:rPr lang="de-DE" sz="3200" dirty="0" smtClean="0"/>
              <a:t> </a:t>
            </a:r>
            <a:r>
              <a:rPr lang="de-DE" sz="3200" dirty="0" err="1" smtClean="0"/>
              <a:t>options</a:t>
            </a:r>
            <a:endParaRPr lang="de-DE" sz="3200" dirty="0"/>
          </a:p>
        </p:txBody>
      </p:sp>
    </p:spTree>
    <p:extLst>
      <p:ext uri="{BB962C8B-B14F-4D97-AF65-F5344CB8AC3E}">
        <p14:creationId xmlns:p14="http://schemas.microsoft.com/office/powerpoint/2010/main" val="794429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773608"/>
            <a:ext cx="8229600" cy="634082"/>
          </a:xfrm>
        </p:spPr>
        <p:txBody>
          <a:bodyPr>
            <a:normAutofit fontScale="90000"/>
          </a:bodyPr>
          <a:lstStyle/>
          <a:p>
            <a:pPr algn="l"/>
            <a:r>
              <a:rPr lang="de-DE" sz="2000" dirty="0" err="1" smtClean="0"/>
              <a:t>From</a:t>
            </a:r>
            <a:r>
              <a:rPr lang="de-DE" sz="2000" dirty="0" smtClean="0"/>
              <a:t> </a:t>
            </a:r>
            <a:r>
              <a:rPr lang="de-DE" sz="2000" dirty="0" err="1" smtClean="0"/>
              <a:t>minutes</a:t>
            </a:r>
            <a:r>
              <a:rPr lang="de-DE" sz="2000" dirty="0" smtClean="0"/>
              <a:t>: </a:t>
            </a:r>
            <a:r>
              <a:rPr lang="en-US" sz="4000" dirty="0" smtClean="0"/>
              <a:t>Conclusions and recommendations</a:t>
            </a:r>
            <a:endParaRPr lang="de-DE" sz="4000" dirty="0"/>
          </a:p>
        </p:txBody>
      </p:sp>
      <p:sp>
        <p:nvSpPr>
          <p:cNvPr id="3" name="Inhaltsplatzhalter 2"/>
          <p:cNvSpPr>
            <a:spLocks noGrp="1"/>
          </p:cNvSpPr>
          <p:nvPr>
            <p:ph idx="1"/>
          </p:nvPr>
        </p:nvSpPr>
        <p:spPr/>
        <p:txBody>
          <a:bodyPr>
            <a:normAutofit fontScale="70000" lnSpcReduction="20000"/>
          </a:bodyPr>
          <a:lstStyle/>
          <a:p>
            <a:r>
              <a:rPr lang="en-US" dirty="0" smtClean="0"/>
              <a:t>The committee believes that the </a:t>
            </a:r>
            <a:r>
              <a:rPr lang="en-US" dirty="0" err="1" smtClean="0">
                <a:solidFill>
                  <a:srgbClr val="FF0000"/>
                </a:solidFill>
              </a:rPr>
              <a:t>superferric</a:t>
            </a:r>
            <a:r>
              <a:rPr lang="en-US" dirty="0" smtClean="0">
                <a:solidFill>
                  <a:srgbClr val="FF0000"/>
                </a:solidFill>
              </a:rPr>
              <a:t> </a:t>
            </a:r>
            <a:r>
              <a:rPr lang="en-US" dirty="0" smtClean="0"/>
              <a:t>design is the best solution for the CBM dipole.</a:t>
            </a:r>
            <a:r>
              <a:rPr lang="en-US" dirty="0"/>
              <a:t> However it proposes a comparison with the resistive </a:t>
            </a:r>
            <a:r>
              <a:rPr lang="en-US" dirty="0" smtClean="0"/>
              <a:t>option...</a:t>
            </a:r>
          </a:p>
          <a:p>
            <a:r>
              <a:rPr lang="en-US" dirty="0" smtClean="0"/>
              <a:t>The committee (dismissed a saddle coil and) recommends a </a:t>
            </a:r>
            <a:r>
              <a:rPr lang="en-US" dirty="0" smtClean="0">
                <a:solidFill>
                  <a:srgbClr val="FF0000"/>
                </a:solidFill>
              </a:rPr>
              <a:t>more ‘simple’ coil</a:t>
            </a:r>
            <a:r>
              <a:rPr lang="en-US" dirty="0" smtClean="0"/>
              <a:t> (similar to a racetrack coil) for a </a:t>
            </a:r>
            <a:r>
              <a:rPr lang="en-US" dirty="0" err="1" smtClean="0"/>
              <a:t>superferric</a:t>
            </a:r>
            <a:r>
              <a:rPr lang="en-US" dirty="0" smtClean="0"/>
              <a:t> magnet</a:t>
            </a:r>
            <a:endParaRPr lang="de-DE" dirty="0" smtClean="0"/>
          </a:p>
          <a:p>
            <a:r>
              <a:rPr lang="en-US" dirty="0" smtClean="0">
                <a:solidFill>
                  <a:srgbClr val="00B050"/>
                </a:solidFill>
              </a:rPr>
              <a:t>H-type dipole with race track coils </a:t>
            </a:r>
            <a:r>
              <a:rPr lang="en-US" dirty="0" smtClean="0"/>
              <a:t>has to be optimized. That was considered </a:t>
            </a:r>
            <a:r>
              <a:rPr lang="en-US" dirty="0" smtClean="0">
                <a:solidFill>
                  <a:srgbClr val="00B050"/>
                </a:solidFill>
              </a:rPr>
              <a:t>as the baseline </a:t>
            </a:r>
            <a:r>
              <a:rPr lang="en-US" dirty="0" smtClean="0"/>
              <a:t>option to be pursued.</a:t>
            </a:r>
            <a:endParaRPr lang="de-DE" dirty="0" smtClean="0"/>
          </a:p>
          <a:p>
            <a:r>
              <a:rPr lang="en-US" dirty="0" smtClean="0"/>
              <a:t>A </a:t>
            </a:r>
            <a:r>
              <a:rPr lang="en-US" dirty="0" smtClean="0">
                <a:solidFill>
                  <a:srgbClr val="FF0000"/>
                </a:solidFill>
              </a:rPr>
              <a:t>commercially available conductor </a:t>
            </a:r>
            <a:r>
              <a:rPr lang="en-US" dirty="0" smtClean="0"/>
              <a:t>should be chosen, if at all possible. It must have </a:t>
            </a:r>
            <a:r>
              <a:rPr lang="en-US" dirty="0" smtClean="0">
                <a:solidFill>
                  <a:srgbClr val="FF0000"/>
                </a:solidFill>
              </a:rPr>
              <a:t>enough copper </a:t>
            </a:r>
            <a:r>
              <a:rPr lang="en-US" dirty="0" smtClean="0"/>
              <a:t>stabilizer to stay within the allowed hot spot temperature and coil voltage during a quench without heaters.</a:t>
            </a:r>
            <a:endParaRPr lang="de-DE" dirty="0" smtClean="0"/>
          </a:p>
          <a:p>
            <a:r>
              <a:rPr lang="en-US" dirty="0" smtClean="0"/>
              <a:t>No specific recommendations about the mentioned cooling methods (</a:t>
            </a:r>
            <a:r>
              <a:rPr lang="en-US" dirty="0" err="1" smtClean="0"/>
              <a:t>thermosyphon</a:t>
            </a:r>
            <a:r>
              <a:rPr lang="en-US" dirty="0" smtClean="0"/>
              <a:t> via channels, radiator embedded in the coil casing, direct or indirect cooling,…) were given. </a:t>
            </a:r>
            <a:endParaRPr lang="de-DE" dirty="0" smtClean="0"/>
          </a:p>
          <a:p>
            <a:pPr marL="0" indent="0">
              <a:buNone/>
            </a:pPr>
            <a:endParaRPr lang="de-DE" dirty="0"/>
          </a:p>
        </p:txBody>
      </p:sp>
      <p:sp>
        <p:nvSpPr>
          <p:cNvPr id="4" name="Textfeld 3"/>
          <p:cNvSpPr txBox="1"/>
          <p:nvPr/>
        </p:nvSpPr>
        <p:spPr>
          <a:xfrm>
            <a:off x="1691680" y="53132"/>
            <a:ext cx="4681666" cy="769441"/>
          </a:xfrm>
          <a:prstGeom prst="rect">
            <a:avLst/>
          </a:prstGeom>
          <a:noFill/>
        </p:spPr>
        <p:txBody>
          <a:bodyPr wrap="none" rtlCol="0">
            <a:spAutoFit/>
          </a:bodyPr>
          <a:lstStyle/>
          <a:p>
            <a:r>
              <a:rPr lang="de-DE" sz="4400" dirty="0">
                <a:latin typeface="+mj-lt"/>
                <a:ea typeface="+mj-ea"/>
                <a:cs typeface="+mj-cs"/>
              </a:rPr>
              <a:t>CDR Review 1</a:t>
            </a:r>
            <a:r>
              <a:rPr lang="de-DE" sz="4400" dirty="0" smtClean="0">
                <a:latin typeface="+mj-lt"/>
                <a:ea typeface="+mj-ea"/>
                <a:cs typeface="+mj-cs"/>
              </a:rPr>
              <a:t>/2012</a:t>
            </a:r>
            <a:endParaRPr lang="de-DE" dirty="0"/>
          </a:p>
        </p:txBody>
      </p:sp>
    </p:spTree>
    <p:extLst>
      <p:ext uri="{BB962C8B-B14F-4D97-AF65-F5344CB8AC3E}">
        <p14:creationId xmlns:p14="http://schemas.microsoft.com/office/powerpoint/2010/main" val="3699088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1094" y="57225"/>
            <a:ext cx="8229600" cy="779487"/>
          </a:xfrm>
        </p:spPr>
        <p:txBody>
          <a:bodyPr/>
          <a:lstStyle/>
          <a:p>
            <a:r>
              <a:rPr lang="de-DE" dirty="0" smtClean="0"/>
              <a:t>CDR Review 6/2012</a:t>
            </a:r>
            <a:endParaRPr lang="de-DE" dirty="0"/>
          </a:p>
        </p:txBody>
      </p:sp>
      <p:pic>
        <p:nvPicPr>
          <p:cNvPr id="4" name="Picture 4"/>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165845" y="787703"/>
            <a:ext cx="3978155" cy="415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vid_sed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56792"/>
            <a:ext cx="4554414" cy="261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elle 5"/>
          <p:cNvGraphicFramePr>
            <a:graphicFrameLocks noGrp="1"/>
          </p:cNvGraphicFramePr>
          <p:nvPr>
            <p:extLst>
              <p:ext uri="{D42A27DB-BD31-4B8C-83A1-F6EECF244321}">
                <p14:modId xmlns:p14="http://schemas.microsoft.com/office/powerpoint/2010/main" val="266853107"/>
              </p:ext>
            </p:extLst>
          </p:nvPr>
        </p:nvGraphicFramePr>
        <p:xfrm>
          <a:off x="1747144" y="4941168"/>
          <a:ext cx="5397499" cy="1618488"/>
        </p:xfrm>
        <a:graphic>
          <a:graphicData uri="http://schemas.openxmlformats.org/drawingml/2006/table">
            <a:tbl>
              <a:tblPr/>
              <a:tblGrid>
                <a:gridCol w="2229953"/>
                <a:gridCol w="1583773"/>
                <a:gridCol w="1583773"/>
              </a:tblGrid>
              <a:tr h="0">
                <a:tc>
                  <a:txBody>
                    <a:bodyPr/>
                    <a:lstStyle/>
                    <a:p>
                      <a:pPr marL="0" marR="0" indent="0" algn="l" rtl="0" eaLnBrk="1" fontAlgn="base" latinLnBrk="0" hangingPunct="1">
                        <a:spcBef>
                          <a:spcPts val="672"/>
                        </a:spcBef>
                        <a:spcAft>
                          <a:spcPts val="0"/>
                        </a:spcAft>
                      </a:pPr>
                      <a:r>
                        <a:rPr lang="en-US" sz="2000" b="0" i="0" u="none" strike="noStrike" kern="1200" baseline="0" dirty="0">
                          <a:ln>
                            <a:noFill/>
                          </a:ln>
                          <a:solidFill>
                            <a:srgbClr val="000000"/>
                          </a:solidFill>
                          <a:effectLst/>
                          <a:latin typeface="Tahoma"/>
                          <a:cs typeface="Arial"/>
                        </a:rPr>
                        <a:t>Type of coils</a:t>
                      </a:r>
                      <a:endParaRPr lang="en-US" sz="2000" b="0" i="0" u="none" strike="noStrike" dirty="0">
                        <a:effectLst/>
                        <a:latin typeface="Aria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1" fontAlgn="base" latinLnBrk="0" hangingPunct="1">
                        <a:spcBef>
                          <a:spcPts val="672"/>
                        </a:spcBef>
                        <a:spcAft>
                          <a:spcPts val="0"/>
                        </a:spcAft>
                      </a:pPr>
                      <a:r>
                        <a:rPr lang="en-US" sz="2000" b="0" i="0" u="none" strike="noStrike" kern="1200" baseline="0" dirty="0" smtClean="0">
                          <a:ln>
                            <a:noFill/>
                          </a:ln>
                          <a:solidFill>
                            <a:srgbClr val="000000"/>
                          </a:solidFill>
                          <a:effectLst/>
                          <a:latin typeface="Tahoma"/>
                          <a:cs typeface="Arial"/>
                        </a:rPr>
                        <a:t>Current N*I</a:t>
                      </a:r>
                      <a:endParaRPr lang="en-US" sz="2000" b="0" i="0" u="none" strike="noStrike" dirty="0">
                        <a:effectLst/>
                        <a:latin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1" fontAlgn="base" latinLnBrk="0" hangingPunct="1">
                        <a:spcBef>
                          <a:spcPts val="672"/>
                        </a:spcBef>
                        <a:spcAft>
                          <a:spcPts val="0"/>
                        </a:spcAft>
                      </a:pPr>
                      <a:r>
                        <a:rPr lang="en-US" sz="2000" b="0" i="0" u="none" strike="noStrike" kern="1200" baseline="0">
                          <a:ln>
                            <a:noFill/>
                          </a:ln>
                          <a:solidFill>
                            <a:srgbClr val="000000"/>
                          </a:solidFill>
                          <a:effectLst/>
                          <a:latin typeface="Tahoma"/>
                          <a:cs typeface="Arial"/>
                        </a:rPr>
                        <a:t>Power</a:t>
                      </a:r>
                      <a:endParaRPr lang="en-US" sz="2000" b="0" i="0" u="none" strike="noStrike">
                        <a:effectLst/>
                        <a:latin typeface="Aria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124">
                <a:tc>
                  <a:txBody>
                    <a:bodyPr/>
                    <a:lstStyle/>
                    <a:p>
                      <a:pPr marL="0" marR="0" indent="0" algn="l" rtl="0" eaLnBrk="1" fontAlgn="base" latinLnBrk="0" hangingPunct="1">
                        <a:spcBef>
                          <a:spcPts val="336"/>
                        </a:spcBef>
                        <a:spcAft>
                          <a:spcPts val="0"/>
                        </a:spcAft>
                      </a:pPr>
                      <a:r>
                        <a:rPr lang="en-US" sz="2000" b="1" i="0" u="none" strike="noStrike" kern="1200" baseline="0" dirty="0">
                          <a:ln>
                            <a:noFill/>
                          </a:ln>
                          <a:solidFill>
                            <a:srgbClr val="000000"/>
                          </a:solidFill>
                          <a:effectLst/>
                          <a:latin typeface="Tahoma"/>
                          <a:cs typeface="Arial"/>
                        </a:rPr>
                        <a:t>Cossack saddle</a:t>
                      </a:r>
                      <a:endParaRPr lang="en-US" sz="2000" b="0" i="0" u="none" strike="noStrike" dirty="0">
                        <a:effectLst/>
                        <a:latin typeface="Aria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rtl="0" eaLnBrk="1" fontAlgn="base" latinLnBrk="0" hangingPunct="1">
                        <a:spcBef>
                          <a:spcPts val="672"/>
                        </a:spcBef>
                        <a:spcAft>
                          <a:spcPts val="0"/>
                        </a:spcAft>
                      </a:pPr>
                      <a:r>
                        <a:rPr lang="en-US" sz="2000" b="0" i="0" u="none" strike="noStrike" kern="1200" baseline="0" dirty="0">
                          <a:ln>
                            <a:noFill/>
                          </a:ln>
                          <a:solidFill>
                            <a:srgbClr val="000000"/>
                          </a:solidFill>
                          <a:effectLst/>
                          <a:latin typeface="Tahoma"/>
                          <a:cs typeface="Arial"/>
                        </a:rPr>
                        <a:t>  760 kA</a:t>
                      </a:r>
                      <a:endParaRPr lang="en-US" sz="2000" b="0" i="0" u="none" strike="noStrike" dirty="0">
                        <a:effectLst/>
                        <a:latin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indent="0" algn="l" rtl="0" eaLnBrk="1" fontAlgn="base" latinLnBrk="0" hangingPunct="1">
                        <a:spcBef>
                          <a:spcPts val="672"/>
                        </a:spcBef>
                        <a:spcAft>
                          <a:spcPts val="0"/>
                        </a:spcAft>
                      </a:pPr>
                      <a:r>
                        <a:rPr lang="en-US" sz="2000" b="0" i="0" u="none" strike="noStrike" kern="1200" baseline="0" dirty="0">
                          <a:ln>
                            <a:noFill/>
                          </a:ln>
                          <a:solidFill>
                            <a:srgbClr val="000000"/>
                          </a:solidFill>
                          <a:effectLst/>
                          <a:latin typeface="Tahoma"/>
                          <a:cs typeface="Arial"/>
                        </a:rPr>
                        <a:t>1,5MW</a:t>
                      </a:r>
                      <a:endParaRPr lang="en-US" sz="2000" b="0" i="0" u="none" strike="noStrike" dirty="0">
                        <a:effectLst/>
                        <a:latin typeface="Aria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611124">
                <a:tc>
                  <a:txBody>
                    <a:bodyPr/>
                    <a:lstStyle/>
                    <a:p>
                      <a:pPr marL="0" marR="0" indent="0" algn="l" rtl="0" eaLnBrk="1" fontAlgn="base" latinLnBrk="0" hangingPunct="1">
                        <a:spcBef>
                          <a:spcPts val="336"/>
                        </a:spcBef>
                        <a:spcAft>
                          <a:spcPts val="0"/>
                        </a:spcAft>
                      </a:pPr>
                      <a:r>
                        <a:rPr lang="en-US" sz="2000" b="1" i="0" u="none" strike="noStrike" kern="1200" baseline="0" dirty="0">
                          <a:ln>
                            <a:noFill/>
                          </a:ln>
                          <a:solidFill>
                            <a:srgbClr val="000000"/>
                          </a:solidFill>
                          <a:effectLst/>
                          <a:latin typeface="Tahoma"/>
                          <a:cs typeface="Arial"/>
                        </a:rPr>
                        <a:t>SF racetrack</a:t>
                      </a:r>
                      <a:endParaRPr lang="en-US" sz="2000" b="0" i="0" u="none" strike="noStrike" dirty="0">
                        <a:effectLst/>
                        <a:latin typeface="Arial"/>
                      </a:endParaRPr>
                    </a:p>
                  </a:txBody>
                  <a:tcP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E4A8"/>
                    </a:solidFill>
                  </a:tcPr>
                </a:tc>
                <a:tc>
                  <a:txBody>
                    <a:bodyPr/>
                    <a:lstStyle/>
                    <a:p>
                      <a:pPr marL="0" marR="0" indent="0" algn="l" rtl="0" eaLnBrk="1" fontAlgn="base" latinLnBrk="0" hangingPunct="1">
                        <a:spcBef>
                          <a:spcPts val="672"/>
                        </a:spcBef>
                        <a:spcAft>
                          <a:spcPts val="0"/>
                        </a:spcAft>
                      </a:pPr>
                      <a:r>
                        <a:rPr lang="en-US" sz="2000" b="0" i="0" u="none" strike="noStrike" kern="1200" baseline="0" dirty="0">
                          <a:ln>
                            <a:noFill/>
                          </a:ln>
                          <a:solidFill>
                            <a:srgbClr val="000000"/>
                          </a:solidFill>
                          <a:effectLst/>
                          <a:latin typeface="Tahoma"/>
                          <a:cs typeface="Arial"/>
                        </a:rPr>
                        <a:t>1700 kA</a:t>
                      </a:r>
                      <a:endParaRPr lang="en-US" sz="2000" b="0" i="0" u="none" strike="noStrike" dirty="0">
                        <a:effectLst/>
                        <a:latin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E4A8"/>
                    </a:solidFill>
                  </a:tcPr>
                </a:tc>
                <a:tc>
                  <a:txBody>
                    <a:bodyPr/>
                    <a:lstStyle/>
                    <a:p>
                      <a:pPr marL="0" marR="0" indent="0" algn="l" rtl="0" eaLnBrk="1" fontAlgn="base" latinLnBrk="0" hangingPunct="1">
                        <a:spcBef>
                          <a:spcPts val="672"/>
                        </a:spcBef>
                        <a:spcAft>
                          <a:spcPts val="0"/>
                        </a:spcAft>
                      </a:pPr>
                      <a:r>
                        <a:rPr lang="en-US" sz="2000" b="0" i="0" u="none" strike="noStrike" kern="1200" baseline="0" dirty="0">
                          <a:ln>
                            <a:noFill/>
                          </a:ln>
                          <a:solidFill>
                            <a:srgbClr val="000000"/>
                          </a:solidFill>
                          <a:effectLst/>
                          <a:latin typeface="Tahoma"/>
                          <a:cs typeface="Arial"/>
                        </a:rPr>
                        <a:t>~35kW</a:t>
                      </a:r>
                      <a:endParaRPr lang="en-US" sz="2000" b="0" i="0" u="none" strike="noStrike" dirty="0">
                        <a:effectLst/>
                        <a:latin typeface="Arial"/>
                      </a:endParaRPr>
                    </a:p>
                  </a:txBody>
                  <a:tcP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E4A8"/>
                    </a:solidFill>
                  </a:tcPr>
                </a:tc>
              </a:tr>
            </a:tbl>
          </a:graphicData>
        </a:graphic>
      </p:graphicFrame>
    </p:spTree>
    <p:extLst>
      <p:ext uri="{BB962C8B-B14F-4D97-AF65-F5344CB8AC3E}">
        <p14:creationId xmlns:p14="http://schemas.microsoft.com/office/powerpoint/2010/main" val="2384876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CDR Review 6/2012</a:t>
            </a:r>
            <a:endParaRPr lang="de-DE" dirty="0"/>
          </a:p>
        </p:txBody>
      </p:sp>
      <p:sp>
        <p:nvSpPr>
          <p:cNvPr id="3" name="Inhaltsplatzhalter 2"/>
          <p:cNvSpPr>
            <a:spLocks noGrp="1"/>
          </p:cNvSpPr>
          <p:nvPr>
            <p:ph idx="1"/>
          </p:nvPr>
        </p:nvSpPr>
        <p:spPr>
          <a:xfrm>
            <a:off x="611560" y="1196752"/>
            <a:ext cx="8229600" cy="4525963"/>
          </a:xfrm>
        </p:spPr>
        <p:txBody>
          <a:bodyPr>
            <a:noAutofit/>
          </a:bodyPr>
          <a:lstStyle/>
          <a:p>
            <a:pPr marL="0" indent="0">
              <a:buNone/>
            </a:pPr>
            <a:r>
              <a:rPr lang="en-US" sz="2800" dirty="0"/>
              <a:t>Conclusion and recommendations</a:t>
            </a:r>
            <a:endParaRPr lang="de-DE" sz="2800" dirty="0"/>
          </a:p>
          <a:p>
            <a:r>
              <a:rPr lang="en-US" sz="2000" dirty="0"/>
              <a:t>The committee recognizes that the horizontal aperture was increased since the last meeting from </a:t>
            </a:r>
            <a:r>
              <a:rPr lang="en-US" sz="2000" dirty="0">
                <a:solidFill>
                  <a:srgbClr val="FF0000"/>
                </a:solidFill>
              </a:rPr>
              <a:t>1.4m to 1.8m</a:t>
            </a:r>
            <a:r>
              <a:rPr lang="en-US" sz="2000" dirty="0"/>
              <a:t>, which lead to a lot of additional work.</a:t>
            </a:r>
            <a:endParaRPr lang="de-DE" sz="2000" dirty="0"/>
          </a:p>
          <a:p>
            <a:r>
              <a:rPr lang="en-US" sz="2000" dirty="0" smtClean="0"/>
              <a:t>It </a:t>
            </a:r>
            <a:r>
              <a:rPr lang="en-US" sz="2000" dirty="0"/>
              <a:t>became obvious during the meeting that a resistive version has to be dismissed due to too excessive power consumption.  A </a:t>
            </a:r>
            <a:r>
              <a:rPr lang="en-US" sz="2000" dirty="0" err="1"/>
              <a:t>superferric</a:t>
            </a:r>
            <a:r>
              <a:rPr lang="en-US" sz="2000" dirty="0"/>
              <a:t> design is clearly the best choice.</a:t>
            </a:r>
            <a:endParaRPr lang="de-DE" sz="2000" dirty="0"/>
          </a:p>
          <a:p>
            <a:r>
              <a:rPr lang="en-US" sz="2000" dirty="0"/>
              <a:t>The presented WF-version with 1.6m aperture fulfils all requests. It has the advantages of a relatively simple and reliable coil support structure and of one compact cryostat. All forces are compensated within the cold mass. </a:t>
            </a:r>
            <a:r>
              <a:rPr lang="en-US" sz="2000" dirty="0" smtClean="0"/>
              <a:t>....</a:t>
            </a:r>
            <a:endParaRPr lang="de-DE" sz="2000" dirty="0"/>
          </a:p>
          <a:p>
            <a:r>
              <a:rPr lang="en-US" sz="2000" dirty="0"/>
              <a:t>However, regarding the large forces on the coil, the committee recommends to investigate also the H-type version, which will reduce the </a:t>
            </a:r>
            <a:r>
              <a:rPr lang="en-US" sz="2000" dirty="0" err="1"/>
              <a:t>ampereturns</a:t>
            </a:r>
            <a:r>
              <a:rPr lang="en-US" sz="2000" dirty="0"/>
              <a:t> and the field in the coil and will consequently  reduce forces and stored energy and increase margins. Saturation of the iron in </a:t>
            </a:r>
            <a:r>
              <a:rPr lang="en-US" sz="2000" dirty="0" err="1"/>
              <a:t>superferric</a:t>
            </a:r>
            <a:r>
              <a:rPr lang="en-US" sz="2000" dirty="0"/>
              <a:t> magnets is not as large a problem as in resistive magnets. It only requires more amp-turns</a:t>
            </a:r>
            <a:r>
              <a:rPr lang="en-US" sz="2000" dirty="0" smtClean="0"/>
              <a:t>....</a:t>
            </a:r>
          </a:p>
        </p:txBody>
      </p:sp>
    </p:spTree>
    <p:extLst>
      <p:ext uri="{BB962C8B-B14F-4D97-AF65-F5344CB8AC3E}">
        <p14:creationId xmlns:p14="http://schemas.microsoft.com/office/powerpoint/2010/main" val="616744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1575</Words>
  <Application>Microsoft Office PowerPoint</Application>
  <PresentationFormat>On-screen Show (4:3)</PresentationFormat>
  <Paragraphs>279</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Larissa</vt:lpstr>
      <vt:lpstr>The Technical Design Report (TDR) and the Detailed (functional) Specification of the CBM Superconducting Dipole</vt:lpstr>
      <vt:lpstr>CBM Dipole </vt:lpstr>
      <vt:lpstr>PowerPoint Presentation</vt:lpstr>
      <vt:lpstr>Design history</vt:lpstr>
      <vt:lpstr>Main Dipole Parameters</vt:lpstr>
      <vt:lpstr>CDR review 1/2012</vt:lpstr>
      <vt:lpstr>From minutes: Conclusions and recommendations</vt:lpstr>
      <vt:lpstr>CDR Review 6/2012</vt:lpstr>
      <vt:lpstr>CDR Review 6/2012</vt:lpstr>
      <vt:lpstr>CDR Review 6/2012</vt:lpstr>
      <vt:lpstr>Magnet report 10/2012</vt:lpstr>
      <vt:lpstr>Magnet report 10/2012</vt:lpstr>
      <vt:lpstr>Review 11/2012</vt:lpstr>
      <vt:lpstr>PowerPoint Presentation</vt:lpstr>
      <vt:lpstr>PowerPoint Presentation</vt:lpstr>
      <vt:lpstr>PowerPoint Presentation</vt:lpstr>
      <vt:lpstr>CBM Dipole Detailed Specification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GSI Helmholzzentrum für Schwerionenforschung 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Technical Design Report (TDR) and the Detailed (functional) Specification of the CBM superconducting dipole</dc:title>
  <dc:creator>gebhard</dc:creator>
  <cp:lastModifiedBy>Mueller, Walter F. J.</cp:lastModifiedBy>
  <cp:revision>45</cp:revision>
  <dcterms:created xsi:type="dcterms:W3CDTF">2017-05-11T12:59:21Z</dcterms:created>
  <dcterms:modified xsi:type="dcterms:W3CDTF">2017-05-22T09:15:50Z</dcterms:modified>
</cp:coreProperties>
</file>