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4" r:id="rId1"/>
    <p:sldMasterId id="2147484137" r:id="rId2"/>
    <p:sldMasterId id="2147484149" r:id="rId3"/>
    <p:sldMasterId id="2147484159" r:id="rId4"/>
    <p:sldMasterId id="2147484164" r:id="rId5"/>
    <p:sldMasterId id="2147484167" r:id="rId6"/>
  </p:sldMasterIdLst>
  <p:notesMasterIdLst>
    <p:notesMasterId r:id="rId22"/>
  </p:notesMasterIdLst>
  <p:sldIdLst>
    <p:sldId id="622" r:id="rId7"/>
    <p:sldId id="632" r:id="rId8"/>
    <p:sldId id="637" r:id="rId9"/>
    <p:sldId id="636" r:id="rId10"/>
    <p:sldId id="634" r:id="rId11"/>
    <p:sldId id="633" r:id="rId12"/>
    <p:sldId id="625" r:id="rId13"/>
    <p:sldId id="626" r:id="rId14"/>
    <p:sldId id="627" r:id="rId15"/>
    <p:sldId id="628" r:id="rId16"/>
    <p:sldId id="630" r:id="rId17"/>
    <p:sldId id="631" r:id="rId18"/>
    <p:sldId id="629" r:id="rId19"/>
    <p:sldId id="623" r:id="rId20"/>
    <p:sldId id="624" r:id="rId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0066"/>
    <a:srgbClr val="6699FF"/>
    <a:srgbClr val="0033CC"/>
    <a:srgbClr val="155F2E"/>
    <a:srgbClr val="FF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1" autoAdjust="0"/>
    <p:restoredTop sz="94671" autoAdjust="0"/>
  </p:normalViewPr>
  <p:slideViewPr>
    <p:cSldViewPr>
      <p:cViewPr varScale="1">
        <p:scale>
          <a:sx n="107" d="100"/>
          <a:sy n="107" d="100"/>
        </p:scale>
        <p:origin x="-100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71F6-A210-45DC-A274-60CC27CD5BDF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8B22-F745-4D8E-B76B-A5D3BA9D3E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36D90-ED78-B149-AB85-A6A902988916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48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369888"/>
            <a:ext cx="5218113" cy="39131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b="0" i="0" dirty="0" smtClean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66103-0DA5-48E4-9B94-1B2CC8E13AB0}" type="slidenum">
              <a:rPr lang="de-DE" smtClean="0">
                <a:solidFill>
                  <a:prstClr val="black"/>
                </a:solidFill>
              </a:rPr>
              <a:pPr/>
              <a:t>12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15.11.2010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Klaus Peters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Kopfzeilenplatzhalt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 Road to Experimental Results from FAIR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91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>
                <a:solidFill>
                  <a:prstClr val="black"/>
                </a:solidFill>
              </a:rPr>
              <a:pPr/>
              <a:t>14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33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>
                <a:solidFill>
                  <a:prstClr val="black"/>
                </a:solidFill>
              </a:rPr>
              <a:pPr/>
              <a:t>15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62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i.de/forschung_beschleuniger/fair.htm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i.de/forschung_beschleuniger/fair.htm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79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282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91640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4473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06020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1650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14592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68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37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36648B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Klicken Sie, um das Titelformat zu bearbeiten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-107" charset="2"/>
              <a:buNone/>
              <a:defRPr>
                <a:solidFill>
                  <a:srgbClr val="336699"/>
                </a:solidFill>
              </a:defRPr>
            </a:lvl1pPr>
          </a:lstStyle>
          <a:p>
            <a:r>
              <a:rPr lang="de-DE" dirty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478625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8031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D0B1474F-965C-49BB-9065-CE42BC98304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297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31775-1CC5-4C57-85BD-4AA2788721F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514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3D64B-5B91-4890-A43B-68CAC0EC188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0300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7895-CCD8-4F5C-99B9-7267235F40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2229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7396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87EC2446-D27B-4C58-B724-23FE20B8121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263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A59A-45E8-4A16-9454-2A23BB05BD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3422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2D781-813F-493F-9436-38225416D71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104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C171C-8B6D-46F9-80CF-168D3486987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4597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4BC7-ABDD-419F-9E0F-05539E0BCC1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799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3350" y="152400"/>
            <a:ext cx="1974850" cy="5943600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57213" y="152400"/>
            <a:ext cx="5773737" cy="5943600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2E1CE-628C-4B55-908B-C0B58EDAE4C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3173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07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97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FAIR/GSI at VF Strategy,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66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FAIR/GSI at VF Strategy,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219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FAIR/GSI at VF Strategy,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79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e-DE" noProof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FAIR/GSI at VF Strategy,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08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e-DE" noProof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FAIR/GSI at VF Strategy,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27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tabLst/>
              <a:defRPr sz="1800"/>
            </a:lvl1pPr>
            <a:lvl2pPr marL="360000" indent="-180000">
              <a:spcBef>
                <a:spcPts val="0"/>
              </a:spcBef>
              <a:spcAft>
                <a:spcPts val="1200"/>
              </a:spcAft>
              <a:buSzPct val="120000"/>
              <a:buFont typeface="Arial" pitchFamily="34" charset="0"/>
              <a:buChar char="•"/>
              <a:tabLst/>
              <a:defRPr sz="1800"/>
            </a:lvl2pPr>
            <a:lvl3pPr marL="540000" indent="-180000">
              <a:spcBef>
                <a:spcPts val="0"/>
              </a:spcBef>
              <a:spcAft>
                <a:spcPts val="1200"/>
              </a:spcAft>
              <a:buSzPct val="127000"/>
              <a:buFont typeface="Arial" pitchFamily="34" charset="0"/>
              <a:buChar char="•"/>
              <a:defRPr sz="1800"/>
            </a:lvl3pPr>
            <a:lvl4pPr marL="720000" indent="-180000">
              <a:spcBef>
                <a:spcPts val="0"/>
              </a:spcBef>
              <a:spcAft>
                <a:spcPts val="1200"/>
              </a:spcAft>
              <a:buSzPct val="120000"/>
              <a:buFont typeface="Arial" pitchFamily="34" charset="0"/>
              <a:buChar char="•"/>
              <a:tabLst/>
              <a:defRPr sz="1800"/>
            </a:lvl4pPr>
          </a:lstStyle>
          <a:p>
            <a:pPr marL="0" lvl="0" indent="0">
              <a:spcBef>
                <a:spcPts val="0"/>
              </a:spcBef>
              <a:spcAft>
                <a:spcPts val="1200"/>
              </a:spcAft>
              <a:tabLst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First Level (Lyrics)</a:t>
            </a:r>
          </a:p>
          <a:p>
            <a:pPr marL="360000" lvl="1" indent="-180000">
              <a:spcBef>
                <a:spcPts val="0"/>
              </a:spcBef>
              <a:spcAft>
                <a:spcPts val="1200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 smtClean="0"/>
              <a:t>Second Level (Bulleted</a:t>
            </a:r>
            <a:r>
              <a:rPr lang="en-US" baseline="0" dirty="0" smtClean="0"/>
              <a:t> List</a:t>
            </a:r>
            <a:r>
              <a:rPr lang="en-US" dirty="0" smtClean="0"/>
              <a:t>)</a:t>
            </a:r>
          </a:p>
          <a:p>
            <a:pPr marL="540000" lvl="2" indent="-180000">
              <a:spcBef>
                <a:spcPts val="0"/>
              </a:spcBef>
              <a:spcAft>
                <a:spcPts val="1200"/>
              </a:spcAft>
              <a:buSzPct val="127000"/>
              <a:buFont typeface="Arial" pitchFamily="34" charset="0"/>
              <a:buChar char="•"/>
            </a:pPr>
            <a:r>
              <a:rPr lang="en-US" dirty="0" smtClean="0"/>
              <a:t>Third Level (List)</a:t>
            </a:r>
          </a:p>
          <a:p>
            <a:pPr marL="720000" lvl="3" indent="-180000">
              <a:spcBef>
                <a:spcPts val="0"/>
              </a:spcBef>
              <a:spcAft>
                <a:spcPts val="1200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 smtClean="0"/>
              <a:t>Forth Level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FAIR/GSI at VF Strategy, Paolo Giubellino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4590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 userDrawn="1">
            <p:ph type="title"/>
          </p:nvPr>
        </p:nvSpPr>
        <p:spPr>
          <a:xfrm>
            <a:off x="935999" y="333361"/>
            <a:ext cx="6410197" cy="582594"/>
          </a:xfrm>
        </p:spPr>
        <p:txBody>
          <a:bodyPr lIns="0" tIns="0" rIns="0" bIns="0">
            <a:noAutofit/>
          </a:bodyPr>
          <a:lstStyle>
            <a:lvl1pPr algn="l">
              <a:defRPr sz="3200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27" name="Textfeld 26"/>
          <p:cNvSpPr txBox="1"/>
          <p:nvPr userDrawn="1"/>
        </p:nvSpPr>
        <p:spPr>
          <a:xfrm>
            <a:off x="138747" y="1218295"/>
            <a:ext cx="553998" cy="552225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PANDA </a:t>
            </a:r>
            <a:r>
              <a:rPr lang="mr-IN" sz="2400" dirty="0" smtClean="0">
                <a:solidFill>
                  <a:prstClr val="white"/>
                </a:solidFill>
              </a:rPr>
              <a:t>–</a:t>
            </a:r>
            <a:r>
              <a:rPr lang="en-US" sz="2400" dirty="0" smtClean="0">
                <a:solidFill>
                  <a:prstClr val="white"/>
                </a:solidFill>
              </a:rPr>
              <a:t> Detector Progress</a:t>
            </a:r>
          </a:p>
        </p:txBody>
      </p:sp>
    </p:spTree>
    <p:extLst>
      <p:ext uri="{BB962C8B-B14F-4D97-AF65-F5344CB8AC3E}">
        <p14:creationId xmlns:p14="http://schemas.microsoft.com/office/powerpoint/2010/main" val="448479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938" y="6492875"/>
            <a:ext cx="2133600" cy="365125"/>
          </a:xfrm>
        </p:spPr>
        <p:txBody>
          <a:bodyPr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1034E2EB-8027-4BC0-A115-38AC00281EE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623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51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4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1455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38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40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6"/>
          <p:cNvSpPr/>
          <p:nvPr/>
        </p:nvSpPr>
        <p:spPr>
          <a:xfrm>
            <a:off x="0" y="6611938"/>
            <a:ext cx="9144000" cy="25558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3" name="Bild 6" descr="GSI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260350"/>
            <a:ext cx="13493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 Verbindung 8"/>
          <p:cNvCxnSpPr/>
          <p:nvPr/>
        </p:nvCxnSpPr>
        <p:spPr>
          <a:xfrm>
            <a:off x="0" y="1068388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feld 10"/>
          <p:cNvSpPr txBox="1">
            <a:spLocks noChangeArrowheads="1"/>
          </p:cNvSpPr>
          <p:nvPr/>
        </p:nvSpPr>
        <p:spPr bwMode="auto">
          <a:xfrm>
            <a:off x="434975" y="6619875"/>
            <a:ext cx="3781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000" smtClean="0">
                <a:solidFill>
                  <a:srgbClr val="333333"/>
                </a:solidFill>
              </a:rPr>
              <a:t>GSI Helmholtzzentrum für Schwerionenforschung GmbH</a:t>
            </a:r>
          </a:p>
        </p:txBody>
      </p:sp>
      <p:sp>
        <p:nvSpPr>
          <p:cNvPr id="6" name="Rechteck 10"/>
          <p:cNvSpPr>
            <a:spLocks/>
          </p:cNvSpPr>
          <p:nvPr/>
        </p:nvSpPr>
        <p:spPr>
          <a:xfrm>
            <a:off x="0" y="93980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Rechteck 11"/>
          <p:cNvSpPr>
            <a:spLocks/>
          </p:cNvSpPr>
          <p:nvPr/>
        </p:nvSpPr>
        <p:spPr>
          <a:xfrm>
            <a:off x="0" y="661035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8" name="Picture 2" descr="https://www.gsi.de/index.php?eID=tx_nawsecuredl&amp;u=0&amp;g=0&amp;t=1401977732&amp;hash=9435580fe1e83990eebbe6ace0426eb4ce68c6b0&amp;file=/typo3temp/pics/4126dc7ad5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7150"/>
            <a:ext cx="952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A50BF-BFF1-4115-890C-6C79FD17F18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300413" y="4924425"/>
            <a:ext cx="3203575" cy="3571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prstClr val="black"/>
                </a:solidFill>
              </a:rPr>
              <a:t>P. Spiller – FAIR Scientific Council 2016</a:t>
            </a:r>
          </a:p>
        </p:txBody>
      </p:sp>
    </p:spTree>
    <p:extLst>
      <p:ext uri="{BB962C8B-B14F-4D97-AF65-F5344CB8AC3E}">
        <p14:creationId xmlns:p14="http://schemas.microsoft.com/office/powerpoint/2010/main" val="11855702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6"/>
          <p:cNvSpPr/>
          <p:nvPr/>
        </p:nvSpPr>
        <p:spPr>
          <a:xfrm>
            <a:off x="0" y="6611938"/>
            <a:ext cx="9144000" cy="25558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3" name="Bild 6" descr="GSI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260350"/>
            <a:ext cx="13493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 Verbindung 8"/>
          <p:cNvCxnSpPr/>
          <p:nvPr/>
        </p:nvCxnSpPr>
        <p:spPr>
          <a:xfrm>
            <a:off x="0" y="1068388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feld 10"/>
          <p:cNvSpPr txBox="1">
            <a:spLocks noChangeArrowheads="1"/>
          </p:cNvSpPr>
          <p:nvPr/>
        </p:nvSpPr>
        <p:spPr bwMode="auto">
          <a:xfrm>
            <a:off x="434975" y="6619875"/>
            <a:ext cx="3781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000" smtClean="0">
                <a:solidFill>
                  <a:srgbClr val="333333"/>
                </a:solidFill>
              </a:rPr>
              <a:t>GSI Helmholtzzentrum für Schwerionenforschung GmbH</a:t>
            </a:r>
          </a:p>
        </p:txBody>
      </p:sp>
      <p:sp>
        <p:nvSpPr>
          <p:cNvPr id="6" name="Rechteck 10"/>
          <p:cNvSpPr>
            <a:spLocks/>
          </p:cNvSpPr>
          <p:nvPr/>
        </p:nvSpPr>
        <p:spPr>
          <a:xfrm>
            <a:off x="0" y="93980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Rechteck 11"/>
          <p:cNvSpPr>
            <a:spLocks/>
          </p:cNvSpPr>
          <p:nvPr/>
        </p:nvSpPr>
        <p:spPr>
          <a:xfrm>
            <a:off x="0" y="661035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8" name="Picture 2" descr="https://www.gsi.de/index.php?eID=tx_nawsecuredl&amp;u=0&amp;g=0&amp;t=1401977732&amp;hash=9435580fe1e83990eebbe6ace0426eb4ce68c6b0&amp;file=/typo3temp/pics/4126dc7ad5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7150"/>
            <a:ext cx="952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CC1B9-1FF5-44A7-B862-88883ACADD9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95725" y="6561138"/>
            <a:ext cx="3203575" cy="3571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prstClr val="black"/>
                </a:solidFill>
              </a:rPr>
              <a:t>P. Spiller – FAIR Scientific Council 2016</a:t>
            </a:r>
          </a:p>
        </p:txBody>
      </p:sp>
    </p:spTree>
    <p:extLst>
      <p:ext uri="{BB962C8B-B14F-4D97-AF65-F5344CB8AC3E}">
        <p14:creationId xmlns:p14="http://schemas.microsoft.com/office/powerpoint/2010/main" val="1945081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451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59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000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005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3A045-6AA0-4DFA-B499-F2CE10F9778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10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9036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7365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0420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0668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9481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57275"/>
          </a:xfrm>
          <a:prstGeom prst="rect">
            <a:avLst/>
          </a:prstGeom>
          <a:solidFill>
            <a:srgbClr val="3664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7213" y="152400"/>
            <a:ext cx="786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     Klicken Sie,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Klicken Sie, um die Formate des Vorlagentextes zu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7850" y="6553200"/>
            <a:ext cx="749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36648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de-DE" smtClean="0">
                <a:ea typeface="MS PGothic" pitchFamily="34" charset="-128"/>
              </a:rPr>
              <a:t>Christoph Blume                                                            CPOD 2016, Wrocław, Poland</a:t>
            </a:r>
            <a:endParaRPr lang="de-DE" altLang="de-DE" smtClean="0">
              <a:ea typeface="MS PGothic" pitchFamily="34" charset="-128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36648B"/>
                </a:solidFill>
                <a:latin typeface="Univer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2F54DF-3199-41EB-B738-13C2D59211D6}" type="slidenum">
              <a:rPr lang="de-DE" altLang="de-DE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4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n-lt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·"/>
        <a:defRPr sz="16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r>
              <a:rPr lang="de-DE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de-DE" smtClean="0"/>
              <a:t>FAIR/GSI at VF Strategy, Paolo 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8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de-DE" dirty="0" smtClean="0"/>
              <a:t>The </a:t>
            </a:r>
            <a:r>
              <a:rPr lang="de-DE" dirty="0" err="1" smtClean="0"/>
              <a:t>Universe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Laboratory | Prof. Dr. Paolo </a:t>
            </a:r>
            <a:r>
              <a:rPr lang="de-DE" dirty="0" err="1" smtClean="0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3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116888" y="6553200"/>
            <a:ext cx="746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C7597421-3B1A-45CF-9CC1-726B5A436449}" type="slidenum">
              <a:rPr lang="de-DE"/>
              <a:pPr defTabSz="457200">
                <a:defRPr/>
              </a:pPr>
              <a:t>‹Nr.›</a:t>
            </a:fld>
            <a:endParaRPr lang="de-DE" dirty="0"/>
          </a:p>
        </p:txBody>
      </p:sp>
      <p:sp>
        <p:nvSpPr>
          <p:cNvPr id="7" name="Fußzeilenplatzhalter 3"/>
          <p:cNvSpPr txBox="1">
            <a:spLocks/>
          </p:cNvSpPr>
          <p:nvPr userDrawn="1"/>
        </p:nvSpPr>
        <p:spPr>
          <a:xfrm>
            <a:off x="3895725" y="6561138"/>
            <a:ext cx="3203575" cy="35718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e-DE" sz="1200" dirty="0" smtClean="0">
                <a:solidFill>
                  <a:prstClr val="black"/>
                </a:solidFill>
              </a:rPr>
              <a:t>P. Spiller – FAIR Scientific Council 2016</a:t>
            </a:r>
            <a:endParaRPr lang="de-DE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8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333333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pitchFamily="34" charset="0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pitchFamily="34" charset="0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pitchFamily="34" charset="0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pitchFamily="34" charset="0"/>
          <a:cs typeface="Arial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pitchFamily="34" charset="0"/>
          <a:cs typeface="Arial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pitchFamily="34" charset="0"/>
          <a:cs typeface="Arial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pitchFamily="34" charset="0"/>
          <a:cs typeface="Arial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2400" kern="1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20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16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14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pPr defTabSz="457200"/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 defTabSz="457200"/>
            <a:r>
              <a:rPr lang="de-DE" smtClean="0"/>
              <a:t>Name/Vortragstitel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1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51.wmf"/><Relationship Id="rId2" Type="http://schemas.openxmlformats.org/officeDocument/2006/relationships/image" Target="../media/image41.png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" descr="image04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11250"/>
            <a:ext cx="9164638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8397875" y="6553200"/>
            <a:ext cx="746125" cy="365125"/>
          </a:xfrm>
        </p:spPr>
        <p:txBody>
          <a:bodyPr/>
          <a:lstStyle/>
          <a:p>
            <a:fld id="{125CBDDA-5CCF-8748-8988-9DC6C8981774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4318000" y="6561138"/>
            <a:ext cx="4826000" cy="35718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mtClean="0">
                <a:solidFill>
                  <a:prstClr val="black"/>
                </a:solidFill>
              </a:rPr>
              <a:t>FAIR/GSI at VF Strategy, Paolo Giubellino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192367" y="5609966"/>
            <a:ext cx="3618093" cy="107721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ESFRI Landmark</a:t>
            </a:r>
          </a:p>
          <a:p>
            <a:pPr marL="342900" indent="-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priority for European </a:t>
            </a:r>
            <a:br>
              <a:rPr lang="en-GB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 Physics Community</a:t>
            </a:r>
            <a:endParaRPr lang="en-GB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-19968"/>
            <a:ext cx="9144000" cy="1360736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 algn="l">
              <a:defRPr/>
            </a:pP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</a:t>
            </a: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World-Wide </a:t>
            </a:r>
            <a:r>
              <a:rPr lang="en-GB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Unique Accelerator Lab</a:t>
            </a:r>
            <a:endParaRPr lang="en-GB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75856" y="1156102"/>
            <a:ext cx="205703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>
                <a:solidFill>
                  <a:schemeClr val="bg1"/>
                </a:solidFill>
              </a:rPr>
              <a:t>Peter Senger, GSI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7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88640"/>
            <a:ext cx="5584535" cy="787557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APPA</a:t>
            </a:r>
            <a:r>
              <a:rPr lang="en-US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Detector Development</a:t>
            </a:r>
            <a:endParaRPr lang="en-US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028B7F9-E6C7-4DE2-BE3F-36AE1E3D8F82}" type="slidenum">
              <a:rPr lang="de-DE" altLang="en-US" smtClean="0">
                <a:solidFill>
                  <a:prstClr val="black"/>
                </a:solidFill>
              </a:rPr>
              <a:pPr/>
              <a:t>10</a:t>
            </a:fld>
            <a:endParaRPr lang="de-DE" altLang="en-US" dirty="0">
              <a:solidFill>
                <a:prstClr val="black"/>
              </a:solidFill>
            </a:endParaRPr>
          </a:p>
        </p:txBody>
      </p:sp>
      <p:grpSp>
        <p:nvGrpSpPr>
          <p:cNvPr id="50180" name="Gruppieren 11"/>
          <p:cNvGrpSpPr>
            <a:grpSpLocks noChangeAspect="1"/>
          </p:cNvGrpSpPr>
          <p:nvPr/>
        </p:nvGrpSpPr>
        <p:grpSpPr bwMode="auto">
          <a:xfrm>
            <a:off x="34925" y="1816100"/>
            <a:ext cx="1516063" cy="1404938"/>
            <a:chOff x="256602" y="4223111"/>
            <a:chExt cx="3172008" cy="2200797"/>
          </a:xfrm>
        </p:grpSpPr>
        <p:pic>
          <p:nvPicPr>
            <p:cNvPr id="5020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602" y="4223111"/>
              <a:ext cx="2934582" cy="2200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3152927" y="5508775"/>
              <a:ext cx="275683" cy="445132"/>
            </a:xfrm>
            <a:prstGeom prst="rect">
              <a:avLst/>
            </a:prstGeom>
            <a:noFill/>
          </p:spPr>
          <p:txBody>
            <a:bodyPr wrap="none" lIns="91430" tIns="45716" rIns="91430" bIns="45716">
              <a:spAutoFit/>
            </a:bodyPr>
            <a:lstStyle/>
            <a:p>
              <a:pPr>
                <a:defRPr/>
              </a:pPr>
              <a:endParaRPr lang="de-DE" b="1" kern="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50181" name="Picture 12" descr="Folie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860550"/>
            <a:ext cx="1392238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4700" y="1817688"/>
            <a:ext cx="20701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75" y="3563938"/>
            <a:ext cx="1739900" cy="130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3503613"/>
            <a:ext cx="1008063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18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3588" y="3548063"/>
            <a:ext cx="1990725" cy="1268412"/>
          </a:xfrm>
          <a:prstGeom prst="rect">
            <a:avLst/>
          </a:prstGeom>
          <a:noFill/>
          <a:ln w="3810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500" y="1843088"/>
            <a:ext cx="2305050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7" name="Picture 2" descr="Ultrakurzpuls-Faserlas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4900" y="5143500"/>
            <a:ext cx="294005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3517900"/>
            <a:ext cx="21082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49" descr="00-05 Präzisions-Falle Ausschnit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5194300"/>
            <a:ext cx="942975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16" descr="sil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5800" y="1905000"/>
            <a:ext cx="17272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1" name="Picture 3" descr="2004-REBIT_DSCN2189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5263" y="3527425"/>
            <a:ext cx="16795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2" name="Picture 11" descr="D:\Titanellipse\Bilder\Auswahl\Bild-7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750" y="5160963"/>
            <a:ext cx="17716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3" name="Picture 16" descr="CC6refl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5763" y="5143500"/>
            <a:ext cx="1862137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4" name="Picture 2" descr="C:\Users\Thomas Stoehlker\Desktop\Neuer Ordner\IMG_1268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3338" y="5143500"/>
            <a:ext cx="8921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5" name="Textfeld 2"/>
          <p:cNvSpPr txBox="1">
            <a:spLocks noChangeArrowheads="1"/>
          </p:cNvSpPr>
          <p:nvPr/>
        </p:nvSpPr>
        <p:spPr bwMode="auto">
          <a:xfrm>
            <a:off x="182563" y="3213100"/>
            <a:ext cx="941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Targets</a:t>
            </a:r>
          </a:p>
        </p:txBody>
      </p:sp>
      <p:sp>
        <p:nvSpPr>
          <p:cNvPr id="50196" name="Textfeld 30"/>
          <p:cNvSpPr txBox="1">
            <a:spLocks noChangeArrowheads="1"/>
          </p:cNvSpPr>
          <p:nvPr/>
        </p:nvSpPr>
        <p:spPr bwMode="auto">
          <a:xfrm>
            <a:off x="1419225" y="3227388"/>
            <a:ext cx="4083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Position-sensitive solid-state detectors</a:t>
            </a:r>
          </a:p>
        </p:txBody>
      </p:sp>
      <p:sp>
        <p:nvSpPr>
          <p:cNvPr id="50197" name="Textfeld 31"/>
          <p:cNvSpPr txBox="1">
            <a:spLocks noChangeArrowheads="1"/>
          </p:cNvSpPr>
          <p:nvPr/>
        </p:nvSpPr>
        <p:spPr bwMode="auto">
          <a:xfrm>
            <a:off x="5724525" y="3230563"/>
            <a:ext cx="3262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High-resolution spectrometers</a:t>
            </a:r>
          </a:p>
        </p:txBody>
      </p:sp>
      <p:sp>
        <p:nvSpPr>
          <p:cNvPr id="50198" name="Textfeld 32"/>
          <p:cNvSpPr txBox="1">
            <a:spLocks noChangeArrowheads="1"/>
          </p:cNvSpPr>
          <p:nvPr/>
        </p:nvSpPr>
        <p:spPr bwMode="auto">
          <a:xfrm>
            <a:off x="520700" y="6308725"/>
            <a:ext cx="766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Traps</a:t>
            </a:r>
          </a:p>
        </p:txBody>
      </p:sp>
      <p:sp>
        <p:nvSpPr>
          <p:cNvPr id="50199" name="Textfeld 9"/>
          <p:cNvSpPr txBox="1">
            <a:spLocks noChangeArrowheads="1"/>
          </p:cNvSpPr>
          <p:nvPr/>
        </p:nvSpPr>
        <p:spPr bwMode="auto">
          <a:xfrm>
            <a:off x="2484438" y="6308725"/>
            <a:ext cx="3608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X-ray optics, channel-cut crystals</a:t>
            </a:r>
          </a:p>
        </p:txBody>
      </p:sp>
      <p:sp>
        <p:nvSpPr>
          <p:cNvPr id="50200" name="Textfeld 33"/>
          <p:cNvSpPr txBox="1">
            <a:spLocks noChangeArrowheads="1"/>
          </p:cNvSpPr>
          <p:nvPr/>
        </p:nvSpPr>
        <p:spPr bwMode="auto">
          <a:xfrm>
            <a:off x="6875463" y="6334125"/>
            <a:ext cx="167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Laser systems</a:t>
            </a:r>
          </a:p>
        </p:txBody>
      </p:sp>
      <p:sp>
        <p:nvSpPr>
          <p:cNvPr id="50201" name="Textfeld 34"/>
          <p:cNvSpPr txBox="1">
            <a:spLocks noChangeArrowheads="1"/>
          </p:cNvSpPr>
          <p:nvPr/>
        </p:nvSpPr>
        <p:spPr bwMode="auto">
          <a:xfrm>
            <a:off x="520700" y="4786313"/>
            <a:ext cx="196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Particle detectors</a:t>
            </a:r>
          </a:p>
        </p:txBody>
      </p:sp>
      <p:sp>
        <p:nvSpPr>
          <p:cNvPr id="50202" name="Textfeld 35"/>
          <p:cNvSpPr txBox="1">
            <a:spLocks noChangeArrowheads="1"/>
          </p:cNvSpPr>
          <p:nvPr/>
        </p:nvSpPr>
        <p:spPr bwMode="auto">
          <a:xfrm>
            <a:off x="3789363" y="4772025"/>
            <a:ext cx="2481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Particle spectrometers</a:t>
            </a:r>
          </a:p>
        </p:txBody>
      </p:sp>
      <p:sp>
        <p:nvSpPr>
          <p:cNvPr id="50203" name="Textfeld 10"/>
          <p:cNvSpPr txBox="1">
            <a:spLocks noChangeArrowheads="1"/>
          </p:cNvSpPr>
          <p:nvPr/>
        </p:nvSpPr>
        <p:spPr bwMode="auto">
          <a:xfrm>
            <a:off x="7124700" y="4733925"/>
            <a:ext cx="203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High pressure cell</a:t>
            </a:r>
          </a:p>
        </p:txBody>
      </p:sp>
    </p:spTree>
    <p:extLst>
      <p:ext uri="{BB962C8B-B14F-4D97-AF65-F5344CB8AC3E}">
        <p14:creationId xmlns:p14="http://schemas.microsoft.com/office/powerpoint/2010/main" val="201128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22565" y="116632"/>
            <a:ext cx="5584535" cy="787557"/>
          </a:xfrm>
        </p:spPr>
        <p:txBody>
          <a:bodyPr>
            <a:normAutofit/>
          </a:bodyPr>
          <a:lstStyle/>
          <a:p>
            <a:r>
              <a:rPr lang="en-GB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NUSTAR – </a:t>
            </a:r>
            <a:r>
              <a:rPr lang="en-GB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 </a:t>
            </a:r>
            <a:r>
              <a:rPr lang="en-GB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</a:t>
            </a:r>
            <a:endParaRPr lang="en-GB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028B7F9-E6C7-4DE2-BE3F-36AE1E3D8F82}" type="slidenum">
              <a:rPr lang="de-DE" altLang="en-US" smtClean="0">
                <a:solidFill>
                  <a:prstClr val="black"/>
                </a:solidFill>
              </a:rPr>
              <a:pPr/>
              <a:t>11</a:t>
            </a:fld>
            <a:endParaRPr lang="de-DE" altLang="en-US" dirty="0">
              <a:solidFill>
                <a:prstClr val="black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1700809"/>
            <a:ext cx="2917380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731904" y="1340768"/>
            <a:ext cx="3275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Ion Catcher </a:t>
            </a:r>
            <a:r>
              <a:rPr lang="de-DE" sz="16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sym typeface="Wingdings" panose="05000000000000000000" pitchFamily="2" charset="2"/>
              </a:rPr>
              <a:t> LEB-MATS/LASPEC</a:t>
            </a:r>
            <a:endParaRPr lang="de-DE" sz="16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15" name="Obraz 1" descr="OTPC_phot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74" y="1704503"/>
            <a:ext cx="2913866" cy="2156545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323528" y="1358255"/>
            <a:ext cx="2664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O-TPC</a:t>
            </a:r>
            <a:endParaRPr lang="de-DE" sz="16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7" name="Рисунок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081" y="4275076"/>
            <a:ext cx="3347864" cy="225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4426327"/>
            <a:ext cx="1386676" cy="87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hteck 18"/>
          <p:cNvSpPr/>
          <p:nvPr/>
        </p:nvSpPr>
        <p:spPr>
          <a:xfrm>
            <a:off x="437552" y="3936522"/>
            <a:ext cx="3438204" cy="330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5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GADAST prototype measurements </a:t>
            </a:r>
            <a:r>
              <a:rPr lang="en-US" sz="155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at </a:t>
            </a:r>
            <a:r>
              <a:rPr lang="en-US" sz="155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S2</a:t>
            </a:r>
          </a:p>
        </p:txBody>
      </p:sp>
      <p:pic>
        <p:nvPicPr>
          <p:cNvPr id="20" name="図 4" descr="IMG_153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2026" y="4272688"/>
            <a:ext cx="2773890" cy="225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eck 20"/>
          <p:cNvSpPr/>
          <p:nvPr/>
        </p:nvSpPr>
        <p:spPr>
          <a:xfrm>
            <a:off x="3875756" y="3972343"/>
            <a:ext cx="27144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60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Full </a:t>
            </a:r>
            <a:r>
              <a:rPr kumimoji="1" lang="en-US" altLang="ja-JP" sz="1600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integrated </a:t>
            </a:r>
            <a:r>
              <a:rPr kumimoji="1" lang="en-US" altLang="ja-JP" sz="160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S2 fiber tracker</a:t>
            </a:r>
            <a:endParaRPr kumimoji="1" lang="ja-JP" altLang="en-US" sz="1600" dirty="0">
              <a:solidFill>
                <a:sysClr val="windowText" lastClr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578111" y="1643023"/>
            <a:ext cx="1897036" cy="253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hteck 24"/>
          <p:cNvSpPr/>
          <p:nvPr/>
        </p:nvSpPr>
        <p:spPr>
          <a:xfrm>
            <a:off x="3226174" y="1263616"/>
            <a:ext cx="252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Backward-angle neutron detector</a:t>
            </a:r>
            <a:endParaRPr lang="de-DE" sz="16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64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7437123" y="1386450"/>
            <a:ext cx="1610451" cy="4125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393247"/>
            <a:ext cx="3600400" cy="2454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7" r="2707"/>
          <a:stretch>
            <a:fillRect/>
          </a:stretch>
        </p:blipFill>
        <p:spPr bwMode="auto">
          <a:xfrm>
            <a:off x="899592" y="3968890"/>
            <a:ext cx="2822880" cy="2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737" r="27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90" r="1204"/>
          <a:stretch>
            <a:fillRect/>
          </a:stretch>
        </p:blipFill>
        <p:spPr bwMode="auto">
          <a:xfrm>
            <a:off x="4003314" y="1393247"/>
            <a:ext cx="2606439" cy="210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190" r="1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3881691" y="5210772"/>
            <a:ext cx="2780870" cy="1045134"/>
            <a:chOff x="96" y="3286"/>
            <a:chExt cx="2206" cy="898"/>
          </a:xfrm>
        </p:grpSpPr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3286"/>
              <a:ext cx="2206" cy="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4420" t="26692" r="4005" b="1714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373" y="3907"/>
              <a:ext cx="284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40819" rIns="0" bIns="40819"/>
            <a:lstStyle/>
            <a:p>
              <a:pPr algn="ctr" defTabSz="4075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altLang="x-none" sz="1451">
                  <a:solidFill>
                    <a:srgbClr val="FFFFFF"/>
                  </a:solidFill>
                </a:rPr>
                <a:t>CMS</a:t>
              </a: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1314" y="3907"/>
              <a:ext cx="440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40819" rIns="0" bIns="40819"/>
            <a:lstStyle/>
            <a:p>
              <a:pPr algn="ctr" defTabSz="4075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altLang="x-none" sz="1451" dirty="0" smtClean="0">
                  <a:solidFill>
                    <a:srgbClr val="FFFFFF"/>
                  </a:solidFill>
                </a:rPr>
                <a:t>PANDA  </a:t>
              </a:r>
              <a:r>
                <a:rPr lang="sk-SK" altLang="x-none" sz="1200" dirty="0">
                  <a:solidFill>
                    <a:srgbClr val="FFFFFF"/>
                  </a:solidFill>
                </a:rPr>
                <a:t>7x14 mm</a:t>
              </a:r>
              <a:r>
                <a:rPr lang="sk-SK" altLang="x-none" sz="1200" baseline="30000" dirty="0">
                  <a:solidFill>
                    <a:srgbClr val="FFFFFF"/>
                  </a:solidFill>
                </a:rPr>
                <a:t>2</a:t>
              </a:r>
            </a:p>
            <a:p>
              <a:pPr algn="ctr" defTabSz="4075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altLang="x-none" sz="145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2349" y="1420665"/>
            <a:ext cx="2057577" cy="309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0748" y="5004150"/>
            <a:ext cx="1939178" cy="126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itel 19"/>
          <p:cNvSpPr>
            <a:spLocks noGrp="1"/>
          </p:cNvSpPr>
          <p:nvPr>
            <p:ph type="title"/>
          </p:nvPr>
        </p:nvSpPr>
        <p:spPr>
          <a:xfrm>
            <a:off x="422565" y="188640"/>
            <a:ext cx="5584535" cy="787557"/>
          </a:xfrm>
        </p:spPr>
        <p:txBody>
          <a:bodyPr>
            <a:normAutofit/>
          </a:bodyPr>
          <a:lstStyle/>
          <a:p>
            <a:r>
              <a:rPr lang="en-GB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 – Detector Development</a:t>
            </a:r>
            <a:endParaRPr lang="en-GB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10" name="TextBox 9"/>
          <p:cNvSpPr txBox="1"/>
          <p:nvPr/>
        </p:nvSpPr>
        <p:spPr>
          <a:xfrm>
            <a:off x="1962958" y="1420665"/>
            <a:ext cx="62068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GB" b="1" smtClean="0">
                <a:solidFill>
                  <a:prstClr val="white"/>
                </a:solidFill>
              </a:rPr>
              <a:t>STT</a:t>
            </a:r>
            <a:endParaRPr lang="en-GB" b="1" dirty="0" smtClean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6782" y="5874241"/>
            <a:ext cx="296747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Support: </a:t>
            </a:r>
            <a:r>
              <a:rPr lang="en-GB" b="1" smtClean="0">
                <a:solidFill>
                  <a:prstClr val="white"/>
                </a:solidFill>
              </a:rPr>
              <a:t>Central trackers</a:t>
            </a:r>
            <a:endParaRPr lang="en-GB" b="1" dirty="0" smtClean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27271" y="2992401"/>
            <a:ext cx="150983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EMC Alveoli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4576" y="1556792"/>
            <a:ext cx="173637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Endcap Mech.</a:t>
            </a:r>
          </a:p>
        </p:txBody>
      </p:sp>
    </p:spTree>
    <p:extLst>
      <p:ext uri="{BB962C8B-B14F-4D97-AF65-F5344CB8AC3E}">
        <p14:creationId xmlns:p14="http://schemas.microsoft.com/office/powerpoint/2010/main" val="385946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18" y="3826120"/>
            <a:ext cx="2072230" cy="22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ttp://cbm.uni-muenster.de/testbeam2016/more/fotos/selected/l_DSC009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4296" y="1219743"/>
            <a:ext cx="3179660" cy="214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7" y="1166960"/>
            <a:ext cx="2373912" cy="259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6464" y="1191876"/>
            <a:ext cx="3258092" cy="216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28612" y="3882243"/>
            <a:ext cx="10615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Diamond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59291" y="1265958"/>
            <a:ext cx="600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TRD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036201" y="1583522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TOF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100260" y="1305598"/>
            <a:ext cx="792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MUCH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2" name="Picture 15" descr="http://cbm.uni-muenster.de/testbeam2016/more/fotos/selected/l_DSC00874.JPG"/>
          <p:cNvPicPr>
            <a:picLocks noChangeAspect="1" noChangeArrowheads="1"/>
          </p:cNvPicPr>
          <p:nvPr/>
        </p:nvPicPr>
        <p:blipFill rotWithShape="1">
          <a:blip r:embed="rId6"/>
          <a:srcRect b="26954"/>
          <a:stretch/>
        </p:blipFill>
        <p:spPr bwMode="auto">
          <a:xfrm>
            <a:off x="2503265" y="3495999"/>
            <a:ext cx="2647950" cy="290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3438159" y="3714970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DAQ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22565" y="188640"/>
            <a:ext cx="5584535" cy="787557"/>
          </a:xfrm>
        </p:spPr>
        <p:txBody>
          <a:bodyPr>
            <a:normAutofit/>
          </a:bodyPr>
          <a:lstStyle/>
          <a:p>
            <a:r>
              <a:rPr lang="en-GB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– Detector Development</a:t>
            </a:r>
            <a:endParaRPr lang="en-GB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33" y="3501008"/>
            <a:ext cx="3727578" cy="138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422" y="5157192"/>
            <a:ext cx="2193900" cy="157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268833" y="4890646"/>
            <a:ext cx="1912189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b="1" dirty="0" smtClean="0"/>
              <a:t>Silicon </a:t>
            </a:r>
            <a:r>
              <a:rPr lang="de-DE" sz="1600" b="1" dirty="0" err="1" smtClean="0"/>
              <a:t>tracker</a:t>
            </a:r>
            <a:endParaRPr lang="en-US" sz="1600" b="1" dirty="0" smtClean="0"/>
          </a:p>
        </p:txBody>
      </p:sp>
      <p:pic>
        <p:nvPicPr>
          <p:cNvPr id="19" name="Picture 2" descr="Q:\Eigene Dateien\Work\CBM\talks\2017\GSI-Open-Day-May-2017\IMG_637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126" y="5177421"/>
            <a:ext cx="1638825" cy="122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63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5" y="188640"/>
            <a:ext cx="5584535" cy="787557"/>
          </a:xfrm>
        </p:spPr>
        <p:txBody>
          <a:bodyPr>
            <a:normAutofit/>
          </a:bodyPr>
          <a:lstStyle/>
          <a:p>
            <a:r>
              <a:rPr lang="en-GB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Preparatory Work for FAIR</a:t>
            </a:r>
            <a:endParaRPr lang="en-GB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2565" y="1196752"/>
            <a:ext cx="8211834" cy="4903585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SIS18 upgrade</a:t>
            </a:r>
          </a:p>
          <a:p>
            <a:pPr lvl="1"/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Machine upgrade</a:t>
            </a:r>
          </a:p>
          <a:p>
            <a:pPr lvl="1"/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Shielding re-enforcement</a:t>
            </a:r>
          </a:p>
          <a:p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Campus development</a:t>
            </a:r>
          </a:p>
          <a:p>
            <a:pPr lvl="1"/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canteen</a:t>
            </a:r>
          </a:p>
          <a:p>
            <a:pPr lvl="1"/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office space</a:t>
            </a:r>
          </a:p>
          <a:p>
            <a:pPr lvl="1"/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 IT-Cube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97875" y="6553200"/>
            <a:ext cx="746125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6" name="Bild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281" y="4525956"/>
            <a:ext cx="2389021" cy="1955873"/>
          </a:xfrm>
          <a:prstGeom prst="rect">
            <a:avLst/>
          </a:prstGeom>
        </p:spPr>
      </p:pic>
      <p:pic>
        <p:nvPicPr>
          <p:cNvPr id="7" name="Bild 6" descr="TE GSI 369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7676" y="4780105"/>
            <a:ext cx="3717117" cy="1707293"/>
          </a:xfrm>
          <a:prstGeom prst="rect">
            <a:avLst/>
          </a:prstGeom>
        </p:spPr>
      </p:pic>
      <p:pic>
        <p:nvPicPr>
          <p:cNvPr id="9" name="Picture 3" descr="H:\20170220\Trafofeld Nord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1"/>
          <a:stretch/>
        </p:blipFill>
        <p:spPr bwMode="auto">
          <a:xfrm>
            <a:off x="5330654" y="1515187"/>
            <a:ext cx="3633834" cy="236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38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9" name="Titel 2"/>
          <p:cNvSpPr txBox="1">
            <a:spLocks/>
          </p:cNvSpPr>
          <p:nvPr/>
        </p:nvSpPr>
        <p:spPr>
          <a:xfrm>
            <a:off x="251520" y="188640"/>
            <a:ext cx="681373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>
              <a:spcBef>
                <a:spcPct val="0"/>
              </a:spcBef>
              <a:buNone/>
              <a:defRPr sz="2400" b="1">
                <a:solidFill>
                  <a:srgbClr val="333333"/>
                </a:solidFill>
                <a:latin typeface="Calibri" panose="020F0502020204030204" pitchFamily="34" charset="0"/>
                <a:ea typeface="+mj-ea"/>
                <a:cs typeface="Arial"/>
              </a:defRPr>
            </a:lvl1pPr>
          </a:lstStyle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Project Time Schedule – Level 1:</a:t>
            </a:r>
            <a:b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Buildings, Accelerators &amp; Experiments</a:t>
            </a:r>
          </a:p>
        </p:txBody>
      </p:sp>
      <p:sp>
        <p:nvSpPr>
          <p:cNvPr id="10" name="Rechteck 7"/>
          <p:cNvSpPr>
            <a:spLocks noChangeArrowheads="1"/>
          </p:cNvSpPr>
          <p:nvPr/>
        </p:nvSpPr>
        <p:spPr bwMode="auto">
          <a:xfrm>
            <a:off x="10795" y="1147763"/>
            <a:ext cx="9210675" cy="5518150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1" name="Gruppieren 8"/>
          <p:cNvGrpSpPr>
            <a:grpSpLocks/>
          </p:cNvGrpSpPr>
          <p:nvPr/>
        </p:nvGrpSpPr>
        <p:grpSpPr bwMode="auto">
          <a:xfrm>
            <a:off x="936308" y="1125538"/>
            <a:ext cx="7421562" cy="5543550"/>
            <a:chOff x="2322280" y="708659"/>
            <a:chExt cx="6990754" cy="5562601"/>
          </a:xfrm>
        </p:grpSpPr>
        <p:sp>
          <p:nvSpPr>
            <p:cNvPr id="12" name="Rechteck 9"/>
            <p:cNvSpPr>
              <a:spLocks noChangeArrowheads="1"/>
            </p:cNvSpPr>
            <p:nvPr/>
          </p:nvSpPr>
          <p:spPr bwMode="auto">
            <a:xfrm>
              <a:off x="2322280" y="708659"/>
              <a:ext cx="6990754" cy="5562601"/>
            </a:xfrm>
            <a:prstGeom prst="rect">
              <a:avLst/>
            </a:prstGeom>
            <a:solidFill>
              <a:srgbClr val="FFFFFF"/>
            </a:solidFill>
            <a:ln w="25400" algn="ctr">
              <a:solidFill>
                <a:srgbClr val="D9D9D9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400">
                  <a:solidFill>
                    <a:srgbClr val="333333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000">
                  <a:solidFill>
                    <a:srgbClr val="333333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>
                  <a:solidFill>
                    <a:srgbClr val="333333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600">
                  <a:solidFill>
                    <a:srgbClr val="333333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13" name="Gruppieren 10"/>
            <p:cNvGrpSpPr>
              <a:grpSpLocks/>
            </p:cNvGrpSpPr>
            <p:nvPr/>
          </p:nvGrpSpPr>
          <p:grpSpPr bwMode="auto">
            <a:xfrm>
              <a:off x="2434650" y="815974"/>
              <a:ext cx="6514278" cy="5254913"/>
              <a:chOff x="2434650" y="815974"/>
              <a:chExt cx="6514278" cy="5254913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4650" y="815974"/>
                <a:ext cx="6508182" cy="3005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0745" y="3798303"/>
                <a:ext cx="6508183" cy="227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" name="Rechteck 15"/>
          <p:cNvSpPr/>
          <p:nvPr/>
        </p:nvSpPr>
        <p:spPr>
          <a:xfrm>
            <a:off x="6391747" y="3023364"/>
            <a:ext cx="965200" cy="360045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5459095" y="1241856"/>
            <a:ext cx="1458913" cy="172720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553699" y="1537857"/>
            <a:ext cx="1295400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</a:rPr>
              <a:t>FAIR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</a:rPr>
              <a:t>Buildings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</a:rPr>
              <a:t>7/2017 –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</a:rPr>
              <a:t>12/2022</a:t>
            </a:r>
          </a:p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238280" y="3083994"/>
            <a:ext cx="1295400" cy="3138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</a:rPr>
              <a:t>FAIR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</a:rPr>
              <a:t>Acc. &amp;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</a:rPr>
              <a:t>Exp. Install.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</a:rPr>
              <a:t>and</a:t>
            </a:r>
          </a:p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</a:rPr>
              <a:t>commiss.w</a:t>
            </a:r>
            <a:r>
              <a:rPr lang="en-US" b="1" dirty="0">
                <a:solidFill>
                  <a:prstClr val="black"/>
                </a:solidFill>
              </a:rPr>
              <a:t>/o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</a:rPr>
              <a:t>beam</a:t>
            </a:r>
          </a:p>
          <a:p>
            <a:pPr algn="ctr">
              <a:defRPr/>
            </a:pPr>
            <a:endParaRPr lang="en-US" sz="800" b="1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</a:rPr>
              <a:t>1/2021</a:t>
            </a:r>
          </a:p>
          <a:p>
            <a:pPr algn="ctr">
              <a:defRPr/>
            </a:pPr>
            <a:r>
              <a:rPr lang="en-US" sz="800" b="1" dirty="0">
                <a:solidFill>
                  <a:prstClr val="black"/>
                </a:solidFill>
              </a:rPr>
              <a:t>-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</a:rPr>
              <a:t>8/2024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5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5496" y="116632"/>
            <a:ext cx="6525699" cy="787557"/>
          </a:xfrm>
        </p:spPr>
        <p:txBody>
          <a:bodyPr>
            <a:noAutofit/>
          </a:bodyPr>
          <a:lstStyle/>
          <a:p>
            <a:r>
              <a:rPr lang="en-GB" sz="3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Participation in FAIR</a:t>
            </a:r>
            <a:endParaRPr lang="en-GB" sz="32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8" y="1043459"/>
            <a:ext cx="8899656" cy="3629418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375780" y="4546948"/>
            <a:ext cx="8517396" cy="1966586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GB" dirty="0" smtClean="0"/>
              <a:t>FAIR </a:t>
            </a:r>
            <a:r>
              <a:rPr lang="en-GB" dirty="0"/>
              <a:t>governed by international convention </a:t>
            </a:r>
            <a:endParaRPr lang="en-GB" dirty="0" smtClean="0"/>
          </a:p>
          <a:p>
            <a:pPr marL="592931" lvl="1" indent="-342900">
              <a:buFont typeface="Arial" charset="0"/>
              <a:buChar char="•"/>
            </a:pPr>
            <a:r>
              <a:rPr lang="en-GB" dirty="0" smtClean="0"/>
              <a:t>9 shareholders + 1 assoc. partner (orange)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/>
              <a:t>S</a:t>
            </a:r>
            <a:r>
              <a:rPr lang="en-GB" dirty="0" smtClean="0"/>
              <a:t>cientists from all over the world are engaged</a:t>
            </a:r>
          </a:p>
          <a:p>
            <a:pPr marL="592931" lvl="1" indent="-342900">
              <a:buFont typeface="Arial" charset="0"/>
              <a:buChar char="•"/>
            </a:pPr>
            <a:r>
              <a:rPr lang="en-GB" dirty="0" smtClean="0"/>
              <a:t>More than 200 institutions from 53 countries are involved with their scientists (orange + blue)   </a:t>
            </a:r>
            <a:r>
              <a:rPr lang="en-GB" dirty="0" smtClean="0">
                <a:sym typeface="Wingdings" panose="05000000000000000000" pitchFamily="2" charset="2"/>
              </a:rPr>
              <a:t> FAIR community growing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16915" y="6607179"/>
            <a:ext cx="728662" cy="2508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4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7515345" cy="536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16024" y="196056"/>
            <a:ext cx="7524328" cy="712664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 algn="l">
              <a:defRPr/>
            </a:pP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27"/>
          <p:cNvSpPr txBox="1"/>
          <p:nvPr/>
        </p:nvSpPr>
        <p:spPr>
          <a:xfrm>
            <a:off x="4510977" y="2239760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9" name="TextBox 30"/>
          <p:cNvSpPr txBox="1"/>
          <p:nvPr/>
        </p:nvSpPr>
        <p:spPr>
          <a:xfrm>
            <a:off x="4502563" y="3542103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1"/>
          <p:cNvSpPr txBox="1"/>
          <p:nvPr/>
        </p:nvSpPr>
        <p:spPr>
          <a:xfrm>
            <a:off x="4596261" y="5311822"/>
            <a:ext cx="426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4388886" y="6084716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14" name="Textfeld 13"/>
          <p:cNvSpPr txBox="1"/>
          <p:nvPr/>
        </p:nvSpPr>
        <p:spPr>
          <a:xfrm>
            <a:off x="4418556" y="6103444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6" name="TextBox 29"/>
          <p:cNvSpPr txBox="1"/>
          <p:nvPr/>
        </p:nvSpPr>
        <p:spPr>
          <a:xfrm>
            <a:off x="3419872" y="2231536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062661" y="5613325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372200" y="2101261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29" name="TextBox 36"/>
          <p:cNvSpPr txBox="1"/>
          <p:nvPr/>
        </p:nvSpPr>
        <p:spPr>
          <a:xfrm>
            <a:off x="3985400" y="4149079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30" name="TextBox 36"/>
          <p:cNvSpPr txBox="1"/>
          <p:nvPr/>
        </p:nvSpPr>
        <p:spPr>
          <a:xfrm>
            <a:off x="6624932" y="3178004"/>
            <a:ext cx="175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Matter</a:t>
            </a:r>
          </a:p>
        </p:txBody>
      </p:sp>
      <p:sp>
        <p:nvSpPr>
          <p:cNvPr id="31" name="TextBox 36"/>
          <p:cNvSpPr txBox="1"/>
          <p:nvPr/>
        </p:nvSpPr>
        <p:spPr>
          <a:xfrm>
            <a:off x="6876256" y="4316004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 and Astrophysics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268760"/>
            <a:ext cx="27559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245748" y="3079586"/>
            <a:ext cx="3465532" cy="904863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imes New Roman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/s; 1.5 </a:t>
            </a:r>
            <a:r>
              <a:rPr lang="en-GB" sz="16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28+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92+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(35)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3x10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(90)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 protons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181106" y="4454357"/>
            <a:ext cx="3366830" cy="929485"/>
          </a:xfrm>
          <a:prstGeom prst="rect">
            <a:avLst/>
          </a:prstGeom>
          <a:solidFill>
            <a:srgbClr val="FFFFFF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imes New Roman"/>
              </a:rPr>
              <a:t>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radioactive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 up to</a:t>
            </a:r>
            <a:b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1.5 - 2 GeV/u; </a:t>
            </a:r>
            <a:endParaRPr lang="en-GB" sz="16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antiprotons 1.5  - 15 GeV/c       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331912" y="2636912"/>
            <a:ext cx="1974210" cy="442674"/>
          </a:xfrm>
          <a:prstGeom prst="roundRect">
            <a:avLst/>
          </a:prstGeom>
          <a:solidFill>
            <a:srgbClr val="000000">
              <a:lumMod val="10000"/>
              <a:lumOff val="90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 Beams</a:t>
            </a: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259904" y="4005064"/>
            <a:ext cx="2301840" cy="442674"/>
          </a:xfrm>
          <a:prstGeom prst="roundRect">
            <a:avLst/>
          </a:prstGeom>
          <a:solidFill>
            <a:srgbClr val="000000">
              <a:lumMod val="10000"/>
              <a:lumOff val="90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Secondary Beams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218395" y="5373216"/>
            <a:ext cx="2637323" cy="442674"/>
          </a:xfrm>
          <a:prstGeom prst="roundRect">
            <a:avLst/>
          </a:prstGeom>
          <a:solidFill>
            <a:srgbClr val="000000">
              <a:lumMod val="10000"/>
              <a:lumOff val="90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Challenges</a:t>
            </a:r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177163" y="5877272"/>
            <a:ext cx="4034797" cy="560153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 cycling superconducting magnets</a:t>
            </a: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dynamical vacuum</a:t>
            </a:r>
          </a:p>
        </p:txBody>
      </p:sp>
    </p:spTree>
    <p:extLst>
      <p:ext uri="{BB962C8B-B14F-4D97-AF65-F5344CB8AC3E}">
        <p14:creationId xmlns:p14="http://schemas.microsoft.com/office/powerpoint/2010/main" val="389244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7515345" cy="536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16024" y="196056"/>
            <a:ext cx="7524328" cy="712664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 algn="l">
              <a:defRPr/>
            </a:pPr>
            <a:r>
              <a:rPr lang="en-GB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27"/>
          <p:cNvSpPr txBox="1"/>
          <p:nvPr/>
        </p:nvSpPr>
        <p:spPr>
          <a:xfrm>
            <a:off x="4510977" y="2239760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9" name="TextBox 30"/>
          <p:cNvSpPr txBox="1"/>
          <p:nvPr/>
        </p:nvSpPr>
        <p:spPr>
          <a:xfrm>
            <a:off x="4502563" y="3542103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1"/>
          <p:cNvSpPr txBox="1"/>
          <p:nvPr/>
        </p:nvSpPr>
        <p:spPr>
          <a:xfrm>
            <a:off x="4596261" y="5311822"/>
            <a:ext cx="426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4388886" y="6084716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14" name="Textfeld 13"/>
          <p:cNvSpPr txBox="1"/>
          <p:nvPr/>
        </p:nvSpPr>
        <p:spPr>
          <a:xfrm>
            <a:off x="4418556" y="6103444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6" name="TextBox 29"/>
          <p:cNvSpPr txBox="1"/>
          <p:nvPr/>
        </p:nvSpPr>
        <p:spPr>
          <a:xfrm>
            <a:off x="3419872" y="2231536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062661" y="5613325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372200" y="2101261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29" name="TextBox 36"/>
          <p:cNvSpPr txBox="1"/>
          <p:nvPr/>
        </p:nvSpPr>
        <p:spPr>
          <a:xfrm>
            <a:off x="3985400" y="4149079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31" name="TextBox 36"/>
          <p:cNvSpPr txBox="1"/>
          <p:nvPr/>
        </p:nvSpPr>
        <p:spPr>
          <a:xfrm>
            <a:off x="6876256" y="4316004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</a:t>
            </a: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Structure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 </a:t>
            </a: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and Astrophysics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164375" y="1212798"/>
            <a:ext cx="3433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48114" y="1628800"/>
            <a:ext cx="4595894" cy="121879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  <a:tabLst/>
              <a:defRPr/>
            </a:pPr>
            <a:endParaRPr kumimoji="0" lang="de-DE" sz="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APPA: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Atomic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Plasma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Physics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Applications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charged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atoms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2237E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Plasma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2237E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Radiobiology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2237E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499" y="3775377"/>
            <a:ext cx="964876" cy="54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42390" y="3020434"/>
            <a:ext cx="3036169" cy="1138773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CBM: Nucleus-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at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2237E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Phase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2237E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quarks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2237E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853831"/>
            <a:ext cx="1286111" cy="122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feld 34"/>
          <p:cNvSpPr txBox="1"/>
          <p:nvPr/>
        </p:nvSpPr>
        <p:spPr>
          <a:xfrm>
            <a:off x="21681" y="4364987"/>
            <a:ext cx="4073231" cy="720197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NUSTAR: Rare Isotope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beams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stability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2237E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Nucleosynthesis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supernovae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710">
            <a:off x="6322812" y="3783210"/>
            <a:ext cx="647590" cy="137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79723" y="5373216"/>
            <a:ext cx="3708382" cy="1138773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PANDA: Antiproton-proton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Charmed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hadrons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(XYZ)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2237E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Gluonic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hybrids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2237E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Lambda </a:t>
            </a:r>
            <a:r>
              <a:rPr kumimoji="0" 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37E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2237E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201" y="3429000"/>
            <a:ext cx="122555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36"/>
          <p:cNvSpPr txBox="1"/>
          <p:nvPr/>
        </p:nvSpPr>
        <p:spPr>
          <a:xfrm>
            <a:off x="6633229" y="3178004"/>
            <a:ext cx="175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</a:t>
            </a:r>
            <a:endParaRPr lang="en-GB" sz="1200" b="1" kern="0" dirty="0" smtClean="0">
              <a:solidFill>
                <a:srgbClr val="F07F09"/>
              </a:solidFill>
              <a:latin typeface="Verdana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Matter</a:t>
            </a:r>
            <a:endParaRPr lang="en-GB" sz="1200" b="1" kern="0" dirty="0" smtClean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 animBg="1"/>
      <p:bldP spid="35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94" y="1450975"/>
            <a:ext cx="7728410" cy="490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1331640" y="6021288"/>
            <a:ext cx="3168352" cy="432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5796136" y="6060506"/>
            <a:ext cx="3347864" cy="432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611560" y="260648"/>
            <a:ext cx="3118161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 </a:t>
            </a:r>
            <a:r>
              <a:rPr kumimoji="0" lang="de-DE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de-DE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FAIR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185417" y="1268760"/>
            <a:ext cx="3954535" cy="4968552"/>
          </a:xfrm>
          <a:prstGeom prst="rect">
            <a:avLst/>
          </a:prstGeom>
          <a:solidFill>
            <a:srgbClr val="FFFF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Sept. 13, 2016 BMBF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gave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light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203 M€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de-DE" sz="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1</a:t>
            </a:r>
            <a:r>
              <a:rPr kumimoji="0" lang="en-US" alt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st</a:t>
            </a: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call for tender Sept. 26, 2016: water management and excavation</a:t>
            </a:r>
          </a:p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2</a:t>
            </a:r>
            <a:r>
              <a:rPr kumimoji="0" lang="en-US" alt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nd</a:t>
            </a: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call for tender Nov. 22, 2016:  </a:t>
            </a:r>
            <a:b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</a:b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shell construction ‘north area’, includes SIS100 and CBM cave</a:t>
            </a:r>
          </a:p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Start of construction mid of 2017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Installation incl. commissioning of the experiments is planned during 2021-2024</a:t>
            </a:r>
          </a:p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de-DE" alt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de-DE" alt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Full</a:t>
            </a:r>
            <a:r>
              <a:rPr kumimoji="0" lang="de-DE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kumimoji="0" lang="de-DE" alt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completion</a:t>
            </a:r>
            <a:r>
              <a:rPr kumimoji="0" lang="de-DE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kumimoji="0" lang="de-DE" alt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of</a:t>
            </a:r>
            <a:r>
              <a:rPr kumimoji="0" lang="de-DE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FAIR </a:t>
            </a:r>
            <a:r>
              <a:rPr kumimoji="0" lang="de-DE" alt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by</a:t>
            </a:r>
            <a:r>
              <a:rPr kumimoji="0" lang="de-DE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410571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" t="12927" r="-744" b="9194"/>
          <a:stretch/>
        </p:blipFill>
        <p:spPr bwMode="auto">
          <a:xfrm>
            <a:off x="1150826" y="1196752"/>
            <a:ext cx="7165590" cy="418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30" y="2132856"/>
            <a:ext cx="2747157" cy="2011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 descr="SIS100-300-S5-071108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1" b="41011"/>
          <a:stretch>
            <a:fillRect/>
          </a:stretch>
        </p:blipFill>
        <p:spPr bwMode="auto">
          <a:xfrm>
            <a:off x="612142" y="5445224"/>
            <a:ext cx="8136334" cy="109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540568" y="116632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 algn="l"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Tunnel for SIS100/300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1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37" y="1250046"/>
            <a:ext cx="3045897" cy="175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Bild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60" t="6812" r="18260" b="7667"/>
          <a:stretch/>
        </p:blipFill>
        <p:spPr>
          <a:xfrm>
            <a:off x="-447250" y="2966505"/>
            <a:ext cx="3647747" cy="2837379"/>
          </a:xfrm>
          <a:prstGeom prst="rect">
            <a:avLst/>
          </a:prstGeom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6813550" cy="78740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Procurement of </a:t>
            </a:r>
            <a:r>
              <a:rPr lang="en-US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en-US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components</a:t>
            </a:r>
            <a:endParaRPr lang="en-US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9" name="Picture 9" descr="C:\Users\spiller\Pictures\GSI\babcock01_kle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409" y="1252640"/>
            <a:ext cx="2977957" cy="20397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50" y="3266984"/>
            <a:ext cx="2957005" cy="254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7694518" y="2897652"/>
            <a:ext cx="1186237" cy="369332"/>
          </a:xfrm>
          <a:prstGeom prst="rect">
            <a:avLst/>
          </a:prstGeom>
          <a:solidFill>
            <a:srgbClr val="EAA34F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/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Calibri"/>
                <a:cs typeface="Calibri"/>
              </a:rPr>
              <a:t>Germany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881942" y="5435501"/>
            <a:ext cx="983485" cy="369332"/>
          </a:xfrm>
          <a:prstGeom prst="rect">
            <a:avLst/>
          </a:prstGeom>
          <a:solidFill>
            <a:srgbClr val="EAA34F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/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Calibri"/>
                <a:cs typeface="Calibri"/>
              </a:rPr>
              <a:t>Russia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59321" y="5999014"/>
            <a:ext cx="8866915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185738" indent="-185738" defTabSz="4572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Accelerator and detector contributions from many different partner institutions </a:t>
            </a:r>
            <a:endParaRPr lang="en-US" sz="19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2264854" y="5434520"/>
            <a:ext cx="914862" cy="369332"/>
          </a:xfrm>
          <a:prstGeom prst="rect">
            <a:avLst/>
          </a:prstGeom>
          <a:solidFill>
            <a:srgbClr val="EAA34F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/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Calibri"/>
                <a:cs typeface="Calibri"/>
              </a:rPr>
              <a:t>France</a:t>
            </a:r>
            <a:endParaRPr lang="en-US" b="1" dirty="0">
              <a:solidFill>
                <a:prstClr val="white">
                  <a:lumMod val="95000"/>
                </a:prstClr>
              </a:solidFill>
              <a:latin typeface="Calibri"/>
              <a:cs typeface="Calibri"/>
            </a:endParaRPr>
          </a:p>
        </p:txBody>
      </p:sp>
      <p:pic>
        <p:nvPicPr>
          <p:cNvPr id="2" name="Bild 1" descr="2_07071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01" y="3957104"/>
            <a:ext cx="2748808" cy="1832926"/>
          </a:xfrm>
          <a:prstGeom prst="rect">
            <a:avLst/>
          </a:prstGeom>
        </p:spPr>
      </p:pic>
      <p:pic>
        <p:nvPicPr>
          <p:cNvPr id="8" name="Bild 7" descr="1_080916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r="14859"/>
          <a:stretch/>
        </p:blipFill>
        <p:spPr>
          <a:xfrm>
            <a:off x="3177676" y="1252640"/>
            <a:ext cx="2737734" cy="2704713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4752562" y="3607817"/>
            <a:ext cx="1162847" cy="369332"/>
          </a:xfrm>
          <a:prstGeom prst="rect">
            <a:avLst/>
          </a:prstGeom>
          <a:solidFill>
            <a:srgbClr val="EAA34F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/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Calibir"/>
                <a:cs typeface="Calibir"/>
              </a:rPr>
              <a:t>Denmark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931925" y="5439432"/>
            <a:ext cx="983485" cy="369332"/>
          </a:xfrm>
          <a:prstGeom prst="rect">
            <a:avLst/>
          </a:prstGeom>
          <a:solidFill>
            <a:srgbClr val="EAA34F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/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Calibri"/>
                <a:cs typeface="Calibri"/>
              </a:rPr>
              <a:t>Poland</a:t>
            </a:r>
            <a:endParaRPr lang="en-US" b="1" dirty="0">
              <a:solidFill>
                <a:prstClr val="white">
                  <a:lumMod val="95000"/>
                </a:prstClr>
              </a:solidFill>
              <a:latin typeface="Calibri"/>
              <a:cs typeface="Calibri"/>
            </a:endParaRPr>
          </a:p>
        </p:txBody>
      </p:sp>
      <p:sp>
        <p:nvSpPr>
          <p:cNvPr id="24" name="Textfeld 28"/>
          <p:cNvSpPr txBox="1"/>
          <p:nvPr/>
        </p:nvSpPr>
        <p:spPr>
          <a:xfrm>
            <a:off x="1780314" y="1252640"/>
            <a:ext cx="1397362" cy="369332"/>
          </a:xfrm>
          <a:prstGeom prst="rect">
            <a:avLst/>
          </a:prstGeom>
          <a:solidFill>
            <a:srgbClr val="EAA34F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/>
            <a:r>
              <a:rPr lang="en-US" b="1" dirty="0" smtClean="0">
                <a:solidFill>
                  <a:prstClr val="white">
                    <a:lumMod val="95000"/>
                  </a:prstClr>
                </a:solidFill>
                <a:latin typeface="Calibri"/>
                <a:cs typeface="Calibri"/>
              </a:rPr>
              <a:t>Sweden</a:t>
            </a:r>
            <a:endParaRPr lang="en-US" b="1" dirty="0">
              <a:solidFill>
                <a:prstClr val="white">
                  <a:lumMod val="95000"/>
                </a:prst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789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955675"/>
            <a:ext cx="4802188" cy="339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r="33469"/>
          <a:stretch>
            <a:fillRect/>
          </a:stretch>
        </p:blipFill>
        <p:spPr bwMode="auto">
          <a:xfrm>
            <a:off x="1763713" y="3933056"/>
            <a:ext cx="1673225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1504950" y="44624"/>
            <a:ext cx="579913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de-DE" altLang="de-DE" sz="28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Procurement</a:t>
            </a:r>
            <a:r>
              <a:rPr lang="de-DE" altLang="de-DE" sz="2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28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altLang="de-DE" sz="2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Super-FRS </a:t>
            </a:r>
            <a:r>
              <a:rPr lang="de-DE" altLang="de-DE" sz="28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components</a:t>
            </a:r>
            <a:endParaRPr lang="de-DE" altLang="de-DE" sz="28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653" name="Textfeld 1"/>
          <p:cNvSpPr txBox="1">
            <a:spLocks noChangeArrowheads="1"/>
          </p:cNvSpPr>
          <p:nvPr/>
        </p:nvSpPr>
        <p:spPr bwMode="auto">
          <a:xfrm>
            <a:off x="95250" y="3365500"/>
            <a:ext cx="22764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prstClr val="black"/>
                </a:solidFill>
              </a:rPr>
              <a:t>FOS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s.c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multiplett</a:t>
            </a:r>
            <a:r>
              <a:rPr lang="de-DE" altLang="de-DE" sz="1200" dirty="0" smtClean="0">
                <a:solidFill>
                  <a:prstClr val="black"/>
                </a:solidFill>
              </a:rPr>
              <a:t>: PDR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approved</a:t>
            </a:r>
            <a:r>
              <a:rPr lang="de-DE" altLang="de-DE" sz="1200" dirty="0" smtClean="0">
                <a:solidFill>
                  <a:prstClr val="black"/>
                </a:solidFill>
              </a:rPr>
              <a:t> in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July</a:t>
            </a:r>
            <a:r>
              <a:rPr lang="de-DE" altLang="de-DE" sz="1200" dirty="0" smtClean="0">
                <a:solidFill>
                  <a:prstClr val="black"/>
                </a:solidFill>
              </a:rPr>
              <a:t>. Steel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and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wire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orderd</a:t>
            </a:r>
            <a:r>
              <a:rPr lang="de-DE" altLang="de-DE" sz="1200" dirty="0" smtClean="0">
                <a:solidFill>
                  <a:prstClr val="black"/>
                </a:solidFill>
              </a:rPr>
              <a:t>. Coil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mock-up</a:t>
            </a:r>
            <a:r>
              <a:rPr lang="de-DE" altLang="de-DE" sz="1200" dirty="0" smtClean="0">
                <a:solidFill>
                  <a:prstClr val="black"/>
                </a:solidFill>
              </a:rPr>
              <a:t> in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production</a:t>
            </a:r>
            <a:r>
              <a:rPr lang="de-DE" altLang="de-DE" sz="1200" dirty="0" smtClean="0">
                <a:solidFill>
                  <a:prstClr val="black"/>
                </a:solidFill>
              </a:rPr>
              <a:t> (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Italy</a:t>
            </a:r>
            <a:r>
              <a:rPr lang="de-DE" altLang="de-DE" sz="1200" dirty="0" smtClean="0">
                <a:solidFill>
                  <a:prstClr val="black"/>
                </a:solidFill>
              </a:rPr>
              <a:t>). </a:t>
            </a:r>
          </a:p>
        </p:txBody>
      </p:sp>
      <p:sp>
        <p:nvSpPr>
          <p:cNvPr id="27654" name="Picture 2"/>
          <p:cNvSpPr>
            <a:spLocks noChangeAspect="1" noChangeArrowheads="1"/>
          </p:cNvSpPr>
          <p:nvPr/>
        </p:nvSpPr>
        <p:spPr bwMode="auto">
          <a:xfrm>
            <a:off x="3821113" y="3140075"/>
            <a:ext cx="190500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7655" name="Textfeld 4"/>
          <p:cNvSpPr txBox="1">
            <a:spLocks noChangeArrowheads="1"/>
          </p:cNvSpPr>
          <p:nvPr/>
        </p:nvSpPr>
        <p:spPr bwMode="auto">
          <a:xfrm>
            <a:off x="3571875" y="5043488"/>
            <a:ext cx="2579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err="1" smtClean="0">
                <a:solidFill>
                  <a:prstClr val="black"/>
                </a:solidFill>
              </a:rPr>
              <a:t>Collaboration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agreement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signed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with</a:t>
            </a:r>
            <a:r>
              <a:rPr lang="de-DE" altLang="de-DE" sz="1200" dirty="0" smtClean="0">
                <a:solidFill>
                  <a:prstClr val="black"/>
                </a:solidFill>
              </a:rPr>
              <a:t> CEA,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including</a:t>
            </a:r>
            <a:r>
              <a:rPr lang="de-DE" altLang="de-DE" sz="1200" dirty="0" smtClean="0">
                <a:solidFill>
                  <a:prstClr val="black"/>
                </a:solidFill>
              </a:rPr>
              <a:t> design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and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technical</a:t>
            </a:r>
            <a:r>
              <a:rPr lang="de-DE" altLang="de-DE" sz="1200" dirty="0" smtClean="0">
                <a:solidFill>
                  <a:prstClr val="black"/>
                </a:solidFill>
              </a:rPr>
              <a:t> follow-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up</a:t>
            </a:r>
            <a:r>
              <a:rPr lang="de-DE" altLang="de-DE" sz="1200" dirty="0" smtClean="0">
                <a:solidFill>
                  <a:prstClr val="black"/>
                </a:solidFill>
              </a:rPr>
              <a:t> (France) </a:t>
            </a:r>
          </a:p>
        </p:txBody>
      </p:sp>
      <p:sp>
        <p:nvSpPr>
          <p:cNvPr id="27656" name="Textfeld 6"/>
          <p:cNvSpPr txBox="1">
            <a:spLocks noChangeArrowheads="1"/>
          </p:cNvSpPr>
          <p:nvPr/>
        </p:nvSpPr>
        <p:spPr bwMode="auto">
          <a:xfrm>
            <a:off x="279400" y="5949280"/>
            <a:ext cx="299645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prstClr val="black"/>
                </a:solidFill>
              </a:rPr>
              <a:t>Radiation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hard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dipole</a:t>
            </a:r>
            <a:r>
              <a:rPr lang="de-DE" altLang="de-DE" sz="1200" dirty="0" smtClean="0">
                <a:solidFill>
                  <a:prstClr val="black"/>
                </a:solidFill>
              </a:rPr>
              <a:t>. Prototype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testing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almost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completed</a:t>
            </a:r>
            <a:r>
              <a:rPr lang="de-DE" altLang="de-DE" sz="1200" dirty="0" smtClean="0">
                <a:solidFill>
                  <a:prstClr val="black"/>
                </a:solidFill>
              </a:rPr>
              <a:t>.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Tendering</a:t>
            </a:r>
            <a:r>
              <a:rPr lang="de-DE" altLang="de-DE" sz="1200" dirty="0" smtClean="0">
                <a:solidFill>
                  <a:prstClr val="black"/>
                </a:solidFill>
              </a:rPr>
              <a:t> on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short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term</a:t>
            </a:r>
            <a:r>
              <a:rPr lang="de-DE" altLang="de-DE" sz="1200" dirty="0" smtClean="0">
                <a:solidFill>
                  <a:prstClr val="black"/>
                </a:solidFill>
              </a:rPr>
              <a:t> (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Russia</a:t>
            </a:r>
            <a:r>
              <a:rPr lang="de-DE" altLang="de-DE" sz="1200" dirty="0" smtClean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2765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r="2"/>
          <a:stretch>
            <a:fillRect/>
          </a:stretch>
        </p:blipFill>
        <p:spPr bwMode="auto">
          <a:xfrm>
            <a:off x="6905625" y="3659188"/>
            <a:ext cx="2238375" cy="13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8" name="Textfeld 8"/>
          <p:cNvSpPr txBox="1">
            <a:spLocks noChangeArrowheads="1"/>
          </p:cNvSpPr>
          <p:nvPr/>
        </p:nvSpPr>
        <p:spPr bwMode="auto">
          <a:xfrm>
            <a:off x="6302375" y="5746750"/>
            <a:ext cx="2686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prstClr val="black"/>
                </a:solidFill>
              </a:rPr>
              <a:t>Set-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up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of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test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facility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started</a:t>
            </a:r>
            <a:r>
              <a:rPr lang="de-DE" altLang="de-DE" sz="1200" dirty="0" smtClean="0">
                <a:solidFill>
                  <a:prstClr val="black"/>
                </a:solidFill>
              </a:rPr>
              <a:t> at CERN,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Commissioning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of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cryogenics</a:t>
            </a:r>
            <a:r>
              <a:rPr lang="de-DE" altLang="de-DE" sz="1200" dirty="0" smtClean="0">
                <a:solidFill>
                  <a:prstClr val="black"/>
                </a:solidFill>
              </a:rPr>
              <a:t>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system</a:t>
            </a:r>
            <a:r>
              <a:rPr lang="de-DE" altLang="de-DE" sz="1200" dirty="0" smtClean="0">
                <a:solidFill>
                  <a:prstClr val="black"/>
                </a:solidFill>
              </a:rPr>
              <a:t>  in 2016. First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magnet</a:t>
            </a:r>
            <a:r>
              <a:rPr lang="de-DE" altLang="de-DE" sz="1200" dirty="0" smtClean="0">
                <a:solidFill>
                  <a:prstClr val="black"/>
                </a:solidFill>
              </a:rPr>
              <a:t> end </a:t>
            </a:r>
            <a:r>
              <a:rPr lang="de-DE" altLang="de-DE" sz="1200" dirty="0" err="1" smtClean="0">
                <a:solidFill>
                  <a:prstClr val="black"/>
                </a:solidFill>
              </a:rPr>
              <a:t>of</a:t>
            </a:r>
            <a:r>
              <a:rPr lang="de-DE" altLang="de-DE" sz="1200" dirty="0" smtClean="0">
                <a:solidFill>
                  <a:prstClr val="black"/>
                </a:solidFill>
              </a:rPr>
              <a:t> 2017.</a:t>
            </a:r>
          </a:p>
        </p:txBody>
      </p:sp>
      <p:grpSp>
        <p:nvGrpSpPr>
          <p:cNvPr id="27659" name="Gruppieren 12"/>
          <p:cNvGrpSpPr>
            <a:grpSpLocks/>
          </p:cNvGrpSpPr>
          <p:nvPr/>
        </p:nvGrpSpPr>
        <p:grpSpPr bwMode="auto">
          <a:xfrm>
            <a:off x="409575" y="1182688"/>
            <a:ext cx="2190750" cy="2192337"/>
            <a:chOff x="446165" y="3099152"/>
            <a:chExt cx="3476917" cy="3415995"/>
          </a:xfrm>
        </p:grpSpPr>
        <p:pic>
          <p:nvPicPr>
            <p:cNvPr id="27664" name="Grafik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65" y="3099152"/>
              <a:ext cx="3476917" cy="3415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5" name="Textfeld 14"/>
            <p:cNvSpPr txBox="1">
              <a:spLocks noChangeArrowheads="1"/>
            </p:cNvSpPr>
            <p:nvPr/>
          </p:nvSpPr>
          <p:spPr bwMode="auto">
            <a:xfrm rot="-540000">
              <a:off x="1640554" y="4123171"/>
              <a:ext cx="1691663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altLang="en-US" sz="2000" smtClean="0">
                  <a:solidFill>
                    <a:prstClr val="black"/>
                  </a:solidFill>
                </a:rPr>
                <a:t>6950 mm</a:t>
              </a:r>
            </a:p>
          </p:txBody>
        </p:sp>
        <p:sp>
          <p:nvSpPr>
            <p:cNvPr id="27666" name="Textfeld 15"/>
            <p:cNvSpPr txBox="1">
              <a:spLocks noChangeArrowheads="1"/>
            </p:cNvSpPr>
            <p:nvPr/>
          </p:nvSpPr>
          <p:spPr bwMode="auto">
            <a:xfrm>
              <a:off x="446165" y="3423776"/>
              <a:ext cx="960519" cy="36933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altLang="en-US" smtClean="0">
                  <a:solidFill>
                    <a:prstClr val="black"/>
                  </a:solidFill>
                </a:rPr>
                <a:t>~70 ton</a:t>
              </a:r>
            </a:p>
          </p:txBody>
        </p:sp>
      </p:grpSp>
      <p:pic>
        <p:nvPicPr>
          <p:cNvPr id="2766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4425950"/>
            <a:ext cx="1651000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4544243"/>
            <a:ext cx="1649413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8" y="1044575"/>
            <a:ext cx="9906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63" name="Textfeld 1"/>
          <p:cNvSpPr txBox="1">
            <a:spLocks noChangeArrowheads="1"/>
          </p:cNvSpPr>
          <p:nvPr/>
        </p:nvSpPr>
        <p:spPr bwMode="auto">
          <a:xfrm>
            <a:off x="6905625" y="2892425"/>
            <a:ext cx="2238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 sz="1200" dirty="0" smtClean="0">
                <a:solidFill>
                  <a:prstClr val="black"/>
                </a:solidFill>
              </a:rPr>
              <a:t>Target </a:t>
            </a:r>
            <a:r>
              <a:rPr lang="de-DE" altLang="en-US" sz="1200" dirty="0" err="1" smtClean="0">
                <a:solidFill>
                  <a:prstClr val="black"/>
                </a:solidFill>
              </a:rPr>
              <a:t>chamber</a:t>
            </a:r>
            <a:r>
              <a:rPr lang="de-DE" altLang="en-US" sz="1200" dirty="0" smtClean="0">
                <a:solidFill>
                  <a:prstClr val="black"/>
                </a:solidFill>
              </a:rPr>
              <a:t> </a:t>
            </a:r>
            <a:r>
              <a:rPr lang="de-DE" altLang="en-US" sz="1200" dirty="0" err="1" smtClean="0">
                <a:solidFill>
                  <a:prstClr val="black"/>
                </a:solidFill>
              </a:rPr>
              <a:t>with</a:t>
            </a:r>
            <a:r>
              <a:rPr lang="de-DE" altLang="en-US" sz="1200" dirty="0" smtClean="0">
                <a:solidFill>
                  <a:prstClr val="black"/>
                </a:solidFill>
              </a:rPr>
              <a:t> </a:t>
            </a:r>
            <a:r>
              <a:rPr lang="de-DE" altLang="en-US" sz="1200" dirty="0" err="1" smtClean="0">
                <a:solidFill>
                  <a:prstClr val="black"/>
                </a:solidFill>
              </a:rPr>
              <a:t>plug</a:t>
            </a:r>
            <a:r>
              <a:rPr lang="de-DE" altLang="en-US" sz="1200" dirty="0" smtClean="0">
                <a:solidFill>
                  <a:prstClr val="black"/>
                </a:solidFill>
              </a:rPr>
              <a:t> ins. </a:t>
            </a:r>
            <a:r>
              <a:rPr lang="de-DE" altLang="en-US" sz="1200" dirty="0" err="1" smtClean="0">
                <a:solidFill>
                  <a:prstClr val="black"/>
                </a:solidFill>
              </a:rPr>
              <a:t>Collaboration</a:t>
            </a:r>
            <a:r>
              <a:rPr lang="de-DE" altLang="en-US" sz="1200" dirty="0" smtClean="0">
                <a:solidFill>
                  <a:prstClr val="black"/>
                </a:solidFill>
              </a:rPr>
              <a:t> </a:t>
            </a:r>
            <a:r>
              <a:rPr lang="de-DE" altLang="en-US" sz="1200" dirty="0" err="1" smtClean="0">
                <a:solidFill>
                  <a:prstClr val="black"/>
                </a:solidFill>
              </a:rPr>
              <a:t>and</a:t>
            </a:r>
            <a:r>
              <a:rPr lang="de-DE" altLang="en-US" sz="1200" dirty="0" smtClean="0">
                <a:solidFill>
                  <a:prstClr val="black"/>
                </a:solidFill>
              </a:rPr>
              <a:t> R&amp;D </a:t>
            </a:r>
            <a:r>
              <a:rPr lang="de-DE" altLang="en-US" sz="1200" dirty="0" err="1" smtClean="0">
                <a:solidFill>
                  <a:prstClr val="black"/>
                </a:solidFill>
              </a:rPr>
              <a:t>contracts</a:t>
            </a:r>
            <a:r>
              <a:rPr lang="de-DE" altLang="en-US" sz="1200" dirty="0" smtClean="0">
                <a:solidFill>
                  <a:prstClr val="black"/>
                </a:solidFill>
              </a:rPr>
              <a:t> </a:t>
            </a:r>
            <a:r>
              <a:rPr lang="de-DE" altLang="en-US" sz="1200" dirty="0" err="1" smtClean="0">
                <a:solidFill>
                  <a:prstClr val="black"/>
                </a:solidFill>
              </a:rPr>
              <a:t>with</a:t>
            </a:r>
            <a:r>
              <a:rPr lang="de-DE" altLang="en-US" sz="1200" dirty="0" smtClean="0">
                <a:solidFill>
                  <a:prstClr val="black"/>
                </a:solidFill>
              </a:rPr>
              <a:t> KVI-CART (NL) </a:t>
            </a:r>
          </a:p>
        </p:txBody>
      </p:sp>
      <p:sp>
        <p:nvSpPr>
          <p:cNvPr id="19" name="Rechteck 18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21" name="Rechteck 20"/>
          <p:cNvSpPr/>
          <p:nvPr/>
        </p:nvSpPr>
        <p:spPr>
          <a:xfrm>
            <a:off x="5479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2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520825"/>
            <a:ext cx="7339012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Inhaltsplatzhalter 2"/>
          <p:cNvSpPr txBox="1">
            <a:spLocks/>
          </p:cNvSpPr>
          <p:nvPr/>
        </p:nvSpPr>
        <p:spPr bwMode="auto">
          <a:xfrm>
            <a:off x="2087563" y="3813175"/>
            <a:ext cx="6157912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42938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defTabSz="45720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</a:pPr>
            <a:r>
              <a:rPr lang="en-US" altLang="en-US" sz="1200" dirty="0" smtClean="0">
                <a:solidFill>
                  <a:srgbClr val="333333"/>
                </a:solidFill>
              </a:rPr>
              <a:t>The update of TDR (Annex) is ready and approved. Several spec. completed</a:t>
            </a:r>
          </a:p>
          <a:p>
            <a:pPr lvl="1" defTabSz="45720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</a:pPr>
            <a:r>
              <a:rPr lang="en-US" altLang="en-US" sz="1200" dirty="0" smtClean="0">
                <a:solidFill>
                  <a:srgbClr val="333333"/>
                </a:solidFill>
              </a:rPr>
              <a:t>The full 3D model  of CR system is ready (DMU model)</a:t>
            </a:r>
          </a:p>
          <a:p>
            <a:pPr lvl="1" defTabSz="45720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</a:pPr>
            <a:r>
              <a:rPr lang="en-US" altLang="en-US" sz="1200" dirty="0" smtClean="0">
                <a:solidFill>
                  <a:srgbClr val="333333"/>
                </a:solidFill>
              </a:rPr>
              <a:t>MA </a:t>
            </a:r>
            <a:r>
              <a:rPr lang="en-US" altLang="en-US" sz="1200" dirty="0" err="1" smtClean="0">
                <a:solidFill>
                  <a:srgbClr val="333333"/>
                </a:solidFill>
              </a:rPr>
              <a:t>debuncher</a:t>
            </a:r>
            <a:r>
              <a:rPr lang="en-US" altLang="en-US" sz="1200" dirty="0" smtClean="0">
                <a:solidFill>
                  <a:srgbClr val="333333"/>
                </a:solidFill>
              </a:rPr>
              <a:t> cavity in SAT at GSI.</a:t>
            </a:r>
          </a:p>
          <a:p>
            <a:pPr lvl="1" defTabSz="45720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</a:pPr>
            <a:r>
              <a:rPr lang="en-US" altLang="en-US" sz="1200" dirty="0" smtClean="0">
                <a:solidFill>
                  <a:srgbClr val="333333"/>
                </a:solidFill>
              </a:rPr>
              <a:t>Prototype of Stochastic cooling Pick–up under development.</a:t>
            </a:r>
          </a:p>
        </p:txBody>
      </p:sp>
      <p:sp>
        <p:nvSpPr>
          <p:cNvPr id="30724" name="Text Box 2"/>
          <p:cNvSpPr txBox="1">
            <a:spLocks noChangeArrowheads="1"/>
          </p:cNvSpPr>
          <p:nvPr/>
        </p:nvSpPr>
        <p:spPr bwMode="auto">
          <a:xfrm>
            <a:off x="1403648" y="241484"/>
            <a:ext cx="577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de-DE" altLang="de-DE" sz="28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Procurement</a:t>
            </a:r>
            <a:r>
              <a:rPr lang="de-DE" altLang="de-DE" sz="2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28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altLang="de-DE" sz="2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28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Collector</a:t>
            </a:r>
            <a:r>
              <a:rPr lang="de-DE" altLang="de-DE" sz="2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2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Ring</a:t>
            </a:r>
          </a:p>
        </p:txBody>
      </p:sp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2506663"/>
            <a:ext cx="180340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feld 2"/>
          <p:cNvSpPr txBox="1">
            <a:spLocks noChangeArrowheads="1"/>
          </p:cNvSpPr>
          <p:nvPr/>
        </p:nvSpPr>
        <p:spPr bwMode="auto">
          <a:xfrm>
            <a:off x="7938" y="2552700"/>
            <a:ext cx="1789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200" smtClean="0">
                <a:solidFill>
                  <a:prstClr val="black"/>
                </a:solidFill>
              </a:rPr>
              <a:t>FOS debuncher cavity                SAT ongoing.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1504950" y="2320925"/>
            <a:ext cx="582613" cy="4905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8" name="Textfeld 10"/>
          <p:cNvSpPr txBox="1">
            <a:spLocks noChangeArrowheads="1"/>
          </p:cNvSpPr>
          <p:nvPr/>
        </p:nvSpPr>
        <p:spPr bwMode="auto">
          <a:xfrm>
            <a:off x="4770438" y="3449638"/>
            <a:ext cx="317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200" smtClean="0">
                <a:solidFill>
                  <a:prstClr val="black"/>
                </a:solidFill>
              </a:rPr>
              <a:t>Prototype stochastic cooling tank at GSI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7194550" y="2963863"/>
            <a:ext cx="750888" cy="485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2165622" y="5991671"/>
            <a:ext cx="5646738" cy="46166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prstClr val="black"/>
                </a:solidFill>
              </a:rPr>
              <a:t>December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smtClean="0">
                <a:solidFill>
                  <a:prstClr val="black"/>
                </a:solidFill>
              </a:rPr>
              <a:t>2016: </a:t>
            </a:r>
            <a:r>
              <a:rPr lang="de-DE" sz="1200" dirty="0" err="1" smtClean="0">
                <a:solidFill>
                  <a:prstClr val="black"/>
                </a:solidFill>
              </a:rPr>
              <a:t>Collaboration</a:t>
            </a:r>
            <a:r>
              <a:rPr lang="de-DE" sz="1200" dirty="0" smtClean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contract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 smtClean="0">
                <a:solidFill>
                  <a:prstClr val="black"/>
                </a:solidFill>
              </a:rPr>
              <a:t>signed</a:t>
            </a:r>
            <a:r>
              <a:rPr lang="de-DE" sz="1200" dirty="0" smtClean="0">
                <a:solidFill>
                  <a:prstClr val="black"/>
                </a:solidFill>
              </a:rPr>
              <a:t> </a:t>
            </a:r>
            <a:r>
              <a:rPr lang="de-DE" sz="1200" dirty="0" err="1" smtClean="0">
                <a:solidFill>
                  <a:prstClr val="black"/>
                </a:solidFill>
              </a:rPr>
              <a:t>for</a:t>
            </a:r>
            <a:r>
              <a:rPr lang="de-DE" sz="1200" dirty="0" smtClean="0">
                <a:solidFill>
                  <a:prstClr val="black"/>
                </a:solidFill>
              </a:rPr>
              <a:t> </a:t>
            </a:r>
            <a:r>
              <a:rPr lang="de-DE" sz="1200" dirty="0" err="1" smtClean="0">
                <a:solidFill>
                  <a:prstClr val="black"/>
                </a:solidFill>
              </a:rPr>
              <a:t>the</a:t>
            </a:r>
            <a:r>
              <a:rPr lang="de-DE" sz="1200" dirty="0" smtClean="0">
                <a:solidFill>
                  <a:prstClr val="black"/>
                </a:solidFill>
              </a:rPr>
              <a:t/>
            </a:r>
            <a:br>
              <a:rPr lang="de-DE" sz="1200" dirty="0" smtClean="0">
                <a:solidFill>
                  <a:prstClr val="black"/>
                </a:solidFill>
              </a:rPr>
            </a:br>
            <a:r>
              <a:rPr lang="de-DE" sz="1200" dirty="0" err="1" smtClean="0">
                <a:solidFill>
                  <a:prstClr val="black"/>
                </a:solidFill>
              </a:rPr>
              <a:t>dipole</a:t>
            </a:r>
            <a:r>
              <a:rPr lang="de-DE" sz="1200" dirty="0" smtClean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magnets</a:t>
            </a:r>
            <a:r>
              <a:rPr lang="de-DE" sz="1200" dirty="0">
                <a:solidFill>
                  <a:prstClr val="black"/>
                </a:solidFill>
              </a:rPr>
              <a:t> (</a:t>
            </a:r>
            <a:r>
              <a:rPr lang="de-DE" sz="1200" dirty="0" err="1">
                <a:solidFill>
                  <a:prstClr val="black"/>
                </a:solidFill>
              </a:rPr>
              <a:t>production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until</a:t>
            </a:r>
            <a:r>
              <a:rPr lang="de-DE" sz="1200" dirty="0">
                <a:solidFill>
                  <a:prstClr val="black"/>
                </a:solidFill>
              </a:rPr>
              <a:t> 2021) </a:t>
            </a:r>
            <a:r>
              <a:rPr lang="de-DE" sz="1200" dirty="0" err="1" smtClean="0">
                <a:solidFill>
                  <a:prstClr val="black"/>
                </a:solidFill>
              </a:rPr>
              <a:t>with</a:t>
            </a:r>
            <a:r>
              <a:rPr lang="de-DE" sz="1200" dirty="0" smtClean="0">
                <a:solidFill>
                  <a:prstClr val="black"/>
                </a:solidFill>
              </a:rPr>
              <a:t> BINP</a:t>
            </a:r>
            <a:endParaRPr lang="de-DE" sz="1200" dirty="0">
              <a:solidFill>
                <a:prstClr val="black"/>
              </a:solidFill>
            </a:endParaRPr>
          </a:p>
        </p:txBody>
      </p:sp>
      <p:pic>
        <p:nvPicPr>
          <p:cNvPr id="30731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4140200"/>
            <a:ext cx="138271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Рисунок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9"/>
          <a:stretch>
            <a:fillRect/>
          </a:stretch>
        </p:blipFill>
        <p:spPr bwMode="auto">
          <a:xfrm>
            <a:off x="1139825" y="5483225"/>
            <a:ext cx="1008063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Изображение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7" t="5885" r="21912" b="5553"/>
          <a:stretch>
            <a:fillRect/>
          </a:stretch>
        </p:blipFill>
        <p:spPr bwMode="auto">
          <a:xfrm>
            <a:off x="7945438" y="1608138"/>
            <a:ext cx="852487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Рисунок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1" r="8475"/>
          <a:stretch>
            <a:fillRect/>
          </a:stretch>
        </p:blipFill>
        <p:spPr bwMode="auto">
          <a:xfrm>
            <a:off x="8045450" y="2574925"/>
            <a:ext cx="1098550" cy="500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Grafi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212850"/>
            <a:ext cx="1789112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43" y="4941168"/>
            <a:ext cx="2426829" cy="161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8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alk_blue">
  <a:themeElements>
    <a:clrScheme name="1_talk_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_blu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  <a:cs typeface="Arial"/>
          </a:defRPr>
        </a:defPPr>
      </a:lstStyle>
    </a:txDef>
  </a:objectDefaults>
  <a:extraClrSchemeLst>
    <a:extraClrScheme>
      <a:clrScheme name="1_talk_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_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2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6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3_gsi-folien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3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enutzerdefiniert 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666666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651</Words>
  <Application>Microsoft Office PowerPoint</Application>
  <PresentationFormat>Bildschirmpräsentation (4:3)</PresentationFormat>
  <Paragraphs>180</Paragraphs>
  <Slides>15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6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5_Talks2012</vt:lpstr>
      <vt:lpstr>1_talk_blue</vt:lpstr>
      <vt:lpstr>fair-gsi-folienmaster_2016</vt:lpstr>
      <vt:lpstr>2_fair-gsi-folienmaster_2016</vt:lpstr>
      <vt:lpstr>6_gsi-folienmaster</vt:lpstr>
      <vt:lpstr>3_fair-gsi-folienmaster_2016</vt:lpstr>
      <vt:lpstr>PowerPoint-Präsentation</vt:lpstr>
      <vt:lpstr>International Participation in FAIR</vt:lpstr>
      <vt:lpstr>PowerPoint-Präsentation</vt:lpstr>
      <vt:lpstr>PowerPoint-Präsentation</vt:lpstr>
      <vt:lpstr>PowerPoint-Präsentation</vt:lpstr>
      <vt:lpstr>PowerPoint-Präsentation</vt:lpstr>
      <vt:lpstr>Procurement of FAIR components</vt:lpstr>
      <vt:lpstr>PowerPoint-Präsentation</vt:lpstr>
      <vt:lpstr>PowerPoint-Präsentation</vt:lpstr>
      <vt:lpstr>APPA – Detector Development</vt:lpstr>
      <vt:lpstr>NUSTAR – Detector Development</vt:lpstr>
      <vt:lpstr>PANDA – Detector Development</vt:lpstr>
      <vt:lpstr>CBM – Detector Development</vt:lpstr>
      <vt:lpstr>Preparatory Work for FAIR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Senger, Peter Prof. Dr.</cp:lastModifiedBy>
  <cp:revision>387</cp:revision>
  <dcterms:created xsi:type="dcterms:W3CDTF">2014-05-26T12:55:19Z</dcterms:created>
  <dcterms:modified xsi:type="dcterms:W3CDTF">2017-05-22T06:42:13Z</dcterms:modified>
</cp:coreProperties>
</file>