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85" r:id="rId3"/>
    <p:sldId id="288" r:id="rId4"/>
    <p:sldId id="293" r:id="rId5"/>
    <p:sldId id="286" r:id="rId6"/>
    <p:sldId id="266" r:id="rId7"/>
    <p:sldId id="264" r:id="rId8"/>
    <p:sldId id="267" r:id="rId9"/>
    <p:sldId id="275" r:id="rId10"/>
    <p:sldId id="280" r:id="rId11"/>
    <p:sldId id="274" r:id="rId12"/>
    <p:sldId id="256" r:id="rId13"/>
    <p:sldId id="257" r:id="rId14"/>
    <p:sldId id="258" r:id="rId15"/>
    <p:sldId id="259" r:id="rId16"/>
    <p:sldId id="260" r:id="rId17"/>
    <p:sldId id="262" r:id="rId18"/>
    <p:sldId id="261" r:id="rId19"/>
    <p:sldId id="263" r:id="rId20"/>
    <p:sldId id="268" r:id="rId21"/>
    <p:sldId id="265" r:id="rId22"/>
    <p:sldId id="277" r:id="rId23"/>
    <p:sldId id="278" r:id="rId24"/>
    <p:sldId id="269" r:id="rId25"/>
    <p:sldId id="270" r:id="rId26"/>
    <p:sldId id="279" r:id="rId27"/>
    <p:sldId id="289" r:id="rId28"/>
    <p:sldId id="290" r:id="rId29"/>
    <p:sldId id="276" r:id="rId30"/>
    <p:sldId id="283" r:id="rId31"/>
    <p:sldId id="281" r:id="rId32"/>
    <p:sldId id="303" r:id="rId33"/>
    <p:sldId id="282" r:id="rId34"/>
    <p:sldId id="294" r:id="rId35"/>
    <p:sldId id="295" r:id="rId36"/>
    <p:sldId id="296" r:id="rId37"/>
    <p:sldId id="271" r:id="rId38"/>
    <p:sldId id="297" r:id="rId39"/>
    <p:sldId id="298" r:id="rId40"/>
    <p:sldId id="299" r:id="rId41"/>
    <p:sldId id="287" r:id="rId42"/>
    <p:sldId id="284" r:id="rId43"/>
    <p:sldId id="302" r:id="rId44"/>
    <p:sldId id="272" r:id="rId45"/>
    <p:sldId id="292" r:id="rId46"/>
    <p:sldId id="273" r:id="rId47"/>
    <p:sldId id="304" r:id="rId48"/>
    <p:sldId id="300" r:id="rId49"/>
    <p:sldId id="291" r:id="rId5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94660"/>
  </p:normalViewPr>
  <p:slideViewPr>
    <p:cSldViewPr snapToGrid="0">
      <p:cViewPr>
        <p:scale>
          <a:sx n="110" d="100"/>
          <a:sy n="110" d="100"/>
        </p:scale>
        <p:origin x="-78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2014/11/25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17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1912" y="173038"/>
            <a:ext cx="3881120" cy="1143000"/>
          </a:xfrm>
        </p:spPr>
        <p:txBody>
          <a:bodyPr>
            <a:normAutofit/>
          </a:bodyPr>
          <a:lstStyle/>
          <a:p>
            <a:r>
              <a:rPr kumimoji="1" lang="en-US" altLang="ja-JP" sz="6600" dirty="0" smtClean="0"/>
              <a:t>SAMURAI</a:t>
            </a:r>
            <a:endParaRPr kumimoji="1" lang="ja-JP" altLang="en-US" sz="6600" dirty="0"/>
          </a:p>
        </p:txBody>
      </p:sp>
      <p:pic>
        <p:nvPicPr>
          <p:cNvPr id="9218" name="Picture 2" descr="C:\Users\sato\Documents\RIBF\SAMURAI\ロゴ検討\130719-【最終版】SAMURAIロゴセット\SAMURAIロゴセット\SAMURAI-logo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4" y="6036310"/>
            <a:ext cx="5747376" cy="6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42352" y="1280160"/>
            <a:ext cx="700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S</a:t>
            </a:r>
            <a:r>
              <a:rPr lang="en-US" altLang="ja-JP" sz="2800" dirty="0"/>
              <a:t>uperconducting </a:t>
            </a:r>
            <a:r>
              <a:rPr lang="en-US" altLang="ja-JP" sz="2800" dirty="0">
                <a:solidFill>
                  <a:srgbClr val="FF0000"/>
                </a:solidFill>
              </a:rPr>
              <a:t>A</a:t>
            </a:r>
            <a:r>
              <a:rPr lang="en-US" altLang="ja-JP" sz="2800" dirty="0"/>
              <a:t>nalyzer for </a:t>
            </a:r>
            <a:r>
              <a:rPr lang="en-US" altLang="ja-JP" sz="2800" dirty="0">
                <a:solidFill>
                  <a:srgbClr val="FF0000"/>
                </a:solidFill>
              </a:rPr>
              <a:t>Mu</a:t>
            </a:r>
            <a:r>
              <a:rPr lang="en-US" altLang="ja-JP" sz="2800" dirty="0"/>
              <a:t>lti-particles from </a:t>
            </a:r>
            <a:r>
              <a:rPr lang="en-US" altLang="ja-JP" sz="2800" dirty="0">
                <a:solidFill>
                  <a:srgbClr val="FF0000"/>
                </a:solidFill>
              </a:rPr>
              <a:t>Ra</a:t>
            </a:r>
            <a:r>
              <a:rPr lang="en-US" altLang="ja-JP" sz="2800" dirty="0"/>
              <a:t>dio</a:t>
            </a:r>
            <a:r>
              <a:rPr lang="en-US" altLang="ja-JP" sz="2800" dirty="0">
                <a:solidFill>
                  <a:srgbClr val="FF0000"/>
                </a:solidFill>
              </a:rPr>
              <a:t>i</a:t>
            </a:r>
            <a:r>
              <a:rPr lang="en-US" altLang="ja-JP" sz="2800" dirty="0"/>
              <a:t>sotope beams</a:t>
            </a:r>
            <a:endParaRPr kumimoji="1" lang="ja-JP" altLang="en-US" sz="2800" dirty="0"/>
          </a:p>
        </p:txBody>
      </p:sp>
      <p:pic>
        <p:nvPicPr>
          <p:cNvPr id="6" name="Picture 4" descr="C:\Users\sato\Documents\Document\RIBF\SAMURAI\SAMURAI資料\120501-web記載情報\SAMURAI-beam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06" y="2264667"/>
            <a:ext cx="4789332" cy="35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4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61024" y="14652"/>
            <a:ext cx="5021953" cy="603913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Saturation of the Yoke</a:t>
            </a:r>
            <a:endParaRPr kumimoji="1" lang="ja-JP" altLang="en-US" sz="4000" dirty="0"/>
          </a:p>
        </p:txBody>
      </p:sp>
      <p:pic>
        <p:nvPicPr>
          <p:cNvPr id="1026" name="Picture 2" descr="C:\Users\sato\Documents\RIBF\SAMURAI\超伝導マグネット\磁場計算\2013(H25)\130806-磁場MAX\130806-bn_stage-d-3,08T-Bmod_on_surfac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80" y="760866"/>
            <a:ext cx="62776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to\Documents\RIBF\SAMURAI\超伝導マグネット\磁場計算\2013(H25)\130806-磁場MAX\130806-bn_stage-d-3,08T-Bmod_on_surfac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80" y="3812203"/>
            <a:ext cx="627760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204957" y="581114"/>
            <a:ext cx="6922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|B| [T]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04957" y="3613447"/>
            <a:ext cx="6922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|B| [T]</a:t>
            </a:r>
            <a:endParaRPr kumimoji="1" lang="ja-JP" altLang="en-US" sz="14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1395812" y="922946"/>
            <a:ext cx="640934" cy="2546743"/>
            <a:chOff x="1395812" y="922946"/>
            <a:chExt cx="640934" cy="254674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395812" y="922946"/>
              <a:ext cx="64093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smtClean="0"/>
                <a:t>5.703051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395812" y="1220624"/>
              <a:ext cx="43298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smtClean="0"/>
                <a:t>5.0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395812" y="1620853"/>
              <a:ext cx="44153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4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395812" y="2021082"/>
              <a:ext cx="42444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3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395812" y="2429855"/>
              <a:ext cx="4158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2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395812" y="2838628"/>
              <a:ext cx="4158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1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395812" y="3238857"/>
              <a:ext cx="4158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0</a:t>
              </a:r>
              <a:r>
                <a:rPr kumimoji="1" lang="en-US" altLang="ja-JP" sz="900" dirty="0" smtClean="0"/>
                <a:t>.0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1395812" y="3972440"/>
            <a:ext cx="640934" cy="2546743"/>
            <a:chOff x="1395812" y="922946"/>
            <a:chExt cx="640934" cy="254674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1395812" y="922946"/>
              <a:ext cx="64093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smtClean="0"/>
                <a:t>5.703051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395812" y="1220624"/>
              <a:ext cx="43298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smtClean="0"/>
                <a:t>5.0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395812" y="1620853"/>
              <a:ext cx="44153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4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395812" y="2021082"/>
              <a:ext cx="42444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3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395812" y="2429855"/>
              <a:ext cx="4158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2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395812" y="2838628"/>
              <a:ext cx="4158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1</a:t>
              </a:r>
              <a:r>
                <a:rPr kumimoji="1" lang="en-US" altLang="ja-JP" sz="900" dirty="0" smtClean="0"/>
                <a:t>.0</a:t>
              </a: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395812" y="3238857"/>
              <a:ext cx="4158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0</a:t>
              </a:r>
              <a:r>
                <a:rPr kumimoji="1" lang="en-US" altLang="ja-JP" sz="900" dirty="0" smtClean="0"/>
                <a:t>.0</a:t>
              </a: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7366475" y="324740"/>
            <a:ext cx="142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B(0)=3.08 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60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ato\Documents\RIBF\SAMURAI\超伝導マグネット\磁場計算\2013(H25)\130902-FC厚\130902-bn_stage-d-3,08T-FringeField_F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5" y="2294955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ato\Documents\RIBF\SAMURAI\超伝導マグネット\磁場計算\2013(H25)\130902-FC厚\130902-bn_stage-d-3,08T-By_FC_depend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5" y="4662201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76"/>
          <p:cNvSpPr>
            <a:spLocks noChangeArrowheads="1"/>
          </p:cNvSpPr>
          <p:nvPr/>
        </p:nvSpPr>
        <p:spPr bwMode="auto">
          <a:xfrm>
            <a:off x="1884334" y="6285796"/>
            <a:ext cx="226463" cy="21756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1" name="Line 87"/>
          <p:cNvSpPr>
            <a:spLocks noChangeShapeType="1"/>
          </p:cNvSpPr>
          <p:nvPr/>
        </p:nvSpPr>
        <p:spPr bwMode="auto">
          <a:xfrm>
            <a:off x="706649" y="4482870"/>
            <a:ext cx="2147634" cy="2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Line 88"/>
          <p:cNvSpPr>
            <a:spLocks noChangeShapeType="1"/>
          </p:cNvSpPr>
          <p:nvPr/>
        </p:nvSpPr>
        <p:spPr bwMode="auto">
          <a:xfrm>
            <a:off x="1974079" y="2204816"/>
            <a:ext cx="102535" cy="6580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89"/>
          <p:cNvSpPr txBox="1">
            <a:spLocks noChangeArrowheads="1"/>
          </p:cNvSpPr>
          <p:nvPr/>
        </p:nvSpPr>
        <p:spPr bwMode="auto">
          <a:xfrm>
            <a:off x="945441" y="4770104"/>
            <a:ext cx="1670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dirty="0">
                <a:latin typeface="+mn-lt"/>
              </a:rPr>
              <a:t>field integral</a:t>
            </a:r>
          </a:p>
        </p:txBody>
      </p:sp>
      <p:sp>
        <p:nvSpPr>
          <p:cNvPr id="15" name="Text Box 94"/>
          <p:cNvSpPr txBox="1">
            <a:spLocks noChangeArrowheads="1"/>
          </p:cNvSpPr>
          <p:nvPr/>
        </p:nvSpPr>
        <p:spPr bwMode="auto">
          <a:xfrm>
            <a:off x="3909804" y="752031"/>
            <a:ext cx="1371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 smtClean="0">
                <a:latin typeface="+mn-lt"/>
              </a:rPr>
              <a:t>B=3.08T</a:t>
            </a:r>
            <a:endParaRPr lang="en-US" altLang="ja-JP" dirty="0">
              <a:latin typeface="+mn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91320" y="0"/>
            <a:ext cx="4527176" cy="792162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Field clamp</a:t>
            </a:r>
            <a:endParaRPr kumimoji="1" lang="ja-JP" altLang="en-US" sz="4000" dirty="0"/>
          </a:p>
        </p:txBody>
      </p:sp>
      <p:sp>
        <p:nvSpPr>
          <p:cNvPr id="73" name="Text Box 85"/>
          <p:cNvSpPr txBox="1">
            <a:spLocks noChangeArrowheads="1"/>
          </p:cNvSpPr>
          <p:nvPr/>
        </p:nvSpPr>
        <p:spPr bwMode="auto">
          <a:xfrm>
            <a:off x="383877" y="337771"/>
            <a:ext cx="24447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 dirty="0">
                <a:latin typeface="+mj-lt"/>
              </a:rPr>
              <a:t>F</a:t>
            </a:r>
            <a:r>
              <a:rPr lang="en-US" altLang="ja-JP" sz="1800" dirty="0" smtClean="0">
                <a:latin typeface="+mj-lt"/>
              </a:rPr>
              <a:t>ield clamp </a:t>
            </a:r>
            <a:r>
              <a:rPr lang="en-US" altLang="ja-JP" sz="1800" b="0" dirty="0" smtClean="0">
                <a:latin typeface="+mj-lt"/>
              </a:rPr>
              <a:t>(W5400 x H740 x D250) was designed so as to obtain smaller fringe field.</a:t>
            </a:r>
            <a:endParaRPr lang="en-US" altLang="ja-JP" sz="1800" b="0" dirty="0">
              <a:latin typeface="+mj-l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18764" y="4473528"/>
            <a:ext cx="112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2.2 &lt; Z &lt; 5.0</a:t>
            </a:r>
            <a:endParaRPr kumimoji="1" lang="ja-JP" altLang="en-US" sz="1400" dirty="0"/>
          </a:p>
        </p:txBody>
      </p:sp>
      <p:sp>
        <p:nvSpPr>
          <p:cNvPr id="75" name="Text Box 85"/>
          <p:cNvSpPr txBox="1">
            <a:spLocks noChangeArrowheads="1"/>
          </p:cNvSpPr>
          <p:nvPr/>
        </p:nvSpPr>
        <p:spPr bwMode="auto">
          <a:xfrm>
            <a:off x="638816" y="1719350"/>
            <a:ext cx="17808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 b="0" dirty="0">
                <a:latin typeface="+mj-lt"/>
              </a:rPr>
              <a:t>T</a:t>
            </a:r>
            <a:r>
              <a:rPr lang="en-US" altLang="ja-JP" sz="1200" b="0" dirty="0" smtClean="0">
                <a:latin typeface="+mj-lt"/>
              </a:rPr>
              <a:t>hickness dependence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200" b="0" dirty="0" smtClean="0">
                <a:latin typeface="+mj-lt"/>
              </a:rPr>
              <a:t>W5400 x H740 x D***</a:t>
            </a:r>
            <a:endParaRPr lang="en-US" altLang="ja-JP" sz="1200" b="0" dirty="0">
              <a:latin typeface="+mj-lt"/>
            </a:endParaRPr>
          </a:p>
        </p:txBody>
      </p:sp>
      <p:pic>
        <p:nvPicPr>
          <p:cNvPr id="2050" name="Picture 2" descr="C:\Users\sato\Documents\RIBF\SAMURAI\超伝導マグネット\磁場計算\2013(H25)\130904-FC長_FC高\130904-bn_stage-d-3,08T-By-FCW_depend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44" y="2294955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 Box 85"/>
          <p:cNvSpPr txBox="1">
            <a:spLocks noChangeArrowheads="1"/>
          </p:cNvSpPr>
          <p:nvPr/>
        </p:nvSpPr>
        <p:spPr bwMode="auto">
          <a:xfrm>
            <a:off x="3705340" y="1719350"/>
            <a:ext cx="17808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 b="0" dirty="0" smtClean="0">
                <a:latin typeface="+mj-lt"/>
              </a:rPr>
              <a:t>Width dependence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200" b="0" dirty="0" smtClean="0">
                <a:latin typeface="+mj-lt"/>
              </a:rPr>
              <a:t>W**** x H740 x D250</a:t>
            </a:r>
            <a:endParaRPr lang="en-US" altLang="ja-JP" sz="1200" b="0" dirty="0">
              <a:latin typeface="+mj-lt"/>
            </a:endParaRPr>
          </a:p>
        </p:txBody>
      </p:sp>
      <p:sp>
        <p:nvSpPr>
          <p:cNvPr id="77" name="Line 88"/>
          <p:cNvSpPr>
            <a:spLocks noChangeShapeType="1"/>
          </p:cNvSpPr>
          <p:nvPr/>
        </p:nvSpPr>
        <p:spPr bwMode="auto">
          <a:xfrm>
            <a:off x="4101981" y="2213361"/>
            <a:ext cx="957115" cy="3589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051" name="Picture 3" descr="C:\Users\sato\Documents\RIBF\SAMURAI\超伝導マグネット\磁場計算\2013(H25)\130904-FC長_FC高\130904-bn_stage-d-3,08T-IntBy-FCW_dependen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44" y="4662201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89"/>
          <p:cNvSpPr txBox="1">
            <a:spLocks noChangeArrowheads="1"/>
          </p:cNvSpPr>
          <p:nvPr/>
        </p:nvSpPr>
        <p:spPr bwMode="auto">
          <a:xfrm>
            <a:off x="4000293" y="4770104"/>
            <a:ext cx="1670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dirty="0">
                <a:latin typeface="+mn-lt"/>
              </a:rPr>
              <a:t>field integral</a:t>
            </a:r>
          </a:p>
        </p:txBody>
      </p:sp>
      <p:sp>
        <p:nvSpPr>
          <p:cNvPr id="80" name="Oval 76"/>
          <p:cNvSpPr>
            <a:spLocks noChangeArrowheads="1"/>
          </p:cNvSpPr>
          <p:nvPr/>
        </p:nvSpPr>
        <p:spPr bwMode="auto">
          <a:xfrm>
            <a:off x="5403777" y="6369831"/>
            <a:ext cx="176612" cy="18480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1" name="Line 87"/>
          <p:cNvSpPr>
            <a:spLocks noChangeShapeType="1"/>
          </p:cNvSpPr>
          <p:nvPr/>
        </p:nvSpPr>
        <p:spPr bwMode="auto">
          <a:xfrm>
            <a:off x="3761501" y="4482870"/>
            <a:ext cx="2147634" cy="2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273616" y="4463558"/>
            <a:ext cx="112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2.2 &lt; Z &lt; 5.0</a:t>
            </a:r>
            <a:endParaRPr kumimoji="1" lang="ja-JP" altLang="en-US" sz="1400" dirty="0"/>
          </a:p>
        </p:txBody>
      </p:sp>
      <p:pic>
        <p:nvPicPr>
          <p:cNvPr id="2052" name="Picture 4" descr="C:\Users\sato\Documents\RIBF\SAMURAI\超伝導マグネット\磁場計算\2013(H25)\130904-FC長_FC高\130904-bn_stage-d-3,08T-By-FCH_dependen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40" y="2294955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to\Documents\RIBF\SAMURAI\超伝導マグネット\磁場計算\2013(H25)\130904-FC長_FC高\130904-bn_stage-d-3,08T-IntBy-FCH_dependen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40" y="4662201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Line 87"/>
          <p:cNvSpPr>
            <a:spLocks noChangeShapeType="1"/>
          </p:cNvSpPr>
          <p:nvPr/>
        </p:nvSpPr>
        <p:spPr bwMode="auto">
          <a:xfrm>
            <a:off x="6806920" y="4482870"/>
            <a:ext cx="2147634" cy="2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7319035" y="4455012"/>
            <a:ext cx="112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2.2 &lt; Z &lt; 5.0</a:t>
            </a:r>
            <a:endParaRPr kumimoji="1" lang="ja-JP" altLang="en-US" sz="1400" dirty="0"/>
          </a:p>
        </p:txBody>
      </p:sp>
      <p:sp>
        <p:nvSpPr>
          <p:cNvPr id="87" name="Text Box 89"/>
          <p:cNvSpPr txBox="1">
            <a:spLocks noChangeArrowheads="1"/>
          </p:cNvSpPr>
          <p:nvPr/>
        </p:nvSpPr>
        <p:spPr bwMode="auto">
          <a:xfrm>
            <a:off x="7045712" y="4770104"/>
            <a:ext cx="1670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dirty="0">
                <a:latin typeface="+mn-lt"/>
              </a:rPr>
              <a:t>field integral</a:t>
            </a:r>
          </a:p>
        </p:txBody>
      </p:sp>
      <p:sp>
        <p:nvSpPr>
          <p:cNvPr id="89" name="Oval 76"/>
          <p:cNvSpPr>
            <a:spLocks noChangeArrowheads="1"/>
          </p:cNvSpPr>
          <p:nvPr/>
        </p:nvSpPr>
        <p:spPr bwMode="auto">
          <a:xfrm>
            <a:off x="8728091" y="6292918"/>
            <a:ext cx="226463" cy="21756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91" name="Text Box 85"/>
          <p:cNvSpPr txBox="1">
            <a:spLocks noChangeArrowheads="1"/>
          </p:cNvSpPr>
          <p:nvPr/>
        </p:nvSpPr>
        <p:spPr bwMode="auto">
          <a:xfrm>
            <a:off x="6874405" y="1719350"/>
            <a:ext cx="17808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200" b="0" dirty="0" smtClean="0">
                <a:latin typeface="+mj-lt"/>
              </a:rPr>
              <a:t>Height dependence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200" b="0" dirty="0" smtClean="0">
                <a:latin typeface="+mj-lt"/>
              </a:rPr>
              <a:t>W5200 x H*** x D250</a:t>
            </a:r>
            <a:endParaRPr lang="en-US" altLang="ja-JP" sz="1200" b="0" dirty="0">
              <a:latin typeface="+mj-lt"/>
            </a:endParaRPr>
          </a:p>
        </p:txBody>
      </p:sp>
      <p:sp>
        <p:nvSpPr>
          <p:cNvPr id="92" name="Line 88"/>
          <p:cNvSpPr>
            <a:spLocks noChangeShapeType="1"/>
          </p:cNvSpPr>
          <p:nvPr/>
        </p:nvSpPr>
        <p:spPr bwMode="auto">
          <a:xfrm>
            <a:off x="7747179" y="2181917"/>
            <a:ext cx="473873" cy="364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056" name="Picture 8" descr="C:\Users\sato\Desktop\130905-yoke-f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88" y="0"/>
            <a:ext cx="2340152" cy="17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直線矢印コネクタ 77"/>
          <p:cNvCxnSpPr/>
          <p:nvPr/>
        </p:nvCxnSpPr>
        <p:spPr>
          <a:xfrm flipH="1">
            <a:off x="7853585" y="401652"/>
            <a:ext cx="598206" cy="3247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5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72251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Super conducting wire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67809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27404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292080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FURUKAWA ELECTRIC CO., LTD.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6511895" y="2110811"/>
            <a:ext cx="273466" cy="427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776958" y="1786071"/>
            <a:ext cx="172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PVF insulation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7168497" y="4476574"/>
            <a:ext cx="326165" cy="719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783937" y="5288423"/>
            <a:ext cx="120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NbTi</a:t>
            </a:r>
            <a:r>
              <a:rPr kumimoji="1" lang="en-US" altLang="ja-JP" dirty="0" smtClean="0"/>
              <a:t>/Cu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142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SC wire</a:t>
            </a:r>
            <a:endParaRPr kumimoji="1" lang="ja-JP" altLang="en-US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66"/>
            <a:ext cx="9027417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86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7756"/>
            <a:ext cx="8229600" cy="778098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SC wire</a:t>
            </a:r>
            <a:endParaRPr kumimoji="1" lang="ja-JP" alt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653"/>
            <a:ext cx="912196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12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ato\Documents\RIBF\SAMURAI\超伝導マグネット\超伝導線\load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31840" y="-1104"/>
            <a:ext cx="2756992" cy="63408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SC wire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56176" y="1268760"/>
            <a:ext cx="10081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en-US" altLang="ja-JP" sz="1400" dirty="0" err="1" smtClean="0"/>
              <a:t>c</a:t>
            </a:r>
            <a:r>
              <a:rPr kumimoji="1" lang="en-US" altLang="ja-JP" dirty="0" smtClean="0"/>
              <a:t> @4.2K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08104" y="1772816"/>
            <a:ext cx="8640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en-US" altLang="ja-JP" sz="1400" dirty="0" err="1" smtClean="0"/>
              <a:t>c</a:t>
            </a:r>
            <a:r>
              <a:rPr kumimoji="1" lang="en-US" altLang="ja-JP" dirty="0" smtClean="0"/>
              <a:t> @5K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39952" y="1268760"/>
            <a:ext cx="8640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en-US" altLang="ja-JP" sz="1400" dirty="0" err="1" smtClean="0"/>
              <a:t>c</a:t>
            </a:r>
            <a:r>
              <a:rPr kumimoji="1" lang="en-US" altLang="ja-JP" dirty="0" smtClean="0"/>
              <a:t> @6K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75856" y="1772816"/>
            <a:ext cx="8640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en-US" altLang="ja-JP" sz="1400" dirty="0" err="1" smtClean="0"/>
              <a:t>c</a:t>
            </a:r>
            <a:r>
              <a:rPr kumimoji="1" lang="en-US" altLang="ja-JP" dirty="0" smtClean="0"/>
              <a:t> @7K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52320" y="27089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Load Line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15816" y="3284984"/>
            <a:ext cx="79208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563 A</a:t>
            </a:r>
          </a:p>
          <a:p>
            <a:r>
              <a:rPr lang="en-US" altLang="ja-JP" dirty="0" smtClean="0"/>
              <a:t>5.4 T</a:t>
            </a:r>
            <a:endParaRPr kumimoji="1" lang="ja-JP" altLang="en-US" dirty="0"/>
          </a:p>
        </p:txBody>
      </p:sp>
      <p:cxnSp>
        <p:nvCxnSpPr>
          <p:cNvPr id="13" name="カギ線コネクタ 12"/>
          <p:cNvCxnSpPr>
            <a:stCxn id="7" idx="3"/>
          </p:cNvCxnSpPr>
          <p:nvPr/>
        </p:nvCxnSpPr>
        <p:spPr>
          <a:xfrm>
            <a:off x="3707904" y="3608150"/>
            <a:ext cx="1368152" cy="324906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724128" y="60212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Load factor : 60% @4.2K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0268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0840" y="44624"/>
            <a:ext cx="5862320" cy="64807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Specifications of the coil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80112" y="126876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 smtClean="0"/>
              <a:t>NOT stabilized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Wet winding using the special epoxy resin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1111624"/>
            <a:ext cx="5371782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96" y="3666006"/>
            <a:ext cx="4145704" cy="291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30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21290" y="3473"/>
            <a:ext cx="2701420" cy="85010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Coil vessel</a:t>
            </a:r>
            <a:endParaRPr kumimoji="1" lang="ja-JP" altLang="en-US" sz="4000" dirty="0"/>
          </a:p>
        </p:txBody>
      </p:sp>
      <p:pic>
        <p:nvPicPr>
          <p:cNvPr id="4099" name="Picture 3" descr="C:\Users\sato\Documents\RIBF\SAMURAI\超伝導マグネット\見学写真\100712-組立見学写真\s-size\IMGP0647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ato\Documents\RIBF\SAMURAI\超伝導マグネット\見学写真\100712-組立見学写真\s-size\IMGP0643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ato\Documents\RIBF\SAMURAI\超伝導マグネット\見学写真\100910-コイル組立見学写真\s-size\IMGP07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 flipV="1">
            <a:off x="5916706" y="4912659"/>
            <a:ext cx="546847" cy="12550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5907741" y="5047129"/>
            <a:ext cx="1595718" cy="9323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矢印 10"/>
          <p:cNvSpPr/>
          <p:nvPr/>
        </p:nvSpPr>
        <p:spPr>
          <a:xfrm rot="18821280">
            <a:off x="7759165" y="5960338"/>
            <a:ext cx="573741" cy="251011"/>
          </a:xfrm>
          <a:prstGeom prst="rightArrow">
            <a:avLst>
              <a:gd name="adj1" fmla="val 33556"/>
              <a:gd name="adj2" fmla="val 6372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80261" y="6081397"/>
            <a:ext cx="216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pre-stress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radially  by welding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188254" y="836712"/>
            <a:ext cx="5320037" cy="5727232"/>
            <a:chOff x="188254" y="836712"/>
            <a:chExt cx="5320037" cy="5727232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188254" y="836712"/>
              <a:ext cx="5320037" cy="5492370"/>
              <a:chOff x="322729" y="836712"/>
              <a:chExt cx="5320037" cy="549237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836712"/>
                <a:ext cx="5125466" cy="54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正方形/長方形 2"/>
              <p:cNvSpPr/>
              <p:nvPr/>
            </p:nvSpPr>
            <p:spPr>
              <a:xfrm>
                <a:off x="1264024" y="6113929"/>
                <a:ext cx="1461247" cy="2151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" name="テキスト ボックス 3"/>
              <p:cNvSpPr txBox="1"/>
              <p:nvPr/>
            </p:nvSpPr>
            <p:spPr>
              <a:xfrm>
                <a:off x="322729" y="923364"/>
                <a:ext cx="1290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SUS316L</a:t>
                </a:r>
                <a:endParaRPr kumimoji="1" lang="ja-JP" altLang="en-US" dirty="0"/>
              </a:p>
            </p:txBody>
          </p:sp>
          <p:cxnSp>
            <p:nvCxnSpPr>
              <p:cNvPr id="6" name="直線矢印コネクタ 5"/>
              <p:cNvCxnSpPr/>
              <p:nvPr/>
            </p:nvCxnSpPr>
            <p:spPr>
              <a:xfrm flipH="1" flipV="1">
                <a:off x="4276265" y="4402037"/>
                <a:ext cx="390914" cy="36032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/>
              <p:nvPr/>
            </p:nvCxnSpPr>
            <p:spPr>
              <a:xfrm>
                <a:off x="4184485" y="4361246"/>
                <a:ext cx="186959" cy="30253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>
                <a:off x="4231508" y="4319888"/>
                <a:ext cx="316697" cy="1705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/>
              <p:cNvSpPr txBox="1"/>
              <p:nvPr/>
            </p:nvSpPr>
            <p:spPr>
              <a:xfrm>
                <a:off x="4619589" y="4633186"/>
                <a:ext cx="4487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 err="1" smtClean="0"/>
                  <a:t>LHe</a:t>
                </a:r>
                <a:endParaRPr kumimoji="1" lang="ja-JP" altLang="en-US" sz="1200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4629788" y="3667797"/>
                <a:ext cx="101297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 smtClean="0"/>
                  <a:t>tube (</a:t>
                </a:r>
                <a:r>
                  <a:rPr kumimoji="1" lang="en-US" altLang="ja-JP" sz="1200" dirty="0" smtClean="0">
                    <a:latin typeface="Symbol" panose="05050102010706020507" pitchFamily="18" charset="2"/>
                  </a:rPr>
                  <a:t>f</a:t>
                </a:r>
                <a:r>
                  <a:rPr kumimoji="1" lang="en-US" altLang="ja-JP" sz="1200" dirty="0" smtClean="0"/>
                  <a:t>10x1</a:t>
                </a:r>
                <a:r>
                  <a:rPr kumimoji="1" lang="en-US" altLang="ja-JP" sz="1200" baseline="30000" dirty="0" smtClean="0"/>
                  <a:t>t</a:t>
                </a:r>
                <a:r>
                  <a:rPr kumimoji="1" lang="en-US" altLang="ja-JP" sz="1200" dirty="0" smtClean="0"/>
                  <a:t>)</a:t>
                </a:r>
                <a:endParaRPr kumimoji="1" lang="ja-JP" altLang="en-US" sz="1200" dirty="0"/>
              </a:p>
            </p:txBody>
          </p:sp>
          <p:cxnSp>
            <p:nvCxnSpPr>
              <p:cNvPr id="22" name="直線矢印コネクタ 21"/>
              <p:cNvCxnSpPr/>
              <p:nvPr/>
            </p:nvCxnSpPr>
            <p:spPr>
              <a:xfrm>
                <a:off x="1181308" y="1671834"/>
                <a:ext cx="145468" cy="1390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テキスト ボックス 22"/>
            <p:cNvSpPr txBox="1"/>
            <p:nvPr/>
          </p:nvSpPr>
          <p:spPr>
            <a:xfrm>
              <a:off x="3854824" y="6194612"/>
              <a:ext cx="1272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LHe</a:t>
              </a:r>
              <a:r>
                <a:rPr kumimoji="1" lang="en-US" altLang="ja-JP" dirty="0" smtClean="0"/>
                <a:t>: 57.4 L</a:t>
              </a:r>
              <a:endParaRPr kumimoji="1" lang="ja-JP" altLang="en-US" dirty="0"/>
            </a:p>
          </p:txBody>
        </p:sp>
        <p:sp>
          <p:nvSpPr>
            <p:cNvPr id="5" name="正方形/長方形 4"/>
            <p:cNvSpPr/>
            <p:nvPr/>
          </p:nvSpPr>
          <p:spPr>
            <a:xfrm rot="19237593">
              <a:off x="2467446" y="1387125"/>
              <a:ext cx="93967" cy="3075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 rot="19237593">
              <a:off x="1910412" y="1721189"/>
              <a:ext cx="223705" cy="82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 rot="17627601">
              <a:off x="1707001" y="1908121"/>
              <a:ext cx="288095" cy="1207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 rot="14721846">
              <a:off x="3042814" y="1884865"/>
              <a:ext cx="288095" cy="1232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>
              <a:off x="1093914" y="2288805"/>
              <a:ext cx="2838567" cy="1262208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V="1">
              <a:off x="774155" y="2159779"/>
              <a:ext cx="3478085" cy="151465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 rot="1497307">
              <a:off x="1406834" y="2300224"/>
              <a:ext cx="1137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2300</a:t>
              </a:r>
              <a:endParaRPr kumimoji="1" lang="ja-JP" altLang="en-US" sz="16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 rot="20137306">
              <a:off x="2636194" y="2218943"/>
              <a:ext cx="1137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2800</a:t>
              </a:r>
              <a:endParaRPr kumimoji="1" lang="ja-JP" altLang="en-US" sz="1600" dirty="0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419600" y="4958080"/>
              <a:ext cx="589280" cy="114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034119" y="950259"/>
            <a:ext cx="1918446" cy="810090"/>
            <a:chOff x="4034119" y="950259"/>
            <a:chExt cx="1918446" cy="81009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4034119" y="950259"/>
              <a:ext cx="1918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total weight: 3 ton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589930" y="1237129"/>
              <a:ext cx="1237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coil: </a:t>
              </a:r>
              <a:r>
                <a:rPr lang="en-US" altLang="ja-JP" sz="1400" dirty="0" smtClean="0"/>
                <a:t>1.8</a:t>
              </a:r>
              <a:r>
                <a:rPr kumimoji="1" lang="en-US" altLang="ja-JP" sz="1400" dirty="0" smtClean="0"/>
                <a:t> ton</a:t>
              </a:r>
            </a:p>
            <a:p>
              <a:r>
                <a:rPr lang="en-US" altLang="ja-JP" sz="1400" dirty="0" smtClean="0"/>
                <a:t>vessel: 1.2 ton</a:t>
              </a:r>
              <a:endParaRPr kumimoji="1" lang="ja-JP" altLang="en-US" sz="1400" dirty="0"/>
            </a:p>
          </p:txBody>
        </p:sp>
        <p:sp>
          <p:nvSpPr>
            <p:cNvPr id="20" name="左大かっこ 19"/>
            <p:cNvSpPr/>
            <p:nvPr/>
          </p:nvSpPr>
          <p:spPr>
            <a:xfrm>
              <a:off x="4545106" y="1279104"/>
              <a:ext cx="134472" cy="439270"/>
            </a:xfrm>
            <a:prstGeom prst="leftBracket">
              <a:avLst>
                <a:gd name="adj" fmla="val 3055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074023" y="4688542"/>
            <a:ext cx="95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welding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2893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94720" y="-27384"/>
            <a:ext cx="1954560" cy="778098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Coil</a:t>
            </a:r>
            <a:endParaRPr kumimoji="1" lang="ja-JP" altLang="en-US" sz="4000" dirty="0"/>
          </a:p>
        </p:txBody>
      </p:sp>
      <p:pic>
        <p:nvPicPr>
          <p:cNvPr id="3076" name="Picture 4" descr="C:\Users\sato\Documents\RIBF\SAMURAI\超伝導マグネット\見学写真\100712-組立見学写真\s-size\コイル外観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9306" y="1489646"/>
            <a:ext cx="2341562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ato\Documents\RIBF\SAMURAI\超伝導マグネット\見学写真\100910-コイル組立見学写真\s-size\IMGP0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309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179512" y="908720"/>
            <a:ext cx="5708721" cy="5400000"/>
            <a:chOff x="179512" y="908720"/>
            <a:chExt cx="5708721" cy="5400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08720"/>
              <a:ext cx="5708721" cy="54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2985247" y="2339788"/>
              <a:ext cx="8068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/>
                <a:t>(A1050)</a:t>
              </a:r>
              <a:endParaRPr kumimoji="1" lang="ja-JP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121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0764" y="-27384"/>
            <a:ext cx="1162472" cy="63408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Coil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83360" y="149345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I=563 A, B=3.08 T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7277" y="167101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|B| [T]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82988" y="1030941"/>
            <a:ext cx="256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Fields at the coil surface</a:t>
            </a:r>
            <a:endParaRPr kumimoji="1" lang="ja-JP" altLang="en-US" dirty="0"/>
          </a:p>
        </p:txBody>
      </p:sp>
      <p:pic>
        <p:nvPicPr>
          <p:cNvPr id="1027" name="Picture 3" descr="C:\Users\sato\Documents\RIBF\SAMURAI\超伝導マグネット\磁場計算\2013(H25)\130807-磁場MAX_コイル中の磁場\130806-bn_stage-d-3,08T-Bmod_coil-surfa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036388"/>
            <a:ext cx="9000000" cy="393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623700" y="2244751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|</a:t>
            </a:r>
            <a:r>
              <a:rPr kumimoji="1" lang="en-US" altLang="ja-JP" dirty="0" err="1" smtClean="0"/>
              <a:t>B|</a:t>
            </a:r>
            <a:r>
              <a:rPr kumimoji="1" lang="en-US" altLang="ja-JP" sz="1050" dirty="0" err="1" smtClean="0"/>
              <a:t>max</a:t>
            </a:r>
            <a:r>
              <a:rPr kumimoji="1" lang="en-US" altLang="ja-JP" dirty="0" smtClean="0"/>
              <a:t>=5.4 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33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1082" y="0"/>
            <a:ext cx="2721836" cy="69103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Overview</a:t>
            </a:r>
            <a:endParaRPr kumimoji="1" lang="ja-JP" altLang="en-US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52134" y="719330"/>
            <a:ext cx="7794625" cy="646331"/>
          </a:xfrm>
          <a:prstGeom prst="rect">
            <a:avLst/>
          </a:prstGeom>
          <a:solidFill>
            <a:srgbClr val="FFCCFF"/>
          </a:solidFill>
          <a:ln w="25400">
            <a:solidFill>
              <a:srgbClr val="2335B9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dirty="0" smtClean="0">
                <a:latin typeface="+mj-lt"/>
                <a:ea typeface="ＭＳ Ｐゴシック" pitchFamily="50" charset="-128"/>
              </a:rPr>
              <a:t>The </a:t>
            </a:r>
            <a:r>
              <a:rPr lang="en-US" altLang="ja-JP" sz="1800" dirty="0">
                <a:latin typeface="+mj-lt"/>
                <a:ea typeface="ＭＳ Ｐゴシック" pitchFamily="50" charset="-128"/>
              </a:rPr>
              <a:t>SAMURAI spectrometer is designed for </a:t>
            </a:r>
            <a:r>
              <a:rPr lang="en-US" altLang="ja-JP" sz="1800" dirty="0" err="1">
                <a:latin typeface="+mj-lt"/>
                <a:ea typeface="ＭＳ Ｐゴシック" pitchFamily="50" charset="-128"/>
              </a:rPr>
              <a:t>kinematically</a:t>
            </a:r>
            <a:r>
              <a:rPr lang="en-US" altLang="ja-JP" sz="1800" dirty="0">
                <a:latin typeface="+mj-lt"/>
                <a:ea typeface="ＭＳ Ｐゴシック" pitchFamily="50" charset="-128"/>
              </a:rPr>
              <a:t> complete reaction measurements by detecting multiple particles in coincidence.</a:t>
            </a:r>
          </a:p>
        </p:txBody>
      </p:sp>
      <p:pic>
        <p:nvPicPr>
          <p:cNvPr id="4098" name="Picture 2" descr="C:\Users\sato\Documents\研究発表\【プレゼンで使える絵】\SAMURAI-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96" y="1806680"/>
            <a:ext cx="5078046" cy="40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579943" y="3914745"/>
            <a:ext cx="44100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1800" dirty="0" smtClean="0">
                <a:solidFill>
                  <a:srgbClr val="FF0000"/>
                </a:solidFill>
                <a:latin typeface="+mj-lt"/>
              </a:rPr>
              <a:t>Superconducting dipole magnet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1800" dirty="0" smtClean="0">
                <a:latin typeface="+mj-lt"/>
              </a:rPr>
              <a:t>Heavy Ion detectors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1800" dirty="0" smtClean="0">
                <a:latin typeface="+mj-lt"/>
              </a:rPr>
              <a:t>Proton detectors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1800" dirty="0" smtClean="0">
                <a:latin typeface="+mj-lt"/>
              </a:rPr>
              <a:t>Neutron detectors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1800" dirty="0" smtClean="0">
                <a:latin typeface="+mj-lt"/>
              </a:rPr>
              <a:t>Large vacuum chamber</a:t>
            </a:r>
          </a:p>
          <a:p>
            <a:pPr eaLnBrk="1" hangingPunct="1">
              <a:lnSpc>
                <a:spcPts val="15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1800" dirty="0" smtClean="0">
                <a:latin typeface="+mj-lt"/>
              </a:rPr>
              <a:t>Rotatable base</a:t>
            </a:r>
          </a:p>
        </p:txBody>
      </p:sp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06893" y="3286095"/>
            <a:ext cx="3168650" cy="366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1800" dirty="0" smtClean="0">
                <a:latin typeface="+mj-lt"/>
              </a:rPr>
              <a:t>SAMURAI consists of …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97368" y="1836708"/>
            <a:ext cx="4913312" cy="3698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1800" dirty="0" smtClean="0">
                <a:latin typeface="+mj-lt"/>
              </a:rPr>
              <a:t>Large angular- and momentum-acceptance</a:t>
            </a:r>
          </a:p>
        </p:txBody>
      </p:sp>
      <p:sp>
        <p:nvSpPr>
          <p:cNvPr id="9" name="Text Box 80"/>
          <p:cNvSpPr txBox="1">
            <a:spLocks noChangeArrowheads="1"/>
          </p:cNvSpPr>
          <p:nvPr/>
        </p:nvSpPr>
        <p:spPr bwMode="auto">
          <a:xfrm>
            <a:off x="700593" y="2319308"/>
            <a:ext cx="4298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1800" dirty="0" smtClean="0">
                <a:latin typeface="+mj-lt"/>
              </a:rPr>
              <a:t>Large pole gap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ja-JP" sz="1800" dirty="0" smtClean="0">
                <a:latin typeface="+mj-lt"/>
              </a:rPr>
              <a:t>Wide horizontal opening of a yoke</a:t>
            </a:r>
          </a:p>
        </p:txBody>
      </p:sp>
      <p:sp>
        <p:nvSpPr>
          <p:cNvPr id="10" name="曲折矢印 9"/>
          <p:cNvSpPr/>
          <p:nvPr/>
        </p:nvSpPr>
        <p:spPr bwMode="auto">
          <a:xfrm rot="16200000">
            <a:off x="278317" y="2297083"/>
            <a:ext cx="519113" cy="414338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02125" y="5949950"/>
            <a:ext cx="43386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The construction of the SAMURAI was completed in Feb. 2012.</a:t>
            </a:r>
            <a:endParaRPr lang="ja-JP" altLang="en-US" sz="2000" dirty="0">
              <a:latin typeface="+mn-lt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840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7636" y="0"/>
            <a:ext cx="2608729" cy="657691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Cryostat</a:t>
            </a:r>
            <a:endParaRPr kumimoji="1" lang="ja-JP" alt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3" y="842682"/>
            <a:ext cx="4415673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5486408" y="860612"/>
            <a:ext cx="3505200" cy="1669213"/>
            <a:chOff x="5226423" y="860612"/>
            <a:chExt cx="3505200" cy="1669213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5226423" y="860612"/>
              <a:ext cx="35052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Cold mass </a:t>
              </a:r>
              <a:r>
                <a:rPr kumimoji="1" lang="en-US" altLang="ja-JP" dirty="0" smtClean="0"/>
                <a:t>(@4.2K)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ja-JP" dirty="0"/>
                <a:t>c</a:t>
              </a:r>
              <a:r>
                <a:rPr lang="en-US" altLang="ja-JP" dirty="0" smtClean="0"/>
                <a:t>oil: 1.8 ton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ja-JP" dirty="0"/>
                <a:t>c</a:t>
              </a:r>
              <a:r>
                <a:rPr lang="en-US" altLang="ja-JP" dirty="0" smtClean="0"/>
                <a:t>oil vessel: 1.2 ton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kumimoji="1" lang="en-US" altLang="ja-JP" dirty="0" smtClean="0"/>
                <a:t>reservoir </a:t>
              </a:r>
              <a:r>
                <a:rPr kumimoji="1" lang="en-US" altLang="ja-JP" dirty="0" err="1" smtClean="0"/>
                <a:t>vessel+pipe</a:t>
              </a:r>
              <a:r>
                <a:rPr kumimoji="1" lang="en-US" altLang="ja-JP" dirty="0" smtClean="0"/>
                <a:t>: 0.5 ton</a:t>
              </a: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6257363" y="2160493"/>
              <a:ext cx="1362637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3.5 ton / coil</a:t>
              </a:r>
              <a:endParaRPr kumimoji="1" lang="ja-JP" altLang="en-US" dirty="0"/>
            </a:p>
          </p:txBody>
        </p:sp>
        <p:sp>
          <p:nvSpPr>
            <p:cNvPr id="5" name="右矢印 4"/>
            <p:cNvSpPr/>
            <p:nvPr/>
          </p:nvSpPr>
          <p:spPr>
            <a:xfrm>
              <a:off x="5719483" y="2246548"/>
              <a:ext cx="358588" cy="197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 bwMode="auto">
          <a:xfrm>
            <a:off x="5486408" y="2723403"/>
            <a:ext cx="26931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 smtClean="0">
                <a:latin typeface="+mj-lt"/>
                <a:ea typeface="ＭＳ Ｐゴシック" pitchFamily="50" charset="-128"/>
              </a:rPr>
              <a:t>From RT to 4.2K …</a:t>
            </a:r>
          </a:p>
          <a:p>
            <a:pPr>
              <a:defRPr/>
            </a:pPr>
            <a:r>
              <a:rPr lang="en-US" altLang="ja-JP" sz="1600" dirty="0" smtClean="0">
                <a:latin typeface="+mj-lt"/>
                <a:ea typeface="ＭＳ Ｐゴシック" pitchFamily="50" charset="-128"/>
              </a:rPr>
              <a:t>   LN</a:t>
            </a:r>
            <a:r>
              <a:rPr lang="en-US" altLang="ja-JP" sz="1200" dirty="0" smtClean="0">
                <a:latin typeface="+mj-lt"/>
                <a:ea typeface="ＭＳ Ｐゴシック" pitchFamily="50" charset="-128"/>
              </a:rPr>
              <a:t>2</a:t>
            </a:r>
            <a:r>
              <a:rPr lang="en-US" altLang="ja-JP" sz="1600" dirty="0">
                <a:latin typeface="+mj-lt"/>
                <a:ea typeface="ＭＳ Ｐゴシック" pitchFamily="50" charset="-128"/>
              </a:rPr>
              <a:t>: </a:t>
            </a:r>
            <a:r>
              <a:rPr lang="en-US" altLang="ja-JP" sz="1600" dirty="0" smtClean="0">
                <a:latin typeface="+mj-lt"/>
                <a:ea typeface="ＭＳ Ｐゴシック" pitchFamily="50" charset="-128"/>
              </a:rPr>
              <a:t>3000L/coil</a:t>
            </a:r>
            <a:endParaRPr lang="en-US" altLang="ja-JP" sz="1600" dirty="0">
              <a:latin typeface="+mj-lt"/>
              <a:ea typeface="ＭＳ Ｐゴシック" pitchFamily="50" charset="-128"/>
            </a:endParaRPr>
          </a:p>
          <a:p>
            <a:pPr>
              <a:defRPr/>
            </a:pPr>
            <a:r>
              <a:rPr lang="en-US" altLang="ja-JP" sz="1600" dirty="0" smtClean="0">
                <a:latin typeface="+mj-lt"/>
                <a:ea typeface="ＭＳ Ｐゴシック" pitchFamily="50" charset="-128"/>
              </a:rPr>
              <a:t>   </a:t>
            </a:r>
            <a:r>
              <a:rPr lang="en-US" altLang="ja-JP" sz="1600" dirty="0" err="1" smtClean="0">
                <a:latin typeface="+mj-lt"/>
                <a:ea typeface="ＭＳ Ｐゴシック" pitchFamily="50" charset="-128"/>
              </a:rPr>
              <a:t>LHe</a:t>
            </a:r>
            <a:r>
              <a:rPr lang="en-US" altLang="ja-JP" sz="1600" dirty="0">
                <a:latin typeface="+mj-lt"/>
                <a:ea typeface="ＭＳ Ｐゴシック" pitchFamily="50" charset="-128"/>
              </a:rPr>
              <a:t>: </a:t>
            </a:r>
            <a:r>
              <a:rPr lang="en-US" altLang="ja-JP" sz="1600" dirty="0" smtClean="0">
                <a:latin typeface="+mj-lt"/>
                <a:ea typeface="ＭＳ Ｐゴシック" pitchFamily="50" charset="-128"/>
              </a:rPr>
              <a:t>1500L/coil</a:t>
            </a:r>
            <a:endParaRPr lang="en-US" altLang="ja-JP" sz="1600" dirty="0">
              <a:latin typeface="+mj-lt"/>
              <a:ea typeface="ＭＳ Ｐゴシック" pitchFamily="50" charset="-128"/>
            </a:endParaRPr>
          </a:p>
          <a:p>
            <a:pPr>
              <a:defRPr/>
            </a:pPr>
            <a:endParaRPr lang="en-US" altLang="ja-JP" sz="1600" dirty="0">
              <a:latin typeface="+mj-lt"/>
              <a:ea typeface="ＭＳ Ｐゴシック" pitchFamily="50" charset="-128"/>
            </a:endParaRPr>
          </a:p>
          <a:p>
            <a:pPr>
              <a:defRPr/>
            </a:pPr>
            <a:r>
              <a:rPr lang="en-US" altLang="ja-JP" sz="1600" dirty="0" smtClean="0">
                <a:latin typeface="+mj-lt"/>
                <a:ea typeface="ＭＳ Ｐゴシック" pitchFamily="50" charset="-128"/>
              </a:rPr>
              <a:t>   3 weeks / 2coils</a:t>
            </a:r>
            <a:endParaRPr lang="ja-JP" altLang="en-US" sz="1600" dirty="0">
              <a:latin typeface="+mj-lt"/>
              <a:ea typeface="ＭＳ Ｐゴシック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486408" y="4329954"/>
            <a:ext cx="3415552" cy="1974013"/>
            <a:chOff x="5226423" y="4329954"/>
            <a:chExt cx="3415552" cy="1974013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5226423" y="4329954"/>
              <a:ext cx="34155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Amount of </a:t>
              </a:r>
              <a:r>
                <a:rPr kumimoji="1" lang="en-US" altLang="ja-JP" sz="2400" dirty="0" err="1" smtClean="0"/>
                <a:t>LHe</a:t>
              </a:r>
              <a:endParaRPr kumimoji="1" lang="en-US" altLang="ja-JP" sz="2400" dirty="0" smtClean="0"/>
            </a:p>
            <a:p>
              <a:pPr marL="285750" indent="-285750">
                <a:buFont typeface="Arial" charset="0"/>
                <a:buChar char="•"/>
              </a:pPr>
              <a:r>
                <a:rPr lang="en-US" altLang="ja-JP" dirty="0" smtClean="0"/>
                <a:t>coil vessel: 57.4 L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kumimoji="1" lang="en-US" altLang="ja-JP" dirty="0" smtClean="0"/>
                <a:t>reservoir vessel: 165.4 L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ja-JP" dirty="0" smtClean="0"/>
                <a:t>pipe: 10.9 L for upper coil </a:t>
              </a:r>
            </a:p>
            <a:p>
              <a:r>
                <a:rPr kumimoji="1" lang="en-US" altLang="ja-JP" dirty="0"/>
                <a:t> </a:t>
              </a:r>
              <a:r>
                <a:rPr kumimoji="1" lang="en-US" altLang="ja-JP" dirty="0" smtClean="0"/>
                <a:t>               16.7 L for lower coil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257363" y="5934635"/>
              <a:ext cx="1281954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~240 L/coil</a:t>
              </a:r>
              <a:endParaRPr kumimoji="1" lang="ja-JP" altLang="en-US" dirty="0"/>
            </a:p>
          </p:txBody>
        </p:sp>
        <p:sp>
          <p:nvSpPr>
            <p:cNvPr id="15" name="右矢印 14"/>
            <p:cNvSpPr/>
            <p:nvPr/>
          </p:nvSpPr>
          <p:spPr>
            <a:xfrm>
              <a:off x="5719483" y="6020690"/>
              <a:ext cx="358588" cy="197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02024" y="779929"/>
            <a:ext cx="12640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Upper coil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71482" y="629322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F0"/>
                </a:solidFill>
              </a:rPr>
              <a:t>57.4L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4957482"/>
            <a:ext cx="86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F0"/>
                </a:solidFill>
              </a:rPr>
              <a:t>165.4L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cxnSp>
        <p:nvCxnSpPr>
          <p:cNvPr id="17" name="カギ線コネクタ 16"/>
          <p:cNvCxnSpPr>
            <a:stCxn id="20" idx="2"/>
          </p:cNvCxnSpPr>
          <p:nvPr/>
        </p:nvCxnSpPr>
        <p:spPr>
          <a:xfrm rot="16200000" flipH="1">
            <a:off x="729272" y="5032330"/>
            <a:ext cx="249233" cy="838199"/>
          </a:xfrm>
          <a:prstGeom prst="bentConnector2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カギ線コネクタ 18"/>
          <p:cNvCxnSpPr>
            <a:stCxn id="14" idx="3"/>
          </p:cNvCxnSpPr>
          <p:nvPr/>
        </p:nvCxnSpPr>
        <p:spPr>
          <a:xfrm flipV="1">
            <a:off x="3433482" y="5961529"/>
            <a:ext cx="466165" cy="516360"/>
          </a:xfrm>
          <a:prstGeom prst="bentConnector2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4700" y="44624"/>
            <a:ext cx="2314600" cy="63408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Cryostat</a:t>
            </a:r>
            <a:endParaRPr kumimoji="1" lang="ja-JP" altLang="en-US" sz="40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6276344" y="1501021"/>
            <a:ext cx="2772733" cy="4608512"/>
            <a:chOff x="6276344" y="1501021"/>
            <a:chExt cx="2772733" cy="4608512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6276344" y="1501021"/>
              <a:ext cx="2772733" cy="4608512"/>
              <a:chOff x="6190884" y="1124744"/>
              <a:chExt cx="2772733" cy="4608512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0884" y="1628800"/>
                <a:ext cx="2736304" cy="4036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正方形/長方形 11"/>
              <p:cNvSpPr/>
              <p:nvPr/>
            </p:nvSpPr>
            <p:spPr>
              <a:xfrm>
                <a:off x="8279106" y="3365956"/>
                <a:ext cx="64807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8459561" y="5373216"/>
                <a:ext cx="504056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300192" y="1124744"/>
                <a:ext cx="144016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suspension rod</a:t>
                </a:r>
              </a:p>
              <a:p>
                <a:r>
                  <a:rPr lang="en-US" altLang="ja-JP" sz="1400" dirty="0" smtClean="0"/>
                  <a:t>(GFRP)</a:t>
                </a:r>
                <a:endParaRPr kumimoji="1" lang="ja-JP" altLang="en-US" sz="1400" dirty="0"/>
              </a:p>
            </p:txBody>
          </p:sp>
        </p:grpSp>
        <p:sp>
          <p:nvSpPr>
            <p:cNvPr id="53" name="正方形/長方形 52"/>
            <p:cNvSpPr/>
            <p:nvPr/>
          </p:nvSpPr>
          <p:spPr>
            <a:xfrm>
              <a:off x="6487904" y="3236265"/>
              <a:ext cx="1177674" cy="19059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7612614" y="3428390"/>
              <a:ext cx="45719" cy="171901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6490234" y="5135754"/>
              <a:ext cx="1155005" cy="536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7129222" y="3551409"/>
              <a:ext cx="128265" cy="1506897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6502161" y="3564607"/>
              <a:ext cx="627914" cy="149642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6502161" y="4916328"/>
              <a:ext cx="631890" cy="137877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7261509" y="4591650"/>
              <a:ext cx="295285" cy="192211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6503350" y="3809999"/>
              <a:ext cx="579689" cy="1061104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7559040" y="2192040"/>
              <a:ext cx="281940" cy="30894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6492240" y="2195850"/>
              <a:ext cx="788670" cy="30894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7284720" y="2420640"/>
              <a:ext cx="76200" cy="9015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7490460" y="2420640"/>
              <a:ext cx="76200" cy="9015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7749540" y="2496840"/>
              <a:ext cx="83820" cy="281049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6499859" y="5311763"/>
              <a:ext cx="1285875" cy="132727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85460" y="715010"/>
            <a:ext cx="5796136" cy="6114003"/>
            <a:chOff x="85460" y="715010"/>
            <a:chExt cx="5796136" cy="6114003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85460" y="971327"/>
              <a:ext cx="5796136" cy="5857686"/>
              <a:chOff x="85460" y="971327"/>
              <a:chExt cx="5796136" cy="5857686"/>
            </a:xfrm>
          </p:grpSpPr>
          <p:grpSp>
            <p:nvGrpSpPr>
              <p:cNvPr id="39" name="グループ化 38"/>
              <p:cNvGrpSpPr/>
              <p:nvPr/>
            </p:nvGrpSpPr>
            <p:grpSpPr>
              <a:xfrm>
                <a:off x="85460" y="971327"/>
                <a:ext cx="5796136" cy="5857686"/>
                <a:chOff x="0" y="595050"/>
                <a:chExt cx="5796136" cy="5857686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52736"/>
                  <a:ext cx="5792272" cy="54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テキスト ボックス 3"/>
                <p:cNvSpPr txBox="1"/>
                <p:nvPr/>
              </p:nvSpPr>
              <p:spPr>
                <a:xfrm>
                  <a:off x="784710" y="595050"/>
                  <a:ext cx="1152128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support link</a:t>
                  </a:r>
                </a:p>
                <a:p>
                  <a:r>
                    <a:rPr lang="en-US" altLang="ja-JP" sz="1400" dirty="0" smtClean="0"/>
                    <a:t>(GFRP)</a:t>
                  </a:r>
                </a:p>
                <a:p>
                  <a:r>
                    <a:rPr kumimoji="1" lang="en-US" altLang="ja-JP" sz="1400" dirty="0" smtClean="0"/>
                    <a:t>(SUS304N2)</a:t>
                  </a:r>
                  <a:endParaRPr kumimoji="1" lang="ja-JP" altLang="en-US" sz="1400" dirty="0"/>
                </a:p>
              </p:txBody>
            </p:sp>
            <p:sp>
              <p:nvSpPr>
                <p:cNvPr id="5" name="正方形/長方形 4"/>
                <p:cNvSpPr/>
                <p:nvPr/>
              </p:nvSpPr>
              <p:spPr>
                <a:xfrm>
                  <a:off x="3491880" y="1340768"/>
                  <a:ext cx="648072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/>
                <p:cNvSpPr/>
                <p:nvPr/>
              </p:nvSpPr>
              <p:spPr>
                <a:xfrm>
                  <a:off x="5148064" y="3789040"/>
                  <a:ext cx="648072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" name="正方形/長方形 9"/>
                <p:cNvSpPr/>
                <p:nvPr/>
              </p:nvSpPr>
              <p:spPr>
                <a:xfrm>
                  <a:off x="2771800" y="3933056"/>
                  <a:ext cx="360040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2699792" y="3861048"/>
                  <a:ext cx="5040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400" dirty="0" smtClean="0"/>
                    <a:t>coil</a:t>
                  </a:r>
                  <a:endParaRPr kumimoji="1" lang="ja-JP" altLang="en-US" sz="1400" dirty="0"/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395536" y="5805264"/>
                  <a:ext cx="1296144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395536" y="2348880"/>
                  <a:ext cx="864096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cryostat</a:t>
                  </a:r>
                </a:p>
                <a:p>
                  <a:r>
                    <a:rPr lang="en-US" altLang="ja-JP" sz="1400" dirty="0" smtClean="0"/>
                    <a:t>(SUS304)</a:t>
                  </a:r>
                  <a:endParaRPr kumimoji="1" lang="ja-JP" altLang="en-US" sz="1400" dirty="0"/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467544" y="2924944"/>
                  <a:ext cx="1008112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400" dirty="0" smtClean="0"/>
                    <a:t>80K shield</a:t>
                  </a:r>
                  <a:endParaRPr kumimoji="1" lang="en-US" altLang="ja-JP" sz="1400" dirty="0" smtClean="0"/>
                </a:p>
                <a:p>
                  <a:r>
                    <a:rPr lang="en-US" altLang="ja-JP" sz="1400" dirty="0" smtClean="0"/>
                    <a:t>(A1050)</a:t>
                  </a:r>
                </a:p>
                <a:p>
                  <a:r>
                    <a:rPr kumimoji="1" lang="en-US" altLang="ja-JP" sz="1400" dirty="0" smtClean="0"/>
                    <a:t>(A5083)</a:t>
                  </a:r>
                  <a:endParaRPr kumimoji="1" lang="ja-JP" altLang="en-US" sz="1400" dirty="0"/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683568" y="3799673"/>
                  <a:ext cx="864096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20K</a:t>
                  </a:r>
                </a:p>
                <a:p>
                  <a:r>
                    <a:rPr lang="en-US" altLang="ja-JP" sz="1400" dirty="0" smtClean="0"/>
                    <a:t>(pure AL)</a:t>
                  </a:r>
                  <a:endParaRPr kumimoji="1" lang="ja-JP" altLang="en-US" sz="1400" dirty="0"/>
                </a:p>
              </p:txBody>
            </p: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734311" y="4320154"/>
                  <a:ext cx="936104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400" dirty="0" smtClean="0"/>
                    <a:t>4.2K</a:t>
                  </a:r>
                </a:p>
                <a:p>
                  <a:r>
                    <a:rPr lang="en-US" altLang="ja-JP" sz="1400" dirty="0" smtClean="0"/>
                    <a:t>coil vessel</a:t>
                  </a:r>
                  <a:endParaRPr kumimoji="1" lang="en-US" altLang="ja-JP" sz="1400" dirty="0" smtClean="0"/>
                </a:p>
                <a:p>
                  <a:r>
                    <a:rPr lang="en-US" altLang="ja-JP" sz="1400" dirty="0" smtClean="0"/>
                    <a:t>(SUS316L)</a:t>
                  </a:r>
                  <a:endParaRPr kumimoji="1" lang="ja-JP" altLang="en-US" sz="1400" dirty="0"/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2763416" y="1201514"/>
                  <a:ext cx="5760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400" dirty="0" smtClean="0"/>
                    <a:t>GFRP</a:t>
                  </a:r>
                </a:p>
              </p:txBody>
            </p:sp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3490618" y="1349314"/>
                  <a:ext cx="115212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SUS304N2</a:t>
                  </a:r>
                  <a:endParaRPr kumimoji="1" lang="ja-JP" altLang="en-US" sz="1400" dirty="0"/>
                </a:p>
              </p:txBody>
            </p:sp>
            <p:cxnSp>
              <p:nvCxnSpPr>
                <p:cNvPr id="7" name="直線コネクタ 6"/>
                <p:cNvCxnSpPr/>
                <p:nvPr/>
              </p:nvCxnSpPr>
              <p:spPr>
                <a:xfrm flipH="1">
                  <a:off x="2555776" y="1492250"/>
                  <a:ext cx="377924" cy="8566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 flipH="1">
                  <a:off x="2728914" y="1498600"/>
                  <a:ext cx="192086" cy="9540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/>
                <p:cNvCxnSpPr/>
                <p:nvPr/>
              </p:nvCxnSpPr>
              <p:spPr>
                <a:xfrm flipH="1">
                  <a:off x="2915816" y="1498600"/>
                  <a:ext cx="11534" cy="10663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コネクタ 33"/>
                <p:cNvCxnSpPr/>
                <p:nvPr/>
              </p:nvCxnSpPr>
              <p:spPr>
                <a:xfrm flipH="1">
                  <a:off x="3577803" y="1600200"/>
                  <a:ext cx="122660" cy="688479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/>
                <p:cNvCxnSpPr/>
                <p:nvPr/>
              </p:nvCxnSpPr>
              <p:spPr>
                <a:xfrm>
                  <a:off x="3705225" y="1604963"/>
                  <a:ext cx="91653" cy="67895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3709988" y="1609725"/>
                  <a:ext cx="242887" cy="595313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直線コネクタ 43"/>
              <p:cNvCxnSpPr/>
              <p:nvPr/>
            </p:nvCxnSpPr>
            <p:spPr>
              <a:xfrm flipH="1">
                <a:off x="2504810" y="1868527"/>
                <a:ext cx="514350" cy="6032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正方形/長方形 2"/>
              <p:cNvSpPr/>
              <p:nvPr/>
            </p:nvSpPr>
            <p:spPr>
              <a:xfrm>
                <a:off x="2377959" y="3479171"/>
                <a:ext cx="229685" cy="520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4216149" y="3271877"/>
                <a:ext cx="299022" cy="18634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2123718" y="3476280"/>
                <a:ext cx="45719" cy="171901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>
                <a:off x="2135275" y="5179912"/>
                <a:ext cx="2392175" cy="4571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4486279" y="3464002"/>
                <a:ext cx="45719" cy="171901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2135998" y="3276211"/>
                <a:ext cx="299022" cy="18634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/>
              <p:cNvSpPr/>
              <p:nvPr/>
            </p:nvSpPr>
            <p:spPr>
              <a:xfrm>
                <a:off x="4034135" y="3466892"/>
                <a:ext cx="229685" cy="520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2721761" y="2482432"/>
                <a:ext cx="1211980" cy="4716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フリーフォーム 5"/>
              <p:cNvSpPr/>
              <p:nvPr/>
            </p:nvSpPr>
            <p:spPr>
              <a:xfrm>
                <a:off x="2516637" y="2525768"/>
                <a:ext cx="333691" cy="992406"/>
              </a:xfrm>
              <a:custGeom>
                <a:avLst/>
                <a:gdLst>
                  <a:gd name="connsiteX0" fmla="*/ 0 w 312023"/>
                  <a:gd name="connsiteY0" fmla="*/ 853729 h 983739"/>
                  <a:gd name="connsiteX1" fmla="*/ 0 w 312023"/>
                  <a:gd name="connsiteY1" fmla="*/ 853729 h 983739"/>
                  <a:gd name="connsiteX2" fmla="*/ 0 w 312023"/>
                  <a:gd name="connsiteY2" fmla="*/ 936069 h 983739"/>
                  <a:gd name="connsiteX3" fmla="*/ 104008 w 312023"/>
                  <a:gd name="connsiteY3" fmla="*/ 936069 h 983739"/>
                  <a:gd name="connsiteX4" fmla="*/ 108341 w 312023"/>
                  <a:gd name="connsiteY4" fmla="*/ 983739 h 983739"/>
                  <a:gd name="connsiteX5" fmla="*/ 216683 w 312023"/>
                  <a:gd name="connsiteY5" fmla="*/ 983739 h 983739"/>
                  <a:gd name="connsiteX6" fmla="*/ 229684 w 312023"/>
                  <a:gd name="connsiteY6" fmla="*/ 918734 h 983739"/>
                  <a:gd name="connsiteX7" fmla="*/ 221016 w 312023"/>
                  <a:gd name="connsiteY7" fmla="*/ 316357 h 983739"/>
                  <a:gd name="connsiteX8" fmla="*/ 247018 w 312023"/>
                  <a:gd name="connsiteY8" fmla="*/ 234017 h 983739"/>
                  <a:gd name="connsiteX9" fmla="*/ 247018 w 312023"/>
                  <a:gd name="connsiteY9" fmla="*/ 169013 h 983739"/>
                  <a:gd name="connsiteX10" fmla="*/ 312023 w 312023"/>
                  <a:gd name="connsiteY10" fmla="*/ 169013 h 983739"/>
                  <a:gd name="connsiteX11" fmla="*/ 312023 w 312023"/>
                  <a:gd name="connsiteY11" fmla="*/ 0 h 983739"/>
                  <a:gd name="connsiteX12" fmla="*/ 212349 w 312023"/>
                  <a:gd name="connsiteY12" fmla="*/ 0 h 983739"/>
                  <a:gd name="connsiteX13" fmla="*/ 186347 w 312023"/>
                  <a:gd name="connsiteY13" fmla="*/ 112675 h 983739"/>
                  <a:gd name="connsiteX14" fmla="*/ 190681 w 312023"/>
                  <a:gd name="connsiteY14" fmla="*/ 771390 h 983739"/>
                  <a:gd name="connsiteX15" fmla="*/ 164679 w 312023"/>
                  <a:gd name="connsiteY15" fmla="*/ 806059 h 983739"/>
                  <a:gd name="connsiteX16" fmla="*/ 169013 w 312023"/>
                  <a:gd name="connsiteY16" fmla="*/ 862397 h 983739"/>
                  <a:gd name="connsiteX17" fmla="*/ 0 w 312023"/>
                  <a:gd name="connsiteY17" fmla="*/ 853729 h 983739"/>
                  <a:gd name="connsiteX0" fmla="*/ 0 w 333996"/>
                  <a:gd name="connsiteY0" fmla="*/ 853729 h 983739"/>
                  <a:gd name="connsiteX1" fmla="*/ 0 w 333996"/>
                  <a:gd name="connsiteY1" fmla="*/ 853729 h 983739"/>
                  <a:gd name="connsiteX2" fmla="*/ 0 w 333996"/>
                  <a:gd name="connsiteY2" fmla="*/ 936069 h 983739"/>
                  <a:gd name="connsiteX3" fmla="*/ 104008 w 333996"/>
                  <a:gd name="connsiteY3" fmla="*/ 936069 h 983739"/>
                  <a:gd name="connsiteX4" fmla="*/ 108341 w 333996"/>
                  <a:gd name="connsiteY4" fmla="*/ 983739 h 983739"/>
                  <a:gd name="connsiteX5" fmla="*/ 216683 w 333996"/>
                  <a:gd name="connsiteY5" fmla="*/ 983739 h 983739"/>
                  <a:gd name="connsiteX6" fmla="*/ 229684 w 333996"/>
                  <a:gd name="connsiteY6" fmla="*/ 918734 h 983739"/>
                  <a:gd name="connsiteX7" fmla="*/ 221016 w 333996"/>
                  <a:gd name="connsiteY7" fmla="*/ 316357 h 983739"/>
                  <a:gd name="connsiteX8" fmla="*/ 247018 w 333996"/>
                  <a:gd name="connsiteY8" fmla="*/ 234017 h 983739"/>
                  <a:gd name="connsiteX9" fmla="*/ 247018 w 333996"/>
                  <a:gd name="connsiteY9" fmla="*/ 169013 h 983739"/>
                  <a:gd name="connsiteX10" fmla="*/ 333996 w 333996"/>
                  <a:gd name="connsiteY10" fmla="*/ 169013 h 983739"/>
                  <a:gd name="connsiteX11" fmla="*/ 312023 w 333996"/>
                  <a:gd name="connsiteY11" fmla="*/ 0 h 983739"/>
                  <a:gd name="connsiteX12" fmla="*/ 212349 w 333996"/>
                  <a:gd name="connsiteY12" fmla="*/ 0 h 983739"/>
                  <a:gd name="connsiteX13" fmla="*/ 186347 w 333996"/>
                  <a:gd name="connsiteY13" fmla="*/ 112675 h 983739"/>
                  <a:gd name="connsiteX14" fmla="*/ 190681 w 333996"/>
                  <a:gd name="connsiteY14" fmla="*/ 771390 h 983739"/>
                  <a:gd name="connsiteX15" fmla="*/ 164679 w 333996"/>
                  <a:gd name="connsiteY15" fmla="*/ 806059 h 983739"/>
                  <a:gd name="connsiteX16" fmla="*/ 169013 w 333996"/>
                  <a:gd name="connsiteY16" fmla="*/ 862397 h 983739"/>
                  <a:gd name="connsiteX17" fmla="*/ 0 w 333996"/>
                  <a:gd name="connsiteY17" fmla="*/ 853729 h 983739"/>
                  <a:gd name="connsiteX0" fmla="*/ 0 w 338391"/>
                  <a:gd name="connsiteY0" fmla="*/ 858044 h 988054"/>
                  <a:gd name="connsiteX1" fmla="*/ 0 w 338391"/>
                  <a:gd name="connsiteY1" fmla="*/ 858044 h 988054"/>
                  <a:gd name="connsiteX2" fmla="*/ 0 w 338391"/>
                  <a:gd name="connsiteY2" fmla="*/ 940384 h 988054"/>
                  <a:gd name="connsiteX3" fmla="*/ 104008 w 338391"/>
                  <a:gd name="connsiteY3" fmla="*/ 940384 h 988054"/>
                  <a:gd name="connsiteX4" fmla="*/ 108341 w 338391"/>
                  <a:gd name="connsiteY4" fmla="*/ 988054 h 988054"/>
                  <a:gd name="connsiteX5" fmla="*/ 216683 w 338391"/>
                  <a:gd name="connsiteY5" fmla="*/ 988054 h 988054"/>
                  <a:gd name="connsiteX6" fmla="*/ 229684 w 338391"/>
                  <a:gd name="connsiteY6" fmla="*/ 923049 h 988054"/>
                  <a:gd name="connsiteX7" fmla="*/ 221016 w 338391"/>
                  <a:gd name="connsiteY7" fmla="*/ 320672 h 988054"/>
                  <a:gd name="connsiteX8" fmla="*/ 247018 w 338391"/>
                  <a:gd name="connsiteY8" fmla="*/ 238332 h 988054"/>
                  <a:gd name="connsiteX9" fmla="*/ 247018 w 338391"/>
                  <a:gd name="connsiteY9" fmla="*/ 173328 h 988054"/>
                  <a:gd name="connsiteX10" fmla="*/ 333996 w 338391"/>
                  <a:gd name="connsiteY10" fmla="*/ 173328 h 988054"/>
                  <a:gd name="connsiteX11" fmla="*/ 338391 w 338391"/>
                  <a:gd name="connsiteY11" fmla="*/ 0 h 988054"/>
                  <a:gd name="connsiteX12" fmla="*/ 212349 w 338391"/>
                  <a:gd name="connsiteY12" fmla="*/ 4315 h 988054"/>
                  <a:gd name="connsiteX13" fmla="*/ 186347 w 338391"/>
                  <a:gd name="connsiteY13" fmla="*/ 116990 h 988054"/>
                  <a:gd name="connsiteX14" fmla="*/ 190681 w 338391"/>
                  <a:gd name="connsiteY14" fmla="*/ 775705 h 988054"/>
                  <a:gd name="connsiteX15" fmla="*/ 164679 w 338391"/>
                  <a:gd name="connsiteY15" fmla="*/ 810374 h 988054"/>
                  <a:gd name="connsiteX16" fmla="*/ 169013 w 338391"/>
                  <a:gd name="connsiteY16" fmla="*/ 866712 h 988054"/>
                  <a:gd name="connsiteX17" fmla="*/ 0 w 338391"/>
                  <a:gd name="connsiteY17" fmla="*/ 858044 h 9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8391" h="988054">
                    <a:moveTo>
                      <a:pt x="0" y="858044"/>
                    </a:moveTo>
                    <a:lnTo>
                      <a:pt x="0" y="858044"/>
                    </a:lnTo>
                    <a:lnTo>
                      <a:pt x="0" y="940384"/>
                    </a:lnTo>
                    <a:lnTo>
                      <a:pt x="104008" y="940384"/>
                    </a:lnTo>
                    <a:lnTo>
                      <a:pt x="108341" y="988054"/>
                    </a:lnTo>
                    <a:lnTo>
                      <a:pt x="216683" y="988054"/>
                    </a:lnTo>
                    <a:lnTo>
                      <a:pt x="229684" y="923049"/>
                    </a:lnTo>
                    <a:lnTo>
                      <a:pt x="221016" y="320672"/>
                    </a:lnTo>
                    <a:lnTo>
                      <a:pt x="247018" y="238332"/>
                    </a:lnTo>
                    <a:lnTo>
                      <a:pt x="247018" y="173328"/>
                    </a:lnTo>
                    <a:lnTo>
                      <a:pt x="333996" y="173328"/>
                    </a:lnTo>
                    <a:lnTo>
                      <a:pt x="338391" y="0"/>
                    </a:lnTo>
                    <a:lnTo>
                      <a:pt x="212349" y="4315"/>
                    </a:lnTo>
                    <a:lnTo>
                      <a:pt x="186347" y="116990"/>
                    </a:lnTo>
                    <a:cubicBezTo>
                      <a:pt x="187792" y="336562"/>
                      <a:pt x="189236" y="556133"/>
                      <a:pt x="190681" y="775705"/>
                    </a:cubicBezTo>
                    <a:lnTo>
                      <a:pt x="164679" y="810374"/>
                    </a:lnTo>
                    <a:lnTo>
                      <a:pt x="169013" y="866712"/>
                    </a:lnTo>
                    <a:lnTo>
                      <a:pt x="0" y="85804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7"/>
              <p:cNvSpPr/>
              <p:nvPr/>
            </p:nvSpPr>
            <p:spPr>
              <a:xfrm>
                <a:off x="3812398" y="2508432"/>
                <a:ext cx="320690" cy="1001073"/>
              </a:xfrm>
              <a:custGeom>
                <a:avLst/>
                <a:gdLst>
                  <a:gd name="connsiteX0" fmla="*/ 0 w 320690"/>
                  <a:gd name="connsiteY0" fmla="*/ 0 h 1001073"/>
                  <a:gd name="connsiteX1" fmla="*/ 0 w 320690"/>
                  <a:gd name="connsiteY1" fmla="*/ 0 h 1001073"/>
                  <a:gd name="connsiteX2" fmla="*/ 0 w 320690"/>
                  <a:gd name="connsiteY2" fmla="*/ 190681 h 1001073"/>
                  <a:gd name="connsiteX3" fmla="*/ 73672 w 320690"/>
                  <a:gd name="connsiteY3" fmla="*/ 190681 h 1001073"/>
                  <a:gd name="connsiteX4" fmla="*/ 86673 w 320690"/>
                  <a:gd name="connsiteY4" fmla="*/ 264353 h 1001073"/>
                  <a:gd name="connsiteX5" fmla="*/ 104008 w 320690"/>
                  <a:gd name="connsiteY5" fmla="*/ 320690 h 1001073"/>
                  <a:gd name="connsiteX6" fmla="*/ 95341 w 320690"/>
                  <a:gd name="connsiteY6" fmla="*/ 936069 h 1001073"/>
                  <a:gd name="connsiteX7" fmla="*/ 130010 w 320690"/>
                  <a:gd name="connsiteY7" fmla="*/ 1001073 h 1001073"/>
                  <a:gd name="connsiteX8" fmla="*/ 234017 w 320690"/>
                  <a:gd name="connsiteY8" fmla="*/ 1001073 h 1001073"/>
                  <a:gd name="connsiteX9" fmla="*/ 229684 w 320690"/>
                  <a:gd name="connsiteY9" fmla="*/ 944736 h 1001073"/>
                  <a:gd name="connsiteX10" fmla="*/ 316357 w 320690"/>
                  <a:gd name="connsiteY10" fmla="*/ 944736 h 1001073"/>
                  <a:gd name="connsiteX11" fmla="*/ 320690 w 320690"/>
                  <a:gd name="connsiteY11" fmla="*/ 884065 h 1001073"/>
                  <a:gd name="connsiteX12" fmla="*/ 160345 w 320690"/>
                  <a:gd name="connsiteY12" fmla="*/ 884065 h 1001073"/>
                  <a:gd name="connsiteX13" fmla="*/ 151678 w 320690"/>
                  <a:gd name="connsiteY13" fmla="*/ 797392 h 1001073"/>
                  <a:gd name="connsiteX14" fmla="*/ 143011 w 320690"/>
                  <a:gd name="connsiteY14" fmla="*/ 793058 h 1001073"/>
                  <a:gd name="connsiteX15" fmla="*/ 143011 w 320690"/>
                  <a:gd name="connsiteY15" fmla="*/ 147345 h 1001073"/>
                  <a:gd name="connsiteX16" fmla="*/ 104008 w 320690"/>
                  <a:gd name="connsiteY16" fmla="*/ 8668 h 1001073"/>
                  <a:gd name="connsiteX17" fmla="*/ 0 w 320690"/>
                  <a:gd name="connsiteY17" fmla="*/ 0 h 1001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0690" h="1001073">
                    <a:moveTo>
                      <a:pt x="0" y="0"/>
                    </a:moveTo>
                    <a:lnTo>
                      <a:pt x="0" y="0"/>
                    </a:lnTo>
                    <a:lnTo>
                      <a:pt x="0" y="190681"/>
                    </a:lnTo>
                    <a:lnTo>
                      <a:pt x="73672" y="190681"/>
                    </a:lnTo>
                    <a:lnTo>
                      <a:pt x="86673" y="264353"/>
                    </a:lnTo>
                    <a:lnTo>
                      <a:pt x="104008" y="320690"/>
                    </a:lnTo>
                    <a:lnTo>
                      <a:pt x="95341" y="936069"/>
                    </a:lnTo>
                    <a:lnTo>
                      <a:pt x="130010" y="1001073"/>
                    </a:lnTo>
                    <a:lnTo>
                      <a:pt x="234017" y="1001073"/>
                    </a:lnTo>
                    <a:lnTo>
                      <a:pt x="229684" y="944736"/>
                    </a:lnTo>
                    <a:lnTo>
                      <a:pt x="316357" y="944736"/>
                    </a:lnTo>
                    <a:lnTo>
                      <a:pt x="320690" y="884065"/>
                    </a:lnTo>
                    <a:lnTo>
                      <a:pt x="160345" y="884065"/>
                    </a:lnTo>
                    <a:lnTo>
                      <a:pt x="151678" y="797392"/>
                    </a:lnTo>
                    <a:lnTo>
                      <a:pt x="143011" y="793058"/>
                    </a:lnTo>
                    <a:lnTo>
                      <a:pt x="143011" y="147345"/>
                    </a:lnTo>
                    <a:lnTo>
                      <a:pt x="104008" y="8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フリーフォーム 27"/>
              <p:cNvSpPr/>
              <p:nvPr/>
            </p:nvSpPr>
            <p:spPr>
              <a:xfrm>
                <a:off x="2333360" y="4132937"/>
                <a:ext cx="45720" cy="441960"/>
              </a:xfrm>
              <a:custGeom>
                <a:avLst/>
                <a:gdLst>
                  <a:gd name="connsiteX0" fmla="*/ 0 w 83820"/>
                  <a:gd name="connsiteY0" fmla="*/ 0 h 487680"/>
                  <a:gd name="connsiteX1" fmla="*/ 0 w 83820"/>
                  <a:gd name="connsiteY1" fmla="*/ 487680 h 487680"/>
                  <a:gd name="connsiteX2" fmla="*/ 83820 w 83820"/>
                  <a:gd name="connsiteY2" fmla="*/ 487680 h 487680"/>
                  <a:gd name="connsiteX3" fmla="*/ 76200 w 83820"/>
                  <a:gd name="connsiteY3" fmla="*/ 26670 h 487680"/>
                  <a:gd name="connsiteX4" fmla="*/ 0 w 83820"/>
                  <a:gd name="connsiteY4" fmla="*/ 0 h 487680"/>
                  <a:gd name="connsiteX0" fmla="*/ 22860 w 83820"/>
                  <a:gd name="connsiteY0" fmla="*/ 38100 h 461010"/>
                  <a:gd name="connsiteX1" fmla="*/ 0 w 83820"/>
                  <a:gd name="connsiteY1" fmla="*/ 461010 h 461010"/>
                  <a:gd name="connsiteX2" fmla="*/ 83820 w 83820"/>
                  <a:gd name="connsiteY2" fmla="*/ 461010 h 461010"/>
                  <a:gd name="connsiteX3" fmla="*/ 76200 w 83820"/>
                  <a:gd name="connsiteY3" fmla="*/ 0 h 461010"/>
                  <a:gd name="connsiteX4" fmla="*/ 22860 w 83820"/>
                  <a:gd name="connsiteY4" fmla="*/ 38100 h 461010"/>
                  <a:gd name="connsiteX0" fmla="*/ 3810 w 64770"/>
                  <a:gd name="connsiteY0" fmla="*/ 38100 h 480060"/>
                  <a:gd name="connsiteX1" fmla="*/ 0 w 64770"/>
                  <a:gd name="connsiteY1" fmla="*/ 480060 h 480060"/>
                  <a:gd name="connsiteX2" fmla="*/ 64770 w 64770"/>
                  <a:gd name="connsiteY2" fmla="*/ 461010 h 480060"/>
                  <a:gd name="connsiteX3" fmla="*/ 57150 w 64770"/>
                  <a:gd name="connsiteY3" fmla="*/ 0 h 480060"/>
                  <a:gd name="connsiteX4" fmla="*/ 3810 w 64770"/>
                  <a:gd name="connsiteY4" fmla="*/ 38100 h 480060"/>
                  <a:gd name="connsiteX0" fmla="*/ 3810 w 57150"/>
                  <a:gd name="connsiteY0" fmla="*/ 38100 h 480060"/>
                  <a:gd name="connsiteX1" fmla="*/ 0 w 57150"/>
                  <a:gd name="connsiteY1" fmla="*/ 480060 h 480060"/>
                  <a:gd name="connsiteX2" fmla="*/ 45720 w 57150"/>
                  <a:gd name="connsiteY2" fmla="*/ 464820 h 480060"/>
                  <a:gd name="connsiteX3" fmla="*/ 57150 w 57150"/>
                  <a:gd name="connsiteY3" fmla="*/ 0 h 480060"/>
                  <a:gd name="connsiteX4" fmla="*/ 3810 w 57150"/>
                  <a:gd name="connsiteY4" fmla="*/ 38100 h 480060"/>
                  <a:gd name="connsiteX0" fmla="*/ 3810 w 45720"/>
                  <a:gd name="connsiteY0" fmla="*/ 0 h 441960"/>
                  <a:gd name="connsiteX1" fmla="*/ 0 w 45720"/>
                  <a:gd name="connsiteY1" fmla="*/ 441960 h 441960"/>
                  <a:gd name="connsiteX2" fmla="*/ 45720 w 45720"/>
                  <a:gd name="connsiteY2" fmla="*/ 426720 h 441960"/>
                  <a:gd name="connsiteX3" fmla="*/ 41910 w 45720"/>
                  <a:gd name="connsiteY3" fmla="*/ 7620 h 441960"/>
                  <a:gd name="connsiteX4" fmla="*/ 3810 w 45720"/>
                  <a:gd name="connsiteY4" fmla="*/ 0 h 44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41960">
                    <a:moveTo>
                      <a:pt x="3810" y="0"/>
                    </a:moveTo>
                    <a:lnTo>
                      <a:pt x="0" y="441960"/>
                    </a:lnTo>
                    <a:lnTo>
                      <a:pt x="45720" y="426720"/>
                    </a:lnTo>
                    <a:lnTo>
                      <a:pt x="41910" y="7620"/>
                    </a:lnTo>
                    <a:lnTo>
                      <a:pt x="3810" y="0"/>
                    </a:lnTo>
                    <a:close/>
                  </a:path>
                </a:pathLst>
              </a:cu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フリーフォーム 28"/>
              <p:cNvSpPr/>
              <p:nvPr/>
            </p:nvSpPr>
            <p:spPr>
              <a:xfrm>
                <a:off x="2775320" y="2559407"/>
                <a:ext cx="285750" cy="994410"/>
              </a:xfrm>
              <a:custGeom>
                <a:avLst/>
                <a:gdLst>
                  <a:gd name="connsiteX0" fmla="*/ 0 w 285750"/>
                  <a:gd name="connsiteY0" fmla="*/ 994410 h 994410"/>
                  <a:gd name="connsiteX1" fmla="*/ 0 w 285750"/>
                  <a:gd name="connsiteY1" fmla="*/ 868680 h 994410"/>
                  <a:gd name="connsiteX2" fmla="*/ 64770 w 285750"/>
                  <a:gd name="connsiteY2" fmla="*/ 868680 h 994410"/>
                  <a:gd name="connsiteX3" fmla="*/ 99060 w 285750"/>
                  <a:gd name="connsiteY3" fmla="*/ 777240 h 994410"/>
                  <a:gd name="connsiteX4" fmla="*/ 95250 w 285750"/>
                  <a:gd name="connsiteY4" fmla="*/ 144780 h 994410"/>
                  <a:gd name="connsiteX5" fmla="*/ 125730 w 285750"/>
                  <a:gd name="connsiteY5" fmla="*/ 0 h 994410"/>
                  <a:gd name="connsiteX6" fmla="*/ 285750 w 285750"/>
                  <a:gd name="connsiteY6" fmla="*/ 0 h 994410"/>
                  <a:gd name="connsiteX7" fmla="*/ 281940 w 285750"/>
                  <a:gd name="connsiteY7" fmla="*/ 209550 h 994410"/>
                  <a:gd name="connsiteX8" fmla="*/ 171450 w 285750"/>
                  <a:gd name="connsiteY8" fmla="*/ 205740 h 994410"/>
                  <a:gd name="connsiteX9" fmla="*/ 171450 w 285750"/>
                  <a:gd name="connsiteY9" fmla="*/ 278130 h 994410"/>
                  <a:gd name="connsiteX10" fmla="*/ 148590 w 285750"/>
                  <a:gd name="connsiteY10" fmla="*/ 335280 h 994410"/>
                  <a:gd name="connsiteX11" fmla="*/ 152400 w 285750"/>
                  <a:gd name="connsiteY11" fmla="*/ 922020 h 994410"/>
                  <a:gd name="connsiteX12" fmla="*/ 121920 w 285750"/>
                  <a:gd name="connsiteY12" fmla="*/ 990600 h 994410"/>
                  <a:gd name="connsiteX13" fmla="*/ 0 w 285750"/>
                  <a:gd name="connsiteY13" fmla="*/ 994410 h 994410"/>
                  <a:gd name="connsiteX0" fmla="*/ 0 w 285750"/>
                  <a:gd name="connsiteY0" fmla="*/ 994410 h 994410"/>
                  <a:gd name="connsiteX1" fmla="*/ 0 w 285750"/>
                  <a:gd name="connsiteY1" fmla="*/ 868680 h 994410"/>
                  <a:gd name="connsiteX2" fmla="*/ 64770 w 285750"/>
                  <a:gd name="connsiteY2" fmla="*/ 868680 h 994410"/>
                  <a:gd name="connsiteX3" fmla="*/ 99060 w 285750"/>
                  <a:gd name="connsiteY3" fmla="*/ 777240 h 994410"/>
                  <a:gd name="connsiteX4" fmla="*/ 76200 w 285750"/>
                  <a:gd name="connsiteY4" fmla="*/ 144780 h 994410"/>
                  <a:gd name="connsiteX5" fmla="*/ 125730 w 285750"/>
                  <a:gd name="connsiteY5" fmla="*/ 0 h 994410"/>
                  <a:gd name="connsiteX6" fmla="*/ 285750 w 285750"/>
                  <a:gd name="connsiteY6" fmla="*/ 0 h 994410"/>
                  <a:gd name="connsiteX7" fmla="*/ 281940 w 285750"/>
                  <a:gd name="connsiteY7" fmla="*/ 209550 h 994410"/>
                  <a:gd name="connsiteX8" fmla="*/ 171450 w 285750"/>
                  <a:gd name="connsiteY8" fmla="*/ 205740 h 994410"/>
                  <a:gd name="connsiteX9" fmla="*/ 171450 w 285750"/>
                  <a:gd name="connsiteY9" fmla="*/ 278130 h 994410"/>
                  <a:gd name="connsiteX10" fmla="*/ 148590 w 285750"/>
                  <a:gd name="connsiteY10" fmla="*/ 335280 h 994410"/>
                  <a:gd name="connsiteX11" fmla="*/ 152400 w 285750"/>
                  <a:gd name="connsiteY11" fmla="*/ 922020 h 994410"/>
                  <a:gd name="connsiteX12" fmla="*/ 121920 w 285750"/>
                  <a:gd name="connsiteY12" fmla="*/ 990600 h 994410"/>
                  <a:gd name="connsiteX13" fmla="*/ 0 w 285750"/>
                  <a:gd name="connsiteY13" fmla="*/ 994410 h 994410"/>
                  <a:gd name="connsiteX0" fmla="*/ 0 w 285750"/>
                  <a:gd name="connsiteY0" fmla="*/ 994410 h 994410"/>
                  <a:gd name="connsiteX1" fmla="*/ 0 w 285750"/>
                  <a:gd name="connsiteY1" fmla="*/ 868680 h 994410"/>
                  <a:gd name="connsiteX2" fmla="*/ 64770 w 285750"/>
                  <a:gd name="connsiteY2" fmla="*/ 868680 h 994410"/>
                  <a:gd name="connsiteX3" fmla="*/ 99060 w 285750"/>
                  <a:gd name="connsiteY3" fmla="*/ 777240 h 994410"/>
                  <a:gd name="connsiteX4" fmla="*/ 76200 w 285750"/>
                  <a:gd name="connsiteY4" fmla="*/ 144780 h 994410"/>
                  <a:gd name="connsiteX5" fmla="*/ 106680 w 285750"/>
                  <a:gd name="connsiteY5" fmla="*/ 0 h 994410"/>
                  <a:gd name="connsiteX6" fmla="*/ 285750 w 285750"/>
                  <a:gd name="connsiteY6" fmla="*/ 0 h 994410"/>
                  <a:gd name="connsiteX7" fmla="*/ 281940 w 285750"/>
                  <a:gd name="connsiteY7" fmla="*/ 209550 h 994410"/>
                  <a:gd name="connsiteX8" fmla="*/ 171450 w 285750"/>
                  <a:gd name="connsiteY8" fmla="*/ 205740 h 994410"/>
                  <a:gd name="connsiteX9" fmla="*/ 171450 w 285750"/>
                  <a:gd name="connsiteY9" fmla="*/ 278130 h 994410"/>
                  <a:gd name="connsiteX10" fmla="*/ 148590 w 285750"/>
                  <a:gd name="connsiteY10" fmla="*/ 335280 h 994410"/>
                  <a:gd name="connsiteX11" fmla="*/ 152400 w 285750"/>
                  <a:gd name="connsiteY11" fmla="*/ 922020 h 994410"/>
                  <a:gd name="connsiteX12" fmla="*/ 121920 w 285750"/>
                  <a:gd name="connsiteY12" fmla="*/ 990600 h 994410"/>
                  <a:gd name="connsiteX13" fmla="*/ 0 w 285750"/>
                  <a:gd name="connsiteY13" fmla="*/ 994410 h 994410"/>
                  <a:gd name="connsiteX0" fmla="*/ 0 w 285750"/>
                  <a:gd name="connsiteY0" fmla="*/ 994410 h 994410"/>
                  <a:gd name="connsiteX1" fmla="*/ 0 w 285750"/>
                  <a:gd name="connsiteY1" fmla="*/ 868680 h 994410"/>
                  <a:gd name="connsiteX2" fmla="*/ 64770 w 285750"/>
                  <a:gd name="connsiteY2" fmla="*/ 868680 h 994410"/>
                  <a:gd name="connsiteX3" fmla="*/ 87630 w 285750"/>
                  <a:gd name="connsiteY3" fmla="*/ 777240 h 994410"/>
                  <a:gd name="connsiteX4" fmla="*/ 76200 w 285750"/>
                  <a:gd name="connsiteY4" fmla="*/ 144780 h 994410"/>
                  <a:gd name="connsiteX5" fmla="*/ 106680 w 285750"/>
                  <a:gd name="connsiteY5" fmla="*/ 0 h 994410"/>
                  <a:gd name="connsiteX6" fmla="*/ 285750 w 285750"/>
                  <a:gd name="connsiteY6" fmla="*/ 0 h 994410"/>
                  <a:gd name="connsiteX7" fmla="*/ 281940 w 285750"/>
                  <a:gd name="connsiteY7" fmla="*/ 209550 h 994410"/>
                  <a:gd name="connsiteX8" fmla="*/ 171450 w 285750"/>
                  <a:gd name="connsiteY8" fmla="*/ 205740 h 994410"/>
                  <a:gd name="connsiteX9" fmla="*/ 171450 w 285750"/>
                  <a:gd name="connsiteY9" fmla="*/ 278130 h 994410"/>
                  <a:gd name="connsiteX10" fmla="*/ 148590 w 285750"/>
                  <a:gd name="connsiteY10" fmla="*/ 335280 h 994410"/>
                  <a:gd name="connsiteX11" fmla="*/ 152400 w 285750"/>
                  <a:gd name="connsiteY11" fmla="*/ 922020 h 994410"/>
                  <a:gd name="connsiteX12" fmla="*/ 121920 w 285750"/>
                  <a:gd name="connsiteY12" fmla="*/ 990600 h 994410"/>
                  <a:gd name="connsiteX13" fmla="*/ 0 w 285750"/>
                  <a:gd name="connsiteY13" fmla="*/ 994410 h 99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5750" h="994410">
                    <a:moveTo>
                      <a:pt x="0" y="994410"/>
                    </a:moveTo>
                    <a:lnTo>
                      <a:pt x="0" y="868680"/>
                    </a:lnTo>
                    <a:lnTo>
                      <a:pt x="64770" y="868680"/>
                    </a:lnTo>
                    <a:lnTo>
                      <a:pt x="87630" y="777240"/>
                    </a:lnTo>
                    <a:lnTo>
                      <a:pt x="76200" y="144780"/>
                    </a:lnTo>
                    <a:lnTo>
                      <a:pt x="106680" y="0"/>
                    </a:lnTo>
                    <a:lnTo>
                      <a:pt x="285750" y="0"/>
                    </a:lnTo>
                    <a:lnTo>
                      <a:pt x="281940" y="209550"/>
                    </a:lnTo>
                    <a:lnTo>
                      <a:pt x="171450" y="205740"/>
                    </a:lnTo>
                    <a:lnTo>
                      <a:pt x="171450" y="278130"/>
                    </a:lnTo>
                    <a:lnTo>
                      <a:pt x="148590" y="335280"/>
                    </a:lnTo>
                    <a:lnTo>
                      <a:pt x="152400" y="922020"/>
                    </a:lnTo>
                    <a:lnTo>
                      <a:pt x="121920" y="990600"/>
                    </a:lnTo>
                    <a:lnTo>
                      <a:pt x="0" y="994410"/>
                    </a:lnTo>
                    <a:close/>
                  </a:path>
                </a:pathLst>
              </a:cu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 29"/>
              <p:cNvSpPr/>
              <p:nvPr/>
            </p:nvSpPr>
            <p:spPr>
              <a:xfrm>
                <a:off x="3590660" y="2544167"/>
                <a:ext cx="289560" cy="1005840"/>
              </a:xfrm>
              <a:custGeom>
                <a:avLst/>
                <a:gdLst>
                  <a:gd name="connsiteX0" fmla="*/ 0 w 289560"/>
                  <a:gd name="connsiteY0" fmla="*/ 0 h 1005840"/>
                  <a:gd name="connsiteX1" fmla="*/ 0 w 289560"/>
                  <a:gd name="connsiteY1" fmla="*/ 224790 h 1005840"/>
                  <a:gd name="connsiteX2" fmla="*/ 114300 w 289560"/>
                  <a:gd name="connsiteY2" fmla="*/ 224790 h 1005840"/>
                  <a:gd name="connsiteX3" fmla="*/ 110490 w 289560"/>
                  <a:gd name="connsiteY3" fmla="*/ 285750 h 1005840"/>
                  <a:gd name="connsiteX4" fmla="*/ 133350 w 289560"/>
                  <a:gd name="connsiteY4" fmla="*/ 346710 h 1005840"/>
                  <a:gd name="connsiteX5" fmla="*/ 140970 w 289560"/>
                  <a:gd name="connsiteY5" fmla="*/ 937260 h 1005840"/>
                  <a:gd name="connsiteX6" fmla="*/ 163830 w 289560"/>
                  <a:gd name="connsiteY6" fmla="*/ 1005840 h 1005840"/>
                  <a:gd name="connsiteX7" fmla="*/ 289560 w 289560"/>
                  <a:gd name="connsiteY7" fmla="*/ 998220 h 1005840"/>
                  <a:gd name="connsiteX8" fmla="*/ 289560 w 289560"/>
                  <a:gd name="connsiteY8" fmla="*/ 876300 h 1005840"/>
                  <a:gd name="connsiteX9" fmla="*/ 213360 w 289560"/>
                  <a:gd name="connsiteY9" fmla="*/ 876300 h 1005840"/>
                  <a:gd name="connsiteX10" fmla="*/ 190500 w 289560"/>
                  <a:gd name="connsiteY10" fmla="*/ 788670 h 1005840"/>
                  <a:gd name="connsiteX11" fmla="*/ 190500 w 289560"/>
                  <a:gd name="connsiteY11" fmla="*/ 144780 h 1005840"/>
                  <a:gd name="connsiteX12" fmla="*/ 163830 w 289560"/>
                  <a:gd name="connsiteY12" fmla="*/ 11430 h 1005840"/>
                  <a:gd name="connsiteX13" fmla="*/ 0 w 289560"/>
                  <a:gd name="connsiteY13" fmla="*/ 0 h 1005840"/>
                  <a:gd name="connsiteX0" fmla="*/ 0 w 289560"/>
                  <a:gd name="connsiteY0" fmla="*/ 0 h 1005840"/>
                  <a:gd name="connsiteX1" fmla="*/ 0 w 289560"/>
                  <a:gd name="connsiteY1" fmla="*/ 224790 h 1005840"/>
                  <a:gd name="connsiteX2" fmla="*/ 114300 w 289560"/>
                  <a:gd name="connsiteY2" fmla="*/ 224790 h 1005840"/>
                  <a:gd name="connsiteX3" fmla="*/ 110490 w 289560"/>
                  <a:gd name="connsiteY3" fmla="*/ 285750 h 1005840"/>
                  <a:gd name="connsiteX4" fmla="*/ 133350 w 289560"/>
                  <a:gd name="connsiteY4" fmla="*/ 346710 h 1005840"/>
                  <a:gd name="connsiteX5" fmla="*/ 140970 w 289560"/>
                  <a:gd name="connsiteY5" fmla="*/ 937260 h 1005840"/>
                  <a:gd name="connsiteX6" fmla="*/ 163830 w 289560"/>
                  <a:gd name="connsiteY6" fmla="*/ 1005840 h 1005840"/>
                  <a:gd name="connsiteX7" fmla="*/ 289560 w 289560"/>
                  <a:gd name="connsiteY7" fmla="*/ 998220 h 1005840"/>
                  <a:gd name="connsiteX8" fmla="*/ 289560 w 289560"/>
                  <a:gd name="connsiteY8" fmla="*/ 876300 h 1005840"/>
                  <a:gd name="connsiteX9" fmla="*/ 213360 w 289560"/>
                  <a:gd name="connsiteY9" fmla="*/ 876300 h 1005840"/>
                  <a:gd name="connsiteX10" fmla="*/ 190500 w 289560"/>
                  <a:gd name="connsiteY10" fmla="*/ 788670 h 1005840"/>
                  <a:gd name="connsiteX11" fmla="*/ 213360 w 289560"/>
                  <a:gd name="connsiteY11" fmla="*/ 140970 h 1005840"/>
                  <a:gd name="connsiteX12" fmla="*/ 163830 w 289560"/>
                  <a:gd name="connsiteY12" fmla="*/ 11430 h 1005840"/>
                  <a:gd name="connsiteX13" fmla="*/ 0 w 289560"/>
                  <a:gd name="connsiteY13" fmla="*/ 0 h 100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9560" h="1005840">
                    <a:moveTo>
                      <a:pt x="0" y="0"/>
                    </a:moveTo>
                    <a:lnTo>
                      <a:pt x="0" y="224790"/>
                    </a:lnTo>
                    <a:lnTo>
                      <a:pt x="114300" y="224790"/>
                    </a:lnTo>
                    <a:lnTo>
                      <a:pt x="110490" y="285750"/>
                    </a:lnTo>
                    <a:lnTo>
                      <a:pt x="133350" y="346710"/>
                    </a:lnTo>
                    <a:lnTo>
                      <a:pt x="140970" y="937260"/>
                    </a:lnTo>
                    <a:lnTo>
                      <a:pt x="163830" y="1005840"/>
                    </a:lnTo>
                    <a:lnTo>
                      <a:pt x="289560" y="998220"/>
                    </a:lnTo>
                    <a:lnTo>
                      <a:pt x="289560" y="876300"/>
                    </a:lnTo>
                    <a:lnTo>
                      <a:pt x="213360" y="876300"/>
                    </a:lnTo>
                    <a:lnTo>
                      <a:pt x="190500" y="788670"/>
                    </a:lnTo>
                    <a:lnTo>
                      <a:pt x="213360" y="140970"/>
                    </a:lnTo>
                    <a:lnTo>
                      <a:pt x="163830" y="11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2518342" y="3603571"/>
                <a:ext cx="128265" cy="1477108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4003036" y="3594606"/>
                <a:ext cx="128265" cy="1490210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2641779" y="3607019"/>
                <a:ext cx="1366085" cy="149642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2645228" y="4951036"/>
                <a:ext cx="1358498" cy="146193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617088" y="3359394"/>
                <a:ext cx="323924" cy="185385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837389" y="4236071"/>
                <a:ext cx="323924" cy="185385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881147" y="4755137"/>
                <a:ext cx="372210" cy="185385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1939895" y="1435693"/>
                <a:ext cx="444382" cy="256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/>
              <p:cNvSpPr/>
              <p:nvPr/>
            </p:nvSpPr>
            <p:spPr>
              <a:xfrm>
                <a:off x="2820112" y="3854152"/>
                <a:ext cx="1144726" cy="1045551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>
                <a:off x="1341690" y="2238998"/>
                <a:ext cx="632389" cy="289890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2426494" y="2248524"/>
                <a:ext cx="1769268" cy="144298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正方形/長方形 68"/>
              <p:cNvSpPr/>
              <p:nvPr/>
            </p:nvSpPr>
            <p:spPr>
              <a:xfrm>
                <a:off x="4200525" y="2234235"/>
                <a:ext cx="523875" cy="308940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正方形/長方形 69"/>
              <p:cNvSpPr/>
              <p:nvPr/>
            </p:nvSpPr>
            <p:spPr>
              <a:xfrm>
                <a:off x="1890713" y="2534272"/>
                <a:ext cx="90487" cy="2823540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4629150" y="2529509"/>
                <a:ext cx="90487" cy="2823540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1943101" y="5353673"/>
                <a:ext cx="3095624" cy="132727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/>
              <p:cNvSpPr/>
              <p:nvPr/>
            </p:nvSpPr>
            <p:spPr>
              <a:xfrm>
                <a:off x="1972722" y="2246141"/>
                <a:ext cx="456154" cy="316083"/>
              </a:xfrm>
              <a:prstGeom prst="rect">
                <a:avLst/>
              </a:prstGeom>
              <a:solidFill>
                <a:schemeClr val="bg1">
                  <a:lumMod val="6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273" y="715010"/>
              <a:ext cx="1537423" cy="101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 descr="C:\Users\sato\Documents\RIBF\SAMURAI\超伝導マグネット\見学写真\100805-コイル組立見学写真\IMG_0339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97" y="590788"/>
            <a:ext cx="1510915" cy="10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1690" y="0"/>
            <a:ext cx="6597353" cy="648308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Estimated Heat load/coil</a:t>
            </a:r>
            <a:endParaRPr kumimoji="1" lang="ja-JP" altLang="en-US" sz="40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227722"/>
              </p:ext>
            </p:extLst>
          </p:nvPr>
        </p:nvGraphicFramePr>
        <p:xfrm>
          <a:off x="1281887" y="1354296"/>
          <a:ext cx="6721878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313"/>
                <a:gridCol w="1120313"/>
                <a:gridCol w="1120313"/>
                <a:gridCol w="1120313"/>
                <a:gridCol w="1120313"/>
                <a:gridCol w="1120313"/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Place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Parts 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Heat load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@ramping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@I=560 A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@I=0 A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In the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cryostat</a:t>
                      </a:r>
                    </a:p>
                    <a:p>
                      <a:r>
                        <a:rPr kumimoji="1" lang="en-US" altLang="ja-JP" sz="1000" baseline="0" dirty="0" smtClean="0">
                          <a:latin typeface="+mn-lt"/>
                        </a:rPr>
                        <a:t>+</a:t>
                      </a:r>
                    </a:p>
                    <a:p>
                      <a:r>
                        <a:rPr kumimoji="1" lang="en-US" altLang="ja-JP" sz="1000" baseline="0" dirty="0" smtClean="0">
                          <a:latin typeface="+mn-lt"/>
                        </a:rPr>
                        <a:t>Chimney pipe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Thermal shield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Radiation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0.40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0.40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0.40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Support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1.35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1.35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1.35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Coil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AC loss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rowSpan="6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In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the reservoir</a:t>
                      </a:r>
                      <a:r>
                        <a:rPr kumimoji="1" lang="en-US" altLang="ja-JP" sz="1000" dirty="0" smtClean="0">
                          <a:latin typeface="+mn-lt"/>
                        </a:rPr>
                        <a:t> vessel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000" b="0" dirty="0" smtClean="0">
                          <a:latin typeface="+mn-lt"/>
                        </a:rPr>
                        <a:t>(port)</a:t>
                      </a:r>
                      <a:endParaRPr kumimoji="1" lang="ja-JP" alt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Thermal shield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Radiation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0.52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0.52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0.52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Support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Power leads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</a:p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+</a:t>
                      </a:r>
                    </a:p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Joule loss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0.30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He gas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0.57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Bellows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Signal leads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0.12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0.12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0.12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Sum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4.11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3.61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3.37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053895"/>
              </p:ext>
            </p:extLst>
          </p:nvPr>
        </p:nvGraphicFramePr>
        <p:xfrm>
          <a:off x="1281887" y="5217009"/>
          <a:ext cx="6731646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941"/>
                <a:gridCol w="1121941"/>
                <a:gridCol w="1121941"/>
                <a:gridCol w="1121941"/>
                <a:gridCol w="1121941"/>
                <a:gridCol w="1121941"/>
              </a:tblGrid>
              <a:tr h="180000"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Place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Parts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Heat load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@ramping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@I=560 A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+mn-lt"/>
                        </a:rPr>
                        <a:t>@I=0 A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</a:tr>
              <a:tr h="180000"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In the cryostat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Thermal Shield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Radiation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0.08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180000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Support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4.88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4.88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4.88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180000">
                <a:tc gridSpan="3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Sum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4.96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4.96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4.96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059696" y="982770"/>
            <a:ext cx="94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4K part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59696" y="4809865"/>
            <a:ext cx="111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20</a:t>
            </a:r>
            <a:r>
              <a:rPr kumimoji="1" lang="en-US" altLang="ja-JP" dirty="0" smtClean="0"/>
              <a:t>K part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29146" y="4443817"/>
            <a:ext cx="1555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GM/JT 2.5W@4.3K x2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96087" y="6356650"/>
            <a:ext cx="1555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GM 4.2W@12K x2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48015" y="760575"/>
            <a:ext cx="310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 calculated </a:t>
            </a:r>
            <a:r>
              <a:rPr lang="en-US" altLang="ja-JP" dirty="0" smtClean="0"/>
              <a:t>for the </a:t>
            </a:r>
            <a:r>
              <a:rPr kumimoji="1" lang="en-US" altLang="ja-JP" dirty="0" smtClean="0"/>
              <a:t>lower coil )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033331" y="4136164"/>
            <a:ext cx="529839" cy="170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048999" y="5972085"/>
            <a:ext cx="529839" cy="170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2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5694" y="0"/>
            <a:ext cx="6272613" cy="648308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Estimated Heat load/coil</a:t>
            </a:r>
            <a:endParaRPr kumimoji="1" lang="ja-JP" altLang="en-US" sz="4000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602557"/>
              </p:ext>
            </p:extLst>
          </p:nvPr>
        </p:nvGraphicFramePr>
        <p:xfrm>
          <a:off x="1199273" y="1388460"/>
          <a:ext cx="6729204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534"/>
                <a:gridCol w="1121534"/>
                <a:gridCol w="1121534"/>
                <a:gridCol w="1121534"/>
                <a:gridCol w="1121534"/>
                <a:gridCol w="1121534"/>
              </a:tblGrid>
              <a:tr h="180000"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Place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Parts 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Heat load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@ramping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@I=560</a:t>
                      </a:r>
                      <a:r>
                        <a:rPr kumimoji="1" lang="en-US" altLang="ja-JP" sz="1000" b="1" baseline="0" dirty="0" smtClean="0"/>
                        <a:t> A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@I=0</a:t>
                      </a:r>
                      <a:r>
                        <a:rPr kumimoji="1" lang="en-US" altLang="ja-JP" sz="1000" b="1" baseline="0" dirty="0" smtClean="0"/>
                        <a:t> A</a:t>
                      </a:r>
                      <a:endParaRPr kumimoji="1" lang="ja-JP" altLang="en-US" sz="1000" b="1" dirty="0"/>
                    </a:p>
                  </a:txBody>
                  <a:tcPr/>
                </a:tc>
              </a:tr>
              <a:tr h="180000">
                <a:tc rowSpan="3"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In</a:t>
                      </a:r>
                      <a:r>
                        <a:rPr kumimoji="1" lang="en-US" altLang="ja-JP" sz="1000" baseline="0" dirty="0" smtClean="0"/>
                        <a:t> the cryostat</a:t>
                      </a:r>
                    </a:p>
                    <a:p>
                      <a:r>
                        <a:rPr kumimoji="1" lang="en-US" altLang="ja-JP" sz="1000" baseline="0" dirty="0" smtClean="0"/>
                        <a:t>+</a:t>
                      </a:r>
                    </a:p>
                    <a:p>
                      <a:r>
                        <a:rPr kumimoji="1" lang="en-US" altLang="ja-JP" sz="1000" baseline="0" dirty="0" smtClean="0"/>
                        <a:t>Chimney pipe</a:t>
                      </a:r>
                      <a:endParaRPr kumimoji="1" lang="ja-JP" alt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Thermal shield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Radiation 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23.79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23.79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23.79</a:t>
                      </a:r>
                      <a:endParaRPr kumimoji="1" lang="ja-JP" altLang="en-US" sz="1000" dirty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Residual</a:t>
                      </a:r>
                      <a:r>
                        <a:rPr kumimoji="1" lang="en-US" altLang="ja-JP" sz="1000" baseline="0" dirty="0" smtClean="0"/>
                        <a:t> gas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0.60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0.60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0.60</a:t>
                      </a:r>
                      <a:endParaRPr kumimoji="1" lang="ja-JP" altLang="en-US" sz="1000" dirty="0"/>
                    </a:p>
                  </a:txBody>
                  <a:tcPr/>
                </a:tc>
              </a:tr>
              <a:tr h="180000">
                <a:tc vMerge="1"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Support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Conduction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53.83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53.83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53.83</a:t>
                      </a:r>
                      <a:endParaRPr kumimoji="1" lang="ja-JP" altLang="en-US" sz="1000" dirty="0"/>
                    </a:p>
                  </a:txBody>
                  <a:tcPr/>
                </a:tc>
              </a:tr>
              <a:tr h="180000">
                <a:tc gridSpan="3"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Sum</a:t>
                      </a:r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78.22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78.22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78.22</a:t>
                      </a:r>
                      <a:endParaRPr kumimoji="1" lang="ja-JP" altLang="en-US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900081"/>
              </p:ext>
            </p:extLst>
          </p:nvPr>
        </p:nvGraphicFramePr>
        <p:xfrm>
          <a:off x="1199273" y="3583657"/>
          <a:ext cx="6738972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162"/>
                <a:gridCol w="1123162"/>
                <a:gridCol w="1123162"/>
                <a:gridCol w="1123162"/>
                <a:gridCol w="1123162"/>
                <a:gridCol w="1123162"/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Place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Parts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Heat load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@ramping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@I=560 A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/>
                        <a:t>@I=0 A</a:t>
                      </a:r>
                      <a:endParaRPr kumimoji="1" lang="ja-JP" altLang="en-US" sz="1000" b="1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rowSpan="5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In the reservoir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+mn-lt"/>
                        </a:rPr>
                        <a:t>vessel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+mn-lt"/>
                        </a:rPr>
                        <a:t>(port)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Vacuum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chamber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Radiation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10.99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10.99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10.99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Residual gas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0.28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0.28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0.28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Support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0.47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0.47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0.47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Power lead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</a:p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+</a:t>
                      </a:r>
                    </a:p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Joule</a:t>
                      </a:r>
                      <a:r>
                        <a:rPr kumimoji="1" lang="en-US" altLang="ja-JP" sz="1000" baseline="0" dirty="0" smtClean="0">
                          <a:latin typeface="+mn-lt"/>
                        </a:rPr>
                        <a:t> loss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40.496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40.496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22.344</a:t>
                      </a: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Bellows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Conduction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1.708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1.708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1.708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+mn-lt"/>
                        </a:rPr>
                        <a:t>Sum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53.94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53.94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lt"/>
                        </a:rPr>
                        <a:t>35.78</a:t>
                      </a:r>
                      <a:endParaRPr kumimoji="1" lang="ja-JP" altLang="en-US" sz="1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863139" y="989891"/>
            <a:ext cx="194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80</a:t>
            </a:r>
            <a:r>
              <a:rPr kumimoji="1" lang="en-US" altLang="ja-JP" dirty="0" smtClean="0"/>
              <a:t>K thermal shield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3139" y="3124923"/>
            <a:ext cx="167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Power lead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96082" y="5732803"/>
            <a:ext cx="136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GM 54W@40K x1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26291" y="2697622"/>
            <a:ext cx="1555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GM 100W@80K x2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849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9386" y="0"/>
            <a:ext cx="3787231" cy="585974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Heat load @4K</a:t>
            </a:r>
            <a:endParaRPr kumimoji="1" lang="ja-JP" altLang="en-US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0658" y="645459"/>
            <a:ext cx="322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Heat load @4K /coil (estimation)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082093"/>
              </p:ext>
            </p:extLst>
          </p:nvPr>
        </p:nvGraphicFramePr>
        <p:xfrm>
          <a:off x="1057836" y="1047376"/>
          <a:ext cx="6103541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340"/>
                <a:gridCol w="1749344"/>
                <a:gridCol w="1558008"/>
                <a:gridCol w="1456849"/>
              </a:tblGrid>
              <a:tr h="288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@Ramping [W]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@I=560 A [W]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@I=0 A [W]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</a:t>
                      </a:r>
                      <a:r>
                        <a:rPr kumimoji="1" lang="en-US" altLang="ja-JP" sz="1400" baseline="0" dirty="0" smtClean="0"/>
                        <a:t> K part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4.11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3.61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3.37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9" name="グループ化 28"/>
          <p:cNvGrpSpPr/>
          <p:nvPr/>
        </p:nvGrpSpPr>
        <p:grpSpPr>
          <a:xfrm>
            <a:off x="236907" y="2361657"/>
            <a:ext cx="4090889" cy="3113730"/>
            <a:chOff x="253999" y="3110752"/>
            <a:chExt cx="4090889" cy="3113730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253999" y="3451412"/>
              <a:ext cx="4090889" cy="2773070"/>
              <a:chOff x="253999" y="3451412"/>
              <a:chExt cx="4090889" cy="2773070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528911" y="3451412"/>
                <a:ext cx="3550030" cy="2520000"/>
                <a:chOff x="528911" y="3451412"/>
                <a:chExt cx="3550030" cy="2520000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911" y="3451412"/>
                  <a:ext cx="3499630" cy="252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正方形/長方形 6"/>
                <p:cNvSpPr/>
                <p:nvPr/>
              </p:nvSpPr>
              <p:spPr>
                <a:xfrm>
                  <a:off x="3926541" y="5459506"/>
                  <a:ext cx="152400" cy="1613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" name="テキスト ボックス 8"/>
              <p:cNvSpPr txBox="1"/>
              <p:nvPr/>
            </p:nvSpPr>
            <p:spPr>
              <a:xfrm>
                <a:off x="887507" y="4114799"/>
                <a:ext cx="51995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err="1" smtClean="0"/>
                  <a:t>LHe</a:t>
                </a:r>
                <a:endParaRPr kumimoji="1" lang="ja-JP" altLang="en-US" sz="1400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2698376" y="3783104"/>
                <a:ext cx="8337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400" dirty="0" smtClean="0"/>
                  <a:t>pressure</a:t>
                </a:r>
                <a:endParaRPr kumimoji="1" lang="ja-JP" altLang="en-US" sz="1400" dirty="0"/>
              </a:p>
            </p:txBody>
          </p:sp>
          <p:sp>
            <p:nvSpPr>
              <p:cNvPr id="13" name="上カーブ矢印 12"/>
              <p:cNvSpPr/>
              <p:nvPr/>
            </p:nvSpPr>
            <p:spPr>
              <a:xfrm rot="5075493">
                <a:off x="1373523" y="4769351"/>
                <a:ext cx="770332" cy="313765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1972235" y="5199527"/>
                <a:ext cx="914399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400" dirty="0" smtClean="0"/>
                  <a:t>1.25 L/h</a:t>
                </a:r>
                <a:endParaRPr kumimoji="1" lang="ja-JP" altLang="en-US" sz="1400" dirty="0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1730187" y="5916705"/>
                <a:ext cx="11205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Time [hour]</a:t>
                </a:r>
                <a:endParaRPr kumimoji="1" lang="ja-JP" altLang="en-US" sz="1400" dirty="0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 rot="16200000">
                <a:off x="53782" y="4551086"/>
                <a:ext cx="70821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err="1" smtClean="0"/>
                  <a:t>LHe</a:t>
                </a:r>
                <a:r>
                  <a:rPr kumimoji="1" lang="en-US" altLang="ja-JP" sz="1400" dirty="0" smtClean="0"/>
                  <a:t> [L]</a:t>
                </a:r>
                <a:endParaRPr kumimoji="1" lang="ja-JP" altLang="en-US" sz="14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 rot="16200000">
                <a:off x="3188448" y="4551086"/>
                <a:ext cx="200510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 smtClean="0"/>
                  <a:t>Pressure in vessel</a:t>
                </a:r>
                <a:r>
                  <a:rPr kumimoji="1" lang="en-US" altLang="ja-JP" sz="1400" dirty="0" smtClean="0"/>
                  <a:t> [kPaG]</a:t>
                </a:r>
                <a:endParaRPr kumimoji="1" lang="ja-JP" altLang="en-US" sz="1400" dirty="0"/>
              </a:p>
            </p:txBody>
          </p:sp>
        </p:grpSp>
        <p:sp>
          <p:nvSpPr>
            <p:cNvPr id="26" name="テキスト ボックス 25"/>
            <p:cNvSpPr txBox="1"/>
            <p:nvPr/>
          </p:nvSpPr>
          <p:spPr>
            <a:xfrm>
              <a:off x="1479176" y="3110752"/>
              <a:ext cx="1595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Upper cryostat</a:t>
              </a:r>
              <a:endParaRPr kumimoji="1" lang="ja-JP" altLang="en-US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4782013" y="2361657"/>
            <a:ext cx="4090889" cy="3106244"/>
            <a:chOff x="4799105" y="3110752"/>
            <a:chExt cx="4090889" cy="3106244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4799105" y="3451412"/>
              <a:ext cx="4090889" cy="2765584"/>
              <a:chOff x="4799105" y="3467862"/>
              <a:chExt cx="4090889" cy="2765584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>
                <a:off x="6275294" y="5925669"/>
                <a:ext cx="11205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Time [hour]</a:t>
                </a:r>
                <a:endParaRPr kumimoji="1" lang="ja-JP" altLang="en-US" sz="1400" dirty="0"/>
              </a:p>
            </p:txBody>
          </p:sp>
          <p:grpSp>
            <p:nvGrpSpPr>
              <p:cNvPr id="16" name="グループ化 15"/>
              <p:cNvGrpSpPr/>
              <p:nvPr/>
            </p:nvGrpSpPr>
            <p:grpSpPr>
              <a:xfrm>
                <a:off x="5094789" y="3467862"/>
                <a:ext cx="3493400" cy="2520000"/>
                <a:chOff x="4745165" y="3467862"/>
                <a:chExt cx="3493400" cy="2520000"/>
              </a:xfrm>
            </p:grpSpPr>
            <p:grpSp>
              <p:nvGrpSpPr>
                <p:cNvPr id="11" name="グループ化 10"/>
                <p:cNvGrpSpPr/>
                <p:nvPr/>
              </p:nvGrpSpPr>
              <p:grpSpPr>
                <a:xfrm>
                  <a:off x="4745165" y="3467862"/>
                  <a:ext cx="3493400" cy="2520000"/>
                  <a:chOff x="4745165" y="3467862"/>
                  <a:chExt cx="3493400" cy="2520000"/>
                </a:xfrm>
              </p:grpSpPr>
              <p:pic>
                <p:nvPicPr>
                  <p:cNvPr id="307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45165" y="3467862"/>
                    <a:ext cx="3455053" cy="2520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" name="正方形/長方形 9"/>
                  <p:cNvSpPr/>
                  <p:nvPr/>
                </p:nvSpPr>
                <p:spPr>
                  <a:xfrm>
                    <a:off x="8139953" y="5522259"/>
                    <a:ext cx="98612" cy="14343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6813178" y="5405717"/>
                  <a:ext cx="51995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400" dirty="0" err="1" smtClean="0"/>
                    <a:t>LHe</a:t>
                  </a:r>
                  <a:endParaRPr kumimoji="1" lang="ja-JP" altLang="en-US" sz="1400" dirty="0"/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6849034" y="3747245"/>
                  <a:ext cx="83371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400" dirty="0" smtClean="0"/>
                    <a:t>pressure</a:t>
                  </a:r>
                  <a:endParaRPr kumimoji="1" lang="ja-JP" altLang="en-US" sz="1400" dirty="0"/>
                </a:p>
              </p:txBody>
            </p: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6418729" y="4670610"/>
                  <a:ext cx="914399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400" dirty="0" smtClean="0"/>
                    <a:t>2.05 L/h</a:t>
                  </a:r>
                  <a:endParaRPr kumimoji="1" lang="ja-JP" altLang="en-US" sz="1400" dirty="0"/>
                </a:p>
              </p:txBody>
            </p:sp>
            <p:sp>
              <p:nvSpPr>
                <p:cNvPr id="24" name="上カーブ矢印 23"/>
                <p:cNvSpPr/>
                <p:nvPr/>
              </p:nvSpPr>
              <p:spPr>
                <a:xfrm rot="11124507" flipH="1">
                  <a:off x="5811053" y="4276292"/>
                  <a:ext cx="770332" cy="313765"/>
                </a:xfrm>
                <a:prstGeom prst="curved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" name="テキスト ボックス 26"/>
              <p:cNvSpPr txBox="1"/>
              <p:nvPr/>
            </p:nvSpPr>
            <p:spPr>
              <a:xfrm rot="16200000">
                <a:off x="4598888" y="4573974"/>
                <a:ext cx="70821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err="1" smtClean="0"/>
                  <a:t>LHe</a:t>
                </a:r>
                <a:r>
                  <a:rPr kumimoji="1" lang="en-US" altLang="ja-JP" sz="1400" dirty="0" smtClean="0"/>
                  <a:t> [L]</a:t>
                </a:r>
                <a:endParaRPr kumimoji="1" lang="ja-JP" altLang="en-US" sz="1400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 rot="16200000">
                <a:off x="7733554" y="4573974"/>
                <a:ext cx="200510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 smtClean="0"/>
                  <a:t>Pressure in vessel</a:t>
                </a:r>
                <a:r>
                  <a:rPr kumimoji="1" lang="en-US" altLang="ja-JP" sz="1400" dirty="0" smtClean="0"/>
                  <a:t> [kPaG]</a:t>
                </a:r>
                <a:endParaRPr kumimoji="1" lang="ja-JP" altLang="en-US" sz="1400" dirty="0"/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6122893" y="3110752"/>
              <a:ext cx="1595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Lower cryostat</a:t>
              </a:r>
              <a:endParaRPr kumimoji="1" lang="ja-JP" altLang="en-US" dirty="0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23566" y="1967208"/>
            <a:ext cx="458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Evaporation rate of </a:t>
            </a:r>
            <a:r>
              <a:rPr lang="en-US" altLang="ja-JP" dirty="0" err="1" smtClean="0"/>
              <a:t>LHe</a:t>
            </a:r>
            <a:r>
              <a:rPr lang="en-US" altLang="ja-JP" dirty="0" smtClean="0"/>
              <a:t> (measurement @I=0 A)</a:t>
            </a:r>
            <a:endParaRPr kumimoji="1" lang="ja-JP" altLang="en-US" dirty="0"/>
          </a:p>
        </p:txBody>
      </p:sp>
      <p:grpSp>
        <p:nvGrpSpPr>
          <p:cNvPr id="34" name="グループ化 33"/>
          <p:cNvGrpSpPr/>
          <p:nvPr/>
        </p:nvGrpSpPr>
        <p:grpSpPr>
          <a:xfrm>
            <a:off x="789743" y="5328973"/>
            <a:ext cx="1228159" cy="369332"/>
            <a:chOff x="1353682" y="6266330"/>
            <a:chExt cx="1228159" cy="369332"/>
          </a:xfrm>
        </p:grpSpPr>
        <p:sp>
          <p:nvSpPr>
            <p:cNvPr id="31" name="右矢印 30"/>
            <p:cNvSpPr/>
            <p:nvPr/>
          </p:nvSpPr>
          <p:spPr>
            <a:xfrm>
              <a:off x="1353682" y="6347902"/>
              <a:ext cx="430306" cy="2061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828805" y="6266330"/>
              <a:ext cx="753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0.9 W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5397589" y="5328973"/>
            <a:ext cx="1219201" cy="369332"/>
            <a:chOff x="4069975" y="6194612"/>
            <a:chExt cx="1219201" cy="369332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4527176" y="6194612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1.5 W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右矢印 38"/>
            <p:cNvSpPr/>
            <p:nvPr/>
          </p:nvSpPr>
          <p:spPr>
            <a:xfrm>
              <a:off x="4069975" y="6276184"/>
              <a:ext cx="430306" cy="2061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5738418" y="1392462"/>
            <a:ext cx="457284" cy="222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64778" y="5973510"/>
            <a:ext cx="664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Two GM/JTs were prepared, but the measured heat load is smaller than the estimated value. Thus, just one GM/JT is used now.</a:t>
            </a:r>
            <a:endParaRPr kumimoji="1" lang="ja-JP" altLang="en-US" dirty="0"/>
          </a:p>
        </p:txBody>
      </p:sp>
      <p:cxnSp>
        <p:nvCxnSpPr>
          <p:cNvPr id="40" name="直線コネクタ 39"/>
          <p:cNvCxnSpPr/>
          <p:nvPr/>
        </p:nvCxnSpPr>
        <p:spPr>
          <a:xfrm flipV="1">
            <a:off x="474449" y="957532"/>
            <a:ext cx="2958860" cy="8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2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00083" y="14653"/>
            <a:ext cx="3343834" cy="577009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Cryocoolers</a:t>
            </a:r>
            <a:endParaRPr kumimoji="1" lang="ja-JP" alt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9698"/>
            <a:ext cx="4430056" cy="201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sato\Documents\RIBF\SAMURAI\超伝導マグネット\定期メンテナンス\2012(H24)年度\写真\4Kクライオ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6" y="737814"/>
            <a:ext cx="3780000" cy="283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to\Documents\RIBF\SAMURAI\超伝導マグネット\定期メンテナンス\2012(H24)年度\写真\20K80Kクライオ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66" y="737814"/>
            <a:ext cx="3780000" cy="283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25506" y="6418729"/>
            <a:ext cx="329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12 cryocoolers are equipped.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1873624" y="1246094"/>
            <a:ext cx="582706" cy="3765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452389" y="1245109"/>
            <a:ext cx="792835" cy="5119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015285" y="923561"/>
            <a:ext cx="90937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4K GM/JT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74408" y="2340971"/>
            <a:ext cx="78209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80</a:t>
            </a:r>
            <a:r>
              <a:rPr kumimoji="1" lang="en-US" altLang="ja-JP" sz="1400" dirty="0" smtClean="0"/>
              <a:t>K GM</a:t>
            </a:r>
            <a:endParaRPr kumimoji="1" lang="ja-JP" altLang="en-US" sz="1400" dirty="0"/>
          </a:p>
        </p:txBody>
      </p:sp>
      <p:cxnSp>
        <p:nvCxnSpPr>
          <p:cNvPr id="16" name="直線矢印コネクタ 15"/>
          <p:cNvCxnSpPr>
            <a:stCxn id="15" idx="3"/>
          </p:cNvCxnSpPr>
          <p:nvPr/>
        </p:nvCxnSpPr>
        <p:spPr>
          <a:xfrm flipV="1">
            <a:off x="5956505" y="1524000"/>
            <a:ext cx="417401" cy="9708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5" idx="3"/>
          </p:cNvCxnSpPr>
          <p:nvPr/>
        </p:nvCxnSpPr>
        <p:spPr>
          <a:xfrm>
            <a:off x="5956505" y="2494860"/>
            <a:ext cx="354648" cy="6248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431149" y="2289547"/>
            <a:ext cx="78209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2</a:t>
            </a:r>
            <a:r>
              <a:rPr lang="en-US" altLang="ja-JP" sz="1400" dirty="0" smtClean="0"/>
              <a:t>0</a:t>
            </a:r>
            <a:r>
              <a:rPr kumimoji="1" lang="en-US" altLang="ja-JP" sz="1400" dirty="0" smtClean="0"/>
              <a:t>K GM</a:t>
            </a:r>
            <a:endParaRPr kumimoji="1" lang="ja-JP" altLang="en-US" sz="1400" dirty="0"/>
          </a:p>
        </p:txBody>
      </p:sp>
      <p:cxnSp>
        <p:nvCxnSpPr>
          <p:cNvPr id="26" name="直線矢印コネクタ 25"/>
          <p:cNvCxnSpPr>
            <a:stCxn id="25" idx="1"/>
          </p:cNvCxnSpPr>
          <p:nvPr/>
        </p:nvCxnSpPr>
        <p:spPr>
          <a:xfrm flipH="1" flipV="1">
            <a:off x="6660776" y="1586753"/>
            <a:ext cx="770373" cy="8566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25" idx="1"/>
          </p:cNvCxnSpPr>
          <p:nvPr/>
        </p:nvCxnSpPr>
        <p:spPr>
          <a:xfrm flipH="1">
            <a:off x="6632898" y="2443436"/>
            <a:ext cx="798251" cy="72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sato\Documents\RIBF\SAMURAI\超伝導マグネット\定期メンテナンス\2012(H24)年度\写真\20K80Kクライオ-下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66" y="3750515"/>
            <a:ext cx="3780000" cy="283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/>
          <p:cNvSpPr txBox="1"/>
          <p:nvPr/>
        </p:nvSpPr>
        <p:spPr>
          <a:xfrm>
            <a:off x="4903102" y="4772771"/>
            <a:ext cx="78209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2</a:t>
            </a:r>
            <a:r>
              <a:rPr lang="en-US" altLang="ja-JP" sz="1400" dirty="0" smtClean="0"/>
              <a:t>0</a:t>
            </a:r>
            <a:r>
              <a:rPr kumimoji="1" lang="en-US" altLang="ja-JP" sz="1400" dirty="0" smtClean="0"/>
              <a:t>K GM</a:t>
            </a:r>
            <a:endParaRPr kumimoji="1" lang="ja-JP" altLang="en-US" sz="1400" dirty="0"/>
          </a:p>
        </p:txBody>
      </p:sp>
      <p:cxnSp>
        <p:nvCxnSpPr>
          <p:cNvPr id="42" name="直線矢印コネクタ 41"/>
          <p:cNvCxnSpPr>
            <a:stCxn id="41" idx="3"/>
          </p:cNvCxnSpPr>
          <p:nvPr/>
        </p:nvCxnSpPr>
        <p:spPr>
          <a:xfrm>
            <a:off x="5685199" y="4926660"/>
            <a:ext cx="285295" cy="11334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stCxn id="41" idx="3"/>
          </p:cNvCxnSpPr>
          <p:nvPr/>
        </p:nvCxnSpPr>
        <p:spPr>
          <a:xfrm flipV="1">
            <a:off x="5685199" y="4410635"/>
            <a:ext cx="294260" cy="51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940455" y="4958665"/>
            <a:ext cx="78209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80</a:t>
            </a:r>
            <a:r>
              <a:rPr kumimoji="1" lang="en-US" altLang="ja-JP" sz="1400" dirty="0" smtClean="0"/>
              <a:t>K GM</a:t>
            </a:r>
            <a:endParaRPr kumimoji="1" lang="ja-JP" altLang="en-US" sz="1400" dirty="0"/>
          </a:p>
        </p:txBody>
      </p:sp>
      <p:cxnSp>
        <p:nvCxnSpPr>
          <p:cNvPr id="49" name="直線矢印コネクタ 48"/>
          <p:cNvCxnSpPr>
            <a:stCxn id="48" idx="1"/>
          </p:cNvCxnSpPr>
          <p:nvPr/>
        </p:nvCxnSpPr>
        <p:spPr>
          <a:xfrm flipH="1" flipV="1">
            <a:off x="6212541" y="4329953"/>
            <a:ext cx="727914" cy="7826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48" idx="1"/>
          </p:cNvCxnSpPr>
          <p:nvPr/>
        </p:nvCxnSpPr>
        <p:spPr>
          <a:xfrm flipH="1">
            <a:off x="6302189" y="5112554"/>
            <a:ext cx="638266" cy="956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1997355" y="3003372"/>
            <a:ext cx="7189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PL GM</a:t>
            </a:r>
            <a:endParaRPr kumimoji="1" lang="ja-JP" altLang="en-US" sz="1400" dirty="0"/>
          </a:p>
        </p:txBody>
      </p:sp>
      <p:cxnSp>
        <p:nvCxnSpPr>
          <p:cNvPr id="56" name="直線矢印コネクタ 55"/>
          <p:cNvCxnSpPr>
            <a:stCxn id="55" idx="0"/>
          </p:cNvCxnSpPr>
          <p:nvPr/>
        </p:nvCxnSpPr>
        <p:spPr>
          <a:xfrm flipH="1" flipV="1">
            <a:off x="2205318" y="1757082"/>
            <a:ext cx="151513" cy="12462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>
            <a:stCxn id="55" idx="0"/>
          </p:cNvCxnSpPr>
          <p:nvPr/>
        </p:nvCxnSpPr>
        <p:spPr>
          <a:xfrm flipV="1">
            <a:off x="2356831" y="1819836"/>
            <a:ext cx="565663" cy="11835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86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88892" y="0"/>
            <a:ext cx="3166217" cy="6397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Temperature</a:t>
            </a:r>
            <a:endParaRPr kumimoji="1" lang="ja-JP" altLang="en-US" dirty="0"/>
          </a:p>
        </p:txBody>
      </p:sp>
      <p:pic>
        <p:nvPicPr>
          <p:cNvPr id="1026" name="Picture 2" descr="C:\Users\sato\Desktop\Snapshot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7" y="737076"/>
            <a:ext cx="2720410" cy="20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10201" y="299103"/>
            <a:ext cx="25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/>
              <a:t>monitor screen of the controller</a:t>
            </a:r>
          </a:p>
          <a:p>
            <a:r>
              <a:rPr lang="en-US" altLang="ja-JP" sz="1050" dirty="0" smtClean="0"/>
              <a:t>(6 Sept. 2013)</a:t>
            </a:r>
            <a:endParaRPr kumimoji="1" lang="ja-JP" altLang="en-US" sz="105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60209"/>
              </p:ext>
            </p:extLst>
          </p:nvPr>
        </p:nvGraphicFramePr>
        <p:xfrm>
          <a:off x="413047" y="2969427"/>
          <a:ext cx="3535110" cy="349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708"/>
                <a:gridCol w="1809700"/>
                <a:gridCol w="718851"/>
                <a:gridCol w="718851"/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Place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Upper coil</a:t>
                      </a:r>
                    </a:p>
                    <a:p>
                      <a:pPr algn="ctr"/>
                      <a:r>
                        <a:rPr kumimoji="1" lang="en-US" altLang="ja-JP" sz="1050" dirty="0" smtClean="0"/>
                        <a:t>[K]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Lower</a:t>
                      </a:r>
                      <a:r>
                        <a:rPr kumimoji="1" lang="en-US" altLang="ja-JP" sz="1050" baseline="0" dirty="0" smtClean="0"/>
                        <a:t> coil</a:t>
                      </a:r>
                    </a:p>
                    <a:p>
                      <a:pPr algn="ctr"/>
                      <a:r>
                        <a:rPr kumimoji="1" lang="en-US" altLang="ja-JP" sz="1050" baseline="0" dirty="0" smtClean="0"/>
                        <a:t>[K]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a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He vessel (outside of the wall)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4.2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4.3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b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He vessel (port)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7.1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7.1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c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20K GM A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11.8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11.9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d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20K GM B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11.6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11.2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e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80K GM A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40.9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43.3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f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80K GM B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41.6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40.6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g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80K thermal shield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45.1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47.5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h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80K thermal shield</a:t>
                      </a:r>
                    </a:p>
                    <a:p>
                      <a:r>
                        <a:rPr kumimoji="1" lang="en-US" altLang="ja-JP" sz="1050" dirty="0" smtClean="0"/>
                        <a:t>(reservoir vessel)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45.3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43.8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err="1" smtClean="0"/>
                        <a:t>i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PL GM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42.6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41.5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j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PL (+)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42.9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41.6</a:t>
                      </a:r>
                      <a:endParaRPr kumimoji="1" lang="ja-JP" altLang="en-US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i="1" dirty="0" smtClean="0"/>
                        <a:t>k</a:t>
                      </a:r>
                      <a:endParaRPr kumimoji="1" lang="ja-JP" altLang="en-US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/>
                        <a:t>PL (</a:t>
                      </a:r>
                      <a:r>
                        <a:rPr kumimoji="1" lang="en-US" altLang="ja-JP" sz="1050" dirty="0" smtClean="0"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1" lang="en-US" altLang="ja-JP" sz="1050" dirty="0" smtClean="0"/>
                        <a:t>)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42.8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050" dirty="0" smtClean="0"/>
                        <a:t>41.6</a:t>
                      </a:r>
                      <a:endParaRPr kumimoji="1" lang="ja-JP" altLang="en-US" sz="105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24" y="774316"/>
            <a:ext cx="4415673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5"/>
          <p:cNvSpPr/>
          <p:nvPr/>
        </p:nvSpPr>
        <p:spPr>
          <a:xfrm>
            <a:off x="6785361" y="1145136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7578696" y="1169349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8134172" y="1605185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5989178" y="3237432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7544513" y="3801454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6809574" y="3741633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7629970" y="2348669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4356931" y="5715712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5920812" y="4570575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655892" y="4442388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6108819" y="4972228"/>
            <a:ext cx="162370" cy="2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7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6980" y="0"/>
            <a:ext cx="4130040" cy="7159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Structural Analysis</a:t>
            </a:r>
            <a:endParaRPr kumimoji="1" lang="ja-JP" altLang="en-US" dirty="0"/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211388" y="675122"/>
            <a:ext cx="4721225" cy="338138"/>
          </a:xfrm>
          <a:prstGeom prst="rect">
            <a:avLst/>
          </a:prstGeom>
          <a:solidFill>
            <a:srgbClr val="FFCCFF"/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Arial"/>
              </a:rPr>
              <a:t>FEM analysis: coil + coil vessel + support link</a:t>
            </a:r>
            <a:endParaRPr lang="ja-JP" altLang="en-US" sz="1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83" y="1128804"/>
            <a:ext cx="3079866" cy="24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3" name="直線矢印コネクタ 20"/>
          <p:cNvCxnSpPr>
            <a:cxnSpLocks noChangeShapeType="1"/>
          </p:cNvCxnSpPr>
          <p:nvPr/>
        </p:nvCxnSpPr>
        <p:spPr bwMode="auto">
          <a:xfrm>
            <a:off x="1828105" y="1237127"/>
            <a:ext cx="654922" cy="27203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" name="直線矢印コネクタ 27"/>
          <p:cNvCxnSpPr>
            <a:cxnSpLocks noChangeShapeType="1"/>
          </p:cNvCxnSpPr>
          <p:nvPr/>
        </p:nvCxnSpPr>
        <p:spPr bwMode="auto">
          <a:xfrm>
            <a:off x="1011583" y="1764056"/>
            <a:ext cx="1704832" cy="780736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" name="直線矢印コネクタ 29"/>
          <p:cNvCxnSpPr>
            <a:cxnSpLocks noChangeShapeType="1"/>
            <a:stCxn id="47" idx="1"/>
          </p:cNvCxnSpPr>
          <p:nvPr/>
        </p:nvCxnSpPr>
        <p:spPr bwMode="auto">
          <a:xfrm flipH="1">
            <a:off x="3446048" y="1787583"/>
            <a:ext cx="457275" cy="371258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" name="テキスト ボックス 136"/>
          <p:cNvSpPr txBox="1"/>
          <p:nvPr/>
        </p:nvSpPr>
        <p:spPr bwMode="auto">
          <a:xfrm>
            <a:off x="669395" y="1509161"/>
            <a:ext cx="63341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coil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8" name="テキスト ボックス 137"/>
          <p:cNvSpPr txBox="1"/>
          <p:nvPr/>
        </p:nvSpPr>
        <p:spPr bwMode="auto">
          <a:xfrm>
            <a:off x="774275" y="989626"/>
            <a:ext cx="150495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Support link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1" name="テキスト ボックス 140"/>
          <p:cNvSpPr txBox="1"/>
          <p:nvPr/>
        </p:nvSpPr>
        <p:spPr bwMode="auto">
          <a:xfrm>
            <a:off x="0" y="2082416"/>
            <a:ext cx="102852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Coil 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vessel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SUS316L)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2" name="テキスト ボックス 191"/>
          <p:cNvSpPr txBox="1"/>
          <p:nvPr/>
        </p:nvSpPr>
        <p:spPr>
          <a:xfrm>
            <a:off x="2777375" y="5101217"/>
            <a:ext cx="1893888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i="1" dirty="0" err="1" smtClean="0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ja-JP" sz="1400" b="1" i="1" dirty="0" err="1" smtClean="0">
                <a:solidFill>
                  <a:srgbClr val="000000"/>
                </a:solidFill>
                <a:latin typeface="Arial"/>
              </a:rPr>
              <a:t>r</a:t>
            </a:r>
            <a:r>
              <a:rPr lang="en-US" altLang="ja-JP" b="1" dirty="0" smtClean="0">
                <a:solidFill>
                  <a:srgbClr val="000000"/>
                </a:solidFill>
                <a:latin typeface="Arial"/>
              </a:rPr>
              <a:t>=5x10</a:t>
            </a:r>
            <a:r>
              <a:rPr lang="en-US" altLang="ja-JP" b="1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altLang="ja-JP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  <a:latin typeface="Arial"/>
              </a:rPr>
              <a:t>kN</a:t>
            </a:r>
            <a:endParaRPr lang="en-US" altLang="ja-JP" b="1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dirty="0" smtClean="0">
                <a:solidFill>
                  <a:srgbClr val="000000"/>
                </a:solidFill>
                <a:latin typeface="Arial"/>
              </a:rPr>
              <a:t>(2000ton/coil)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b="1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i="1" dirty="0" err="1" smtClean="0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ja-JP" sz="1400" b="1" i="1" dirty="0" err="1" smtClean="0">
                <a:solidFill>
                  <a:srgbClr val="000000"/>
                </a:solidFill>
                <a:latin typeface="Arial"/>
              </a:rPr>
              <a:t>y</a:t>
            </a:r>
            <a:r>
              <a:rPr lang="en-US" altLang="ja-JP" b="1" dirty="0" smtClean="0">
                <a:solidFill>
                  <a:srgbClr val="000000"/>
                </a:solidFill>
                <a:latin typeface="Arial"/>
              </a:rPr>
              <a:t>=1.5x10</a:t>
            </a:r>
            <a:r>
              <a:rPr lang="en-US" altLang="ja-JP" b="1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altLang="ja-JP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  <a:latin typeface="Arial"/>
              </a:rPr>
              <a:t>kN</a:t>
            </a:r>
            <a:endParaRPr lang="en-US" altLang="ja-JP" b="1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dirty="0" smtClean="0">
                <a:solidFill>
                  <a:srgbClr val="000000"/>
                </a:solidFill>
                <a:latin typeface="Arial"/>
              </a:rPr>
              <a:t>(600ton/coil)</a:t>
            </a:r>
            <a:endParaRPr lang="ja-JP" altLang="en-US" sz="1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42" y="1923442"/>
            <a:ext cx="3277057" cy="243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93" y="4731719"/>
            <a:ext cx="3744725" cy="189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95649" y="3970521"/>
            <a:ext cx="2020766" cy="1256990"/>
            <a:chOff x="691612" y="3762494"/>
            <a:chExt cx="2020766" cy="1256990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91612" y="3762494"/>
              <a:ext cx="2020766" cy="1256990"/>
              <a:chOff x="691612" y="3762494"/>
              <a:chExt cx="2020766" cy="125699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612" y="3947160"/>
                <a:ext cx="2020766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1749292" y="3762494"/>
                <a:ext cx="5422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coil</a:t>
                </a:r>
                <a:endParaRPr kumimoji="1" lang="ja-JP" altLang="en-US" dirty="0"/>
              </a:p>
            </p:txBody>
          </p:sp>
          <p:sp>
            <p:nvSpPr>
              <p:cNvPr id="4" name="正方形/長方形 3"/>
              <p:cNvSpPr/>
              <p:nvPr/>
            </p:nvSpPr>
            <p:spPr>
              <a:xfrm>
                <a:off x="914400" y="4891177"/>
                <a:ext cx="666309" cy="128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935232" y="4599016"/>
              <a:ext cx="4776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Arial"/>
                </a:rPr>
                <a:t>F</a:t>
              </a:r>
              <a:r>
                <a:rPr lang="en-US" altLang="ja-JP" sz="1400" b="1" i="1" dirty="0" err="1" smtClean="0">
                  <a:solidFill>
                    <a:srgbClr val="000000"/>
                  </a:solidFill>
                  <a:latin typeface="Arial"/>
                </a:rPr>
                <a:t>r</a:t>
              </a:r>
              <a:endParaRPr lang="en-US" altLang="ja-JP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740395" y="5104908"/>
            <a:ext cx="1926836" cy="1673420"/>
            <a:chOff x="740395" y="5019484"/>
            <a:chExt cx="1926836" cy="167342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40395" y="5019484"/>
              <a:ext cx="1926836" cy="1518476"/>
              <a:chOff x="740395" y="5019484"/>
              <a:chExt cx="1926836" cy="1518476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395" y="5345276"/>
                <a:ext cx="1926836" cy="1192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テキスト ボックス 21"/>
              <p:cNvSpPr txBox="1"/>
              <p:nvPr/>
            </p:nvSpPr>
            <p:spPr>
              <a:xfrm>
                <a:off x="1766887" y="5019484"/>
                <a:ext cx="5422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coil</a:t>
                </a:r>
                <a:endParaRPr kumimoji="1" lang="ja-JP" altLang="en-US" dirty="0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935232" y="6349042"/>
                <a:ext cx="766763" cy="1889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9" name="テキスト ボックス 28"/>
            <p:cNvSpPr txBox="1"/>
            <p:nvPr/>
          </p:nvSpPr>
          <p:spPr>
            <a:xfrm>
              <a:off x="1174060" y="6323572"/>
              <a:ext cx="5035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Arial"/>
                </a:rPr>
                <a:t>F</a:t>
              </a:r>
              <a:r>
                <a:rPr lang="en-US" altLang="ja-JP" sz="1400" b="1" i="1" dirty="0" err="1" smtClean="0">
                  <a:solidFill>
                    <a:srgbClr val="000000"/>
                  </a:solidFill>
                  <a:latin typeface="Arial"/>
                </a:rPr>
                <a:t>y</a:t>
              </a:r>
              <a:endParaRPr lang="ja-JP" altLang="en-US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31" name="直線矢印コネクタ 33"/>
          <p:cNvCxnSpPr>
            <a:cxnSpLocks noChangeShapeType="1"/>
          </p:cNvCxnSpPr>
          <p:nvPr/>
        </p:nvCxnSpPr>
        <p:spPr bwMode="auto">
          <a:xfrm>
            <a:off x="897147" y="2303253"/>
            <a:ext cx="463312" cy="47092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6244342" y="1385945"/>
            <a:ext cx="2579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Magnetic forces as a function of the azimuthal angle</a:t>
            </a:r>
            <a:endParaRPr kumimoji="1" lang="ja-JP" altLang="en-US" sz="1400" dirty="0"/>
          </a:p>
        </p:txBody>
      </p:sp>
      <p:cxnSp>
        <p:nvCxnSpPr>
          <p:cNvPr id="13" name="直線矢印コネクタ 12"/>
          <p:cNvCxnSpPr>
            <a:endCxn id="192" idx="0"/>
          </p:cNvCxnSpPr>
          <p:nvPr/>
        </p:nvCxnSpPr>
        <p:spPr>
          <a:xfrm flipH="1">
            <a:off x="3724319" y="3950898"/>
            <a:ext cx="2167524" cy="11503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 bwMode="auto">
          <a:xfrm>
            <a:off x="3811307" y="2076517"/>
            <a:ext cx="1174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GFRP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(25mm)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36" name="直線矢印コネクタ 33"/>
          <p:cNvCxnSpPr>
            <a:cxnSpLocks noChangeShapeType="1"/>
          </p:cNvCxnSpPr>
          <p:nvPr/>
        </p:nvCxnSpPr>
        <p:spPr bwMode="auto">
          <a:xfrm flipH="1">
            <a:off x="3612899" y="2360061"/>
            <a:ext cx="355252" cy="137488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直線矢印コネクタ 33"/>
          <p:cNvCxnSpPr>
            <a:cxnSpLocks noChangeShapeType="1"/>
          </p:cNvCxnSpPr>
          <p:nvPr/>
        </p:nvCxnSpPr>
        <p:spPr bwMode="auto">
          <a:xfrm flipH="1">
            <a:off x="3765299" y="2512461"/>
            <a:ext cx="355252" cy="137488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テキスト ボックス 45"/>
          <p:cNvSpPr txBox="1"/>
          <p:nvPr/>
        </p:nvSpPr>
        <p:spPr bwMode="auto">
          <a:xfrm>
            <a:off x="4049972" y="2375565"/>
            <a:ext cx="720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20mm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テキスト ボックス 46"/>
          <p:cNvSpPr txBox="1"/>
          <p:nvPr/>
        </p:nvSpPr>
        <p:spPr bwMode="auto">
          <a:xfrm>
            <a:off x="3903323" y="1633694"/>
            <a:ext cx="832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Al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(3mm)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48" name="直線矢印コネクタ 29"/>
          <p:cNvCxnSpPr>
            <a:cxnSpLocks noChangeShapeType="1"/>
          </p:cNvCxnSpPr>
          <p:nvPr/>
        </p:nvCxnSpPr>
        <p:spPr bwMode="auto">
          <a:xfrm flipH="1">
            <a:off x="2916961" y="1587259"/>
            <a:ext cx="386955" cy="516947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テキスト ボックス 49"/>
          <p:cNvSpPr txBox="1"/>
          <p:nvPr/>
        </p:nvSpPr>
        <p:spPr bwMode="auto">
          <a:xfrm>
            <a:off x="3201708" y="1346146"/>
            <a:ext cx="720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25mm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51" name="直線矢印コネクタ 33"/>
          <p:cNvCxnSpPr>
            <a:cxnSpLocks noChangeShapeType="1"/>
          </p:cNvCxnSpPr>
          <p:nvPr/>
        </p:nvCxnSpPr>
        <p:spPr bwMode="auto">
          <a:xfrm flipH="1">
            <a:off x="3098189" y="1492370"/>
            <a:ext cx="947600" cy="732009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テキスト ボックス 52"/>
          <p:cNvSpPr txBox="1"/>
          <p:nvPr/>
        </p:nvSpPr>
        <p:spPr bwMode="auto">
          <a:xfrm>
            <a:off x="4093103" y="1288638"/>
            <a:ext cx="1174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GFRP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(12mm)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54" name="直線矢印コネクタ 33"/>
          <p:cNvCxnSpPr>
            <a:cxnSpLocks noChangeShapeType="1"/>
          </p:cNvCxnSpPr>
          <p:nvPr/>
        </p:nvCxnSpPr>
        <p:spPr bwMode="auto">
          <a:xfrm flipH="1">
            <a:off x="3405864" y="2967487"/>
            <a:ext cx="700310" cy="228801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テキスト ボックス 55"/>
          <p:cNvSpPr txBox="1"/>
          <p:nvPr/>
        </p:nvSpPr>
        <p:spPr bwMode="auto">
          <a:xfrm>
            <a:off x="4118983" y="2806887"/>
            <a:ext cx="1174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GFRP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(7mm)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58" name="直線矢印コネクタ 29"/>
          <p:cNvCxnSpPr>
            <a:cxnSpLocks noChangeShapeType="1"/>
          </p:cNvCxnSpPr>
          <p:nvPr/>
        </p:nvCxnSpPr>
        <p:spPr bwMode="auto">
          <a:xfrm flipH="1" flipV="1">
            <a:off x="3348283" y="3251520"/>
            <a:ext cx="654374" cy="19042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テキスト ボックス 59"/>
          <p:cNvSpPr txBox="1"/>
          <p:nvPr/>
        </p:nvSpPr>
        <p:spPr bwMode="auto">
          <a:xfrm>
            <a:off x="4047097" y="3295717"/>
            <a:ext cx="832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Al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(3mm)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61" name="直線矢印コネクタ 29"/>
          <p:cNvCxnSpPr>
            <a:cxnSpLocks noChangeShapeType="1"/>
          </p:cNvCxnSpPr>
          <p:nvPr/>
        </p:nvCxnSpPr>
        <p:spPr bwMode="auto">
          <a:xfrm flipH="1" flipV="1">
            <a:off x="2965845" y="3309029"/>
            <a:ext cx="329446" cy="262307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テキスト ボックス 61"/>
          <p:cNvSpPr txBox="1"/>
          <p:nvPr/>
        </p:nvSpPr>
        <p:spPr bwMode="auto">
          <a:xfrm>
            <a:off x="3201708" y="3494124"/>
            <a:ext cx="720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20mm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64" name="直線矢印コネクタ 33"/>
          <p:cNvCxnSpPr>
            <a:cxnSpLocks noChangeShapeType="1"/>
          </p:cNvCxnSpPr>
          <p:nvPr/>
        </p:nvCxnSpPr>
        <p:spPr bwMode="auto">
          <a:xfrm flipV="1">
            <a:off x="1940943" y="2905867"/>
            <a:ext cx="475759" cy="441182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テキスト ボックス 65"/>
          <p:cNvSpPr txBox="1"/>
          <p:nvPr/>
        </p:nvSpPr>
        <p:spPr bwMode="auto">
          <a:xfrm>
            <a:off x="1266516" y="3172071"/>
            <a:ext cx="720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20mm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69" name="直線矢印コネクタ 33"/>
          <p:cNvCxnSpPr>
            <a:cxnSpLocks noChangeShapeType="1"/>
          </p:cNvCxnSpPr>
          <p:nvPr/>
        </p:nvCxnSpPr>
        <p:spPr bwMode="auto">
          <a:xfrm flipV="1">
            <a:off x="2406770" y="3064017"/>
            <a:ext cx="81819" cy="490066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テキスト ボックス 70"/>
          <p:cNvSpPr txBox="1"/>
          <p:nvPr/>
        </p:nvSpPr>
        <p:spPr bwMode="auto">
          <a:xfrm>
            <a:off x="1968130" y="3571763"/>
            <a:ext cx="1174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GFRP</a:t>
            </a:r>
            <a:r>
              <a:rPr kumimoji="0" lang="en-US" altLang="ja-JP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(5mm)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テキスト ボックス 71"/>
          <p:cNvSpPr txBox="1"/>
          <p:nvPr/>
        </p:nvSpPr>
        <p:spPr bwMode="auto">
          <a:xfrm>
            <a:off x="3940705" y="4241748"/>
            <a:ext cx="941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 smtClean="0">
                <a:solidFill>
                  <a:srgbClr val="000000"/>
                </a:solidFill>
              </a:rPr>
              <a:t>integrate</a:t>
            </a:r>
            <a:endParaRPr kumimoji="0" lang="ja-JP" alt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1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6980" y="0"/>
            <a:ext cx="4130040" cy="7159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Structural Analysis</a:t>
            </a:r>
            <a:endParaRPr kumimoji="1" lang="ja-JP" altLang="en-US" dirty="0"/>
          </a:p>
        </p:txBody>
      </p:sp>
      <p:grpSp>
        <p:nvGrpSpPr>
          <p:cNvPr id="143" name="グループ化 16"/>
          <p:cNvGrpSpPr>
            <a:grpSpLocks/>
          </p:cNvGrpSpPr>
          <p:nvPr/>
        </p:nvGrpSpPr>
        <p:grpSpPr bwMode="auto">
          <a:xfrm>
            <a:off x="1019425" y="1066325"/>
            <a:ext cx="2853835" cy="2389188"/>
            <a:chOff x="3241940" y="1598028"/>
            <a:chExt cx="2853982" cy="2388978"/>
          </a:xfrm>
        </p:grpSpPr>
        <p:pic>
          <p:nvPicPr>
            <p:cNvPr id="144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940" y="1902014"/>
              <a:ext cx="2524256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5" name="テキスト ボックス 144"/>
            <p:cNvSpPr txBox="1"/>
            <p:nvPr/>
          </p:nvSpPr>
          <p:spPr bwMode="auto">
            <a:xfrm>
              <a:off x="3260991" y="2078999"/>
              <a:ext cx="682660" cy="338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1.89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6" name="テキスト ボックス 145"/>
            <p:cNvSpPr txBox="1"/>
            <p:nvPr/>
          </p:nvSpPr>
          <p:spPr bwMode="auto">
            <a:xfrm>
              <a:off x="3260991" y="2859980"/>
              <a:ext cx="631858" cy="338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0.65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7" name="テキスト ボックス 146"/>
            <p:cNvSpPr txBox="1"/>
            <p:nvPr/>
          </p:nvSpPr>
          <p:spPr bwMode="auto">
            <a:xfrm>
              <a:off x="3260991" y="3312377"/>
              <a:ext cx="674723" cy="338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-0.18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テキスト ボックス 147"/>
            <p:cNvSpPr txBox="1"/>
            <p:nvPr/>
          </p:nvSpPr>
          <p:spPr bwMode="auto">
            <a:xfrm>
              <a:off x="3260991" y="3594927"/>
              <a:ext cx="795379" cy="338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-0.60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" name="テキスト ボックス 148"/>
            <p:cNvSpPr txBox="1"/>
            <p:nvPr/>
          </p:nvSpPr>
          <p:spPr bwMode="auto">
            <a:xfrm>
              <a:off x="3241940" y="1826608"/>
              <a:ext cx="722350" cy="338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[mm]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0" name="テキスト ボックス 149"/>
            <p:cNvSpPr txBox="1"/>
            <p:nvPr/>
          </p:nvSpPr>
          <p:spPr bwMode="auto">
            <a:xfrm>
              <a:off x="3414987" y="1598028"/>
              <a:ext cx="2680935" cy="338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Displacement of 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Arial"/>
                </a:rPr>
                <a:t>the coil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1" name="テキスト ボックス 150"/>
            <p:cNvSpPr txBox="1"/>
            <p:nvPr/>
          </p:nvSpPr>
          <p:spPr bwMode="auto">
            <a:xfrm>
              <a:off x="5158152" y="3648898"/>
              <a:ext cx="411183" cy="338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0</a:t>
              </a:r>
              <a:r>
                <a:rPr lang="en-US" altLang="ja-JP" sz="1600" b="1" baseline="30000" dirty="0">
                  <a:solidFill>
                    <a:srgbClr val="000000"/>
                  </a:solidFill>
                  <a:latin typeface="Arial"/>
                </a:rPr>
                <a:t>o</a:t>
              </a:r>
              <a:endParaRPr lang="ja-JP" altLang="en-US" sz="1600" b="1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2" name="テキスト ボックス 151"/>
            <p:cNvSpPr txBox="1"/>
            <p:nvPr/>
          </p:nvSpPr>
          <p:spPr bwMode="auto">
            <a:xfrm>
              <a:off x="4099234" y="2215512"/>
              <a:ext cx="522315" cy="338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90</a:t>
              </a:r>
              <a:r>
                <a:rPr lang="en-US" altLang="ja-JP" sz="1600" b="1" baseline="30000" dirty="0">
                  <a:solidFill>
                    <a:srgbClr val="000000"/>
                  </a:solidFill>
                  <a:latin typeface="Arial"/>
                </a:rPr>
                <a:t>o</a:t>
              </a:r>
              <a:endParaRPr lang="ja-JP" altLang="en-US" sz="1600" b="1" baseline="30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53" name="直線コネクタ 11"/>
            <p:cNvCxnSpPr>
              <a:cxnSpLocks noChangeShapeType="1"/>
            </p:cNvCxnSpPr>
            <p:nvPr/>
          </p:nvCxnSpPr>
          <p:spPr bwMode="auto">
            <a:xfrm>
              <a:off x="3352002" y="2364581"/>
              <a:ext cx="440769" cy="0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4" name="グループ化 19"/>
          <p:cNvGrpSpPr>
            <a:grpSpLocks/>
          </p:cNvGrpSpPr>
          <p:nvPr/>
        </p:nvGrpSpPr>
        <p:grpSpPr bwMode="auto">
          <a:xfrm>
            <a:off x="718925" y="4152676"/>
            <a:ext cx="3370262" cy="2320027"/>
            <a:chOff x="2458873" y="4371432"/>
            <a:chExt cx="3371106" cy="2319230"/>
          </a:xfrm>
        </p:grpSpPr>
        <p:pic>
          <p:nvPicPr>
            <p:cNvPr id="15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873" y="4710662"/>
              <a:ext cx="3371106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6" name="テキスト ボックス 155"/>
            <p:cNvSpPr txBox="1"/>
            <p:nvPr/>
          </p:nvSpPr>
          <p:spPr bwMode="auto">
            <a:xfrm>
              <a:off x="2762131" y="4371432"/>
              <a:ext cx="2955409" cy="338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Displacement of 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Arial"/>
                </a:rPr>
                <a:t>the vessel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テキスト ボックス 156"/>
            <p:cNvSpPr txBox="1"/>
            <p:nvPr/>
          </p:nvSpPr>
          <p:spPr bwMode="auto">
            <a:xfrm>
              <a:off x="2514449" y="4722838"/>
              <a:ext cx="682796" cy="338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1.82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テキスト ボックス 157"/>
            <p:cNvSpPr txBox="1"/>
            <p:nvPr/>
          </p:nvSpPr>
          <p:spPr bwMode="auto">
            <a:xfrm>
              <a:off x="2990818" y="4722838"/>
              <a:ext cx="722494" cy="338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[mm]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 bwMode="auto">
            <a:xfrm>
              <a:off x="2514449" y="5249707"/>
              <a:ext cx="682796" cy="338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0.97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テキスト ボックス 159"/>
            <p:cNvSpPr txBox="1"/>
            <p:nvPr/>
          </p:nvSpPr>
          <p:spPr bwMode="auto">
            <a:xfrm>
              <a:off x="2514449" y="5973358"/>
              <a:ext cx="682796" cy="338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-0.09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 bwMode="auto">
            <a:xfrm>
              <a:off x="2514449" y="6335184"/>
              <a:ext cx="682796" cy="338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-0.72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2" name="テキスト ボックス 161"/>
            <p:cNvSpPr txBox="1"/>
            <p:nvPr/>
          </p:nvSpPr>
          <p:spPr bwMode="auto">
            <a:xfrm>
              <a:off x="5355198" y="5819423"/>
              <a:ext cx="411265" cy="3380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0</a:t>
              </a:r>
              <a:r>
                <a:rPr lang="en-US" altLang="ja-JP" sz="1600" b="1" baseline="30000" dirty="0">
                  <a:solidFill>
                    <a:srgbClr val="000000"/>
                  </a:solidFill>
                  <a:latin typeface="Arial"/>
                </a:rPr>
                <a:t>o</a:t>
              </a:r>
              <a:endParaRPr lang="ja-JP" altLang="en-US" sz="1600" b="1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3" name="テキスト ボックス 162"/>
            <p:cNvSpPr txBox="1"/>
            <p:nvPr/>
          </p:nvSpPr>
          <p:spPr bwMode="auto">
            <a:xfrm>
              <a:off x="3152784" y="5179881"/>
              <a:ext cx="522419" cy="3380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90</a:t>
              </a:r>
              <a:r>
                <a:rPr lang="en-US" altLang="ja-JP" sz="1600" b="1" baseline="30000" dirty="0">
                  <a:solidFill>
                    <a:srgbClr val="000000"/>
                  </a:solidFill>
                  <a:latin typeface="Arial"/>
                </a:rPr>
                <a:t>o</a:t>
              </a:r>
              <a:endParaRPr lang="ja-JP" altLang="en-US" sz="1600" b="1" baseline="30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64" name="直線コネクタ 77"/>
            <p:cNvCxnSpPr>
              <a:cxnSpLocks noChangeShapeType="1"/>
            </p:cNvCxnSpPr>
            <p:nvPr/>
          </p:nvCxnSpPr>
          <p:spPr bwMode="auto">
            <a:xfrm>
              <a:off x="2599147" y="5024997"/>
              <a:ext cx="440769" cy="0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5" name="グループ化 1"/>
          <p:cNvGrpSpPr>
            <a:grpSpLocks/>
          </p:cNvGrpSpPr>
          <p:nvPr/>
        </p:nvGrpSpPr>
        <p:grpSpPr bwMode="auto">
          <a:xfrm>
            <a:off x="5030398" y="980600"/>
            <a:ext cx="3328598" cy="2646363"/>
            <a:chOff x="5816600" y="1231900"/>
            <a:chExt cx="3328598" cy="2646920"/>
          </a:xfrm>
        </p:grpSpPr>
        <p:pic>
          <p:nvPicPr>
            <p:cNvPr id="166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600" y="1540013"/>
              <a:ext cx="3309938" cy="1980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7" name="テキスト ボックス 166"/>
            <p:cNvSpPr txBox="1"/>
            <p:nvPr/>
          </p:nvSpPr>
          <p:spPr bwMode="auto">
            <a:xfrm>
              <a:off x="6438900" y="2611728"/>
              <a:ext cx="522288" cy="3382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90</a:t>
              </a:r>
              <a:r>
                <a:rPr lang="en-US" altLang="ja-JP" sz="1600" b="1" baseline="30000" dirty="0">
                  <a:solidFill>
                    <a:srgbClr val="000000"/>
                  </a:solidFill>
                  <a:latin typeface="Arial"/>
                </a:rPr>
                <a:t>o</a:t>
              </a:r>
              <a:endParaRPr lang="ja-JP" altLang="en-US" sz="1600" b="1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8" name="テキスト ボックス 167"/>
            <p:cNvSpPr txBox="1"/>
            <p:nvPr/>
          </p:nvSpPr>
          <p:spPr bwMode="auto">
            <a:xfrm>
              <a:off x="8380413" y="2532337"/>
              <a:ext cx="411162" cy="3382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0</a:t>
              </a:r>
              <a:r>
                <a:rPr lang="en-US" altLang="ja-JP" sz="1600" b="1" baseline="30000" dirty="0">
                  <a:solidFill>
                    <a:srgbClr val="000000"/>
                  </a:solidFill>
                  <a:latin typeface="Arial"/>
                </a:rPr>
                <a:t>o</a:t>
              </a:r>
              <a:endParaRPr lang="ja-JP" altLang="en-US" sz="1600" b="1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9" name="テキスト ボックス 168"/>
            <p:cNvSpPr txBox="1"/>
            <p:nvPr/>
          </p:nvSpPr>
          <p:spPr bwMode="auto">
            <a:xfrm>
              <a:off x="6310313" y="1231900"/>
              <a:ext cx="2834885" cy="338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Principal stress in 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Arial"/>
                </a:rPr>
                <a:t>the coil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テキスト ボックス 169"/>
            <p:cNvSpPr txBox="1"/>
            <p:nvPr/>
          </p:nvSpPr>
          <p:spPr bwMode="auto">
            <a:xfrm>
              <a:off x="5865813" y="1485953"/>
              <a:ext cx="527050" cy="3382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95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1" name="テキスト ボックス 170"/>
            <p:cNvSpPr txBox="1"/>
            <p:nvPr/>
          </p:nvSpPr>
          <p:spPr bwMode="auto">
            <a:xfrm>
              <a:off x="6176963" y="1470075"/>
              <a:ext cx="804862" cy="3382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[</a:t>
              </a:r>
              <a:r>
                <a:rPr lang="en-US" altLang="ja-JP" sz="1600" b="1" dirty="0" err="1">
                  <a:solidFill>
                    <a:srgbClr val="000000"/>
                  </a:solidFill>
                  <a:latin typeface="Arial"/>
                </a:rPr>
                <a:t>MPa</a:t>
              </a: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]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2" name="テキスト ボックス 171"/>
            <p:cNvSpPr txBox="1"/>
            <p:nvPr/>
          </p:nvSpPr>
          <p:spPr bwMode="auto">
            <a:xfrm>
              <a:off x="5865813" y="3165882"/>
              <a:ext cx="358775" cy="3382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7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 bwMode="auto">
            <a:xfrm>
              <a:off x="5865813" y="2343384"/>
              <a:ext cx="527050" cy="3382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51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" name="テキスト ボックス 173"/>
            <p:cNvSpPr txBox="1"/>
            <p:nvPr/>
          </p:nvSpPr>
          <p:spPr bwMode="auto">
            <a:xfrm>
              <a:off x="5865813" y="1998824"/>
              <a:ext cx="527050" cy="3382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66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5" name="テキスト ボックス 174"/>
            <p:cNvSpPr txBox="1"/>
            <p:nvPr/>
          </p:nvSpPr>
          <p:spPr bwMode="auto">
            <a:xfrm>
              <a:off x="5865813" y="2791153"/>
              <a:ext cx="527050" cy="3382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Arial"/>
                </a:rPr>
                <a:t>29</a:t>
              </a:r>
              <a:endParaRPr lang="ja-JP" altLang="en-US" sz="1600" b="1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76" name="直線コネクタ 75"/>
            <p:cNvCxnSpPr>
              <a:cxnSpLocks noChangeShapeType="1"/>
            </p:cNvCxnSpPr>
            <p:nvPr/>
          </p:nvCxnSpPr>
          <p:spPr bwMode="auto">
            <a:xfrm>
              <a:off x="5928735" y="1777460"/>
              <a:ext cx="253156" cy="0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7" name="テキスト ボックス 176"/>
            <p:cNvSpPr txBox="1"/>
            <p:nvPr/>
          </p:nvSpPr>
          <p:spPr bwMode="auto">
            <a:xfrm>
              <a:off x="6121400" y="3570780"/>
              <a:ext cx="2813050" cy="3080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b="1" dirty="0">
                  <a:solidFill>
                    <a:srgbClr val="000000"/>
                  </a:solidFill>
                  <a:latin typeface="Arial"/>
                </a:rPr>
                <a:t>Allowable stress=180MPa@RT</a:t>
              </a:r>
              <a:endParaRPr lang="ja-JP" altLang="en-US" sz="1400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8" name="グループ化 25"/>
          <p:cNvGrpSpPr>
            <a:grpSpLocks/>
          </p:cNvGrpSpPr>
          <p:nvPr/>
        </p:nvGrpSpPr>
        <p:grpSpPr bwMode="auto">
          <a:xfrm>
            <a:off x="5080449" y="3956121"/>
            <a:ext cx="3259137" cy="2644775"/>
            <a:chOff x="5862458" y="4054936"/>
            <a:chExt cx="3259494" cy="2644370"/>
          </a:xfrm>
        </p:grpSpPr>
        <p:grpSp>
          <p:nvGrpSpPr>
            <p:cNvPr id="179" name="グループ化 20"/>
            <p:cNvGrpSpPr>
              <a:grpSpLocks/>
            </p:cNvGrpSpPr>
            <p:nvPr/>
          </p:nvGrpSpPr>
          <p:grpSpPr bwMode="auto">
            <a:xfrm>
              <a:off x="5862458" y="4054936"/>
              <a:ext cx="3259494" cy="2330926"/>
              <a:chOff x="5862458" y="4359736"/>
              <a:chExt cx="3259494" cy="2330926"/>
            </a:xfrm>
          </p:grpSpPr>
          <p:pic>
            <p:nvPicPr>
              <p:cNvPr id="18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2458" y="4710662"/>
                <a:ext cx="3259494" cy="19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2" name="テキスト ボックス 181"/>
              <p:cNvSpPr txBox="1"/>
              <p:nvPr/>
            </p:nvSpPr>
            <p:spPr bwMode="auto">
              <a:xfrm>
                <a:off x="5914731" y="4359736"/>
                <a:ext cx="3200750" cy="338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Von Mises stress in </a:t>
                </a:r>
                <a:r>
                  <a:rPr lang="en-US" altLang="ja-JP" sz="1600" b="1" dirty="0" smtClean="0">
                    <a:solidFill>
                      <a:srgbClr val="000000"/>
                    </a:solidFill>
                    <a:latin typeface="Arial"/>
                  </a:rPr>
                  <a:t>the vessel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3" name="テキスト ボックス 182"/>
              <p:cNvSpPr txBox="1"/>
              <p:nvPr/>
            </p:nvSpPr>
            <p:spPr bwMode="auto">
              <a:xfrm>
                <a:off x="8626598" y="6050165"/>
                <a:ext cx="411208" cy="3380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0</a:t>
                </a:r>
                <a:r>
                  <a:rPr lang="en-US" altLang="ja-JP" sz="1600" b="1" baseline="30000" dirty="0">
                    <a:solidFill>
                      <a:srgbClr val="000000"/>
                    </a:solidFill>
                    <a:latin typeface="Arial"/>
                  </a:rPr>
                  <a:t>o</a:t>
                </a:r>
                <a:endParaRPr lang="ja-JP" altLang="en-US" sz="1600" b="1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4" name="テキスト ボックス 183"/>
              <p:cNvSpPr txBox="1"/>
              <p:nvPr/>
            </p:nvSpPr>
            <p:spPr bwMode="auto">
              <a:xfrm>
                <a:off x="6580087" y="5989849"/>
                <a:ext cx="522344" cy="3380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90</a:t>
                </a:r>
                <a:r>
                  <a:rPr lang="en-US" altLang="ja-JP" sz="1600" b="1" baseline="30000" dirty="0">
                    <a:solidFill>
                      <a:srgbClr val="000000"/>
                    </a:solidFill>
                    <a:latin typeface="Arial"/>
                  </a:rPr>
                  <a:t>o</a:t>
                </a:r>
                <a:endParaRPr lang="ja-JP" altLang="en-US" sz="1600" b="1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5" name="テキスト ボックス 184"/>
              <p:cNvSpPr txBox="1"/>
              <p:nvPr/>
            </p:nvSpPr>
            <p:spPr bwMode="auto">
              <a:xfrm>
                <a:off x="6392741" y="4688299"/>
                <a:ext cx="804950" cy="3380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[</a:t>
                </a:r>
                <a:r>
                  <a:rPr lang="en-US" altLang="ja-JP" sz="1600" b="1" dirty="0" err="1">
                    <a:solidFill>
                      <a:srgbClr val="000000"/>
                    </a:solidFill>
                    <a:latin typeface="Arial"/>
                  </a:rPr>
                  <a:t>MPa</a:t>
                </a: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]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6" name="テキスト ボックス 185"/>
              <p:cNvSpPr txBox="1"/>
              <p:nvPr/>
            </p:nvSpPr>
            <p:spPr bwMode="auto">
              <a:xfrm>
                <a:off x="5918026" y="4686711"/>
                <a:ext cx="527108" cy="3380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205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7" name="テキスト ボックス 186"/>
              <p:cNvSpPr txBox="1"/>
              <p:nvPr/>
            </p:nvSpPr>
            <p:spPr bwMode="auto">
              <a:xfrm>
                <a:off x="5918026" y="5485102"/>
                <a:ext cx="527108" cy="3380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105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8" name="テキスト ボックス 187"/>
              <p:cNvSpPr txBox="1"/>
              <p:nvPr/>
            </p:nvSpPr>
            <p:spPr bwMode="auto">
              <a:xfrm>
                <a:off x="5918026" y="6316824"/>
                <a:ext cx="527108" cy="3380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5.2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9" name="テキスト ボックス 188"/>
              <p:cNvSpPr txBox="1"/>
              <p:nvPr/>
            </p:nvSpPr>
            <p:spPr bwMode="auto">
              <a:xfrm>
                <a:off x="5918026" y="5888265"/>
                <a:ext cx="527108" cy="3380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55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0" name="テキスト ボックス 189"/>
              <p:cNvSpPr txBox="1"/>
              <p:nvPr/>
            </p:nvSpPr>
            <p:spPr bwMode="auto">
              <a:xfrm>
                <a:off x="5918026" y="5105747"/>
                <a:ext cx="527108" cy="3380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dirty="0">
                    <a:solidFill>
                      <a:srgbClr val="000000"/>
                    </a:solidFill>
                    <a:latin typeface="Arial"/>
                  </a:rPr>
                  <a:t>155</a:t>
                </a:r>
                <a:endParaRPr lang="ja-JP" altLang="en-US" sz="160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191" name="直線コネクタ 78"/>
              <p:cNvCxnSpPr>
                <a:cxnSpLocks noChangeShapeType="1"/>
              </p:cNvCxnSpPr>
              <p:nvPr/>
            </p:nvCxnSpPr>
            <p:spPr bwMode="auto">
              <a:xfrm>
                <a:off x="5998791" y="4986340"/>
                <a:ext cx="352120" cy="0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0" name="テキスト ボックス 179"/>
            <p:cNvSpPr txBox="1"/>
            <p:nvPr/>
          </p:nvSpPr>
          <p:spPr>
            <a:xfrm>
              <a:off x="6099021" y="6391378"/>
              <a:ext cx="2810183" cy="3079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b="1" dirty="0">
                  <a:solidFill>
                    <a:srgbClr val="000000"/>
                  </a:solidFill>
                  <a:latin typeface="Arial"/>
                </a:rPr>
                <a:t>Allowable stress=600MPa@4K</a:t>
              </a:r>
              <a:endParaRPr lang="ja-JP" altLang="en-US" sz="1400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4" name="直線コネクタ 3"/>
          <p:cNvCxnSpPr/>
          <p:nvPr/>
        </p:nvCxnSpPr>
        <p:spPr>
          <a:xfrm>
            <a:off x="138023" y="3857455"/>
            <a:ext cx="88075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33" y="0"/>
            <a:ext cx="1725390" cy="109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コネクタ 7"/>
          <p:cNvCxnSpPr/>
          <p:nvPr/>
        </p:nvCxnSpPr>
        <p:spPr>
          <a:xfrm>
            <a:off x="5426015" y="3599949"/>
            <a:ext cx="2544793" cy="8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5440392" y="6563515"/>
            <a:ext cx="2544793" cy="8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90558" y="880212"/>
            <a:ext cx="125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R-direction</a:t>
            </a:r>
            <a:endParaRPr kumimoji="1" lang="ja-JP" altLang="en-US" sz="1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0558" y="3536529"/>
            <a:ext cx="192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Y</a:t>
            </a:r>
            <a:r>
              <a:rPr kumimoji="1" lang="en-US" altLang="ja-JP" sz="1400" dirty="0" smtClean="0"/>
              <a:t>-direction:</a:t>
            </a:r>
            <a:r>
              <a:rPr lang="en-US" altLang="ja-JP" sz="1400" dirty="0" smtClean="0"/>
              <a:t>0.22 mm</a:t>
            </a:r>
            <a:endParaRPr kumimoji="1" lang="ja-JP" altLang="en-US" sz="14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90558" y="3929635"/>
            <a:ext cx="125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R-direction</a:t>
            </a:r>
            <a:endParaRPr kumimoji="1" lang="ja-JP" altLang="en-US" sz="14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90558" y="6517590"/>
            <a:ext cx="192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Y</a:t>
            </a:r>
            <a:r>
              <a:rPr kumimoji="1" lang="en-US" altLang="ja-JP" sz="1400" dirty="0" smtClean="0"/>
              <a:t>-direction:</a:t>
            </a:r>
            <a:r>
              <a:rPr lang="en-US" altLang="ja-JP" sz="1400" dirty="0" smtClean="0"/>
              <a:t>0.19 mm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04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65462" y="-76913"/>
            <a:ext cx="4123346" cy="725220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Safety interlock</a:t>
            </a:r>
            <a:endParaRPr kumimoji="1" lang="ja-JP" altLang="en-US" sz="40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00159"/>
              </p:ext>
            </p:extLst>
          </p:nvPr>
        </p:nvGraphicFramePr>
        <p:xfrm>
          <a:off x="524143" y="644968"/>
          <a:ext cx="784219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983"/>
                <a:gridCol w="1901643"/>
                <a:gridCol w="1773048"/>
                <a:gridCol w="1085316"/>
                <a:gridCol w="1264778"/>
                <a:gridCol w="922946"/>
                <a:gridCol w="555476"/>
              </a:tblGrid>
              <a:tr h="216000">
                <a:tc gridSpan="3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Action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</a:rPr>
                        <a:t>Interlock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</a:rPr>
                        <a:t>Condition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</a:rPr>
                        <a:t>CUT OFF</a:t>
                      </a:r>
                    </a:p>
                    <a:p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</a:rPr>
                        <a:t>(DCCB open)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</a:rPr>
                        <a:t>Quench back heater ON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</a:rPr>
                        <a:t>Power supply OFF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</a:rPr>
                        <a:t>Alarm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1600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1</a:t>
                      </a:r>
                      <a:endParaRPr kumimoji="1" lang="ja-JP" alt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Failure of power supply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Over</a:t>
                      </a:r>
                      <a:r>
                        <a:rPr kumimoji="1" lang="en-US" altLang="ja-JP" sz="1000" baseline="0" dirty="0" smtClean="0"/>
                        <a:t> voltage, Over current,</a:t>
                      </a:r>
                    </a:p>
                    <a:p>
                      <a:r>
                        <a:rPr kumimoji="1" lang="en-US" altLang="ja-JP" sz="1000" baseline="0" dirty="0" smtClean="0"/>
                        <a:t>Water leakage, Door open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Fuse break</a:t>
                      </a:r>
                    </a:p>
                    <a:p>
                      <a:r>
                        <a:rPr kumimoji="1" lang="en-US" altLang="ja-JP" sz="1000" dirty="0" err="1" smtClean="0"/>
                        <a:t>Cryo-controler</a:t>
                      </a:r>
                      <a:r>
                        <a:rPr kumimoji="1" lang="en-US" altLang="ja-JP" sz="1000" dirty="0" smtClean="0"/>
                        <a:t> down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2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Water flow</a:t>
                      </a:r>
                      <a:r>
                        <a:rPr kumimoji="1" lang="en-US" altLang="ja-JP" sz="1000" baseline="0" dirty="0" smtClean="0"/>
                        <a:t> (PS) down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&lt; 40 L/min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3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Quench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err="1" smtClean="0"/>
                        <a:t>V</a:t>
                      </a:r>
                      <a:r>
                        <a:rPr kumimoji="1" lang="en-US" altLang="ja-JP" sz="700" dirty="0" err="1" smtClean="0"/>
                        <a:t>diff</a:t>
                      </a:r>
                      <a:r>
                        <a:rPr kumimoji="1" lang="en-US" altLang="ja-JP" sz="1000" dirty="0" smtClean="0"/>
                        <a:t> &gt; 1</a:t>
                      </a:r>
                      <a:r>
                        <a:rPr kumimoji="1" lang="en-US" altLang="ja-JP" sz="1000" baseline="0" dirty="0" smtClean="0"/>
                        <a:t> V</a:t>
                      </a:r>
                    </a:p>
                    <a:p>
                      <a:r>
                        <a:rPr kumimoji="1" lang="en-US" altLang="ja-JP" sz="1000" baseline="0" dirty="0" smtClean="0"/>
                        <a:t>Duration time &gt; 0.5 s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4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Power failure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Power failure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5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Failure of the PL cryocooler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Stop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6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Voltage of </a:t>
                      </a:r>
                      <a:r>
                        <a:rPr kumimoji="1" lang="en-US" altLang="ja-JP" sz="1000" dirty="0" err="1" smtClean="0"/>
                        <a:t>HT</a:t>
                      </a:r>
                      <a:r>
                        <a:rPr kumimoji="1" lang="en-US" altLang="ja-JP" sz="700" dirty="0" err="1" smtClean="0"/>
                        <a:t>c</a:t>
                      </a:r>
                      <a:r>
                        <a:rPr kumimoji="1" lang="en-US" altLang="ja-JP" sz="1000" dirty="0" smtClean="0"/>
                        <a:t>-PL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V</a:t>
                      </a:r>
                      <a:r>
                        <a:rPr kumimoji="1" lang="en-US" altLang="ja-JP" sz="700" dirty="0" smtClean="0"/>
                        <a:t>PL</a:t>
                      </a:r>
                      <a:r>
                        <a:rPr kumimoji="1" lang="en-US" altLang="ja-JP" sz="1000" dirty="0" smtClean="0"/>
                        <a:t> &gt; 10 mV,</a:t>
                      </a:r>
                      <a:r>
                        <a:rPr kumimoji="1" lang="en-US" altLang="ja-JP" sz="1000" baseline="0" dirty="0" smtClean="0"/>
                        <a:t> V</a:t>
                      </a:r>
                      <a:r>
                        <a:rPr kumimoji="1" lang="en-US" altLang="ja-JP" sz="700" baseline="0" dirty="0" smtClean="0"/>
                        <a:t>PL</a:t>
                      </a:r>
                      <a:r>
                        <a:rPr kumimoji="1" lang="en-US" altLang="ja-JP" sz="1000" baseline="0" dirty="0" smtClean="0"/>
                        <a:t> &lt; -10 mV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7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Temperature of </a:t>
                      </a:r>
                      <a:r>
                        <a:rPr kumimoji="1" lang="en-US" altLang="ja-JP" sz="1000" dirty="0" err="1" smtClean="0"/>
                        <a:t>HT</a:t>
                      </a:r>
                      <a:r>
                        <a:rPr kumimoji="1" lang="en-US" altLang="ja-JP" sz="700" dirty="0" err="1" smtClean="0"/>
                        <a:t>c</a:t>
                      </a:r>
                      <a:r>
                        <a:rPr kumimoji="1" lang="en-US" altLang="ja-JP" sz="1000" dirty="0" smtClean="0"/>
                        <a:t>-PL 1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T</a:t>
                      </a:r>
                      <a:r>
                        <a:rPr kumimoji="1" lang="en-US" altLang="ja-JP" sz="1000" baseline="0" dirty="0" smtClean="0"/>
                        <a:t> &gt; 70 K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8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Temperature of </a:t>
                      </a:r>
                      <a:r>
                        <a:rPr kumimoji="1" lang="en-US" altLang="ja-JP" sz="1000" dirty="0" err="1" smtClean="0"/>
                        <a:t>HT</a:t>
                      </a:r>
                      <a:r>
                        <a:rPr kumimoji="1" lang="en-US" altLang="ja-JP" sz="700" dirty="0" err="1" smtClean="0"/>
                        <a:t>c</a:t>
                      </a:r>
                      <a:r>
                        <a:rPr kumimoji="1" lang="en-US" altLang="ja-JP" sz="1000" dirty="0" smtClean="0"/>
                        <a:t>-PL</a:t>
                      </a:r>
                      <a:r>
                        <a:rPr kumimoji="1" lang="en-US" altLang="ja-JP" sz="1000" baseline="0" dirty="0" smtClean="0"/>
                        <a:t> 2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T &gt; 75</a:t>
                      </a:r>
                      <a:r>
                        <a:rPr kumimoji="1" lang="en-US" altLang="ja-JP" sz="1000" baseline="0" dirty="0" smtClean="0"/>
                        <a:t> K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9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Lack of </a:t>
                      </a:r>
                      <a:r>
                        <a:rPr kumimoji="1" lang="en-US" altLang="ja-JP" sz="1000" dirty="0" err="1" smtClean="0"/>
                        <a:t>LHe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Level</a:t>
                      </a:r>
                      <a:r>
                        <a:rPr kumimoji="1" lang="en-US" altLang="ja-JP" sz="1000" baseline="0" dirty="0" smtClean="0"/>
                        <a:t> &lt; 80%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10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Pressure</a:t>
                      </a:r>
                      <a:r>
                        <a:rPr kumimoji="1" lang="en-US" altLang="ja-JP" sz="1000" baseline="0" dirty="0" smtClean="0"/>
                        <a:t> of the vessel 1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 &gt; 19 kPaG (120.3 </a:t>
                      </a:r>
                      <a:r>
                        <a:rPr kumimoji="1" lang="en-US" altLang="ja-JP" sz="1000" dirty="0" err="1" smtClean="0"/>
                        <a:t>kPa</a:t>
                      </a:r>
                      <a:r>
                        <a:rPr kumimoji="1" lang="en-US" altLang="ja-JP" sz="1000" dirty="0" smtClean="0"/>
                        <a:t>)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11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Pressure of the vessel 2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 &gt; 40 kPaG (141.3 </a:t>
                      </a:r>
                      <a:r>
                        <a:rPr kumimoji="1" lang="en-US" altLang="ja-JP" sz="1000" dirty="0" err="1" smtClean="0"/>
                        <a:t>kPa</a:t>
                      </a:r>
                      <a:r>
                        <a:rPr kumimoji="1" lang="en-US" altLang="ja-JP" sz="1000" dirty="0" smtClean="0"/>
                        <a:t>)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/>
                        <a:t>12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Emergency</a:t>
                      </a:r>
                      <a:r>
                        <a:rPr kumimoji="1" lang="en-US" altLang="ja-JP" sz="1000" baseline="0" dirty="0" smtClean="0"/>
                        <a:t> stop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Push emergency button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Webdings" panose="05030102010509060703" pitchFamily="18" charset="2"/>
                          <a:sym typeface="Wingdings"/>
                        </a:rPr>
                        <a:t></a:t>
                      </a:r>
                      <a:endParaRPr kumimoji="1" lang="ja-JP" altLang="en-US" sz="1200" dirty="0" smtClean="0">
                        <a:latin typeface="Webdings" panose="05030102010509060703" pitchFamily="18" charset="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32" y="5489721"/>
            <a:ext cx="1870386" cy="12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999552" y="5597492"/>
            <a:ext cx="529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DCCB</a:t>
            </a:r>
            <a:endParaRPr kumimoji="1" lang="ja-JP" altLang="en-US" sz="9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84341" y="5604613"/>
            <a:ext cx="529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PS OFF</a:t>
            </a:r>
            <a:endParaRPr kumimoji="1" lang="ja-JP" altLang="en-US" sz="900" dirty="0"/>
          </a:p>
        </p:txBody>
      </p:sp>
      <p:sp>
        <p:nvSpPr>
          <p:cNvPr id="9" name="左中かっこ 8"/>
          <p:cNvSpPr/>
          <p:nvPr/>
        </p:nvSpPr>
        <p:spPr>
          <a:xfrm rot="16200000">
            <a:off x="5537675" y="4332708"/>
            <a:ext cx="376015" cy="2290273"/>
          </a:xfrm>
          <a:prstGeom prst="lef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69557" y="5569005"/>
            <a:ext cx="6181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cryostat</a:t>
            </a:r>
            <a:endParaRPr kumimoji="1" lang="ja-JP" altLang="en-US" sz="9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09680" y="6360478"/>
            <a:ext cx="6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power supply</a:t>
            </a:r>
            <a:endParaRPr kumimoji="1" lang="ja-JP" altLang="en-US" sz="9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36918" y="5768412"/>
            <a:ext cx="1862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The coils are forced to quench. </a:t>
            </a:r>
            <a:r>
              <a:rPr lang="en-US" altLang="ja-JP" sz="900" dirty="0" smtClean="0"/>
              <a:t>The current is discharged through the diodes in the cryostat and the coils.</a:t>
            </a:r>
            <a:endParaRPr kumimoji="1" lang="ja-JP" altLang="en-US" sz="900" dirty="0"/>
          </a:p>
        </p:txBody>
      </p:sp>
      <p:sp>
        <p:nvSpPr>
          <p:cNvPr id="16" name="左中かっこ 15"/>
          <p:cNvSpPr/>
          <p:nvPr/>
        </p:nvSpPr>
        <p:spPr>
          <a:xfrm rot="16200000">
            <a:off x="7165650" y="5036310"/>
            <a:ext cx="376015" cy="880219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07552" y="5776957"/>
            <a:ext cx="117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The current is discharged through the diodes mounted in the power supply.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3832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3480" y="0"/>
            <a:ext cx="6797040" cy="76168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Requirements for Magnet</a:t>
            </a:r>
            <a:endParaRPr kumimoji="1" lang="ja-JP" altLang="en-US" sz="4000" dirty="0"/>
          </a:p>
        </p:txBody>
      </p:sp>
      <p:sp>
        <p:nvSpPr>
          <p:cNvPr id="4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155575" y="1125538"/>
            <a:ext cx="8858250" cy="269875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altLang="ja-JP" sz="1400" b="1" smtClean="0">
                <a:latin typeface="Bitstream Vera Sans" pitchFamily="34" charset="0"/>
              </a:rPr>
              <a:t>Requirements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Large field integral</a:t>
            </a:r>
            <a:r>
              <a:rPr lang="en-US" altLang="ja-JP" sz="1400" b="1" smtClean="0">
                <a:latin typeface="Bitstream Vera Sans" pitchFamily="34" charset="0"/>
              </a:rPr>
              <a:t> --&gt; for high precision momentum analysis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Large pole gap</a:t>
            </a:r>
            <a:r>
              <a:rPr lang="en-US" altLang="ja-JP" sz="1400" b="1" smtClean="0">
                <a:latin typeface="Bitstream Vera Sans" pitchFamily="34" charset="0"/>
              </a:rPr>
              <a:t> --&gt; for </a:t>
            </a:r>
            <a:r>
              <a:rPr lang="en-US" altLang="ja-JP" sz="1400" b="1" smtClean="0">
                <a:solidFill>
                  <a:srgbClr val="FF0000"/>
                </a:solidFill>
                <a:latin typeface="Bitstream Vera Sans" pitchFamily="34" charset="0"/>
              </a:rPr>
              <a:t>large vertical acceptance</a:t>
            </a:r>
            <a:r>
              <a:rPr lang="en-US" altLang="ja-JP" sz="1400" b="1" smtClean="0">
                <a:latin typeface="Bitstream Vera Sans" pitchFamily="34" charset="0"/>
              </a:rPr>
              <a:t> for neutrons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No coil link</a:t>
            </a:r>
            <a:r>
              <a:rPr lang="en-US" altLang="ja-JP" sz="1400" b="1" smtClean="0">
                <a:latin typeface="Bitstream Vera Sans" pitchFamily="34" charset="0"/>
              </a:rPr>
              <a:t> --&gt; for </a:t>
            </a:r>
            <a:r>
              <a:rPr lang="en-US" altLang="ja-JP" sz="1400" b="1" smtClean="0">
                <a:solidFill>
                  <a:srgbClr val="FF0000"/>
                </a:solidFill>
                <a:latin typeface="Bitstream Vera Sans" pitchFamily="34" charset="0"/>
              </a:rPr>
              <a:t>large acceptance in the horizontal direction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Small fringing field</a:t>
            </a:r>
            <a:r>
              <a:rPr lang="en-US" altLang="ja-JP" sz="1400" b="1" smtClean="0">
                <a:latin typeface="Bitstream Vera Sans" pitchFamily="34" charset="0"/>
              </a:rPr>
              <a:t> --&gt; for detectors around the target region and tracking detectors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Flexibility</a:t>
            </a:r>
            <a:r>
              <a:rPr lang="en-US" altLang="ja-JP" sz="1400" b="1" smtClean="0">
                <a:latin typeface="Bitstream Vera Sans" pitchFamily="34" charset="0"/>
              </a:rPr>
              <a:t> --&gt; for various experimental conditions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Large momentum acceptance</a:t>
            </a:r>
            <a:r>
              <a:rPr lang="en-US" altLang="ja-JP" sz="1400" b="1" smtClean="0">
                <a:latin typeface="Bitstream Vera Sans" pitchFamily="34" charset="0"/>
              </a:rPr>
              <a:t> --&gt; for heavy fragments and protons in coincidence</a:t>
            </a:r>
          </a:p>
          <a:p>
            <a:pPr lvl="1" eaLnBrk="1" hangingPunct="1"/>
            <a:r>
              <a:rPr lang="en-US" altLang="ja-JP" sz="1400" b="1" smtClean="0">
                <a:solidFill>
                  <a:srgbClr val="2335B9"/>
                </a:solidFill>
                <a:latin typeface="Bitstream Vera Sans" pitchFamily="34" charset="0"/>
              </a:rPr>
              <a:t>High momentum resolution</a:t>
            </a:r>
            <a:r>
              <a:rPr lang="en-US" altLang="ja-JP" sz="1400" b="1" smtClean="0">
                <a:latin typeface="Bitstream Vera Sans" pitchFamily="34" charset="0"/>
              </a:rPr>
              <a:t> --&gt; for deuteron-induced reactions</a:t>
            </a:r>
          </a:p>
          <a:p>
            <a:pPr lvl="1" eaLnBrk="1" hangingPunct="1">
              <a:buFontTx/>
              <a:buNone/>
            </a:pPr>
            <a:endParaRPr lang="ja-JP" altLang="en-US" sz="1400" b="1" smtClean="0">
              <a:latin typeface="Bitstream Vera Sans" pitchFamily="34" charset="0"/>
            </a:endParaRPr>
          </a:p>
        </p:txBody>
      </p:sp>
      <p:sp>
        <p:nvSpPr>
          <p:cNvPr id="5" name="コンテンツ プレースホルダ 2"/>
          <p:cNvSpPr>
            <a:spLocks/>
          </p:cNvSpPr>
          <p:nvPr/>
        </p:nvSpPr>
        <p:spPr bwMode="auto">
          <a:xfrm>
            <a:off x="1103313" y="4086225"/>
            <a:ext cx="74231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Field Integral </a:t>
            </a:r>
            <a:r>
              <a:rPr lang="en-US" altLang="ja-JP" sz="1400">
                <a:solidFill>
                  <a:srgbClr val="FF0000"/>
                </a:solidFill>
              </a:rPr>
              <a:t>7 Tm</a:t>
            </a:r>
            <a:r>
              <a:rPr lang="en-US" altLang="ja-JP" sz="1400"/>
              <a:t> (dR/R ~ 1/700 @ 2.3 GeV/c for A/Z=3)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ja-JP" sz="1400"/>
              <a:t>    --&gt; mass separation </a:t>
            </a:r>
            <a:r>
              <a:rPr lang="en-US" altLang="ja-JP" sz="1400">
                <a:latin typeface="Symbol" pitchFamily="18" charset="2"/>
              </a:rPr>
              <a:t>s</a:t>
            </a:r>
            <a:r>
              <a:rPr lang="en-US" altLang="ja-JP" sz="1400" baseline="-25000"/>
              <a:t>A</a:t>
            </a:r>
            <a:r>
              <a:rPr lang="en-US" altLang="ja-JP" sz="1400"/>
              <a:t>=0.2 for A=100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Large Gap (</a:t>
            </a:r>
            <a:r>
              <a:rPr lang="en-US" altLang="ja-JP" sz="1400">
                <a:solidFill>
                  <a:srgbClr val="FF0000"/>
                </a:solidFill>
              </a:rPr>
              <a:t>0.8 m</a:t>
            </a:r>
            <a:r>
              <a:rPr lang="en-US" altLang="ja-JP" sz="1400"/>
              <a:t> --&gt; vertical </a:t>
            </a:r>
            <a:r>
              <a:rPr lang="en-US" altLang="ja-JP" sz="1400">
                <a:solidFill>
                  <a:srgbClr val="FF0000"/>
                </a:solidFill>
              </a:rPr>
              <a:t>±5 degrees</a:t>
            </a:r>
            <a:r>
              <a:rPr lang="en-US" altLang="ja-JP" sz="1400"/>
              <a:t>)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Large opening (</a:t>
            </a:r>
            <a:r>
              <a:rPr lang="en-US" altLang="ja-JP" sz="1400">
                <a:solidFill>
                  <a:srgbClr val="FF0000"/>
                </a:solidFill>
              </a:rPr>
              <a:t>3.4 m</a:t>
            </a:r>
            <a:r>
              <a:rPr lang="en-US" altLang="ja-JP" sz="1400"/>
              <a:t> --&gt; holizontal  </a:t>
            </a:r>
            <a:r>
              <a:rPr lang="en-US" altLang="ja-JP" sz="1400">
                <a:solidFill>
                  <a:srgbClr val="FF0000"/>
                </a:solidFill>
                <a:latin typeface="Verdana" pitchFamily="34" charset="0"/>
              </a:rPr>
              <a:t>±</a:t>
            </a:r>
            <a:r>
              <a:rPr lang="en-US" altLang="ja-JP" sz="1400">
                <a:solidFill>
                  <a:srgbClr val="FF0000"/>
                </a:solidFill>
              </a:rPr>
              <a:t>10 degrees</a:t>
            </a:r>
            <a:r>
              <a:rPr lang="en-US" altLang="ja-JP" sz="1400"/>
              <a:t>)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Small Fringing Field (</a:t>
            </a:r>
            <a:r>
              <a:rPr lang="en-US" altLang="ja-JP" sz="1400">
                <a:solidFill>
                  <a:srgbClr val="FF0000"/>
                </a:solidFill>
              </a:rPr>
              <a:t>&lt; 50 gauss</a:t>
            </a:r>
            <a:r>
              <a:rPr lang="en-US" altLang="ja-JP" sz="1400"/>
              <a:t> @ 50cm from magnet)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H-type magnet with cylinder poles (2m in diameter)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Magnetic field …  about 3T at center by ~1.9MAT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Field clamp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Build-in vacuum chamber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1400"/>
              <a:t>Rotatable base (from -5 to 95 deg, 0.1deg/sec)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41363" y="5073650"/>
            <a:ext cx="534987" cy="525463"/>
          </a:xfrm>
          <a:prstGeom prst="rightArrow">
            <a:avLst>
              <a:gd name="adj1" fmla="val 49852"/>
              <a:gd name="adj2" fmla="val 438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8099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144" y="0"/>
            <a:ext cx="4191712" cy="528667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Quench protection</a:t>
            </a:r>
            <a:endParaRPr kumimoji="1" lang="ja-JP" alt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9" y="905855"/>
            <a:ext cx="3545376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366"/>
          <p:cNvSpPr txBox="1">
            <a:spLocks noChangeArrowheads="1"/>
          </p:cNvSpPr>
          <p:nvPr/>
        </p:nvSpPr>
        <p:spPr bwMode="auto">
          <a:xfrm>
            <a:off x="4075127" y="1440471"/>
            <a:ext cx="496632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1. The detector recognizes the quench. (1V, 0.5s)</a:t>
            </a:r>
          </a:p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2. DCCB open (Coils are cut off.)</a:t>
            </a:r>
          </a:p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3. Current flows to the heater layer on the outermost of the coil.</a:t>
            </a:r>
          </a:p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4. Backup heaters switch on within 50 </a:t>
            </a:r>
            <a:r>
              <a:rPr lang="en-US" altLang="ja-JP" sz="1400" dirty="0" err="1" smtClean="0">
                <a:latin typeface="+mn-lt"/>
              </a:rPr>
              <a:t>ms.</a:t>
            </a:r>
            <a:endParaRPr lang="en-US" altLang="ja-JP" sz="1400" dirty="0" smtClean="0">
              <a:latin typeface="+mn-lt"/>
            </a:endParaRPr>
          </a:p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5. Coils are forced to quench from the outer to inner layer.</a:t>
            </a:r>
          </a:p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6. Stored energy is dumped by the superconducting coils.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614278" y="4785645"/>
            <a:ext cx="1044763" cy="692209"/>
            <a:chOff x="614278" y="4785645"/>
            <a:chExt cx="1044763" cy="692209"/>
          </a:xfrm>
        </p:grpSpPr>
        <p:sp>
          <p:nvSpPr>
            <p:cNvPr id="4" name="円/楕円 3"/>
            <p:cNvSpPr/>
            <p:nvPr/>
          </p:nvSpPr>
          <p:spPr>
            <a:xfrm>
              <a:off x="632388" y="4785645"/>
              <a:ext cx="965676" cy="692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二等辺三角形 8"/>
            <p:cNvSpPr/>
            <p:nvPr/>
          </p:nvSpPr>
          <p:spPr>
            <a:xfrm rot="13432254">
              <a:off x="614278" y="4874131"/>
              <a:ext cx="186192" cy="194746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二等辺三角形 10"/>
            <p:cNvSpPr/>
            <p:nvPr/>
          </p:nvSpPr>
          <p:spPr>
            <a:xfrm rot="1201488">
              <a:off x="1472849" y="5126118"/>
              <a:ext cx="186192" cy="194746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613584" y="4779609"/>
            <a:ext cx="1044763" cy="692209"/>
            <a:chOff x="614278" y="4785645"/>
            <a:chExt cx="1044763" cy="692209"/>
          </a:xfrm>
        </p:grpSpPr>
        <p:sp>
          <p:nvSpPr>
            <p:cNvPr id="14" name="円/楕円 13"/>
            <p:cNvSpPr/>
            <p:nvPr/>
          </p:nvSpPr>
          <p:spPr>
            <a:xfrm>
              <a:off x="632388" y="4785645"/>
              <a:ext cx="965676" cy="692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/>
          </p:nvSpPr>
          <p:spPr>
            <a:xfrm rot="13432254">
              <a:off x="614278" y="4874131"/>
              <a:ext cx="186192" cy="194746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/>
            <p:cNvSpPr/>
            <p:nvPr/>
          </p:nvSpPr>
          <p:spPr>
            <a:xfrm rot="1201488">
              <a:off x="1472849" y="5126118"/>
              <a:ext cx="186192" cy="194746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円/楕円 11"/>
          <p:cNvSpPr/>
          <p:nvPr/>
        </p:nvSpPr>
        <p:spPr>
          <a:xfrm>
            <a:off x="341832" y="1854437"/>
            <a:ext cx="529839" cy="70930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339982" y="1853012"/>
            <a:ext cx="529839" cy="70930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AutoShape 123"/>
          <p:cNvSpPr>
            <a:spLocks noChangeArrowheads="1"/>
          </p:cNvSpPr>
          <p:nvPr/>
        </p:nvSpPr>
        <p:spPr bwMode="auto">
          <a:xfrm>
            <a:off x="373093" y="5250635"/>
            <a:ext cx="603250" cy="228600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0" name="AutoShape 123"/>
          <p:cNvSpPr>
            <a:spLocks noChangeArrowheads="1"/>
          </p:cNvSpPr>
          <p:nvPr/>
        </p:nvSpPr>
        <p:spPr bwMode="auto">
          <a:xfrm>
            <a:off x="2345747" y="5223574"/>
            <a:ext cx="603250" cy="228600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1" name="Text Box 125"/>
          <p:cNvSpPr txBox="1">
            <a:spLocks noChangeArrowheads="1"/>
          </p:cNvSpPr>
          <p:nvPr/>
        </p:nvSpPr>
        <p:spPr bwMode="auto">
          <a:xfrm>
            <a:off x="4123451" y="3267366"/>
            <a:ext cx="1600807" cy="40011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000" dirty="0" smtClean="0">
                <a:latin typeface="+mn-lt"/>
              </a:rPr>
              <a:t>In the case …</a:t>
            </a:r>
            <a:endParaRPr lang="en-US" altLang="ja-JP" sz="2000" dirty="0">
              <a:latin typeface="+mn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30169" y="3760157"/>
            <a:ext cx="2144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ja-JP" sz="1600" dirty="0" err="1" smtClean="0"/>
              <a:t>cryo-conroler</a:t>
            </a:r>
            <a:r>
              <a:rPr kumimoji="1" lang="en-US" altLang="ja-JP" sz="1600" dirty="0" smtClean="0"/>
              <a:t> down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sz="1600" dirty="0" smtClean="0"/>
              <a:t>power failure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 smtClean="0"/>
              <a:t>|</a:t>
            </a:r>
            <a:r>
              <a:rPr lang="en-US" altLang="ja-JP" sz="1600" i="1" dirty="0" smtClean="0"/>
              <a:t>V</a:t>
            </a:r>
            <a:r>
              <a:rPr lang="en-US" altLang="ja-JP" sz="1000" dirty="0" smtClean="0"/>
              <a:t>PL</a:t>
            </a:r>
            <a:r>
              <a:rPr lang="en-US" altLang="ja-JP" sz="1600" dirty="0" smtClean="0"/>
              <a:t>| &gt; 10 mV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i="1" dirty="0" smtClean="0"/>
              <a:t>T</a:t>
            </a:r>
            <a:r>
              <a:rPr lang="en-US" altLang="ja-JP" sz="1000" dirty="0" smtClean="0"/>
              <a:t>PL</a:t>
            </a:r>
            <a:r>
              <a:rPr lang="en-US" altLang="ja-JP" sz="1600" dirty="0" smtClean="0"/>
              <a:t> &gt; 75 K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 smtClean="0"/>
              <a:t>emergency stop</a:t>
            </a:r>
          </a:p>
        </p:txBody>
      </p:sp>
      <p:sp>
        <p:nvSpPr>
          <p:cNvPr id="33" name="Text Box 125"/>
          <p:cNvSpPr txBox="1">
            <a:spLocks noChangeArrowheads="1"/>
          </p:cNvSpPr>
          <p:nvPr/>
        </p:nvSpPr>
        <p:spPr bwMode="auto">
          <a:xfrm>
            <a:off x="4123451" y="915840"/>
            <a:ext cx="1012571" cy="40011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000" dirty="0" smtClean="0">
                <a:latin typeface="+mn-lt"/>
              </a:rPr>
              <a:t>Quench</a:t>
            </a:r>
            <a:endParaRPr lang="en-US" altLang="ja-JP" sz="2000" dirty="0">
              <a:latin typeface="+mn-lt"/>
            </a:endParaRPr>
          </a:p>
        </p:txBody>
      </p:sp>
      <p:sp>
        <p:nvSpPr>
          <p:cNvPr id="35" name="Text Box 10366"/>
          <p:cNvSpPr txBox="1">
            <a:spLocks noChangeArrowheads="1"/>
          </p:cNvSpPr>
          <p:nvPr/>
        </p:nvSpPr>
        <p:spPr bwMode="auto">
          <a:xfrm>
            <a:off x="4167707" y="5481211"/>
            <a:ext cx="3899523" cy="2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000"/>
              </a:lnSpc>
              <a:spcBef>
                <a:spcPct val="50000"/>
              </a:spcBef>
              <a:defRPr/>
            </a:pPr>
            <a:r>
              <a:rPr lang="en-US" altLang="ja-JP" sz="1400" dirty="0" smtClean="0">
                <a:latin typeface="+mn-lt"/>
              </a:rPr>
              <a:t>Same procedure </a:t>
            </a:r>
            <a:r>
              <a:rPr lang="en-US" altLang="ja-JP" sz="1400" dirty="0">
                <a:latin typeface="+mn-lt"/>
              </a:rPr>
              <a:t>as the quench case </a:t>
            </a:r>
            <a:r>
              <a:rPr lang="en-US" altLang="ja-JP" sz="1400" dirty="0" smtClean="0">
                <a:latin typeface="+mn-lt"/>
              </a:rPr>
              <a:t>will be done.</a:t>
            </a:r>
          </a:p>
        </p:txBody>
      </p:sp>
      <p:sp>
        <p:nvSpPr>
          <p:cNvPr id="3" name="下矢印 2"/>
          <p:cNvSpPr/>
          <p:nvPr/>
        </p:nvSpPr>
        <p:spPr>
          <a:xfrm>
            <a:off x="5093293" y="5118935"/>
            <a:ext cx="196554" cy="264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1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144" y="0"/>
            <a:ext cx="4191712" cy="528667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Quench analysis</a:t>
            </a:r>
            <a:endParaRPr kumimoji="1" lang="ja-JP" altLang="en-US" sz="4000" dirty="0"/>
          </a:p>
        </p:txBody>
      </p:sp>
      <p:grpSp>
        <p:nvGrpSpPr>
          <p:cNvPr id="21" name="グループ化 10"/>
          <p:cNvGrpSpPr>
            <a:grpSpLocks/>
          </p:cNvGrpSpPr>
          <p:nvPr/>
        </p:nvGrpSpPr>
        <p:grpSpPr bwMode="auto">
          <a:xfrm>
            <a:off x="6223127" y="2036914"/>
            <a:ext cx="2501900" cy="1728787"/>
            <a:chOff x="6541476" y="5044272"/>
            <a:chExt cx="2502040" cy="1728317"/>
          </a:xfrm>
        </p:grpSpPr>
        <p:grpSp>
          <p:nvGrpSpPr>
            <p:cNvPr id="22" name="グループ化 3"/>
            <p:cNvGrpSpPr>
              <a:grpSpLocks/>
            </p:cNvGrpSpPr>
            <p:nvPr/>
          </p:nvGrpSpPr>
          <p:grpSpPr bwMode="auto">
            <a:xfrm>
              <a:off x="6541476" y="5044272"/>
              <a:ext cx="2502040" cy="1728317"/>
              <a:chOff x="6551525" y="5034224"/>
              <a:chExt cx="2502040" cy="1728317"/>
            </a:xfrm>
          </p:grpSpPr>
          <p:sp>
            <p:nvSpPr>
              <p:cNvPr id="27" name="正方形/長方形 2"/>
              <p:cNvSpPr>
                <a:spLocks noChangeArrowheads="1"/>
              </p:cNvSpPr>
              <p:nvPr/>
            </p:nvSpPr>
            <p:spPr bwMode="auto">
              <a:xfrm>
                <a:off x="6551525" y="5034224"/>
                <a:ext cx="2502040" cy="1728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pic>
            <p:nvPicPr>
              <p:cNvPr id="28" name="Picture 5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0714" y="5107198"/>
                <a:ext cx="2312512" cy="1640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3" name="直線矢印コネクタ 6"/>
            <p:cNvCxnSpPr>
              <a:cxnSpLocks noChangeShapeType="1"/>
            </p:cNvCxnSpPr>
            <p:nvPr/>
          </p:nvCxnSpPr>
          <p:spPr bwMode="auto">
            <a:xfrm>
              <a:off x="7385538" y="5385916"/>
              <a:ext cx="1075174" cy="50242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テキスト ボックス 23"/>
            <p:cNvSpPr txBox="1"/>
            <p:nvPr/>
          </p:nvSpPr>
          <p:spPr>
            <a:xfrm>
              <a:off x="7778207" y="5174412"/>
              <a:ext cx="531843" cy="2777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solidFill>
                    <a:srgbClr val="FFFF00"/>
                  </a:solidFill>
                  <a:latin typeface="+mj-lt"/>
                  <a:ea typeface="ＭＳ Ｐゴシック" pitchFamily="50" charset="-128"/>
                </a:rPr>
                <a:t>180</a:t>
              </a:r>
              <a:endParaRPr lang="ja-JP" altLang="en-US" sz="1200" dirty="0">
                <a:solidFill>
                  <a:srgbClr val="FFFF00"/>
                </a:solidFill>
                <a:latin typeface="+mj-lt"/>
                <a:ea typeface="ＭＳ Ｐゴシック" pitchFamily="50" charset="-128"/>
              </a:endParaRPr>
            </a:p>
          </p:txBody>
        </p:sp>
        <p:cxnSp>
          <p:nvCxnSpPr>
            <p:cNvPr id="25" name="直線矢印コネクタ 60"/>
            <p:cNvCxnSpPr>
              <a:cxnSpLocks noChangeShapeType="1"/>
            </p:cNvCxnSpPr>
            <p:nvPr/>
          </p:nvCxnSpPr>
          <p:spPr bwMode="auto">
            <a:xfrm flipH="1">
              <a:off x="8450664" y="5538316"/>
              <a:ext cx="11722" cy="1063451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テキスト ボックス 25"/>
            <p:cNvSpPr txBox="1"/>
            <p:nvPr/>
          </p:nvSpPr>
          <p:spPr>
            <a:xfrm rot="16200000">
              <a:off x="8312515" y="5779833"/>
              <a:ext cx="509448" cy="2762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solidFill>
                    <a:srgbClr val="FFFF00"/>
                  </a:solidFill>
                  <a:latin typeface="+mj-lt"/>
                  <a:ea typeface="ＭＳ Ｐゴシック" pitchFamily="50" charset="-128"/>
                </a:rPr>
                <a:t>160</a:t>
              </a:r>
              <a:endParaRPr lang="ja-JP" altLang="en-US" sz="1200" dirty="0">
                <a:solidFill>
                  <a:srgbClr val="FFFF00"/>
                </a:solidFill>
                <a:latin typeface="+mj-lt"/>
                <a:ea typeface="ＭＳ Ｐゴシック" pitchFamily="50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85258" y="449647"/>
            <a:ext cx="3511998" cy="2712297"/>
            <a:chOff x="227987" y="680383"/>
            <a:chExt cx="3511998" cy="271229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23" y="700844"/>
              <a:ext cx="3264091" cy="269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正方形/長方形 38"/>
            <p:cNvSpPr/>
            <p:nvPr/>
          </p:nvSpPr>
          <p:spPr>
            <a:xfrm>
              <a:off x="2097486" y="1893805"/>
              <a:ext cx="641380" cy="498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コネクタ 36"/>
            <p:cNvCxnSpPr/>
            <p:nvPr/>
          </p:nvCxnSpPr>
          <p:spPr>
            <a:xfrm flipH="1">
              <a:off x="1789797" y="2033899"/>
              <a:ext cx="1423425" cy="29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/>
            <p:cNvSpPr txBox="1"/>
            <p:nvPr/>
          </p:nvSpPr>
          <p:spPr>
            <a:xfrm>
              <a:off x="2207725" y="1560715"/>
              <a:ext cx="9058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current</a:t>
              </a: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2448512" y="1179320"/>
              <a:ext cx="431421" cy="4978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2098662" y="2210041"/>
              <a:ext cx="5145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i="1" dirty="0" err="1" smtClean="0"/>
                <a:t>V</a:t>
              </a:r>
              <a:r>
                <a:rPr lang="en-US" altLang="ja-JP" sz="1000" dirty="0" err="1" smtClean="0"/>
                <a:t>diff</a:t>
              </a:r>
              <a:endParaRPr kumimoji="1" lang="ja-JP" altLang="en-US" sz="1000" dirty="0"/>
            </a:p>
          </p:txBody>
        </p:sp>
        <p:cxnSp>
          <p:nvCxnSpPr>
            <p:cNvPr id="34" name="直線コネクタ 33"/>
            <p:cNvCxnSpPr>
              <a:stCxn id="17" idx="1"/>
            </p:cNvCxnSpPr>
            <p:nvPr/>
          </p:nvCxnSpPr>
          <p:spPr>
            <a:xfrm flipH="1" flipV="1">
              <a:off x="1726251" y="2170633"/>
              <a:ext cx="372411" cy="2240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1776796" y="2036816"/>
              <a:ext cx="13001" cy="100107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/>
            <p:cNvSpPr txBox="1"/>
            <p:nvPr/>
          </p:nvSpPr>
          <p:spPr>
            <a:xfrm rot="16200000">
              <a:off x="3913" y="1909863"/>
              <a:ext cx="7559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current</a:t>
              </a: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 rot="16200000">
              <a:off x="3063892" y="1855404"/>
              <a:ext cx="10444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i="1" dirty="0" err="1" smtClean="0"/>
                <a:t>V</a:t>
              </a:r>
              <a:r>
                <a:rPr lang="en-US" altLang="ja-JP" sz="900" dirty="0" err="1" smtClean="0"/>
                <a:t>diff</a:t>
              </a:r>
              <a:r>
                <a:rPr lang="en-US" altLang="ja-JP" sz="900" dirty="0" smtClean="0"/>
                <a:t> </a:t>
              </a:r>
              <a:r>
                <a:rPr lang="en-US" altLang="ja-JP" sz="1400" dirty="0" smtClean="0"/>
                <a:t>(</a:t>
              </a:r>
              <a:r>
                <a:rPr lang="en-US" altLang="ja-JP" sz="1400" i="1" dirty="0" smtClean="0"/>
                <a:t>V</a:t>
              </a:r>
              <a:r>
                <a:rPr lang="en-US" altLang="ja-JP" sz="900" dirty="0" smtClean="0"/>
                <a:t>u</a:t>
              </a:r>
              <a:r>
                <a:rPr lang="en-US" altLang="ja-JP" sz="1400" dirty="0" smtClean="0"/>
                <a:t>-</a:t>
              </a:r>
              <a:r>
                <a:rPr lang="en-US" altLang="ja-JP" sz="1400" i="1" dirty="0" err="1" smtClean="0"/>
                <a:t>V</a:t>
              </a:r>
              <a:r>
                <a:rPr lang="en-US" altLang="ja-JP" sz="900" dirty="0" err="1" smtClean="0"/>
                <a:t>d</a:t>
              </a:r>
              <a:r>
                <a:rPr lang="en-US" altLang="ja-JP" sz="1400" dirty="0" smtClean="0"/>
                <a:t>)</a:t>
              </a:r>
              <a:endParaRPr kumimoji="1" lang="ja-JP" altLang="en-US" sz="1400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849395" y="680383"/>
              <a:ext cx="23141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change of </a:t>
              </a:r>
              <a:r>
                <a:rPr lang="en-US" altLang="ja-JP" sz="1400" i="1" dirty="0" err="1" smtClean="0"/>
                <a:t>V</a:t>
              </a:r>
              <a:r>
                <a:rPr lang="en-US" altLang="ja-JP" sz="900" dirty="0" err="1" smtClean="0"/>
                <a:t>diff</a:t>
              </a:r>
              <a:r>
                <a:rPr lang="en-US" altLang="ja-JP" sz="1400" dirty="0" smtClean="0"/>
                <a:t> after quench</a:t>
              </a:r>
              <a:endParaRPr kumimoji="1" lang="ja-JP" altLang="en-US" sz="1400" dirty="0"/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3580687" y="734938"/>
            <a:ext cx="2845749" cy="523220"/>
            <a:chOff x="3580687" y="734938"/>
            <a:chExt cx="2845749" cy="523220"/>
          </a:xfrm>
        </p:grpSpPr>
        <p:sp>
          <p:nvSpPr>
            <p:cNvPr id="53" name="テキスト ボックス 52"/>
            <p:cNvSpPr txBox="1"/>
            <p:nvPr/>
          </p:nvSpPr>
          <p:spPr>
            <a:xfrm>
              <a:off x="3580687" y="734938"/>
              <a:ext cx="2845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/>
                <a:t>quench propagates longitudinal direction </a:t>
              </a:r>
            </a:p>
            <a:p>
              <a:r>
                <a:rPr kumimoji="1" lang="en-US" altLang="ja-JP" sz="1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kumimoji="1" lang="en-US" altLang="ja-JP" sz="1200" dirty="0" smtClean="0"/>
                <a:t>   =10 m/s</a:t>
              </a:r>
              <a:endParaRPr kumimoji="1" lang="ja-JP" altLang="en-US" sz="1200" dirty="0"/>
            </a:p>
          </p:txBody>
        </p:sp>
        <p:cxnSp>
          <p:nvCxnSpPr>
            <p:cNvPr id="55" name="直線コネクタ 54"/>
            <p:cNvCxnSpPr/>
            <p:nvPr/>
          </p:nvCxnSpPr>
          <p:spPr>
            <a:xfrm flipH="1">
              <a:off x="3841796" y="1121958"/>
              <a:ext cx="31170" cy="6873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flipH="1">
              <a:off x="3869206" y="1126344"/>
              <a:ext cx="31170" cy="6873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/>
        </p:nvGrpSpPr>
        <p:grpSpPr>
          <a:xfrm>
            <a:off x="776243" y="3314336"/>
            <a:ext cx="3753028" cy="707886"/>
            <a:chOff x="3868104" y="1613731"/>
            <a:chExt cx="3095002" cy="707886"/>
          </a:xfrm>
        </p:grpSpPr>
        <p:grpSp>
          <p:nvGrpSpPr>
            <p:cNvPr id="75" name="グループ化 74"/>
            <p:cNvGrpSpPr/>
            <p:nvPr/>
          </p:nvGrpSpPr>
          <p:grpSpPr>
            <a:xfrm>
              <a:off x="4096008" y="1981200"/>
              <a:ext cx="80704" cy="71937"/>
              <a:chOff x="4084102" y="2240756"/>
              <a:chExt cx="80704" cy="71937"/>
            </a:xfrm>
          </p:grpSpPr>
          <p:cxnSp>
            <p:nvCxnSpPr>
              <p:cNvPr id="68" name="直線コネクタ 67"/>
              <p:cNvCxnSpPr/>
              <p:nvPr/>
            </p:nvCxnSpPr>
            <p:spPr>
              <a:xfrm flipH="1">
                <a:off x="4084102" y="2307431"/>
                <a:ext cx="80704" cy="50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4126706" y="2240756"/>
                <a:ext cx="258" cy="7193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テキスト ボックス 61"/>
            <p:cNvSpPr txBox="1"/>
            <p:nvPr/>
          </p:nvSpPr>
          <p:spPr>
            <a:xfrm>
              <a:off x="3868104" y="1613731"/>
              <a:ext cx="3095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/>
                <a:t>quench propagates transverse (radial) direction </a:t>
              </a:r>
            </a:p>
            <a:p>
              <a:r>
                <a:rPr kumimoji="1" lang="en-US" altLang="ja-JP" sz="1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1" lang="en-US" altLang="ja-JP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altLang="ja-JP" sz="1200" dirty="0" smtClean="0"/>
                <a:t>   </a:t>
              </a:r>
              <a:r>
                <a:rPr kumimoji="1" lang="en-US" altLang="ja-JP" sz="1200" dirty="0" smtClean="0"/>
                <a:t>=0.05 m/s (estimated from the value of KEK-SKS)</a:t>
              </a:r>
              <a:endParaRPr kumimoji="1" lang="ja-JP" altLang="en-US" sz="1200" dirty="0"/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5026613" y="3881250"/>
            <a:ext cx="3605033" cy="2520000"/>
            <a:chOff x="115305" y="4097975"/>
            <a:chExt cx="3605033" cy="25200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48" y="4097975"/>
              <a:ext cx="3268422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テキスト ボックス 78"/>
            <p:cNvSpPr txBox="1"/>
            <p:nvPr/>
          </p:nvSpPr>
          <p:spPr>
            <a:xfrm rot="16200000">
              <a:off x="-111094" y="5118933"/>
              <a:ext cx="7605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current</a:t>
              </a:r>
              <a:endParaRPr kumimoji="1" lang="ja-JP" altLang="en-US" sz="1400" dirty="0"/>
            </a:p>
          </p:txBody>
        </p:sp>
        <p:sp>
          <p:nvSpPr>
            <p:cNvPr id="88" name="テキスト ボックス 87"/>
            <p:cNvSpPr txBox="1"/>
            <p:nvPr/>
          </p:nvSpPr>
          <p:spPr>
            <a:xfrm rot="16200000">
              <a:off x="2851418" y="5116051"/>
              <a:ext cx="14300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temperature (K)</a:t>
              </a:r>
              <a:endParaRPr kumimoji="1" lang="ja-JP" altLang="en-US" sz="1400" dirty="0"/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308322" y="3881250"/>
            <a:ext cx="3554408" cy="2520000"/>
            <a:chOff x="4349099" y="4102145"/>
            <a:chExt cx="3554408" cy="252000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611" y="4102145"/>
              <a:ext cx="3314650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テキスト ボックス 85"/>
            <p:cNvSpPr txBox="1"/>
            <p:nvPr/>
          </p:nvSpPr>
          <p:spPr>
            <a:xfrm rot="16200000">
              <a:off x="4122700" y="5117752"/>
              <a:ext cx="7605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current</a:t>
              </a:r>
              <a:endParaRPr kumimoji="1" lang="ja-JP" altLang="en-US" sz="1400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 rot="16200000">
              <a:off x="7034587" y="5098430"/>
              <a:ext cx="14300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temperature (K)</a:t>
              </a:r>
              <a:endParaRPr kumimoji="1" lang="ja-JP" altLang="en-US" sz="1400" dirty="0"/>
            </a:p>
          </p:txBody>
        </p:sp>
      </p:grpSp>
      <p:sp>
        <p:nvSpPr>
          <p:cNvPr id="82" name="正方形/長方形 81"/>
          <p:cNvSpPr/>
          <p:nvPr/>
        </p:nvSpPr>
        <p:spPr>
          <a:xfrm>
            <a:off x="2194560" y="4838785"/>
            <a:ext cx="792479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220685" y="4847493"/>
            <a:ext cx="7663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current</a:t>
            </a:r>
            <a:endParaRPr kumimoji="1" lang="ja-JP" altLang="en-US" sz="1400" dirty="0"/>
          </a:p>
        </p:txBody>
      </p:sp>
      <p:cxnSp>
        <p:nvCxnSpPr>
          <p:cNvPr id="87" name="直線コネクタ 86"/>
          <p:cNvCxnSpPr/>
          <p:nvPr/>
        </p:nvCxnSpPr>
        <p:spPr>
          <a:xfrm flipH="1">
            <a:off x="2377440" y="5143585"/>
            <a:ext cx="69669" cy="269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/>
          <p:cNvSpPr txBox="1"/>
          <p:nvPr/>
        </p:nvSpPr>
        <p:spPr>
          <a:xfrm>
            <a:off x="1058904" y="5564974"/>
            <a:ext cx="1368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temperature at the outermost layer</a:t>
            </a:r>
            <a:endParaRPr kumimoji="1" lang="ja-JP" altLang="en-US" sz="1200" dirty="0"/>
          </a:p>
        </p:txBody>
      </p:sp>
      <p:cxnSp>
        <p:nvCxnSpPr>
          <p:cNvPr id="92" name="直線コネクタ 91"/>
          <p:cNvCxnSpPr/>
          <p:nvPr/>
        </p:nvCxnSpPr>
        <p:spPr>
          <a:xfrm flipH="1" flipV="1">
            <a:off x="1558834" y="5065207"/>
            <a:ext cx="60960" cy="522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右矢印 93"/>
          <p:cNvSpPr/>
          <p:nvPr/>
        </p:nvSpPr>
        <p:spPr>
          <a:xfrm>
            <a:off x="3762103" y="1698171"/>
            <a:ext cx="235131" cy="121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4093028" y="1628504"/>
            <a:ext cx="168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err="1" smtClean="0"/>
              <a:t>V</a:t>
            </a:r>
            <a:r>
              <a:rPr kumimoji="1" lang="en-US" altLang="ja-JP" sz="1050" dirty="0" err="1" smtClean="0"/>
              <a:t>diff</a:t>
            </a:r>
            <a:r>
              <a:rPr kumimoji="1" lang="en-US" altLang="ja-JP" sz="1400" dirty="0" smtClean="0"/>
              <a:t> &gt; 1V at 1.2 sec.</a:t>
            </a:r>
            <a:endParaRPr kumimoji="1" lang="ja-JP" altLang="en-US" sz="1400" dirty="0"/>
          </a:p>
        </p:txBody>
      </p:sp>
      <p:sp>
        <p:nvSpPr>
          <p:cNvPr id="104" name="右矢印 103"/>
          <p:cNvSpPr/>
          <p:nvPr/>
        </p:nvSpPr>
        <p:spPr>
          <a:xfrm>
            <a:off x="3766456" y="2033450"/>
            <a:ext cx="235131" cy="121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119154" y="1959429"/>
            <a:ext cx="1750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0.5 sec. before cut off</a:t>
            </a:r>
          </a:p>
          <a:p>
            <a:r>
              <a:rPr lang="en-US" altLang="ja-JP" sz="1400" dirty="0" smtClean="0"/>
              <a:t>+</a:t>
            </a:r>
          </a:p>
          <a:p>
            <a:r>
              <a:rPr kumimoji="1" lang="en-US" altLang="ja-JP" sz="1400" dirty="0" smtClean="0"/>
              <a:t>0.3 sec. delay before heater on</a:t>
            </a:r>
            <a:endParaRPr kumimoji="1" lang="ja-JP" altLang="en-US" sz="1400" dirty="0"/>
          </a:p>
        </p:txBody>
      </p:sp>
      <p:sp>
        <p:nvSpPr>
          <p:cNvPr id="97" name="下矢印 96"/>
          <p:cNvSpPr/>
          <p:nvPr/>
        </p:nvSpPr>
        <p:spPr>
          <a:xfrm>
            <a:off x="4662910" y="2935275"/>
            <a:ext cx="330926" cy="235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4261666" y="3215090"/>
            <a:ext cx="137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Total: 2 sec.</a:t>
            </a:r>
            <a:endParaRPr kumimoji="1" lang="ja-JP" altLang="en-US" dirty="0"/>
          </a:p>
        </p:txBody>
      </p:sp>
      <p:cxnSp>
        <p:nvCxnSpPr>
          <p:cNvPr id="101" name="直線矢印コネクタ 100"/>
          <p:cNvCxnSpPr>
            <a:stCxn id="99" idx="2"/>
          </p:cNvCxnSpPr>
          <p:nvPr/>
        </p:nvCxnSpPr>
        <p:spPr>
          <a:xfrm>
            <a:off x="4949643" y="3584422"/>
            <a:ext cx="801677" cy="2303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円/楕円 101"/>
          <p:cNvSpPr/>
          <p:nvPr/>
        </p:nvSpPr>
        <p:spPr>
          <a:xfrm>
            <a:off x="3178629" y="4089847"/>
            <a:ext cx="444137" cy="252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/>
          <p:cNvSpPr/>
          <p:nvPr/>
        </p:nvSpPr>
        <p:spPr>
          <a:xfrm>
            <a:off x="7928668" y="4033615"/>
            <a:ext cx="224020" cy="1775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2354528" y="6488668"/>
            <a:ext cx="467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Temperature rise is moderate and acceptable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144" y="0"/>
            <a:ext cx="4191712" cy="528667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Quench analysis</a:t>
            </a:r>
            <a:endParaRPr kumimoji="1" lang="ja-JP" altLang="en-US" sz="4000" dirty="0"/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2354528" y="6488668"/>
            <a:ext cx="467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Induced voltage is moderate and acceptable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61" y="5565835"/>
            <a:ext cx="5559334" cy="89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615297" y="700755"/>
            <a:ext cx="2871159" cy="1765986"/>
            <a:chOff x="615297" y="700755"/>
            <a:chExt cx="2871159" cy="1765986"/>
          </a:xfrm>
        </p:grpSpPr>
        <p:grpSp>
          <p:nvGrpSpPr>
            <p:cNvPr id="58" name="グループ化 10"/>
            <p:cNvGrpSpPr>
              <a:grpSpLocks/>
            </p:cNvGrpSpPr>
            <p:nvPr/>
          </p:nvGrpSpPr>
          <p:grpSpPr bwMode="auto">
            <a:xfrm>
              <a:off x="984556" y="737954"/>
              <a:ext cx="2501900" cy="1728787"/>
              <a:chOff x="6541476" y="5044272"/>
              <a:chExt cx="2502040" cy="1728317"/>
            </a:xfrm>
          </p:grpSpPr>
          <p:grpSp>
            <p:nvGrpSpPr>
              <p:cNvPr id="59" name="グループ化 3"/>
              <p:cNvGrpSpPr>
                <a:grpSpLocks/>
              </p:cNvGrpSpPr>
              <p:nvPr/>
            </p:nvGrpSpPr>
            <p:grpSpPr bwMode="auto">
              <a:xfrm>
                <a:off x="6541476" y="5044272"/>
                <a:ext cx="2502040" cy="1728317"/>
                <a:chOff x="6551525" y="5034224"/>
                <a:chExt cx="2502040" cy="1728317"/>
              </a:xfrm>
            </p:grpSpPr>
            <p:sp>
              <p:nvSpPr>
                <p:cNvPr id="66" name="正方形/長方形 2"/>
                <p:cNvSpPr>
                  <a:spLocks noChangeArrowheads="1"/>
                </p:cNvSpPr>
                <p:nvPr/>
              </p:nvSpPr>
              <p:spPr bwMode="auto">
                <a:xfrm>
                  <a:off x="6551525" y="5034224"/>
                  <a:ext cx="2502040" cy="1728317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pic>
              <p:nvPicPr>
                <p:cNvPr id="69" name="Picture 5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70714" y="5107198"/>
                  <a:ext cx="2312512" cy="1640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60" name="直線矢印コネクタ 6"/>
              <p:cNvCxnSpPr>
                <a:cxnSpLocks noChangeShapeType="1"/>
              </p:cNvCxnSpPr>
              <p:nvPr/>
            </p:nvCxnSpPr>
            <p:spPr bwMode="auto">
              <a:xfrm>
                <a:off x="7385538" y="5385916"/>
                <a:ext cx="1075174" cy="50242"/>
              </a:xfrm>
              <a:prstGeom prst="straightConnector1">
                <a:avLst/>
              </a:prstGeom>
              <a:noFill/>
              <a:ln w="9525" algn="ctr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" name="テキスト ボックス 62"/>
              <p:cNvSpPr txBox="1"/>
              <p:nvPr/>
            </p:nvSpPr>
            <p:spPr>
              <a:xfrm>
                <a:off x="7778207" y="5174412"/>
                <a:ext cx="531843" cy="2777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>
                    <a:solidFill>
                      <a:srgbClr val="FFFF00"/>
                    </a:solidFill>
                    <a:latin typeface="+mj-lt"/>
                    <a:ea typeface="ＭＳ Ｐゴシック" pitchFamily="50" charset="-128"/>
                  </a:rPr>
                  <a:t>180</a:t>
                </a:r>
                <a:endParaRPr lang="ja-JP" altLang="en-US" sz="1200" dirty="0">
                  <a:solidFill>
                    <a:srgbClr val="FFFF00"/>
                  </a:solidFill>
                  <a:latin typeface="+mj-lt"/>
                  <a:ea typeface="ＭＳ Ｐゴシック" pitchFamily="50" charset="-128"/>
                </a:endParaRPr>
              </a:p>
            </p:txBody>
          </p:sp>
          <p:cxnSp>
            <p:nvCxnSpPr>
              <p:cNvPr id="64" name="直線矢印コネクタ 60"/>
              <p:cNvCxnSpPr>
                <a:cxnSpLocks noChangeShapeType="1"/>
              </p:cNvCxnSpPr>
              <p:nvPr/>
            </p:nvCxnSpPr>
            <p:spPr bwMode="auto">
              <a:xfrm flipH="1">
                <a:off x="8450664" y="5538316"/>
                <a:ext cx="11722" cy="1063451"/>
              </a:xfrm>
              <a:prstGeom prst="straightConnector1">
                <a:avLst/>
              </a:prstGeom>
              <a:noFill/>
              <a:ln w="9525" algn="ctr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5" name="テキスト ボックス 64"/>
              <p:cNvSpPr txBox="1"/>
              <p:nvPr/>
            </p:nvSpPr>
            <p:spPr>
              <a:xfrm rot="16200000">
                <a:off x="8312515" y="5779833"/>
                <a:ext cx="509448" cy="2762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>
                    <a:solidFill>
                      <a:srgbClr val="FFFF00"/>
                    </a:solidFill>
                    <a:latin typeface="+mj-lt"/>
                    <a:ea typeface="ＭＳ Ｐゴシック" pitchFamily="50" charset="-128"/>
                  </a:rPr>
                  <a:t>160</a:t>
                </a:r>
                <a:endParaRPr lang="ja-JP" altLang="en-US" sz="1200" dirty="0">
                  <a:solidFill>
                    <a:srgbClr val="FFFF00"/>
                  </a:solidFill>
                  <a:latin typeface="+mj-lt"/>
                  <a:ea typeface="ＭＳ Ｐゴシック" pitchFamily="50" charset="-128"/>
                </a:endParaRPr>
              </a:p>
            </p:txBody>
          </p:sp>
        </p:grpSp>
        <p:sp>
          <p:nvSpPr>
            <p:cNvPr id="5" name="テキスト ボックス 4"/>
            <p:cNvSpPr txBox="1"/>
            <p:nvPr/>
          </p:nvSpPr>
          <p:spPr>
            <a:xfrm>
              <a:off x="615297" y="700755"/>
              <a:ext cx="555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(a)</a:t>
              </a:r>
              <a:endParaRPr kumimoji="1" lang="ja-JP" altLang="en-US" sz="24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811425" y="700755"/>
            <a:ext cx="4247261" cy="1778175"/>
            <a:chOff x="3811425" y="700755"/>
            <a:chExt cx="4247261" cy="17781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156" y="870410"/>
              <a:ext cx="3731530" cy="1608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テキスト ボックス 76"/>
            <p:cNvSpPr txBox="1"/>
            <p:nvPr/>
          </p:nvSpPr>
          <p:spPr>
            <a:xfrm>
              <a:off x="3811425" y="700755"/>
              <a:ext cx="605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(b)</a:t>
              </a:r>
              <a:endParaRPr kumimoji="1" lang="ja-JP" altLang="en-US" sz="2400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154869" y="2748897"/>
            <a:ext cx="4094919" cy="2702682"/>
            <a:chOff x="2125054" y="2748897"/>
            <a:chExt cx="4094919" cy="2702682"/>
          </a:xfrm>
        </p:grpSpPr>
        <p:grpSp>
          <p:nvGrpSpPr>
            <p:cNvPr id="71" name="グループ化 15"/>
            <p:cNvGrpSpPr>
              <a:grpSpLocks/>
            </p:cNvGrpSpPr>
            <p:nvPr/>
          </p:nvGrpSpPr>
          <p:grpSpPr bwMode="auto">
            <a:xfrm>
              <a:off x="2494111" y="2751241"/>
              <a:ext cx="3725862" cy="2700338"/>
              <a:chOff x="4877753" y="1768475"/>
              <a:chExt cx="3726303" cy="2700000"/>
            </a:xfrm>
          </p:grpSpPr>
          <p:pic>
            <p:nvPicPr>
              <p:cNvPr id="72" name="Picture 1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7753" y="1768475"/>
                <a:ext cx="3726303" cy="270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4" name="円/楕円 14"/>
              <p:cNvSpPr>
                <a:spLocks noChangeArrowheads="1"/>
              </p:cNvSpPr>
              <p:nvPr/>
            </p:nvSpPr>
            <p:spPr bwMode="auto">
              <a:xfrm>
                <a:off x="6791960" y="2001520"/>
                <a:ext cx="502920" cy="245745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sp>
          <p:nvSpPr>
            <p:cNvPr id="78" name="テキスト ボックス 77"/>
            <p:cNvSpPr txBox="1"/>
            <p:nvPr/>
          </p:nvSpPr>
          <p:spPr>
            <a:xfrm>
              <a:off x="2125054" y="2748897"/>
              <a:ext cx="618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(c)</a:t>
              </a:r>
              <a:endParaRPr kumimoji="1" lang="ja-JP" altLang="en-US" sz="2400" dirty="0"/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4969380" y="2909843"/>
              <a:ext cx="927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~700 V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0" name="直線コネクタ 9"/>
          <p:cNvCxnSpPr/>
          <p:nvPr/>
        </p:nvCxnSpPr>
        <p:spPr>
          <a:xfrm flipH="1" flipV="1">
            <a:off x="1828800" y="1674976"/>
            <a:ext cx="1461331" cy="2717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 flipH="1" flipV="1">
            <a:off x="2775960" y="1741918"/>
            <a:ext cx="3291554" cy="2966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5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5" y="914400"/>
            <a:ext cx="3545376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144" y="0"/>
            <a:ext cx="4191712" cy="528667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Coil protection</a:t>
            </a:r>
            <a:endParaRPr kumimoji="1" lang="ja-JP" altLang="en-US" sz="4000" dirty="0"/>
          </a:p>
        </p:txBody>
      </p:sp>
      <p:sp>
        <p:nvSpPr>
          <p:cNvPr id="12" name="円/楕円 11"/>
          <p:cNvSpPr/>
          <p:nvPr/>
        </p:nvSpPr>
        <p:spPr>
          <a:xfrm>
            <a:off x="777667" y="999858"/>
            <a:ext cx="649480" cy="48711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Text Box 125"/>
          <p:cNvSpPr txBox="1">
            <a:spLocks noChangeArrowheads="1"/>
          </p:cNvSpPr>
          <p:nvPr/>
        </p:nvSpPr>
        <p:spPr bwMode="auto">
          <a:xfrm>
            <a:off x="4355612" y="814714"/>
            <a:ext cx="1763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dirty="0" smtClean="0">
                <a:latin typeface="+mn-lt"/>
              </a:rPr>
              <a:t>In the case …</a:t>
            </a:r>
            <a:endParaRPr lang="en-US" altLang="ja-JP" sz="2000" dirty="0">
              <a:latin typeface="+mn-lt"/>
            </a:endParaRPr>
          </a:p>
        </p:txBody>
      </p:sp>
      <p:sp>
        <p:nvSpPr>
          <p:cNvPr id="31" name="Text Box 127"/>
          <p:cNvSpPr txBox="1">
            <a:spLocks noChangeArrowheads="1"/>
          </p:cNvSpPr>
          <p:nvPr/>
        </p:nvSpPr>
        <p:spPr bwMode="auto">
          <a:xfrm>
            <a:off x="4170348" y="3634634"/>
            <a:ext cx="47172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1400" dirty="0" smtClean="0">
                <a:latin typeface="+mj-lt"/>
              </a:rPr>
              <a:t>1. Power supply is cut off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ja-JP" sz="1400" dirty="0" smtClean="0">
                <a:latin typeface="+mj-lt"/>
              </a:rPr>
              <a:t>2. Stored energy is dumped by diodes in the power supply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ja-JP" sz="1400" dirty="0" smtClean="0">
                <a:latin typeface="+mj-lt"/>
              </a:rPr>
              <a:t>3. Diodes are cooled by heat-sink and fan</a:t>
            </a:r>
          </a:p>
        </p:txBody>
      </p:sp>
      <p:sp>
        <p:nvSpPr>
          <p:cNvPr id="32" name="AutoShape 128"/>
          <p:cNvSpPr>
            <a:spLocks noChangeArrowheads="1"/>
          </p:cNvSpPr>
          <p:nvPr/>
        </p:nvSpPr>
        <p:spPr bwMode="auto">
          <a:xfrm>
            <a:off x="5794939" y="4692339"/>
            <a:ext cx="539750" cy="3397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3" name="Text Box 129"/>
          <p:cNvSpPr txBox="1">
            <a:spLocks noChangeArrowheads="1"/>
          </p:cNvSpPr>
          <p:nvPr/>
        </p:nvSpPr>
        <p:spPr bwMode="auto">
          <a:xfrm>
            <a:off x="4698422" y="5279476"/>
            <a:ext cx="30559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/>
              <a:t>from 560A to 0A : ~1 hour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400" dirty="0"/>
              <a:t>decay const. : 0.25A/sec</a:t>
            </a:r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598206" y="1768979"/>
            <a:ext cx="8546" cy="3708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3596356" y="1750463"/>
            <a:ext cx="8546" cy="3708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586813" y="1726250"/>
            <a:ext cx="3019512" cy="22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5388" y="5482126"/>
            <a:ext cx="1012676" cy="4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2592225" y="5480702"/>
            <a:ext cx="1012676" cy="4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1590942" y="3221051"/>
            <a:ext cx="1012676" cy="4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H="1">
            <a:off x="1588094" y="3221764"/>
            <a:ext cx="1424" cy="2254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>
            <a:off x="2603619" y="3203248"/>
            <a:ext cx="1424" cy="2254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二等辺三角形 40"/>
          <p:cNvSpPr/>
          <p:nvPr/>
        </p:nvSpPr>
        <p:spPr>
          <a:xfrm>
            <a:off x="3503776" y="2879933"/>
            <a:ext cx="188008" cy="282011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/>
          <p:cNvSpPr/>
          <p:nvPr/>
        </p:nvSpPr>
        <p:spPr>
          <a:xfrm flipV="1">
            <a:off x="494232" y="2878509"/>
            <a:ext cx="188008" cy="282011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二等辺三角形 48"/>
          <p:cNvSpPr/>
          <p:nvPr/>
        </p:nvSpPr>
        <p:spPr>
          <a:xfrm rot="16200000" flipV="1">
            <a:off x="2287424" y="3082183"/>
            <a:ext cx="188008" cy="282011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/>
          <p:cNvSpPr/>
          <p:nvPr/>
        </p:nvSpPr>
        <p:spPr>
          <a:xfrm rot="5400000" flipH="1" flipV="1">
            <a:off x="1986898" y="1576700"/>
            <a:ext cx="188008" cy="282011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AutoShape 123"/>
          <p:cNvSpPr>
            <a:spLocks noChangeArrowheads="1"/>
          </p:cNvSpPr>
          <p:nvPr/>
        </p:nvSpPr>
        <p:spPr bwMode="auto">
          <a:xfrm>
            <a:off x="1390042" y="1490485"/>
            <a:ext cx="603250" cy="228600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52" name="二等辺三角形 51"/>
          <p:cNvSpPr/>
          <p:nvPr/>
        </p:nvSpPr>
        <p:spPr>
          <a:xfrm rot="16200000" flipV="1">
            <a:off x="987039" y="5336849"/>
            <a:ext cx="188008" cy="282011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二等辺三角形 52"/>
          <p:cNvSpPr/>
          <p:nvPr/>
        </p:nvSpPr>
        <p:spPr>
          <a:xfrm rot="16200000" flipV="1">
            <a:off x="3045151" y="5335427"/>
            <a:ext cx="188008" cy="282011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828374" y="1222048"/>
            <a:ext cx="3008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ja-JP" sz="1600" dirty="0" smtClean="0"/>
              <a:t>over voltage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sz="1600" dirty="0" smtClean="0"/>
              <a:t>over current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 smtClean="0"/>
              <a:t>door open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 smtClean="0"/>
              <a:t>water leakage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sz="1600" dirty="0" smtClean="0"/>
              <a:t>water flow down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 smtClean="0"/>
              <a:t>PL cryocooler failure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i="1" dirty="0" smtClean="0"/>
              <a:t>T</a:t>
            </a:r>
            <a:r>
              <a:rPr lang="en-US" altLang="ja-JP" sz="1000" dirty="0" smtClean="0"/>
              <a:t>PL</a:t>
            </a:r>
            <a:r>
              <a:rPr lang="en-US" altLang="ja-JP" sz="1600" dirty="0" smtClean="0"/>
              <a:t> &gt; 70 K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 err="1" smtClean="0"/>
              <a:t>LHe</a:t>
            </a:r>
            <a:r>
              <a:rPr lang="en-US" altLang="ja-JP" sz="1600" dirty="0" smtClean="0"/>
              <a:t> level &lt; 80%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i="1" dirty="0" err="1" smtClean="0"/>
              <a:t>p</a:t>
            </a:r>
            <a:r>
              <a:rPr lang="en-US" altLang="ja-JP" sz="1000" dirty="0" err="1" smtClean="0"/>
              <a:t>He</a:t>
            </a:r>
            <a:r>
              <a:rPr lang="en-US" altLang="ja-JP" sz="1600" dirty="0" smtClean="0"/>
              <a:t> &gt; 40 kPaG</a:t>
            </a:r>
          </a:p>
        </p:txBody>
      </p:sp>
    </p:spTree>
    <p:extLst>
      <p:ext uri="{BB962C8B-B14F-4D97-AF65-F5344CB8AC3E}">
        <p14:creationId xmlns:p14="http://schemas.microsoft.com/office/powerpoint/2010/main" val="15087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4400" y="0"/>
            <a:ext cx="4775200" cy="660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Cryostat assembling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03" y="863600"/>
            <a:ext cx="173793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sato\Documents\RIBF\SAMURAI\超伝導マグネット\見学写真\100712-組立見学写真\samurai-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" y="833437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to\Documents\RIBF\SAMURAI\超伝導マグネット\見学写真\100712-組立見学写真\s-size\IMGP0647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03" y="385608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788162" y="1307411"/>
            <a:ext cx="130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coil winding</a:t>
            </a:r>
            <a:endParaRPr kumimoji="1" lang="ja-JP" altLang="en-US" dirty="0"/>
          </a:p>
        </p:txBody>
      </p:sp>
      <p:pic>
        <p:nvPicPr>
          <p:cNvPr id="2050" name="Picture 2" descr="C:\Users\sato\Documents\RIBF\SAMURAI\超伝導マグネット\見学写真\100805-コイル組立見学写真\IMG_027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65" y="905083"/>
            <a:ext cx="1605628" cy="28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6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4400" y="0"/>
            <a:ext cx="4775200" cy="660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Cryostat assembling</a:t>
            </a:r>
            <a:endParaRPr kumimoji="1" lang="ja-JP" altLang="en-US" dirty="0"/>
          </a:p>
        </p:txBody>
      </p:sp>
      <p:pic>
        <p:nvPicPr>
          <p:cNvPr id="3074" name="Picture 2" descr="C:\Users\sato\Documents\RIBF\SAMURAI\超伝導マグネット\見学写真\100910-コイル組立見学写真\s-size\IMGP0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97" y="118935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to\Documents\RIBF\SAMURAI\超伝導マグネット\見学写真\100910-コイル組立見学写真\s-size\IMGP0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8004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to\Documents\RIBF\SAMURAI\超伝導マグネット\見学写真\100910-コイル組立見学写真\s-size\IMGP07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118935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ato\Documents\RIBF\SAMURAI\超伝導マグネット\見学写真\100910-コイル組立見学写真\s-size\IMGP0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97" y="380047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22960" y="822960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reservoir vessel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17440" y="822960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cryostat chamber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4878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" y="1076960"/>
            <a:ext cx="661984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4400" y="0"/>
            <a:ext cx="4775200" cy="660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Cryostat assembling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7680" y="670560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Lower cryostat assembling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96480" y="341376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support link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6197600" y="3098800"/>
            <a:ext cx="1259840" cy="39624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 flipV="1">
            <a:off x="6543040" y="4765040"/>
            <a:ext cx="528320" cy="113792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000240" y="586232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coil vessel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02000" y="6211669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part of 80K shield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37920" y="6211669"/>
            <a:ext cx="18186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part of cryostat chamber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428240" y="5730240"/>
            <a:ext cx="81280" cy="52832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3627120" y="5354320"/>
            <a:ext cx="162560" cy="85344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775200" y="626872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support link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4541520" y="5537200"/>
            <a:ext cx="772160" cy="762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31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43760" y="0"/>
            <a:ext cx="4856480" cy="612868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Cryostat assembling</a:t>
            </a:r>
            <a:endParaRPr kumimoji="1" lang="ja-JP" altLang="en-US" sz="4000" dirty="0"/>
          </a:p>
        </p:txBody>
      </p:sp>
      <p:pic>
        <p:nvPicPr>
          <p:cNvPr id="4" name="Picture 2" descr="C:\Users\sato\Documents\RIBF\SAMURAI\超伝導マグネット\見学写真\100910-コイル組立見学写真\s-size\IMGP0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771900"/>
            <a:ext cx="39592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ato\Documents\RIBF\SAMURAI\超伝導マグネット\見学写真\100910-コイル組立見学写真\s-size\IMGP07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735013"/>
            <a:ext cx="39592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sato\Documents\RIBF\SAMURAI\超伝導マグネット\見学写真\100910-コイル組立見学写真\s-size\IMGP07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735013"/>
            <a:ext cx="39592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sato\Desktop\130419-AlZeller対応\IMG_0401-ヘッド取り付け部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771900"/>
            <a:ext cx="39592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727075" y="1236663"/>
            <a:ext cx="1039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FF00"/>
                </a:solidFill>
              </a:rPr>
              <a:t>coil vessel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316038" y="3041650"/>
            <a:ext cx="2238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00"/>
                </a:solidFill>
              </a:rPr>
              <a:t>pipe for liq. He transfer</a:t>
            </a:r>
            <a:endParaRPr lang="ja-JP" altLang="en-US" sz="1800">
              <a:solidFill>
                <a:srgbClr val="FFFF00"/>
              </a:solidFill>
            </a:endParaRPr>
          </a:p>
        </p:txBody>
      </p:sp>
      <p:cxnSp>
        <p:nvCxnSpPr>
          <p:cNvPr id="10" name="直線コネクタ 3"/>
          <p:cNvCxnSpPr>
            <a:cxnSpLocks noChangeShapeType="1"/>
          </p:cNvCxnSpPr>
          <p:nvPr/>
        </p:nvCxnSpPr>
        <p:spPr bwMode="auto">
          <a:xfrm flipH="1">
            <a:off x="1931988" y="1693863"/>
            <a:ext cx="884237" cy="1371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5292725" y="2373313"/>
            <a:ext cx="1038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00"/>
                </a:solidFill>
              </a:rPr>
              <a:t>80K shield</a:t>
            </a:r>
            <a:endParaRPr lang="ja-JP" altLang="en-US" sz="1800">
              <a:solidFill>
                <a:srgbClr val="FFFF00"/>
              </a:solidFill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4824413" y="5272088"/>
            <a:ext cx="1039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00"/>
                </a:solidFill>
              </a:rPr>
              <a:t>80K shield</a:t>
            </a:r>
            <a:endParaRPr lang="ja-JP" altLang="en-US" sz="1800">
              <a:solidFill>
                <a:srgbClr val="FFFF00"/>
              </a:solidFill>
            </a:endParaRPr>
          </a:p>
        </p:txBody>
      </p:sp>
      <p:sp>
        <p:nvSpPr>
          <p:cNvPr id="13" name="テキスト ボックス 13"/>
          <p:cNvSpPr txBox="1">
            <a:spLocks noChangeArrowheads="1"/>
          </p:cNvSpPr>
          <p:nvPr/>
        </p:nvSpPr>
        <p:spPr bwMode="auto">
          <a:xfrm>
            <a:off x="717550" y="5070475"/>
            <a:ext cx="103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FF00"/>
                </a:solidFill>
              </a:rPr>
              <a:t>80K shield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4"/>
          <p:cNvSpPr txBox="1">
            <a:spLocks noChangeArrowheads="1"/>
          </p:cNvSpPr>
          <p:nvPr/>
        </p:nvSpPr>
        <p:spPr bwMode="auto">
          <a:xfrm>
            <a:off x="5392738" y="3854450"/>
            <a:ext cx="2370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00"/>
                </a:solidFill>
              </a:rPr>
              <a:t>20K GM head is attached here</a:t>
            </a:r>
            <a:endParaRPr lang="ja-JP" altLang="en-US" sz="1800">
              <a:solidFill>
                <a:srgbClr val="FFFF00"/>
              </a:solidFill>
            </a:endParaRPr>
          </a:p>
        </p:txBody>
      </p:sp>
      <p:cxnSp>
        <p:nvCxnSpPr>
          <p:cNvPr id="15" name="直線コネクタ 5"/>
          <p:cNvCxnSpPr>
            <a:cxnSpLocks noChangeShapeType="1"/>
          </p:cNvCxnSpPr>
          <p:nvPr/>
        </p:nvCxnSpPr>
        <p:spPr bwMode="auto">
          <a:xfrm>
            <a:off x="6232525" y="4446588"/>
            <a:ext cx="246063" cy="801687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6" name="テキスト ボックス 17"/>
          <p:cNvSpPr txBox="1">
            <a:spLocks noChangeArrowheads="1"/>
          </p:cNvSpPr>
          <p:nvPr/>
        </p:nvSpPr>
        <p:spPr bwMode="auto">
          <a:xfrm>
            <a:off x="5946873" y="839788"/>
            <a:ext cx="1296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rgbClr val="FFFF00"/>
                </a:solidFill>
              </a:rPr>
              <a:t>support links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  <p:cxnSp>
        <p:nvCxnSpPr>
          <p:cNvPr id="17" name="直線コネクタ 9"/>
          <p:cNvCxnSpPr>
            <a:cxnSpLocks noChangeShapeType="1"/>
          </p:cNvCxnSpPr>
          <p:nvPr/>
        </p:nvCxnSpPr>
        <p:spPr bwMode="auto">
          <a:xfrm>
            <a:off x="6645275" y="1412875"/>
            <a:ext cx="50800" cy="7715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" name="直線コネクタ 20"/>
          <p:cNvCxnSpPr>
            <a:cxnSpLocks noChangeShapeType="1"/>
          </p:cNvCxnSpPr>
          <p:nvPr/>
        </p:nvCxnSpPr>
        <p:spPr bwMode="auto">
          <a:xfrm flipH="1">
            <a:off x="5195888" y="1416050"/>
            <a:ext cx="1441450" cy="739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9" name="直線コネクタ 22"/>
          <p:cNvCxnSpPr>
            <a:cxnSpLocks noChangeShapeType="1"/>
          </p:cNvCxnSpPr>
          <p:nvPr/>
        </p:nvCxnSpPr>
        <p:spPr bwMode="auto">
          <a:xfrm>
            <a:off x="6638925" y="1406525"/>
            <a:ext cx="1495425" cy="75406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792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43760" y="0"/>
            <a:ext cx="4856480" cy="612868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Cryostat assembling</a:t>
            </a:r>
            <a:endParaRPr kumimoji="1" lang="ja-JP" altLang="en-US" sz="4000" dirty="0"/>
          </a:p>
        </p:txBody>
      </p:sp>
      <p:pic>
        <p:nvPicPr>
          <p:cNvPr id="5123" name="Picture 3" descr="C:\Users\sato\Documents\RIBF\SAMURAI\超伝導マグネット\見学写真\100910-コイル組立見学写真\清水撮影\IMG_0406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3691255"/>
            <a:ext cx="37859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ato\Documents\RIBF\SAMURAI\超伝導マグネット\見学写真\100910-コイル組立見学写真\清水撮影\IMG_0427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989330"/>
            <a:ext cx="37859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1"/>
          <p:cNvSpPr txBox="1">
            <a:spLocks noChangeArrowheads="1"/>
          </p:cNvSpPr>
          <p:nvPr/>
        </p:nvSpPr>
        <p:spPr bwMode="auto">
          <a:xfrm>
            <a:off x="910808" y="5367890"/>
            <a:ext cx="1687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FF00"/>
                </a:solidFill>
              </a:rPr>
              <a:t>coil </a:t>
            </a:r>
            <a:r>
              <a:rPr lang="en-US" altLang="ja-JP" sz="1800" dirty="0" smtClean="0">
                <a:solidFill>
                  <a:srgbClr val="FFFF00"/>
                </a:solidFill>
              </a:rPr>
              <a:t>vessel</a:t>
            </a:r>
          </a:p>
        </p:txBody>
      </p:sp>
      <p:sp>
        <p:nvSpPr>
          <p:cNvPr id="23" name="テキスト ボックス 13"/>
          <p:cNvSpPr txBox="1">
            <a:spLocks noChangeArrowheads="1"/>
          </p:cNvSpPr>
          <p:nvPr/>
        </p:nvSpPr>
        <p:spPr bwMode="auto">
          <a:xfrm>
            <a:off x="2434590" y="2825115"/>
            <a:ext cx="103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FF00"/>
                </a:solidFill>
              </a:rPr>
              <a:t>80K shield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5554984" y="1338461"/>
            <a:ext cx="2772733" cy="4608512"/>
            <a:chOff x="6276344" y="1501021"/>
            <a:chExt cx="2772733" cy="4608512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6276344" y="1501021"/>
              <a:ext cx="2772733" cy="4608512"/>
              <a:chOff x="6190884" y="1124744"/>
              <a:chExt cx="2772733" cy="4608512"/>
            </a:xfrm>
          </p:grpSpPr>
          <p:pic>
            <p:nvPicPr>
              <p:cNvPr id="40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0884" y="1628800"/>
                <a:ext cx="2736304" cy="4036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正方形/長方形 40"/>
              <p:cNvSpPr/>
              <p:nvPr/>
            </p:nvSpPr>
            <p:spPr>
              <a:xfrm>
                <a:off x="8279106" y="3365956"/>
                <a:ext cx="64807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8459561" y="5373216"/>
                <a:ext cx="504056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6300192" y="1124744"/>
                <a:ext cx="144016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suspension rod</a:t>
                </a:r>
              </a:p>
              <a:p>
                <a:r>
                  <a:rPr lang="en-US" altLang="ja-JP" sz="1400" dirty="0" smtClean="0"/>
                  <a:t>(GFRP)</a:t>
                </a:r>
                <a:endParaRPr kumimoji="1" lang="ja-JP" altLang="en-US" sz="1400" dirty="0"/>
              </a:p>
            </p:txBody>
          </p:sp>
        </p:grpSp>
        <p:sp>
          <p:nvSpPr>
            <p:cNvPr id="26" name="正方形/長方形 25"/>
            <p:cNvSpPr/>
            <p:nvPr/>
          </p:nvSpPr>
          <p:spPr>
            <a:xfrm>
              <a:off x="6487904" y="3236265"/>
              <a:ext cx="1177674" cy="19059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7612614" y="3428390"/>
              <a:ext cx="45719" cy="171901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490234" y="5135754"/>
              <a:ext cx="1155005" cy="536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129222" y="3551409"/>
              <a:ext cx="128265" cy="1506897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502161" y="3564607"/>
              <a:ext cx="627914" cy="149642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502161" y="4916328"/>
              <a:ext cx="631890" cy="137877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261509" y="4591650"/>
              <a:ext cx="295285" cy="192211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503350" y="3809999"/>
              <a:ext cx="579689" cy="1061104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559040" y="2192040"/>
              <a:ext cx="281940" cy="30894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492240" y="2195850"/>
              <a:ext cx="788670" cy="30894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284720" y="2420640"/>
              <a:ext cx="76200" cy="9015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7490460" y="2420640"/>
              <a:ext cx="76200" cy="9015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7749540" y="2496840"/>
              <a:ext cx="83820" cy="281049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6499859" y="5311763"/>
              <a:ext cx="1285875" cy="132727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0" name="直線コネクタ 19"/>
          <p:cNvCxnSpPr>
            <a:stCxn id="43" idx="1"/>
          </p:cNvCxnSpPr>
          <p:nvPr/>
        </p:nvCxnSpPr>
        <p:spPr>
          <a:xfrm flipH="1">
            <a:off x="2042160" y="1600071"/>
            <a:ext cx="3622132" cy="49288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1473200" y="1605280"/>
            <a:ext cx="508000" cy="10566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3210560" y="4043680"/>
            <a:ext cx="457200" cy="4064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6461760" y="4307840"/>
            <a:ext cx="457200" cy="4064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>
            <a:stCxn id="49" idx="2"/>
          </p:cNvCxnSpPr>
          <p:nvPr/>
        </p:nvCxnSpPr>
        <p:spPr>
          <a:xfrm flipH="1" flipV="1">
            <a:off x="3657600" y="4338320"/>
            <a:ext cx="2804160" cy="17272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284480" y="609600"/>
            <a:ext cx="162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Upper cryostat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774617" y="930165"/>
            <a:ext cx="164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Upper cryostat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68561" y="6243144"/>
            <a:ext cx="164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Lower coil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0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43760" y="0"/>
            <a:ext cx="4856480" cy="612868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Cryostat assembling</a:t>
            </a:r>
            <a:endParaRPr kumimoji="1" lang="ja-JP" altLang="en-US" sz="40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16560" y="670560"/>
            <a:ext cx="162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Upper cryostat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" y="1137920"/>
            <a:ext cx="661248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テキスト ボックス 13"/>
          <p:cNvSpPr txBox="1">
            <a:spLocks noChangeArrowheads="1"/>
          </p:cNvSpPr>
          <p:nvPr/>
        </p:nvSpPr>
        <p:spPr bwMode="auto">
          <a:xfrm>
            <a:off x="3298190" y="2032635"/>
            <a:ext cx="2320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rgbClr val="FFFF00"/>
                </a:solidFill>
              </a:rPr>
              <a:t>cryostat chamber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5476240" y="1452880"/>
            <a:ext cx="1889760" cy="179832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>
            <a:stCxn id="3" idx="4"/>
          </p:cNvCxnSpPr>
          <p:nvPr/>
        </p:nvCxnSpPr>
        <p:spPr>
          <a:xfrm flipH="1">
            <a:off x="5709920" y="3251200"/>
            <a:ext cx="711200" cy="14427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4013201" y="630936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20K GM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929121" y="630936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8</a:t>
            </a:r>
            <a:r>
              <a:rPr kumimoji="1" lang="en-US" altLang="ja-JP" dirty="0" smtClean="0"/>
              <a:t>0K GM</a:t>
            </a:r>
            <a:endParaRPr kumimoji="1" lang="ja-JP" altLang="en-US" dirty="0"/>
          </a:p>
        </p:txBody>
      </p:sp>
      <p:cxnSp>
        <p:nvCxnSpPr>
          <p:cNvPr id="47" name="直線矢印コネクタ 46"/>
          <p:cNvCxnSpPr>
            <a:stCxn id="45" idx="3"/>
          </p:cNvCxnSpPr>
          <p:nvPr/>
        </p:nvCxnSpPr>
        <p:spPr>
          <a:xfrm flipV="1">
            <a:off x="5029201" y="5720080"/>
            <a:ext cx="924559" cy="7739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>
            <a:stCxn id="46" idx="1"/>
          </p:cNvCxnSpPr>
          <p:nvPr/>
        </p:nvCxnSpPr>
        <p:spPr>
          <a:xfrm flipH="1" flipV="1">
            <a:off x="6756400" y="5638800"/>
            <a:ext cx="172721" cy="8552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77160" y="0"/>
            <a:ext cx="3789680" cy="62960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Versatile usage</a:t>
            </a:r>
            <a:endParaRPr kumimoji="1" lang="ja-JP" altLang="en-US" sz="4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57500" y="989013"/>
            <a:ext cx="470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>
                <a:solidFill>
                  <a:srgbClr val="2335B9"/>
                </a:solidFill>
              </a:rPr>
              <a:t>Magnet can rotate around it’s center.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8588" y="6491288"/>
            <a:ext cx="8567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>
                <a:solidFill>
                  <a:srgbClr val="2335B9"/>
                </a:solidFill>
              </a:rPr>
              <a:t>Flexibility of settings is one of the good properties of SAMURAI.</a:t>
            </a:r>
          </a:p>
        </p:txBody>
      </p:sp>
      <p:sp>
        <p:nvSpPr>
          <p:cNvPr id="7" name="テキスト ボックス 7"/>
          <p:cNvSpPr txBox="1">
            <a:spLocks noChangeArrowheads="1"/>
          </p:cNvSpPr>
          <p:nvPr/>
        </p:nvSpPr>
        <p:spPr bwMode="auto">
          <a:xfrm>
            <a:off x="107950" y="1471613"/>
            <a:ext cx="317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0">
                <a:latin typeface="Times New Roman" pitchFamily="18" charset="0"/>
              </a:rPr>
              <a:t>(</a:t>
            </a:r>
            <a:r>
              <a:rPr lang="en-US" altLang="ja-JP" sz="1800" b="0">
                <a:latin typeface="Symbol" pitchFamily="18" charset="2"/>
              </a:rPr>
              <a:t>g</a:t>
            </a:r>
            <a:r>
              <a:rPr lang="en-US" altLang="ja-JP" sz="1800" b="0">
                <a:latin typeface="Times New Roman" pitchFamily="18" charset="0"/>
              </a:rPr>
              <a:t>, </a:t>
            </a:r>
            <a:r>
              <a:rPr lang="en-US" altLang="ja-JP" sz="1800" b="0" i="1">
                <a:latin typeface="Times New Roman" pitchFamily="18" charset="0"/>
              </a:rPr>
              <a:t>n</a:t>
            </a:r>
            <a:r>
              <a:rPr lang="en-US" altLang="ja-JP" sz="1800" b="0">
                <a:latin typeface="Times New Roman" pitchFamily="18" charset="0"/>
              </a:rPr>
              <a:t>) reaction: neutron-rich side</a:t>
            </a:r>
            <a:endParaRPr lang="ja-JP" altLang="en-US" sz="1800" b="0">
              <a:latin typeface="Times New Roman" pitchFamily="18" charset="0"/>
            </a:endParaRPr>
          </a:p>
        </p:txBody>
      </p:sp>
      <p:pic>
        <p:nvPicPr>
          <p:cNvPr id="8" name="図 8" descr="gamma-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52613"/>
            <a:ext cx="30988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9"/>
          <p:cNvSpPr txBox="1">
            <a:spLocks noChangeArrowheads="1"/>
          </p:cNvSpPr>
          <p:nvPr/>
        </p:nvSpPr>
        <p:spPr bwMode="auto">
          <a:xfrm>
            <a:off x="3460750" y="1471613"/>
            <a:ext cx="3055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0">
                <a:latin typeface="Times New Roman" pitchFamily="18" charset="0"/>
              </a:rPr>
              <a:t>(</a:t>
            </a:r>
            <a:r>
              <a:rPr lang="en-US" altLang="ja-JP" sz="1800" b="0">
                <a:latin typeface="Symbol" pitchFamily="18" charset="2"/>
              </a:rPr>
              <a:t>g</a:t>
            </a:r>
            <a:r>
              <a:rPr lang="en-US" altLang="ja-JP" sz="1800" b="0">
                <a:latin typeface="Times New Roman" pitchFamily="18" charset="0"/>
              </a:rPr>
              <a:t>, </a:t>
            </a:r>
            <a:r>
              <a:rPr lang="en-US" altLang="ja-JP" sz="1800" b="0" i="1">
                <a:latin typeface="Times New Roman" pitchFamily="18" charset="0"/>
              </a:rPr>
              <a:t>p</a:t>
            </a:r>
            <a:r>
              <a:rPr lang="en-US" altLang="ja-JP" sz="1800" b="0">
                <a:latin typeface="Times New Roman" pitchFamily="18" charset="0"/>
              </a:rPr>
              <a:t>) reaction: proton-rich side</a:t>
            </a:r>
            <a:endParaRPr lang="ja-JP" altLang="en-US" sz="1800" b="0">
              <a:latin typeface="Times New Roman" pitchFamily="18" charset="0"/>
            </a:endParaRPr>
          </a:p>
        </p:txBody>
      </p:sp>
      <p:pic>
        <p:nvPicPr>
          <p:cNvPr id="10" name="図 10" descr="gamma-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44675"/>
            <a:ext cx="29876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6516688" y="1471613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0">
                <a:latin typeface="Times New Roman" pitchFamily="18" charset="0"/>
              </a:rPr>
              <a:t>(</a:t>
            </a:r>
            <a:r>
              <a:rPr lang="en-US" altLang="ja-JP" sz="1800" b="0" i="1">
                <a:latin typeface="Times New Roman" pitchFamily="18" charset="0"/>
              </a:rPr>
              <a:t>p</a:t>
            </a:r>
            <a:r>
              <a:rPr lang="en-US" altLang="ja-JP" sz="1800" b="0">
                <a:latin typeface="Times New Roman" pitchFamily="18" charset="0"/>
              </a:rPr>
              <a:t>,</a:t>
            </a:r>
            <a:r>
              <a:rPr lang="en-US" altLang="ja-JP" sz="1800" b="0" i="1">
                <a:latin typeface="Times New Roman" pitchFamily="18" charset="0"/>
              </a:rPr>
              <a:t>p’</a:t>
            </a:r>
            <a:r>
              <a:rPr lang="en-US" altLang="ja-JP" sz="1800" b="0">
                <a:latin typeface="Times New Roman" pitchFamily="18" charset="0"/>
              </a:rPr>
              <a:t>), (</a:t>
            </a:r>
            <a:r>
              <a:rPr lang="en-US" altLang="ja-JP" sz="1800" b="0" i="1">
                <a:latin typeface="Times New Roman" pitchFamily="18" charset="0"/>
              </a:rPr>
              <a:t>p</a:t>
            </a:r>
            <a:r>
              <a:rPr lang="en-US" altLang="ja-JP" sz="1800" b="0">
                <a:latin typeface="Times New Roman" pitchFamily="18" charset="0"/>
              </a:rPr>
              <a:t>,2</a:t>
            </a:r>
            <a:r>
              <a:rPr lang="en-US" altLang="ja-JP" sz="1800" b="0" i="1">
                <a:latin typeface="Times New Roman" pitchFamily="18" charset="0"/>
              </a:rPr>
              <a:t>p</a:t>
            </a:r>
            <a:r>
              <a:rPr lang="en-US" altLang="ja-JP" sz="1800" b="0">
                <a:latin typeface="Times New Roman" pitchFamily="18" charset="0"/>
              </a:rPr>
              <a:t>), (</a:t>
            </a:r>
            <a:r>
              <a:rPr lang="en-US" altLang="ja-JP" sz="1800" b="0" i="1">
                <a:latin typeface="Times New Roman" pitchFamily="18" charset="0"/>
              </a:rPr>
              <a:t>p</a:t>
            </a:r>
            <a:r>
              <a:rPr lang="en-US" altLang="ja-JP" sz="1800" b="0">
                <a:latin typeface="Times New Roman" pitchFamily="18" charset="0"/>
              </a:rPr>
              <a:t>,</a:t>
            </a:r>
            <a:r>
              <a:rPr lang="en-US" altLang="ja-JP" sz="1800" b="0" i="1">
                <a:latin typeface="Times New Roman" pitchFamily="18" charset="0"/>
              </a:rPr>
              <a:t>pn</a:t>
            </a:r>
            <a:r>
              <a:rPr lang="en-US" altLang="ja-JP" sz="1800" b="0">
                <a:latin typeface="Times New Roman" pitchFamily="18" charset="0"/>
              </a:rPr>
              <a:t>), …</a:t>
            </a:r>
            <a:endParaRPr lang="ja-JP" altLang="en-US" sz="1800" b="0">
              <a:latin typeface="Times New Roman" pitchFamily="18" charset="0"/>
            </a:endParaRPr>
          </a:p>
        </p:txBody>
      </p:sp>
      <p:pic>
        <p:nvPicPr>
          <p:cNvPr id="12" name="図 12" descr="p2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1844675"/>
            <a:ext cx="21701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3"/>
          <p:cNvSpPr txBox="1">
            <a:spLocks noChangeArrowheads="1"/>
          </p:cNvSpPr>
          <p:nvPr/>
        </p:nvSpPr>
        <p:spPr bwMode="auto">
          <a:xfrm>
            <a:off x="668338" y="3910013"/>
            <a:ext cx="2298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0">
                <a:latin typeface="Times New Roman" pitchFamily="18" charset="0"/>
              </a:rPr>
              <a:t>pol. </a:t>
            </a:r>
            <a:r>
              <a:rPr lang="en-US" altLang="ja-JP" sz="1800" b="0" i="1">
                <a:latin typeface="Times New Roman" pitchFamily="18" charset="0"/>
              </a:rPr>
              <a:t>d</a:t>
            </a:r>
            <a:r>
              <a:rPr lang="en-US" altLang="ja-JP" sz="1800" b="0">
                <a:latin typeface="Times New Roman" pitchFamily="18" charset="0"/>
              </a:rPr>
              <a:t>-induced reaction</a:t>
            </a:r>
            <a:endParaRPr lang="ja-JP" altLang="en-US" sz="1800" b="0">
              <a:latin typeface="Times New Roman" pitchFamily="18" charset="0"/>
            </a:endParaRPr>
          </a:p>
        </p:txBody>
      </p:sp>
      <p:pic>
        <p:nvPicPr>
          <p:cNvPr id="14" name="図 14" descr="pol-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292600"/>
            <a:ext cx="33035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5"/>
          <p:cNvSpPr txBox="1">
            <a:spLocks noChangeArrowheads="1"/>
          </p:cNvSpPr>
          <p:nvPr/>
        </p:nvSpPr>
        <p:spPr bwMode="auto">
          <a:xfrm>
            <a:off x="4824413" y="3910013"/>
            <a:ext cx="190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0">
                <a:latin typeface="Times New Roman" pitchFamily="18" charset="0"/>
              </a:rPr>
              <a:t>EOS measurement</a:t>
            </a:r>
            <a:endParaRPr lang="ja-JP" altLang="en-US" sz="1800" b="0">
              <a:latin typeface="Times New Roman" pitchFamily="18" charset="0"/>
            </a:endParaRPr>
          </a:p>
        </p:txBody>
      </p:sp>
      <p:pic>
        <p:nvPicPr>
          <p:cNvPr id="16" name="図 16" descr="TP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292600"/>
            <a:ext cx="27590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936625" y="27781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17550" y="2724150"/>
            <a:ext cx="317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0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1844675" y="184467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800225" y="1790700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90</a:t>
            </a:r>
          </a:p>
        </p:txBody>
      </p:sp>
      <p:sp>
        <p:nvSpPr>
          <p:cNvPr id="21" name="Arc 21"/>
          <p:cNvSpPr>
            <a:spLocks/>
          </p:cNvSpPr>
          <p:nvPr/>
        </p:nvSpPr>
        <p:spPr bwMode="auto">
          <a:xfrm flipH="1">
            <a:off x="866775" y="1905000"/>
            <a:ext cx="704850" cy="757238"/>
          </a:xfrm>
          <a:custGeom>
            <a:avLst/>
            <a:gdLst>
              <a:gd name="T0" fmla="*/ 0 w 21600"/>
              <a:gd name="T1" fmla="*/ 0 h 21600"/>
              <a:gd name="T2" fmla="*/ 23000626 w 21600"/>
              <a:gd name="T3" fmla="*/ 26546731 h 21600"/>
              <a:gd name="T4" fmla="*/ 0 w 21600"/>
              <a:gd name="T5" fmla="*/ 26546731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252413" y="1895475"/>
            <a:ext cx="763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30</a:t>
            </a:r>
            <a:r>
              <a:rPr lang="en-US" altLang="ja-JP" sz="1000"/>
              <a:t>deg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532188" y="1882775"/>
            <a:ext cx="763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90</a:t>
            </a:r>
            <a:r>
              <a:rPr lang="en-US" altLang="ja-JP" sz="1000"/>
              <a:t>deg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664325" y="1879600"/>
            <a:ext cx="763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45</a:t>
            </a:r>
            <a:r>
              <a:rPr lang="en-US" altLang="ja-JP" sz="1000"/>
              <a:t>deg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90563" y="4298950"/>
            <a:ext cx="763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30</a:t>
            </a:r>
            <a:r>
              <a:rPr lang="en-US" altLang="ja-JP" sz="1000"/>
              <a:t>deg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4673600" y="4222750"/>
            <a:ext cx="763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000"/>
              <a:t>0</a:t>
            </a:r>
            <a:r>
              <a:rPr lang="en-US" altLang="ja-JP" sz="1000"/>
              <a:t>deg</a:t>
            </a:r>
          </a:p>
        </p:txBody>
      </p:sp>
    </p:spTree>
    <p:extLst>
      <p:ext uri="{BB962C8B-B14F-4D97-AF65-F5344CB8AC3E}">
        <p14:creationId xmlns:p14="http://schemas.microsoft.com/office/powerpoint/2010/main" val="3711098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43760" y="0"/>
            <a:ext cx="4856480" cy="612868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Cryostat assembling</a:t>
            </a:r>
            <a:endParaRPr kumimoji="1" lang="ja-JP" altLang="en-US" sz="40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939280" y="670560"/>
            <a:ext cx="162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Upper cryostat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8480" y="792480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LHe</a:t>
            </a:r>
            <a:endParaRPr lang="en-US" altLang="ja-JP" dirty="0"/>
          </a:p>
          <a:p>
            <a:r>
              <a:rPr kumimoji="1" lang="en-US" altLang="ja-JP" dirty="0" smtClean="0"/>
              <a:t>transfer port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037841" y="1026160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current port</a:t>
            </a:r>
            <a:endParaRPr kumimoji="1" lang="ja-JP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2032000"/>
            <a:ext cx="362458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49" y="1033309"/>
            <a:ext cx="380445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21" y="3636809"/>
            <a:ext cx="284248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827520" y="3312160"/>
            <a:ext cx="162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Lower cryostat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4000" y="5039360"/>
            <a:ext cx="162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reservoir vessel</a:t>
            </a:r>
            <a:endParaRPr kumimoji="1" lang="ja-JP" altLang="en-US" dirty="0"/>
          </a:p>
        </p:txBody>
      </p:sp>
      <p:cxnSp>
        <p:nvCxnSpPr>
          <p:cNvPr id="47" name="直線矢印コネクタ 46"/>
          <p:cNvCxnSpPr/>
          <p:nvPr/>
        </p:nvCxnSpPr>
        <p:spPr>
          <a:xfrm flipH="1">
            <a:off x="2875280" y="1605280"/>
            <a:ext cx="355600" cy="904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H="1">
            <a:off x="3220721" y="1818640"/>
            <a:ext cx="609599" cy="64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677921" y="150368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PL GM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86000" y="5140960"/>
            <a:ext cx="160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4K GM/JT port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265680" y="3119120"/>
            <a:ext cx="294640" cy="2143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22" idx="1"/>
          </p:cNvCxnSpPr>
          <p:nvPr/>
        </p:nvCxnSpPr>
        <p:spPr>
          <a:xfrm flipH="1" flipV="1">
            <a:off x="2042160" y="3159760"/>
            <a:ext cx="243840" cy="21658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843280" y="1412240"/>
            <a:ext cx="243840" cy="6705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965200" y="4155440"/>
            <a:ext cx="314960" cy="9448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69393" y="81280"/>
            <a:ext cx="5405215" cy="50302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Test in Toshiba factory</a:t>
            </a:r>
            <a:endParaRPr kumimoji="1" lang="ja-JP" altLang="en-US" dirty="0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7150" y="4854302"/>
            <a:ext cx="20065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 smtClean="0">
                <a:latin typeface="+mn-lt"/>
              </a:rPr>
              <a:t>Excitation </a:t>
            </a:r>
            <a:r>
              <a:rPr lang="en-US" altLang="ja-JP" sz="1400" dirty="0">
                <a:latin typeface="+mn-lt"/>
              </a:rPr>
              <a:t>test </a:t>
            </a:r>
            <a:r>
              <a:rPr lang="en-US" altLang="ja-JP" sz="1400" dirty="0" smtClean="0">
                <a:latin typeface="+mn-lt"/>
              </a:rPr>
              <a:t>(1</a:t>
            </a:r>
            <a:r>
              <a:rPr lang="en-US" altLang="ja-JP" sz="1400" baseline="30000" dirty="0" smtClean="0">
                <a:latin typeface="+mn-lt"/>
              </a:rPr>
              <a:t>st</a:t>
            </a:r>
            <a:r>
              <a:rPr lang="en-US" altLang="ja-JP" sz="1400" dirty="0" smtClean="0">
                <a:latin typeface="+mn-lt"/>
              </a:rPr>
              <a:t> time)</a:t>
            </a:r>
            <a:endParaRPr lang="en-US" altLang="ja-JP" sz="1400" dirty="0">
              <a:latin typeface="+mn-lt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0" y="767698"/>
            <a:ext cx="9144000" cy="3749847"/>
            <a:chOff x="0" y="1015526"/>
            <a:chExt cx="9144000" cy="3749847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0" y="1320498"/>
              <a:ext cx="9144000" cy="3444875"/>
              <a:chOff x="0" y="1200857"/>
              <a:chExt cx="9144000" cy="3444875"/>
            </a:xfrm>
          </p:grpSpPr>
          <p:grpSp>
            <p:nvGrpSpPr>
              <p:cNvPr id="6" name="Group 28"/>
              <p:cNvGrpSpPr>
                <a:grpSpLocks/>
              </p:cNvGrpSpPr>
              <p:nvPr/>
            </p:nvGrpSpPr>
            <p:grpSpPr bwMode="auto">
              <a:xfrm>
                <a:off x="0" y="1200857"/>
                <a:ext cx="4592638" cy="3444875"/>
                <a:chOff x="0" y="1284"/>
                <a:chExt cx="2893" cy="2170"/>
              </a:xfrm>
            </p:grpSpPr>
            <p:pic>
              <p:nvPicPr>
                <p:cNvPr id="7" name="Picture 22" descr="C:\Users\hiromi\Documents\仕事勉強\研究発表\2010(H22)年度\101214-ExpertMeeting_at_GSI\101208-コイル冷却試験見学写真\samurai-p4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84"/>
                  <a:ext cx="2893" cy="2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" name="Rectangle 26"/>
                <p:cNvSpPr>
                  <a:spLocks noChangeArrowheads="1"/>
                </p:cNvSpPr>
                <p:nvPr/>
              </p:nvSpPr>
              <p:spPr bwMode="auto">
                <a:xfrm>
                  <a:off x="15" y="1286"/>
                  <a:ext cx="2862" cy="2165"/>
                </a:xfrm>
                <a:prstGeom prst="rect">
                  <a:avLst/>
                </a:prstGeom>
                <a:noFill/>
                <a:ln w="57150">
                  <a:solidFill>
                    <a:srgbClr val="FFFF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>
                <a:off x="4551363" y="1200857"/>
                <a:ext cx="4592637" cy="3444875"/>
                <a:chOff x="2867" y="1284"/>
                <a:chExt cx="2893" cy="2170"/>
              </a:xfrm>
            </p:grpSpPr>
            <p:pic>
              <p:nvPicPr>
                <p:cNvPr id="10" name="Picture 25" descr="C:\Users\hiromi\Documents\仕事勉強\研究発表\2010(H22)年度\101214-ExpertMeeting_at_GSI\101208-コイル冷却試験見学写真\samurai-5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7" y="1284"/>
                  <a:ext cx="2893" cy="2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Rectangle 27"/>
                <p:cNvSpPr>
                  <a:spLocks noChangeArrowheads="1"/>
                </p:cNvSpPr>
                <p:nvPr/>
              </p:nvSpPr>
              <p:spPr bwMode="auto">
                <a:xfrm>
                  <a:off x="2883" y="1286"/>
                  <a:ext cx="2862" cy="2165"/>
                </a:xfrm>
                <a:prstGeom prst="rect">
                  <a:avLst/>
                </a:prstGeom>
                <a:noFill/>
                <a:ln w="57150">
                  <a:solidFill>
                    <a:srgbClr val="FFFF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Bitstream Vera Sans" pitchFamily="34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sp>
            <p:nvSpPr>
              <p:cNvPr id="12" name="Line 30"/>
              <p:cNvSpPr>
                <a:spLocks noChangeShapeType="1"/>
              </p:cNvSpPr>
              <p:nvPr/>
            </p:nvSpPr>
            <p:spPr bwMode="auto">
              <a:xfrm>
                <a:off x="1632247" y="1538243"/>
                <a:ext cx="495002" cy="143585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Text Box 31"/>
              <p:cNvSpPr txBox="1">
                <a:spLocks noChangeArrowheads="1"/>
              </p:cNvSpPr>
              <p:nvPr/>
            </p:nvSpPr>
            <p:spPr bwMode="auto">
              <a:xfrm>
                <a:off x="1157481" y="1290366"/>
                <a:ext cx="944786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>
                    <a:latin typeface="+mn-lt"/>
                  </a:rPr>
                  <a:t>GM for 80K</a:t>
                </a:r>
              </a:p>
            </p:txBody>
          </p:sp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>
                <a:off x="1153682" y="2093719"/>
                <a:ext cx="751318" cy="8216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 Box 33"/>
              <p:cNvSpPr txBox="1">
                <a:spLocks noChangeArrowheads="1"/>
              </p:cNvSpPr>
              <p:nvPr/>
            </p:nvSpPr>
            <p:spPr bwMode="auto">
              <a:xfrm>
                <a:off x="635935" y="1851821"/>
                <a:ext cx="93649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>
                    <a:latin typeface="+mn-lt"/>
                  </a:rPr>
                  <a:t>GM for 20K </a:t>
                </a: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5725682" y="1452785"/>
                <a:ext cx="308406" cy="3846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Text Box 35"/>
              <p:cNvSpPr txBox="1">
                <a:spLocks noChangeArrowheads="1"/>
              </p:cNvSpPr>
              <p:nvPr/>
            </p:nvSpPr>
            <p:spPr bwMode="auto">
              <a:xfrm>
                <a:off x="4755735" y="1286434"/>
                <a:ext cx="1021222" cy="277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>
                    <a:latin typeface="+mn-lt"/>
                  </a:rPr>
                  <a:t>GM/JT for 4K</a:t>
                </a: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 flipV="1">
                <a:off x="5460763" y="2845507"/>
                <a:ext cx="484425" cy="14359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Text Box 38"/>
              <p:cNvSpPr txBox="1">
                <a:spLocks noChangeArrowheads="1"/>
              </p:cNvSpPr>
              <p:nvPr/>
            </p:nvSpPr>
            <p:spPr bwMode="auto">
              <a:xfrm>
                <a:off x="4969232" y="4210564"/>
                <a:ext cx="1226470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 smtClean="0">
                    <a:latin typeface="+mn-lt"/>
                  </a:rPr>
                  <a:t>reservoir </a:t>
                </a:r>
                <a:r>
                  <a:rPr lang="en-US" altLang="ja-JP" sz="1200" dirty="0">
                    <a:latin typeface="+mn-lt"/>
                  </a:rPr>
                  <a:t>vessel</a:t>
                </a:r>
              </a:p>
            </p:txBody>
          </p:sp>
          <p:sp>
            <p:nvSpPr>
              <p:cNvPr id="20" name="Text Box 31"/>
              <p:cNvSpPr txBox="1">
                <a:spLocks noChangeArrowheads="1"/>
              </p:cNvSpPr>
              <p:nvPr/>
            </p:nvSpPr>
            <p:spPr bwMode="auto">
              <a:xfrm>
                <a:off x="6608274" y="1246213"/>
                <a:ext cx="826568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>
                    <a:latin typeface="+mn-lt"/>
                  </a:rPr>
                  <a:t>GM for </a:t>
                </a:r>
                <a:r>
                  <a:rPr lang="en-US" altLang="ja-JP" sz="1200" dirty="0" smtClean="0">
                    <a:latin typeface="+mn-lt"/>
                  </a:rPr>
                  <a:t>PL</a:t>
                </a:r>
                <a:endParaRPr lang="en-US" altLang="ja-JP" sz="1200" dirty="0">
                  <a:latin typeface="+mn-lt"/>
                </a:endParaRPr>
              </a:p>
            </p:txBody>
          </p:sp>
          <p:sp>
            <p:nvSpPr>
              <p:cNvPr id="21" name="Line 34"/>
              <p:cNvSpPr>
                <a:spLocks noChangeShapeType="1"/>
              </p:cNvSpPr>
              <p:nvPr/>
            </p:nvSpPr>
            <p:spPr bwMode="auto">
              <a:xfrm flipH="1">
                <a:off x="6546078" y="1444239"/>
                <a:ext cx="102550" cy="21364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Text Box 31"/>
              <p:cNvSpPr txBox="1">
                <a:spLocks noChangeArrowheads="1"/>
              </p:cNvSpPr>
              <p:nvPr/>
            </p:nvSpPr>
            <p:spPr bwMode="auto">
              <a:xfrm>
                <a:off x="3873618" y="1844419"/>
                <a:ext cx="1209675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 smtClean="0">
                    <a:latin typeface="+mn-lt"/>
                  </a:rPr>
                  <a:t>magnetic shield for GM head</a:t>
                </a:r>
                <a:endParaRPr lang="en-US" altLang="ja-JP" sz="1200" dirty="0">
                  <a:latin typeface="+mn-lt"/>
                </a:endParaRPr>
              </a:p>
            </p:txBody>
          </p:sp>
          <p:sp>
            <p:nvSpPr>
              <p:cNvPr id="23" name="Line 30"/>
              <p:cNvSpPr>
                <a:spLocks noChangeShapeType="1"/>
              </p:cNvSpPr>
              <p:nvPr/>
            </p:nvSpPr>
            <p:spPr bwMode="auto">
              <a:xfrm flipH="1">
                <a:off x="3228231" y="2709017"/>
                <a:ext cx="660105" cy="69094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pic>
            <p:nvPicPr>
              <p:cNvPr id="6146" name="Picture 2" descr="C:\Users\sato\Documents\RIBF\SAMURAI\超伝導マグネット\見学写真\101208-コイル冷却試験見学写真\IMGP0825s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7316" y="2301327"/>
                <a:ext cx="1440000" cy="10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155947" y="4140669"/>
                <a:ext cx="1208087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 smtClean="0">
                    <a:latin typeface="+mn-lt"/>
                  </a:rPr>
                  <a:t>Upper cryostat</a:t>
                </a:r>
                <a:endParaRPr lang="en-US" altLang="ja-JP" sz="1200" dirty="0">
                  <a:latin typeface="+mn-lt"/>
                </a:endParaRPr>
              </a:p>
            </p:txBody>
          </p:sp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 flipV="1">
                <a:off x="529839" y="3409589"/>
                <a:ext cx="715711" cy="77785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V="1">
                <a:off x="2572284" y="2955235"/>
                <a:ext cx="124626" cy="134329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Text Box 33"/>
              <p:cNvSpPr txBox="1">
                <a:spLocks noChangeArrowheads="1"/>
              </p:cNvSpPr>
              <p:nvPr/>
            </p:nvSpPr>
            <p:spPr bwMode="auto">
              <a:xfrm>
                <a:off x="1983323" y="4250341"/>
                <a:ext cx="1208087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b="1">
                    <a:solidFill>
                      <a:schemeClr val="tx1"/>
                    </a:solidFill>
                    <a:latin typeface="Bitstream Vera Sans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 smtClean="0">
                    <a:latin typeface="+mn-lt"/>
                  </a:rPr>
                  <a:t>Lower cryostat</a:t>
                </a:r>
                <a:endParaRPr lang="en-US" altLang="ja-JP" sz="1200" dirty="0">
                  <a:latin typeface="+mn-lt"/>
                </a:endParaRPr>
              </a:p>
            </p:txBody>
          </p:sp>
        </p:grpSp>
        <p:pic>
          <p:nvPicPr>
            <p:cNvPr id="6147" name="Picture 3" descr="C:\Users\sato\Documents\RIBF\SAMURAI\超伝導マグネット\見学写真\101208-コイル冷却試験見学写真\IMGP0821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074" y="1034218"/>
              <a:ext cx="1411732" cy="105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正方形/長方形 29"/>
            <p:cNvSpPr/>
            <p:nvPr/>
          </p:nvSpPr>
          <p:spPr>
            <a:xfrm>
              <a:off x="3785787" y="2418460"/>
              <a:ext cx="1461331" cy="1076770"/>
            </a:xfrm>
            <a:prstGeom prst="rect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399235" y="1015526"/>
              <a:ext cx="1420026" cy="1076770"/>
            </a:xfrm>
            <a:prstGeom prst="rect">
              <a:avLst/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700755" y="5178751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1400" dirty="0" smtClean="0"/>
              <a:t>polarity check by applying 1 A</a:t>
            </a:r>
          </a:p>
          <a:p>
            <a:pPr marL="342900" indent="-342900">
              <a:buAutoNum type="arabicPeriod"/>
            </a:pPr>
            <a:r>
              <a:rPr lang="en-US" altLang="ja-JP" sz="1400" dirty="0" smtClean="0"/>
              <a:t>apply 10A -&gt; cut off to check the protection sequence</a:t>
            </a:r>
          </a:p>
          <a:p>
            <a:pPr marL="342900" indent="-342900">
              <a:buAutoNum type="arabicPeriod"/>
            </a:pPr>
            <a:r>
              <a:rPr kumimoji="1" lang="en-US" altLang="ja-JP" sz="1400" dirty="0" smtClean="0"/>
              <a:t>excite to 518.4 A  -&gt; 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training quench happened @450 A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97150" y="5938194"/>
            <a:ext cx="20065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dirty="0" smtClean="0">
                <a:latin typeface="+mn-lt"/>
              </a:rPr>
              <a:t>Excitation </a:t>
            </a:r>
            <a:r>
              <a:rPr lang="en-US" altLang="ja-JP" sz="1400" dirty="0">
                <a:latin typeface="+mn-lt"/>
              </a:rPr>
              <a:t>test </a:t>
            </a:r>
            <a:r>
              <a:rPr lang="en-US" altLang="ja-JP" sz="1400" dirty="0" smtClean="0">
                <a:latin typeface="+mn-lt"/>
              </a:rPr>
              <a:t>(2</a:t>
            </a:r>
            <a:r>
              <a:rPr lang="en-US" altLang="ja-JP" sz="1400" baseline="30000" dirty="0" smtClean="0">
                <a:latin typeface="+mn-lt"/>
              </a:rPr>
              <a:t>nd</a:t>
            </a:r>
            <a:r>
              <a:rPr lang="en-US" altLang="ja-JP" sz="1400" dirty="0" smtClean="0">
                <a:latin typeface="+mn-lt"/>
              </a:rPr>
              <a:t> time)</a:t>
            </a:r>
            <a:endParaRPr lang="en-US" altLang="ja-JP" sz="1400" dirty="0">
              <a:latin typeface="+mn-lt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00755" y="6262643"/>
            <a:ext cx="3864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1400" dirty="0" smtClean="0"/>
              <a:t>excite to 530 A -&gt; 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success without quench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4" name="右矢印 33"/>
          <p:cNvSpPr/>
          <p:nvPr/>
        </p:nvSpPr>
        <p:spPr>
          <a:xfrm flipH="1">
            <a:off x="4401084" y="6349525"/>
            <a:ext cx="350377" cy="11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48014" y="6170063"/>
            <a:ext cx="2041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ja-JP" sz="1400" dirty="0" smtClean="0"/>
              <a:t>~4 T in the coil region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400" dirty="0" smtClean="0"/>
              <a:t>~624 ton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2047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1713" y="0"/>
            <a:ext cx="4620574" cy="597033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On site assembling</a:t>
            </a:r>
            <a:endParaRPr kumimoji="1" lang="ja-JP" altLang="en-US" sz="4000" dirty="0"/>
          </a:p>
        </p:txBody>
      </p:sp>
      <p:pic>
        <p:nvPicPr>
          <p:cNvPr id="3" name="Picture 40" descr="C:\Documents and Settings\sato\My Documents\Document\研究発表\2010(H22)年度\101214-ExpertMeeting_at_GSI\DSCN1575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058863"/>
            <a:ext cx="27527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C:\Users\hiromi\Documents\仕事勉強\研究発表\2010(H22)年度\101122-SAMURAI研究会\DSCN140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27527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2"/>
          <p:cNvSpPr>
            <a:spLocks noChangeShapeType="1"/>
          </p:cNvSpPr>
          <p:nvPr/>
        </p:nvSpPr>
        <p:spPr bwMode="auto">
          <a:xfrm>
            <a:off x="2820988" y="21002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Line 33"/>
          <p:cNvSpPr>
            <a:spLocks noChangeShapeType="1"/>
          </p:cNvSpPr>
          <p:nvPr/>
        </p:nvSpPr>
        <p:spPr bwMode="auto">
          <a:xfrm>
            <a:off x="6015038" y="21002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 flipH="1">
            <a:off x="2806700" y="3209925"/>
            <a:ext cx="3533775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Line 35"/>
          <p:cNvSpPr>
            <a:spLocks noChangeShapeType="1"/>
          </p:cNvSpPr>
          <p:nvPr/>
        </p:nvSpPr>
        <p:spPr bwMode="auto">
          <a:xfrm>
            <a:off x="2830513" y="49069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9" name="Picture 19" descr="C:\Users\sato\Desktop\crops-backup\My Documents\Document\RIBF\SAMURAI\超伝導マグネット\工事写真\110124\DSCN1712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1058863"/>
            <a:ext cx="275113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C:\Users\sato\Desktop\crops-backup\My Documents\Document\RIBF\SAMURAI\超伝導マグネット\工事写真\110207\DSCN1844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27511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C:\Users\sato\Desktop\crops-backup\My Documents\Document\RIBF\SAMURAI\超伝導マグネット\工事写真\110215\DSCN1898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3898900"/>
            <a:ext cx="27511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3"/>
          <p:cNvSpPr txBox="1">
            <a:spLocks noChangeArrowheads="1"/>
          </p:cNvSpPr>
          <p:nvPr/>
        </p:nvSpPr>
        <p:spPr bwMode="auto">
          <a:xfrm>
            <a:off x="185738" y="3181350"/>
            <a:ext cx="2287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dirty="0" smtClean="0">
                <a:latin typeface="+mj-lt"/>
              </a:rPr>
              <a:t>Rails for rotatable base (11/13/2010)</a:t>
            </a:r>
            <a:endParaRPr lang="ja-JP" altLang="en-US" sz="1200" dirty="0" smtClean="0">
              <a:latin typeface="+mj-lt"/>
            </a:endParaRPr>
          </a:p>
        </p:txBody>
      </p:sp>
      <p:sp>
        <p:nvSpPr>
          <p:cNvPr id="13" name="テキスト ボックス 14"/>
          <p:cNvSpPr txBox="1">
            <a:spLocks noChangeArrowheads="1"/>
          </p:cNvSpPr>
          <p:nvPr/>
        </p:nvSpPr>
        <p:spPr bwMode="auto">
          <a:xfrm>
            <a:off x="3284538" y="3148013"/>
            <a:ext cx="224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dirty="0" smtClean="0">
                <a:latin typeface="+mj-lt"/>
              </a:rPr>
              <a:t>Rotatable base with the first layer of the yoke</a:t>
            </a:r>
            <a:endParaRPr lang="ja-JP" altLang="en-US" sz="1200" dirty="0" smtClean="0">
              <a:latin typeface="+mj-lt"/>
            </a:endParaRPr>
          </a:p>
        </p:txBody>
      </p:sp>
      <p:sp>
        <p:nvSpPr>
          <p:cNvPr id="14" name="テキスト ボックス 15"/>
          <p:cNvSpPr txBox="1">
            <a:spLocks noChangeArrowheads="1"/>
          </p:cNvSpPr>
          <p:nvPr/>
        </p:nvSpPr>
        <p:spPr bwMode="auto">
          <a:xfrm>
            <a:off x="6684963" y="3194050"/>
            <a:ext cx="1997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dirty="0" smtClean="0">
                <a:latin typeface="+mj-lt"/>
              </a:rPr>
              <a:t>Magnet yoke with poles</a:t>
            </a:r>
            <a:endParaRPr lang="ja-JP" altLang="en-US" sz="1200" dirty="0" smtClean="0">
              <a:latin typeface="+mj-lt"/>
            </a:endParaRPr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03225" y="5991225"/>
            <a:ext cx="1954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dirty="0" smtClean="0">
                <a:latin typeface="+mj-lt"/>
              </a:rPr>
              <a:t>Coils with cryostats, </a:t>
            </a:r>
            <a:r>
              <a:rPr lang="en-US" altLang="ja-JP" sz="1200" dirty="0" err="1" smtClean="0">
                <a:latin typeface="+mj-lt"/>
              </a:rPr>
              <a:t>LHe</a:t>
            </a:r>
            <a:r>
              <a:rPr lang="en-US" altLang="ja-JP" sz="1200" dirty="0" smtClean="0">
                <a:latin typeface="+mj-lt"/>
              </a:rPr>
              <a:t> reservoir vessels</a:t>
            </a:r>
            <a:endParaRPr lang="ja-JP" altLang="en-US" sz="1200" dirty="0" smtClean="0">
              <a:latin typeface="+mj-lt"/>
            </a:endParaRPr>
          </a:p>
        </p:txBody>
      </p:sp>
      <p:sp>
        <p:nvSpPr>
          <p:cNvPr id="16" name="テキスト ボックス 17"/>
          <p:cNvSpPr txBox="1">
            <a:spLocks noChangeArrowheads="1"/>
          </p:cNvSpPr>
          <p:nvPr/>
        </p:nvSpPr>
        <p:spPr bwMode="auto">
          <a:xfrm>
            <a:off x="3797300" y="6035675"/>
            <a:ext cx="187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dirty="0" smtClean="0">
                <a:latin typeface="+mj-lt"/>
              </a:rPr>
              <a:t>Vacuum chamber</a:t>
            </a:r>
            <a:endParaRPr lang="ja-JP" altLang="en-US" sz="1200" dirty="0" smtClean="0">
              <a:latin typeface="+mj-lt"/>
            </a:endParaRPr>
          </a:p>
        </p:txBody>
      </p:sp>
      <p:sp>
        <p:nvSpPr>
          <p:cNvPr id="17" name="テキスト ボックス 19"/>
          <p:cNvSpPr txBox="1">
            <a:spLocks noChangeArrowheads="1"/>
          </p:cNvSpPr>
          <p:nvPr/>
        </p:nvSpPr>
        <p:spPr bwMode="auto">
          <a:xfrm>
            <a:off x="6800850" y="6037263"/>
            <a:ext cx="2038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dirty="0" smtClean="0">
                <a:latin typeface="+mj-lt"/>
              </a:rPr>
              <a:t>After day-one experiments (9/19/2012)</a:t>
            </a:r>
            <a:endParaRPr lang="ja-JP" altLang="en-US" sz="1200" dirty="0" smtClean="0">
              <a:latin typeface="+mj-lt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>
            <a:off x="6022975" y="49069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9" name="Picture 21" descr="C:\Users\sato\Documents\研究発表\ASC\2012(H24)\プレゼントラペ\120919-magnet-up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3913188"/>
            <a:ext cx="2751137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4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8417" y="0"/>
            <a:ext cx="5287167" cy="597033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E</a:t>
            </a:r>
            <a:r>
              <a:rPr kumimoji="1" lang="en-US" altLang="ja-JP" sz="4000" dirty="0" smtClean="0"/>
              <a:t>xcitation test</a:t>
            </a:r>
            <a:endParaRPr kumimoji="1" lang="ja-JP" altLang="en-US" sz="4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5600" y="822960"/>
            <a:ext cx="422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May 2011, excitation test was performed.</a:t>
            </a:r>
            <a:endParaRPr kumimoji="1" lang="ja-JP" altLang="en-US" dirty="0"/>
          </a:p>
        </p:txBody>
      </p:sp>
      <p:pic>
        <p:nvPicPr>
          <p:cNvPr id="11266" name="Picture 2" descr="C:\Users\sato\Documents\RIBF\SAMURAI\超伝導マグネット\工事写真\110513\DSCN2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121412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ato\Documents\RIBF\SAMURAI\超伝導マグネット\工事写真\110513\DSCN2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80" y="121412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01040" y="4104640"/>
            <a:ext cx="7152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 </a:t>
            </a:r>
            <a:r>
              <a:rPr lang="en-US" altLang="ja-JP" dirty="0" smtClean="0">
                <a:solidFill>
                  <a:srgbClr val="FF0000"/>
                </a:solidFill>
              </a:rPr>
              <a:t>training quench happened in the lower coil at 561 A (3.07 T)</a:t>
            </a:r>
            <a:r>
              <a:rPr lang="en-US" altLang="ja-JP" dirty="0" smtClean="0"/>
              <a:t>, which corresponds to 99.6% of the maximum operation current, 563 A (3.08 T).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During subsequent excitation testing after refilling of </a:t>
            </a:r>
            <a:r>
              <a:rPr lang="en-US" altLang="ja-JP" dirty="0" err="1" smtClean="0"/>
              <a:t>LHe</a:t>
            </a:r>
            <a:r>
              <a:rPr lang="en-US" altLang="ja-JP" dirty="0" smtClean="0"/>
              <a:t>, the current </a:t>
            </a:r>
            <a:r>
              <a:rPr lang="en-US" altLang="ja-JP" dirty="0" smtClean="0">
                <a:solidFill>
                  <a:srgbClr val="FF0000"/>
                </a:solidFill>
              </a:rPr>
              <a:t>reached 563 A without quenching </a:t>
            </a:r>
            <a:r>
              <a:rPr lang="en-US" altLang="ja-JP" dirty="0" smtClean="0"/>
              <a:t>and the test was continued up to 573 A (3.10 T) successfully.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71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3200" y="86379"/>
            <a:ext cx="3657600" cy="585974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Magnetic Field</a:t>
            </a:r>
            <a:endParaRPr kumimoji="1" lang="ja-JP" alt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" y="1026816"/>
            <a:ext cx="5087434" cy="53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05" y="1015365"/>
            <a:ext cx="3455035" cy="20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090160" y="3230880"/>
            <a:ext cx="3688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They are determined in response to changes is the inductance of th</a:t>
            </a:r>
            <a:r>
              <a:rPr lang="en-US" altLang="ja-JP" sz="1400" dirty="0" smtClean="0"/>
              <a:t>e coil so as to keep the induced voltage below 20 V, which is the maximum voltage of the power supply.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070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3200" y="86379"/>
            <a:ext cx="3657600" cy="585974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Magnetic Field</a:t>
            </a:r>
            <a:endParaRPr kumimoji="1" lang="ja-JP" alt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48" y="1326911"/>
            <a:ext cx="4005890" cy="28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231116" y="3719237"/>
            <a:ext cx="2938539" cy="2514600"/>
            <a:chOff x="438150" y="3762375"/>
            <a:chExt cx="2938539" cy="2514600"/>
          </a:xfrm>
        </p:grpSpPr>
        <p:pic>
          <p:nvPicPr>
            <p:cNvPr id="13" name="Picture 74" descr="C:\Users\sato\Desktop\newfiles\SAMURAI国際WS\110307-3,0-30deg-axi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" y="3762375"/>
              <a:ext cx="2938539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1381125" y="3929063"/>
              <a:ext cx="2857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600" dirty="0"/>
                <a:t>Y</a:t>
              </a:r>
            </a:p>
          </p:txBody>
        </p: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2914650" y="5233988"/>
              <a:ext cx="2857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600" dirty="0"/>
                <a:t>Z</a:t>
              </a:r>
            </a:p>
          </p:txBody>
        </p:sp>
      </p:grpSp>
      <p:grpSp>
        <p:nvGrpSpPr>
          <p:cNvPr id="2049" name="グループ化 2048"/>
          <p:cNvGrpSpPr/>
          <p:nvPr/>
        </p:nvGrpSpPr>
        <p:grpSpPr>
          <a:xfrm>
            <a:off x="283683" y="1199965"/>
            <a:ext cx="3112770" cy="1989138"/>
            <a:chOff x="766763" y="923925"/>
            <a:chExt cx="3112770" cy="1989138"/>
          </a:xfrm>
        </p:grpSpPr>
        <p:sp>
          <p:nvSpPr>
            <p:cNvPr id="71" name="Text Box 63"/>
            <p:cNvSpPr txBox="1">
              <a:spLocks noChangeArrowheads="1"/>
            </p:cNvSpPr>
            <p:nvPr/>
          </p:nvSpPr>
          <p:spPr bwMode="auto">
            <a:xfrm>
              <a:off x="1362075" y="1019175"/>
              <a:ext cx="3476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400"/>
                <a:t>Y</a:t>
              </a:r>
            </a:p>
          </p:txBody>
        </p:sp>
        <p:sp>
          <p:nvSpPr>
            <p:cNvPr id="72" name="Text Box 64"/>
            <p:cNvSpPr txBox="1">
              <a:spLocks noChangeArrowheads="1"/>
            </p:cNvSpPr>
            <p:nvPr/>
          </p:nvSpPr>
          <p:spPr bwMode="auto">
            <a:xfrm>
              <a:off x="3267075" y="2608263"/>
              <a:ext cx="3476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400"/>
                <a:t>Z</a:t>
              </a:r>
            </a:p>
          </p:txBody>
        </p:sp>
        <p:sp>
          <p:nvSpPr>
            <p:cNvPr id="80" name="Text Box 99"/>
            <p:cNvSpPr txBox="1">
              <a:spLocks noChangeArrowheads="1"/>
            </p:cNvSpPr>
            <p:nvPr/>
          </p:nvSpPr>
          <p:spPr bwMode="auto">
            <a:xfrm>
              <a:off x="3295650" y="1338263"/>
              <a:ext cx="3476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400" dirty="0"/>
                <a:t>X</a:t>
              </a:r>
            </a:p>
          </p:txBody>
        </p:sp>
        <p:grpSp>
          <p:nvGrpSpPr>
            <p:cNvPr id="2048" name="グループ化 2047"/>
            <p:cNvGrpSpPr/>
            <p:nvPr/>
          </p:nvGrpSpPr>
          <p:grpSpPr>
            <a:xfrm>
              <a:off x="766763" y="923925"/>
              <a:ext cx="3112770" cy="1986281"/>
              <a:chOff x="766763" y="923925"/>
              <a:chExt cx="3112770" cy="1986281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766763" y="923925"/>
                <a:ext cx="3112770" cy="1986281"/>
                <a:chOff x="766763" y="923925"/>
                <a:chExt cx="3112770" cy="1986281"/>
              </a:xfrm>
            </p:grpSpPr>
            <p:grpSp>
              <p:nvGrpSpPr>
                <p:cNvPr id="4" name="グループ化 3"/>
                <p:cNvGrpSpPr>
                  <a:grpSpLocks noChangeAspect="1"/>
                </p:cNvGrpSpPr>
                <p:nvPr/>
              </p:nvGrpSpPr>
              <p:grpSpPr>
                <a:xfrm>
                  <a:off x="766763" y="923925"/>
                  <a:ext cx="3112770" cy="1986281"/>
                  <a:chOff x="1014413" y="581025"/>
                  <a:chExt cx="3890963" cy="2482851"/>
                </a:xfrm>
              </p:grpSpPr>
              <p:pic>
                <p:nvPicPr>
                  <p:cNvPr id="73" name="Picture 92" descr="C:\Documents and Settings\sato\My Documents\Document\研究発表\2010(H22)年度\100913-informal\100909-yoke-1-blue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54101" y="581025"/>
                    <a:ext cx="3851275" cy="24828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4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1014413" y="2054225"/>
                    <a:ext cx="3633788" cy="5572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2276476" y="2130425"/>
                    <a:ext cx="14288" cy="5715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2290763" y="2820988"/>
                    <a:ext cx="9525" cy="2428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" name="Line 9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252663" y="830263"/>
                    <a:ext cx="19050" cy="11715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57650" y="1533525"/>
                    <a:ext cx="342900" cy="1143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" name="Line 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52513" y="2044700"/>
                    <a:ext cx="1862138" cy="6000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2268538" y="969963"/>
                    <a:ext cx="615950" cy="444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0" name="Line 1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1313" y="823913"/>
                    <a:ext cx="876300" cy="1841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1" name="Line 10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881313" y="1008063"/>
                    <a:ext cx="12700" cy="3873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2" name="Line 1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94013" y="1154113"/>
                    <a:ext cx="927100" cy="24130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3" name="Line 1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889250" y="1395413"/>
                    <a:ext cx="71438" cy="1587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4" name="Line 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1163" y="1150938"/>
                    <a:ext cx="1019175" cy="2603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5" name="Line 1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954338" y="1411288"/>
                    <a:ext cx="3175" cy="27622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6" name="Line 1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0688" y="1462088"/>
                    <a:ext cx="793750" cy="2222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7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2954338" y="1687513"/>
                    <a:ext cx="123825" cy="952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8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81338" y="1474788"/>
                    <a:ext cx="781050" cy="21907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9" name="Line 1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44913" y="1458913"/>
                    <a:ext cx="114300" cy="1428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0" name="Line 1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65550" y="1052513"/>
                    <a:ext cx="49213" cy="952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1" name="Line 11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870325" y="1474788"/>
                    <a:ext cx="4763" cy="38417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2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73400" y="1857375"/>
                    <a:ext cx="798513" cy="26193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3" name="Line 12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963863" y="1914525"/>
                    <a:ext cx="119063" cy="952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4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078163" y="1697038"/>
                    <a:ext cx="3175" cy="227013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5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963863" y="2063750"/>
                    <a:ext cx="3175" cy="444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6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2965450" y="2066925"/>
                    <a:ext cx="111125" cy="952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7" name="Line 1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71813" y="2079625"/>
                    <a:ext cx="1588" cy="4445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8" name="Line 1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95725" y="1724025"/>
                    <a:ext cx="0" cy="35877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" name="Line 1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871913" y="1714500"/>
                    <a:ext cx="25400" cy="9525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0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94138" y="1662113"/>
                    <a:ext cx="184150" cy="61913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1" name="Line 1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0325" y="1651000"/>
                    <a:ext cx="141288" cy="5080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2" name="Line 1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0325" y="1522413"/>
                    <a:ext cx="141288" cy="5080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" name="Line 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67150" y="1517650"/>
                    <a:ext cx="106363" cy="3333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3817938" y="1041400"/>
                    <a:ext cx="3175" cy="112713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2728913" y="1793875"/>
                    <a:ext cx="3175" cy="16510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6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2730500" y="1793875"/>
                    <a:ext cx="231775" cy="2698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2954338" y="1819275"/>
                    <a:ext cx="3175" cy="9683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8" name="Line 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76575" y="2057400"/>
                    <a:ext cx="65088" cy="2063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Line 1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62275" y="2044700"/>
                    <a:ext cx="65088" cy="20638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0" name="Line 1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71813" y="1911350"/>
                    <a:ext cx="65088" cy="12700"/>
                  </a:xfrm>
                  <a:prstGeom prst="line">
                    <a:avLst/>
                  </a:pr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" name="Arc 139"/>
                  <p:cNvSpPr>
                    <a:spLocks/>
                  </p:cNvSpPr>
                  <p:nvPr/>
                </p:nvSpPr>
                <p:spPr bwMode="auto">
                  <a:xfrm rot="16200000" flipH="1" flipV="1">
                    <a:off x="3071813" y="1955800"/>
                    <a:ext cx="150813" cy="57150"/>
                  </a:xfrm>
                  <a:custGeom>
                    <a:avLst/>
                    <a:gdLst>
                      <a:gd name="T0" fmla="*/ 0 w 42616"/>
                      <a:gd name="T1" fmla="*/ 0 h 21600"/>
                      <a:gd name="T2" fmla="*/ 0 w 42616"/>
                      <a:gd name="T3" fmla="*/ 0 h 21600"/>
                      <a:gd name="T4" fmla="*/ 0 w 4261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616"/>
                      <a:gd name="T10" fmla="*/ 0 h 21600"/>
                      <a:gd name="T11" fmla="*/ 42616 w 4261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616" h="21600" fill="none" extrusionOk="0">
                        <a:moveTo>
                          <a:pt x="-1" y="16611"/>
                        </a:moveTo>
                        <a:cubicBezTo>
                          <a:pt x="2310" y="6874"/>
                          <a:pt x="11008" y="-1"/>
                          <a:pt x="21016" y="0"/>
                        </a:cubicBezTo>
                        <a:cubicBezTo>
                          <a:pt x="32945" y="0"/>
                          <a:pt x="42616" y="9670"/>
                          <a:pt x="42616" y="21600"/>
                        </a:cubicBezTo>
                      </a:path>
                      <a:path w="42616" h="21600" stroke="0" extrusionOk="0">
                        <a:moveTo>
                          <a:pt x="-1" y="16611"/>
                        </a:moveTo>
                        <a:cubicBezTo>
                          <a:pt x="2310" y="6874"/>
                          <a:pt x="11008" y="-1"/>
                          <a:pt x="21016" y="0"/>
                        </a:cubicBezTo>
                        <a:cubicBezTo>
                          <a:pt x="32945" y="0"/>
                          <a:pt x="42616" y="9670"/>
                          <a:pt x="42616" y="21600"/>
                        </a:cubicBezTo>
                        <a:lnTo>
                          <a:pt x="21016" y="21600"/>
                        </a:lnTo>
                        <a:lnTo>
                          <a:pt x="-1" y="16611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62" name="Arc 140"/>
                  <p:cNvSpPr>
                    <a:spLocks/>
                  </p:cNvSpPr>
                  <p:nvPr/>
                </p:nvSpPr>
                <p:spPr bwMode="auto">
                  <a:xfrm rot="16200000" flipH="1" flipV="1">
                    <a:off x="2984500" y="1954213"/>
                    <a:ext cx="125413" cy="57150"/>
                  </a:xfrm>
                  <a:custGeom>
                    <a:avLst/>
                    <a:gdLst>
                      <a:gd name="T0" fmla="*/ 0 w 42616"/>
                      <a:gd name="T1" fmla="*/ 0 h 21600"/>
                      <a:gd name="T2" fmla="*/ 0 w 42616"/>
                      <a:gd name="T3" fmla="*/ 0 h 21600"/>
                      <a:gd name="T4" fmla="*/ 0 w 4261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616"/>
                      <a:gd name="T10" fmla="*/ 0 h 21600"/>
                      <a:gd name="T11" fmla="*/ 42616 w 4261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616" h="21600" fill="none" extrusionOk="0">
                        <a:moveTo>
                          <a:pt x="-1" y="16611"/>
                        </a:moveTo>
                        <a:cubicBezTo>
                          <a:pt x="2310" y="6874"/>
                          <a:pt x="11008" y="-1"/>
                          <a:pt x="21016" y="0"/>
                        </a:cubicBezTo>
                        <a:cubicBezTo>
                          <a:pt x="32945" y="0"/>
                          <a:pt x="42616" y="9670"/>
                          <a:pt x="42616" y="21600"/>
                        </a:cubicBezTo>
                      </a:path>
                      <a:path w="42616" h="21600" stroke="0" extrusionOk="0">
                        <a:moveTo>
                          <a:pt x="-1" y="16611"/>
                        </a:moveTo>
                        <a:cubicBezTo>
                          <a:pt x="2310" y="6874"/>
                          <a:pt x="11008" y="-1"/>
                          <a:pt x="21016" y="0"/>
                        </a:cubicBezTo>
                        <a:cubicBezTo>
                          <a:pt x="32945" y="0"/>
                          <a:pt x="42616" y="9670"/>
                          <a:pt x="42616" y="21600"/>
                        </a:cubicBezTo>
                        <a:lnTo>
                          <a:pt x="21016" y="21600"/>
                        </a:lnTo>
                        <a:lnTo>
                          <a:pt x="-1" y="16611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" name="正方形/長方形 6"/>
                <p:cNvSpPr/>
                <p:nvPr/>
              </p:nvSpPr>
              <p:spPr>
                <a:xfrm>
                  <a:off x="3679825" y="2482850"/>
                  <a:ext cx="114300" cy="165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" name="円/楕円 8"/>
              <p:cNvSpPr/>
              <p:nvPr/>
            </p:nvSpPr>
            <p:spPr>
              <a:xfrm>
                <a:off x="1771650" y="1022350"/>
                <a:ext cx="111125" cy="1174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053" name="テキスト ボックス 2052"/>
          <p:cNvSpPr txBox="1"/>
          <p:nvPr/>
        </p:nvSpPr>
        <p:spPr>
          <a:xfrm>
            <a:off x="138023" y="905769"/>
            <a:ext cx="99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model 1</a:t>
            </a:r>
            <a:endParaRPr kumimoji="1" lang="ja-JP" altLang="en-US" dirty="0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138023" y="3706472"/>
            <a:ext cx="99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model 2</a:t>
            </a:r>
            <a:endParaRPr kumimoji="1" lang="ja-JP" altLang="en-US" dirty="0"/>
          </a:p>
        </p:txBody>
      </p:sp>
      <p:sp>
        <p:nvSpPr>
          <p:cNvPr id="2054" name="テキスト ボックス 2053"/>
          <p:cNvSpPr txBox="1"/>
          <p:nvPr/>
        </p:nvSpPr>
        <p:spPr>
          <a:xfrm>
            <a:off x="4493213" y="721552"/>
            <a:ext cx="389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The value of the 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central field </a:t>
            </a:r>
            <a:r>
              <a:rPr kumimoji="1" lang="en-US" altLang="ja-JP" sz="1400" dirty="0" smtClean="0"/>
              <a:t>is compared between measurements and calculations (TOSCA).</a:t>
            </a:r>
            <a:endParaRPr kumimoji="1" lang="ja-JP" altLang="en-US" sz="1400" dirty="0"/>
          </a:p>
        </p:txBody>
      </p:sp>
      <p:pic>
        <p:nvPicPr>
          <p:cNvPr id="90" name="Picture 2" descr="C:\Users\sato\Documents\RIBF\SAMURAI\超伝導マグネット\磁場計算\2013(H25)\130806-磁場MAX\130806-bn_stage-d-3,08T-Bmod_on_surfac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638" y="4556489"/>
            <a:ext cx="4828627" cy="22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テキスト ボックス 2054"/>
              <p:cNvSpPr txBox="1"/>
              <p:nvPr/>
            </p:nvSpPr>
            <p:spPr>
              <a:xfrm rot="16200000">
                <a:off x="4602481" y="2016761"/>
                <a:ext cx="1178560" cy="469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2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/>
                                </a:rPr>
                                <m:t>𝑚𝑒𝑎𝑠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/>
                                  <a:ea typeface="Cambria Math"/>
                                </a:rPr>
                                <m:t>𝑐𝑎𝑙𝑐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1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055" name="テキスト ボックス 20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602481" y="2016761"/>
                <a:ext cx="1178560" cy="4692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9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26977" y="14652"/>
            <a:ext cx="3290046" cy="657691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Fringe Field</a:t>
            </a:r>
            <a:endParaRPr kumimoji="1" lang="ja-JP" altLang="en-US" sz="4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17" y="905563"/>
            <a:ext cx="4724165" cy="30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82" y="4105476"/>
            <a:ext cx="3140685" cy="235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sato\Documents\RIBF\SAMURAI\超伝導マグネット\磁場計算\2013(H25)\130816-30度の漏れ磁場\130816-30度に沿った絵-V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" y="931672"/>
            <a:ext cx="3541411" cy="23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2871216" y="2423160"/>
            <a:ext cx="2351837" cy="1362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2849271" y="239938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3005329" y="26761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034589" y="2703576"/>
            <a:ext cx="2755392" cy="1089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5779008" y="987552"/>
            <a:ext cx="0" cy="280720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057400" y="2734056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FDC2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22648" y="5693664"/>
            <a:ext cx="25267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B(0) dependence on |</a:t>
            </a:r>
            <a:r>
              <a:rPr kumimoji="1" lang="en-US" altLang="ja-JP" sz="1400" dirty="0" err="1" smtClean="0"/>
              <a:t>By|_max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3541776" y="2179320"/>
            <a:ext cx="938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By [Gauss</a:t>
            </a:r>
            <a:r>
              <a:rPr lang="en-US" altLang="ja-JP" sz="1400" dirty="0"/>
              <a:t>]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47432" y="3971544"/>
            <a:ext cx="1231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distance [mm</a:t>
            </a:r>
            <a:r>
              <a:rPr lang="en-US" altLang="ja-JP" sz="1400" dirty="0"/>
              <a:t>]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52288" y="6422136"/>
            <a:ext cx="719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B(0) [T</a:t>
            </a:r>
            <a:r>
              <a:rPr lang="en-US" altLang="ja-JP" sz="1400" dirty="0" smtClean="0"/>
              <a:t>]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28672" y="2987040"/>
            <a:ext cx="6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HODO</a:t>
            </a:r>
            <a:endParaRPr kumimoji="1" lang="ja-JP" altLang="en-US" sz="1400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5230368" y="3739896"/>
            <a:ext cx="1965960" cy="250545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5318760" y="2191512"/>
            <a:ext cx="1694688" cy="274624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486400" y="1325880"/>
            <a:ext cx="768096" cy="288950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 bwMode="auto">
          <a:xfrm>
            <a:off x="6453188" y="2439988"/>
            <a:ext cx="106203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+mj-lt"/>
                <a:ea typeface="ＭＳ Ｐゴシック" pitchFamily="50" charset="-128"/>
              </a:rPr>
              <a:t>TOSCA</a:t>
            </a:r>
            <a:endParaRPr lang="ja-JP" altLang="en-US" sz="24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3184415" y="5022360"/>
            <a:ext cx="157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|</a:t>
            </a:r>
            <a:r>
              <a:rPr kumimoji="1" lang="en-US" altLang="ja-JP" sz="1400" dirty="0" err="1" smtClean="0"/>
              <a:t>By|_max</a:t>
            </a:r>
            <a:r>
              <a:rPr kumimoji="1" lang="en-US" altLang="ja-JP" sz="1400" dirty="0" smtClean="0"/>
              <a:t> [Gauss</a:t>
            </a:r>
            <a:r>
              <a:rPr lang="en-US" altLang="ja-JP" sz="1400" dirty="0"/>
              <a:t>]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522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to\Documents\RIBF\SAMURAI\超伝導マグネット\磁場計算\2014(H26)\141125-30deg\141125-By_max-30deg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07" y="3815254"/>
            <a:ext cx="4056332" cy="30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to\Documents\RIBF\SAMURAI\超伝導マグネット\磁場計算\2014(H26)\141125-30deg\141125-By-30deg_from_3,0T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2" y="588552"/>
            <a:ext cx="4481046" cy="33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26977" y="14652"/>
            <a:ext cx="3290046" cy="657691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Fringe Field</a:t>
            </a:r>
            <a:endParaRPr kumimoji="1" lang="ja-JP" altLang="en-US" sz="4000" dirty="0"/>
          </a:p>
        </p:txBody>
      </p:sp>
      <p:pic>
        <p:nvPicPr>
          <p:cNvPr id="3077" name="Picture 5" descr="C:\Users\sato\Documents\RIBF\SAMURAI\超伝導マグネット\磁場計算\2013(H25)\130816-30度の漏れ磁場\130816-30度に沿った絵-V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" y="931672"/>
            <a:ext cx="3541411" cy="23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2871216" y="2423160"/>
            <a:ext cx="1942324" cy="716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2849271" y="239938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3005329" y="26761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034589" y="2703576"/>
            <a:ext cx="2365547" cy="712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5426670" y="707871"/>
            <a:ext cx="2580" cy="27128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057400" y="2734056"/>
            <a:ext cx="56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FDC2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22980" y="5892071"/>
            <a:ext cx="25267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B(0) dependence on |</a:t>
            </a:r>
            <a:r>
              <a:rPr kumimoji="1" lang="en-US" altLang="ja-JP" sz="1400" dirty="0" err="1" smtClean="0"/>
              <a:t>By|_max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28672" y="2987040"/>
            <a:ext cx="6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HODO</a:t>
            </a:r>
            <a:endParaRPr kumimoji="1" lang="ja-JP" altLang="en-US" sz="1400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4830792" y="3148642"/>
            <a:ext cx="3260785" cy="312276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891177" y="1871932"/>
            <a:ext cx="3010619" cy="292435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 bwMode="auto">
          <a:xfrm>
            <a:off x="6910388" y="1594599"/>
            <a:ext cx="106203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+mj-lt"/>
                <a:ea typeface="ＭＳ Ｐゴシック" pitchFamily="50" charset="-128"/>
              </a:rPr>
              <a:t>TOSCA</a:t>
            </a:r>
            <a:endParaRPr lang="ja-JP" altLang="en-US" sz="2400" dirty="0">
              <a:latin typeface="+mj-lt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31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26977" y="14652"/>
            <a:ext cx="3290046" cy="657691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Fringe Field</a:t>
            </a:r>
            <a:endParaRPr kumimoji="1" lang="ja-JP" altLang="en-US" sz="40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4246880" y="1164108"/>
            <a:ext cx="4489832" cy="3479012"/>
            <a:chOff x="4358640" y="1438428"/>
            <a:chExt cx="4489832" cy="34790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640" y="1906270"/>
              <a:ext cx="4489832" cy="301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53"/>
            <p:cNvSpPr txBox="1">
              <a:spLocks noChangeArrowheads="1"/>
            </p:cNvSpPr>
            <p:nvPr/>
          </p:nvSpPr>
          <p:spPr bwMode="auto">
            <a:xfrm>
              <a:off x="4756772" y="1438428"/>
              <a:ext cx="17123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Bitstream Vera Sans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400" dirty="0"/>
                <a:t>B</a:t>
              </a:r>
              <a:r>
                <a:rPr lang="en-US" altLang="ja-JP" sz="1000" dirty="0"/>
                <a:t>y</a:t>
              </a:r>
              <a:r>
                <a:rPr lang="en-US" altLang="ja-JP" sz="900" dirty="0"/>
                <a:t>(center)</a:t>
              </a:r>
              <a:r>
                <a:rPr lang="en-US" altLang="ja-JP" sz="1400" dirty="0"/>
                <a:t>=3.08T</a:t>
              </a:r>
            </a:p>
          </p:txBody>
        </p:sp>
        <p:cxnSp>
          <p:nvCxnSpPr>
            <p:cNvPr id="32" name="直線矢印コネクタ 31"/>
            <p:cNvCxnSpPr/>
            <p:nvPr/>
          </p:nvCxnSpPr>
          <p:spPr bwMode="auto">
            <a:xfrm flipH="1">
              <a:off x="6237446" y="2527411"/>
              <a:ext cx="328611" cy="3143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テキスト ボックス 32"/>
            <p:cNvSpPr txBox="1"/>
            <p:nvPr/>
          </p:nvSpPr>
          <p:spPr bwMode="auto">
            <a:xfrm>
              <a:off x="6541453" y="2361248"/>
              <a:ext cx="739775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latin typeface="+mj-lt"/>
                  <a:ea typeface="ＭＳ Ｐゴシック" pitchFamily="50" charset="-128"/>
                </a:rPr>
                <a:t>TOSCA</a:t>
              </a:r>
              <a:endParaRPr lang="ja-JP" altLang="en-US" sz="1200" dirty="0">
                <a:latin typeface="+mj-lt"/>
                <a:ea typeface="ＭＳ Ｐゴシック" pitchFamily="50" charset="-128"/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 bwMode="auto">
            <a:xfrm flipH="1">
              <a:off x="6759259" y="3202305"/>
              <a:ext cx="280986" cy="1809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テキスト ボックス 35"/>
            <p:cNvSpPr txBox="1"/>
            <p:nvPr/>
          </p:nvSpPr>
          <p:spPr bwMode="auto">
            <a:xfrm>
              <a:off x="6764973" y="2899093"/>
              <a:ext cx="81438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200" dirty="0" smtClean="0">
                  <a:latin typeface="+mj-lt"/>
                  <a:ea typeface="ＭＳ Ｐゴシック" pitchFamily="50" charset="-128"/>
                </a:rPr>
                <a:t>measured</a:t>
              </a:r>
              <a:endParaRPr lang="ja-JP" altLang="en-US" sz="1200" dirty="0">
                <a:latin typeface="+mj-lt"/>
                <a:ea typeface="ＭＳ Ｐゴシック" pitchFamily="50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193521" y="3596957"/>
            <a:ext cx="4348056" cy="3261043"/>
            <a:chOff x="193521" y="3596957"/>
            <a:chExt cx="4348056" cy="3261043"/>
          </a:xfrm>
        </p:grpSpPr>
        <p:pic>
          <p:nvPicPr>
            <p:cNvPr id="8194" name="Picture 2" descr="C:\Users\sato\Documents\RIBF\SAMURAI\超伝導マグネット\磁場計算\2013(H25)\130702-漏れ磁場プロット\B=3T\120405-3,0T-fringefield_z_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21" y="3596957"/>
              <a:ext cx="4348056" cy="326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テキスト ボックス 29"/>
            <p:cNvSpPr txBox="1"/>
            <p:nvPr/>
          </p:nvSpPr>
          <p:spPr bwMode="auto">
            <a:xfrm>
              <a:off x="1312228" y="3649028"/>
              <a:ext cx="106203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2400" dirty="0">
                  <a:latin typeface="+mj-lt"/>
                  <a:ea typeface="ＭＳ Ｐゴシック" pitchFamily="50" charset="-128"/>
                </a:rPr>
                <a:t>TOSCA</a:t>
              </a:r>
              <a:endParaRPr lang="ja-JP" altLang="en-US" sz="2400" dirty="0">
                <a:latin typeface="+mj-lt"/>
                <a:ea typeface="ＭＳ Ｐゴシック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654808" y="3753104"/>
              <a:ext cx="9519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B(0)=3.0T</a:t>
              </a:r>
              <a:endParaRPr kumimoji="1" lang="ja-JP" altLang="en-US" sz="1400" dirty="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10312" y="712413"/>
            <a:ext cx="3781658" cy="2616003"/>
            <a:chOff x="210312" y="712413"/>
            <a:chExt cx="3781658" cy="2616003"/>
          </a:xfrm>
        </p:grpSpPr>
        <p:pic>
          <p:nvPicPr>
            <p:cNvPr id="3077" name="Picture 5" descr="C:\Users\sato\Documents\RIBF\SAMURAI\超伝導マグネット\磁場計算\2013(H25)\130816-30度の漏れ磁場\130816-30度に沿った絵-V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2" y="931672"/>
              <a:ext cx="3541411" cy="239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057400" y="2734056"/>
              <a:ext cx="566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FDC2</a:t>
              </a:r>
              <a:endParaRPr kumimoji="1" lang="ja-JP" altLang="en-US" sz="1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328672" y="2987040"/>
              <a:ext cx="643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HODO</a:t>
              </a:r>
              <a:endParaRPr kumimoji="1" lang="ja-JP" altLang="en-US" sz="1400" dirty="0"/>
            </a:p>
          </p:txBody>
        </p:sp>
        <p:cxnSp>
          <p:nvCxnSpPr>
            <p:cNvPr id="4" name="直線矢印コネクタ 3"/>
            <p:cNvCxnSpPr/>
            <p:nvPr/>
          </p:nvCxnSpPr>
          <p:spPr>
            <a:xfrm>
              <a:off x="2579427" y="1931158"/>
              <a:ext cx="1269242" cy="7301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3723018" y="2368342"/>
              <a:ext cx="268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i="1" dirty="0" smtClean="0"/>
                <a:t>Z</a:t>
              </a:r>
              <a:endParaRPr kumimoji="1" lang="ja-JP" altLang="en-US" sz="1400" b="1" i="1" dirty="0"/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 flipV="1">
              <a:off x="2588525" y="934872"/>
              <a:ext cx="577756" cy="998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/>
            <p:cNvSpPr txBox="1"/>
            <p:nvPr/>
          </p:nvSpPr>
          <p:spPr>
            <a:xfrm>
              <a:off x="3008785" y="712413"/>
              <a:ext cx="253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i="1" dirty="0"/>
                <a:t>x</a:t>
              </a:r>
              <a:endParaRPr kumimoji="1" lang="ja-JP" altLang="en-US" sz="1400" b="1" i="1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4602480" y="4897120"/>
            <a:ext cx="4074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The calculated values and measured values agree well with each other. The fringe fields are smaller than 50 Gauss in the region more than 0.5 m distant from the edge of iron yoke, satisfying our experimental requirements.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718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71838" y="0"/>
            <a:ext cx="2600325" cy="715962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Summary</a:t>
            </a:r>
            <a:endParaRPr kumimoji="1" lang="ja-JP" altLang="en-US" sz="4000" dirty="0"/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149225" y="1492250"/>
            <a:ext cx="8845550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Large-acceptance spectrometer “SAMURAI” has been constructed at RIKEN RIBF.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The construction of the H-type superconducting dipole magnet was finished in June 2011.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Large pole gap (800mm effectively)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Wide horizontal opening (3400mm)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Central field =3.08T, BL=7.05Tm, I=563A, E=27.4MJ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The coils are cooled by liquid He.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Twelve </a:t>
            </a:r>
            <a:r>
              <a:rPr lang="en-US" altLang="ja-JP" sz="2000" b="0" dirty="0" err="1" smtClean="0">
                <a:latin typeface="+mj-lt"/>
              </a:rPr>
              <a:t>cryocoolers</a:t>
            </a:r>
            <a:r>
              <a:rPr lang="en-US" altLang="ja-JP" sz="2000" b="0" dirty="0" smtClean="0">
                <a:latin typeface="+mj-lt"/>
              </a:rPr>
              <a:t> are used to keep the temperature.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ja-JP" sz="2000" b="0" dirty="0" smtClean="0">
                <a:latin typeface="+mj-lt"/>
              </a:rPr>
              <a:t>The first reaction experiments using SAMURAI were carried out in May 2012, and the second experiments were carried out in April 2013.</a:t>
            </a:r>
          </a:p>
        </p:txBody>
      </p:sp>
    </p:spTree>
    <p:extLst>
      <p:ext uri="{BB962C8B-B14F-4D97-AF65-F5344CB8AC3E}">
        <p14:creationId xmlns:p14="http://schemas.microsoft.com/office/powerpoint/2010/main" val="8291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3561" y="0"/>
            <a:ext cx="1516879" cy="66539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Photo</a:t>
            </a:r>
            <a:endParaRPr kumimoji="1" lang="ja-JP" altLang="en-US" dirty="0"/>
          </a:p>
        </p:txBody>
      </p:sp>
      <p:pic>
        <p:nvPicPr>
          <p:cNvPr id="4" name="Picture 2" descr="C:\Users\sato\Documents\RIBF\SAMURAI\写真\120316-commissioning集合写真\IMG_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4363"/>
            <a:ext cx="5153025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ato\Documents\RIBF\SAMURAI\写真\120919-マグネット写真\120919-マグネット上流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884363"/>
            <a:ext cx="4583112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618038" y="1289050"/>
            <a:ext cx="26050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dirty="0" err="1">
                <a:latin typeface="+mj-lt"/>
                <a:ea typeface="ＭＳ Ｐゴシック" pitchFamily="50" charset="-128"/>
              </a:rPr>
              <a:t>LHe</a:t>
            </a:r>
            <a:r>
              <a:rPr lang="en-US" altLang="ja-JP" sz="1800" dirty="0">
                <a:latin typeface="+mj-lt"/>
                <a:ea typeface="ＭＳ Ｐゴシック" pitchFamily="50" charset="-128"/>
              </a:rPr>
              <a:t> reservoir vessels</a:t>
            </a:r>
            <a:endParaRPr lang="ja-JP" altLang="en-US" sz="18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7" name="右矢印 17"/>
          <p:cNvSpPr>
            <a:spLocks noChangeArrowheads="1"/>
          </p:cNvSpPr>
          <p:nvPr/>
        </p:nvSpPr>
        <p:spPr bwMode="auto">
          <a:xfrm rot="10317500">
            <a:off x="7967663" y="3448050"/>
            <a:ext cx="801687" cy="374650"/>
          </a:xfrm>
          <a:prstGeom prst="rightArrow">
            <a:avLst>
              <a:gd name="adj1" fmla="val 50981"/>
              <a:gd name="adj2" fmla="val 398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" name="右矢印 83"/>
          <p:cNvSpPr>
            <a:spLocks noChangeArrowheads="1"/>
          </p:cNvSpPr>
          <p:nvPr/>
        </p:nvSpPr>
        <p:spPr bwMode="auto">
          <a:xfrm rot="155396">
            <a:off x="7938" y="3173413"/>
            <a:ext cx="801687" cy="374650"/>
          </a:xfrm>
          <a:prstGeom prst="rightArrow">
            <a:avLst>
              <a:gd name="adj1" fmla="val 50981"/>
              <a:gd name="adj2" fmla="val 398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14438" y="1319213"/>
            <a:ext cx="9413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dirty="0">
                <a:latin typeface="+mj-lt"/>
                <a:ea typeface="ＭＳ Ｐゴシック" pitchFamily="50" charset="-128"/>
              </a:rPr>
              <a:t>target</a:t>
            </a:r>
            <a:endParaRPr lang="ja-JP" altLang="en-US" sz="18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67450" y="5329238"/>
            <a:ext cx="14351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dirty="0">
                <a:latin typeface="+mj-lt"/>
                <a:ea typeface="ＭＳ Ｐゴシック" pitchFamily="50" charset="-128"/>
              </a:rPr>
              <a:t>upstream</a:t>
            </a:r>
            <a:endParaRPr lang="ja-JP" altLang="en-US" sz="18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57885" y="5334000"/>
            <a:ext cx="1110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 smtClean="0">
                <a:latin typeface="+mj-lt"/>
                <a:ea typeface="ＭＳ Ｐゴシック" pitchFamily="50" charset="-128"/>
              </a:rPr>
              <a:t>side view</a:t>
            </a:r>
            <a:endParaRPr lang="ja-JP" altLang="en-US" sz="18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24325" y="5864225"/>
            <a:ext cx="2216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dirty="0">
                <a:latin typeface="+mj-lt"/>
                <a:ea typeface="ＭＳ Ｐゴシック" pitchFamily="50" charset="-128"/>
              </a:rPr>
              <a:t>Vacuum chamber</a:t>
            </a:r>
            <a:endParaRPr lang="ja-JP" altLang="en-US" sz="18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49638" y="6434138"/>
            <a:ext cx="56372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j-lt"/>
                <a:ea typeface="ＭＳ Ｐゴシック" pitchFamily="50" charset="-128"/>
              </a:rPr>
              <a:t>* The magnet was rotated at an angle of 30</a:t>
            </a:r>
            <a:r>
              <a:rPr lang="en-US" altLang="ja-JP" sz="2000" baseline="30000" dirty="0">
                <a:latin typeface="+mj-lt"/>
                <a:ea typeface="ＭＳ Ｐゴシック" pitchFamily="50" charset="-128"/>
              </a:rPr>
              <a:t>o</a:t>
            </a:r>
            <a:r>
              <a:rPr lang="en-US" altLang="ja-JP" sz="2000" dirty="0">
                <a:latin typeface="+mj-lt"/>
                <a:ea typeface="ＭＳ Ｐゴシック" pitchFamily="50" charset="-128"/>
              </a:rPr>
              <a:t>.</a:t>
            </a:r>
            <a:endParaRPr lang="ja-JP" altLang="en-US" sz="20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14" name="正方形/長方形 25"/>
          <p:cNvSpPr>
            <a:spLocks noChangeArrowheads="1"/>
          </p:cNvSpPr>
          <p:nvPr/>
        </p:nvSpPr>
        <p:spPr bwMode="auto">
          <a:xfrm>
            <a:off x="0" y="1884363"/>
            <a:ext cx="4560888" cy="3436937"/>
          </a:xfrm>
          <a:prstGeom prst="rect">
            <a:avLst/>
          </a:prstGeom>
          <a:noFill/>
          <a:ln w="63500" algn="ctr">
            <a:solidFill>
              <a:srgbClr val="07C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cxnSp>
        <p:nvCxnSpPr>
          <p:cNvPr id="15" name="直線矢印コネクタ 84"/>
          <p:cNvCxnSpPr>
            <a:cxnSpLocks noChangeShapeType="1"/>
          </p:cNvCxnSpPr>
          <p:nvPr/>
        </p:nvCxnSpPr>
        <p:spPr bwMode="auto">
          <a:xfrm>
            <a:off x="1350963" y="1679575"/>
            <a:ext cx="0" cy="171132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正方形/長方形 98"/>
          <p:cNvSpPr>
            <a:spLocks noChangeArrowheads="1"/>
          </p:cNvSpPr>
          <p:nvPr/>
        </p:nvSpPr>
        <p:spPr bwMode="auto">
          <a:xfrm>
            <a:off x="4560888" y="1884363"/>
            <a:ext cx="4560887" cy="3436937"/>
          </a:xfrm>
          <a:prstGeom prst="rect">
            <a:avLst/>
          </a:prstGeom>
          <a:noFill/>
          <a:ln w="63500" algn="ctr">
            <a:solidFill>
              <a:srgbClr val="07C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Bitstream Vera Sans" pitchFamily="34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cxnSp>
        <p:nvCxnSpPr>
          <p:cNvPr id="17" name="直線矢印コネクタ 90"/>
          <p:cNvCxnSpPr>
            <a:cxnSpLocks noChangeShapeType="1"/>
            <a:stCxn id="12" idx="0"/>
          </p:cNvCxnSpPr>
          <p:nvPr/>
        </p:nvCxnSpPr>
        <p:spPr bwMode="auto">
          <a:xfrm flipV="1">
            <a:off x="5232400" y="3884613"/>
            <a:ext cx="1320800" cy="197961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線矢印コネクタ 78"/>
          <p:cNvCxnSpPr>
            <a:cxnSpLocks noChangeShapeType="1"/>
          </p:cNvCxnSpPr>
          <p:nvPr/>
        </p:nvCxnSpPr>
        <p:spPr bwMode="auto">
          <a:xfrm>
            <a:off x="5921375" y="1679575"/>
            <a:ext cx="419100" cy="13335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線矢印コネクタ 12"/>
          <p:cNvCxnSpPr>
            <a:cxnSpLocks noChangeShapeType="1"/>
          </p:cNvCxnSpPr>
          <p:nvPr/>
        </p:nvCxnSpPr>
        <p:spPr bwMode="auto">
          <a:xfrm flipH="1">
            <a:off x="5426075" y="1679575"/>
            <a:ext cx="495300" cy="146843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線矢印コネクタ 99"/>
          <p:cNvCxnSpPr>
            <a:cxnSpLocks noChangeShapeType="1"/>
          </p:cNvCxnSpPr>
          <p:nvPr/>
        </p:nvCxnSpPr>
        <p:spPr bwMode="auto">
          <a:xfrm>
            <a:off x="8032750" y="1687513"/>
            <a:ext cx="0" cy="170656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テキスト ボックス 20"/>
          <p:cNvSpPr txBox="1"/>
          <p:nvPr/>
        </p:nvSpPr>
        <p:spPr>
          <a:xfrm>
            <a:off x="7508875" y="1333500"/>
            <a:ext cx="15255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dirty="0">
                <a:latin typeface="+mj-lt"/>
                <a:ea typeface="ＭＳ Ｐゴシック" pitchFamily="50" charset="-128"/>
              </a:rPr>
              <a:t>Field cramp</a:t>
            </a:r>
            <a:endParaRPr lang="ja-JP" altLang="en-US" sz="1800" dirty="0">
              <a:latin typeface="+mj-lt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688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8756" y="0"/>
            <a:ext cx="1306488" cy="63408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Yoke</a:t>
            </a:r>
            <a:endParaRPr kumimoji="1" lang="ja-JP" alt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040892"/>
            <a:ext cx="8640000" cy="477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3" y="739311"/>
            <a:ext cx="3224212" cy="129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H="1">
            <a:off x="4450080" y="1838960"/>
            <a:ext cx="701040" cy="2275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4663440" y="1554480"/>
            <a:ext cx="1056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field clamp</a:t>
            </a:r>
            <a:endParaRPr kumimoji="1" lang="ja-JP" altLang="en-US" sz="1400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7325360" y="1696720"/>
            <a:ext cx="741680" cy="2926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762240" y="142240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hole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3139440" y="1310640"/>
            <a:ext cx="1066800" cy="2885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72560" y="98552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hole</a:t>
            </a:r>
            <a:endParaRPr kumimoji="1" lang="ja-JP" altLang="en-US" sz="14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637280" y="4328160"/>
            <a:ext cx="0" cy="58928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627120" y="450088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880</a:t>
            </a:r>
            <a:endParaRPr kumimoji="1" lang="ja-JP" altLang="en-US" sz="1400" dirty="0"/>
          </a:p>
        </p:txBody>
      </p:sp>
      <p:cxnSp>
        <p:nvCxnSpPr>
          <p:cNvPr id="18" name="直線矢印コネクタ 17"/>
          <p:cNvCxnSpPr>
            <a:stCxn id="5" idx="2"/>
          </p:cNvCxnSpPr>
          <p:nvPr/>
        </p:nvCxnSpPr>
        <p:spPr>
          <a:xfrm>
            <a:off x="5191760" y="1862257"/>
            <a:ext cx="1005840" cy="2089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3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539656" y="822960"/>
            <a:ext cx="4775953" cy="5783912"/>
            <a:chOff x="742856" y="822960"/>
            <a:chExt cx="4775953" cy="578391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56" y="846872"/>
              <a:ext cx="4775953" cy="57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1107440" y="822960"/>
              <a:ext cx="802640" cy="48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71900" y="-27384"/>
            <a:ext cx="1800200" cy="706090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Yoke</a:t>
            </a:r>
            <a:endParaRPr kumimoji="1" lang="ja-JP" altLang="en-US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600" y="711200"/>
            <a:ext cx="2621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cutaway view at median plane</a:t>
            </a:r>
            <a:endParaRPr kumimoji="1" lang="ja-JP" altLang="en-US" sz="1400" dirty="0"/>
          </a:p>
        </p:txBody>
      </p:sp>
      <p:sp>
        <p:nvSpPr>
          <p:cNvPr id="4" name="正方形/長方形 3"/>
          <p:cNvSpPr/>
          <p:nvPr/>
        </p:nvSpPr>
        <p:spPr>
          <a:xfrm>
            <a:off x="4155440" y="894080"/>
            <a:ext cx="386080" cy="22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3312160" y="782320"/>
            <a:ext cx="104648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409440" y="619760"/>
            <a:ext cx="119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pole (2m dia.)</a:t>
            </a:r>
            <a:endParaRPr kumimoji="1" lang="ja-JP" altLang="en-US" sz="1400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4958080" y="1574800"/>
            <a:ext cx="406400" cy="436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232400" y="1270000"/>
            <a:ext cx="904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side yoke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3200" y="3870960"/>
            <a:ext cx="85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top view</a:t>
            </a:r>
            <a:endParaRPr kumimoji="1" lang="ja-JP" altLang="en-US" sz="1400" dirty="0"/>
          </a:p>
        </p:txBody>
      </p:sp>
      <p:sp>
        <p:nvSpPr>
          <p:cNvPr id="11" name="円/楕円 10"/>
          <p:cNvSpPr/>
          <p:nvPr/>
        </p:nvSpPr>
        <p:spPr>
          <a:xfrm>
            <a:off x="2448560" y="894080"/>
            <a:ext cx="640080" cy="33528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2" name="Picture 2" descr="C:\Users\sato\Documents\RIBF\SAMURAI\SAMURAI資料／報告書等\RIBFのSAMURAI公式ページ\130207-web記載情報\SAMURAI-accept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2083716"/>
            <a:ext cx="3860800" cy="43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000" cy="378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4760" y="44624"/>
            <a:ext cx="1234480" cy="634082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Yoke</a:t>
            </a:r>
            <a:endParaRPr kumimoji="1" lang="ja-JP" altLang="en-US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91" y="4341398"/>
            <a:ext cx="437670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67544" y="260648"/>
            <a:ext cx="143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70 stud bolts</a:t>
            </a:r>
          </a:p>
          <a:p>
            <a:r>
              <a:rPr kumimoji="1" lang="en-US" altLang="ja-JP" dirty="0" smtClean="0"/>
              <a:t>M90, S45C</a:t>
            </a:r>
            <a:endParaRPr kumimoji="1" lang="ja-JP" altLang="en-US" dirty="0"/>
          </a:p>
        </p:txBody>
      </p:sp>
      <p:cxnSp>
        <p:nvCxnSpPr>
          <p:cNvPr id="7" name="直線コネクタ 6"/>
          <p:cNvCxnSpPr>
            <a:stCxn id="5" idx="2"/>
          </p:cNvCxnSpPr>
          <p:nvPr/>
        </p:nvCxnSpPr>
        <p:spPr>
          <a:xfrm>
            <a:off x="1183732" y="906979"/>
            <a:ext cx="3892" cy="1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79120" y="4826000"/>
            <a:ext cx="377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yoke = 58 slabs</a:t>
            </a:r>
          </a:p>
          <a:p>
            <a:endParaRPr lang="en-US" altLang="ja-JP" dirty="0"/>
          </a:p>
          <a:p>
            <a:r>
              <a:rPr lang="en-US" altLang="ja-JP" dirty="0" smtClean="0"/>
              <a:t>The slabs weigh less than 15 tons due to the load limit of the crane.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4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7120" y="14652"/>
            <a:ext cx="6969760" cy="603913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Specifications of the soft steel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3391" y="970060"/>
            <a:ext cx="7279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Company: </a:t>
            </a:r>
            <a:r>
              <a:rPr lang="en-US" altLang="ja-JP" sz="2400" dirty="0" smtClean="0"/>
              <a:t>JFE </a:t>
            </a:r>
            <a:r>
              <a:rPr lang="en-US" altLang="ja-JP" sz="2400" dirty="0"/>
              <a:t>Steel </a:t>
            </a:r>
            <a:r>
              <a:rPr lang="en-US" altLang="ja-JP" sz="2400" dirty="0" smtClean="0"/>
              <a:t>Corporation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Product name: </a:t>
            </a:r>
            <a:r>
              <a:rPr kumimoji="1" lang="en-US" altLang="ja-JP" sz="2400" dirty="0" smtClean="0"/>
              <a:t>Hot Rolled Steel Plate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Model: </a:t>
            </a:r>
            <a:r>
              <a:rPr lang="en-US" altLang="ja-JP" sz="2400" dirty="0" smtClean="0"/>
              <a:t>JFE-EFE 2003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SPEC: </a:t>
            </a:r>
            <a:r>
              <a:rPr lang="en-US" altLang="ja-JP" sz="2400" dirty="0" smtClean="0"/>
              <a:t>SUY-2</a:t>
            </a:r>
            <a:r>
              <a:rPr lang="en-US" altLang="ja-JP" dirty="0" smtClean="0"/>
              <a:t> (defined in JISC2504)</a:t>
            </a:r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510734"/>
              </p:ext>
            </p:extLst>
          </p:nvPr>
        </p:nvGraphicFramePr>
        <p:xfrm>
          <a:off x="1072080" y="2640464"/>
          <a:ext cx="6588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  <a:gridCol w="576000"/>
              </a:tblGrid>
              <a:tr h="234576">
                <a:tc gridSpan="11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Chemical components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34576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Mn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Cu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Mo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[%](mass)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0.03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0.20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0.50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0.03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0.03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(0.15)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(0.05)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(0.02)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(0.06)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(0.01)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75733"/>
              </p:ext>
            </p:extLst>
          </p:nvPr>
        </p:nvGraphicFramePr>
        <p:xfrm>
          <a:off x="1072080" y="3614570"/>
          <a:ext cx="218738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811"/>
                <a:gridCol w="869577"/>
              </a:tblGrid>
              <a:tr h="252000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Mechanical properties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0.2% proof stress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120 MPa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tensile strength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220 MPa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Elongation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20%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67941"/>
              </p:ext>
            </p:extLst>
          </p:nvPr>
        </p:nvGraphicFramePr>
        <p:xfrm>
          <a:off x="1072080" y="4903157"/>
          <a:ext cx="420564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646"/>
                <a:gridCol w="648000"/>
                <a:gridCol w="648000"/>
                <a:gridCol w="648000"/>
                <a:gridCol w="648000"/>
              </a:tblGrid>
              <a:tr h="252000">
                <a:tc gridSpan="5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DC magnetic properties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 [A/m]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500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4000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 [T]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1.15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1.30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1.45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1.60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coercive field strength</a:t>
                      </a:r>
                      <a:endParaRPr kumimoji="1" lang="ja-JP" alt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&lt; 100 A/m @1.5 T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642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8062</TotalTime>
  <Words>2484</Words>
  <Application>Microsoft Office PowerPoint</Application>
  <PresentationFormat>画面に合わせる (4:3)</PresentationFormat>
  <Paragraphs>807</Paragraphs>
  <Slides>49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0" baseType="lpstr">
      <vt:lpstr>Office テーマ</vt:lpstr>
      <vt:lpstr>SAMURAI</vt:lpstr>
      <vt:lpstr>Overview</vt:lpstr>
      <vt:lpstr>Requirements for Magnet</vt:lpstr>
      <vt:lpstr>Versatile usage</vt:lpstr>
      <vt:lpstr>Photo</vt:lpstr>
      <vt:lpstr>Yoke</vt:lpstr>
      <vt:lpstr>Yoke</vt:lpstr>
      <vt:lpstr>Yoke</vt:lpstr>
      <vt:lpstr>Specifications of the soft steel</vt:lpstr>
      <vt:lpstr>Saturation of the Yoke</vt:lpstr>
      <vt:lpstr>Field clamp</vt:lpstr>
      <vt:lpstr>Super conducting wire</vt:lpstr>
      <vt:lpstr>SC wire</vt:lpstr>
      <vt:lpstr>SC wire</vt:lpstr>
      <vt:lpstr>SC wire</vt:lpstr>
      <vt:lpstr>Specifications of the coil</vt:lpstr>
      <vt:lpstr>Coil vessel</vt:lpstr>
      <vt:lpstr>Coil</vt:lpstr>
      <vt:lpstr>Coil</vt:lpstr>
      <vt:lpstr>Cryostat</vt:lpstr>
      <vt:lpstr>Cryostat</vt:lpstr>
      <vt:lpstr>Estimated Heat load/coil</vt:lpstr>
      <vt:lpstr>Estimated Heat load/coil</vt:lpstr>
      <vt:lpstr>Heat load @4K</vt:lpstr>
      <vt:lpstr>Cryocoolers</vt:lpstr>
      <vt:lpstr>Temperature</vt:lpstr>
      <vt:lpstr>Structural Analysis</vt:lpstr>
      <vt:lpstr>Structural Analysis</vt:lpstr>
      <vt:lpstr>Safety interlock</vt:lpstr>
      <vt:lpstr>Quench protection</vt:lpstr>
      <vt:lpstr>Quench analysis</vt:lpstr>
      <vt:lpstr>Quench analysis</vt:lpstr>
      <vt:lpstr>Coil protection</vt:lpstr>
      <vt:lpstr>Cryostat assembling</vt:lpstr>
      <vt:lpstr>Cryostat assembling</vt:lpstr>
      <vt:lpstr>Cryostat assembling</vt:lpstr>
      <vt:lpstr>Cryostat assembling</vt:lpstr>
      <vt:lpstr>Cryostat assembling</vt:lpstr>
      <vt:lpstr>Cryostat assembling</vt:lpstr>
      <vt:lpstr>Cryostat assembling</vt:lpstr>
      <vt:lpstr>Test in Toshiba factory</vt:lpstr>
      <vt:lpstr>On site assembling</vt:lpstr>
      <vt:lpstr>Excitation test</vt:lpstr>
      <vt:lpstr>Magnetic Field</vt:lpstr>
      <vt:lpstr>Magnetic Field</vt:lpstr>
      <vt:lpstr>Fringe Field</vt:lpstr>
      <vt:lpstr>Fringe Field</vt:lpstr>
      <vt:lpstr>Fringe Field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超伝導線</dc:title>
  <dc:creator>sato</dc:creator>
  <cp:lastModifiedBy>sato</cp:lastModifiedBy>
  <cp:revision>364</cp:revision>
  <dcterms:created xsi:type="dcterms:W3CDTF">2013-08-06T05:49:41Z</dcterms:created>
  <dcterms:modified xsi:type="dcterms:W3CDTF">2014-11-25T07:37:06Z</dcterms:modified>
</cp:coreProperties>
</file>