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286" r:id="rId4"/>
    <p:sldId id="257" r:id="rId5"/>
    <p:sldId id="258" r:id="rId6"/>
    <p:sldId id="259" r:id="rId7"/>
    <p:sldId id="264" r:id="rId8"/>
    <p:sldId id="260" r:id="rId9"/>
    <p:sldId id="271" r:id="rId10"/>
    <p:sldId id="261" r:id="rId11"/>
    <p:sldId id="283" r:id="rId12"/>
    <p:sldId id="266" r:id="rId13"/>
    <p:sldId id="267" r:id="rId14"/>
    <p:sldId id="265" r:id="rId15"/>
    <p:sldId id="272" r:id="rId16"/>
    <p:sldId id="274" r:id="rId17"/>
    <p:sldId id="273" r:id="rId18"/>
    <p:sldId id="279" r:id="rId19"/>
    <p:sldId id="280" r:id="rId20"/>
    <p:sldId id="277" r:id="rId21"/>
    <p:sldId id="287" r:id="rId22"/>
    <p:sldId id="282" r:id="rId23"/>
    <p:sldId id="288" r:id="rId24"/>
    <p:sldId id="289" r:id="rId25"/>
    <p:sldId id="290" r:id="rId26"/>
    <p:sldId id="270" r:id="rId27"/>
    <p:sldId id="278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717"/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2" d="100"/>
          <a:sy n="72" d="100"/>
        </p:scale>
        <p:origin x="132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C1332-5905-4D30-B055-AA24260D49E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E90F-E666-410A-A4CA-7F50D85E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found a way to add arbitrary nonlinear potential to the SP Hamiltonian that preserves 2 invariants of motion.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F3E2-0BFE-4D89-B04B-BD4792F96A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turns were these</a:t>
            </a:r>
            <a:r>
              <a:rPr lang="en-US" baseline="0" dirty="0" smtClean="0"/>
              <a:t> calculations for? 1024 turns</a:t>
            </a:r>
          </a:p>
          <a:p>
            <a:r>
              <a:rPr lang="en-US" baseline="0" dirty="0" smtClean="0"/>
              <a:t>Can flesh out slide w/ group presentation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CD30-3C2F-4F2C-BBA3-03EEA3DA3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3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 plot is after 200 turns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CD30-3C2F-4F2C-BBA3-03EEA3DA31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2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Observe some broadening and shifts of integer resonance structure as effect of </a:t>
            </a:r>
            <a:r>
              <a:rPr lang="en-US" dirty="0" err="1" smtClean="0"/>
              <a:t>octupoles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Integer difference resonance apparent in some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see much quarter-integer or above. Possible higher-order structure but difficult to see due to longitudinal current loss.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CD30-3C2F-4F2C-BBA3-03EEA3DA31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F3E2-0BFE-4D89-B04B-BD4792F96A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Our goal</a:t>
            </a:r>
            <a:r>
              <a:rPr lang="en-US" baseline="0" dirty="0" smtClean="0"/>
              <a:t> is to demonstrate a quasi-</a:t>
            </a:r>
            <a:r>
              <a:rPr lang="en-US" baseline="0" dirty="0" err="1" smtClean="0"/>
              <a:t>integrable</a:t>
            </a:r>
            <a:r>
              <a:rPr lang="en-US" baseline="0" dirty="0" smtClean="0"/>
              <a:t> lattice, in support of studies at IOTA, and start building the insight into the dynamics and implementation of a strongly nonlinear lattice.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Existing facility</a:t>
            </a:r>
          </a:p>
          <a:p>
            <a:pPr lvl="1"/>
            <a:r>
              <a:rPr lang="en-US" dirty="0" smtClean="0"/>
              <a:t>Intuition about operation</a:t>
            </a:r>
          </a:p>
          <a:p>
            <a:pPr lvl="1"/>
            <a:r>
              <a:rPr lang="en-US" dirty="0" smtClean="0"/>
              <a:t>Well benchmarked codes (WARP)</a:t>
            </a:r>
          </a:p>
          <a:p>
            <a:pPr lvl="1"/>
            <a:r>
              <a:rPr lang="en-US" dirty="0" smtClean="0"/>
              <a:t>Variable intensity</a:t>
            </a:r>
          </a:p>
          <a:p>
            <a:pPr lvl="1"/>
            <a:r>
              <a:rPr lang="en-US" dirty="0" smtClean="0"/>
              <a:t>Flexible lattice</a:t>
            </a:r>
          </a:p>
          <a:p>
            <a:pPr lvl="1"/>
            <a:r>
              <a:rPr lang="en-US" dirty="0" smtClean="0"/>
              <a:t>Low-cost upgrade to nonlinear lattice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designed as precision machine</a:t>
            </a:r>
          </a:p>
          <a:p>
            <a:pPr lvl="1"/>
            <a:r>
              <a:rPr lang="en-US" dirty="0" smtClean="0"/>
              <a:t>Not designed for non-</a:t>
            </a:r>
            <a:r>
              <a:rPr lang="en-US" dirty="0" err="1" smtClean="0"/>
              <a:t>fodo</a:t>
            </a:r>
            <a:r>
              <a:rPr lang="en-US" dirty="0" smtClean="0"/>
              <a:t> lattice</a:t>
            </a:r>
          </a:p>
          <a:p>
            <a:pPr lvl="1"/>
            <a:r>
              <a:rPr lang="en-US" dirty="0" smtClean="0"/>
              <a:t>Dense lattice with limited space</a:t>
            </a:r>
          </a:p>
          <a:p>
            <a:pPr lvl="1"/>
            <a:r>
              <a:rPr lang="en-US" dirty="0" smtClean="0"/>
              <a:t>Need to share with other experiments with AG lattice</a:t>
            </a:r>
          </a:p>
          <a:p>
            <a:pPr lvl="1"/>
            <a:r>
              <a:rPr lang="en-US" dirty="0" smtClean="0"/>
              <a:t>Too much intensity?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F3E2-0BFE-4D89-B04B-BD4792F96A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3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A46-CEE2-491C-84D3-5B78DDDD14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Predicted tune spread 0.2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A46-CEE2-491C-84D3-5B78DDDD14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CD30-3C2F-4F2C-BBA3-03EEA3DA3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2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aperture would allow us to inject currents from 10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A - 1 mA, in combination with old apertures and solenoid.</a:t>
            </a:r>
          </a:p>
          <a:p>
            <a:r>
              <a:rPr lang="en-US" sz="1200" dirty="0" smtClean="0"/>
              <a:t>The additional aperture would be fully retractable.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A46-CEE2-491C-84D3-5B78DDDD14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700088"/>
            <a:ext cx="62007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3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828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scale is </a:t>
            </a:r>
            <a:r>
              <a:rPr lang="en-US" dirty="0" err="1" smtClean="0"/>
              <a:t>wrt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1CD30-3C2F-4F2C-BBA3-03EEA3DA3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8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0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9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3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0F68-E823-4ADA-B562-E863574C759F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E218-CDC6-481C-859C-2452FFAEE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8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4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e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UMER </a:t>
            </a:r>
            <a:r>
              <a:rPr lang="en-US" dirty="0"/>
              <a:t>nonlinear </a:t>
            </a:r>
            <a:r>
              <a:rPr lang="en-US" dirty="0" smtClean="0"/>
              <a:t>optics: </a:t>
            </a:r>
            <a:r>
              <a:rPr lang="en-US" sz="4400" dirty="0" smtClean="0"/>
              <a:t>experiment, simulations</a:t>
            </a:r>
            <a:r>
              <a:rPr lang="en-US" sz="4400" dirty="0"/>
              <a:t>, </a:t>
            </a:r>
            <a:r>
              <a:rPr lang="en-US" sz="4400" dirty="0" smtClean="0"/>
              <a:t>development of </a:t>
            </a:r>
            <a:r>
              <a:rPr lang="en-US" sz="4400" dirty="0" err="1"/>
              <a:t>octupole</a:t>
            </a:r>
            <a:r>
              <a:rPr lang="en-US" sz="4400" dirty="0"/>
              <a:t> </a:t>
            </a:r>
            <a:r>
              <a:rPr lang="en-US" sz="4400" dirty="0" smtClean="0"/>
              <a:t>magnet and nonlinear </a:t>
            </a:r>
            <a:r>
              <a:rPr lang="en-US" sz="4400" dirty="0" smtClean="0"/>
              <a:t>insert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Kiersten Ruisard</a:t>
            </a:r>
          </a:p>
          <a:p>
            <a:r>
              <a:rPr lang="en-US" dirty="0"/>
              <a:t>Heidi Baumgartner, David Matthew, Santiago Bernal, Irving Haber, Brian Beaudoin, Timothy </a:t>
            </a:r>
            <a:r>
              <a:rPr lang="en-US" dirty="0" err="1"/>
              <a:t>Koeth</a:t>
            </a:r>
            <a:endParaRPr lang="en-US" dirty="0"/>
          </a:p>
          <a:p>
            <a:r>
              <a:rPr lang="en-US" sz="2300" dirty="0"/>
              <a:t>Institute for Research in Electronics and Applied Optics, University of Maryland, College Park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81" y="5089310"/>
            <a:ext cx="1337543" cy="1345274"/>
          </a:xfrm>
          <a:prstGeom prst="rect">
            <a:avLst/>
          </a:prstGeom>
        </p:spPr>
      </p:pic>
      <p:pic>
        <p:nvPicPr>
          <p:cNvPr id="5" name="Picture 2" descr="http://www.sciencesoapbox.org/wp-content/uploads/2015/01/DOE-logo-new-2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65" y="5158234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330" y="6257260"/>
            <a:ext cx="500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Charge Workshop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8" y="-108285"/>
            <a:ext cx="63698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481263"/>
            <a:ext cx="5197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Designing lattices for octupole channel experiments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43176"/>
              </p:ext>
            </p:extLst>
          </p:nvPr>
        </p:nvGraphicFramePr>
        <p:xfrm>
          <a:off x="7852610" y="1732544"/>
          <a:ext cx="2903622" cy="389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330"/>
                <a:gridCol w="1524292"/>
              </a:tblGrid>
              <a:tr h="556891"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Free Quads </a:t>
                      </a:r>
                      <a:endParaRPr lang="en-US" dirty="0"/>
                    </a:p>
                  </a:txBody>
                  <a:tcPr/>
                </a:tc>
              </a:tr>
              <a:tr h="556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556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6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568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Lattice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28" y="1996815"/>
            <a:ext cx="11914801" cy="316895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427747"/>
                <a:ext cx="10808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“Low-current” 60 mu-A beam: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≈100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7747"/>
                <a:ext cx="1080836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42316" y="2130383"/>
                <a:ext cx="1136272" cy="57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=3.269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16" y="2130383"/>
                <a:ext cx="1136272" cy="575927"/>
              </a:xfrm>
              <a:prstGeom prst="rect">
                <a:avLst/>
              </a:prstGeom>
              <a:blipFill rotWithShape="1">
                <a:blip r:embed="rId4"/>
                <a:stretch>
                  <a:fillRect l="-2674" r="-534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3057427" y="4981100"/>
            <a:ext cx="1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3658" y="5380200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 beam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573537" y="4800600"/>
            <a:ext cx="72192" cy="572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95221" y="5349235"/>
            <a:ext cx="326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Octupole</a:t>
            </a:r>
            <a:r>
              <a:rPr lang="en-US" dirty="0" smtClean="0"/>
              <a:t> insert placed here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92100" y="2640102"/>
            <a:ext cx="362874" cy="2033337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40711" y="2387009"/>
            <a:ext cx="9228116" cy="2286430"/>
            <a:chOff x="1424763" y="2387009"/>
            <a:chExt cx="9228116" cy="228643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24763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43716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75074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74805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95801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14754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25117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46112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045843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78297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597250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07613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628608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28339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652879" y="2387009"/>
              <a:ext cx="0" cy="2286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0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-117351"/>
            <a:ext cx="8623299" cy="134734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Printed circuit </a:t>
            </a:r>
            <a:r>
              <a:rPr lang="en-US" sz="3600" dirty="0" err="1"/>
              <a:t>octupole</a:t>
            </a:r>
            <a:r>
              <a:rPr lang="en-US" sz="3600" dirty="0"/>
              <a:t> magnets have been designed and characterized</a:t>
            </a:r>
          </a:p>
        </p:txBody>
      </p:sp>
      <p:pic>
        <p:nvPicPr>
          <p:cNvPr id="8194" name="image18.jpg" descr="PCBoctup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8" b="42490"/>
          <a:stretch>
            <a:fillRect/>
          </a:stretch>
        </p:blipFill>
        <p:spPr bwMode="auto">
          <a:xfrm>
            <a:off x="381468" y="1720426"/>
            <a:ext cx="3231876" cy="23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080339" y="1376678"/>
            <a:ext cx="203132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67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		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168" y="1045329"/>
            <a:ext cx="1087639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Heidi Baumgartner, Dave Matthew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B907-DDA7-499E-B158-B0A06B9A8022}" type="slidenum">
              <a:rPr lang="en-US" smtClean="0"/>
              <a:t>12</a:t>
            </a:fld>
            <a:endParaRPr lang="en-US"/>
          </a:p>
        </p:txBody>
      </p:sp>
      <p:pic>
        <p:nvPicPr>
          <p:cNvPr id="2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9" y="4539564"/>
            <a:ext cx="3248915" cy="1829019"/>
          </a:xfrm>
        </p:spPr>
      </p:pic>
      <p:grpSp>
        <p:nvGrpSpPr>
          <p:cNvPr id="4" name="Group 3"/>
          <p:cNvGrpSpPr/>
          <p:nvPr/>
        </p:nvGrpSpPr>
        <p:grpSpPr>
          <a:xfrm>
            <a:off x="3739792" y="4114934"/>
            <a:ext cx="4040591" cy="2241418"/>
            <a:chOff x="316377" y="844867"/>
            <a:chExt cx="5286244" cy="2932411"/>
          </a:xfrm>
        </p:grpSpPr>
        <p:pic>
          <p:nvPicPr>
            <p:cNvPr id="26" name="Picture 2" descr="G:\figures\OctupoleFFTrea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77" y="1273473"/>
              <a:ext cx="5286243" cy="250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36920" y="844867"/>
              <a:ext cx="4965701" cy="603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Rotating coil data </a:t>
              </a:r>
            </a:p>
          </p:txBody>
        </p:sp>
      </p:grpSp>
      <p:pic>
        <p:nvPicPr>
          <p:cNvPr id="46" name="Picture 45" descr="C:\Users\Strange\Downloads\DSC_03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505" y="1446428"/>
            <a:ext cx="3494384" cy="2329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05" y="3948392"/>
            <a:ext cx="3509644" cy="263260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852909" y="1641727"/>
            <a:ext cx="3814355" cy="193899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/>
              <a:t>Measured: </a:t>
            </a:r>
            <a:r>
              <a:rPr lang="en-GB" sz="2000" dirty="0"/>
              <a:t>51.6 ± 1.5 T/m</a:t>
            </a:r>
            <a:r>
              <a:rPr lang="en-GB" sz="2000" baseline="30000" dirty="0"/>
              <a:t>3</a:t>
            </a:r>
            <a:r>
              <a:rPr lang="en-GB" sz="2000" dirty="0"/>
              <a:t>/A</a:t>
            </a:r>
          </a:p>
          <a:p>
            <a:endParaRPr lang="en-GB" sz="2000" dirty="0"/>
          </a:p>
          <a:p>
            <a:r>
              <a:rPr lang="en-GB" sz="2000" dirty="0"/>
              <a:t>Predicted: 49 T/m</a:t>
            </a:r>
            <a:r>
              <a:rPr lang="en-GB" sz="2000" baseline="30000" dirty="0"/>
              <a:t>3</a:t>
            </a:r>
            <a:r>
              <a:rPr lang="en-GB" sz="2000" dirty="0"/>
              <a:t>/A </a:t>
            </a:r>
          </a:p>
          <a:p>
            <a:r>
              <a:rPr lang="en-GB" sz="2000" dirty="0"/>
              <a:t>	</a:t>
            </a:r>
          </a:p>
          <a:p>
            <a:r>
              <a:rPr lang="en-GB" sz="2000" dirty="0"/>
              <a:t>Lower order multipoles suppressed by &gt; 2 orders</a:t>
            </a:r>
            <a:endParaRPr lang="en-GB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-38655" y="6581001"/>
            <a:ext cx="7461609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dirty="0"/>
              <a:t>H. Baumgartner et al, </a:t>
            </a:r>
            <a:r>
              <a:rPr lang="en-US" sz="1200" i="1" dirty="0"/>
              <a:t>Quantifications </a:t>
            </a:r>
            <a:r>
              <a:rPr lang="en-US" sz="1200" i="1" dirty="0" smtClean="0"/>
              <a:t>of </a:t>
            </a:r>
            <a:r>
              <a:rPr lang="en-US" sz="1200" i="1" dirty="0"/>
              <a:t>octupole magnets at the University of Maryland Electron Ring</a:t>
            </a:r>
            <a:r>
              <a:rPr lang="en-US" sz="1200" dirty="0"/>
              <a:t>, NAPAC 2016</a:t>
            </a:r>
            <a:endParaRPr lang="en-US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8193505" y="1374146"/>
            <a:ext cx="3490331" cy="5220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0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011" y="3930"/>
            <a:ext cx="8577852" cy="127223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Long </a:t>
            </a:r>
            <a:r>
              <a:rPr lang="en-US" sz="3600" dirty="0" err="1" smtClean="0"/>
              <a:t>octupole</a:t>
            </a:r>
            <a:r>
              <a:rPr lang="en-US" sz="3600" dirty="0" smtClean="0"/>
              <a:t> channel is composite of many short printed circuit </a:t>
            </a:r>
            <a:r>
              <a:rPr lang="en-US" sz="3600" dirty="0" err="1" smtClean="0"/>
              <a:t>octupoles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13453" y="4073614"/>
            <a:ext cx="4600220" cy="2739775"/>
            <a:chOff x="816609" y="1926416"/>
            <a:chExt cx="2797912" cy="1751932"/>
          </a:xfrm>
        </p:grpSpPr>
        <p:pic>
          <p:nvPicPr>
            <p:cNvPr id="5" name="image24.png" descr="Octupole Stand Assembly with cooling lines.png"/>
            <p:cNvPicPr/>
            <p:nvPr/>
          </p:nvPicPr>
          <p:blipFill rotWithShape="1">
            <a:blip r:embed="rId2"/>
            <a:srcRect r="15466" b="776"/>
            <a:stretch/>
          </p:blipFill>
          <p:spPr bwMode="auto">
            <a:xfrm>
              <a:off x="816609" y="1968181"/>
              <a:ext cx="2608580" cy="16573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139166" y="1926416"/>
              <a:ext cx="2475355" cy="1751932"/>
              <a:chOff x="3483586" y="1783859"/>
              <a:chExt cx="2475355" cy="1751932"/>
            </a:xfrm>
          </p:grpSpPr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3483586" y="1783859"/>
                <a:ext cx="733448" cy="350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920" tIns="60960" rIns="121920" bIns="6096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b="1" dirty="0">
                    <a:latin typeface="+mj-lt"/>
                    <a:ea typeface="Arial"/>
                  </a:rPr>
                  <a:t>Dipoles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4268468" y="1899024"/>
                <a:ext cx="775335" cy="2895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4169408" y="1899024"/>
                <a:ext cx="95251" cy="8229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4860184" y="3185477"/>
                <a:ext cx="1098757" cy="350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920" tIns="60960" rIns="121920" bIns="60960" anchor="t" anchorCtr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b="1" dirty="0">
                    <a:latin typeface="+mj-lt"/>
                    <a:ea typeface="Arial"/>
                  </a:rPr>
                  <a:t>Octupoles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001769" y="3160712"/>
                <a:ext cx="1242060" cy="4953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4836158" y="2783523"/>
                <a:ext cx="415290" cy="36957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251448" y="2429193"/>
                <a:ext cx="316230" cy="73533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7" y="1509973"/>
            <a:ext cx="4671393" cy="25361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8" t="3969" r="25997" b="1046"/>
          <a:stretch/>
        </p:blipFill>
        <p:spPr>
          <a:xfrm>
            <a:off x="7202753" y="1989221"/>
            <a:ext cx="4302807" cy="47729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937" y="4708745"/>
            <a:ext cx="3053022" cy="1200329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Custom extruded housing for improved temperature </a:t>
            </a:r>
            <a:r>
              <a:rPr lang="en-US" sz="2400" dirty="0" smtClean="0"/>
              <a:t>control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168" y="1045329"/>
            <a:ext cx="1087639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Heidi </a:t>
            </a:r>
            <a:r>
              <a:rPr lang="en-US" sz="2400" dirty="0" smtClean="0"/>
              <a:t>Baumgartner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4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want to do this?</a:t>
            </a:r>
          </a:p>
          <a:p>
            <a:r>
              <a:rPr lang="en-US" dirty="0" smtClean="0"/>
              <a:t>How will we do this? (experimental plans)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well will it work? (simulations and characterization)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5635" y="3175281"/>
            <a:ext cx="7668047" cy="1931080"/>
            <a:chOff x="630517" y="2985843"/>
            <a:chExt cx="6087745" cy="1533105"/>
          </a:xfrm>
        </p:grpSpPr>
        <p:grpSp>
          <p:nvGrpSpPr>
            <p:cNvPr id="5" name="Group 4"/>
            <p:cNvGrpSpPr/>
            <p:nvPr/>
          </p:nvGrpSpPr>
          <p:grpSpPr>
            <a:xfrm>
              <a:off x="630517" y="2985843"/>
              <a:ext cx="6087745" cy="1200157"/>
              <a:chOff x="0" y="0"/>
              <a:chExt cx="6087745" cy="120046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13648"/>
                <a:ext cx="6087745" cy="1186815"/>
                <a:chOff x="0" y="0"/>
                <a:chExt cx="7205582" cy="1405255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402006" y="0"/>
                  <a:ext cx="2401570" cy="1405254"/>
                  <a:chOff x="0" y="0"/>
                  <a:chExt cx="3725839" cy="1637731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0" y="0"/>
                    <a:ext cx="3725839" cy="163773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000"/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0" y="0"/>
                    <a:ext cx="0" cy="1637665"/>
                  </a:xfrm>
                  <a:prstGeom prst="line">
                    <a:avLst/>
                  </a:prstGeom>
                  <a:ln w="762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3725839" y="0"/>
                    <a:ext cx="0" cy="1637665"/>
                  </a:xfrm>
                  <a:prstGeom prst="line">
                    <a:avLst/>
                  </a:prstGeom>
                  <a:ln w="762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804012" y="0"/>
                  <a:ext cx="2401570" cy="1405255"/>
                  <a:chOff x="0" y="0"/>
                  <a:chExt cx="3725839" cy="163773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0" y="0"/>
                    <a:ext cx="3725839" cy="163773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000"/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0" y="0"/>
                    <a:ext cx="0" cy="1637665"/>
                  </a:xfrm>
                  <a:prstGeom prst="line">
                    <a:avLst/>
                  </a:prstGeom>
                  <a:ln w="762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725839" y="0"/>
                    <a:ext cx="0" cy="1637665"/>
                  </a:xfrm>
                  <a:prstGeom prst="line">
                    <a:avLst/>
                  </a:prstGeom>
                  <a:ln w="762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0" y="0"/>
                  <a:ext cx="2536143" cy="1405255"/>
                  <a:chOff x="0" y="0"/>
                  <a:chExt cx="3934618" cy="1637732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0" y="0"/>
                    <a:ext cx="3934618" cy="163773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000"/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3725839" y="0"/>
                    <a:ext cx="0" cy="1637665"/>
                  </a:xfrm>
                  <a:prstGeom prst="line">
                    <a:avLst/>
                  </a:prstGeom>
                  <a:ln w="762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Freeform 13"/>
              <p:cNvSpPr/>
              <p:nvPr/>
            </p:nvSpPr>
            <p:spPr>
              <a:xfrm>
                <a:off x="0" y="13648"/>
                <a:ext cx="2028825" cy="476885"/>
              </a:xfrm>
              <a:custGeom>
                <a:avLst/>
                <a:gdLst>
                  <a:gd name="connsiteX0" fmla="*/ 0 w 1992573"/>
                  <a:gd name="connsiteY0" fmla="*/ 13648 h 818874"/>
                  <a:gd name="connsiteX1" fmla="*/ 968991 w 1992573"/>
                  <a:gd name="connsiteY1" fmla="*/ 818865 h 818874"/>
                  <a:gd name="connsiteX2" fmla="*/ 1992573 w 1992573"/>
                  <a:gd name="connsiteY2" fmla="*/ 0 h 81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573" h="818874">
                    <a:moveTo>
                      <a:pt x="0" y="13648"/>
                    </a:moveTo>
                    <a:cubicBezTo>
                      <a:pt x="318448" y="417394"/>
                      <a:pt x="636896" y="821140"/>
                      <a:pt x="968991" y="818865"/>
                    </a:cubicBezTo>
                    <a:cubicBezTo>
                      <a:pt x="1301086" y="816590"/>
                      <a:pt x="1646829" y="408295"/>
                      <a:pt x="1992573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033517" y="0"/>
                <a:ext cx="2028825" cy="476885"/>
              </a:xfrm>
              <a:custGeom>
                <a:avLst/>
                <a:gdLst>
                  <a:gd name="connsiteX0" fmla="*/ 0 w 1992573"/>
                  <a:gd name="connsiteY0" fmla="*/ 13648 h 818874"/>
                  <a:gd name="connsiteX1" fmla="*/ 968991 w 1992573"/>
                  <a:gd name="connsiteY1" fmla="*/ 818865 h 818874"/>
                  <a:gd name="connsiteX2" fmla="*/ 1992573 w 1992573"/>
                  <a:gd name="connsiteY2" fmla="*/ 0 h 81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573" h="818874">
                    <a:moveTo>
                      <a:pt x="0" y="13648"/>
                    </a:moveTo>
                    <a:cubicBezTo>
                      <a:pt x="318448" y="417394"/>
                      <a:pt x="636896" y="821140"/>
                      <a:pt x="968991" y="818865"/>
                    </a:cubicBezTo>
                    <a:cubicBezTo>
                      <a:pt x="1301086" y="816590"/>
                      <a:pt x="1646829" y="408295"/>
                      <a:pt x="1992573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053385" y="13648"/>
                <a:ext cx="2028825" cy="476885"/>
              </a:xfrm>
              <a:custGeom>
                <a:avLst/>
                <a:gdLst>
                  <a:gd name="connsiteX0" fmla="*/ 0 w 1992573"/>
                  <a:gd name="connsiteY0" fmla="*/ 13648 h 818874"/>
                  <a:gd name="connsiteX1" fmla="*/ 968991 w 1992573"/>
                  <a:gd name="connsiteY1" fmla="*/ 818865 h 818874"/>
                  <a:gd name="connsiteX2" fmla="*/ 1992573 w 1992573"/>
                  <a:gd name="connsiteY2" fmla="*/ 0 h 81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2573" h="818874">
                    <a:moveTo>
                      <a:pt x="0" y="13648"/>
                    </a:moveTo>
                    <a:cubicBezTo>
                      <a:pt x="318448" y="417394"/>
                      <a:pt x="636896" y="821140"/>
                      <a:pt x="968991" y="818865"/>
                    </a:cubicBezTo>
                    <a:cubicBezTo>
                      <a:pt x="1301086" y="816590"/>
                      <a:pt x="1646829" y="408295"/>
                      <a:pt x="1992573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20"/>
                <p:cNvSpPr txBox="1"/>
                <p:nvPr/>
              </p:nvSpPr>
              <p:spPr>
                <a:xfrm>
                  <a:off x="640600" y="3592719"/>
                  <a:ext cx="1952625" cy="57312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1400" b="1" dirty="0">
                      <a:ea typeface="Calibri"/>
                      <a:cs typeface="Times New Roman"/>
                    </a:rPr>
                    <a:t>Nonlinear </a:t>
                  </a:r>
                  <a:r>
                    <a:rPr lang="en-US" sz="1400" b="1" dirty="0" err="1">
                      <a:ea typeface="Calibri"/>
                      <a:cs typeface="Times New Roman"/>
                    </a:rPr>
                    <a:t>octupole</a:t>
                  </a:r>
                  <a:r>
                    <a:rPr lang="en-US" sz="1400" b="1" dirty="0">
                      <a:ea typeface="Calibri"/>
                      <a:cs typeface="Times New Roman"/>
                    </a:rPr>
                    <a:t> element, scales as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4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400" b="1" i="1"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sz="1400" b="1" i="1">
                              <a:latin typeface="Cambria Math"/>
                              <a:ea typeface="Calibri"/>
                              <a:cs typeface="Times New Roman"/>
                            </a:rPr>
                            <m:t>𝒔</m:t>
                          </m:r>
                          <m:r>
                            <a:rPr lang="en-US" sz="1400" b="1" i="1"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lang="en-US" sz="1400" b="1" dirty="0">
                      <a:ea typeface="Calibri"/>
                      <a:cs typeface="Times New Roman"/>
                    </a:rPr>
                    <a:t> </a:t>
                  </a:r>
                  <a:endParaRPr lang="en-US" sz="14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600" y="3592719"/>
                  <a:ext cx="1952625" cy="5731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31" t="-18182" r="-8940" b="-105682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21"/>
                <p:cNvSpPr txBox="1"/>
                <p:nvPr/>
              </p:nvSpPr>
              <p:spPr>
                <a:xfrm>
                  <a:off x="2706574" y="3418926"/>
                  <a:ext cx="2126344" cy="91289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000" b="1" dirty="0">
                      <a:solidFill>
                        <a:srgbClr val="365F91"/>
                      </a:solidFill>
                      <a:ea typeface="Calibri"/>
                      <a:cs typeface="Times New Roman"/>
                    </a:rPr>
                    <a:t>Β function in drift,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365F91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𝜷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365F91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365F9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𝒔</m:t>
                          </m:r>
                        </m:e>
                      </m:d>
                      <m:r>
                        <a:rPr lang="en-US" sz="2000" b="1" i="1">
                          <a:solidFill>
                            <a:srgbClr val="365F91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365F91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365F9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𝜷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365F9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∗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365F9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365F9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𝒔</m:t>
                              </m:r>
                              <m: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365F9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srgbClr val="365F91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365F91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365F9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2000" dirty="0"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574" y="3418926"/>
                  <a:ext cx="2126344" cy="9128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36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 Box 22"/>
            <p:cNvSpPr txBox="1"/>
            <p:nvPr/>
          </p:nvSpPr>
          <p:spPr>
            <a:xfrm>
              <a:off x="4801159" y="3592719"/>
              <a:ext cx="1805202" cy="9262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b="1" dirty="0">
                  <a:solidFill>
                    <a:srgbClr val="C00000"/>
                  </a:solidFill>
                  <a:ea typeface="Calibri"/>
                  <a:cs typeface="Times New Roman"/>
                </a:rPr>
                <a:t>Axisymmetric thin lens kicks</a:t>
              </a:r>
              <a:endParaRPr lang="en-US" sz="2000" dirty="0"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41836" y="1240111"/>
            <a:ext cx="3972401" cy="5515364"/>
            <a:chOff x="4793895" y="1081069"/>
            <a:chExt cx="3972401" cy="5515364"/>
          </a:xfrm>
        </p:grpSpPr>
        <p:grpSp>
          <p:nvGrpSpPr>
            <p:cNvPr id="34" name="Group 33"/>
            <p:cNvGrpSpPr/>
            <p:nvPr/>
          </p:nvGrpSpPr>
          <p:grpSpPr>
            <a:xfrm>
              <a:off x="4912495" y="1081069"/>
              <a:ext cx="3832449" cy="2835238"/>
              <a:chOff x="8361538" y="9033"/>
              <a:chExt cx="2813448" cy="208139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74" b="-3843"/>
              <a:stretch/>
            </p:blipFill>
            <p:spPr>
              <a:xfrm>
                <a:off x="8361538" y="278867"/>
                <a:ext cx="2813448" cy="181155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8678397" y="9033"/>
                <a:ext cx="1827926" cy="27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Amplitude space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449484" y="43972"/>
                <a:ext cx="613074" cy="271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log</a:t>
                </a:r>
                <a:r>
                  <a:rPr lang="el-GR" dirty="0"/>
                  <a:t>Δν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793895" y="3882241"/>
              <a:ext cx="3972401" cy="2714192"/>
              <a:chOff x="5474927" y="4086625"/>
              <a:chExt cx="3041040" cy="2077834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67" b="1126"/>
              <a:stretch/>
            </p:blipFill>
            <p:spPr>
              <a:xfrm>
                <a:off x="5474927" y="4326362"/>
                <a:ext cx="3041040" cy="1838097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988884" y="4093800"/>
                <a:ext cx="1827926" cy="28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Tune space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762198" y="4086625"/>
                <a:ext cx="737422" cy="28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log</a:t>
                </a:r>
                <a:r>
                  <a:rPr lang="el-GR" dirty="0"/>
                  <a:t>Δν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4225" y="1181877"/>
                <a:ext cx="6329759" cy="24006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en-US" sz="2000" dirty="0"/>
                  <a:t>WARP PIC simulation of long </a:t>
                </a:r>
                <a:r>
                  <a:rPr lang="en-US" sz="2000" dirty="0" err="1"/>
                  <a:t>octupole</a:t>
                </a:r>
                <a:r>
                  <a:rPr lang="en-US" sz="2000" dirty="0"/>
                  <a:t> channel, linear portion of ring reduced to thin lens kick.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𝑐h𝑎𝑛𝑛𝑒𝑙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=0.23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=0.195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L = 64 cm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25" y="1181877"/>
                <a:ext cx="6329759" cy="2400657"/>
              </a:xfrm>
              <a:prstGeom prst="rect">
                <a:avLst/>
              </a:prstGeom>
              <a:blipFill rotWithShape="1">
                <a:blip r:embed="rId7"/>
                <a:stretch>
                  <a:fillRect l="-962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itle 1"/>
          <p:cNvSpPr txBox="1">
            <a:spLocks/>
          </p:cNvSpPr>
          <p:nvPr/>
        </p:nvSpPr>
        <p:spPr>
          <a:xfrm>
            <a:off x="1193800" y="38877"/>
            <a:ext cx="9046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“Simple model” of octupole channel predicts tune spread, dynamic aperture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44545" y="5106361"/>
            <a:ext cx="267846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/>
              <a:t>Tolerances from simple model calculations: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1301133"/>
                  </p:ext>
                </p:extLst>
              </p:nvPr>
            </p:nvGraphicFramePr>
            <p:xfrm>
              <a:off x="4467233" y="5106361"/>
              <a:ext cx="3439097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04564"/>
                    <a:gridCol w="103453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Orbit distortion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0.2 mm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ambient</a:t>
                          </a:r>
                          <a:r>
                            <a:rPr lang="en-US" sz="1500" baseline="0" dirty="0" smtClean="0"/>
                            <a:t> field (1 plane)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&lt;100 </a:t>
                          </a:r>
                          <a:r>
                            <a:rPr lang="en-US" sz="1500" dirty="0" err="1" smtClean="0"/>
                            <a:t>mG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/>
                            <a:t>Phase error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5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5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50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50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5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0.1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dirty="0" smtClean="0"/>
                            <a:t>phase error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5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5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50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5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0.01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1301133"/>
                  </p:ext>
                </p:extLst>
              </p:nvPr>
            </p:nvGraphicFramePr>
            <p:xfrm>
              <a:off x="4467233" y="5106361"/>
              <a:ext cx="3439097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04564"/>
                    <a:gridCol w="103453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Orbit distortion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0.2 mm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ambient</a:t>
                          </a:r>
                          <a:r>
                            <a:rPr lang="en-US" sz="1500" baseline="0" dirty="0" smtClean="0"/>
                            <a:t> field (1 plane)</a:t>
                          </a:r>
                          <a:endParaRPr lang="en-US" sz="1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&lt;100 </a:t>
                          </a:r>
                          <a:r>
                            <a:rPr lang="en-US" sz="1500" dirty="0" err="1" smtClean="0"/>
                            <a:t>mG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3" t="-203279" r="-4379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0.1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3" t="-303279" r="-4379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0.01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8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019" y="25737"/>
            <a:ext cx="8954371" cy="1413104"/>
          </a:xfrm>
        </p:spPr>
        <p:txBody>
          <a:bodyPr/>
          <a:lstStyle/>
          <a:p>
            <a:pPr algn="ctr"/>
            <a:r>
              <a:rPr lang="en-US" dirty="0" smtClean="0"/>
              <a:t>Measured orbit distortion is approaching desired steering tolerance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93180" y="4262421"/>
            <a:ext cx="3200400" cy="1913791"/>
            <a:chOff x="228600" y="1248509"/>
            <a:chExt cx="3200400" cy="1913791"/>
          </a:xfrm>
        </p:grpSpPr>
        <p:sp>
          <p:nvSpPr>
            <p:cNvPr id="6" name="Oval 5"/>
            <p:cNvSpPr/>
            <p:nvPr/>
          </p:nvSpPr>
          <p:spPr>
            <a:xfrm>
              <a:off x="990600" y="1866900"/>
              <a:ext cx="2438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90599" y="21336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22860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43200" y="2365131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2860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29000" y="21336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24000" y="1896208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81200" y="18669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14600" y="18669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71800" y="19050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5300" y="1866900"/>
              <a:ext cx="16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28600" y="1676400"/>
              <a:ext cx="3810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8600" y="1822938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1822938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eft Arrow 19"/>
            <p:cNvSpPr/>
            <p:nvPr/>
          </p:nvSpPr>
          <p:spPr>
            <a:xfrm rot="18715676">
              <a:off x="1593550" y="1682263"/>
              <a:ext cx="1752600" cy="88509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B-earth</a:t>
              </a:r>
            </a:p>
          </p:txBody>
        </p:sp>
        <p:sp>
          <p:nvSpPr>
            <p:cNvPr id="21" name="Arc 20"/>
            <p:cNvSpPr/>
            <p:nvPr/>
          </p:nvSpPr>
          <p:spPr>
            <a:xfrm rot="10800000">
              <a:off x="990600" y="1858109"/>
              <a:ext cx="2438400" cy="533400"/>
            </a:xfrm>
            <a:prstGeom prst="arc">
              <a:avLst>
                <a:gd name="adj1" fmla="val 10869688"/>
                <a:gd name="adj2" fmla="val 2158179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227385" y="24003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52600" y="24003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66356" y="4260406"/>
            <a:ext cx="2628265" cy="3275025"/>
            <a:chOff x="4858847" y="1307068"/>
            <a:chExt cx="2628265" cy="3275024"/>
          </a:xfrm>
        </p:grpSpPr>
        <p:grpSp>
          <p:nvGrpSpPr>
            <p:cNvPr id="25" name="Group 24"/>
            <p:cNvGrpSpPr/>
            <p:nvPr/>
          </p:nvGrpSpPr>
          <p:grpSpPr>
            <a:xfrm>
              <a:off x="4858847" y="2194174"/>
              <a:ext cx="2628265" cy="2387918"/>
              <a:chOff x="3239913" y="3244781"/>
              <a:chExt cx="2628265" cy="2387918"/>
            </a:xfrm>
          </p:grpSpPr>
          <p:pic>
            <p:nvPicPr>
              <p:cNvPr id="28" name="Picture 2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8672" y="3244781"/>
                <a:ext cx="2190750" cy="1022985"/>
              </a:xfrm>
              <a:prstGeom prst="rect">
                <a:avLst/>
              </a:prstGeom>
            </p:spPr>
          </p:pic>
          <p:sp>
            <p:nvSpPr>
              <p:cNvPr id="29" name="Arc 28"/>
              <p:cNvSpPr/>
              <p:nvPr/>
            </p:nvSpPr>
            <p:spPr>
              <a:xfrm rot="16200000">
                <a:off x="3577733" y="3342254"/>
                <a:ext cx="1952625" cy="2628265"/>
              </a:xfrm>
              <a:prstGeom prst="arc">
                <a:avLst>
                  <a:gd name="adj1" fmla="val 18607095"/>
                  <a:gd name="adj2" fmla="val 2966513"/>
                </a:avLst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971732" y="1307068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Diagnostic location</a:t>
              </a:r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64349"/>
              </p:ext>
            </p:extLst>
          </p:nvPr>
        </p:nvGraphicFramePr>
        <p:xfrm>
          <a:off x="779241" y="1517922"/>
          <a:ext cx="5270685" cy="2242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914"/>
                <a:gridCol w="1063970"/>
                <a:gridCol w="1063970"/>
                <a:gridCol w="1211831"/>
              </a:tblGrid>
              <a:tr h="54432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en-US" sz="1600" baseline="30000" dirty="0">
                          <a:effectLst/>
                        </a:rPr>
                        <a:t>st</a:t>
                      </a:r>
                      <a:r>
                        <a:rPr lang="en-US" sz="1600" dirty="0">
                          <a:effectLst/>
                        </a:rPr>
                        <a:t> turn orbit control; deviation from quadrupole center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 RMS [mm]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 </a:t>
                      </a:r>
                      <a:r>
                        <a:rPr lang="en-US" sz="1600" dirty="0" smtClean="0">
                          <a:effectLst/>
                        </a:rPr>
                        <a:t>Maximum [mm]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&gt; 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 RMS </a:t>
                      </a:r>
                      <a:r>
                        <a:rPr lang="en-US" sz="1600" dirty="0" smtClean="0">
                          <a:effectLst/>
                        </a:rPr>
                        <a:t>[mm]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(0.4)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 </a:t>
                      </a:r>
                      <a:r>
                        <a:rPr lang="en-US" sz="1600" dirty="0" smtClean="0">
                          <a:effectLst/>
                        </a:rPr>
                        <a:t>Maximum [mm]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&gt; </a:t>
                      </a:r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4.0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(1.1)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8041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Multi-turn </a:t>
                      </a:r>
                      <a:r>
                        <a:rPr lang="en-US" sz="1600" dirty="0" smtClean="0">
                          <a:effectLst/>
                        </a:rPr>
                        <a:t>control &lt; 1 mm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3448" y="1657529"/>
            <a:ext cx="235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ring realignment</a:t>
            </a:r>
          </a:p>
        </p:txBody>
      </p:sp>
      <p:sp>
        <p:nvSpPr>
          <p:cNvPr id="4" name="Bent Arrow 3"/>
          <p:cNvSpPr/>
          <p:nvPr/>
        </p:nvSpPr>
        <p:spPr>
          <a:xfrm rot="16200000" flipH="1">
            <a:off x="4637928" y="2139260"/>
            <a:ext cx="436896" cy="264409"/>
          </a:xfrm>
          <a:prstGeom prst="bentArrow">
            <a:avLst>
              <a:gd name="adj1" fmla="val 30631"/>
              <a:gd name="adj2" fmla="val 35185"/>
              <a:gd name="adj3" fmla="val 50000"/>
              <a:gd name="adj4" fmla="val 5249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909" y="6374452"/>
            <a:ext cx="616447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re-alignment: Dave Sutter, Eric Montgomery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39" y="1483144"/>
            <a:ext cx="4539468" cy="25534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471489" y="3575767"/>
            <a:ext cx="413536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Radial-field cancelling Helmholtz coils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29" y="4601839"/>
            <a:ext cx="5185312" cy="178464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705685" y="4690312"/>
            <a:ext cx="954294" cy="1219200"/>
          </a:xfrm>
          <a:prstGeom prst="rect">
            <a:avLst/>
          </a:prstGeom>
          <a:solidFill>
            <a:srgbClr val="181717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193800" y="38877"/>
            <a:ext cx="9046875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Simple model predicts reduced damping effect on halo growth when space charge is included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481" y="1187176"/>
            <a:ext cx="12112658" cy="4104941"/>
            <a:chOff x="-294618" y="1740108"/>
            <a:chExt cx="12112659" cy="4104942"/>
          </a:xfrm>
        </p:grpSpPr>
        <p:grpSp>
          <p:nvGrpSpPr>
            <p:cNvPr id="3" name="Group 2"/>
            <p:cNvGrpSpPr/>
            <p:nvPr/>
          </p:nvGrpSpPr>
          <p:grpSpPr>
            <a:xfrm>
              <a:off x="-53815" y="2062475"/>
              <a:ext cx="11871856" cy="3478524"/>
              <a:chOff x="-53815" y="2231033"/>
              <a:chExt cx="11871856" cy="3478524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9" r="7721"/>
              <a:stretch/>
            </p:blipFill>
            <p:spPr>
              <a:xfrm>
                <a:off x="-53815" y="3982806"/>
                <a:ext cx="5892801" cy="1726751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61" t="24436" r="6948"/>
              <a:stretch/>
            </p:blipFill>
            <p:spPr>
              <a:xfrm>
                <a:off x="27413" y="2334743"/>
                <a:ext cx="5880101" cy="16480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93" r="7353"/>
              <a:stretch/>
            </p:blipFill>
            <p:spPr>
              <a:xfrm>
                <a:off x="5907513" y="3982806"/>
                <a:ext cx="5842002" cy="171046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52" r="6994"/>
              <a:stretch/>
            </p:blipFill>
            <p:spPr>
              <a:xfrm>
                <a:off x="5907513" y="2231033"/>
                <a:ext cx="5842002" cy="1701976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7379609" y="3343431"/>
                <a:ext cx="4218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0.6 mA (pencil) beam, </a:t>
                </a:r>
                <a:r>
                  <a:rPr lang="en-US" sz="2000" dirty="0" err="1"/>
                  <a:t>octupoles</a:t>
                </a:r>
                <a:r>
                  <a:rPr lang="en-US" sz="2000" dirty="0"/>
                  <a:t> off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17247" y="5108625"/>
                <a:ext cx="4300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0.6 mA (pencil) beam, </a:t>
                </a:r>
                <a:r>
                  <a:rPr lang="en-US" sz="2000" dirty="0" err="1"/>
                  <a:t>octupoles</a:t>
                </a:r>
                <a:r>
                  <a:rPr lang="en-US" sz="2000" dirty="0"/>
                  <a:t> 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529520" y="5154018"/>
                <a:ext cx="4009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0.03 mA beam, </a:t>
                </a:r>
                <a:r>
                  <a:rPr lang="en-US" sz="2000" dirty="0" err="1"/>
                  <a:t>octupoles</a:t>
                </a:r>
                <a:r>
                  <a:rPr lang="en-US" sz="2000" dirty="0"/>
                  <a:t> on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529520" y="3368388"/>
                <a:ext cx="40170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0.03 mA beam, </a:t>
                </a:r>
                <a:r>
                  <a:rPr lang="en-US" sz="2000" dirty="0" err="1"/>
                  <a:t>octupoles</a:t>
                </a:r>
                <a:r>
                  <a:rPr lang="en-US" sz="2000" dirty="0"/>
                  <a:t> off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10623" y="5444940"/>
              <a:ext cx="11542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Propagation distance (0 to 500 passes)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1728759" y="3600324"/>
              <a:ext cx="326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X-extent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1633" y="1740108"/>
              <a:ext cx="9516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Halo evolution in simple model with varying charge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0" y="6581001"/>
            <a:ext cx="7373093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200" dirty="0"/>
              <a:t>K. J. Ruisard, I. Haber, R. A. </a:t>
            </a:r>
            <a:r>
              <a:rPr lang="en-US" sz="1200" dirty="0" err="1"/>
              <a:t>Kishek</a:t>
            </a:r>
            <a:r>
              <a:rPr lang="en-US" sz="1200" dirty="0"/>
              <a:t>, T. </a:t>
            </a:r>
            <a:r>
              <a:rPr lang="en-US" sz="1200" dirty="0" err="1"/>
              <a:t>Koeth</a:t>
            </a:r>
            <a:r>
              <a:rPr lang="en-US" sz="1200" dirty="0"/>
              <a:t>, </a:t>
            </a:r>
            <a:r>
              <a:rPr lang="en-US" sz="1200" i="1" dirty="0"/>
              <a:t>Nonlinear optics at the University of Maryland Electron Ring, </a:t>
            </a:r>
            <a:r>
              <a:rPr lang="en-US" sz="1200" dirty="0"/>
              <a:t>AAC 2014</a:t>
            </a:r>
          </a:p>
        </p:txBody>
      </p:sp>
      <p:graphicFrame>
        <p:nvGraphicFramePr>
          <p:cNvPr id="50" name="Group 119"/>
          <p:cNvGraphicFramePr>
            <a:graphicFrameLocks noGrp="1"/>
          </p:cNvGraphicFramePr>
          <p:nvPr>
            <p:extLst/>
          </p:nvPr>
        </p:nvGraphicFramePr>
        <p:xfrm>
          <a:off x="9878705" y="4977989"/>
          <a:ext cx="1873793" cy="18287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67549"/>
                <a:gridCol w="1106244"/>
              </a:tblGrid>
              <a:tr h="4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Current [mA]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Incoherent tune shift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0.94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74902"/>
                      </a:srgbClr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6.0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78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51" name="Straight Arrow Connector 50"/>
          <p:cNvCxnSpPr>
            <a:stCxn id="52" idx="0"/>
          </p:cNvCxnSpPr>
          <p:nvPr/>
        </p:nvCxnSpPr>
        <p:spPr>
          <a:xfrm flipV="1">
            <a:off x="8513166" y="5442330"/>
            <a:ext cx="1256476" cy="1333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52716" y="5575678"/>
            <a:ext cx="212090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Would like to start with less charge!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284" y="3860802"/>
            <a:ext cx="0" cy="12490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43284" y="5109892"/>
            <a:ext cx="365561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5811" y="3373879"/>
            <a:ext cx="4904262" cy="3550276"/>
            <a:chOff x="255399" y="1216559"/>
            <a:chExt cx="4373404" cy="3127715"/>
          </a:xfrm>
        </p:grpSpPr>
        <p:grpSp>
          <p:nvGrpSpPr>
            <p:cNvPr id="6" name="Group 5"/>
            <p:cNvGrpSpPr/>
            <p:nvPr/>
          </p:nvGrpSpPr>
          <p:grpSpPr>
            <a:xfrm>
              <a:off x="255399" y="1216559"/>
              <a:ext cx="4373404" cy="3127715"/>
              <a:chOff x="255399" y="1216559"/>
              <a:chExt cx="4373404" cy="3127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55399" y="1216559"/>
                <a:ext cx="4373404" cy="3127715"/>
                <a:chOff x="255399" y="1216559"/>
                <a:chExt cx="4373404" cy="3127715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3" t="18469" b="4948"/>
                <a:stretch/>
              </p:blipFill>
              <p:spPr>
                <a:xfrm>
                  <a:off x="255399" y="1258889"/>
                  <a:ext cx="4373404" cy="2809875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249501" y="3055423"/>
                  <a:ext cx="1131010" cy="406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Solenoid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72652" y="1944690"/>
                  <a:ext cx="845112" cy="406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E-Gun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865249" y="1575357"/>
                  <a:ext cx="517761" cy="406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IC1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202164" y="1944690"/>
                  <a:ext cx="603530" cy="406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AP1</a:t>
                  </a: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 flipV="1">
                  <a:off x="1722249" y="2859089"/>
                  <a:ext cx="252998" cy="2286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2941449" y="2973389"/>
                  <a:ext cx="1099905" cy="406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Window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2712849" y="2684722"/>
                  <a:ext cx="381000" cy="2886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320448" y="2205555"/>
                  <a:ext cx="0" cy="18338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2712849" y="1216559"/>
                  <a:ext cx="1132897" cy="406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Actuator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712849" y="3699432"/>
                  <a:ext cx="1132897" cy="406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Actuator</a:t>
                  </a: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3756725" y="1258889"/>
                  <a:ext cx="0" cy="388917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3788435" y="3650498"/>
                  <a:ext cx="0" cy="388917"/>
                </a:xfrm>
                <a:prstGeom prst="straightConnector1">
                  <a:avLst/>
                </a:prstGeom>
                <a:ln w="2540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2920083" y="2445071"/>
                  <a:ext cx="400543" cy="2802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67" dirty="0"/>
                    <a:t>iQ1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556641" y="2456436"/>
                  <a:ext cx="400543" cy="2802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67" dirty="0"/>
                    <a:t>iQ2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928722" y="1867745"/>
                  <a:ext cx="625028" cy="4791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67" dirty="0" err="1"/>
                    <a:t>Bergoz</a:t>
                  </a:r>
                  <a:endParaRPr lang="en-US" sz="1467" dirty="0"/>
                </a:p>
                <a:p>
                  <a:pPr algn="ctr"/>
                  <a:r>
                    <a:rPr lang="en-US" sz="1467" dirty="0"/>
                    <a:t>Transf.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026136" y="3937557"/>
                  <a:ext cx="569222" cy="4067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Z=0</a:t>
                  </a: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2547620" y="2498597"/>
                <a:ext cx="330458" cy="330458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86380" y="3657600"/>
              <a:ext cx="504895" cy="279957"/>
              <a:chOff x="4086380" y="3657600"/>
              <a:chExt cx="504895" cy="27995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4105656" y="3937557"/>
                <a:ext cx="466344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086380" y="3657600"/>
                <a:ext cx="504895" cy="244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10 cm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05" y="-155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Low-current </a:t>
            </a:r>
            <a:r>
              <a:rPr lang="en-US" sz="3600" dirty="0" err="1" smtClean="0"/>
              <a:t>apertured</a:t>
            </a:r>
            <a:r>
              <a:rPr lang="en-US" sz="3600" dirty="0" smtClean="0"/>
              <a:t> beam will be possible through installation of double aperture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3012" y="1311419"/>
                <a:ext cx="10947619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en-US" sz="2400" dirty="0" smtClean="0"/>
                  <a:t>In UMER, typically,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=0.94−5.6</m:t>
                    </m:r>
                  </m:oMath>
                </a14:m>
                <a:r>
                  <a:rPr lang="en-US" sz="2400" dirty="0"/>
                  <a:t>, but predicted maximum nonlinear tune shift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~0.2</m:t>
                    </m:r>
                  </m:oMath>
                </a14:m>
                <a:r>
                  <a:rPr lang="en-US" sz="2400" dirty="0" smtClean="0"/>
                  <a:t>, we </a:t>
                </a:r>
                <a:r>
                  <a:rPr lang="en-US" sz="2400" dirty="0"/>
                  <a:t>intend to operate UMER in the range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=0.1 −0.5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12" y="1311419"/>
                <a:ext cx="10947619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9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23822"/>
              </p:ext>
            </p:extLst>
          </p:nvPr>
        </p:nvGraphicFramePr>
        <p:xfrm>
          <a:off x="5535809" y="2237873"/>
          <a:ext cx="4070404" cy="10933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28447"/>
                <a:gridCol w="1123595"/>
                <a:gridCol w="968451"/>
                <a:gridCol w="1049911"/>
              </a:tblGrid>
              <a:tr h="45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Current [µA]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Initial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rms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ε [µm] 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ν/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</a:t>
                      </a:r>
                      <a:r>
                        <a:rPr kumimoji="0" lang="en-US" sz="12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Incoherent tune shift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14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600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0.94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21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60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0.13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0.95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" name="Content Placeholder 33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81" y="2148361"/>
            <a:ext cx="2807227" cy="45206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grpSp>
        <p:nvGrpSpPr>
          <p:cNvPr id="36" name="Group 35"/>
          <p:cNvGrpSpPr/>
          <p:nvPr/>
        </p:nvGrpSpPr>
        <p:grpSpPr>
          <a:xfrm>
            <a:off x="2647710" y="5163885"/>
            <a:ext cx="2625012" cy="719912"/>
            <a:chOff x="1747109" y="5113766"/>
            <a:chExt cx="2625012" cy="719912"/>
          </a:xfrm>
        </p:grpSpPr>
        <p:sp>
          <p:nvSpPr>
            <p:cNvPr id="32" name="TextBox 31"/>
            <p:cNvSpPr txBox="1"/>
            <p:nvPr/>
          </p:nvSpPr>
          <p:spPr>
            <a:xfrm>
              <a:off x="2474897" y="5128769"/>
              <a:ext cx="1897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Aperture holes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1774663" y="5531566"/>
              <a:ext cx="1011692" cy="302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1747109" y="5455366"/>
              <a:ext cx="1011692" cy="735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1767001" y="5113766"/>
              <a:ext cx="991801" cy="415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08169" y="944884"/>
            <a:ext cx="1087639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Santiago Bernal, Sam </a:t>
            </a:r>
            <a:r>
              <a:rPr lang="en-US" dirty="0" err="1"/>
              <a:t>Ehrenstein</a:t>
            </a:r>
            <a:r>
              <a:rPr lang="en-US" dirty="0"/>
              <a:t>, </a:t>
            </a:r>
            <a:r>
              <a:rPr lang="en-US" dirty="0" smtClean="0"/>
              <a:t>Matthew </a:t>
            </a:r>
            <a:r>
              <a:rPr lang="en-US" dirty="0" err="1" smtClean="0"/>
              <a:t>Teperman</a:t>
            </a:r>
            <a:r>
              <a:rPr lang="en-US" dirty="0" smtClean="0"/>
              <a:t>,</a:t>
            </a:r>
            <a:r>
              <a:rPr lang="en-US" dirty="0"/>
              <a:t> Will Hartmann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20528" y="2713197"/>
            <a:ext cx="2576153" cy="318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67" dirty="0" smtClean="0"/>
              <a:t>single </a:t>
            </a:r>
            <a:r>
              <a:rPr lang="en-US" sz="1467" dirty="0" err="1"/>
              <a:t>apertured</a:t>
            </a:r>
            <a:r>
              <a:rPr lang="en-US" sz="1467" dirty="0"/>
              <a:t> beam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20527" y="3006595"/>
            <a:ext cx="2677368" cy="318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67" dirty="0" smtClean="0"/>
              <a:t>double </a:t>
            </a:r>
            <a:r>
              <a:rPr lang="en-US" sz="1467" dirty="0" err="1"/>
              <a:t>apertured</a:t>
            </a:r>
            <a:r>
              <a:rPr lang="en-US" sz="1467" dirty="0"/>
              <a:t> beam </a:t>
            </a:r>
          </a:p>
        </p:txBody>
      </p:sp>
    </p:spTree>
    <p:extLst>
      <p:ext uri="{BB962C8B-B14F-4D97-AF65-F5344CB8AC3E}">
        <p14:creationId xmlns:p14="http://schemas.microsoft.com/office/powerpoint/2010/main" val="37772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6462839" y="1245952"/>
          <a:ext cx="5256156" cy="1249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2052"/>
                <a:gridCol w="1697300"/>
                <a:gridCol w="1806804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600" cap="all" baseline="0" dirty="0" smtClean="0"/>
                        <a:t>Method</a:t>
                      </a:r>
                      <a:endParaRPr lang="en-US" sz="1600" cap="all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cap="all" baseline="0" dirty="0" smtClean="0"/>
                        <a:t>Beam Current, pulse length</a:t>
                      </a:r>
                      <a:endParaRPr lang="en-US" sz="1600" cap="all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cap="all" baseline="0" dirty="0" smtClean="0"/>
                        <a:t>Measurement</a:t>
                      </a:r>
                      <a:endParaRPr lang="en-US" sz="1600" cap="all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DC Electron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Gun</a:t>
                      </a:r>
                      <a:endParaRPr lang="en-US" sz="19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10 –100 µA, </a:t>
                      </a:r>
                    </a:p>
                    <a:p>
                      <a:r>
                        <a:rPr lang="en-US" sz="1900" dirty="0" smtClean="0"/>
                        <a:t>100 ns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40 µA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9947463" y="2167973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1650960" imgH="317160" progId="Equation.DSMT4">
                  <p:embed/>
                </p:oleObj>
              </mc:Choice>
              <mc:Fallback>
                <p:oleObj name="Equation" r:id="rId4" imgW="1650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47463" y="2167973"/>
                        <a:ext cx="1651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781639" y="-21340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Low-current “DC-beam”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298413" y="2626325"/>
            <a:ext cx="9041223" cy="7562099"/>
            <a:chOff x="7117558" y="2687075"/>
            <a:chExt cx="9041223" cy="75620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558" y="2687075"/>
              <a:ext cx="9041223" cy="75620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025876">
              <a:off x="7580873" y="2990077"/>
              <a:ext cx="2072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DC beam current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119799" y="4613300"/>
              <a:ext cx="2072201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Pulse shape formed by pulsed dipole polarity reversal on second turn</a:t>
              </a:r>
            </a:p>
          </p:txBody>
        </p:sp>
        <p:cxnSp>
          <p:nvCxnSpPr>
            <p:cNvPr id="18" name="Straight Arrow Connector 17"/>
            <p:cNvCxnSpPr>
              <a:stCxn id="46" idx="0"/>
            </p:cNvCxnSpPr>
            <p:nvPr/>
          </p:nvCxnSpPr>
          <p:spPr>
            <a:xfrm flipH="1" flipV="1">
              <a:off x="10696509" y="4116412"/>
              <a:ext cx="459391" cy="4968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eft Brace 18"/>
            <p:cNvSpPr/>
            <p:nvPr/>
          </p:nvSpPr>
          <p:spPr>
            <a:xfrm rot="3936865">
              <a:off x="8574151" y="2329203"/>
              <a:ext cx="338364" cy="3055589"/>
            </a:xfrm>
            <a:prstGeom prst="leftBrace">
              <a:avLst>
                <a:gd name="adj1" fmla="val 135472"/>
                <a:gd name="adj2" fmla="val 5049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93670" y="752379"/>
            <a:ext cx="1087639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000" dirty="0"/>
              <a:t>Irving Haber, Santiago </a:t>
            </a:r>
            <a:r>
              <a:rPr lang="en-US" sz="2000" dirty="0"/>
              <a:t>Bernal, </a:t>
            </a:r>
            <a:r>
              <a:rPr lang="en-US" sz="2000" dirty="0" smtClean="0"/>
              <a:t>David </a:t>
            </a:r>
            <a:r>
              <a:rPr lang="en-US" sz="2000" dirty="0"/>
              <a:t>Matthew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0" y="1489660"/>
            <a:ext cx="5307222" cy="256600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6676" y="4138082"/>
            <a:ext cx="5575713" cy="2716923"/>
            <a:chOff x="1360196" y="4142772"/>
            <a:chExt cx="5575713" cy="271692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9" r="62646"/>
            <a:stretch/>
          </p:blipFill>
          <p:spPr>
            <a:xfrm>
              <a:off x="1360196" y="4247108"/>
              <a:ext cx="4759851" cy="261258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31632" y="5593712"/>
              <a:ext cx="982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9534" y="5406192"/>
              <a:ext cx="306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40333" y="5388526"/>
              <a:ext cx="306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8236" y="5258054"/>
              <a:ext cx="306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43430" y="5183341"/>
              <a:ext cx="306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08625" y="5075905"/>
              <a:ext cx="306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35392" y="4978156"/>
              <a:ext cx="306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90013" y="5044109"/>
              <a:ext cx="306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28952" y="4994521"/>
              <a:ext cx="306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48092" y="4142772"/>
              <a:ext cx="4387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Signal from Wall Current Monitor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22610" y="6491542"/>
            <a:ext cx="438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do we want to do this</a:t>
            </a:r>
            <a:r>
              <a:rPr lang="en-US" dirty="0" smtClean="0">
                <a:solidFill>
                  <a:srgbClr val="FF0000"/>
                </a:solidFill>
              </a:rPr>
              <a:t>? (motivation)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 will we do this? (experimental plans)</a:t>
            </a:r>
          </a:p>
          <a:p>
            <a:r>
              <a:rPr lang="en-US" dirty="0" smtClean="0"/>
              <a:t>How well will it work? (simulations and characterizations)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679" y="1"/>
            <a:ext cx="892935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Survival plot for 60 µA “DC-beam” shows little beam loss over 100’s of turns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14449" y="1595285"/>
            <a:ext cx="6378155" cy="5262715"/>
            <a:chOff x="4818311" y="1825625"/>
            <a:chExt cx="6378155" cy="526271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9310" y="1825625"/>
              <a:ext cx="5089844" cy="4681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9154" y="1842823"/>
              <a:ext cx="697312" cy="477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09" y="6524080"/>
              <a:ext cx="5089842" cy="5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11" y="1842823"/>
              <a:ext cx="590998" cy="4646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" y="2772368"/>
            <a:ext cx="3261148" cy="3786593"/>
            <a:chOff x="1062869" y="2770361"/>
            <a:chExt cx="3261148" cy="37865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9" r="62646"/>
            <a:stretch/>
          </p:blipFill>
          <p:spPr>
            <a:xfrm>
              <a:off x="1062869" y="2770361"/>
              <a:ext cx="3261148" cy="178997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00134" y="2966381"/>
              <a:ext cx="1308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Turns 1-9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0" r="7111"/>
            <a:stretch/>
          </p:blipFill>
          <p:spPr>
            <a:xfrm>
              <a:off x="1131062" y="4695278"/>
              <a:ext cx="3192955" cy="18616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92112" y="4946949"/>
              <a:ext cx="1948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Turns 117-126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10325" y="5391152"/>
            <a:ext cx="19812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dirty="0"/>
              <a:t>125</a:t>
            </a:r>
            <a:r>
              <a:rPr lang="en-US" sz="2400" baseline="30000" dirty="0"/>
              <a:t>th</a:t>
            </a:r>
            <a:r>
              <a:rPr lang="en-US" sz="2400" dirty="0"/>
              <a:t> turn</a:t>
            </a:r>
          </a:p>
        </p:txBody>
      </p:sp>
      <p:graphicFrame>
        <p:nvGraphicFramePr>
          <p:cNvPr id="19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08066"/>
              </p:ext>
            </p:extLst>
          </p:nvPr>
        </p:nvGraphicFramePr>
        <p:xfrm>
          <a:off x="288759" y="1408284"/>
          <a:ext cx="5042810" cy="10972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05451"/>
                <a:gridCol w="1938801"/>
                <a:gridCol w="777407"/>
                <a:gridCol w="1121151"/>
              </a:tblGrid>
              <a:tr h="4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Current [µA]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Initial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rms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ε [µm] </a:t>
                      </a:r>
                      <a:endParaRPr kumimoji="0" 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ν/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</a:t>
                      </a:r>
                      <a:r>
                        <a:rPr kumimoji="0" lang="en-US" sz="18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kumimoji="0" 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ν-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</a:t>
                      </a:r>
                      <a:r>
                        <a:rPr kumimoji="0" lang="en-US" sz="18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kumimoji="0" 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300 µm,100 µm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0.005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268" y="4865189"/>
            <a:ext cx="2253301" cy="1051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Virtually no end erosion and low losses beyond first 10 turns (out to 125)!</a:t>
            </a:r>
          </a:p>
        </p:txBody>
      </p:sp>
    </p:spTree>
    <p:extLst>
      <p:ext uri="{BB962C8B-B14F-4D97-AF65-F5344CB8AC3E}">
        <p14:creationId xmlns:p14="http://schemas.microsoft.com/office/powerpoint/2010/main" val="3771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Pieces falling into place for low-charge long-</a:t>
            </a:r>
            <a:r>
              <a:rPr lang="en-US" dirty="0" err="1" smtClean="0"/>
              <a:t>octupole</a:t>
            </a:r>
            <a:r>
              <a:rPr lang="en-US" dirty="0" smtClean="0"/>
              <a:t> lattice test</a:t>
            </a:r>
          </a:p>
          <a:p>
            <a:pPr lvl="1"/>
            <a:r>
              <a:rPr lang="en-US" dirty="0" smtClean="0"/>
              <a:t>Low-current beam operation</a:t>
            </a:r>
          </a:p>
          <a:p>
            <a:pPr lvl="1"/>
            <a:r>
              <a:rPr lang="en-US" dirty="0" smtClean="0"/>
              <a:t>Lattice design ready to test in linear ring </a:t>
            </a:r>
          </a:p>
          <a:p>
            <a:pPr lvl="1"/>
            <a:r>
              <a:rPr lang="en-US" dirty="0" err="1" smtClean="0"/>
              <a:t>Octupole</a:t>
            </a:r>
            <a:r>
              <a:rPr lang="en-US" dirty="0" smtClean="0"/>
              <a:t> channel being assembled</a:t>
            </a:r>
          </a:p>
          <a:p>
            <a:pPr lvl="1"/>
            <a:r>
              <a:rPr lang="en-US" dirty="0" smtClean="0"/>
              <a:t>Addition of radial </a:t>
            </a:r>
            <a:r>
              <a:rPr lang="en-US" dirty="0" smtClean="0"/>
              <a:t>field-canceling </a:t>
            </a:r>
            <a:r>
              <a:rPr lang="en-US" dirty="0" smtClean="0"/>
              <a:t>coils should bring vertical steering within tolerances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Future Direction</a:t>
            </a:r>
          </a:p>
          <a:p>
            <a:pPr lvl="1"/>
            <a:r>
              <a:rPr lang="en-US" dirty="0" smtClean="0"/>
              <a:t>Characterization/tuning of low-current beam in linear lattice</a:t>
            </a:r>
          </a:p>
          <a:p>
            <a:pPr lvl="1"/>
            <a:r>
              <a:rPr lang="en-US" dirty="0" smtClean="0"/>
              <a:t>Transport with </a:t>
            </a:r>
            <a:r>
              <a:rPr lang="en-US" dirty="0" err="1" smtClean="0"/>
              <a:t>octupole</a:t>
            </a:r>
            <a:r>
              <a:rPr lang="en-US" dirty="0" smtClean="0"/>
              <a:t> insert</a:t>
            </a:r>
          </a:p>
          <a:p>
            <a:pPr lvl="1"/>
            <a:r>
              <a:rPr lang="en-US" dirty="0" smtClean="0"/>
              <a:t>Test breaking quasi-</a:t>
            </a:r>
            <a:r>
              <a:rPr lang="en-US" dirty="0" err="1" smtClean="0"/>
              <a:t>integrability</a:t>
            </a:r>
            <a:r>
              <a:rPr lang="en-US" dirty="0" smtClean="0"/>
              <a:t> (</a:t>
            </a:r>
            <a:r>
              <a:rPr lang="en-US" dirty="0" err="1" smtClean="0"/>
              <a:t>octupole</a:t>
            </a:r>
            <a:r>
              <a:rPr lang="en-US" dirty="0" smtClean="0"/>
              <a:t> profile, </a:t>
            </a:r>
            <a:r>
              <a:rPr lang="en-US" dirty="0" smtClean="0"/>
              <a:t>tune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Higher-current </a:t>
            </a:r>
            <a:r>
              <a:rPr lang="en-US" dirty="0" smtClean="0"/>
              <a:t>beam halo studies</a:t>
            </a:r>
          </a:p>
        </p:txBody>
      </p:sp>
    </p:spTree>
    <p:extLst>
      <p:ext uri="{BB962C8B-B14F-4D97-AF65-F5344CB8AC3E}">
        <p14:creationId xmlns:p14="http://schemas.microsoft.com/office/powerpoint/2010/main" val="1556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UMER: </a:t>
            </a:r>
            <a:r>
              <a:rPr lang="en-US" dirty="0" smtClean="0"/>
              <a:t>Rami </a:t>
            </a:r>
            <a:r>
              <a:rPr lang="en-US" dirty="0" err="1" smtClean="0"/>
              <a:t>Kishek</a:t>
            </a:r>
            <a:r>
              <a:rPr lang="en-US" dirty="0" smtClean="0"/>
              <a:t>, Dave </a:t>
            </a:r>
            <a:r>
              <a:rPr lang="en-US" dirty="0"/>
              <a:t>Sutter, Eric Montgomery, Matthew </a:t>
            </a:r>
            <a:r>
              <a:rPr lang="en-US" dirty="0" err="1"/>
              <a:t>Teperman</a:t>
            </a:r>
            <a:r>
              <a:rPr lang="en-US" dirty="0"/>
              <a:t>, </a:t>
            </a:r>
            <a:r>
              <a:rPr lang="en-US" dirty="0" err="1"/>
              <a:t>Levon</a:t>
            </a:r>
            <a:r>
              <a:rPr lang="en-US" dirty="0"/>
              <a:t> </a:t>
            </a:r>
            <a:r>
              <a:rPr lang="en-US" dirty="0" err="1" smtClean="0"/>
              <a:t>Dovlatyan</a:t>
            </a:r>
            <a:r>
              <a:rPr lang="en-US" dirty="0" smtClean="0"/>
              <a:t>, Ben Cannon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IOTA Group @ FNAL (Sergei </a:t>
            </a:r>
            <a:r>
              <a:rPr lang="en-US" dirty="0" err="1"/>
              <a:t>Nagaitsev</a:t>
            </a:r>
            <a:r>
              <a:rPr lang="en-US" dirty="0"/>
              <a:t>, Sasha </a:t>
            </a:r>
            <a:r>
              <a:rPr lang="en-US" dirty="0" err="1"/>
              <a:t>Valishev</a:t>
            </a:r>
            <a:r>
              <a:rPr lang="en-US" dirty="0"/>
              <a:t>, Sergey </a:t>
            </a:r>
            <a:r>
              <a:rPr lang="en-US" dirty="0" err="1" smtClean="0"/>
              <a:t>Antipov</a:t>
            </a:r>
            <a:r>
              <a:rPr lang="en-US" dirty="0" smtClean="0"/>
              <a:t>, Jeff </a:t>
            </a:r>
            <a:r>
              <a:rPr lang="en-US" dirty="0" err="1" smtClean="0"/>
              <a:t>Eldredge</a:t>
            </a:r>
            <a:r>
              <a:rPr lang="en-US" dirty="0" smtClean="0"/>
              <a:t>, Sasha Romanov)</a:t>
            </a:r>
          </a:p>
          <a:p>
            <a:pPr marL="0" indent="0">
              <a:buNone/>
            </a:pPr>
            <a:r>
              <a:rPr lang="en-US" dirty="0" smtClean="0"/>
              <a:t>Wider IOTA Collaboration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</a:t>
            </a:r>
            <a:r>
              <a:rPr lang="en-US" dirty="0" smtClean="0"/>
              <a:t>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22400" y="1407161"/>
          <a:ext cx="8915397" cy="4829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5311"/>
                <a:gridCol w="939621"/>
                <a:gridCol w="1315471"/>
                <a:gridCol w="1127545"/>
                <a:gridCol w="1077628"/>
                <a:gridCol w="939621"/>
                <a:gridCol w="1066615"/>
                <a:gridCol w="1033585"/>
              </a:tblGrid>
              <a:tr h="9425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MACHINE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CIRC.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KINETIC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ENERGY</a:t>
                      </a:r>
                    </a:p>
                    <a:p>
                      <a:pPr algn="ctr"/>
                      <a:r>
                        <a:rPr lang="en-US" sz="1500" dirty="0" smtClean="0"/>
                        <a:t>Peak</a:t>
                      </a:r>
                      <a:r>
                        <a:rPr lang="en-US" sz="1500" baseline="0" dirty="0" smtClean="0"/>
                        <a:t> Curr.</a:t>
                      </a:r>
                      <a:endParaRPr 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RMS </a:t>
                      </a:r>
                      <a:r>
                        <a:rPr lang="el-GR" sz="1600" dirty="0" smtClean="0"/>
                        <a:t>ε</a:t>
                      </a:r>
                      <a:r>
                        <a:rPr lang="en-US" sz="1600" baseline="-25000" dirty="0" err="1" smtClean="0"/>
                        <a:t>x,y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500" dirty="0" smtClean="0"/>
                        <a:t>(norm.)</a:t>
                      </a:r>
                      <a:endParaRPr 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TUNE </a:t>
                      </a:r>
                    </a:p>
                    <a:p>
                      <a:pPr algn="ctr"/>
                      <a:r>
                        <a:rPr lang="en-US" sz="1600" i="1" dirty="0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600" i="1" baseline="-25000" dirty="0" smtClean="0">
                          <a:latin typeface="Symbol" panose="05050102010706020507" pitchFamily="18" charset="2"/>
                        </a:rPr>
                        <a:t>0</a:t>
                      </a:r>
                      <a:r>
                        <a:rPr lang="en-US" sz="1600" i="1" baseline="-25000" dirty="0" smtClean="0">
                          <a:latin typeface="+mn-lt"/>
                        </a:rPr>
                        <a:t>x</a:t>
                      </a:r>
                      <a:r>
                        <a:rPr lang="en-US" sz="1600" i="1" baseline="-25000" dirty="0" smtClean="0">
                          <a:latin typeface="Symbol" panose="05050102010706020507" pitchFamily="18" charset="2"/>
                        </a:rPr>
                        <a:t>,</a:t>
                      </a:r>
                      <a:r>
                        <a:rPr lang="en-US" sz="1600" i="1" baseline="-25000" dirty="0" smtClean="0">
                          <a:latin typeface="+mn-lt"/>
                        </a:rPr>
                        <a:t>y</a:t>
                      </a:r>
                      <a:endParaRPr lang="en-US" sz="16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i="1" dirty="0" smtClean="0"/>
                        <a:t>β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K</a:t>
                      </a:r>
                      <a:r>
                        <a:rPr lang="en-US" sz="1600" dirty="0" smtClean="0"/>
                        <a:t>, and/or</a:t>
                      </a:r>
                    </a:p>
                    <a:p>
                      <a:pPr algn="ctr"/>
                      <a:r>
                        <a:rPr lang="en-US" sz="1600" i="1" dirty="0" smtClean="0"/>
                        <a:t>ppp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Symbol" panose="05050102010706020507" pitchFamily="18" charset="2"/>
                        </a:rPr>
                        <a:t>n /n</a:t>
                      </a:r>
                      <a:r>
                        <a:rPr lang="en-US" sz="1600" i="1" baseline="-25000" dirty="0" smtClean="0">
                          <a:latin typeface="Symbol" panose="05050102010706020507" pitchFamily="18" charset="2"/>
                        </a:rPr>
                        <a:t>0 </a:t>
                      </a:r>
                      <a:r>
                        <a:rPr lang="en-US" sz="1600" baseline="0" dirty="0" smtClean="0"/>
                        <a:t>,</a:t>
                      </a:r>
                    </a:p>
                    <a:p>
                      <a:pPr algn="ctr"/>
                      <a:r>
                        <a:rPr lang="en-US" sz="1600" i="1" dirty="0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600" i="1" baseline="-25000" dirty="0" smtClean="0">
                          <a:latin typeface="Symbol" panose="05050102010706020507" pitchFamily="18" charset="2"/>
                        </a:rPr>
                        <a:t>0</a:t>
                      </a:r>
                      <a:r>
                        <a:rPr lang="en-US" sz="1600" i="1" baseline="0" dirty="0" smtClean="0">
                          <a:latin typeface="Symbol" panose="05050102010706020507" pitchFamily="18" charset="2"/>
                        </a:rPr>
                        <a:t>-</a:t>
                      </a:r>
                      <a:r>
                        <a:rPr lang="en-US" sz="1600" i="1" dirty="0" smtClean="0">
                          <a:latin typeface="Symbol" panose="05050102010706020507" pitchFamily="18" charset="2"/>
                        </a:rPr>
                        <a:t>n</a:t>
                      </a:r>
                      <a:endParaRPr lang="en-US" sz="1600" i="1" dirty="0">
                        <a:solidFill>
                          <a:srgbClr val="002060"/>
                        </a:solidFill>
                        <a:latin typeface="Symbol" panose="05050102010706020507" pitchFamily="18" charset="2"/>
                      </a:endParaRPr>
                    </a:p>
                  </a:txBody>
                  <a:tcPr/>
                </a:tc>
              </a:tr>
              <a:tr h="543771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UMER</a:t>
                      </a:r>
                    </a:p>
                    <a:p>
                      <a:pPr algn="l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1500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11.52 m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10 keV,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mA</a:t>
                      </a:r>
                      <a:endParaRPr lang="en-US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1.3 </a:t>
                      </a:r>
                      <a:r>
                        <a:rPr lang="el-GR" sz="1500" dirty="0" smtClean="0"/>
                        <a:t>μ</a:t>
                      </a:r>
                      <a:r>
                        <a:rPr lang="en-US" sz="1500" dirty="0" smtClean="0"/>
                        <a:t>m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6.68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0.195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9.0×10</a:t>
                      </a:r>
                      <a:r>
                        <a:rPr lang="en-US" sz="1500" baseline="30000" dirty="0" smtClean="0"/>
                        <a:t>-5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3.8×10</a:t>
                      </a:r>
                      <a:r>
                        <a:rPr lang="en-US" sz="1500" baseline="30000" dirty="0" smtClean="0"/>
                        <a:t>9</a:t>
                      </a:r>
                      <a:endParaRPr lang="en-US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3"/>
                          </a:solidFill>
                        </a:rPr>
                        <a:t>0.63,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accent3"/>
                          </a:solidFill>
                        </a:rPr>
                        <a:t>2.4</a:t>
                      </a:r>
                      <a:endParaRPr lang="en-US" sz="15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3771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UMER</a:t>
                      </a:r>
                    </a:p>
                    <a:p>
                      <a:pPr algn="l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1500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10 keV,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40 </a:t>
                      </a:r>
                      <a:r>
                        <a:rPr lang="en-US" sz="15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500" dirty="0" smtClean="0"/>
                        <a:t>A</a:t>
                      </a:r>
                      <a:endParaRPr lang="en-US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 </a:t>
                      </a:r>
                      <a:r>
                        <a:rPr lang="el-GR" sz="1500" dirty="0" smtClean="0"/>
                        <a:t>μ</a:t>
                      </a:r>
                      <a:r>
                        <a:rPr lang="en-US" sz="1500" dirty="0" smtClean="0"/>
                        <a:t>m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6.0×10</a:t>
                      </a:r>
                      <a:r>
                        <a:rPr lang="en-US" sz="1500" baseline="30000" dirty="0" smtClean="0"/>
                        <a:t>-7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2.5×10</a:t>
                      </a:r>
                      <a:r>
                        <a:rPr lang="en-US" sz="1500" baseline="30000" dirty="0" smtClean="0"/>
                        <a:t>7</a:t>
                      </a:r>
                      <a:endParaRPr lang="en-US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3"/>
                          </a:solidFill>
                        </a:rPr>
                        <a:t>1.00,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accent3"/>
                          </a:solidFill>
                        </a:rPr>
                        <a:t>0.005</a:t>
                      </a:r>
                      <a:endParaRPr lang="en-US" sz="15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3771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UMER</a:t>
                      </a:r>
                    </a:p>
                    <a:p>
                      <a:pPr algn="l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1500" b="1" baseline="300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5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10 keV,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60 </a:t>
                      </a:r>
                      <a:r>
                        <a:rPr lang="en-US" sz="15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500" dirty="0" smtClean="0"/>
                        <a:t>A</a:t>
                      </a:r>
                      <a:endParaRPr lang="en-US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0.13 </a:t>
                      </a:r>
                      <a:r>
                        <a:rPr lang="el-GR" sz="1500" dirty="0" smtClean="0"/>
                        <a:t>μ</a:t>
                      </a:r>
                      <a:r>
                        <a:rPr lang="en-US" sz="1500" dirty="0" smtClean="0"/>
                        <a:t>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9.0×10</a:t>
                      </a:r>
                      <a:r>
                        <a:rPr lang="en-US" sz="1500" baseline="30000" dirty="0" smtClean="0"/>
                        <a:t>-7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3.8×10</a:t>
                      </a:r>
                      <a:r>
                        <a:rPr lang="en-US" sz="1500" baseline="30000" dirty="0" smtClean="0"/>
                        <a:t>7</a:t>
                      </a:r>
                      <a:endParaRPr lang="en-US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3"/>
                          </a:solidFill>
                        </a:rPr>
                        <a:t>0.95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accent3"/>
                          </a:solidFill>
                        </a:rPr>
                        <a:t>0.3</a:t>
                      </a:r>
                      <a:endParaRPr lang="en-US" sz="15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377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HIF Driver</a:t>
                      </a:r>
                    </a:p>
                    <a:p>
                      <a:pPr algn="l"/>
                      <a:r>
                        <a:rPr lang="en-US" sz="1500" baseline="0" dirty="0" smtClean="0"/>
                        <a:t>Xe</a:t>
                      </a:r>
                      <a:r>
                        <a:rPr lang="en-US" sz="1500" baseline="30000" dirty="0" smtClean="0"/>
                        <a:t>+8</a:t>
                      </a:r>
                      <a:endParaRPr lang="en-US" sz="15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522 m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 GeV,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kA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35.7 </a:t>
                      </a:r>
                      <a:r>
                        <a:rPr lang="el-GR" sz="1500" dirty="0" smtClean="0"/>
                        <a:t>μ</a:t>
                      </a:r>
                      <a:r>
                        <a:rPr lang="en-US" sz="1500" dirty="0" smtClean="0"/>
                        <a:t>m</a:t>
                      </a:r>
                      <a:endParaRPr lang="en-US" sz="15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8.3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0.291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1.1×10</a:t>
                      </a:r>
                      <a:r>
                        <a:rPr lang="en-US" sz="1500" baseline="30000" dirty="0" smtClean="0"/>
                        <a:t>-5</a:t>
                      </a:r>
                    </a:p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smtClean="0"/>
                        <a:t>0.76,</a:t>
                      </a:r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2.0</a:t>
                      </a:r>
                      <a:endParaRPr lang="en-US" sz="15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377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ALS (LBNL)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</a:t>
                      </a:r>
                      <a:r>
                        <a:rPr lang="en-US" sz="1500" baseline="30000" dirty="0" smtClean="0"/>
                        <a:t>-</a:t>
                      </a:r>
                      <a:endParaRPr lang="en-US" sz="1500" b="1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197 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1.2 GeV,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400 mA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3.5</a:t>
                      </a:r>
                      <a:r>
                        <a:rPr lang="en-US" sz="1500" baseline="0" dirty="0" smtClean="0"/>
                        <a:t>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14.277</a:t>
                      </a:r>
                    </a:p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1.000</a:t>
                      </a:r>
                    </a:p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3.8×10</a:t>
                      </a:r>
                      <a:r>
                        <a:rPr lang="en-US" sz="1500" baseline="30000" dirty="0" smtClean="0"/>
                        <a:t>-15</a:t>
                      </a:r>
                      <a:endParaRPr lang="en-US" sz="15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1.00,</a:t>
                      </a:r>
                    </a:p>
                    <a:p>
                      <a:pPr algn="ctr"/>
                      <a:r>
                        <a:rPr lang="en-US" sz="1500" b="1" dirty="0" smtClean="0"/>
                        <a:t>0.00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377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SNS p Acc. Ring (ORNL)</a:t>
                      </a:r>
                      <a:endParaRPr lang="en-US" sz="15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248 m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1.0 GeV,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52 A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120 </a:t>
                      </a:r>
                      <a:r>
                        <a:rPr lang="el-GR" sz="1500" dirty="0" smtClean="0"/>
                        <a:t>μ</a:t>
                      </a:r>
                      <a:r>
                        <a:rPr lang="en-US" sz="1500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6.23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0.875</a:t>
                      </a:r>
                    </a:p>
                    <a:p>
                      <a:pPr algn="ctr"/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5.6×10</a:t>
                      </a:r>
                      <a:r>
                        <a:rPr lang="en-US" sz="1500" baseline="30000" dirty="0" smtClean="0"/>
                        <a:t>-7</a:t>
                      </a:r>
                      <a:endParaRPr lang="en-US" sz="15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1.5×10</a:t>
                      </a:r>
                      <a:r>
                        <a:rPr lang="en-US" sz="1500" baseline="30000" dirty="0" smtClean="0"/>
                        <a:t>14</a:t>
                      </a:r>
                      <a:endParaRPr lang="en-US" sz="15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0.98,</a:t>
                      </a:r>
                    </a:p>
                    <a:p>
                      <a:pPr algn="ctr"/>
                      <a:r>
                        <a:rPr lang="en-US" sz="1500" b="1" dirty="0" smtClean="0"/>
                        <a:t>0.15</a:t>
                      </a:r>
                      <a:endParaRPr lang="en-US" sz="15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5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SIS-18 U</a:t>
                      </a:r>
                      <a:r>
                        <a:rPr lang="en-US" sz="1500" baseline="30000" dirty="0" smtClean="0"/>
                        <a:t>28+</a:t>
                      </a:r>
                      <a:endParaRPr lang="en-US" sz="1500" dirty="0" smtClean="0"/>
                    </a:p>
                    <a:p>
                      <a:pPr algn="l"/>
                      <a:r>
                        <a:rPr lang="en-US" sz="1500" dirty="0" smtClean="0"/>
                        <a:t>(FAIR-GSI)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216 m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200 MeV/u,</a:t>
                      </a:r>
                    </a:p>
                    <a:p>
                      <a:pPr algn="ctr"/>
                      <a:r>
                        <a:rPr lang="en-US" sz="1200" dirty="0" smtClean="0"/>
                        <a:t>15.1 mA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(inj.)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150,50 </a:t>
                      </a:r>
                      <a:r>
                        <a:rPr lang="el-GR" sz="1500" dirty="0" smtClean="0"/>
                        <a:t>μ</a:t>
                      </a:r>
                      <a:r>
                        <a:rPr lang="en-US" sz="1500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4.17,</a:t>
                      </a:r>
                      <a:r>
                        <a:rPr lang="en-US" sz="1500" b="0" baseline="0" dirty="0" smtClean="0"/>
                        <a:t> 3.29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0.566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1.5×10</a:t>
                      </a:r>
                      <a:r>
                        <a:rPr lang="en-US" sz="1500" baseline="30000" dirty="0" smtClean="0"/>
                        <a:t>11</a:t>
                      </a:r>
                      <a:endParaRPr lang="en-US" sz="15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0.86,</a:t>
                      </a:r>
                    </a:p>
                    <a:p>
                      <a:pPr algn="ctr"/>
                      <a:r>
                        <a:rPr lang="en-US" sz="1500" b="1" dirty="0" smtClean="0"/>
                        <a:t>0.45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32560" y="2890520"/>
            <a:ext cx="889508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0388600" y="302260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Planned, new UMER beams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79880" y="201437"/>
            <a:ext cx="83667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Comparison of UMER beams with other high-intensity accelerators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30440" y="6447631"/>
            <a:ext cx="486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Santiago Bernal, Presented AAC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Lattice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3" y="1996815"/>
            <a:ext cx="10859119" cy="316895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427747"/>
                <a:ext cx="10808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“Low-current” 60 mu-A beam: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≈100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7747"/>
                <a:ext cx="1080836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542316" y="2130383"/>
                <a:ext cx="1136272" cy="57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2.858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16" y="2130383"/>
                <a:ext cx="1136272" cy="575927"/>
              </a:xfrm>
              <a:prstGeom prst="rect">
                <a:avLst/>
              </a:prstGeom>
              <a:blipFill rotWithShape="0">
                <a:blip r:embed="rId4"/>
                <a:stretch>
                  <a:fillRect l="-3209" r="-534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7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Injecting small-emittance beams into “low-space charge” lattice 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4" y="1690688"/>
            <a:ext cx="9057143" cy="206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4" y="3847797"/>
            <a:ext cx="9057143" cy="20857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54079" y="1850346"/>
                <a:ext cx="10808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“Low-current” 60 mu-A beam: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=0.13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79" y="1850346"/>
                <a:ext cx="1080836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0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055088" y="4017416"/>
                <a:ext cx="10808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0.6 mA pencil beam: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=0.40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088" y="4017416"/>
                <a:ext cx="1080836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3944679" y="6422066"/>
            <a:ext cx="585322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54079" y="6198930"/>
            <a:ext cx="112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497" y="151323"/>
            <a:ext cx="8915399" cy="1325563"/>
          </a:xfrm>
        </p:spPr>
        <p:txBody>
          <a:bodyPr/>
          <a:lstStyle/>
          <a:p>
            <a:pPr algn="ctr"/>
            <a:r>
              <a:rPr lang="en-US" sz="3600" dirty="0" smtClean="0"/>
              <a:t>Steering tolerances for beam through long </a:t>
            </a:r>
            <a:r>
              <a:rPr lang="en-US" sz="3600" dirty="0" err="1" smtClean="0"/>
              <a:t>octupole</a:t>
            </a:r>
            <a:r>
              <a:rPr lang="en-US" sz="3600" dirty="0" smtClean="0"/>
              <a:t> channel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2643" y="1557031"/>
            <a:ext cx="11739357" cy="3046340"/>
            <a:chOff x="57419" y="2541800"/>
            <a:chExt cx="8669793" cy="2249794"/>
          </a:xfrm>
        </p:grpSpPr>
        <p:pic>
          <p:nvPicPr>
            <p:cNvPr id="5" name="image2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387" y="2591319"/>
              <a:ext cx="2343150" cy="220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1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537" y="2541800"/>
              <a:ext cx="2352675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9" y="2591319"/>
              <a:ext cx="2234983" cy="210189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66396" y="4738063"/>
            <a:ext cx="4799789" cy="647700"/>
            <a:chOff x="1143000" y="2514600"/>
            <a:chExt cx="4799789" cy="6477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743200" y="2514600"/>
              <a:ext cx="0" cy="6096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1779" y="2526760"/>
              <a:ext cx="0" cy="6096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41979" y="2552700"/>
              <a:ext cx="0" cy="6096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43000" y="2667000"/>
              <a:ext cx="1600200" cy="381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43200" y="2641060"/>
              <a:ext cx="1600200" cy="381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1779" y="2641871"/>
              <a:ext cx="1600200" cy="381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3810" y="2857500"/>
              <a:ext cx="47989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41579" y="2667000"/>
              <a:ext cx="1621" cy="355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340158" y="2642682"/>
              <a:ext cx="1621" cy="355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16704" y="4375475"/>
            <a:ext cx="10779301" cy="8218076"/>
            <a:chOff x="-1524000" y="457200"/>
            <a:chExt cx="10779301" cy="8218076"/>
          </a:xfrm>
        </p:grpSpPr>
        <p:grpSp>
          <p:nvGrpSpPr>
            <p:cNvPr id="25" name="Group 24"/>
            <p:cNvGrpSpPr/>
            <p:nvPr/>
          </p:nvGrpSpPr>
          <p:grpSpPr>
            <a:xfrm>
              <a:off x="-1524000" y="457200"/>
              <a:ext cx="7838605" cy="8218076"/>
              <a:chOff x="-152400" y="2514600"/>
              <a:chExt cx="4222906" cy="442733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743200" y="2514600"/>
                <a:ext cx="0" cy="60960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741579" y="2667000"/>
                <a:ext cx="1621" cy="3550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29"/>
              <p:cNvSpPr/>
              <p:nvPr/>
            </p:nvSpPr>
            <p:spPr>
              <a:xfrm>
                <a:off x="-152400" y="2828003"/>
                <a:ext cx="4222906" cy="4113936"/>
              </a:xfrm>
              <a:prstGeom prst="arc">
                <a:avLst>
                  <a:gd name="adj1" fmla="val 14811145"/>
                  <a:gd name="adj2" fmla="val 17565656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143000" y="2895600"/>
                <a:ext cx="1600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Arc 25"/>
            <p:cNvSpPr/>
            <p:nvPr/>
          </p:nvSpPr>
          <p:spPr>
            <a:xfrm>
              <a:off x="1416696" y="1022973"/>
              <a:ext cx="7838605" cy="7636334"/>
            </a:xfrm>
            <a:prstGeom prst="arc">
              <a:avLst>
                <a:gd name="adj1" fmla="val 14811145"/>
                <a:gd name="adj2" fmla="val 1756565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850845" y="1164416"/>
              <a:ext cx="29703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563555" y="1697820"/>
            <a:ext cx="2040723" cy="258532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dirty="0"/>
              <a:t>“Toy model” WARP simulations with steering error; </a:t>
            </a:r>
          </a:p>
          <a:p>
            <a:endParaRPr lang="en-US" dirty="0"/>
          </a:p>
          <a:p>
            <a:r>
              <a:rPr lang="en-US" dirty="0"/>
              <a:t>Left: dependence on orbit distortion</a:t>
            </a:r>
          </a:p>
          <a:p>
            <a:endParaRPr lang="en-US" dirty="0"/>
          </a:p>
          <a:p>
            <a:r>
              <a:rPr lang="en-US" dirty="0"/>
              <a:t>Right: immersed in background field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643" y="5507021"/>
            <a:ext cx="4451867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Beam with closed orbit distortion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7403" y="5507021"/>
            <a:ext cx="4897908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Beam immersed in background field</a:t>
            </a:r>
          </a:p>
        </p:txBody>
      </p:sp>
    </p:spTree>
    <p:extLst>
      <p:ext uri="{BB962C8B-B14F-4D97-AF65-F5344CB8AC3E}">
        <p14:creationId xmlns:p14="http://schemas.microsoft.com/office/powerpoint/2010/main" val="17625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2" y="1"/>
            <a:ext cx="9186929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Octupole</a:t>
            </a:r>
            <a:r>
              <a:rPr lang="en-US" sz="3200" dirty="0"/>
              <a:t> nonlinearity couples into 3</a:t>
            </a:r>
            <a:r>
              <a:rPr lang="en-US" sz="3200" baseline="30000" dirty="0"/>
              <a:t>rd</a:t>
            </a:r>
            <a:r>
              <a:rPr lang="en-US" sz="3200" dirty="0"/>
              <a:t> order resonance with detectable losses for 60 µA “DC-beam”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06" y="2625053"/>
            <a:ext cx="2168349" cy="142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single </a:t>
            </a:r>
            <a:r>
              <a:rPr lang="en-US" sz="2400" dirty="0" err="1"/>
              <a:t>octupole</a:t>
            </a:r>
            <a:r>
              <a:rPr lang="en-US" sz="2400" dirty="0"/>
              <a:t> powered up to 3 A, 155 T/m</a:t>
            </a:r>
            <a:r>
              <a:rPr lang="en-US" sz="2400" baseline="30000" dirty="0"/>
              <a:t>3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14449" y="1612486"/>
            <a:ext cx="6378155" cy="5245516"/>
            <a:chOff x="4818311" y="1842823"/>
            <a:chExt cx="6378155" cy="52455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9154" y="1842823"/>
              <a:ext cx="697312" cy="477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309" y="6524080"/>
              <a:ext cx="5089842" cy="5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11" y="1842823"/>
              <a:ext cx="590998" cy="4646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5447" y="1612486"/>
            <a:ext cx="5089845" cy="46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10325" y="5391152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dirty="0"/>
              <a:t>125</a:t>
            </a:r>
            <a:r>
              <a:rPr lang="en-US" sz="2800" baseline="30000" dirty="0"/>
              <a:t>th</a:t>
            </a:r>
            <a:r>
              <a:rPr lang="en-US" sz="2800" dirty="0"/>
              <a:t> turn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13286"/>
            <a:ext cx="5514449" cy="2544716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376979" y="4676528"/>
            <a:ext cx="1803391" cy="7146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Increasing nonlinearity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45220" y="5255752"/>
            <a:ext cx="169237" cy="507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8682041" y="4457701"/>
            <a:ext cx="271463" cy="9334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757224" y="2625051"/>
            <a:ext cx="2246531" cy="1772528"/>
            <a:chOff x="559165" y="3565502"/>
            <a:chExt cx="3710228" cy="2927396"/>
          </a:xfrm>
        </p:grpSpPr>
        <p:sp>
          <p:nvSpPr>
            <p:cNvPr id="4" name="Oval 3"/>
            <p:cNvSpPr/>
            <p:nvPr/>
          </p:nvSpPr>
          <p:spPr>
            <a:xfrm>
              <a:off x="1341997" y="3565502"/>
              <a:ext cx="2927396" cy="29273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Connector 12"/>
            <p:cNvCxnSpPr>
              <a:endCxn id="4" idx="1"/>
            </p:cNvCxnSpPr>
            <p:nvPr/>
          </p:nvCxnSpPr>
          <p:spPr>
            <a:xfrm flipV="1">
              <a:off x="559165" y="3994209"/>
              <a:ext cx="1211539" cy="8672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2159838">
              <a:off x="3514018" y="3575794"/>
              <a:ext cx="185476" cy="46309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21" name="Group 119"/>
          <p:cNvGraphicFramePr>
            <a:graphicFrameLocks noGrp="1"/>
          </p:cNvGraphicFramePr>
          <p:nvPr>
            <p:extLst/>
          </p:nvPr>
        </p:nvGraphicFramePr>
        <p:xfrm>
          <a:off x="847649" y="1595288"/>
          <a:ext cx="3884010" cy="83513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28447"/>
                <a:gridCol w="1354105"/>
                <a:gridCol w="737939"/>
                <a:gridCol w="863519"/>
              </a:tblGrid>
              <a:tr h="457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Current [µA]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Initial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rms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ε [µm] 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ν/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</a:t>
                      </a:r>
                      <a:r>
                        <a:rPr kumimoji="0" lang="en-US" sz="12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ν-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</a:t>
                      </a:r>
                      <a:r>
                        <a:rPr kumimoji="0" lang="en-US" sz="12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300 µm,100 µm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0.005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0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415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6 mA tune scan</a:t>
            </a:r>
            <a:endParaRPr lang="en-US" dirty="0"/>
          </a:p>
        </p:txBody>
      </p:sp>
      <p:graphicFrame>
        <p:nvGraphicFramePr>
          <p:cNvPr id="4" name="Group 119"/>
          <p:cNvGraphicFramePr>
            <a:graphicFrameLocks noGrp="1"/>
          </p:cNvGraphicFramePr>
          <p:nvPr>
            <p:extLst/>
          </p:nvPr>
        </p:nvGraphicFramePr>
        <p:xfrm>
          <a:off x="152399" y="1715847"/>
          <a:ext cx="5172076" cy="117975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76301"/>
                <a:gridCol w="771525"/>
                <a:gridCol w="804729"/>
                <a:gridCol w="575096"/>
                <a:gridCol w="1003981"/>
                <a:gridCol w="1140444"/>
              </a:tblGrid>
              <a:tr h="75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Current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Initial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rms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ε</a:t>
                      </a:r>
                      <a:endParaRPr kumimoji="0" 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Avg. Radius</a:t>
                      </a:r>
                      <a:endParaRPr kumimoji="0" 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</a:t>
                      </a:r>
                      <a:r>
                        <a:rPr kumimoji="0" lang="en-US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kumimoji="0" 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Coherent tune shift</a:t>
                      </a:r>
                      <a:endParaRPr kumimoji="0" 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Incoherent tune shift</a:t>
                      </a:r>
                      <a:endParaRPr kumimoji="0" lang="en-US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421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6.0 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1.3 µm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3.4 mm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0.62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−0.05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485701" y="1422169"/>
            <a:ext cx="5609497" cy="5178656"/>
            <a:chOff x="4771246" y="1748459"/>
            <a:chExt cx="5609497" cy="51786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6481" y="1748459"/>
              <a:ext cx="5024262" cy="462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902" y="6369397"/>
              <a:ext cx="5030841" cy="55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246" y="1767853"/>
              <a:ext cx="585235" cy="460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198" y="1422168"/>
            <a:ext cx="668520" cy="46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224" y="5367376"/>
            <a:ext cx="4924425" cy="5524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turn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3" y="3271725"/>
            <a:ext cx="5333333" cy="3019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0675" y="5147191"/>
            <a:ext cx="1417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Turn 9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794053" y="4933950"/>
            <a:ext cx="680043" cy="369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5" y="2044186"/>
            <a:ext cx="35274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124" y="-26844"/>
            <a:ext cx="10911623" cy="1325563"/>
          </a:xfrm>
        </p:spPr>
        <p:txBody>
          <a:bodyPr/>
          <a:lstStyle/>
          <a:p>
            <a:pPr algn="ctr"/>
            <a:r>
              <a:rPr lang="en-US" dirty="0" smtClean="0"/>
              <a:t>Motivation for Nonlinear Lattices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23573" y="2170856"/>
            <a:ext cx="2164972" cy="3907313"/>
            <a:chOff x="4016490" y="2432679"/>
            <a:chExt cx="2164972" cy="3907313"/>
          </a:xfrm>
        </p:grpSpPr>
        <p:grpSp>
          <p:nvGrpSpPr>
            <p:cNvPr id="8" name="Group 7"/>
            <p:cNvGrpSpPr/>
            <p:nvPr/>
          </p:nvGrpSpPr>
          <p:grpSpPr>
            <a:xfrm>
              <a:off x="4016490" y="2432679"/>
              <a:ext cx="2164972" cy="3907313"/>
              <a:chOff x="2571839" y="2176818"/>
              <a:chExt cx="2164972" cy="390731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839" y="2176818"/>
                <a:ext cx="2152740" cy="192034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839" y="4145441"/>
                <a:ext cx="2164972" cy="193869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030702" y="2671507"/>
                  <a:ext cx="10390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=3.747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702" y="2671507"/>
                  <a:ext cx="103906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941" r="-588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95852" y="4713969"/>
                  <a:ext cx="91082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=5.79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851" y="4713968"/>
                  <a:ext cx="910827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356" r="-604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56155" y="1088374"/>
                <a:ext cx="5258110" cy="305156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smtClean="0"/>
                  <a:t>Periodic orbits dense in space, limit dynamic aperture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 smtClean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sz="1800" dirty="0" smtClean="0"/>
                  <a:t>Tune spread due to: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1800" dirty="0" smtClean="0"/>
                  <a:t>Chromaticity</a:t>
                </a:r>
                <a:endParaRPr lang="en-US" sz="1800" dirty="0"/>
              </a:p>
              <a:p>
                <a:pPr>
                  <a:spcBef>
                    <a:spcPts val="300"/>
                  </a:spcBef>
                </a:pPr>
                <a:r>
                  <a:rPr lang="en-US" sz="1800" dirty="0" smtClean="0"/>
                  <a:t>Space charge effects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sz="1600" dirty="0" smtClean="0"/>
                  <a:t>Space charge dominated: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type m:val="skw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600" b="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Transverse resonances drive halo and beam loss.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smtClean="0"/>
                  <a:t>Limitation </a:t>
                </a:r>
                <a:r>
                  <a:rPr lang="en-US" sz="1800" dirty="0"/>
                  <a:t>to achieving high beam </a:t>
                </a:r>
                <a:r>
                  <a:rPr lang="en-US" sz="1800" dirty="0" smtClean="0"/>
                  <a:t>intensities. </a:t>
                </a:r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smtClean="0"/>
                  <a:t>Machine protection: &lt;1 W/m</a:t>
                </a:r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6155" y="1088374"/>
                <a:ext cx="5258110" cy="3051567"/>
              </a:xfrm>
              <a:blipFill rotWithShape="1">
                <a:blip r:embed="rId12"/>
                <a:stretch>
                  <a:fillRect l="-1044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6337474" y="4319338"/>
            <a:ext cx="3083251" cy="202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We already build lattices with nonlinear correcting magnets. But, nonlinear </a:t>
            </a:r>
            <a:r>
              <a:rPr lang="en-US" sz="1800" dirty="0"/>
              <a:t>perturbation destroys invariants of motion 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>
                <a:sym typeface="Wingdings"/>
              </a:rPr>
              <a:t>chaotic motion, unbounded orbits, reduced dynamic aperture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11385" y="1375926"/>
                <a:ext cx="3817111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Linear lattice,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85" y="1375926"/>
                <a:ext cx="3817111" cy="668260"/>
              </a:xfrm>
              <a:prstGeom prst="rect">
                <a:avLst/>
              </a:prstGeom>
              <a:blipFill rotWithShape="0">
                <a:blip r:embed="rId13"/>
                <a:stretch>
                  <a:fillRect l="-1438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http://gluap.files.wordpress.com/2011/05/example2.png?w=48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529" y="3808256"/>
            <a:ext cx="2480163" cy="24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519530" y="6211374"/>
            <a:ext cx="2480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Tune diagram, up to 3</a:t>
            </a:r>
            <a:r>
              <a:rPr lang="en-US" sz="1100" baseline="30000" dirty="0"/>
              <a:t>rd</a:t>
            </a:r>
            <a:r>
              <a:rPr lang="en-US" sz="1100" dirty="0"/>
              <a:t> order resonance</a:t>
            </a:r>
          </a:p>
        </p:txBody>
      </p:sp>
    </p:spTree>
    <p:extLst>
      <p:ext uri="{BB962C8B-B14F-4D97-AF65-F5344CB8AC3E}">
        <p14:creationId xmlns:p14="http://schemas.microsoft.com/office/powerpoint/2010/main" val="14689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8" y="45291"/>
            <a:ext cx="10515600" cy="1325563"/>
          </a:xfrm>
        </p:spPr>
        <p:txBody>
          <a:bodyPr/>
          <a:lstStyle/>
          <a:p>
            <a:pPr algn="ctr"/>
            <a:r>
              <a:rPr lang="en-US" sz="4000" dirty="0" smtClean="0"/>
              <a:t>Theory of </a:t>
            </a:r>
            <a:r>
              <a:rPr lang="en-US" sz="4000" dirty="0" smtClean="0"/>
              <a:t>Nonlinear </a:t>
            </a:r>
            <a:r>
              <a:rPr lang="en-US" sz="4000" dirty="0" err="1" smtClean="0"/>
              <a:t>Integrable</a:t>
            </a:r>
            <a:r>
              <a:rPr lang="en-US" sz="4000" dirty="0" smtClean="0"/>
              <a:t> </a:t>
            </a:r>
            <a:r>
              <a:rPr lang="en-US" sz="4000" dirty="0" smtClean="0"/>
              <a:t>Optics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1440" y="1417553"/>
            <a:ext cx="67991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0" lvl="1" algn="ctr"/>
            <a:r>
              <a:rPr lang="en-US" sz="2000" dirty="0"/>
              <a:t>Danilov, </a:t>
            </a:r>
            <a:r>
              <a:rPr lang="en-US" sz="2000" dirty="0" err="1"/>
              <a:t>Nagaitsev</a:t>
            </a:r>
            <a:r>
              <a:rPr lang="en-US" sz="2000" dirty="0"/>
              <a:t>, Phys. Rev. ST </a:t>
            </a:r>
            <a:r>
              <a:rPr lang="en-US" sz="2000" dirty="0" err="1"/>
              <a:t>Accel</a:t>
            </a:r>
            <a:r>
              <a:rPr lang="en-US" sz="2000" dirty="0"/>
              <a:t>. Beams 13, 2010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560144" y="2000626"/>
            <a:ext cx="4978881" cy="2794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Add (unspecified) nonlinear potential to Hamiltonian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Choose </a:t>
            </a:r>
            <a:r>
              <a:rPr lang="en-US" sz="2000" dirty="0"/>
              <a:t>U(</a:t>
            </a:r>
            <a:r>
              <a:rPr lang="en-US" sz="2000" dirty="0" err="1"/>
              <a:t>x,y</a:t>
            </a:r>
            <a:r>
              <a:rPr lang="en-US" sz="2000" dirty="0"/>
              <a:t>) to be independent of s, H is </a:t>
            </a:r>
            <a:r>
              <a:rPr lang="en-US" sz="2000" dirty="0" smtClean="0"/>
              <a:t>conserved.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integrability, find U(</a:t>
            </a:r>
            <a:r>
              <a:rPr lang="en-US" sz="2000" dirty="0" err="1"/>
              <a:t>x,y</a:t>
            </a:r>
            <a:r>
              <a:rPr lang="en-US" sz="2000" dirty="0"/>
              <a:t>) that gives second invariant and satisfies Laplace’s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6702" y="2647171"/>
                <a:ext cx="4876078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2" y="2647171"/>
                <a:ext cx="4876078" cy="6338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222108" y="2060212"/>
            <a:ext cx="3525694" cy="2237070"/>
            <a:chOff x="400419" y="2863139"/>
            <a:chExt cx="3508045" cy="2225871"/>
          </a:xfrm>
        </p:grpSpPr>
        <p:sp>
          <p:nvSpPr>
            <p:cNvPr id="18" name="TextBox 17"/>
            <p:cNvSpPr txBox="1"/>
            <p:nvPr/>
          </p:nvSpPr>
          <p:spPr>
            <a:xfrm>
              <a:off x="2397295" y="3113414"/>
              <a:ext cx="1511169" cy="119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/>
                <a:t> 1     0</a:t>
              </a:r>
            </a:p>
            <a:p>
              <a:pPr>
                <a:lnSpc>
                  <a:spcPct val="150000"/>
                </a:lnSpc>
              </a:pPr>
              <a:r>
                <a:rPr lang="en-US" sz="2000" dirty="0"/>
                <a:t>-k     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130519"/>
              <a:ext cx="1272741" cy="1104185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3329" y="2974762"/>
              <a:ext cx="1882671" cy="1205505"/>
            </a:xfrm>
            <a:custGeom>
              <a:avLst/>
              <a:gdLst>
                <a:gd name="connsiteX0" fmla="*/ 1404471 w 1404471"/>
                <a:gd name="connsiteY0" fmla="*/ 1210235 h 1210235"/>
                <a:gd name="connsiteX1" fmla="*/ 0 w 1404471"/>
                <a:gd name="connsiteY1" fmla="*/ 1210235 h 1210235"/>
                <a:gd name="connsiteX2" fmla="*/ 0 w 1404471"/>
                <a:gd name="connsiteY2" fmla="*/ 0 h 1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471" h="1210235">
                  <a:moveTo>
                    <a:pt x="1404471" y="1210235"/>
                  </a:moveTo>
                  <a:lnTo>
                    <a:pt x="0" y="1210235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0419" y="3161153"/>
              <a:ext cx="1885581" cy="825236"/>
            </a:xfrm>
            <a:custGeom>
              <a:avLst/>
              <a:gdLst>
                <a:gd name="connsiteX0" fmla="*/ 1912471 w 1912471"/>
                <a:gd name="connsiteY0" fmla="*/ 0 h 837005"/>
                <a:gd name="connsiteX1" fmla="*/ 926353 w 1912471"/>
                <a:gd name="connsiteY1" fmla="*/ 836706 h 837005"/>
                <a:gd name="connsiteX2" fmla="*/ 0 w 1912471"/>
                <a:gd name="connsiteY2" fmla="*/ 104588 h 83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2471" h="837005">
                  <a:moveTo>
                    <a:pt x="1912471" y="0"/>
                  </a:moveTo>
                  <a:cubicBezTo>
                    <a:pt x="1578784" y="409637"/>
                    <a:pt x="1245098" y="819275"/>
                    <a:pt x="926353" y="836706"/>
                  </a:cubicBezTo>
                  <a:cubicBezTo>
                    <a:pt x="607608" y="854137"/>
                    <a:pt x="0" y="104588"/>
                    <a:pt x="0" y="104588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0040" y="2863139"/>
              <a:ext cx="3309572" cy="47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β</a:t>
              </a:r>
              <a:r>
                <a:rPr lang="en-US" sz="2000" baseline="-25000" dirty="0"/>
                <a:t>x</a:t>
              </a:r>
              <a:r>
                <a:rPr lang="en-US" sz="2000" dirty="0"/>
                <a:t>= β</a:t>
              </a:r>
              <a:r>
                <a:rPr lang="en-US" sz="2000" baseline="-25000" dirty="0"/>
                <a:t>y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9729" y="4226128"/>
              <a:ext cx="1605282" cy="704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Linear lattice: Focusing lens</a:t>
              </a:r>
              <a:endParaRPr lang="en-US" sz="20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9314" y="3233117"/>
              <a:ext cx="1822398" cy="902404"/>
              <a:chOff x="449314" y="3269768"/>
              <a:chExt cx="1822398" cy="902404"/>
            </a:xfrm>
            <a:noFill/>
          </p:grpSpPr>
          <p:sp>
            <p:nvSpPr>
              <p:cNvPr id="26" name="Freeform 25"/>
              <p:cNvSpPr/>
              <p:nvPr/>
            </p:nvSpPr>
            <p:spPr>
              <a:xfrm>
                <a:off x="449314" y="3269768"/>
                <a:ext cx="895350" cy="902403"/>
              </a:xfrm>
              <a:custGeom>
                <a:avLst/>
                <a:gdLst>
                  <a:gd name="connsiteX0" fmla="*/ 0 w 895350"/>
                  <a:gd name="connsiteY0" fmla="*/ 902181 h 902403"/>
                  <a:gd name="connsiteX1" fmla="*/ 228600 w 895350"/>
                  <a:gd name="connsiteY1" fmla="*/ 864081 h 902403"/>
                  <a:gd name="connsiteX2" fmla="*/ 428625 w 895350"/>
                  <a:gd name="connsiteY2" fmla="*/ 664056 h 902403"/>
                  <a:gd name="connsiteX3" fmla="*/ 666750 w 895350"/>
                  <a:gd name="connsiteY3" fmla="*/ 216381 h 902403"/>
                  <a:gd name="connsiteX4" fmla="*/ 809625 w 895350"/>
                  <a:gd name="connsiteY4" fmla="*/ 25881 h 902403"/>
                  <a:gd name="connsiteX5" fmla="*/ 895350 w 895350"/>
                  <a:gd name="connsiteY5" fmla="*/ 6831 h 90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5350" h="902403">
                    <a:moveTo>
                      <a:pt x="0" y="902181"/>
                    </a:moveTo>
                    <a:cubicBezTo>
                      <a:pt x="78581" y="902975"/>
                      <a:pt x="157162" y="903769"/>
                      <a:pt x="228600" y="864081"/>
                    </a:cubicBezTo>
                    <a:cubicBezTo>
                      <a:pt x="300038" y="824393"/>
                      <a:pt x="355600" y="772006"/>
                      <a:pt x="428625" y="664056"/>
                    </a:cubicBezTo>
                    <a:cubicBezTo>
                      <a:pt x="501650" y="556106"/>
                      <a:pt x="603250" y="322743"/>
                      <a:pt x="666750" y="216381"/>
                    </a:cubicBezTo>
                    <a:cubicBezTo>
                      <a:pt x="730250" y="110019"/>
                      <a:pt x="771525" y="60806"/>
                      <a:pt x="809625" y="25881"/>
                    </a:cubicBezTo>
                    <a:cubicBezTo>
                      <a:pt x="847725" y="-9044"/>
                      <a:pt x="871537" y="-1107"/>
                      <a:pt x="895350" y="6831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7" name="Freeform 26"/>
              <p:cNvSpPr/>
              <p:nvPr/>
            </p:nvSpPr>
            <p:spPr>
              <a:xfrm flipH="1">
                <a:off x="1290637" y="3269769"/>
                <a:ext cx="981075" cy="902403"/>
              </a:xfrm>
              <a:custGeom>
                <a:avLst/>
                <a:gdLst>
                  <a:gd name="connsiteX0" fmla="*/ 0 w 895350"/>
                  <a:gd name="connsiteY0" fmla="*/ 902181 h 902403"/>
                  <a:gd name="connsiteX1" fmla="*/ 228600 w 895350"/>
                  <a:gd name="connsiteY1" fmla="*/ 864081 h 902403"/>
                  <a:gd name="connsiteX2" fmla="*/ 428625 w 895350"/>
                  <a:gd name="connsiteY2" fmla="*/ 664056 h 902403"/>
                  <a:gd name="connsiteX3" fmla="*/ 666750 w 895350"/>
                  <a:gd name="connsiteY3" fmla="*/ 216381 h 902403"/>
                  <a:gd name="connsiteX4" fmla="*/ 809625 w 895350"/>
                  <a:gd name="connsiteY4" fmla="*/ 25881 h 902403"/>
                  <a:gd name="connsiteX5" fmla="*/ 895350 w 895350"/>
                  <a:gd name="connsiteY5" fmla="*/ 6831 h 90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5350" h="902403">
                    <a:moveTo>
                      <a:pt x="0" y="902181"/>
                    </a:moveTo>
                    <a:cubicBezTo>
                      <a:pt x="78581" y="902975"/>
                      <a:pt x="157162" y="903769"/>
                      <a:pt x="228600" y="864081"/>
                    </a:cubicBezTo>
                    <a:cubicBezTo>
                      <a:pt x="300038" y="824393"/>
                      <a:pt x="355600" y="772006"/>
                      <a:pt x="428625" y="664056"/>
                    </a:cubicBezTo>
                    <a:cubicBezTo>
                      <a:pt x="501650" y="556106"/>
                      <a:pt x="603250" y="322743"/>
                      <a:pt x="666750" y="216381"/>
                    </a:cubicBezTo>
                    <a:cubicBezTo>
                      <a:pt x="730250" y="110019"/>
                      <a:pt x="771525" y="60806"/>
                      <a:pt x="809625" y="25881"/>
                    </a:cubicBezTo>
                    <a:cubicBezTo>
                      <a:pt x="847725" y="-9044"/>
                      <a:pt x="871537" y="-1107"/>
                      <a:pt x="895350" y="6831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7530" y="4253204"/>
              <a:ext cx="1974911" cy="83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Nonlinear U(s)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567103" y="4693752"/>
            <a:ext cx="11546682" cy="399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Recall U(</a:t>
            </a:r>
            <a:r>
              <a:rPr lang="en-US" sz="2000" dirty="0" err="1"/>
              <a:t>x,y</a:t>
            </a:r>
            <a:r>
              <a:rPr lang="en-US" sz="2000" dirty="0"/>
              <a:t>) must be independent of s in </a:t>
            </a:r>
            <a:r>
              <a:rPr lang="en-US" sz="2000" i="1" dirty="0"/>
              <a:t>normalized particle </a:t>
            </a:r>
            <a:r>
              <a:rPr lang="en-US" sz="2000" i="1" dirty="0" smtClean="0"/>
              <a:t>frame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Nonlinear field V in lab frame must scale with envelope function: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2000" dirty="0"/>
              <a:t>Normalized Hamiltonian is conserved!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879414"/>
              </p:ext>
            </p:extLst>
          </p:nvPr>
        </p:nvGraphicFramePr>
        <p:xfrm>
          <a:off x="7838223" y="4585650"/>
          <a:ext cx="1272000" cy="58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927100" imgH="406400" progId="Equation.3">
                  <p:embed/>
                </p:oleObj>
              </mc:Choice>
              <mc:Fallback>
                <p:oleObj name="Equation" r:id="rId5" imgW="927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8223" y="4585650"/>
                        <a:ext cx="1272000" cy="58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715306"/>
              </p:ext>
            </p:extLst>
          </p:nvPr>
        </p:nvGraphicFramePr>
        <p:xfrm>
          <a:off x="9429791" y="4479025"/>
          <a:ext cx="2286000" cy="77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7" imgW="1612900" imgH="508000" progId="Equation.3">
                  <p:embed/>
                </p:oleObj>
              </mc:Choice>
              <mc:Fallback>
                <p:oleObj name="Equation" r:id="rId7" imgW="16129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29791" y="4479025"/>
                        <a:ext cx="2286000" cy="773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4118"/>
              </p:ext>
            </p:extLst>
          </p:nvPr>
        </p:nvGraphicFramePr>
        <p:xfrm>
          <a:off x="7609809" y="5399444"/>
          <a:ext cx="3439627" cy="49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9" imgW="2578100" imgH="330200" progId="Equation.DSMT4">
                  <p:embed/>
                </p:oleObj>
              </mc:Choice>
              <mc:Fallback>
                <p:oleObj name="Equation" r:id="rId9" imgW="25781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9809" y="5399444"/>
                        <a:ext cx="3439627" cy="49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578100" y="2406531"/>
            <a:ext cx="2184991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 smtClean="0"/>
              <a:t>Simple model of nonlinear integrable lattice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87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r="-1300" b="2176"/>
          <a:stretch/>
        </p:blipFill>
        <p:spPr bwMode="auto">
          <a:xfrm>
            <a:off x="3148234" y="1809407"/>
            <a:ext cx="5029200" cy="27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 rot="1800000">
            <a:off x="6959225" y="2211472"/>
            <a:ext cx="575755" cy="2220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1467" dirty="0"/>
              <a:t>NL1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410835" y="2652823"/>
            <a:ext cx="1465239" cy="2243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http://www.cteq-mcnet.org/mark_blu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65" y="2736245"/>
            <a:ext cx="1067785" cy="10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9853" y="3805829"/>
                <a:ext cx="4572000" cy="22073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Elliptic Potentials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𝜉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/>
                  <a:t>  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ambria Math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390" y="2854372"/>
                <a:ext cx="3429000" cy="1655480"/>
              </a:xfrm>
              <a:blipFill rotWithShape="1">
                <a:blip r:embed="rId6"/>
                <a:stretch>
                  <a:fillRect l="-1243" t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7345359" y="4642742"/>
            <a:ext cx="5711052" cy="2152080"/>
            <a:chOff x="136152" y="2961242"/>
            <a:chExt cx="4508925" cy="1699086"/>
          </a:xfrm>
        </p:grpSpPr>
        <p:sp>
          <p:nvSpPr>
            <p:cNvPr id="33" name="TextBox 32"/>
            <p:cNvSpPr txBox="1"/>
            <p:nvPr/>
          </p:nvSpPr>
          <p:spPr>
            <a:xfrm>
              <a:off x="2498573" y="3169963"/>
              <a:ext cx="1060167" cy="1045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dirty="0"/>
                <a:t> 1     0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/>
                <a:t>-k     1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0" y="3130519"/>
              <a:ext cx="1272741" cy="1104185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03329" y="2974762"/>
              <a:ext cx="1882671" cy="1205505"/>
            </a:xfrm>
            <a:custGeom>
              <a:avLst/>
              <a:gdLst>
                <a:gd name="connsiteX0" fmla="*/ 1404471 w 1404471"/>
                <a:gd name="connsiteY0" fmla="*/ 1210235 h 1210235"/>
                <a:gd name="connsiteX1" fmla="*/ 0 w 1404471"/>
                <a:gd name="connsiteY1" fmla="*/ 1210235 h 1210235"/>
                <a:gd name="connsiteX2" fmla="*/ 0 w 1404471"/>
                <a:gd name="connsiteY2" fmla="*/ 0 h 1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471" h="1210235">
                  <a:moveTo>
                    <a:pt x="1404471" y="1210235"/>
                  </a:moveTo>
                  <a:lnTo>
                    <a:pt x="0" y="1210235"/>
                  </a:lnTo>
                  <a:lnTo>
                    <a:pt x="0" y="0"/>
                  </a:lnTo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00419" y="3161153"/>
              <a:ext cx="1885581" cy="825236"/>
            </a:xfrm>
            <a:custGeom>
              <a:avLst/>
              <a:gdLst>
                <a:gd name="connsiteX0" fmla="*/ 1912471 w 1912471"/>
                <a:gd name="connsiteY0" fmla="*/ 0 h 837005"/>
                <a:gd name="connsiteX1" fmla="*/ 926353 w 1912471"/>
                <a:gd name="connsiteY1" fmla="*/ 836706 h 837005"/>
                <a:gd name="connsiteX2" fmla="*/ 0 w 1912471"/>
                <a:gd name="connsiteY2" fmla="*/ 104588 h 83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2471" h="837005">
                  <a:moveTo>
                    <a:pt x="1912471" y="0"/>
                  </a:moveTo>
                  <a:cubicBezTo>
                    <a:pt x="1578784" y="409637"/>
                    <a:pt x="1245098" y="819275"/>
                    <a:pt x="926353" y="836706"/>
                  </a:cubicBezTo>
                  <a:cubicBezTo>
                    <a:pt x="607608" y="854137"/>
                    <a:pt x="0" y="104588"/>
                    <a:pt x="0" y="104588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4753" y="2961242"/>
              <a:ext cx="4270324" cy="39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 β</a:t>
              </a:r>
              <a:r>
                <a:rPr lang="en-US" sz="2667" baseline="-25000" dirty="0"/>
                <a:t>x</a:t>
              </a:r>
              <a:r>
                <a:rPr lang="en-US" sz="2667" dirty="0"/>
                <a:t>= β</a:t>
              </a:r>
              <a:r>
                <a:rPr lang="en-US" sz="2667" baseline="-25000" dirty="0"/>
                <a:t>y</a:t>
              </a:r>
              <a:endParaRPr lang="en-US" sz="2667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7860" y="4263390"/>
              <a:ext cx="1030880" cy="39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T-insert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49314" y="3233117"/>
              <a:ext cx="1822398" cy="902404"/>
              <a:chOff x="449314" y="3269768"/>
              <a:chExt cx="1822398" cy="902404"/>
            </a:xfrm>
            <a:noFill/>
          </p:grpSpPr>
          <p:sp>
            <p:nvSpPr>
              <p:cNvPr id="41" name="Freeform 40"/>
              <p:cNvSpPr/>
              <p:nvPr/>
            </p:nvSpPr>
            <p:spPr>
              <a:xfrm>
                <a:off x="449314" y="3269768"/>
                <a:ext cx="895350" cy="902403"/>
              </a:xfrm>
              <a:custGeom>
                <a:avLst/>
                <a:gdLst>
                  <a:gd name="connsiteX0" fmla="*/ 0 w 895350"/>
                  <a:gd name="connsiteY0" fmla="*/ 902181 h 902403"/>
                  <a:gd name="connsiteX1" fmla="*/ 228600 w 895350"/>
                  <a:gd name="connsiteY1" fmla="*/ 864081 h 902403"/>
                  <a:gd name="connsiteX2" fmla="*/ 428625 w 895350"/>
                  <a:gd name="connsiteY2" fmla="*/ 664056 h 902403"/>
                  <a:gd name="connsiteX3" fmla="*/ 666750 w 895350"/>
                  <a:gd name="connsiteY3" fmla="*/ 216381 h 902403"/>
                  <a:gd name="connsiteX4" fmla="*/ 809625 w 895350"/>
                  <a:gd name="connsiteY4" fmla="*/ 25881 h 902403"/>
                  <a:gd name="connsiteX5" fmla="*/ 895350 w 895350"/>
                  <a:gd name="connsiteY5" fmla="*/ 6831 h 90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5350" h="902403">
                    <a:moveTo>
                      <a:pt x="0" y="902181"/>
                    </a:moveTo>
                    <a:cubicBezTo>
                      <a:pt x="78581" y="902975"/>
                      <a:pt x="157162" y="903769"/>
                      <a:pt x="228600" y="864081"/>
                    </a:cubicBezTo>
                    <a:cubicBezTo>
                      <a:pt x="300038" y="824393"/>
                      <a:pt x="355600" y="772006"/>
                      <a:pt x="428625" y="664056"/>
                    </a:cubicBezTo>
                    <a:cubicBezTo>
                      <a:pt x="501650" y="556106"/>
                      <a:pt x="603250" y="322743"/>
                      <a:pt x="666750" y="216381"/>
                    </a:cubicBezTo>
                    <a:cubicBezTo>
                      <a:pt x="730250" y="110019"/>
                      <a:pt x="771525" y="60806"/>
                      <a:pt x="809625" y="25881"/>
                    </a:cubicBezTo>
                    <a:cubicBezTo>
                      <a:pt x="847725" y="-9044"/>
                      <a:pt x="871537" y="-1107"/>
                      <a:pt x="895350" y="6831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H="1">
                <a:off x="1290637" y="3269769"/>
                <a:ext cx="981075" cy="902403"/>
              </a:xfrm>
              <a:custGeom>
                <a:avLst/>
                <a:gdLst>
                  <a:gd name="connsiteX0" fmla="*/ 0 w 895350"/>
                  <a:gd name="connsiteY0" fmla="*/ 902181 h 902403"/>
                  <a:gd name="connsiteX1" fmla="*/ 228600 w 895350"/>
                  <a:gd name="connsiteY1" fmla="*/ 864081 h 902403"/>
                  <a:gd name="connsiteX2" fmla="*/ 428625 w 895350"/>
                  <a:gd name="connsiteY2" fmla="*/ 664056 h 902403"/>
                  <a:gd name="connsiteX3" fmla="*/ 666750 w 895350"/>
                  <a:gd name="connsiteY3" fmla="*/ 216381 h 902403"/>
                  <a:gd name="connsiteX4" fmla="*/ 809625 w 895350"/>
                  <a:gd name="connsiteY4" fmla="*/ 25881 h 902403"/>
                  <a:gd name="connsiteX5" fmla="*/ 895350 w 895350"/>
                  <a:gd name="connsiteY5" fmla="*/ 6831 h 902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5350" h="902403">
                    <a:moveTo>
                      <a:pt x="0" y="902181"/>
                    </a:moveTo>
                    <a:cubicBezTo>
                      <a:pt x="78581" y="902975"/>
                      <a:pt x="157162" y="903769"/>
                      <a:pt x="228600" y="864081"/>
                    </a:cubicBezTo>
                    <a:cubicBezTo>
                      <a:pt x="300038" y="824393"/>
                      <a:pt x="355600" y="772006"/>
                      <a:pt x="428625" y="664056"/>
                    </a:cubicBezTo>
                    <a:cubicBezTo>
                      <a:pt x="501650" y="556106"/>
                      <a:pt x="603250" y="322743"/>
                      <a:pt x="666750" y="216381"/>
                    </a:cubicBezTo>
                    <a:cubicBezTo>
                      <a:pt x="730250" y="110019"/>
                      <a:pt x="771525" y="60806"/>
                      <a:pt x="809625" y="25881"/>
                    </a:cubicBezTo>
                    <a:cubicBezTo>
                      <a:pt x="847725" y="-9044"/>
                      <a:pt x="871537" y="-1107"/>
                      <a:pt x="895350" y="6831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36152" y="4239129"/>
              <a:ext cx="2296854" cy="39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rgbClr val="FF0000"/>
                  </a:solidFill>
                </a:rPr>
                <a:t>Nonlinear Element</a:t>
              </a: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1235643" y="33868"/>
            <a:ext cx="9018936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Test of 2D Integrability at </a:t>
            </a:r>
            <a:r>
              <a:rPr lang="en-US" sz="4400" dirty="0" smtClean="0"/>
              <a:t>IOTA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52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99" y="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University of Maryland Electron Ring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17699" y="1468975"/>
            <a:ext cx="3581400" cy="25545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en-US" sz="2000" b="1" dirty="0"/>
              <a:t>System Parameters</a:t>
            </a:r>
          </a:p>
          <a:p>
            <a:pPr algn="ctr" eaLnBrk="0" hangingPunct="0"/>
            <a:r>
              <a:rPr lang="en-US" sz="2000" dirty="0"/>
              <a:t>Beam energy 10 </a:t>
            </a:r>
            <a:r>
              <a:rPr lang="en-US" sz="2000" dirty="0" err="1"/>
              <a:t>keV</a:t>
            </a:r>
            <a:endParaRPr lang="en-US" sz="2000" dirty="0"/>
          </a:p>
          <a:p>
            <a:pPr algn="ctr" eaLnBrk="0" hangingPunct="0"/>
            <a:r>
              <a:rPr lang="en-US" sz="2000" dirty="0"/>
              <a:t>Circumference 11.52 m</a:t>
            </a:r>
          </a:p>
          <a:p>
            <a:pPr algn="ctr" eaLnBrk="0" hangingPunct="0"/>
            <a:r>
              <a:rPr lang="en-US" sz="2000" dirty="0"/>
              <a:t>Beam Length 20-140ns</a:t>
            </a:r>
          </a:p>
          <a:p>
            <a:pPr algn="ctr" eaLnBrk="0" hangingPunct="0"/>
            <a:r>
              <a:rPr lang="en-US" sz="2000" dirty="0"/>
              <a:t>Circulation Time 197ns</a:t>
            </a:r>
          </a:p>
          <a:p>
            <a:pPr algn="ctr" eaLnBrk="0" hangingPunct="0"/>
            <a:r>
              <a:rPr lang="en-US" sz="2000" dirty="0"/>
              <a:t>Beam current 0.6 - 100mA</a:t>
            </a:r>
          </a:p>
          <a:p>
            <a:pPr algn="ctr" eaLnBrk="0" hangingPunct="0"/>
            <a:r>
              <a:rPr lang="en-US" sz="2000" dirty="0"/>
              <a:t>Beam radius  0.25 - 10mm</a:t>
            </a:r>
          </a:p>
          <a:p>
            <a:pPr algn="ctr" eaLnBrk="0" hangingPunct="0"/>
            <a:r>
              <a:rPr lang="en-US" sz="2000" dirty="0"/>
              <a:t>Tune </a:t>
            </a:r>
            <a:r>
              <a:rPr lang="en-US" sz="2000" dirty="0" err="1"/>
              <a:t>ν</a:t>
            </a:r>
            <a:r>
              <a:rPr lang="en-US" sz="2000" baseline="-25000" dirty="0" err="1"/>
              <a:t>x</a:t>
            </a:r>
            <a:r>
              <a:rPr lang="en-US" sz="2000" dirty="0"/>
              <a:t>~ </a:t>
            </a:r>
            <a:r>
              <a:rPr lang="en-US" sz="2000" dirty="0" err="1"/>
              <a:t>ν</a:t>
            </a:r>
            <a:r>
              <a:rPr lang="en-US" sz="2000" baseline="-25000" dirty="0" err="1"/>
              <a:t>y</a:t>
            </a:r>
            <a:r>
              <a:rPr lang="en-US" sz="2000" dirty="0"/>
              <a:t>~ 6.8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943608"/>
            <a:ext cx="3352800" cy="1354217"/>
          </a:xfrm>
          <a:prstGeom prst="rect">
            <a:avLst/>
          </a:prstGeom>
          <a:noFill/>
          <a:ln>
            <a:noFill/>
          </a:ln>
        </p:spPr>
        <p:txBody>
          <a:bodyPr wrap="square" lIns="91440" tIns="182880" rIns="91440" bIns="0" rtlCol="0" anchor="ctr" anchorCtr="1">
            <a:spAutoFit/>
          </a:bodyPr>
          <a:lstStyle/>
          <a:p>
            <a:r>
              <a:rPr lang="en-US" sz="2000" dirty="0"/>
              <a:t>We (typically) operate in high intensity, “extreme” space charge regime</a:t>
            </a: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9108" b="10543"/>
          <a:stretch/>
        </p:blipFill>
        <p:spPr>
          <a:xfrm>
            <a:off x="5184898" y="1468975"/>
            <a:ext cx="6090461" cy="4911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99259" y="4240045"/>
                <a:ext cx="2742481" cy="485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=0.85−0.14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258" y="4240043"/>
                <a:ext cx="2067233" cy="363882"/>
              </a:xfrm>
              <a:prstGeom prst="rect">
                <a:avLst/>
              </a:prstGeom>
              <a:blipFill rotWithShape="0">
                <a:blip r:embed="rId4"/>
                <a:stretch>
                  <a:fillRect l="-12094" t="-164407" r="-2360" b="-247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617225" y="4725242"/>
                <a:ext cx="2225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=0.94 −5.6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5" y="4725242"/>
                <a:ext cx="22259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40" r="-301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Group 119"/>
          <p:cNvGraphicFramePr>
            <a:graphicFrameLocks noGrp="1"/>
          </p:cNvGraphicFramePr>
          <p:nvPr>
            <p:extLst/>
          </p:nvPr>
        </p:nvGraphicFramePr>
        <p:xfrm>
          <a:off x="4299100" y="4506252"/>
          <a:ext cx="6308155" cy="22289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28447"/>
                <a:gridCol w="1123595"/>
                <a:gridCol w="1222459"/>
                <a:gridCol w="968451"/>
                <a:gridCol w="1015292"/>
                <a:gridCol w="1049911"/>
              </a:tblGrid>
              <a:tr h="640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Current [mA]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Initial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rms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ε [µm] 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Avg. Radius [mm]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ν/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</a:t>
                      </a:r>
                      <a:r>
                        <a:rPr kumimoji="0" lang="en-US" sz="12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Coherent tune shift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Incoherent tune shift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14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-0.005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0.94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21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6.0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0.62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−0.05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2.4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21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0.31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−0.17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21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78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3.0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9.6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0.18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−0.67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09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11.1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0.14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−0.91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1" t="31969" r="7582" b="27998"/>
          <a:stretch>
            <a:fillRect/>
          </a:stretch>
        </p:blipFill>
        <p:spPr bwMode="auto">
          <a:xfrm>
            <a:off x="4486073" y="2629479"/>
            <a:ext cx="2305051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want to do this?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will we do this? (experimental plans)</a:t>
            </a:r>
          </a:p>
          <a:p>
            <a:r>
              <a:rPr lang="en-US" dirty="0" smtClean="0"/>
              <a:t>How well will it work? (simulations and characterizations)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43828" y="1424550"/>
            <a:ext cx="4825555" cy="5304577"/>
            <a:chOff x="2982890" y="1186451"/>
            <a:chExt cx="4825555" cy="53045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890" y="1186451"/>
              <a:ext cx="4825555" cy="53045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204076" y="4669877"/>
              <a:ext cx="2002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Octupole Channel</a:t>
              </a:r>
            </a:p>
            <a:p>
              <a:pPr algn="ctr"/>
              <a:r>
                <a:rPr lang="en-US" sz="1600" dirty="0"/>
                <a:t>(20° of ring) 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833282" y="5319749"/>
              <a:ext cx="266700" cy="5386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43807" y="3849599"/>
              <a:ext cx="19775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Linear lattice is effective thin-lens transformation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49315" y="4301320"/>
            <a:ext cx="3976353" cy="2003734"/>
            <a:chOff x="14228" y="1399522"/>
            <a:chExt cx="3976352" cy="2003734"/>
          </a:xfrm>
        </p:grpSpPr>
        <p:pic>
          <p:nvPicPr>
            <p:cNvPr id="37" name="Picture 2" descr="C:\Users\user\Documents\Elegant\NonlinearUmerSolutions\single_channel_\at6_at5b_fullrin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4" t="3683" r="11108" b="5310"/>
            <a:stretch/>
          </p:blipFill>
          <p:spPr bwMode="auto">
            <a:xfrm>
              <a:off x="340879" y="1722957"/>
              <a:ext cx="3265714" cy="156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rot="16200000">
                  <a:off x="-504422" y="1918172"/>
                  <a:ext cx="1745186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r>
                    <a:rPr lang="en-US" sz="2000" dirty="0"/>
                    <a:t>-1   0   1    2    3</a:t>
                  </a: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504422" y="1918172"/>
                  <a:ext cx="1745186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748" r="-14655" b="-34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677050" y="3003146"/>
              <a:ext cx="331353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     2.88        s(m)          11.52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1" y="253016"/>
            <a:ext cx="894408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Overview of quasi-</a:t>
            </a:r>
            <a:r>
              <a:rPr lang="en-US" dirty="0" err="1" smtClean="0"/>
              <a:t>integrable</a:t>
            </a:r>
            <a:r>
              <a:rPr lang="en-US" dirty="0" smtClean="0"/>
              <a:t> </a:t>
            </a:r>
            <a:r>
              <a:rPr lang="en-US" dirty="0" err="1" smtClean="0"/>
              <a:t>octupole</a:t>
            </a:r>
            <a:r>
              <a:rPr lang="en-US" dirty="0" smtClean="0"/>
              <a:t> lattice </a:t>
            </a:r>
            <a:r>
              <a:rPr lang="en-US" dirty="0" smtClean="0"/>
              <a:t>experiment at UMER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2688" y="1956523"/>
            <a:ext cx="3086627" cy="2554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/>
              <a:t>Single </a:t>
            </a:r>
            <a:r>
              <a:rPr lang="en-US" sz="2000" dirty="0" smtClean="0"/>
              <a:t>Channel </a:t>
            </a:r>
            <a:r>
              <a:rPr lang="en-US" sz="2000" dirty="0" smtClean="0"/>
              <a:t>experiment</a:t>
            </a:r>
            <a:r>
              <a:rPr lang="en-US" sz="2000" dirty="0" smtClean="0"/>
              <a:t>:</a:t>
            </a:r>
            <a:endParaRPr lang="en-US" sz="2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IOTA-like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 smtClean="0"/>
              <a:t>Max tune </a:t>
            </a:r>
            <a:r>
              <a:rPr lang="en-US" sz="2000" dirty="0"/>
              <a:t>spread possible </a:t>
            </a:r>
            <a:r>
              <a:rPr lang="en-US" sz="2000" dirty="0" smtClean="0"/>
              <a:t>~0.2</a:t>
            </a:r>
            <a:endParaRPr lang="en-US" sz="2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Custom ring section, new lattice solution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/>
              <a:t>The deep unknown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39282" y="2407772"/>
            <a:ext cx="3341229" cy="1631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en-US" sz="2000" dirty="0"/>
              <a:t>β</a:t>
            </a:r>
            <a:r>
              <a:rPr lang="en-US" sz="2000" baseline="-25000" dirty="0"/>
              <a:t>x</a:t>
            </a:r>
            <a:r>
              <a:rPr lang="en-US" sz="2000" dirty="0"/>
              <a:t>= β</a:t>
            </a:r>
            <a:r>
              <a:rPr lang="en-US" sz="2000" baseline="-25000" dirty="0"/>
              <a:t>y</a:t>
            </a:r>
            <a:r>
              <a:rPr lang="en-US" sz="2000" dirty="0"/>
              <a:t> in nonlinear insert</a:t>
            </a:r>
          </a:p>
          <a:p>
            <a:pPr marL="285744" indent="-285744">
              <a:buFont typeface="Arial"/>
              <a:buChar char="•"/>
            </a:pPr>
            <a:r>
              <a:rPr lang="en-US" sz="2000" dirty="0"/>
              <a:t>Ring transfer matrix equivalent to thin lens kick</a:t>
            </a:r>
          </a:p>
          <a:p>
            <a:pPr marL="285744" indent="-285744">
              <a:buFont typeface="Arial"/>
              <a:buChar char="•"/>
            </a:pPr>
            <a:r>
              <a:rPr lang="en-US" sz="2000" dirty="0"/>
              <a:t>Phase advance nπ</a:t>
            </a:r>
          </a:p>
          <a:p>
            <a:pPr marL="285744" indent="-285744">
              <a:buFont typeface="Arial"/>
              <a:buChar char="•"/>
            </a:pPr>
            <a:r>
              <a:rPr lang="en-US" sz="2000" dirty="0"/>
              <a:t>Achromatic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5966" y="1956509"/>
            <a:ext cx="3341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Lattice design: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49418" y="3368952"/>
            <a:ext cx="2814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Experimental Layout: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20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214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Experimental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25" y="3584094"/>
            <a:ext cx="4047857" cy="14656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Predicted maximum octupole-induced tune shift is ~0.2 absolute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Need low-current beams with </a:t>
            </a:r>
            <a:r>
              <a:rPr lang="en-US" sz="1800" dirty="0" smtClean="0"/>
              <a:t>smaller space </a:t>
            </a:r>
            <a:r>
              <a:rPr lang="en-US" sz="1800" dirty="0"/>
              <a:t>charge tune shift (~60 µA)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Need low phase errors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Need large number of turns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434" y="3768623"/>
            <a:ext cx="4076888" cy="1560212"/>
          </a:xfrm>
          <a:prstGeom prst="rect">
            <a:avLst/>
          </a:prstGeom>
        </p:spPr>
      </p:pic>
      <p:graphicFrame>
        <p:nvGraphicFramePr>
          <p:cNvPr id="5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88534"/>
              </p:ext>
            </p:extLst>
          </p:nvPr>
        </p:nvGraphicFramePr>
        <p:xfrm>
          <a:off x="6310553" y="1550289"/>
          <a:ext cx="5085696" cy="15580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28447"/>
                <a:gridCol w="1123595"/>
                <a:gridCol w="968451"/>
                <a:gridCol w="1015292"/>
                <a:gridCol w="1049911"/>
              </a:tblGrid>
              <a:tr h="454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Current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[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muA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]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Initial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rms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 ε [µm] 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ν/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ν</a:t>
                      </a:r>
                      <a:r>
                        <a:rPr kumimoji="0" lang="en-US" sz="12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o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Coherent tune shift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Incoherent tune shift</a:t>
                      </a:r>
                      <a:endParaRPr kumimoji="0" 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14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300 µm,100 µm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~0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0.005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21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60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0.13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0.95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~0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21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</a:rPr>
                        <a:t>600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-0.005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0.94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02571"/>
              </p:ext>
            </p:extLst>
          </p:nvPr>
        </p:nvGraphicFramePr>
        <p:xfrm>
          <a:off x="8370493" y="3515844"/>
          <a:ext cx="3268121" cy="2921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29229"/>
                <a:gridCol w="1024915"/>
                <a:gridCol w="1113977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2060"/>
                          </a:solidFill>
                        </a:rPr>
                        <a:t>Beam Current</a:t>
                      </a:r>
                      <a:endParaRPr lang="en-US" sz="15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End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erosion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timescale(# turns)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Approx.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# Turns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 with Long. Focusing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60 </a:t>
                      </a:r>
                      <a:r>
                        <a:rPr lang="el-GR" sz="1500" b="1" dirty="0" smtClean="0"/>
                        <a:t>μ</a:t>
                      </a:r>
                      <a:r>
                        <a:rPr lang="en-US" sz="1500" b="1" dirty="0" smtClean="0"/>
                        <a:t>A</a:t>
                      </a:r>
                      <a:endParaRPr lang="en-US" sz="1500" b="1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72</a:t>
                      </a:r>
                      <a:endParaRPr lang="en-US" sz="15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600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l-GR" sz="1500" dirty="0" smtClean="0"/>
                        <a:t>μ</a:t>
                      </a:r>
                      <a:r>
                        <a:rPr lang="en-US" sz="1500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1,000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6.0 mA</a:t>
                      </a:r>
                      <a:endParaRPr lang="en-US" sz="1500" b="1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100</a:t>
                      </a:r>
                      <a:endParaRPr lang="en-US" sz="15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21 mA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104 mA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5411" y="1074671"/>
            <a:ext cx="625117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UMER </a:t>
            </a:r>
            <a:r>
              <a:rPr lang="en-US" sz="2400" dirty="0" smtClean="0"/>
              <a:t>Beams for NLO experiments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25275" y="3353124"/>
            <a:ext cx="1729047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/>
              <a:t>Dialed-in Halo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925" y="1269075"/>
            <a:ext cx="5403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917" indent="-121917">
              <a:buFont typeface="Arial" panose="020B0604020202020204" pitchFamily="34" charset="0"/>
              <a:buChar char="•"/>
            </a:pPr>
            <a:r>
              <a:rPr lang="en-US" sz="2000" dirty="0" smtClean="0"/>
              <a:t>Tune</a:t>
            </a:r>
            <a:r>
              <a:rPr lang="en-US" sz="2000" dirty="0"/>
              <a:t>/ lattice function </a:t>
            </a:r>
            <a:r>
              <a:rPr lang="en-US" sz="2000" dirty="0" smtClean="0"/>
              <a:t>measurement </a:t>
            </a:r>
            <a:endParaRPr lang="en-US" sz="2000" dirty="0" smtClean="0"/>
          </a:p>
          <a:p>
            <a:pPr marL="121917" indent="-121917">
              <a:buFont typeface="Arial" panose="020B0604020202020204" pitchFamily="34" charset="0"/>
              <a:buChar char="•"/>
            </a:pPr>
            <a:r>
              <a:rPr lang="en-US" sz="2000" dirty="0" smtClean="0"/>
              <a:t>Propagate through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channel</a:t>
            </a:r>
            <a:endParaRPr lang="en-US" sz="2000" dirty="0"/>
          </a:p>
          <a:p>
            <a:pPr marL="121917" indent="-121917">
              <a:buFont typeface="Arial" panose="020B0604020202020204" pitchFamily="34" charset="0"/>
              <a:buChar char="•"/>
            </a:pPr>
            <a:r>
              <a:rPr lang="en-US" sz="2000" dirty="0"/>
              <a:t>Tune scan around quasi-integrable condition; Measure </a:t>
            </a:r>
            <a:r>
              <a:rPr lang="en-US" sz="2000" dirty="0" smtClean="0"/>
              <a:t>losses, H invariant</a:t>
            </a:r>
            <a:endParaRPr lang="en-US" sz="2000" dirty="0"/>
          </a:p>
          <a:p>
            <a:pPr marL="121917" indent="-121917">
              <a:buFont typeface="Arial" panose="020B0604020202020204" pitchFamily="34" charset="0"/>
              <a:buChar char="•"/>
            </a:pPr>
            <a:r>
              <a:rPr lang="en-US" sz="2000" dirty="0" smtClean="0"/>
              <a:t>Dependence </a:t>
            </a:r>
            <a:r>
              <a:rPr lang="en-US" sz="2000" dirty="0"/>
              <a:t>on </a:t>
            </a:r>
            <a:r>
              <a:rPr lang="en-US" sz="2000" dirty="0" err="1"/>
              <a:t>octupole</a:t>
            </a:r>
            <a:r>
              <a:rPr lang="en-US" sz="2000" dirty="0"/>
              <a:t> channel longitudinal profile</a:t>
            </a:r>
          </a:p>
          <a:p>
            <a:pPr marL="121917" indent="-121917">
              <a:buFont typeface="Arial" panose="020B0604020202020204" pitchFamily="34" charset="0"/>
              <a:buChar char="•"/>
            </a:pPr>
            <a:r>
              <a:rPr lang="en-US" sz="2000" dirty="0" smtClean="0"/>
              <a:t>Halo/mismatch damping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18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1976</Words>
  <Application>Microsoft Office PowerPoint</Application>
  <PresentationFormat>Widescreen</PresentationFormat>
  <Paragraphs>544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UMER nonlinear optics: experiment, simulations, development of octupole magnet and nonlinear insert </vt:lpstr>
      <vt:lpstr>Outline</vt:lpstr>
      <vt:lpstr>Motivation for Nonlinear Lattices</vt:lpstr>
      <vt:lpstr>Theory of Nonlinear Integrable Optics</vt:lpstr>
      <vt:lpstr>PowerPoint Presentation</vt:lpstr>
      <vt:lpstr>University of Maryland Electron Ring</vt:lpstr>
      <vt:lpstr>Outline</vt:lpstr>
      <vt:lpstr>Overview of quasi-integrable octupole lattice experiment at UMER</vt:lpstr>
      <vt:lpstr>Experimental Plans</vt:lpstr>
      <vt:lpstr>PowerPoint Presentation</vt:lpstr>
      <vt:lpstr>Lattice Solution</vt:lpstr>
      <vt:lpstr>Printed circuit octupole magnets have been designed and characterized</vt:lpstr>
      <vt:lpstr>Long octupole channel is composite of many short printed circuit octupoles</vt:lpstr>
      <vt:lpstr>Outline</vt:lpstr>
      <vt:lpstr>PowerPoint Presentation</vt:lpstr>
      <vt:lpstr>Measured orbit distortion is approaching desired steering tolerance</vt:lpstr>
      <vt:lpstr>Simple model predicts reduced damping effect on halo growth when space charge is included</vt:lpstr>
      <vt:lpstr>Low-current apertured beam will be possible through installation of double aperture</vt:lpstr>
      <vt:lpstr>Low-current “DC-beam”</vt:lpstr>
      <vt:lpstr>Survival plot for 60 µA “DC-beam” shows little beam loss over 100’s of turns</vt:lpstr>
      <vt:lpstr>Summary</vt:lpstr>
      <vt:lpstr>Acknowledgements</vt:lpstr>
      <vt:lpstr>PowerPoint Presentation</vt:lpstr>
      <vt:lpstr>Lattice Solution</vt:lpstr>
      <vt:lpstr>Injecting small-emittance beams into “low-space charge” lattice solution</vt:lpstr>
      <vt:lpstr>Steering tolerances for beam through long octupole channel</vt:lpstr>
      <vt:lpstr>Octupole nonlinearity couples into 3rd order resonance with detectable losses for 60 µA “DC-beam”</vt:lpstr>
      <vt:lpstr>6 mA tune scan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UMER nonlinear optics experiments/simulations, nonlinear insert, octupole magnet development</dc:title>
  <dc:creator>kiersten</dc:creator>
  <cp:lastModifiedBy>Kiersten</cp:lastModifiedBy>
  <cp:revision>34</cp:revision>
  <dcterms:created xsi:type="dcterms:W3CDTF">2017-10-02T02:56:34Z</dcterms:created>
  <dcterms:modified xsi:type="dcterms:W3CDTF">2017-10-04T20:30:29Z</dcterms:modified>
</cp:coreProperties>
</file>