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0"/>
  </p:notesMasterIdLst>
  <p:sldIdLst>
    <p:sldId id="297" r:id="rId2"/>
    <p:sldId id="393" r:id="rId3"/>
    <p:sldId id="442" r:id="rId4"/>
    <p:sldId id="443" r:id="rId5"/>
    <p:sldId id="384" r:id="rId6"/>
    <p:sldId id="423" r:id="rId7"/>
    <p:sldId id="434" r:id="rId8"/>
    <p:sldId id="435" r:id="rId9"/>
    <p:sldId id="436" r:id="rId10"/>
    <p:sldId id="441" r:id="rId11"/>
    <p:sldId id="429" r:id="rId12"/>
    <p:sldId id="446" r:id="rId13"/>
    <p:sldId id="431" r:id="rId14"/>
    <p:sldId id="432" r:id="rId15"/>
    <p:sldId id="433" r:id="rId16"/>
    <p:sldId id="411" r:id="rId17"/>
    <p:sldId id="412" r:id="rId18"/>
    <p:sldId id="413" r:id="rId19"/>
    <p:sldId id="414" r:id="rId20"/>
    <p:sldId id="415" r:id="rId21"/>
    <p:sldId id="424" r:id="rId22"/>
    <p:sldId id="324" r:id="rId23"/>
    <p:sldId id="422" r:id="rId24"/>
    <p:sldId id="440" r:id="rId25"/>
    <p:sldId id="444" r:id="rId26"/>
    <p:sldId id="445" r:id="rId27"/>
    <p:sldId id="426" r:id="rId28"/>
    <p:sldId id="42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1" autoAdjust="0"/>
    <p:restoredTop sz="96305" autoAdjust="0"/>
  </p:normalViewPr>
  <p:slideViewPr>
    <p:cSldViewPr snapToGrid="0" snapToObjects="1">
      <p:cViewPr varScale="1">
        <p:scale>
          <a:sx n="108" d="100"/>
          <a:sy n="108" d="100"/>
        </p:scale>
        <p:origin x="192" y="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313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37280-896D-453C-A8B2-790CBDCE44E5}" type="datetimeFigureOut">
              <a:rPr lang="en-US" smtClean="0"/>
              <a:t>10/5/17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E9D85-81CD-44C8-8F15-3AA06C34A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47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0617-1FA3-45FC-A030-A46FC7CAE6B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05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E9D85-81CD-44C8-8F15-3AA06C34AF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96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E9D85-81CD-44C8-8F15-3AA06C34AF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20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E9D85-81CD-44C8-8F15-3AA06C34AF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7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7C51B-782A-B048-989D-3F659154D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90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7C51B-782A-B048-989D-3F659154D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332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7C51B-782A-B048-989D-3F659154D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037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E9D85-81CD-44C8-8F15-3AA06C34AF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59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0617-1FA3-45FC-A030-A46FC7CAE6B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6" y="6312398"/>
            <a:ext cx="2673400" cy="520201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 userDrawn="1"/>
        </p:nvSpPr>
        <p:spPr>
          <a:xfrm>
            <a:off x="2735586" y="6407519"/>
            <a:ext cx="56000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sz="1800" b="0" i="0" baseline="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5 October 2017 </a:t>
            </a:r>
            <a:r>
              <a:rPr lang="en-US" sz="1800" b="0" i="0" baseline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– </a:t>
            </a:r>
            <a:r>
              <a:rPr lang="en-US" sz="1800" b="0" i="0" baseline="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Space Charge 2017</a:t>
            </a:r>
            <a:endParaRPr lang="en-US" sz="1800" b="0" i="0" baseline="0" dirty="0"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>
            <a:normAutofit/>
          </a:bodyPr>
          <a:lstStyle>
            <a:lvl1pPr>
              <a:defRPr sz="2800" b="1" i="1">
                <a:latin typeface="Century Gothic" panose="020B0502020202020204" pitchFamily="34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257800"/>
          </a:xfrm>
        </p:spPr>
        <p:txBody>
          <a:bodyPr/>
          <a:lstStyle>
            <a:lvl1pPr>
              <a:defRPr sz="2400" b="0" i="1">
                <a:latin typeface="Century Gothic" panose="020B0502020202020204" pitchFamily="34" charset="0"/>
                <a:cs typeface="Times New Roman" pitchFamily="18" charset="0"/>
              </a:defRPr>
            </a:lvl1pPr>
            <a:lvl2pPr>
              <a:defRPr sz="2000" i="1">
                <a:solidFill>
                  <a:srgbClr val="005CA5"/>
                </a:solidFill>
                <a:latin typeface="Century Gothic" panose="020B0502020202020204" pitchFamily="34" charset="0"/>
                <a:cs typeface="Times New Roman" pitchFamily="18" charset="0"/>
              </a:defRPr>
            </a:lvl2pPr>
            <a:lvl3pPr>
              <a:defRPr sz="1800" i="1">
                <a:solidFill>
                  <a:srgbClr val="5FBB46"/>
                </a:solidFill>
                <a:latin typeface="Century Gothic" panose="020B0502020202020204" pitchFamily="34" charset="0"/>
                <a:cs typeface="Times New Roman" pitchFamily="18" charset="0"/>
              </a:defRPr>
            </a:lvl3pPr>
            <a:lvl4pPr>
              <a:defRPr sz="1600" i="1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defRPr>
            </a:lvl4pPr>
            <a:lvl5pPr>
              <a:defRPr sz="1400" b="1" i="1">
                <a:solidFill>
                  <a:srgbClr val="B9D532"/>
                </a:solidFill>
                <a:latin typeface="Century Gothic" panose="020B0502020202020204" pitchFamily="34" charset="0"/>
                <a:cs typeface="Times New Roman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194430" y="6359357"/>
            <a:ext cx="94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>
                <a:solidFill>
                  <a:srgbClr val="005CA5"/>
                </a:solidFill>
                <a:latin typeface="Century Gothic" panose="020B0502020202020204" pitchFamily="34" charset="0"/>
                <a:cs typeface="Times New Roman" pitchFamily="18" charset="0"/>
              </a:rPr>
              <a:t># </a:t>
            </a:r>
            <a:fld id="{5AD4D27D-51A4-4946-AB6E-BFCDB6726517}" type="slidenum">
              <a:rPr lang="en-US" sz="1800" b="0" i="0" smtClean="0">
                <a:solidFill>
                  <a:srgbClr val="005CA5"/>
                </a:solidFill>
                <a:latin typeface="Century Gothic" panose="020B0502020202020204" pitchFamily="34" charset="0"/>
                <a:cs typeface="Times New Roman" pitchFamily="18" charset="0"/>
              </a:rPr>
              <a:pPr algn="ctr"/>
              <a:t>‹#›</a:t>
            </a:fld>
            <a:endParaRPr lang="en-US" sz="1800" b="0" i="0" dirty="0">
              <a:solidFill>
                <a:srgbClr val="005CA5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8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2425A-B293-4D10-957C-D8FEA8D2125B}" type="datetimeFigureOut">
              <a:rPr lang="en-US"/>
              <a:pPr>
                <a:defRPr/>
              </a:pPr>
              <a:t>10/5/17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0C4C7-0F4E-4D08-BC67-BE5604D1E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15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43710-F8AB-6840-B03A-23D4C2B2884A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91D4-5A5D-5E4C-A157-D779421C2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23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5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05AAC167-D7E8-454F-A616-12CB3739E2D8}" type="datetimeFigureOut">
              <a:rPr lang="en-US"/>
              <a:pPr defTabSz="914400">
                <a:defRPr/>
              </a:pPr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FC37517B-3432-4B28-BCE9-5811FCD8C22E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6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3" r:id="rId2"/>
    <p:sldLayoutId id="2147483710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Relationship Id="rId3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emf"/><Relationship Id="rId3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png"/><Relationship Id="rId7" Type="http://schemas.openxmlformats.org/officeDocument/2006/relationships/image" Target="../media/image2.jpeg"/><Relationship Id="rId8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png"/><Relationship Id="rId6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36" y="1770058"/>
            <a:ext cx="9141864" cy="120476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i="1" dirty="0" smtClean="0">
                <a:solidFill>
                  <a:srgbClr val="005CA5"/>
                </a:solidFill>
                <a:latin typeface="Century Gothic" panose="020B0502020202020204" pitchFamily="34" charset="0"/>
              </a:rPr>
              <a:t>Impact of Space Charge on Beam Dynamics and Integrability in the IOTA Ring</a:t>
            </a:r>
            <a:endParaRPr lang="en-US" sz="3200" i="1" dirty="0">
              <a:solidFill>
                <a:srgbClr val="005CA5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/>
        </p:nvSpPr>
        <p:spPr>
          <a:xfrm>
            <a:off x="1090246" y="4614302"/>
            <a:ext cx="6981092" cy="992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defTabSz="914400"/>
            <a:r>
              <a:rPr lang="en-US" sz="2200" b="1" dirty="0" smtClean="0">
                <a:solidFill>
                  <a:srgbClr val="B9D532"/>
                </a:solidFill>
                <a:latin typeface="Century Gothic" panose="020B0502020202020204" pitchFamily="34" charset="0"/>
                <a:cs typeface="Times New Roman" pitchFamily="18" charset="0"/>
              </a:rPr>
              <a:t>Space Charge 2017 Workshop</a:t>
            </a:r>
            <a:endParaRPr lang="en-US" sz="2200" b="1" dirty="0">
              <a:solidFill>
                <a:srgbClr val="B9D532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defTabSz="914400"/>
            <a:r>
              <a:rPr lang="en-US" sz="2000" dirty="0" smtClean="0">
                <a:solidFill>
                  <a:srgbClr val="003399"/>
                </a:solidFill>
                <a:latin typeface="Century Gothic" panose="020B0502020202020204" pitchFamily="34" charset="0"/>
                <a:cs typeface="Times New Roman" pitchFamily="18" charset="0"/>
              </a:rPr>
              <a:t>4-6 October 2017  </a:t>
            </a:r>
            <a:endParaRPr lang="en-US" sz="2000" dirty="0">
              <a:solidFill>
                <a:srgbClr val="003399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9060" y="3233817"/>
            <a:ext cx="9124940" cy="4590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59" tIns="44437" rIns="90459" bIns="44437">
            <a:spAutoFit/>
          </a:bodyPr>
          <a:lstStyle/>
          <a:p>
            <a:pPr algn="ctr" defTabSz="914400" eaLnBrk="0" hangingPunct="0">
              <a:spcBef>
                <a:spcPts val="1200"/>
              </a:spcBef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C. 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Hall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51691" y="5874837"/>
            <a:ext cx="58426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400" dirty="0">
                <a:latin typeface="Times New Roman" pitchFamily="18" charset="0"/>
              </a:rPr>
              <a:t>This work is supported by the U.S. Department of Energy, Office of Science, Office of </a:t>
            </a:r>
            <a:r>
              <a:rPr lang="en-US" sz="1400" dirty="0">
                <a:solidFill>
                  <a:prstClr val="black"/>
                </a:solidFill>
                <a:ea typeface="DejaVu Sans"/>
              </a:rPr>
              <a:t>High Energy Physics, under Award Number </a:t>
            </a:r>
            <a:r>
              <a:rPr lang="en-GB" sz="1400" dirty="0"/>
              <a:t>DE-SC0011340.</a:t>
            </a:r>
            <a:endParaRPr lang="en-US" sz="1400" dirty="0">
              <a:solidFill>
                <a:prstClr val="black"/>
              </a:solidFill>
              <a:ea typeface="DejaVu San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28" y="5682711"/>
            <a:ext cx="2803003" cy="907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01" y="5227274"/>
            <a:ext cx="2754553" cy="53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70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Results with the Compensated Lattice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4026876"/>
            <a:ext cx="8839200" cy="2221523"/>
          </a:xfrm>
        </p:spPr>
        <p:txBody>
          <a:bodyPr>
            <a:normAutofit/>
          </a:bodyPr>
          <a:lstStyle/>
          <a:p>
            <a:r>
              <a:rPr lang="en-US" i="0" dirty="0">
                <a:latin typeface="+mn-lt"/>
              </a:rPr>
              <a:t>Phase advance around the ring is now corrected with the new compensated lattice.</a:t>
            </a:r>
          </a:p>
          <a:p>
            <a:r>
              <a:rPr lang="en-US" i="0" dirty="0">
                <a:latin typeface="+mn-lt"/>
              </a:rPr>
              <a:t>This leads to much better behavior of the first invariant (the Hamiltonian).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71" y="1177409"/>
            <a:ext cx="4161028" cy="2718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" y="1228597"/>
            <a:ext cx="4836779" cy="261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9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/>
          <a:lstStyle/>
          <a:p>
            <a:r>
              <a:rPr lang="en-US" dirty="0"/>
              <a:t>Matching to the Potential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450" y="2261877"/>
            <a:ext cx="37850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charset="0"/>
              <a:buChar char="•"/>
            </a:pPr>
            <a:r>
              <a:rPr lang="en-US" sz="2100" dirty="0">
                <a:solidFill>
                  <a:srgbClr val="5B9BD5"/>
                </a:solidFill>
              </a:rPr>
              <a:t>A generalized KV distribution would be ideal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2100" dirty="0">
                <a:latin typeface="Calibri" panose="020F0502020204030204"/>
              </a:rPr>
              <a:t>L</a:t>
            </a:r>
            <a:r>
              <a:rPr lang="en-US" sz="2100" dirty="0" smtClean="0">
                <a:latin typeface="Calibri" panose="020F0502020204030204"/>
              </a:rPr>
              <a:t>inear 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space charge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2100" dirty="0" smtClean="0">
                <a:solidFill>
                  <a:prstClr val="black"/>
                </a:solidFill>
                <a:latin typeface="Calibri" panose="020F0502020204030204"/>
              </a:rPr>
              <a:t>Analytic tune depression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2100" dirty="0" smtClean="0">
                <a:latin typeface="Calibri" panose="020F0502020204030204"/>
              </a:rPr>
              <a:t>No tune spread</a:t>
            </a:r>
            <a:endParaRPr lang="en-US" sz="2100" dirty="0">
              <a:latin typeface="Calibri" panose="020F0502020204030204"/>
            </a:endParaRPr>
          </a:p>
          <a:p>
            <a:pPr marL="214313" indent="-214313" defTabSz="685800">
              <a:buFont typeface="Arial" charset="0"/>
              <a:buChar char="•"/>
            </a:pPr>
            <a:r>
              <a:rPr lang="en-US" sz="2100" dirty="0">
                <a:solidFill>
                  <a:srgbClr val="5B9BD5"/>
                </a:solidFill>
                <a:latin typeface="Calibri" panose="020F0502020204030204"/>
              </a:rPr>
              <a:t>Problems with KV Distribution: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US" sz="2100" dirty="0" smtClean="0">
                <a:solidFill>
                  <a:prstClr val="black"/>
                </a:solidFill>
                <a:latin typeface="Calibri" panose="020F0502020204030204"/>
              </a:rPr>
              <a:t>t 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is prone to numerical instabilities, which manifest as rapid emittance increase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n-US" sz="2100" dirty="0" smtClean="0">
                <a:solidFill>
                  <a:prstClr val="black"/>
                </a:solidFill>
                <a:latin typeface="Calibri" panose="020F0502020204030204"/>
              </a:rPr>
              <a:t>ot 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a realistic distribution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1" y="1111777"/>
            <a:ext cx="2676525" cy="352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1196" y="1568130"/>
            <a:ext cx="3785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latin typeface="Symbol" panose="05050102010706020507" pitchFamily="18" charset="2"/>
                <a:cs typeface="Calibri" panose="020F0502020204030204" pitchFamily="34" charset="0"/>
              </a:rPr>
              <a:t>e</a:t>
            </a:r>
            <a:r>
              <a:rPr lang="en-US" sz="2100" dirty="0"/>
              <a:t>  </a:t>
            </a:r>
            <a:r>
              <a:rPr lang="en-US" sz="2100" i="1" dirty="0"/>
              <a:t>is a generalized emittance;  ~H </a:t>
            </a:r>
            <a:endParaRPr lang="en-US" sz="2100" i="1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8627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/>
          <a:lstStyle/>
          <a:p>
            <a:r>
              <a:rPr lang="en-US" dirty="0"/>
              <a:t>Matching to the Potential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450" y="2261877"/>
            <a:ext cx="37850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charset="0"/>
              <a:buChar char="•"/>
            </a:pPr>
            <a:r>
              <a:rPr lang="en-US" sz="2100" dirty="0">
                <a:solidFill>
                  <a:srgbClr val="5B9BD5"/>
                </a:solidFill>
              </a:rPr>
              <a:t>A generalized KV distribution would be ideal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2100" dirty="0">
                <a:latin typeface="Calibri" panose="020F0502020204030204"/>
              </a:rPr>
              <a:t>L</a:t>
            </a:r>
            <a:r>
              <a:rPr lang="en-US" sz="2100" dirty="0" smtClean="0">
                <a:latin typeface="Calibri" panose="020F0502020204030204"/>
              </a:rPr>
              <a:t>inear 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space charge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2100" dirty="0" smtClean="0">
                <a:solidFill>
                  <a:prstClr val="black"/>
                </a:solidFill>
                <a:latin typeface="Calibri" panose="020F0502020204030204"/>
              </a:rPr>
              <a:t>Analytic tune depression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2100" dirty="0" smtClean="0">
                <a:latin typeface="Calibri" panose="020F0502020204030204"/>
              </a:rPr>
              <a:t>No tune spread</a:t>
            </a:r>
            <a:endParaRPr lang="en-US" sz="2100" dirty="0">
              <a:latin typeface="Calibri" panose="020F0502020204030204"/>
            </a:endParaRPr>
          </a:p>
          <a:p>
            <a:pPr marL="214313" indent="-214313" defTabSz="685800">
              <a:buFont typeface="Arial" charset="0"/>
              <a:buChar char="•"/>
            </a:pPr>
            <a:r>
              <a:rPr lang="en-US" sz="2100" dirty="0">
                <a:solidFill>
                  <a:srgbClr val="5B9BD5"/>
                </a:solidFill>
                <a:latin typeface="Calibri" panose="020F0502020204030204"/>
              </a:rPr>
              <a:t>Problems with KV Distribution: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US" sz="2100" dirty="0" smtClean="0">
                <a:solidFill>
                  <a:prstClr val="black"/>
                </a:solidFill>
                <a:latin typeface="Calibri" panose="020F0502020204030204"/>
              </a:rPr>
              <a:t>t 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is prone to numerical instabilities, which manifest as rapid emittance increase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n-US" sz="2100" dirty="0" smtClean="0">
                <a:solidFill>
                  <a:prstClr val="black"/>
                </a:solidFill>
                <a:latin typeface="Calibri" panose="020F0502020204030204"/>
              </a:rPr>
              <a:t>ot 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a realistic distribution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1" y="1111777"/>
            <a:ext cx="2676525" cy="352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1196" y="1568130"/>
            <a:ext cx="3785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latin typeface="Symbol" panose="05050102010706020507" pitchFamily="18" charset="2"/>
                <a:cs typeface="Calibri" panose="020F0502020204030204" pitchFamily="34" charset="0"/>
              </a:rPr>
              <a:t>e</a:t>
            </a:r>
            <a:r>
              <a:rPr lang="en-US" sz="2100" dirty="0"/>
              <a:t>  </a:t>
            </a:r>
            <a:r>
              <a:rPr lang="en-US" sz="2100" i="1" dirty="0"/>
              <a:t>is a generalized emittance;  ~H </a:t>
            </a:r>
            <a:endParaRPr lang="en-US" sz="2100" i="1" dirty="0"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8104" y="2256243"/>
            <a:ext cx="423349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charset="0"/>
              <a:buChar char="•"/>
            </a:pPr>
            <a:r>
              <a:rPr lang="en-US" sz="2100" dirty="0">
                <a:solidFill>
                  <a:srgbClr val="5B9BD5"/>
                </a:solidFill>
                <a:latin typeface="Calibri" panose="020F0502020204030204"/>
              </a:rPr>
              <a:t>Solution: Use a waterbag distribution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Uniform distribution out to the max value:    0 &lt; </a:t>
            </a:r>
            <a:r>
              <a:rPr lang="en-US" sz="2100" dirty="0">
                <a:solidFill>
                  <a:prstClr val="black"/>
                </a:solidFill>
                <a:latin typeface="Symbol" panose="05050102010706020507" pitchFamily="18" charset="2"/>
              </a:rPr>
              <a:t>e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  &lt;  </a:t>
            </a:r>
            <a:r>
              <a:rPr lang="en-US" sz="2100" dirty="0">
                <a:solidFill>
                  <a:prstClr val="black"/>
                </a:solidFill>
                <a:latin typeface="Symbol" panose="05050102010706020507" pitchFamily="18" charset="2"/>
              </a:rPr>
              <a:t>e</a:t>
            </a:r>
            <a:r>
              <a:rPr lang="en-US" sz="2100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2100" dirty="0">
              <a:solidFill>
                <a:prstClr val="black"/>
              </a:solidFill>
              <a:latin typeface="Symbol" panose="05050102010706020507" pitchFamily="18" charset="2"/>
            </a:endParaRP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Not prone to numerical instability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More ‘realistic’ distribution</a:t>
            </a:r>
          </a:p>
          <a:p>
            <a:pPr marL="214313" indent="-214313" defTabSz="685800">
              <a:buFont typeface="Arial" charset="0"/>
              <a:buChar char="•"/>
            </a:pPr>
            <a:r>
              <a:rPr lang="en-US" sz="2100" dirty="0">
                <a:solidFill>
                  <a:srgbClr val="5B9BD5"/>
                </a:solidFill>
                <a:latin typeface="Calibri" panose="020F0502020204030204"/>
              </a:rPr>
              <a:t>Nonlinear space charge forces</a:t>
            </a:r>
          </a:p>
          <a:p>
            <a:pPr marL="557213" lvl="1" indent="-214313" defTabSz="685800">
              <a:buFont typeface="Arial" charset="0"/>
              <a:buChar char="•"/>
            </a:pPr>
            <a:r>
              <a:rPr lang="en-US" sz="2100" dirty="0" smtClean="0">
                <a:latin typeface="Calibri" panose="020F0502020204030204"/>
              </a:rPr>
              <a:t>Large tune spread</a:t>
            </a:r>
            <a:endParaRPr lang="en-US" sz="2100" dirty="0"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985" y="1111777"/>
            <a:ext cx="305752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18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7391"/>
            <a:ext cx="8839200" cy="685800"/>
          </a:xfrm>
        </p:spPr>
        <p:txBody>
          <a:bodyPr/>
          <a:lstStyle/>
          <a:p>
            <a:r>
              <a:rPr lang="en-US" dirty="0"/>
              <a:t>Matching to the Potential – Generating Particles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171" y="1442248"/>
            <a:ext cx="393663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srgbClr val="5B9BD5"/>
                </a:solidFill>
                <a:latin typeface="Calibri" panose="020F0502020204030204"/>
              </a:rPr>
              <a:t>Best stability achieved if bunch distribution is matched into the elliptic potential: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1" y="2485501"/>
            <a:ext cx="3519005" cy="4406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412" y="3167831"/>
            <a:ext cx="35872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srgbClr val="5B9BD5"/>
                </a:solidFill>
                <a:latin typeface="Calibri" panose="020F0502020204030204"/>
              </a:rPr>
              <a:t>Bunch Generation Routine:</a:t>
            </a:r>
          </a:p>
          <a:p>
            <a:pPr marL="257175" indent="-257175" defTabSz="685800">
              <a:buFont typeface="+mj-lt"/>
              <a:buAutoNum type="arabicPeriod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Generate a trial particle inside some bounds </a:t>
            </a:r>
          </a:p>
          <a:p>
            <a:pPr marL="257175" indent="-257175" defTabSz="685800">
              <a:buFont typeface="+mj-lt"/>
              <a:buAutoNum type="arabicPeriod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Check that t</a:t>
            </a:r>
            <a:r>
              <a:rPr lang="en-US" sz="2100" i="1" dirty="0">
                <a:solidFill>
                  <a:prstClr val="black"/>
                </a:solidFill>
                <a:latin typeface="Calibri" panose="020F0502020204030204"/>
              </a:rPr>
              <a:t>U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 ≤ </a:t>
            </a:r>
            <a:r>
              <a:rPr lang="en-US" sz="2100" dirty="0">
                <a:solidFill>
                  <a:prstClr val="black"/>
                </a:solidFill>
                <a:latin typeface="Symbol" panose="05050102010706020507" pitchFamily="18" charset="2"/>
              </a:rPr>
              <a:t>e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57175" indent="-257175" defTabSz="685800">
              <a:buFont typeface="+mj-lt"/>
              <a:buAutoNum type="arabicPeriod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Assign remaining momentum based on </a:t>
            </a:r>
            <a:r>
              <a:rPr lang="en-US" sz="2100" dirty="0">
                <a:solidFill>
                  <a:prstClr val="black"/>
                </a:solidFill>
                <a:latin typeface="Symbol" panose="05050102010706020507" pitchFamily="18" charset="2"/>
              </a:rPr>
              <a:t>e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 - t</a:t>
            </a:r>
            <a:r>
              <a:rPr lang="en-US" sz="2100" i="1" dirty="0">
                <a:solidFill>
                  <a:prstClr val="black"/>
                </a:solidFill>
                <a:latin typeface="Calibri" panose="020F0502020204030204"/>
              </a:rPr>
              <a:t>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49" y="1051901"/>
            <a:ext cx="5769837" cy="433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7384"/>
            <a:ext cx="8839200" cy="685800"/>
          </a:xfrm>
        </p:spPr>
        <p:txBody>
          <a:bodyPr/>
          <a:lstStyle/>
          <a:p>
            <a:r>
              <a:rPr lang="en-US" dirty="0"/>
              <a:t>Matching to the Potential – Waterbag in 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49" y="1051901"/>
            <a:ext cx="5769837" cy="4333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63" y="1104076"/>
            <a:ext cx="4233499" cy="4233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8948" y="5337575"/>
            <a:ext cx="54263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cs typeface="Calibri" panose="020F0502020204030204" pitchFamily="34" charset="0"/>
              </a:rPr>
              <a:t>Recall that </a:t>
            </a:r>
            <a:r>
              <a:rPr lang="en-US" sz="2100" dirty="0"/>
              <a:t>the generalized emittance, </a:t>
            </a:r>
            <a:r>
              <a:rPr lang="en-US" sz="2100" dirty="0">
                <a:latin typeface="Symbol" panose="05050102010706020507" pitchFamily="18" charset="2"/>
                <a:cs typeface="Calibri" panose="020F0502020204030204" pitchFamily="34" charset="0"/>
              </a:rPr>
              <a:t>e</a:t>
            </a:r>
            <a:r>
              <a:rPr lang="en-US" sz="2100" dirty="0"/>
              <a:t>  ~ H </a:t>
            </a:r>
            <a:endParaRPr lang="en-US" sz="2100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083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592"/>
            <a:ext cx="8839200" cy="685800"/>
          </a:xfrm>
        </p:spPr>
        <p:txBody>
          <a:bodyPr/>
          <a:lstStyle/>
          <a:p>
            <a:r>
              <a:rPr lang="en-US" dirty="0"/>
              <a:t>Matching to the Potential – X/Y Distribution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9" y="1544266"/>
            <a:ext cx="3323491" cy="3323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859" y="5009656"/>
            <a:ext cx="3765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The x/y distributions do not assume the usually expected parabolic forms due to the fact that we are matching to the elliptic potential.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49" y="1051901"/>
            <a:ext cx="5769837" cy="433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76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4968"/>
            <a:ext cx="8839200" cy="685800"/>
          </a:xfrm>
        </p:spPr>
        <p:txBody>
          <a:bodyPr/>
          <a:lstStyle/>
          <a:p>
            <a:r>
              <a:rPr lang="en-US" dirty="0"/>
              <a:t>Simulating Nonlinear Decoherence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1546979"/>
            <a:ext cx="3967316" cy="392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i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i="1" kern="1200">
                <a:solidFill>
                  <a:srgbClr val="005CA5"/>
                </a:solidFill>
                <a:latin typeface="Century Gothic" panose="020B0502020202020204" pitchFamily="34" charset="0"/>
                <a:ea typeface="+mn-ea"/>
                <a:cs typeface="Times New Roman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i="1" kern="1200">
                <a:solidFill>
                  <a:srgbClr val="5FBB46"/>
                </a:solidFill>
                <a:latin typeface="Century Gothic" panose="020B0502020202020204" pitchFamily="34" charset="0"/>
                <a:ea typeface="+mn-ea"/>
                <a:cs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i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i="1" kern="1200">
                <a:solidFill>
                  <a:srgbClr val="B9D532"/>
                </a:solidFill>
                <a:latin typeface="Century Gothic" panose="020B0502020202020204" pitchFamily="34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i="0" dirty="0">
                <a:latin typeface="+mn-lt"/>
              </a:rPr>
              <a:t>We simulate a disturbance to the bunch as follows:</a:t>
            </a:r>
          </a:p>
          <a:p>
            <a:pPr lvl="1" defTabSz="914400"/>
            <a:r>
              <a:rPr lang="en-US" i="0" dirty="0">
                <a:latin typeface="+mn-lt"/>
              </a:rPr>
              <a:t>Create matched bunch as described above</a:t>
            </a:r>
          </a:p>
          <a:p>
            <a:pPr lvl="1" defTabSz="914400"/>
            <a:r>
              <a:rPr lang="en-US" i="0" dirty="0">
                <a:latin typeface="+mn-lt"/>
              </a:rPr>
              <a:t>Displace the bunch centroid horizontally</a:t>
            </a:r>
          </a:p>
          <a:p>
            <a:pPr lvl="1" defTabSz="914400"/>
            <a:r>
              <a:rPr lang="en-US" i="0" dirty="0">
                <a:latin typeface="+mn-lt"/>
              </a:rPr>
              <a:t>Tune spread from the nonlinear magnet should restore centroid.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704" y="1310055"/>
            <a:ext cx="5852160" cy="439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9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4" y="2907781"/>
            <a:ext cx="3318260" cy="335041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5477" y="1026264"/>
            <a:ext cx="4498731" cy="202662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1"/>
                </a:solidFill>
                <a:latin typeface="+mn-lt"/>
              </a:rPr>
              <a:t>Simulation without space charge:</a:t>
            </a:r>
          </a:p>
          <a:p>
            <a:r>
              <a:rPr lang="en-US" sz="1800" dirty="0">
                <a:latin typeface="+mn-lt"/>
              </a:rPr>
              <a:t>Centroid motion rapidly damps.</a:t>
            </a:r>
          </a:p>
          <a:p>
            <a:r>
              <a:rPr lang="en-US" sz="1800" dirty="0">
                <a:latin typeface="+mn-lt"/>
              </a:rPr>
              <a:t>Horizontal bound now set by new equipotential line.</a:t>
            </a:r>
          </a:p>
          <a:p>
            <a:r>
              <a:rPr lang="en-US" sz="1800" dirty="0">
                <a:latin typeface="+mn-lt"/>
              </a:rPr>
              <a:t>No change in vertical bound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254968"/>
            <a:ext cx="8839200" cy="685800"/>
          </a:xfrm>
        </p:spPr>
        <p:txBody>
          <a:bodyPr/>
          <a:lstStyle/>
          <a:p>
            <a:r>
              <a:rPr lang="en-US" dirty="0"/>
              <a:t>Simulating Nonlinear Decoherence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204" y="1129553"/>
            <a:ext cx="4928795" cy="492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203" y="3267899"/>
            <a:ext cx="3453152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800" i="1" dirty="0">
                <a:solidFill>
                  <a:srgbClr val="70AD47"/>
                </a:solidFill>
                <a:latin typeface="Calibri" panose="020F0502020204030204"/>
              </a:rPr>
              <a:t>What happens to the nonlinear decoherence when 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/>
              </a:rPr>
              <a:t>space charge</a:t>
            </a:r>
            <a:r>
              <a:rPr lang="en-US" sz="2800" i="1" dirty="0">
                <a:solidFill>
                  <a:srgbClr val="70AD47"/>
                </a:solidFill>
                <a:latin typeface="Calibri" panose="020F0502020204030204"/>
              </a:rPr>
              <a:t> is included?</a:t>
            </a:r>
          </a:p>
          <a:p>
            <a:pPr defTabSz="685800"/>
            <a:endParaRPr lang="en-US" sz="2800" i="1" dirty="0">
              <a:solidFill>
                <a:srgbClr val="70AD47"/>
              </a:solidFill>
              <a:latin typeface="Calibri" panose="020F0502020204030204"/>
            </a:endParaRPr>
          </a:p>
          <a:p>
            <a:pPr defTabSz="685800"/>
            <a:r>
              <a:rPr lang="en-US" sz="2800" i="1" dirty="0">
                <a:solidFill>
                  <a:srgbClr val="70AD47"/>
                </a:solidFill>
                <a:latin typeface="Calibri" panose="020F0502020204030204"/>
              </a:rPr>
              <a:t>See next slide…</a:t>
            </a:r>
          </a:p>
        </p:txBody>
      </p:sp>
      <p:pic>
        <p:nvPicPr>
          <p:cNvPr id="13" name="tes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3788" y="980338"/>
            <a:ext cx="5143500" cy="5143500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2399" y="1015507"/>
            <a:ext cx="4498731" cy="202662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1"/>
                </a:solidFill>
                <a:latin typeface="+mn-lt"/>
              </a:rPr>
              <a:t>Simulation without space charge:</a:t>
            </a:r>
          </a:p>
          <a:p>
            <a:r>
              <a:rPr lang="en-US" sz="1800" dirty="0">
                <a:latin typeface="+mn-lt"/>
              </a:rPr>
              <a:t>Centroid motion rapidly damps.</a:t>
            </a:r>
          </a:p>
          <a:p>
            <a:r>
              <a:rPr lang="en-US" sz="1800" dirty="0">
                <a:latin typeface="+mn-lt"/>
              </a:rPr>
              <a:t>Horizontal bound now set by new equipotential line.</a:t>
            </a:r>
          </a:p>
          <a:p>
            <a:r>
              <a:rPr lang="en-US" sz="1800" dirty="0">
                <a:latin typeface="+mn-lt"/>
              </a:rPr>
              <a:t>No change in vertical bound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254968"/>
            <a:ext cx="8839200" cy="685800"/>
          </a:xfrm>
        </p:spPr>
        <p:txBody>
          <a:bodyPr/>
          <a:lstStyle/>
          <a:p>
            <a:r>
              <a:rPr lang="en-US" dirty="0"/>
              <a:t>Simulating Nonlinear Decoherence</a:t>
            </a:r>
          </a:p>
        </p:txBody>
      </p:sp>
    </p:spTree>
    <p:extLst>
      <p:ext uri="{BB962C8B-B14F-4D97-AF65-F5344CB8AC3E}">
        <p14:creationId xmlns:p14="http://schemas.microsoft.com/office/powerpoint/2010/main" val="30661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323" y="2823710"/>
            <a:ext cx="6267450" cy="3705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124" y="686310"/>
            <a:ext cx="3276601" cy="3208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299"/>
            <a:ext cx="8839200" cy="685800"/>
          </a:xfrm>
        </p:spPr>
        <p:txBody>
          <a:bodyPr/>
          <a:lstStyle/>
          <a:p>
            <a:r>
              <a:rPr lang="en-US" dirty="0"/>
              <a:t>Nonlinear Decoherence – with Space Charge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73" y="808683"/>
            <a:ext cx="3220325" cy="32080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3590682" y="1613925"/>
            <a:ext cx="5322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dirty="0">
                <a:solidFill>
                  <a:srgbClr val="5B9BD5"/>
                </a:solidFill>
                <a:latin typeface="Calibri" panose="020F0502020204030204"/>
              </a:rPr>
              <a:t>Space charge acts as a driving term against the nonlinear decoherence.</a:t>
            </a:r>
          </a:p>
        </p:txBody>
      </p:sp>
    </p:spTree>
    <p:extLst>
      <p:ext uri="{BB962C8B-B14F-4D97-AF65-F5344CB8AC3E}">
        <p14:creationId xmlns:p14="http://schemas.microsoft.com/office/powerpoint/2010/main" val="415751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589085"/>
          </a:xfrm>
        </p:spPr>
        <p:txBody>
          <a:bodyPr>
            <a:normAutofit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89085"/>
            <a:ext cx="8839200" cy="5889869"/>
          </a:xfrm>
        </p:spPr>
        <p:txBody>
          <a:bodyPr>
            <a:normAutofit/>
          </a:bodyPr>
          <a:lstStyle/>
          <a:p>
            <a:r>
              <a:rPr lang="en-US" i="0" dirty="0" smtClean="0">
                <a:latin typeface="+mn-lt"/>
              </a:rPr>
              <a:t>IOTA </a:t>
            </a:r>
            <a:r>
              <a:rPr lang="en-US" i="0" dirty="0">
                <a:latin typeface="+mn-lt"/>
              </a:rPr>
              <a:t>– the Integrable Optics Test Accelerator</a:t>
            </a:r>
          </a:p>
          <a:p>
            <a:pPr lvl="1"/>
            <a:r>
              <a:rPr lang="en-US" sz="2400" i="0" dirty="0" smtClean="0">
                <a:latin typeface="+mn-lt"/>
              </a:rPr>
              <a:t>Study suppression of instability in high-intensity proton beams</a:t>
            </a:r>
          </a:p>
          <a:p>
            <a:pPr lvl="1"/>
            <a:endParaRPr lang="en-US" sz="2400" i="0" dirty="0" smtClean="0">
              <a:latin typeface="+mn-lt"/>
            </a:endParaRPr>
          </a:p>
          <a:p>
            <a:r>
              <a:rPr lang="en-US" i="0" dirty="0" smtClean="0">
                <a:latin typeface="+mn-lt"/>
              </a:rPr>
              <a:t>Space charge will break assumptions in the Danilov &amp; </a:t>
            </a:r>
            <a:r>
              <a:rPr lang="en-US" i="0" dirty="0" err="1" smtClean="0">
                <a:latin typeface="+mn-lt"/>
              </a:rPr>
              <a:t>Nagaitsev</a:t>
            </a:r>
            <a:r>
              <a:rPr lang="en-US" i="0" dirty="0" smtClean="0">
                <a:latin typeface="+mn-lt"/>
              </a:rPr>
              <a:t> model</a:t>
            </a:r>
          </a:p>
          <a:p>
            <a:endParaRPr lang="en-US" i="0" dirty="0">
              <a:latin typeface="+mn-lt"/>
            </a:endParaRPr>
          </a:p>
          <a:p>
            <a:r>
              <a:rPr lang="en-US" i="0" dirty="0" smtClean="0">
                <a:latin typeface="+mn-lt"/>
              </a:rPr>
              <a:t>Simulation effort required to understand impact of space charge and verify that nonlinear </a:t>
            </a:r>
            <a:r>
              <a:rPr lang="en-US" i="0" dirty="0" err="1" smtClean="0">
                <a:latin typeface="+mn-lt"/>
              </a:rPr>
              <a:t>decoherence</a:t>
            </a:r>
            <a:r>
              <a:rPr lang="en-US" i="0" dirty="0" smtClean="0">
                <a:latin typeface="+mn-lt"/>
              </a:rPr>
              <a:t> will still suppress instabilities</a:t>
            </a:r>
            <a:endParaRPr lang="en-US" i="0" dirty="0">
              <a:latin typeface="+mn-lt"/>
            </a:endParaRPr>
          </a:p>
          <a:p>
            <a:endParaRPr lang="en-US" i="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1314" y="6092711"/>
            <a:ext cx="7650286" cy="276999"/>
          </a:xfrm>
          <a:prstGeom prst="rect">
            <a:avLst/>
          </a:prstGeom>
          <a:noFill/>
          <a:ln>
            <a:solidFill>
              <a:srgbClr val="1212AE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Danilov &amp; Nagaitsev, “Nonlinear accelerator lattices with one and two analytic invariants,” PRSTAB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084002 (2010)</a:t>
            </a:r>
          </a:p>
        </p:txBody>
      </p:sp>
    </p:spTree>
    <p:extLst>
      <p:ext uri="{BB962C8B-B14F-4D97-AF65-F5344CB8AC3E}">
        <p14:creationId xmlns:p14="http://schemas.microsoft.com/office/powerpoint/2010/main" val="1148129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" y="154754"/>
            <a:ext cx="8686435" cy="5211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792"/>
            <a:ext cx="8839200" cy="685800"/>
          </a:xfrm>
        </p:spPr>
        <p:txBody>
          <a:bodyPr>
            <a:normAutofit/>
          </a:bodyPr>
          <a:lstStyle/>
          <a:p>
            <a:r>
              <a:rPr lang="en-US" dirty="0"/>
              <a:t>Decoherence for nonlinear insert at </a:t>
            </a:r>
            <a:r>
              <a:rPr lang="en-US" dirty="0">
                <a:solidFill>
                  <a:srgbClr val="FF0000"/>
                </a:solidFill>
              </a:rPr>
              <a:t>‘half’</a:t>
            </a:r>
            <a:r>
              <a:rPr lang="en-US" dirty="0"/>
              <a:t> strength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01762"/>
            <a:ext cx="8839200" cy="1037492"/>
          </a:xfrm>
        </p:spPr>
        <p:txBody>
          <a:bodyPr/>
          <a:lstStyle/>
          <a:p>
            <a:r>
              <a:rPr lang="en-US" i="0" dirty="0">
                <a:latin typeface="+mn-lt"/>
              </a:rPr>
              <a:t>For t=0.2 (max value is t=0.5), decoherence is too weak</a:t>
            </a:r>
          </a:p>
          <a:p>
            <a:pPr lvl="1"/>
            <a:r>
              <a:rPr lang="en-US" i="0" dirty="0">
                <a:latin typeface="+mn-lt"/>
              </a:rPr>
              <a:t>some improvement seen at large emittance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7377596" y="3091759"/>
            <a:ext cx="1335580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3200" b="1" i="1" dirty="0">
                <a:solidFill>
                  <a:srgbClr val="5B9BD5"/>
                </a:solidFill>
                <a:latin typeface="Calibri" panose="020F0502020204030204"/>
              </a:rPr>
              <a:t>t = 0.2</a:t>
            </a:r>
            <a:endParaRPr lang="en-US" sz="3200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285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962"/>
            <a:ext cx="8730394" cy="523823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8792"/>
            <a:ext cx="8839200" cy="685800"/>
          </a:xfrm>
        </p:spPr>
        <p:txBody>
          <a:bodyPr>
            <a:normAutofit/>
          </a:bodyPr>
          <a:lstStyle/>
          <a:p>
            <a:r>
              <a:rPr lang="en-US" dirty="0"/>
              <a:t>Decoherence for nonlinear insert at </a:t>
            </a:r>
            <a:r>
              <a:rPr lang="en-US" dirty="0">
                <a:solidFill>
                  <a:srgbClr val="FF0000"/>
                </a:solidFill>
              </a:rPr>
              <a:t>‘full’</a:t>
            </a:r>
            <a:r>
              <a:rPr lang="en-US" dirty="0"/>
              <a:t> strength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77596" y="3091759"/>
            <a:ext cx="1335580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3200" b="1" i="1" dirty="0">
                <a:solidFill>
                  <a:srgbClr val="5B9BD5"/>
                </a:solidFill>
                <a:latin typeface="Calibri" panose="020F0502020204030204"/>
              </a:rPr>
              <a:t>t = 0.4</a:t>
            </a:r>
            <a:endParaRPr lang="en-US" sz="3200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5301762"/>
            <a:ext cx="8839200" cy="103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i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i="1" kern="1200">
                <a:solidFill>
                  <a:srgbClr val="005CA5"/>
                </a:solidFill>
                <a:latin typeface="Century Gothic" panose="020B0502020202020204" pitchFamily="34" charset="0"/>
                <a:ea typeface="+mn-ea"/>
                <a:cs typeface="Times New Roman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i="1" kern="1200">
                <a:solidFill>
                  <a:srgbClr val="5FBB46"/>
                </a:solidFill>
                <a:latin typeface="Century Gothic" panose="020B0502020202020204" pitchFamily="34" charset="0"/>
                <a:ea typeface="+mn-ea"/>
                <a:cs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i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i="1" kern="1200">
                <a:solidFill>
                  <a:srgbClr val="B9D532"/>
                </a:solidFill>
                <a:latin typeface="Century Gothic" panose="020B0502020202020204" pitchFamily="34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i="0" dirty="0">
                <a:latin typeface="+mn-lt"/>
              </a:rPr>
              <a:t>For t=0.4 (close to max of 0.5), decoherence is effective</a:t>
            </a:r>
          </a:p>
          <a:p>
            <a:pPr lvl="1" defTabSz="914400"/>
            <a:r>
              <a:rPr lang="en-US" i="0" dirty="0">
                <a:latin typeface="+mn-lt"/>
              </a:rPr>
              <a:t>phase space mixing speeds up as emittance is increased</a:t>
            </a:r>
          </a:p>
        </p:txBody>
      </p:sp>
    </p:spTree>
    <p:extLst>
      <p:ext uri="{BB962C8B-B14F-4D97-AF65-F5344CB8AC3E}">
        <p14:creationId xmlns:p14="http://schemas.microsoft.com/office/powerpoint/2010/main" val="39898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0676"/>
            <a:ext cx="8839200" cy="624255"/>
          </a:xfrm>
        </p:spPr>
        <p:txBody>
          <a:bodyPr>
            <a:normAutofit/>
          </a:bodyPr>
          <a:lstStyle/>
          <a:p>
            <a:r>
              <a:rPr lang="en-US" sz="3200" b="0" i="0" dirty="0"/>
              <a:t>Summary  &amp;  Future </a:t>
            </a:r>
            <a:r>
              <a:rPr lang="en-US" sz="3200" b="0" i="0" dirty="0" smtClean="0"/>
              <a:t>Work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2323"/>
            <a:ext cx="8839200" cy="5407269"/>
          </a:xfrm>
        </p:spPr>
        <p:txBody>
          <a:bodyPr>
            <a:noAutofit/>
          </a:bodyPr>
          <a:lstStyle/>
          <a:p>
            <a:pPr lvl="2"/>
            <a:endParaRPr lang="en-US" sz="1600" i="0" dirty="0">
              <a:latin typeface="+mn-lt"/>
              <a:cs typeface="Courier New" panose="02070309020205020404" pitchFamily="49" charset="0"/>
            </a:endParaRPr>
          </a:p>
          <a:p>
            <a:r>
              <a:rPr lang="en-US" sz="2000" i="0" dirty="0">
                <a:latin typeface="+mn-lt"/>
              </a:rPr>
              <a:t>We’ve established a working point with space charge</a:t>
            </a:r>
          </a:p>
          <a:p>
            <a:r>
              <a:rPr lang="en-US" sz="2000" i="0" dirty="0" smtClean="0">
                <a:latin typeface="+mn-lt"/>
              </a:rPr>
              <a:t>Theoretical </a:t>
            </a:r>
            <a:r>
              <a:rPr lang="en-US" sz="2000" i="0" dirty="0">
                <a:latin typeface="+mn-lt"/>
              </a:rPr>
              <a:t>understanding of IOTA is improving</a:t>
            </a:r>
          </a:p>
          <a:p>
            <a:pPr lvl="1"/>
            <a:r>
              <a:rPr lang="en-US" i="0" dirty="0">
                <a:latin typeface="+mn-lt"/>
              </a:rPr>
              <a:t>detailed understanding of phase advance(s), nonlinearities, space charge</a:t>
            </a:r>
          </a:p>
          <a:p>
            <a:pPr lvl="1"/>
            <a:r>
              <a:rPr lang="en-US" i="0" dirty="0">
                <a:latin typeface="+mn-lt"/>
              </a:rPr>
              <a:t>observe scaling of nonlinear </a:t>
            </a:r>
            <a:r>
              <a:rPr lang="en-US" i="0" dirty="0" err="1">
                <a:latin typeface="+mn-lt"/>
              </a:rPr>
              <a:t>decoherence</a:t>
            </a:r>
            <a:r>
              <a:rPr lang="en-US" i="0" dirty="0">
                <a:latin typeface="+mn-lt"/>
              </a:rPr>
              <a:t> with emittance nonlinear magnet </a:t>
            </a:r>
            <a:r>
              <a:rPr lang="en-US" i="0" dirty="0" smtClean="0">
                <a:latin typeface="+mn-lt"/>
              </a:rPr>
              <a:t>strength</a:t>
            </a:r>
            <a:endParaRPr lang="en-US" i="0" dirty="0">
              <a:latin typeface="+mn-lt"/>
            </a:endParaRPr>
          </a:p>
          <a:p>
            <a:r>
              <a:rPr lang="en-US" sz="2000" i="0" dirty="0">
                <a:latin typeface="+mn-lt"/>
              </a:rPr>
              <a:t>Integrability lost due to space charge – </a:t>
            </a:r>
            <a:r>
              <a:rPr lang="en-US" sz="2000" i="0" dirty="0">
                <a:solidFill>
                  <a:srgbClr val="FF0000"/>
                </a:solidFill>
                <a:latin typeface="+mn-lt"/>
              </a:rPr>
              <a:t>what are the implications?</a:t>
            </a:r>
          </a:p>
          <a:p>
            <a:pPr lvl="1"/>
            <a:r>
              <a:rPr lang="en-US" sz="1800" i="0" dirty="0">
                <a:latin typeface="+mn-lt"/>
              </a:rPr>
              <a:t>zero-current integrability may still be </a:t>
            </a:r>
            <a:r>
              <a:rPr lang="en-US" sz="1800" i="0" dirty="0" smtClean="0">
                <a:latin typeface="+mn-lt"/>
              </a:rPr>
              <a:t>important</a:t>
            </a:r>
          </a:p>
          <a:p>
            <a:pPr lvl="1"/>
            <a:r>
              <a:rPr lang="en-US" sz="1800" i="0" dirty="0" smtClean="0">
                <a:latin typeface="+mn-lt"/>
              </a:rPr>
              <a:t>dynamic aperture may be the merit function</a:t>
            </a:r>
          </a:p>
          <a:p>
            <a:r>
              <a:rPr lang="en-US" sz="2000" i="0" dirty="0" smtClean="0">
                <a:latin typeface="+mn-lt"/>
              </a:rPr>
              <a:t>Symplectic </a:t>
            </a:r>
            <a:r>
              <a:rPr lang="en-US" sz="2000" i="0" dirty="0">
                <a:latin typeface="+mn-lt"/>
              </a:rPr>
              <a:t>space charge solvers are essential</a:t>
            </a:r>
          </a:p>
          <a:p>
            <a:pPr lvl="1"/>
            <a:r>
              <a:rPr lang="en-US" sz="1800" i="0" dirty="0" err="1">
                <a:latin typeface="+mn-lt"/>
              </a:rPr>
              <a:t>nonsymplectic</a:t>
            </a:r>
            <a:r>
              <a:rPr lang="en-US" sz="1800" i="0" dirty="0">
                <a:latin typeface="+mn-lt"/>
              </a:rPr>
              <a:t> noise is injected into the dynamics at every </a:t>
            </a:r>
            <a:r>
              <a:rPr lang="en-US" sz="1800" i="0" dirty="0" smtClean="0">
                <a:latin typeface="+mn-lt"/>
              </a:rPr>
              <a:t>step. Very difficult to believe tracking of invariants over ~10K turns</a:t>
            </a:r>
            <a:endParaRPr lang="en-US" sz="1800" i="0" dirty="0">
              <a:latin typeface="+mn-lt"/>
            </a:endParaRPr>
          </a:p>
          <a:p>
            <a:endParaRPr lang="en-US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616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6114" y="2305544"/>
            <a:ext cx="6047972" cy="493192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i="1" dirty="0">
                <a:solidFill>
                  <a:srgbClr val="005CA5"/>
                </a:solidFill>
                <a:latin typeface="Century Gothic" panose="020B0502020202020204" pitchFamily="34" charset="0"/>
              </a:rPr>
              <a:t>The IOTA Collaboration (beam physics):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99399" y="2697830"/>
            <a:ext cx="8785468" cy="15670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59" tIns="44437" rIns="90459" bIns="44437">
            <a:spAutoFit/>
          </a:bodyPr>
          <a:lstStyle/>
          <a:p>
            <a:pPr defTabSz="914400" eaLnBrk="0" hangingPunct="0">
              <a:spcBef>
                <a:spcPts val="12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N. Cook</a:t>
            </a:r>
            <a:r>
              <a:rPr lang="en-US" sz="2400" b="1" kern="0" baseline="50000" dirty="0" smtClean="0">
                <a:solidFill>
                  <a:srgbClr val="C12723"/>
                </a:solidFill>
                <a:ea typeface="Century Gothic" charset="0"/>
                <a:cs typeface="Century Gothic" charset="0"/>
              </a:rPr>
              <a:t>&amp;</a:t>
            </a:r>
            <a:r>
              <a:rPr lang="en-US" sz="2400" dirty="0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 D.L. </a:t>
            </a:r>
            <a:r>
              <a:rPr lang="en-US" sz="2400" dirty="0" err="1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Bruhwiler</a:t>
            </a:r>
            <a:r>
              <a:rPr lang="en-US" sz="2400" b="1" kern="0" baseline="50000" dirty="0" smtClean="0">
                <a:solidFill>
                  <a:srgbClr val="C12723"/>
                </a:solidFill>
                <a:ea typeface="Century Gothic" charset="0"/>
                <a:cs typeface="Century Gothic" charset="0"/>
              </a:rPr>
              <a:t>&amp;</a:t>
            </a:r>
            <a:r>
              <a:rPr lang="en-US" sz="2400" dirty="0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 S.D. Webb</a:t>
            </a:r>
            <a:r>
              <a:rPr lang="en-US" sz="2400" b="1" kern="0" baseline="50000" dirty="0" smtClean="0">
                <a:solidFill>
                  <a:srgbClr val="C12723"/>
                </a:solidFill>
                <a:ea typeface="Century Gothic" charset="0"/>
                <a:cs typeface="Century Gothic" charset="0"/>
              </a:rPr>
              <a:t>&amp;</a:t>
            </a:r>
            <a:r>
              <a:rPr lang="en-US" sz="2400" dirty="0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 Webb</a:t>
            </a:r>
            <a:r>
              <a:rPr lang="en-US" sz="2400" b="1" kern="0" baseline="50000" dirty="0" smtClean="0">
                <a:solidFill>
                  <a:srgbClr val="C12723"/>
                </a:solidFill>
                <a:ea typeface="Century Gothic" charset="0"/>
                <a:cs typeface="Century Gothic" charset="0"/>
              </a:rPr>
              <a:t>&amp; </a:t>
            </a:r>
            <a:r>
              <a:rPr lang="en-US" sz="2400" dirty="0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A. Romanov</a:t>
            </a:r>
            <a:r>
              <a:rPr lang="en-US" sz="2400" b="1" kern="0" baseline="50000" dirty="0" smtClean="0">
                <a:solidFill>
                  <a:srgbClr val="C12723"/>
                </a:solidFill>
                <a:ea typeface="Century Gothic" charset="0"/>
                <a:cs typeface="Century Gothic" charset="0"/>
              </a:rPr>
              <a:t># </a:t>
            </a:r>
            <a:r>
              <a:rPr lang="en-US" sz="2400" dirty="0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E. </a:t>
            </a:r>
            <a:r>
              <a:rPr lang="en-US" sz="2400" dirty="0" err="1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Prebys</a:t>
            </a:r>
            <a:r>
              <a:rPr lang="en-US" sz="2400" b="1" kern="0" baseline="50000" dirty="0" smtClean="0">
                <a:solidFill>
                  <a:srgbClr val="C12723"/>
                </a:solidFill>
                <a:ea typeface="Century Gothic" charset="0"/>
                <a:cs typeface="Century Gothic" charset="0"/>
              </a:rPr>
              <a:t>#</a:t>
            </a:r>
            <a:r>
              <a:rPr lang="en-US" sz="2400" dirty="0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 A. </a:t>
            </a:r>
            <a:r>
              <a:rPr lang="en-US" sz="2400" dirty="0" err="1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Valishev</a:t>
            </a:r>
            <a:r>
              <a:rPr lang="en-US" sz="2400" b="1" kern="0" baseline="50000" dirty="0" smtClean="0">
                <a:solidFill>
                  <a:srgbClr val="C12723"/>
                </a:solidFill>
                <a:ea typeface="Century Gothic" charset="0"/>
                <a:cs typeface="Century Gothic" charset="0"/>
              </a:rPr>
              <a:t>#</a:t>
            </a:r>
            <a:r>
              <a:rPr lang="en-US" sz="2400" dirty="0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 G. </a:t>
            </a:r>
            <a:r>
              <a:rPr lang="en-US" sz="2400" dirty="0" err="1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Stancari</a:t>
            </a:r>
            <a:r>
              <a:rPr lang="en-US" sz="2400" b="1" kern="0" baseline="50000" dirty="0" smtClean="0">
                <a:solidFill>
                  <a:srgbClr val="C12723"/>
                </a:solidFill>
                <a:ea typeface="Century Gothic" charset="0"/>
                <a:cs typeface="Century Gothic" charset="0"/>
              </a:rPr>
              <a:t>#</a:t>
            </a:r>
            <a:r>
              <a:rPr lang="en-US" sz="2400" dirty="0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 J. Eldred</a:t>
            </a:r>
            <a:r>
              <a:rPr lang="en-US" sz="2400" b="1" kern="0" baseline="50000" dirty="0" smtClean="0">
                <a:solidFill>
                  <a:srgbClr val="C12723"/>
                </a:solidFill>
                <a:ea typeface="Century Gothic" charset="0"/>
                <a:cs typeface="Century Gothic" charset="0"/>
              </a:rPr>
              <a:t>#</a:t>
            </a:r>
            <a:r>
              <a:rPr lang="en-US" sz="2400" dirty="0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 S. </a:t>
            </a:r>
            <a:r>
              <a:rPr lang="en-US" sz="2400" dirty="0" err="1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Nagaitsev</a:t>
            </a:r>
            <a:r>
              <a:rPr lang="en-US" sz="2400" b="1" kern="0" baseline="50000" dirty="0" smtClean="0">
                <a:solidFill>
                  <a:srgbClr val="C12723"/>
                </a:solidFill>
                <a:ea typeface="Century Gothic" charset="0"/>
                <a:cs typeface="Century Gothic" charset="0"/>
              </a:rPr>
              <a:t>#  </a:t>
            </a:r>
            <a:r>
              <a:rPr lang="en-US" sz="2400" dirty="0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C</a:t>
            </a:r>
            <a:r>
              <a:rPr lang="en-US" sz="2400" dirty="0">
                <a:solidFill>
                  <a:prstClr val="black"/>
                </a:solidFill>
                <a:ea typeface="Century Gothic" charset="0"/>
                <a:cs typeface="Century Gothic" charset="0"/>
              </a:rPr>
              <a:t>. Mitchell</a:t>
            </a:r>
            <a:r>
              <a:rPr lang="en-US" sz="2400" b="1" kern="0" baseline="50000" dirty="0">
                <a:solidFill>
                  <a:srgbClr val="C12723"/>
                </a:solidFill>
                <a:ea typeface="Century Gothic" charset="0"/>
                <a:cs typeface="Century Gothic" charset="0"/>
              </a:rPr>
              <a:t>%</a:t>
            </a:r>
            <a:r>
              <a:rPr lang="en-US" sz="2400" dirty="0">
                <a:solidFill>
                  <a:prstClr val="black"/>
                </a:solidFill>
                <a:ea typeface="Century Gothic" charset="0"/>
                <a:cs typeface="Century Gothic" charset="0"/>
              </a:rPr>
              <a:t>  R. Ryne</a:t>
            </a:r>
            <a:r>
              <a:rPr lang="en-US" sz="2400" b="1" kern="0" baseline="50000" dirty="0">
                <a:solidFill>
                  <a:srgbClr val="C12723"/>
                </a:solidFill>
                <a:ea typeface="Century Gothic" charset="0"/>
                <a:cs typeface="Century Gothic" charset="0"/>
              </a:rPr>
              <a:t>%</a:t>
            </a:r>
            <a:r>
              <a:rPr lang="en-US" sz="2400" dirty="0">
                <a:solidFill>
                  <a:prstClr val="black"/>
                </a:solidFill>
                <a:ea typeface="Century Gothic" charset="0"/>
                <a:cs typeface="Century Gothic" charset="0"/>
              </a:rPr>
              <a:t>   D.T. </a:t>
            </a:r>
            <a:r>
              <a:rPr lang="en-US" sz="2400" dirty="0" err="1">
                <a:solidFill>
                  <a:prstClr val="black"/>
                </a:solidFill>
                <a:ea typeface="Century Gothic" charset="0"/>
                <a:cs typeface="Century Gothic" charset="0"/>
              </a:rPr>
              <a:t>Abell</a:t>
            </a:r>
            <a:r>
              <a:rPr lang="en-US" sz="2400" b="1" kern="0" baseline="50000" dirty="0">
                <a:solidFill>
                  <a:srgbClr val="C12723"/>
                </a:solidFill>
                <a:ea typeface="Century Gothic" charset="0"/>
                <a:cs typeface="Century Gothic" charset="0"/>
              </a:rPr>
              <a:t>&amp;  </a:t>
            </a:r>
            <a:r>
              <a:rPr lang="en-US" sz="2400" dirty="0">
                <a:solidFill>
                  <a:prstClr val="black"/>
                </a:solidFill>
                <a:ea typeface="Century Gothic" charset="0"/>
                <a:cs typeface="Century Gothic" charset="0"/>
              </a:rPr>
              <a:t> R. </a:t>
            </a:r>
            <a:r>
              <a:rPr lang="en-US" sz="2400" dirty="0" err="1">
                <a:solidFill>
                  <a:prstClr val="black"/>
                </a:solidFill>
                <a:ea typeface="Century Gothic" charset="0"/>
                <a:cs typeface="Century Gothic" charset="0"/>
              </a:rPr>
              <a:t>Kishek</a:t>
            </a:r>
            <a:r>
              <a:rPr lang="en-US" sz="2400" b="1" kern="0" baseline="60000" dirty="0" smtClean="0">
                <a:solidFill>
                  <a:srgbClr val="C12723"/>
                </a:solidFill>
                <a:ea typeface="Century Gothic" charset="0"/>
                <a:cs typeface="Century Gothic" charset="0"/>
                <a:sym typeface="Symbol"/>
              </a:rPr>
              <a:t></a:t>
            </a:r>
            <a:r>
              <a:rPr lang="en-US" sz="2400" b="1" kern="0" dirty="0">
                <a:solidFill>
                  <a:srgbClr val="C12723"/>
                </a:solidFill>
                <a:ea typeface="Century Gothic" charset="0"/>
                <a:cs typeface="Century Gothic" charset="0"/>
                <a:sym typeface="Symbol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Century Gothic" charset="0"/>
                <a:cs typeface="Century Gothic" charset="0"/>
              </a:rPr>
              <a:t>S. Chattopadhyay</a:t>
            </a:r>
            <a:r>
              <a:rPr lang="en-US" sz="2400" b="1" i="1" baseline="30000" dirty="0">
                <a:solidFill>
                  <a:srgbClr val="C00000"/>
                </a:solidFill>
                <a:ea typeface="Century Gothic" charset="0"/>
                <a:cs typeface="Century Gothic" charset="0"/>
              </a:rPr>
              <a:t>$,</a:t>
            </a:r>
            <a:r>
              <a:rPr lang="en-US" sz="2400" b="1" kern="0" baseline="50000" dirty="0">
                <a:solidFill>
                  <a:srgbClr val="C12723"/>
                </a:solidFill>
                <a:ea typeface="Century Gothic" charset="0"/>
                <a:cs typeface="Century Gothic" charset="0"/>
              </a:rPr>
              <a:t>#</a:t>
            </a:r>
            <a:r>
              <a:rPr lang="en-US" sz="2400" dirty="0">
                <a:solidFill>
                  <a:prstClr val="black"/>
                </a:solidFill>
                <a:ea typeface="Century Gothic" charset="0"/>
                <a:cs typeface="Century Gothic" charset="0"/>
              </a:rPr>
              <a:t>  S. </a:t>
            </a:r>
            <a:r>
              <a:rPr lang="en-US" sz="2400" dirty="0" err="1">
                <a:solidFill>
                  <a:prstClr val="black"/>
                </a:solidFill>
                <a:ea typeface="Century Gothic" charset="0"/>
                <a:cs typeface="Century Gothic" charset="0"/>
              </a:rPr>
              <a:t>Szustkowski</a:t>
            </a:r>
            <a:r>
              <a:rPr lang="en-US" sz="2400" b="1" i="1" baseline="30000" dirty="0">
                <a:solidFill>
                  <a:srgbClr val="C00000"/>
                </a:solidFill>
                <a:ea typeface="Century Gothic" charset="0"/>
                <a:cs typeface="Century Gothic" charset="0"/>
              </a:rPr>
              <a:t>$</a:t>
            </a:r>
            <a:r>
              <a:rPr lang="en-US" sz="2400" dirty="0">
                <a:solidFill>
                  <a:prstClr val="black"/>
                </a:solidFill>
                <a:ea typeface="Century Gothic" charset="0"/>
                <a:cs typeface="Century Gothic" charset="0"/>
              </a:rPr>
              <a:t>   </a:t>
            </a:r>
            <a:r>
              <a:rPr lang="en-US" sz="2400" dirty="0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                F. </a:t>
            </a:r>
            <a:r>
              <a:rPr lang="en-US" sz="2400" dirty="0" err="1" smtClean="0">
                <a:solidFill>
                  <a:prstClr val="black"/>
                </a:solidFill>
                <a:ea typeface="Century Gothic" charset="0"/>
                <a:cs typeface="Century Gothic" charset="0"/>
              </a:rPr>
              <a:t>Blampuy</a:t>
            </a:r>
            <a:r>
              <a:rPr lang="en-US" sz="2400" b="1" i="1" baseline="30000" dirty="0" smtClean="0">
                <a:solidFill>
                  <a:srgbClr val="C00000"/>
                </a:solidFill>
                <a:ea typeface="Century Gothic" charset="0"/>
                <a:cs typeface="Century Gothic" charset="0"/>
              </a:rPr>
              <a:t>$</a:t>
            </a:r>
            <a:endParaRPr lang="en-US" sz="2400" dirty="0">
              <a:solidFill>
                <a:prstClr val="black"/>
              </a:solidFill>
              <a:ea typeface="Century Gothic" charset="0"/>
              <a:cs typeface="Century Gothic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50913" y="5184503"/>
            <a:ext cx="2833954" cy="606493"/>
            <a:chOff x="256114" y="4611378"/>
            <a:chExt cx="2833954" cy="60649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515" y="4681879"/>
              <a:ext cx="2754553" cy="535992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auto">
            <a:xfrm>
              <a:off x="256114" y="4611378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2400" b="1" kern="0" baseline="50000" dirty="0">
                  <a:solidFill>
                    <a:srgbClr val="C12723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&amp;</a:t>
              </a:r>
              <a:endParaRPr lang="en-US" sz="2400" b="1" dirty="0">
                <a:solidFill>
                  <a:prstClr val="black"/>
                </a:solidFill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5468" y="5363641"/>
            <a:ext cx="2477039" cy="523220"/>
            <a:chOff x="3230063" y="4658511"/>
            <a:chExt cx="2477039" cy="52322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3230063" y="4658511"/>
              <a:ext cx="30328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2800" b="1" kern="0" baseline="50000" dirty="0">
                  <a:solidFill>
                    <a:srgbClr val="C12723"/>
                  </a:solidFill>
                  <a:ea typeface="ＭＳ Ｐゴシック"/>
                  <a:cs typeface="Arial" charset="0"/>
                </a:rPr>
                <a:t>#</a:t>
              </a:r>
              <a:endParaRPr lang="en-US" sz="2800" b="1" dirty="0">
                <a:solidFill>
                  <a:prstClr val="black"/>
                </a:solidFill>
                <a:ea typeface="ＭＳ Ｐゴシック"/>
                <a:cs typeface="ＭＳ Ｐゴシック"/>
              </a:endParaRPr>
            </a:p>
          </p:txBody>
        </p:sp>
        <p:pic>
          <p:nvPicPr>
            <p:cNvPr id="26" name="Picture 8" descr="FermiLogo_blue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54617" y="4658511"/>
              <a:ext cx="2152485" cy="456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256114" y="4117788"/>
            <a:ext cx="8735486" cy="49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>
              <a:spcBef>
                <a:spcPts val="0"/>
              </a:spcBef>
            </a:pPr>
            <a:r>
              <a:rPr lang="en-US" sz="2400" i="1" dirty="0" smtClean="0">
                <a:solidFill>
                  <a:srgbClr val="005CA5"/>
                </a:solidFill>
                <a:latin typeface="Century Gothic" panose="020B0502020202020204" pitchFamily="34" charset="0"/>
              </a:rPr>
              <a:t>Supporting members of the Synergia development </a:t>
            </a:r>
            <a:r>
              <a:rPr lang="en-US" sz="2400" i="1" dirty="0">
                <a:solidFill>
                  <a:srgbClr val="005CA5"/>
                </a:solidFill>
                <a:latin typeface="Century Gothic" panose="020B0502020202020204" pitchFamily="34" charset="0"/>
              </a:rPr>
              <a:t>team: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02289" y="4575883"/>
            <a:ext cx="8632909" cy="4590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59" tIns="44437" rIns="90459" bIns="44437">
            <a:spAutoFit/>
          </a:bodyPr>
          <a:lstStyle/>
          <a:p>
            <a:pPr defTabSz="914400" eaLnBrk="0" hangingPunct="0">
              <a:spcBef>
                <a:spcPts val="1200"/>
              </a:spcBef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E. Stern</a:t>
            </a:r>
            <a:r>
              <a:rPr lang="en-US" sz="2400" b="1" kern="0" baseline="50000" dirty="0">
                <a:solidFill>
                  <a:srgbClr val="C12723"/>
                </a:solidFill>
                <a:ea typeface="ＭＳ Ｐゴシック"/>
                <a:cs typeface="Arial" charset="0"/>
              </a:rPr>
              <a:t>#</a:t>
            </a: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 J. Amundson</a:t>
            </a:r>
            <a:r>
              <a:rPr lang="en-US" sz="2400" b="1" kern="0" baseline="50000" dirty="0">
                <a:solidFill>
                  <a:srgbClr val="C12723"/>
                </a:solidFill>
                <a:ea typeface="ＭＳ Ｐゴシック"/>
                <a:cs typeface="Arial" charset="0"/>
              </a:rPr>
              <a:t>#</a:t>
            </a: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 A. Macridin</a:t>
            </a:r>
            <a:r>
              <a:rPr lang="en-US" sz="2400" b="1" kern="0" baseline="50000" dirty="0">
                <a:solidFill>
                  <a:srgbClr val="C12723"/>
                </a:solidFill>
                <a:ea typeface="ＭＳ Ｐゴシック"/>
                <a:cs typeface="Arial" charset="0"/>
              </a:rPr>
              <a:t>#</a:t>
            </a: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 C.S. Park</a:t>
            </a:r>
            <a:r>
              <a:rPr lang="en-US" sz="2400" b="1" kern="0" baseline="50000" dirty="0">
                <a:solidFill>
                  <a:srgbClr val="C12723"/>
                </a:solidFill>
                <a:ea typeface="ＭＳ Ｐゴシック"/>
                <a:cs typeface="Arial" charset="0"/>
              </a:rPr>
              <a:t>#</a:t>
            </a: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 L. Michelotti</a:t>
            </a:r>
            <a:r>
              <a:rPr lang="en-US" sz="2400" b="1" kern="0" baseline="50000" dirty="0">
                <a:solidFill>
                  <a:srgbClr val="C12723"/>
                </a:solidFill>
                <a:ea typeface="ＭＳ Ｐゴシック"/>
                <a:cs typeface="Arial" charset="0"/>
              </a:rPr>
              <a:t>#</a:t>
            </a:r>
            <a:endParaRPr lang="en-US" sz="2400" dirty="0">
              <a:solidFill>
                <a:prstClr val="black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07376" y="5094411"/>
            <a:ext cx="1023454" cy="697724"/>
            <a:chOff x="6058291" y="4492799"/>
            <a:chExt cx="1023454" cy="697724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058291" y="4530068"/>
              <a:ext cx="3257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2400" b="1" kern="0" baseline="50000" dirty="0">
                  <a:solidFill>
                    <a:srgbClr val="C12723"/>
                  </a:solidFill>
                  <a:latin typeface="Times New Roman" pitchFamily="18" charset="0"/>
                  <a:ea typeface="ＭＳ Ｐゴシック"/>
                  <a:cs typeface="Arial" charset="0"/>
                  <a:sym typeface="Symbol"/>
                </a:rPr>
                <a:t></a:t>
              </a:r>
              <a:endParaRPr lang="en-US" sz="2400" b="1" dirty="0">
                <a:solidFill>
                  <a:prstClr val="black"/>
                </a:solidFill>
                <a:ea typeface="ＭＳ Ｐゴシック"/>
                <a:cs typeface="ＭＳ Ｐゴシック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4021" y="4492799"/>
              <a:ext cx="697724" cy="69772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692507" y="5132383"/>
            <a:ext cx="1399954" cy="736827"/>
            <a:chOff x="7347111" y="4457344"/>
            <a:chExt cx="1399954" cy="73682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7347111" y="4522395"/>
              <a:ext cx="3674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2400" b="1" kern="0" baseline="50000" dirty="0">
                  <a:solidFill>
                    <a:srgbClr val="C12723"/>
                  </a:solidFill>
                  <a:latin typeface="Arial" charset="0"/>
                  <a:ea typeface="ＭＳ Ｐゴシック"/>
                  <a:cs typeface="Arial" charset="0"/>
                </a:rPr>
                <a:t>%</a:t>
              </a:r>
              <a:endParaRPr lang="en-US" sz="2400" b="1" dirty="0">
                <a:solidFill>
                  <a:prstClr val="black"/>
                </a:solidFill>
                <a:ea typeface="ＭＳ Ｐゴシック"/>
                <a:cs typeface="ＭＳ Ｐゴシック"/>
              </a:endParaRPr>
            </a:p>
          </p:txBody>
        </p:sp>
        <p:pic>
          <p:nvPicPr>
            <p:cNvPr id="17" name="Picture 9" descr="sm3"/>
            <p:cNvPicPr>
              <a:picLocks noChangeAspect="1" noChangeArrowheads="1"/>
            </p:cNvPicPr>
            <p:nvPr/>
          </p:nvPicPr>
          <p:blipFill>
            <a:blip r:embed="rId6" cstate="print">
              <a:lum bright="2000" contrast="-4000"/>
            </a:blip>
            <a:srcRect l="22003" t="14001" r="23003" b="25337"/>
            <a:stretch>
              <a:fillRect/>
            </a:stretch>
          </p:blipFill>
          <p:spPr bwMode="auto">
            <a:xfrm>
              <a:off x="7632548" y="4457344"/>
              <a:ext cx="1114517" cy="736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58769" y="6184012"/>
            <a:ext cx="58426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400" dirty="0">
                <a:latin typeface="Times New Roman" pitchFamily="18" charset="0"/>
              </a:rPr>
              <a:t>This work is supported by the U.S. Department of Energy, Office of Science, Office of </a:t>
            </a:r>
            <a:r>
              <a:rPr lang="en-US" sz="1400" dirty="0">
                <a:solidFill>
                  <a:prstClr val="black"/>
                </a:solidFill>
                <a:ea typeface="DejaVu Sans"/>
              </a:rPr>
              <a:t>High Energy Physics, under Award Number </a:t>
            </a:r>
            <a:r>
              <a:rPr lang="en-GB" sz="1400" dirty="0"/>
              <a:t>DE-SC0011340.</a:t>
            </a:r>
            <a:endParaRPr lang="en-US" sz="1400" dirty="0">
              <a:solidFill>
                <a:prstClr val="black"/>
              </a:solidFill>
              <a:ea typeface="DejaVu San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28" y="5924387"/>
            <a:ext cx="2803003" cy="9074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212768" y="5094411"/>
            <a:ext cx="718464" cy="786047"/>
            <a:chOff x="2443884" y="4637952"/>
            <a:chExt cx="718464" cy="7860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24106" y="4658511"/>
              <a:ext cx="438242" cy="76548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2443884" y="4637952"/>
              <a:ext cx="2984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2400" b="1" baseline="30000" dirty="0">
                  <a:solidFill>
                    <a:srgbClr val="C00000"/>
                  </a:solidFill>
                  <a:latin typeface="Arial" charset="0"/>
                  <a:ea typeface="ＭＳ Ｐゴシック"/>
                  <a:cs typeface="ＭＳ Ｐゴシック"/>
                </a:rPr>
                <a:t>$</a:t>
              </a:r>
              <a:endParaRPr lang="en-US" sz="2400" b="1" dirty="0">
                <a:solidFill>
                  <a:prstClr val="black"/>
                </a:solidFill>
                <a:ea typeface="ＭＳ Ｐゴシック"/>
                <a:cs typeface="ＭＳ Ｐゴシック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139861" y="1847996"/>
            <a:ext cx="2967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Acknowledgments:</a:t>
            </a:r>
            <a:endParaRPr lang="en-US" sz="2800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45667" y="117859"/>
            <a:ext cx="8839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4800" dirty="0" smtClean="0">
                <a:latin typeface="Century Gothic" charset="0"/>
                <a:ea typeface="Century Gothic" charset="0"/>
                <a:cs typeface="Century Gothic" charset="0"/>
              </a:rPr>
              <a:t>Thank You!</a:t>
            </a:r>
            <a:endParaRPr lang="en-US" sz="4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624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44" y="3334215"/>
            <a:ext cx="8839200" cy="685800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46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151"/>
            <a:ext cx="8839200" cy="6858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KV Distributions with </a:t>
            </a:r>
            <a:r>
              <a:rPr lang="en-US" sz="3200" smtClean="0"/>
              <a:t>Self-Consistent Space Charge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84376"/>
            <a:ext cx="8839200" cy="5257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Initially used 2D particle-in-cell (PIC) to model transverse space charge of the proton beam.</a:t>
            </a:r>
          </a:p>
          <a:p>
            <a:r>
              <a:rPr lang="en-US" sz="2000" dirty="0" smtClean="0"/>
              <a:t>Found invariants to be poorly maintained.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9" y="2548749"/>
            <a:ext cx="4658720" cy="3083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72" y="2577239"/>
            <a:ext cx="4378934" cy="29404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0774" y="5567384"/>
            <a:ext cx="81166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For a KV bunch the distribution in H starts as a delta function but </a:t>
            </a:r>
            <a:r>
              <a:rPr lang="en-US" sz="2000" smtClean="0">
                <a:latin typeface="Century Gothic" charset="0"/>
                <a:ea typeface="Century Gothic" charset="0"/>
                <a:cs typeface="Century Gothic" charset="0"/>
              </a:rPr>
              <a:t>quickly spreads.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26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Diffusive Behavior of the First Invariant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6" y="1995791"/>
            <a:ext cx="5962650" cy="3914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2656" y="2088036"/>
            <a:ext cx="3048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Large numerical diffusion appears.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Dependent on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macroparticle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number but not completely vanishing.</a:t>
            </a:r>
          </a:p>
          <a:p>
            <a:pPr marL="257175" indent="-257175">
              <a:buFont typeface="Arial" charset="0"/>
              <a:buChar char="•"/>
            </a:pP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954" y="0"/>
            <a:ext cx="7403126" cy="543865"/>
          </a:xfrm>
        </p:spPr>
        <p:txBody>
          <a:bodyPr>
            <a:normAutofit/>
          </a:bodyPr>
          <a:lstStyle/>
          <a:p>
            <a:r>
              <a:rPr lang="en-US" dirty="0"/>
              <a:t>Comparison with simple Octupole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94" y="337763"/>
            <a:ext cx="4967393" cy="2980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767" y="2935684"/>
            <a:ext cx="5742112" cy="3445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40" y="543865"/>
            <a:ext cx="2899755" cy="39753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7150" y="964498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Octupole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00800" y="3628308"/>
            <a:ext cx="2459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Nonlinear Magnet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1015" y="4739063"/>
            <a:ext cx="4545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2000" dirty="0"/>
              <a:t>It is possible to achieve comparable rates of damping with an octupole</a:t>
            </a:r>
          </a:p>
          <a:p>
            <a:pPr marL="214313" indent="-214313">
              <a:buFont typeface="Arial" charset="0"/>
              <a:buChar char="•"/>
            </a:pPr>
            <a:r>
              <a:rPr lang="en-US" sz="2000" dirty="0"/>
              <a:t>Octupole produces larger fluctuations </a:t>
            </a:r>
          </a:p>
          <a:p>
            <a:pPr marL="214313" indent="-214313">
              <a:buFont typeface="Arial" charset="0"/>
              <a:buChar char="•"/>
            </a:pPr>
            <a:r>
              <a:rPr lang="en-US" sz="2000" dirty="0"/>
              <a:t>Requires high pole-tip magnetic fields</a:t>
            </a:r>
          </a:p>
        </p:txBody>
      </p:sp>
    </p:spTree>
    <p:extLst>
      <p:ext uri="{BB962C8B-B14F-4D97-AF65-F5344CB8AC3E}">
        <p14:creationId xmlns:p14="http://schemas.microsoft.com/office/powerpoint/2010/main" val="697309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4636"/>
            <a:ext cx="88392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Tune Spreads – Octupole  vs  </a:t>
            </a:r>
            <a:r>
              <a:rPr lang="en-US" dirty="0" smtClean="0"/>
              <a:t>‘Elliptic’ </a:t>
            </a:r>
            <a:r>
              <a:rPr lang="en-US" dirty="0"/>
              <a:t>Nonlinear Insert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752" y="1492074"/>
            <a:ext cx="4205339" cy="4205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6" y="1474490"/>
            <a:ext cx="4279257" cy="4279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7672" y="1135935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Octupole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04718" y="1135935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Nonlinear </a:t>
            </a:r>
            <a:r>
              <a:rPr lang="en-US" sz="2400" dirty="0"/>
              <a:t>Insert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7739" y="5799808"/>
            <a:ext cx="36138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1"/>
                </a:solidFill>
              </a:rPr>
              <a:t>Centroid motion removed from tune calculation</a:t>
            </a:r>
          </a:p>
        </p:txBody>
      </p:sp>
    </p:spTree>
    <p:extLst>
      <p:ext uri="{BB962C8B-B14F-4D97-AF65-F5344CB8AC3E}">
        <p14:creationId xmlns:p14="http://schemas.microsoft.com/office/powerpoint/2010/main" val="35416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625" y="111512"/>
            <a:ext cx="4546600" cy="1629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6128"/>
            <a:ext cx="9042400" cy="492921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038" y="337416"/>
            <a:ext cx="8839200" cy="589085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The IOTA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900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25" y="186086"/>
            <a:ext cx="8027214" cy="685800"/>
          </a:xfrm>
        </p:spPr>
        <p:txBody>
          <a:bodyPr/>
          <a:lstStyle/>
          <a:p>
            <a:r>
              <a:rPr lang="en-US" dirty="0"/>
              <a:t>The Potential of the Nonlinear ‘Elliptic’ Magnet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11" y="5236457"/>
            <a:ext cx="3815129" cy="671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905" y="5227666"/>
            <a:ext cx="3815129" cy="6717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588" y="1500741"/>
            <a:ext cx="44979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 smtClean="0">
                <a:solidFill>
                  <a:srgbClr val="5B9BD5"/>
                </a:solidFill>
                <a:latin typeface="Calibri" panose="020F0502020204030204"/>
              </a:rPr>
              <a:t>‘Elliptic’ potential has the form:</a:t>
            </a:r>
            <a:endParaRPr lang="en-US" sz="2100" b="1" dirty="0">
              <a:solidFill>
                <a:srgbClr val="5B9BD5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588" y="4627250"/>
            <a:ext cx="41706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b="1" dirty="0">
                <a:solidFill>
                  <a:srgbClr val="5B9BD5"/>
                </a:solidFill>
                <a:latin typeface="Calibri" panose="020F0502020204030204"/>
              </a:rPr>
              <a:t>Where the </a:t>
            </a:r>
            <a:r>
              <a:rPr lang="en-US" sz="2100" b="1" dirty="0" smtClean="0">
                <a:solidFill>
                  <a:srgbClr val="5B9BD5"/>
                </a:solidFill>
                <a:latin typeface="Calibri" panose="020F0502020204030204"/>
              </a:rPr>
              <a:t>elliptic </a:t>
            </a:r>
            <a:r>
              <a:rPr lang="en-US" sz="2100" b="1" dirty="0">
                <a:solidFill>
                  <a:srgbClr val="5B9BD5"/>
                </a:solidFill>
                <a:latin typeface="Calibri" panose="020F0502020204030204"/>
              </a:rPr>
              <a:t>coordinates are: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57" y="2113727"/>
            <a:ext cx="3891329" cy="698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24" y="2987345"/>
            <a:ext cx="3862710" cy="1244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34" y="1488725"/>
            <a:ext cx="4853492" cy="36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905601"/>
            <a:ext cx="8839200" cy="422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i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i="1" kern="1200">
                <a:solidFill>
                  <a:srgbClr val="005CA5"/>
                </a:solidFill>
                <a:latin typeface="Century Gothic" panose="020B0502020202020204" pitchFamily="34" charset="0"/>
                <a:ea typeface="+mn-ea"/>
                <a:cs typeface="Times New Roman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i="1" kern="1200">
                <a:solidFill>
                  <a:srgbClr val="5FBB46"/>
                </a:solidFill>
                <a:latin typeface="Century Gothic" panose="020B0502020202020204" pitchFamily="34" charset="0"/>
                <a:ea typeface="+mn-ea"/>
                <a:cs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i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i="1" kern="1200">
                <a:solidFill>
                  <a:srgbClr val="B9D532"/>
                </a:solidFill>
                <a:latin typeface="Century Gothic" panose="020B0502020202020204" pitchFamily="34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i="0" dirty="0">
                <a:latin typeface="+mn-lt"/>
              </a:rPr>
              <a:t>Results presented here are based primarily on Synergia</a:t>
            </a:r>
          </a:p>
          <a:p>
            <a:pPr lvl="1" defTabSz="914400"/>
            <a:r>
              <a:rPr lang="en-US" i="0" dirty="0">
                <a:latin typeface="+mn-lt"/>
              </a:rPr>
              <a:t>developed by Fermilab’s accelerator simulation group</a:t>
            </a:r>
          </a:p>
          <a:p>
            <a:pPr lvl="1" defTabSz="914400"/>
            <a:r>
              <a:rPr lang="en-US" i="0" dirty="0">
                <a:latin typeface="+mn-lt"/>
              </a:rPr>
              <a:t>important contributions through code modifications and technical support</a:t>
            </a:r>
          </a:p>
          <a:p>
            <a:pPr lvl="1" defTabSz="914400"/>
            <a:r>
              <a:rPr lang="en-US" i="0" dirty="0">
                <a:latin typeface="+mn-lt"/>
              </a:rPr>
              <a:t>J. Amundsen, Q. Lu, A. Macridin,  L. Michelotti, C.S. Park, E. Stern, T. Zolkin</a:t>
            </a:r>
          </a:p>
          <a:p>
            <a:pPr defTabSz="914400"/>
            <a:r>
              <a:rPr lang="en-US" sz="2000" i="0" dirty="0">
                <a:latin typeface="+mn-lt"/>
              </a:rPr>
              <a:t>Synergia has unique features that have enabled our success</a:t>
            </a:r>
          </a:p>
          <a:p>
            <a:pPr lvl="1" defTabSz="914400"/>
            <a:r>
              <a:rPr lang="en-US" i="0" dirty="0">
                <a:latin typeface="+mn-lt"/>
              </a:rPr>
              <a:t>control of linear, 2</a:t>
            </a:r>
            <a:r>
              <a:rPr lang="en-US" i="0" baseline="30000" dirty="0">
                <a:latin typeface="+mn-lt"/>
              </a:rPr>
              <a:t>nd</a:t>
            </a:r>
            <a:r>
              <a:rPr lang="en-US" i="0" dirty="0">
                <a:latin typeface="+mn-lt"/>
              </a:rPr>
              <a:t>-order, … or fully nonlinear dynamics in each element</a:t>
            </a:r>
          </a:p>
          <a:p>
            <a:pPr lvl="1" defTabSz="914400"/>
            <a:r>
              <a:rPr lang="en-US" i="0" dirty="0">
                <a:latin typeface="+mn-lt"/>
              </a:rPr>
              <a:t>2D space charge algorithms: both gridded Poisson and ‘frozen’ </a:t>
            </a:r>
            <a:r>
              <a:rPr lang="en-US" i="0" dirty="0" smtClean="0">
                <a:latin typeface="+mn-lt"/>
              </a:rPr>
              <a:t>models</a:t>
            </a:r>
            <a:endParaRPr lang="en-US" i="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0336"/>
            <a:ext cx="8839200" cy="650631"/>
          </a:xfrm>
        </p:spPr>
        <p:txBody>
          <a:bodyPr>
            <a:normAutofit/>
          </a:bodyPr>
          <a:lstStyle/>
          <a:p>
            <a:r>
              <a:rPr lang="en-US" dirty="0"/>
              <a:t>Simulation Tools</a:t>
            </a:r>
          </a:p>
        </p:txBody>
      </p:sp>
    </p:spTree>
    <p:extLst>
      <p:ext uri="{BB962C8B-B14F-4D97-AF65-F5344CB8AC3E}">
        <p14:creationId xmlns:p14="http://schemas.microsoft.com/office/powerpoint/2010/main" val="3854342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 i="0"/>
            </a:pPr>
            <a:r>
              <a:rPr lang="en-US" sz="2800" b="1" i="1" dirty="0"/>
              <a:t>IOTA – no space charge – </a:t>
            </a:r>
            <a:r>
              <a:rPr lang="en-US" sz="2800" b="1" i="1" dirty="0">
                <a:solidFill>
                  <a:srgbClr val="FF0000"/>
                </a:solidFill>
              </a:rPr>
              <a:t>1 million</a:t>
            </a:r>
            <a:r>
              <a:rPr sz="2800" b="1" i="1" dirty="0">
                <a:solidFill>
                  <a:srgbClr val="FF0000"/>
                </a:solidFill>
              </a:rPr>
              <a:t> turns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8839200" cy="2286000"/>
          </a:xfrm>
          <a:prstGeom prst="rect">
            <a:avLst/>
          </a:prstGeom>
        </p:spPr>
        <p:txBody>
          <a:bodyPr lIns="0" tIns="0" rIns="0" bIns="0"/>
          <a:lstStyle/>
          <a:p>
            <a:pPr marL="342899" lvl="0" indent="-342899">
              <a:defRPr sz="1800" i="0"/>
            </a:pPr>
            <a:r>
              <a:rPr lang="en-US" sz="2200" dirty="0">
                <a:latin typeface="+mn-lt"/>
              </a:rPr>
              <a:t>Coasting </a:t>
            </a:r>
            <a:r>
              <a:rPr sz="2200" dirty="0">
                <a:latin typeface="+mn-lt"/>
              </a:rPr>
              <a:t>proton bunch in </a:t>
            </a:r>
            <a:r>
              <a:rPr lang="en-US" sz="2200" dirty="0">
                <a:latin typeface="+mn-lt"/>
              </a:rPr>
              <a:t>IOTA</a:t>
            </a:r>
            <a:r>
              <a:rPr sz="2200" dirty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w/ single NL ‘elliptic’ magnet</a:t>
            </a:r>
            <a:endParaRPr sz="2200" dirty="0">
              <a:latin typeface="+mn-lt"/>
            </a:endParaRPr>
          </a:p>
          <a:p>
            <a:pPr lvl="1">
              <a:buChar char="•"/>
              <a:defRPr sz="1800" i="0"/>
            </a:pPr>
            <a:r>
              <a:rPr dirty="0">
                <a:latin typeface="+mn-lt"/>
              </a:rPr>
              <a:t>Generalized KV distribution with H</a:t>
            </a:r>
            <a:r>
              <a:rPr baseline="-5999" dirty="0">
                <a:latin typeface="+mn-lt"/>
              </a:rPr>
              <a:t>0</a:t>
            </a:r>
            <a:r>
              <a:rPr dirty="0">
                <a:latin typeface="+mn-lt"/>
              </a:rPr>
              <a:t> = 9.47x10</a:t>
            </a:r>
            <a:r>
              <a:rPr baseline="31999" dirty="0">
                <a:latin typeface="+mn-lt"/>
              </a:rPr>
              <a:t>-6</a:t>
            </a:r>
            <a:endParaRPr dirty="0">
              <a:latin typeface="+mn-lt"/>
            </a:endParaRPr>
          </a:p>
          <a:p>
            <a:pPr lvl="1">
              <a:buChar char="•"/>
              <a:defRPr sz="1800" i="0"/>
            </a:pPr>
            <a:r>
              <a:rPr lang="en-US" dirty="0">
                <a:latin typeface="+mn-lt"/>
              </a:rPr>
              <a:t>e</a:t>
            </a:r>
            <a:r>
              <a:rPr baseline="-5999" dirty="0">
                <a:latin typeface="+mn-lt"/>
              </a:rPr>
              <a:t>x</a:t>
            </a:r>
            <a:r>
              <a:rPr dirty="0">
                <a:latin typeface="+mn-lt"/>
              </a:rPr>
              <a:t> = 0.03 mm-mrad </a:t>
            </a:r>
            <a:r>
              <a:rPr lang="en-US" dirty="0">
                <a:latin typeface="+mn-lt"/>
              </a:rPr>
              <a:t>(rms </a:t>
            </a:r>
            <a:r>
              <a:rPr dirty="0">
                <a:latin typeface="+mn-lt"/>
              </a:rPr>
              <a:t>normalized</a:t>
            </a:r>
            <a:r>
              <a:rPr lang="en-US" dirty="0">
                <a:latin typeface="+mn-lt"/>
              </a:rPr>
              <a:t>),   dp/p = 0</a:t>
            </a:r>
            <a:endParaRPr dirty="0">
              <a:latin typeface="+mn-lt"/>
            </a:endParaRPr>
          </a:p>
          <a:p>
            <a:pPr marL="342899" lvl="0" indent="-342899">
              <a:defRPr sz="1800" i="0"/>
            </a:pPr>
            <a:r>
              <a:rPr sz="2200" dirty="0">
                <a:latin typeface="+mn-lt"/>
              </a:rPr>
              <a:t>Resulting variation </a:t>
            </a:r>
            <a:r>
              <a:rPr lang="en-US" sz="2200" dirty="0" smtClean="0">
                <a:latin typeface="+mn-lt"/>
              </a:rPr>
              <a:t>remains consistent</a:t>
            </a:r>
            <a:endParaRPr sz="2200" dirty="0">
              <a:latin typeface="+mn-lt"/>
            </a:endParaRPr>
          </a:p>
          <a:p>
            <a:pPr lvl="1">
              <a:buChar char="•"/>
              <a:defRPr sz="1800" i="0"/>
            </a:pPr>
            <a:r>
              <a:rPr dirty="0">
                <a:latin typeface="+mn-lt"/>
              </a:rPr>
              <a:t>𝜎</a:t>
            </a:r>
            <a:r>
              <a:rPr baseline="-24000" dirty="0">
                <a:latin typeface="+mn-lt"/>
              </a:rPr>
              <a:t>H</a:t>
            </a:r>
            <a:r>
              <a:rPr dirty="0">
                <a:latin typeface="+mn-lt"/>
              </a:rPr>
              <a:t> = 1.07%, 𝜎</a:t>
            </a:r>
            <a:r>
              <a:rPr b="1" baseline="-24000" dirty="0">
                <a:latin typeface="+mn-lt"/>
              </a:rPr>
              <a:t>I</a:t>
            </a:r>
            <a:r>
              <a:rPr dirty="0">
                <a:latin typeface="+mn-lt"/>
              </a:rPr>
              <a:t> = 2.56%  for the particle shown below</a:t>
            </a:r>
          </a:p>
          <a:p>
            <a:pPr lvl="1">
              <a:buChar char="•"/>
              <a:defRPr sz="1800" i="0"/>
            </a:pPr>
            <a:r>
              <a:rPr dirty="0">
                <a:latin typeface="+mn-lt"/>
              </a:rPr>
              <a:t>Periodic variation which appears bounded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0821" y="2994459"/>
            <a:ext cx="8285288" cy="3344225"/>
            <a:chOff x="430821" y="2994459"/>
            <a:chExt cx="8285288" cy="3344225"/>
          </a:xfrm>
        </p:grpSpPr>
        <p:grpSp>
          <p:nvGrpSpPr>
            <p:cNvPr id="5" name="Group 4"/>
            <p:cNvGrpSpPr/>
            <p:nvPr/>
          </p:nvGrpSpPr>
          <p:grpSpPr>
            <a:xfrm>
              <a:off x="430821" y="3009107"/>
              <a:ext cx="4049333" cy="3329577"/>
              <a:chOff x="430821" y="3009107"/>
              <a:chExt cx="4049333" cy="3329577"/>
            </a:xfrm>
          </p:grpSpPr>
          <p:pic>
            <p:nvPicPr>
              <p:cNvPr id="71" name="H0_NL_0_Iota66_t3_1IO_NLL_protons.pdf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30821" y="3015764"/>
                <a:ext cx="4049333" cy="332292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/>
              <a:srcRect l="2188" t="11141" r="20639" b="12143"/>
              <a:stretch/>
            </p:blipFill>
            <p:spPr>
              <a:xfrm>
                <a:off x="852851" y="3393835"/>
                <a:ext cx="3411414" cy="571499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1267" y="3009107"/>
                <a:ext cx="386862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1M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48932" y="2994459"/>
              <a:ext cx="4167177" cy="3344224"/>
              <a:chOff x="4548932" y="2994459"/>
              <a:chExt cx="4167177" cy="3344224"/>
            </a:xfrm>
          </p:grpSpPr>
          <p:pic>
            <p:nvPicPr>
              <p:cNvPr id="72" name="I0_NL_0_Iota66_t3_1IO_NLL_protons.pdf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548932" y="3015764"/>
                <a:ext cx="4032363" cy="332291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10957" y="3222385"/>
                <a:ext cx="3205152" cy="914397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7335715" y="2994459"/>
                <a:ext cx="386862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1M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8189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Charge breaks Integrability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89" y="1429392"/>
            <a:ext cx="4427738" cy="2725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26" y="1429878"/>
            <a:ext cx="4475982" cy="2724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290" y="4216237"/>
            <a:ext cx="86135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srgbClr val="5B9BD5"/>
                </a:solidFill>
                <a:latin typeface="Calibri" panose="020F0502020204030204"/>
              </a:rPr>
              <a:t>With space charge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marL="214313" indent="-214313" defTabSz="685800">
              <a:buFont typeface="Arial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‘Time independence’ of Danilov &amp; Nagaitsev theory is broken</a:t>
            </a:r>
          </a:p>
          <a:p>
            <a:pPr marL="214313" indent="-214313" defTabSz="685800">
              <a:buFont typeface="Arial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Both zero-current invariants now fluctuate significantly at 2 frequencies</a:t>
            </a:r>
          </a:p>
          <a:p>
            <a:pPr marL="214313" indent="-214313" defTabSz="685800">
              <a:buFont typeface="Arial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Some ensemble properties still appear to be approximately maintained</a:t>
            </a:r>
          </a:p>
          <a:p>
            <a:pPr marL="671513" lvl="1" indent="-214313" defTabSz="685800">
              <a:buFont typeface="Arial" charset="0"/>
              <a:buChar char="•"/>
            </a:pPr>
            <a:r>
              <a:rPr lang="en-US" sz="2100" b="1" dirty="0">
                <a:solidFill>
                  <a:srgbClr val="92D050"/>
                </a:solidFill>
                <a:latin typeface="Calibri" panose="020F0502020204030204"/>
              </a:rPr>
              <a:t>we don’t yet understand how meaningful this may be</a:t>
            </a:r>
          </a:p>
          <a:p>
            <a:pPr marL="214313" indent="-214313" defTabSz="685800">
              <a:buFont typeface="Arial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Bounded motion + nonlinear decoherence may be all that is required</a:t>
            </a:r>
          </a:p>
        </p:txBody>
      </p:sp>
      <p:sp>
        <p:nvSpPr>
          <p:cNvPr id="8" name="Rectangle 7"/>
          <p:cNvSpPr/>
          <p:nvPr/>
        </p:nvSpPr>
        <p:spPr>
          <a:xfrm>
            <a:off x="387922" y="1025551"/>
            <a:ext cx="4008232" cy="415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  <a:ea typeface="Century Gothic" charset="0"/>
                <a:cs typeface="Century Gothic" charset="0"/>
              </a:rPr>
              <a:t>Singe-particle invariants are broken</a:t>
            </a:r>
          </a:p>
        </p:txBody>
      </p:sp>
      <p:sp>
        <p:nvSpPr>
          <p:cNvPr id="9" name="Rectangle 8"/>
          <p:cNvSpPr/>
          <p:nvPr/>
        </p:nvSpPr>
        <p:spPr>
          <a:xfrm>
            <a:off x="4845622" y="1016421"/>
            <a:ext cx="4145978" cy="415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  <a:ea typeface="Century Gothic" charset="0"/>
                <a:cs typeface="Century Gothic" charset="0"/>
              </a:rPr>
              <a:t>Ensemble average is better behaved</a:t>
            </a:r>
          </a:p>
        </p:txBody>
      </p:sp>
    </p:spTree>
    <p:extLst>
      <p:ext uri="{BB962C8B-B14F-4D97-AF65-F5344CB8AC3E}">
        <p14:creationId xmlns:p14="http://schemas.microsoft.com/office/powerpoint/2010/main" val="1923347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7237" y="1076128"/>
            <a:ext cx="44076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  <a:ea typeface="Century Gothic" charset="0"/>
                <a:cs typeface="Century Gothic" charset="0"/>
              </a:rPr>
              <a:t>Need an </a:t>
            </a:r>
            <a:r>
              <a:rPr lang="en-US" sz="2100" dirty="0">
                <a:solidFill>
                  <a:srgbClr val="FF0000"/>
                </a:solidFill>
                <a:latin typeface="Calibri" panose="020F0502020204030204"/>
                <a:ea typeface="Century Gothic" charset="0"/>
                <a:cs typeface="Century Gothic" charset="0"/>
              </a:rPr>
              <a:t>nπ phase advance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  <a:ea typeface="Century Gothic" charset="0"/>
                <a:cs typeface="Century Gothic" charset="0"/>
              </a:rPr>
              <a:t> around the ring between the exit and entrance of the nonlinear magnet with space charge.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40652" y="2296648"/>
            <a:ext cx="2744487" cy="2355558"/>
            <a:chOff x="1180531" y="2727041"/>
            <a:chExt cx="2210938" cy="2092560"/>
          </a:xfrm>
        </p:grpSpPr>
        <p:sp>
          <p:nvSpPr>
            <p:cNvPr id="12" name="Rectangle 11"/>
            <p:cNvSpPr/>
            <p:nvPr/>
          </p:nvSpPr>
          <p:spPr>
            <a:xfrm>
              <a:off x="1762349" y="2744784"/>
              <a:ext cx="963689" cy="30811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Arc 12"/>
            <p:cNvSpPr/>
            <p:nvPr/>
          </p:nvSpPr>
          <p:spPr>
            <a:xfrm flipH="1">
              <a:off x="1180531" y="2813654"/>
              <a:ext cx="2210938" cy="2005947"/>
            </a:xfrm>
            <a:prstGeom prst="arc">
              <a:avLst>
                <a:gd name="adj1" fmla="val 18327316"/>
                <a:gd name="adj2" fmla="val 13915457"/>
              </a:avLst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472117" y="4294747"/>
              <a:ext cx="1356349" cy="3007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600" dirty="0">
                  <a:solidFill>
                    <a:srgbClr val="FF0000"/>
                  </a:solidFill>
                  <a:latin typeface="Calibri" panose="020F0502020204030204"/>
                </a:rPr>
                <a:t>nπ</a:t>
              </a:r>
              <a:r>
                <a:rPr lang="en-US" sz="1600" dirty="0">
                  <a:solidFill>
                    <a:srgbClr val="5B9BD5"/>
                  </a:solidFill>
                  <a:latin typeface="Calibri" panose="020F0502020204030204"/>
                </a:rPr>
                <a:t> phase advance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1729" y="2727041"/>
              <a:ext cx="822859" cy="328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dirty="0">
                  <a:solidFill>
                    <a:srgbClr val="70AD47"/>
                  </a:solidFill>
                  <a:latin typeface="Calibri" panose="020F0502020204030204"/>
                </a:rPr>
                <a:t>NL insert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0706" y="4747621"/>
            <a:ext cx="424800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  <a:ea typeface="Century Gothic" charset="0"/>
                <a:cs typeface="Century Gothic" charset="0"/>
              </a:rPr>
              <a:t>Iterative matching is used to correct the lattice for any tune depression and preserve the phase advance.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28840" y="4081362"/>
            <a:ext cx="3638955" cy="10618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  <a:ea typeface="Century Gothic" charset="0"/>
                <a:cs typeface="Century Gothic" charset="0"/>
              </a:rPr>
              <a:t>One then selects an optimal current to approximately zero the x</a:t>
            </a:r>
            <a:r>
              <a:rPr lang="en-US" sz="2100" dirty="0" smtClean="0">
                <a:solidFill>
                  <a:prstClr val="black"/>
                </a:solidFill>
                <a:latin typeface="Calibri" panose="020F0502020204030204"/>
                <a:ea typeface="Century Gothic" charset="0"/>
                <a:cs typeface="Century Gothic" charset="0"/>
              </a:rPr>
              <a:t>, y 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  <a:ea typeface="Century Gothic" charset="0"/>
                <a:cs typeface="Century Gothic" charset="0"/>
              </a:rPr>
              <a:t>phase advances.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36458" y="5207329"/>
            <a:ext cx="33743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2100" dirty="0">
                <a:solidFill>
                  <a:srgbClr val="70AD47"/>
                </a:solidFill>
                <a:latin typeface="Calibri" panose="020F0502020204030204"/>
                <a:ea typeface="Century Gothic" charset="0"/>
                <a:cs typeface="Century Gothic" charset="0"/>
              </a:rPr>
              <a:t>Results shown here are optimized for a modest depression of dQ</a:t>
            </a:r>
            <a:r>
              <a:rPr lang="en-US" sz="2100" baseline="-25000" dirty="0">
                <a:solidFill>
                  <a:srgbClr val="70AD47"/>
                </a:solidFill>
                <a:latin typeface="Calibri" panose="020F0502020204030204"/>
                <a:ea typeface="Century Gothic" charset="0"/>
                <a:cs typeface="Century Gothic" charset="0"/>
              </a:rPr>
              <a:t>SC</a:t>
            </a:r>
            <a:r>
              <a:rPr lang="en-US" sz="2100" dirty="0">
                <a:solidFill>
                  <a:srgbClr val="70AD47"/>
                </a:solidFill>
                <a:latin typeface="Calibri" panose="020F0502020204030204"/>
                <a:ea typeface="Century Gothic" charset="0"/>
                <a:cs typeface="Century Gothic" charset="0"/>
              </a:rPr>
              <a:t>= 0.03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719540" y="758358"/>
            <a:ext cx="4352216" cy="3381086"/>
            <a:chOff x="7105598" y="718073"/>
            <a:chExt cx="4392113" cy="34120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598" y="872979"/>
              <a:ext cx="4392113" cy="325717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7725103" y="718073"/>
              <a:ext cx="3657600" cy="3652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Adjusting for Space Charge Tune Depression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5844422"/>
            <a:ext cx="4516315" cy="461665"/>
          </a:xfrm>
          <a:prstGeom prst="rect">
            <a:avLst/>
          </a:prstGeom>
          <a:noFill/>
          <a:ln>
            <a:solidFill>
              <a:srgbClr val="1212AE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A. Romanov, G. Kafka, S. Nagaitsev, A. Valishev, “Lattice Correction Modeling for Fermilab IOTA Ring,” TUPRO058 IPAC 2014.</a:t>
            </a:r>
          </a:p>
        </p:txBody>
      </p:sp>
    </p:spTree>
    <p:extLst>
      <p:ext uri="{BB962C8B-B14F-4D97-AF65-F5344CB8AC3E}">
        <p14:creationId xmlns:p14="http://schemas.microsoft.com/office/powerpoint/2010/main" val="1773174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Results with the Compensated Lattice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4026876"/>
            <a:ext cx="8839200" cy="2221523"/>
          </a:xfrm>
        </p:spPr>
        <p:txBody>
          <a:bodyPr>
            <a:normAutofit/>
          </a:bodyPr>
          <a:lstStyle/>
          <a:p>
            <a:r>
              <a:rPr lang="en-US" dirty="0"/>
              <a:t>Phase advance around the ring is now corrected with the new compensated lattice.</a:t>
            </a:r>
          </a:p>
          <a:p>
            <a:r>
              <a:rPr lang="en-US" dirty="0"/>
              <a:t>This leads to much better behavior of the first invariant (the Hamiltonian).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" y="1228597"/>
            <a:ext cx="4836779" cy="261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4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25323</TotalTime>
  <Words>1304</Words>
  <Application>Microsoft Macintosh PowerPoint</Application>
  <PresentationFormat>On-screen Show (4:3)</PresentationFormat>
  <Paragraphs>169</Paragraphs>
  <Slides>28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Century Gothic</vt:lpstr>
      <vt:lpstr>Courier New</vt:lpstr>
      <vt:lpstr>DejaVu Sans</vt:lpstr>
      <vt:lpstr>ＭＳ Ｐゴシック</vt:lpstr>
      <vt:lpstr>Symbol</vt:lpstr>
      <vt:lpstr>Times New Roman</vt:lpstr>
      <vt:lpstr>Arial</vt:lpstr>
      <vt:lpstr>4_Office Theme</vt:lpstr>
      <vt:lpstr>Impact of Space Charge on Beam Dynamics and Integrability in the IOTA Ring</vt:lpstr>
      <vt:lpstr>Motivation</vt:lpstr>
      <vt:lpstr>The IOTA Ring</vt:lpstr>
      <vt:lpstr>The Potential of the Nonlinear ‘Elliptic’ Magnet</vt:lpstr>
      <vt:lpstr>Simulation Tools</vt:lpstr>
      <vt:lpstr>IOTA – no space charge – 1 million turns</vt:lpstr>
      <vt:lpstr>Space Charge breaks Integrability</vt:lpstr>
      <vt:lpstr>Adjusting for Space Charge Tune Depression</vt:lpstr>
      <vt:lpstr>Results with the Compensated Lattice</vt:lpstr>
      <vt:lpstr>Results with the Compensated Lattice</vt:lpstr>
      <vt:lpstr>Matching to the Potential</vt:lpstr>
      <vt:lpstr>Matching to the Potential</vt:lpstr>
      <vt:lpstr>Matching to the Potential – Generating Particles</vt:lpstr>
      <vt:lpstr>Matching to the Potential – Waterbag in H</vt:lpstr>
      <vt:lpstr>Matching to the Potential – X/Y Distribution</vt:lpstr>
      <vt:lpstr>Simulating Nonlinear Decoherence</vt:lpstr>
      <vt:lpstr>Simulating Nonlinear Decoherence</vt:lpstr>
      <vt:lpstr>Simulating Nonlinear Decoherence</vt:lpstr>
      <vt:lpstr>Nonlinear Decoherence – with Space Charge</vt:lpstr>
      <vt:lpstr>Decoherence for nonlinear insert at ‘half’ strength </vt:lpstr>
      <vt:lpstr>Decoherence for nonlinear insert at ‘full’ strength </vt:lpstr>
      <vt:lpstr>Summary  &amp;  Future Work</vt:lpstr>
      <vt:lpstr>The IOTA Collaboration (beam physics):</vt:lpstr>
      <vt:lpstr>Backup Slides</vt:lpstr>
      <vt:lpstr>KV Distributions with Self-Consistent Space Charge</vt:lpstr>
      <vt:lpstr>Diffusive Behavior of the First Invariant</vt:lpstr>
      <vt:lpstr>Comparison with simple Octupole</vt:lpstr>
      <vt:lpstr>Tune Spreads – Octupole  vs  ‘Elliptic’ Nonlinear Insert</vt:lpstr>
    </vt:vector>
  </TitlesOfParts>
  <Company>Brookhaven National Laboratory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Lana Belyavina</dc:creator>
  <cp:lastModifiedBy>Chris Hall</cp:lastModifiedBy>
  <cp:revision>895</cp:revision>
  <dcterms:created xsi:type="dcterms:W3CDTF">2015-04-21T20:23:32Z</dcterms:created>
  <dcterms:modified xsi:type="dcterms:W3CDTF">2017-10-04T22:30:02Z</dcterms:modified>
</cp:coreProperties>
</file>