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388" r:id="rId2"/>
    <p:sldId id="409" r:id="rId3"/>
    <p:sldId id="411" r:id="rId4"/>
    <p:sldId id="412" r:id="rId5"/>
    <p:sldId id="426" r:id="rId6"/>
    <p:sldId id="413" r:id="rId7"/>
    <p:sldId id="414" r:id="rId8"/>
    <p:sldId id="415" r:id="rId9"/>
    <p:sldId id="416" r:id="rId10"/>
    <p:sldId id="427" r:id="rId11"/>
    <p:sldId id="434" r:id="rId12"/>
    <p:sldId id="417" r:id="rId13"/>
    <p:sldId id="429" r:id="rId14"/>
    <p:sldId id="431" r:id="rId15"/>
    <p:sldId id="428" r:id="rId16"/>
    <p:sldId id="430" r:id="rId17"/>
    <p:sldId id="435" r:id="rId18"/>
    <p:sldId id="418" r:id="rId19"/>
    <p:sldId id="419" r:id="rId20"/>
    <p:sldId id="436" r:id="rId21"/>
    <p:sldId id="433" r:id="rId22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325" autoAdjust="0"/>
    <p:restoredTop sz="94667" autoAdjust="0"/>
  </p:normalViewPr>
  <p:slideViewPr>
    <p:cSldViewPr>
      <p:cViewPr>
        <p:scale>
          <a:sx n="80" d="100"/>
          <a:sy n="80" d="100"/>
        </p:scale>
        <p:origin x="-420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FBC36ECF-A157-46F5-9E28-9AAD434BC0D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812CD78-D512-4441-87DE-6166EAB8E0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9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EC1396-B114-4DA9-8EA1-8BFEE2B5342E}" type="slidenum">
              <a:rPr lang="de-DE" altLang="de-DE" sz="130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sz="13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" b="1224"/>
          <a:stretch>
            <a:fillRect/>
          </a:stretch>
        </p:blipFill>
        <p:spPr bwMode="auto">
          <a:xfrm>
            <a:off x="684213" y="1239838"/>
            <a:ext cx="7853362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6" name="Picture 8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9"/>
            <p:cNvSpPr>
              <a:spLocks noChangeShapeType="1"/>
            </p:cNvSpPr>
            <p:nvPr userDrawn="1"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 userDrawn="1"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660525" y="2487613"/>
            <a:ext cx="5551488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US" noProof="0" smtClean="0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81000" y="76200"/>
            <a:ext cx="8396288" cy="10668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smtClean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3B106-D69D-4EAF-B27D-A0B1ECAE39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AAF60-E760-4F37-85B5-A52FA1BA75B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0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29AB1-4C9B-4D46-B182-FEE48A54BC5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2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9D6F-0FDC-4FC2-B875-6DBCEC0FA3D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0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CF053-D0A4-43C0-A043-7063D254434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4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8188-8AF7-439D-A32A-EBB899D23DC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3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53650-566D-49E7-A5D2-1013D08C257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0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6216D-3F40-41E7-A0FC-600FD44B1EE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7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15E0-650E-45D6-98EC-5CE9D3F38F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C3BB2-140C-46DB-897C-0876D1991CB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0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2A770-F286-484F-9EE7-68A029F7237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1031" name="Picture 4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Line 5"/>
            <p:cNvSpPr>
              <a:spLocks noChangeShapeType="1"/>
            </p:cNvSpPr>
            <p:nvPr userDrawn="1"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Line 6"/>
            <p:cNvSpPr>
              <a:spLocks noChangeShapeType="1"/>
            </p:cNvSpPr>
            <p:nvPr userDrawn="1"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1034" name="Picture 7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5900" y="6583363"/>
            <a:ext cx="1905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6463" y="6583363"/>
            <a:ext cx="5305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18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8488" y="6581775"/>
            <a:ext cx="9255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B054C-2549-4C8F-89DD-8AC2443191BC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6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36912"/>
            <a:ext cx="7488832" cy="3124200"/>
          </a:xfrm>
          <a:noFill/>
        </p:spPr>
        <p:txBody>
          <a:bodyPr/>
          <a:lstStyle/>
          <a:p>
            <a:r>
              <a:rPr lang="en-US" sz="2800" dirty="0"/>
              <a:t>Space charge and Landau damping effects in measurements with </a:t>
            </a:r>
            <a:r>
              <a:rPr lang="en-US" sz="2800" dirty="0" err="1"/>
              <a:t>quadrupolar</a:t>
            </a:r>
            <a:r>
              <a:rPr lang="en-US" sz="2800" dirty="0"/>
              <a:t> pickups 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 eaLnBrk="1" hangingPunct="1"/>
            <a:endParaRPr lang="de-DE" altLang="de-DE" b="1" dirty="0" smtClean="0"/>
          </a:p>
          <a:p>
            <a:pPr eaLnBrk="1" hangingPunct="1"/>
            <a:endParaRPr lang="de-DE" altLang="de-DE" b="1" dirty="0" smtClean="0"/>
          </a:p>
          <a:p>
            <a:pPr eaLnBrk="1" hangingPunct="1"/>
            <a:r>
              <a:rPr lang="de-DE" altLang="de-DE" sz="1800" dirty="0" smtClean="0"/>
              <a:t>Workshop</a:t>
            </a:r>
          </a:p>
          <a:p>
            <a:pPr eaLnBrk="1" hangingPunct="1"/>
            <a:r>
              <a:rPr lang="de-DE" altLang="de-DE" sz="1800" dirty="0" smtClean="0"/>
              <a:t>Space Charge 2017</a:t>
            </a:r>
          </a:p>
          <a:p>
            <a:r>
              <a:rPr lang="de-DE" sz="1600" i="1" dirty="0" smtClean="0"/>
              <a:t>Darmstadt, </a:t>
            </a:r>
            <a:r>
              <a:rPr lang="de-DE" sz="1600" dirty="0" err="1" smtClean="0"/>
              <a:t>October</a:t>
            </a:r>
            <a:r>
              <a:rPr lang="de-DE" sz="1600" dirty="0" smtClean="0"/>
              <a:t> 4-6,  2017</a:t>
            </a:r>
            <a:endParaRPr lang="de-DE" altLang="de-DE" sz="1600" i="1" dirty="0" smtClean="0"/>
          </a:p>
          <a:p>
            <a:pPr eaLnBrk="1" hangingPunct="1"/>
            <a:endParaRPr lang="de-DE" altLang="de-DE" sz="1800" dirty="0" smtClean="0"/>
          </a:p>
          <a:p>
            <a:pPr eaLnBrk="1" hangingPunct="1"/>
            <a:r>
              <a:rPr lang="de-DE" altLang="de-DE" sz="1800" dirty="0" smtClean="0"/>
              <a:t>Ingo Hofmann</a:t>
            </a:r>
          </a:p>
          <a:p>
            <a:pPr eaLnBrk="1" hangingPunct="1"/>
            <a:r>
              <a:rPr lang="de-DE" altLang="de-DE" sz="1600" dirty="0" smtClean="0"/>
              <a:t>GSI Darmstadt / TU Darmstadt / Frankfurt U</a:t>
            </a:r>
          </a:p>
        </p:txBody>
      </p:sp>
    </p:spTree>
    <p:extLst>
      <p:ext uri="{BB962C8B-B14F-4D97-AF65-F5344CB8AC3E}">
        <p14:creationId xmlns:p14="http://schemas.microsoft.com/office/powerpoint/2010/main" val="6095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24936" cy="1143000"/>
          </a:xfrm>
        </p:spPr>
        <p:txBody>
          <a:bodyPr/>
          <a:lstStyle/>
          <a:p>
            <a:r>
              <a:rPr lang="en-US" sz="2800" dirty="0" smtClean="0"/>
              <a:t>Excitation of </a:t>
            </a:r>
            <a:r>
              <a:rPr lang="en-US" sz="2800" dirty="0" err="1" smtClean="0"/>
              <a:t>quadrupolar</a:t>
            </a:r>
            <a:r>
              <a:rPr lang="en-US" sz="2800" dirty="0" smtClean="0"/>
              <a:t> mode by injection MM</a:t>
            </a:r>
            <a:br>
              <a:rPr lang="en-US" sz="28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Measured at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SIS18 / GSI for coasting beam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6216D-3F40-41E7-A0FC-600FD44B1EE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393161" cy="261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051720" y="1988840"/>
            <a:ext cx="2403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Q</a:t>
            </a:r>
            <a:r>
              <a:rPr lang="en-US" sz="1600" baseline="-25000" dirty="0" err="1" smtClean="0"/>
              <a:t>coh</a:t>
            </a:r>
            <a:r>
              <a:rPr lang="en-US" sz="1600" baseline="-25000" dirty="0" smtClean="0"/>
              <a:t> 1 </a:t>
            </a:r>
            <a:r>
              <a:rPr lang="en-US" sz="1400" dirty="0" smtClean="0"/>
              <a:t>- 2</a:t>
            </a:r>
            <a:r>
              <a:rPr lang="en-US" sz="1600" dirty="0" smtClean="0"/>
              <a:t>Q</a:t>
            </a:r>
            <a:r>
              <a:rPr lang="en-US" sz="1600" baseline="-25000" dirty="0" smtClean="0"/>
              <a:t>0x</a:t>
            </a:r>
            <a:r>
              <a:rPr lang="en-US" sz="1600" dirty="0" smtClean="0"/>
              <a:t> =-5/4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x</a:t>
            </a:r>
            <a:r>
              <a:rPr lang="en-US" sz="1600" baseline="-25000" dirty="0" smtClean="0"/>
              <a:t> </a:t>
            </a:r>
            <a:r>
              <a:rPr lang="en-US" sz="1600" baseline="-25000" dirty="0" err="1" smtClean="0"/>
              <a:t>inc</a:t>
            </a:r>
            <a:endParaRPr lang="en-US" sz="1600" baseline="-25000" dirty="0"/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2915816" y="2492896"/>
            <a:ext cx="333797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539552" y="4509120"/>
            <a:ext cx="381642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High intensity (coasting) beam  immediately after injection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876256" y="4725144"/>
            <a:ext cx="504056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4104456" cy="338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mit Pfeil 9"/>
          <p:cNvCxnSpPr/>
          <p:nvPr/>
        </p:nvCxnSpPr>
        <p:spPr bwMode="auto">
          <a:xfrm>
            <a:off x="6876256" y="1916832"/>
            <a:ext cx="0" cy="8640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feld 19"/>
          <p:cNvSpPr txBox="1"/>
          <p:nvPr/>
        </p:nvSpPr>
        <p:spPr>
          <a:xfrm>
            <a:off x="5868144" y="1628800"/>
            <a:ext cx="1781257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quad mode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coh</a:t>
            </a:r>
            <a:r>
              <a:rPr lang="en-US" sz="1600" dirty="0"/>
              <a:t> 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sp>
        <p:nvSpPr>
          <p:cNvPr id="17" name="Textfeld 16"/>
          <p:cNvSpPr txBox="1"/>
          <p:nvPr/>
        </p:nvSpPr>
        <p:spPr>
          <a:xfrm>
            <a:off x="5292080" y="1196752"/>
            <a:ext cx="3013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R. Singh et al., </a:t>
            </a:r>
            <a:r>
              <a:rPr lang="en-US" sz="1600" i="1" dirty="0" smtClean="0"/>
              <a:t>2014, IBIC2014</a:t>
            </a:r>
            <a:endParaRPr lang="en-US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0" y="4869160"/>
            <a:ext cx="4751622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fast decay consistent with transverse Gaussian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suggestion to experimentalist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400" dirty="0" smtClean="0"/>
              <a:t>truncate more truncated beam (WB)  initially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400" dirty="0" smtClean="0"/>
              <a:t>bunch and re-kick to explore de-coherence</a:t>
            </a:r>
            <a:r>
              <a:rPr lang="en-US" sz="1600" dirty="0" smtClean="0"/>
              <a:t>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2249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640960" cy="1143000"/>
          </a:xfrm>
        </p:spPr>
        <p:txBody>
          <a:bodyPr/>
          <a:lstStyle/>
          <a:p>
            <a:r>
              <a:rPr lang="en-US" sz="2800" dirty="0" smtClean="0"/>
              <a:t>Two distinct regimes: </a:t>
            </a:r>
            <a:r>
              <a:rPr lang="en-US" sz="2800" dirty="0" smtClean="0">
                <a:solidFill>
                  <a:srgbClr val="FF0000"/>
                </a:solidFill>
              </a:rPr>
              <a:t>large</a:t>
            </a:r>
            <a:r>
              <a:rPr lang="en-US" sz="2800" dirty="0" smtClean="0"/>
              <a:t> and small tune split </a:t>
            </a:r>
            <a:endParaRPr lang="en-US" sz="2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6216D-3F40-41E7-A0FC-600FD44B1EE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7" y="1916832"/>
            <a:ext cx="5328592" cy="368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80112" y="1268760"/>
            <a:ext cx="3339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General </a:t>
            </a:r>
            <a:r>
              <a:rPr lang="en-US" sz="1600" b="1" dirty="0" smtClean="0"/>
              <a:t>2</a:t>
            </a:r>
            <a:r>
              <a:rPr lang="en-US" sz="1600" b="1" baseline="30000" dirty="0" smtClean="0"/>
              <a:t>nd</a:t>
            </a:r>
            <a:r>
              <a:rPr lang="en-US" sz="1600" b="1" dirty="0" smtClean="0"/>
              <a:t> order “even modes” </a:t>
            </a:r>
          </a:p>
          <a:p>
            <a:r>
              <a:rPr lang="en-US" sz="1600" dirty="0" smtClean="0"/>
              <a:t>dispersion equation:</a:t>
            </a:r>
            <a:endParaRPr lang="en-US" sz="16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6228184" y="1988840"/>
            <a:ext cx="2736304" cy="2304256"/>
            <a:chOff x="5796136" y="1556792"/>
            <a:chExt cx="3273162" cy="252028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1556792"/>
              <a:ext cx="3273162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pieren 5"/>
            <p:cNvGrpSpPr/>
            <p:nvPr/>
          </p:nvGrpSpPr>
          <p:grpSpPr>
            <a:xfrm>
              <a:off x="7668344" y="2924944"/>
              <a:ext cx="1188135" cy="1152128"/>
              <a:chOff x="7740352" y="2924944"/>
              <a:chExt cx="1260143" cy="1184133"/>
            </a:xfrm>
          </p:grpSpPr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352" y="2924944"/>
                <a:ext cx="1040118" cy="300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352" y="3212976"/>
                <a:ext cx="875099" cy="300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352" y="3789040"/>
                <a:ext cx="1260143" cy="320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352" y="3501008"/>
                <a:ext cx="504056" cy="292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7351" y="3489920"/>
                <a:ext cx="576064" cy="280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" name="Textfeld 18"/>
          <p:cNvSpPr txBox="1"/>
          <p:nvPr/>
        </p:nvSpPr>
        <p:spPr>
          <a:xfrm>
            <a:off x="6681497" y="1802294"/>
            <a:ext cx="181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i="1" dirty="0">
                <a:solidFill>
                  <a:srgbClr val="000000"/>
                </a:solidFill>
              </a:rPr>
              <a:t>I.H., Phys. Rev. E, </a:t>
            </a:r>
            <a:r>
              <a:rPr lang="en-US" sz="1200" i="1" dirty="0" smtClean="0">
                <a:solidFill>
                  <a:srgbClr val="000000"/>
                </a:solidFill>
              </a:rPr>
              <a:t>1998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321" y="2675400"/>
            <a:ext cx="79380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anose="05050102010706020507" pitchFamily="18" charset="2"/>
              </a:rPr>
              <a:t>d</a:t>
            </a:r>
            <a:r>
              <a:rPr lang="en-US" sz="2000" dirty="0" smtClean="0"/>
              <a:t>a/</a:t>
            </a:r>
            <a:r>
              <a:rPr lang="en-US" sz="2000" dirty="0" err="1" smtClean="0">
                <a:latin typeface="Symbol" panose="05050102010706020507" pitchFamily="18" charset="2"/>
              </a:rPr>
              <a:t>d</a:t>
            </a:r>
            <a:r>
              <a:rPr lang="en-US" sz="2000" dirty="0" err="1" smtClean="0"/>
              <a:t>b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2716113" y="5267688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/</a:t>
            </a:r>
            <a:r>
              <a:rPr lang="en-US" dirty="0" err="1" smtClean="0"/>
              <a:t>Q</a:t>
            </a:r>
            <a:r>
              <a:rPr lang="en-US" baseline="-25000" dirty="0" err="1" smtClean="0"/>
              <a:t>y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2555776" y="3068960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“symmetric”</a:t>
            </a:r>
            <a:endParaRPr lang="en-US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1187624" y="2060848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anose="05050102010706020507" pitchFamily="18" charset="2"/>
              </a:rPr>
              <a:t>e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/</a:t>
            </a:r>
            <a:r>
              <a:rPr lang="en-US" sz="2000" dirty="0" err="1" smtClean="0">
                <a:latin typeface="Symbol" panose="05050102010706020507" pitchFamily="18" charset="2"/>
              </a:rPr>
              <a:t>e</a:t>
            </a:r>
            <a:r>
              <a:rPr lang="en-US" sz="2000" baseline="-25000" dirty="0" err="1" smtClean="0"/>
              <a:t>y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2716113" y="4043552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“anti-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symmetric”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43608" y="1700808"/>
            <a:ext cx="4562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Ratio of envelope perturbations for </a:t>
            </a:r>
            <a:r>
              <a:rPr lang="en-US" sz="1600" dirty="0" err="1" smtClean="0">
                <a:latin typeface="Symbol" panose="05050102010706020507" pitchFamily="18" charset="2"/>
              </a:rPr>
              <a:t>D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y</a:t>
            </a:r>
            <a:r>
              <a:rPr lang="en-US" sz="1600" dirty="0" smtClean="0"/>
              <a:t>/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y</a:t>
            </a:r>
            <a:r>
              <a:rPr lang="en-US" sz="1600" dirty="0"/>
              <a:t>=</a:t>
            </a:r>
            <a:r>
              <a:rPr lang="en-US" sz="1600" dirty="0" smtClean="0"/>
              <a:t>0.2:</a:t>
            </a:r>
            <a:endParaRPr lang="en-US" sz="1600" dirty="0"/>
          </a:p>
        </p:txBody>
      </p:sp>
      <p:sp>
        <p:nvSpPr>
          <p:cNvPr id="26" name="Textfeld 25"/>
          <p:cNvSpPr txBox="1"/>
          <p:nvPr/>
        </p:nvSpPr>
        <p:spPr>
          <a:xfrm>
            <a:off x="3563888" y="5229200"/>
            <a:ext cx="2883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i="1" dirty="0" smtClean="0">
                <a:solidFill>
                  <a:srgbClr val="000000"/>
                </a:solidFill>
              </a:rPr>
              <a:t>M. </a:t>
            </a:r>
            <a:r>
              <a:rPr lang="en-US" sz="1200" i="1" dirty="0" err="1" smtClean="0">
                <a:solidFill>
                  <a:srgbClr val="000000"/>
                </a:solidFill>
              </a:rPr>
              <a:t>Aslaninejad</a:t>
            </a:r>
            <a:r>
              <a:rPr lang="en-US" sz="1200" i="1" dirty="0" smtClean="0">
                <a:solidFill>
                  <a:srgbClr val="000000"/>
                </a:solidFill>
              </a:rPr>
              <a:t> and I.H</a:t>
            </a:r>
            <a:r>
              <a:rPr lang="en-US" sz="1200" i="1" dirty="0">
                <a:solidFill>
                  <a:srgbClr val="000000"/>
                </a:solidFill>
              </a:rPr>
              <a:t>., </a:t>
            </a:r>
            <a:r>
              <a:rPr lang="en-US" sz="1200" i="1" dirty="0" smtClean="0">
                <a:solidFill>
                  <a:srgbClr val="000000"/>
                </a:solidFill>
              </a:rPr>
              <a:t>PRSTAB, 2003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13" name="Freihandform 12"/>
          <p:cNvSpPr/>
          <p:nvPr/>
        </p:nvSpPr>
        <p:spPr bwMode="auto">
          <a:xfrm>
            <a:off x="1190028" y="3783173"/>
            <a:ext cx="4203511" cy="1201003"/>
          </a:xfrm>
          <a:custGeom>
            <a:avLst/>
            <a:gdLst>
              <a:gd name="connsiteX0" fmla="*/ 0 w 4203511"/>
              <a:gd name="connsiteY0" fmla="*/ 1201003 h 1201003"/>
              <a:gd name="connsiteX1" fmla="*/ 395786 w 4203511"/>
              <a:gd name="connsiteY1" fmla="*/ 968991 h 1201003"/>
              <a:gd name="connsiteX2" fmla="*/ 764275 w 4203511"/>
              <a:gd name="connsiteY2" fmla="*/ 750627 h 1201003"/>
              <a:gd name="connsiteX3" fmla="*/ 1119117 w 4203511"/>
              <a:gd name="connsiteY3" fmla="*/ 552734 h 1201003"/>
              <a:gd name="connsiteX4" fmla="*/ 1460311 w 4203511"/>
              <a:gd name="connsiteY4" fmla="*/ 368489 h 1201003"/>
              <a:gd name="connsiteX5" fmla="*/ 1760562 w 4203511"/>
              <a:gd name="connsiteY5" fmla="*/ 232012 h 1201003"/>
              <a:gd name="connsiteX6" fmla="*/ 2006221 w 4203511"/>
              <a:gd name="connsiteY6" fmla="*/ 156949 h 1201003"/>
              <a:gd name="connsiteX7" fmla="*/ 2306472 w 4203511"/>
              <a:gd name="connsiteY7" fmla="*/ 88710 h 1201003"/>
              <a:gd name="connsiteX8" fmla="*/ 2634018 w 4203511"/>
              <a:gd name="connsiteY8" fmla="*/ 54591 h 1201003"/>
              <a:gd name="connsiteX9" fmla="*/ 3084394 w 4203511"/>
              <a:gd name="connsiteY9" fmla="*/ 27295 h 1201003"/>
              <a:gd name="connsiteX10" fmla="*/ 3473356 w 4203511"/>
              <a:gd name="connsiteY10" fmla="*/ 13648 h 1201003"/>
              <a:gd name="connsiteX11" fmla="*/ 3821374 w 4203511"/>
              <a:gd name="connsiteY11" fmla="*/ 6824 h 1201003"/>
              <a:gd name="connsiteX12" fmla="*/ 4203511 w 4203511"/>
              <a:gd name="connsiteY12" fmla="*/ 0 h 120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3511" h="1201003">
                <a:moveTo>
                  <a:pt x="0" y="1201003"/>
                </a:moveTo>
                <a:lnTo>
                  <a:pt x="395786" y="968991"/>
                </a:lnTo>
                <a:lnTo>
                  <a:pt x="764275" y="750627"/>
                </a:lnTo>
                <a:cubicBezTo>
                  <a:pt x="884830" y="681251"/>
                  <a:pt x="1119117" y="552734"/>
                  <a:pt x="1119117" y="552734"/>
                </a:cubicBezTo>
                <a:cubicBezTo>
                  <a:pt x="1235123" y="489044"/>
                  <a:pt x="1353404" y="421943"/>
                  <a:pt x="1460311" y="368489"/>
                </a:cubicBezTo>
                <a:cubicBezTo>
                  <a:pt x="1567218" y="315035"/>
                  <a:pt x="1669577" y="267269"/>
                  <a:pt x="1760562" y="232012"/>
                </a:cubicBezTo>
                <a:cubicBezTo>
                  <a:pt x="1851547" y="196755"/>
                  <a:pt x="1915236" y="180833"/>
                  <a:pt x="2006221" y="156949"/>
                </a:cubicBezTo>
                <a:cubicBezTo>
                  <a:pt x="2097206" y="133065"/>
                  <a:pt x="2201839" y="105770"/>
                  <a:pt x="2306472" y="88710"/>
                </a:cubicBezTo>
                <a:cubicBezTo>
                  <a:pt x="2411105" y="71650"/>
                  <a:pt x="2504364" y="64827"/>
                  <a:pt x="2634018" y="54591"/>
                </a:cubicBezTo>
                <a:cubicBezTo>
                  <a:pt x="2763672" y="44355"/>
                  <a:pt x="2944504" y="34119"/>
                  <a:pt x="3084394" y="27295"/>
                </a:cubicBezTo>
                <a:cubicBezTo>
                  <a:pt x="3224284" y="20471"/>
                  <a:pt x="3473356" y="13648"/>
                  <a:pt x="3473356" y="13648"/>
                </a:cubicBezTo>
                <a:lnTo>
                  <a:pt x="3821374" y="6824"/>
                </a:lnTo>
                <a:lnTo>
                  <a:pt x="4203511" y="0"/>
                </a:ln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 bwMode="auto">
          <a:xfrm>
            <a:off x="3868241" y="2531384"/>
            <a:ext cx="0" cy="216024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>
            <a:off x="2356073" y="2531384"/>
            <a:ext cx="0" cy="216024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/>
          <p:cNvSpPr txBox="1"/>
          <p:nvPr/>
        </p:nvSpPr>
        <p:spPr>
          <a:xfrm>
            <a:off x="1419969" y="296343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“</a:t>
            </a:r>
            <a:r>
              <a:rPr lang="en-US" sz="1400" dirty="0" err="1" smtClean="0">
                <a:solidFill>
                  <a:srgbClr val="FF0000"/>
                </a:solidFill>
              </a:rPr>
              <a:t>Hardt</a:t>
            </a:r>
            <a:r>
              <a:rPr lang="en-US" sz="1400" dirty="0" smtClean="0">
                <a:solidFill>
                  <a:srgbClr val="FF0000"/>
                </a:solidFill>
              </a:rPr>
              <a:t>”-regime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28281" y="296343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“</a:t>
            </a:r>
            <a:r>
              <a:rPr lang="en-US" sz="1400" dirty="0" err="1" smtClean="0">
                <a:solidFill>
                  <a:srgbClr val="FF0000"/>
                </a:solidFill>
              </a:rPr>
              <a:t>Hardt</a:t>
            </a:r>
            <a:r>
              <a:rPr lang="en-US" sz="1400" dirty="0" smtClean="0">
                <a:solidFill>
                  <a:srgbClr val="FF0000"/>
                </a:solidFill>
              </a:rPr>
              <a:t>”-regime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971600" y="5733256"/>
            <a:ext cx="446449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“</a:t>
            </a:r>
            <a:r>
              <a:rPr lang="en-US" sz="1600" b="1" dirty="0" err="1" smtClean="0">
                <a:solidFill>
                  <a:srgbClr val="FF0000"/>
                </a:solidFill>
              </a:rPr>
              <a:t>Hardt</a:t>
            </a:r>
            <a:r>
              <a:rPr lang="en-US" sz="1600" b="1" dirty="0" smtClean="0">
                <a:solidFill>
                  <a:srgbClr val="FF0000"/>
                </a:solidFill>
              </a:rPr>
              <a:t>” regime for tune split &gt; 0.1 x </a:t>
            </a:r>
            <a:r>
              <a:rPr lang="en-US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1600" b="1" dirty="0" err="1" smtClean="0">
                <a:solidFill>
                  <a:srgbClr val="FF0000"/>
                </a:solidFill>
              </a:rPr>
              <a:t>Q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1600" b="1" dirty="0" smtClean="0">
                <a:solidFill>
                  <a:srgbClr val="FF0000"/>
                </a:solidFill>
              </a:rPr>
              <a:t>/</a:t>
            </a:r>
            <a:r>
              <a:rPr lang="en-US" sz="1600" b="1" dirty="0" err="1" smtClean="0">
                <a:solidFill>
                  <a:srgbClr val="FF0000"/>
                </a:solidFill>
              </a:rPr>
              <a:t>Q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796136" y="4437112"/>
            <a:ext cx="303961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“</a:t>
            </a:r>
            <a:r>
              <a:rPr lang="en-US" sz="2000" dirty="0" err="1" smtClean="0">
                <a:solidFill>
                  <a:srgbClr val="FF0000"/>
                </a:solidFill>
              </a:rPr>
              <a:t>Hardt</a:t>
            </a:r>
            <a:r>
              <a:rPr lang="en-US" sz="2000" dirty="0" smtClean="0">
                <a:solidFill>
                  <a:srgbClr val="FF0000"/>
                </a:solidFill>
              </a:rPr>
              <a:t>-formula” uses: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coh</a:t>
            </a:r>
            <a:r>
              <a:rPr lang="en-US" sz="2000" baseline="-25000" dirty="0" smtClean="0">
                <a:solidFill>
                  <a:srgbClr val="FF0000"/>
                </a:solidFill>
              </a:rPr>
              <a:t> 1,2 </a:t>
            </a:r>
            <a:r>
              <a:rPr lang="en-US" sz="2000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2(</a:t>
            </a:r>
            <a:r>
              <a:rPr lang="en-US" sz="2000" dirty="0" err="1" smtClean="0">
                <a:solidFill>
                  <a:srgbClr val="FF0000"/>
                </a:solidFill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</a:rPr>
              <a:t>x,y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sz="2000" dirty="0">
                <a:solidFill>
                  <a:srgbClr val="FF0000"/>
                </a:solidFill>
                <a:latin typeface="Symbol" panose="05050102010706020507" pitchFamily="18" charset="2"/>
              </a:rPr>
              <a:t>3/8 </a:t>
            </a:r>
            <a:r>
              <a:rPr lang="en-US" sz="2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err="1" smtClean="0">
                <a:solidFill>
                  <a:srgbClr val="FF000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x,y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)</a:t>
            </a:r>
            <a:endParaRPr lang="en-US" sz="2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79349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24936" cy="1143000"/>
          </a:xfrm>
        </p:spPr>
        <p:txBody>
          <a:bodyPr/>
          <a:lstStyle/>
          <a:p>
            <a:r>
              <a:rPr lang="en-US" sz="2800" dirty="0" smtClean="0"/>
              <a:t>Accurate determination of quad mode frequency</a:t>
            </a:r>
            <a:br>
              <a:rPr lang="en-US" sz="2800" dirty="0" smtClean="0"/>
            </a:br>
            <a:r>
              <a:rPr lang="en-US" sz="2000" dirty="0" smtClean="0">
                <a:solidFill>
                  <a:srgbClr val="0070C0"/>
                </a:solidFill>
              </a:rPr>
              <a:t>by FFT of &lt;x</a:t>
            </a:r>
            <a:r>
              <a:rPr lang="en-US" sz="2000" baseline="30000" dirty="0" smtClean="0">
                <a:solidFill>
                  <a:srgbClr val="0070C0"/>
                </a:solidFill>
              </a:rPr>
              <a:t>2</a:t>
            </a:r>
            <a:r>
              <a:rPr lang="en-US" sz="2000" dirty="0" smtClean="0">
                <a:solidFill>
                  <a:srgbClr val="0070C0"/>
                </a:solidFill>
              </a:rPr>
              <a:t>&gt; (or </a:t>
            </a:r>
            <a:r>
              <a:rPr lang="en-US" sz="2000" dirty="0">
                <a:solidFill>
                  <a:srgbClr val="0070C0"/>
                </a:solidFill>
              </a:rPr>
              <a:t>&lt;</a:t>
            </a:r>
            <a:r>
              <a:rPr lang="en-US" sz="2000" dirty="0" smtClean="0">
                <a:solidFill>
                  <a:srgbClr val="0070C0"/>
                </a:solidFill>
              </a:rPr>
              <a:t>x</a:t>
            </a:r>
            <a:r>
              <a:rPr lang="en-US" sz="2000" baseline="30000" dirty="0" smtClean="0">
                <a:solidFill>
                  <a:srgbClr val="0070C0"/>
                </a:solidFill>
              </a:rPr>
              <a:t>3</a:t>
            </a:r>
            <a:r>
              <a:rPr lang="en-US" sz="2000" dirty="0" smtClean="0">
                <a:solidFill>
                  <a:srgbClr val="0070C0"/>
                </a:solidFill>
              </a:rPr>
              <a:t>&gt;, </a:t>
            </a:r>
            <a:r>
              <a:rPr lang="en-US" sz="2000" dirty="0">
                <a:solidFill>
                  <a:srgbClr val="0070C0"/>
                </a:solidFill>
              </a:rPr>
              <a:t>&lt;</a:t>
            </a:r>
            <a:r>
              <a:rPr lang="en-US" sz="2000" dirty="0" smtClean="0">
                <a:solidFill>
                  <a:srgbClr val="0070C0"/>
                </a:solidFill>
              </a:rPr>
              <a:t>x</a:t>
            </a:r>
            <a:r>
              <a:rPr lang="en-US" sz="2000" baseline="30000" dirty="0">
                <a:solidFill>
                  <a:srgbClr val="0070C0"/>
                </a:solidFill>
              </a:rPr>
              <a:t>4</a:t>
            </a:r>
            <a:r>
              <a:rPr lang="en-US" sz="2000" dirty="0" smtClean="0">
                <a:solidFill>
                  <a:srgbClr val="0070C0"/>
                </a:solidFill>
              </a:rPr>
              <a:t>&gt;) in TRACEWIN code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6216D-3F40-41E7-A0FC-600FD44B1EE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4716016" y="1484784"/>
            <a:ext cx="4012046" cy="4608512"/>
            <a:chOff x="3419872" y="1412776"/>
            <a:chExt cx="4012046" cy="4608512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9872" y="1412776"/>
              <a:ext cx="4006801" cy="2232248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9872" y="3789040"/>
              <a:ext cx="4012046" cy="2232248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5724128" y="1556792"/>
              <a:ext cx="117634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Waterbag</a:t>
              </a:r>
              <a:endParaRPr lang="en-US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5724128" y="3933056"/>
              <a:ext cx="118333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Gauss/3</a:t>
              </a:r>
              <a:r>
                <a:rPr lang="en-US" dirty="0" smtClean="0">
                  <a:latin typeface="Symbol" panose="05050102010706020507" pitchFamily="18" charset="2"/>
                </a:rPr>
                <a:t>s</a:t>
              </a:r>
              <a:endParaRPr lang="en-US" dirty="0">
                <a:latin typeface="Symbol" panose="05050102010706020507" pitchFamily="18" charset="2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851920" y="2276872"/>
              <a:ext cx="1369286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Q</a:t>
              </a:r>
              <a:r>
                <a:rPr lang="en-US" sz="1400" baseline="-25000" dirty="0" err="1"/>
                <a:t>coh</a:t>
              </a:r>
              <a:r>
                <a:rPr lang="en-US" sz="1400" dirty="0"/>
                <a:t> </a:t>
              </a:r>
              <a:r>
                <a:rPr lang="en-US" sz="1400" baseline="-25000" dirty="0"/>
                <a:t>2 </a:t>
              </a:r>
              <a:r>
                <a:rPr lang="en-US" sz="1400" dirty="0" smtClean="0"/>
                <a:t>/2=0.168</a:t>
              </a:r>
              <a:endParaRPr lang="en-US" sz="1400" dirty="0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179512" y="2564904"/>
            <a:ext cx="4104456" cy="209288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mismatch – “well-matched”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FFT moment </a:t>
            </a:r>
            <a:r>
              <a:rPr lang="en-US" dirty="0" smtClean="0"/>
              <a:t>&lt;x</a:t>
            </a:r>
            <a:r>
              <a:rPr lang="en-US" baseline="30000" dirty="0" smtClean="0"/>
              <a:t>2</a:t>
            </a:r>
            <a:r>
              <a:rPr lang="en-US" dirty="0"/>
              <a:t>&gt;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over 585 cells (2</a:t>
            </a:r>
            <a:r>
              <a:rPr lang="en-US" sz="1600" baseline="30000" dirty="0" smtClean="0"/>
              <a:t>11</a:t>
            </a:r>
            <a:r>
              <a:rPr lang="en-US" sz="1600" dirty="0" smtClean="0"/>
              <a:t> data points)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modes seeded by “noise”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quadrupolar</a:t>
            </a:r>
            <a:r>
              <a:rPr lang="en-US" sz="1600" dirty="0" smtClean="0"/>
              <a:t> mode frequency practically identical for </a:t>
            </a:r>
            <a:r>
              <a:rPr lang="en-US" sz="1600" dirty="0" err="1" smtClean="0"/>
              <a:t>rms</a:t>
            </a:r>
            <a:r>
              <a:rPr lang="en-US" sz="1600" dirty="0" smtClean="0"/>
              <a:t> equivalent WB and Gauss</a:t>
            </a:r>
            <a:r>
              <a:rPr lang="en-US" sz="1600" dirty="0"/>
              <a:t> </a:t>
            </a:r>
            <a:r>
              <a:rPr lang="en-US" sz="1600" dirty="0" smtClean="0"/>
              <a:t>(consistent with </a:t>
            </a:r>
            <a:r>
              <a:rPr lang="en-US" sz="1600" dirty="0" err="1" smtClean="0"/>
              <a:t>Sacherer</a:t>
            </a:r>
            <a:r>
              <a:rPr lang="en-US" sz="1600" dirty="0" smtClean="0"/>
              <a:t>’ </a:t>
            </a:r>
            <a:r>
              <a:rPr lang="en-US" sz="1600" dirty="0" err="1" smtClean="0"/>
              <a:t>rms</a:t>
            </a:r>
            <a:r>
              <a:rPr lang="en-US" sz="1600" dirty="0" smtClean="0"/>
              <a:t> envelope equations)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788024" y="1628800"/>
            <a:ext cx="1042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FFT </a:t>
            </a:r>
            <a:r>
              <a:rPr lang="en-US" sz="1600" dirty="0" smtClean="0"/>
              <a:t>/&lt;x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&gt; </a:t>
            </a:r>
            <a:endParaRPr lang="en-US" sz="1200" dirty="0"/>
          </a:p>
        </p:txBody>
      </p:sp>
      <p:sp>
        <p:nvSpPr>
          <p:cNvPr id="18" name="Textfeld 17"/>
          <p:cNvSpPr txBox="1"/>
          <p:nvPr/>
        </p:nvSpPr>
        <p:spPr>
          <a:xfrm>
            <a:off x="5220072" y="4221088"/>
            <a:ext cx="136928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/>
              <a:t>Q</a:t>
            </a:r>
            <a:r>
              <a:rPr lang="en-US" sz="1400" baseline="-25000" dirty="0" err="1"/>
              <a:t>coh</a:t>
            </a:r>
            <a:r>
              <a:rPr lang="en-US" sz="1400" dirty="0"/>
              <a:t> </a:t>
            </a:r>
            <a:r>
              <a:rPr lang="en-US" sz="1400" baseline="-25000" dirty="0"/>
              <a:t>2 </a:t>
            </a:r>
            <a:r>
              <a:rPr lang="en-US" sz="1400" dirty="0" smtClean="0"/>
              <a:t>/2=0.168</a:t>
            </a:r>
            <a:endParaRPr lang="en-US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5868144" y="2780928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</a:t>
            </a:r>
            <a:r>
              <a:rPr lang="en-US" sz="1200" dirty="0" smtClean="0"/>
              <a:t>=4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5868144" y="5085184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</a:t>
            </a:r>
            <a:r>
              <a:rPr lang="en-US" sz="1200" dirty="0" smtClean="0"/>
              <a:t>=4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93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828328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Extend </a:t>
            </a:r>
            <a:r>
              <a:rPr lang="en-US" sz="2000" dirty="0" err="1" smtClean="0">
                <a:solidFill>
                  <a:srgbClr val="FF0000"/>
                </a:solidFill>
              </a:rPr>
              <a:t>quadrupolar</a:t>
            </a:r>
            <a:r>
              <a:rPr lang="en-US" sz="2000" dirty="0" smtClean="0">
                <a:solidFill>
                  <a:srgbClr val="FF0000"/>
                </a:solidFill>
              </a:rPr>
              <a:t> mode discussion to: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Coherent</a:t>
            </a:r>
            <a:r>
              <a:rPr lang="en-US" sz="2400" dirty="0" smtClean="0"/>
              <a:t> second order “sum and difference” modes</a:t>
            </a:r>
            <a:endParaRPr lang="en-US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6216D-3F40-41E7-A0FC-600FD44B1EE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99592" y="2708920"/>
            <a:ext cx="3459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coh</a:t>
            </a:r>
            <a:r>
              <a:rPr lang="en-US" sz="2000" baseline="-25000" dirty="0" smtClean="0">
                <a:solidFill>
                  <a:srgbClr val="0070C0"/>
                </a:solidFill>
              </a:rPr>
              <a:t>/sum </a:t>
            </a:r>
            <a:r>
              <a:rPr lang="en-US" sz="2000" dirty="0">
                <a:solidFill>
                  <a:srgbClr val="0070C0"/>
                </a:solidFill>
              </a:rPr>
              <a:t>= </a:t>
            </a:r>
            <a:r>
              <a:rPr lang="en-US" sz="2000" dirty="0" err="1" smtClean="0">
                <a:solidFill>
                  <a:srgbClr val="FF000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000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+ </a:t>
            </a:r>
            <a:r>
              <a:rPr lang="en-US" sz="2000" dirty="0" err="1" smtClean="0">
                <a:solidFill>
                  <a:srgbClr val="FF0000"/>
                </a:solidFill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+</a:t>
            </a:r>
            <a:r>
              <a:rPr lang="en-US" sz="2000" dirty="0">
                <a:solidFill>
                  <a:srgbClr val="0070C0"/>
                </a:solidFill>
                <a:latin typeface="Symbol" panose="05050102010706020507" pitchFamily="18" charset="2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err="1" smtClean="0">
                <a:solidFill>
                  <a:srgbClr val="0070C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coh</a:t>
            </a:r>
            <a:r>
              <a:rPr lang="en-US" sz="2000" baseline="-25000" dirty="0" smtClean="0">
                <a:solidFill>
                  <a:srgbClr val="0070C0"/>
                </a:solidFill>
              </a:rPr>
              <a:t>/sum</a:t>
            </a:r>
            <a:endParaRPr lang="en-US" sz="2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5724128" y="1628800"/>
            <a:ext cx="2500354" cy="1872208"/>
            <a:chOff x="5724128" y="1484784"/>
            <a:chExt cx="2500354" cy="1872208"/>
          </a:xfrm>
        </p:grpSpPr>
        <p:sp>
          <p:nvSpPr>
            <p:cNvPr id="23" name="Ellipse 22"/>
            <p:cNvSpPr/>
            <p:nvPr/>
          </p:nvSpPr>
          <p:spPr bwMode="auto">
            <a:xfrm>
              <a:off x="6052192" y="1988840"/>
              <a:ext cx="1152128" cy="93610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 rot="20879641">
              <a:off x="5771486" y="2193841"/>
              <a:ext cx="1728192" cy="522987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5" name="Gerade Verbindung 24"/>
            <p:cNvCxnSpPr/>
            <p:nvPr/>
          </p:nvCxnSpPr>
          <p:spPr bwMode="auto">
            <a:xfrm>
              <a:off x="6628256" y="1628800"/>
              <a:ext cx="0" cy="172819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25"/>
            <p:cNvCxnSpPr/>
            <p:nvPr/>
          </p:nvCxnSpPr>
          <p:spPr bwMode="auto">
            <a:xfrm flipV="1">
              <a:off x="5724128" y="2420888"/>
              <a:ext cx="2101467" cy="1218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Textfeld 26"/>
            <p:cNvSpPr txBox="1"/>
            <p:nvPr/>
          </p:nvSpPr>
          <p:spPr>
            <a:xfrm>
              <a:off x="7924400" y="220486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628256" y="148478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5796136" y="4509120"/>
            <a:ext cx="2388438" cy="1800200"/>
            <a:chOff x="5232772" y="4725144"/>
            <a:chExt cx="2388438" cy="1800200"/>
          </a:xfrm>
        </p:grpSpPr>
        <p:sp>
          <p:nvSpPr>
            <p:cNvPr id="43" name="Ellipse 42"/>
            <p:cNvSpPr/>
            <p:nvPr/>
          </p:nvSpPr>
          <p:spPr bwMode="auto">
            <a:xfrm>
              <a:off x="5580112" y="5301208"/>
              <a:ext cx="1152128" cy="93610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Ellipse 43"/>
            <p:cNvSpPr/>
            <p:nvPr/>
          </p:nvSpPr>
          <p:spPr bwMode="auto">
            <a:xfrm>
              <a:off x="5365502" y="5411316"/>
              <a:ext cx="1568450" cy="720080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5" name="Gerade Verbindung 44"/>
            <p:cNvCxnSpPr/>
            <p:nvPr/>
          </p:nvCxnSpPr>
          <p:spPr bwMode="auto">
            <a:xfrm>
              <a:off x="6156176" y="5085184"/>
              <a:ext cx="0" cy="144016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/>
          </p:nvCxnSpPr>
          <p:spPr bwMode="auto">
            <a:xfrm>
              <a:off x="5232772" y="5777706"/>
              <a:ext cx="201622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feld 46"/>
            <p:cNvSpPr txBox="1"/>
            <p:nvPr/>
          </p:nvSpPr>
          <p:spPr>
            <a:xfrm>
              <a:off x="7308304" y="551723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endParaRPr lang="en-US" sz="2000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6012160" y="472514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cxnSp>
          <p:nvCxnSpPr>
            <p:cNvPr id="49" name="Gerade Verbindung mit Pfeil 48"/>
            <p:cNvCxnSpPr/>
            <p:nvPr/>
          </p:nvCxnSpPr>
          <p:spPr bwMode="auto">
            <a:xfrm>
              <a:off x="6763990" y="5771356"/>
              <a:ext cx="373162" cy="3448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Textfeld 11"/>
          <p:cNvSpPr txBox="1"/>
          <p:nvPr/>
        </p:nvSpPr>
        <p:spPr>
          <a:xfrm>
            <a:off x="395536" y="1340768"/>
            <a:ext cx="4716356" cy="1231106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econd order “odd” modes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differ from “even</a:t>
            </a:r>
            <a:r>
              <a:rPr lang="en-US" sz="1400" dirty="0"/>
              <a:t>” </a:t>
            </a:r>
            <a:r>
              <a:rPr lang="en-US" sz="1400" dirty="0" smtClean="0"/>
              <a:t>envelope modes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“sum” and “difference” modes exist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involve rotation in real space – like skew motion</a:t>
            </a:r>
          </a:p>
          <a:p>
            <a:pPr lvl="1"/>
            <a:endParaRPr lang="en-US" sz="1400" dirty="0"/>
          </a:p>
        </p:txBody>
      </p:sp>
      <p:sp>
        <p:nvSpPr>
          <p:cNvPr id="40" name="Textfeld 39"/>
          <p:cNvSpPr txBox="1"/>
          <p:nvPr/>
        </p:nvSpPr>
        <p:spPr>
          <a:xfrm>
            <a:off x="467544" y="4221088"/>
            <a:ext cx="4594528" cy="8002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New: </a:t>
            </a:r>
            <a:r>
              <a:rPr lang="en-US" dirty="0" smtClean="0"/>
              <a:t>“Coupled envelope”  modes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2 (even) envelopes couple with each other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as sum or difference modes  (even)</a:t>
            </a:r>
            <a:endParaRPr lang="en-US" sz="1400" dirty="0"/>
          </a:p>
        </p:txBody>
      </p:sp>
      <p:cxnSp>
        <p:nvCxnSpPr>
          <p:cNvPr id="41" name="Gerade Verbindung mit Pfeil 40"/>
          <p:cNvCxnSpPr/>
          <p:nvPr/>
        </p:nvCxnSpPr>
        <p:spPr bwMode="auto">
          <a:xfrm flipV="1">
            <a:off x="6716266" y="4869160"/>
            <a:ext cx="9500" cy="355104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feld 49"/>
          <p:cNvSpPr txBox="1"/>
          <p:nvPr/>
        </p:nvSpPr>
        <p:spPr>
          <a:xfrm>
            <a:off x="899592" y="5373216"/>
            <a:ext cx="3387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coh</a:t>
            </a:r>
            <a:r>
              <a:rPr lang="en-US" sz="2000" baseline="-25000" dirty="0" smtClean="0">
                <a:solidFill>
                  <a:srgbClr val="0070C0"/>
                </a:solidFill>
              </a:rPr>
              <a:t>/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c.e</a:t>
            </a:r>
            <a:r>
              <a:rPr lang="en-US" sz="2000" baseline="-25000" dirty="0" smtClean="0">
                <a:solidFill>
                  <a:srgbClr val="0070C0"/>
                </a:solidFill>
              </a:rPr>
              <a:t>. </a:t>
            </a:r>
            <a:r>
              <a:rPr lang="en-US" sz="2000" dirty="0">
                <a:solidFill>
                  <a:srgbClr val="0070C0"/>
                </a:solidFill>
              </a:rPr>
              <a:t>= </a:t>
            </a:r>
            <a:r>
              <a:rPr lang="en-US" sz="2000" dirty="0" err="1" smtClean="0">
                <a:solidFill>
                  <a:srgbClr val="FF000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000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+ </a:t>
            </a:r>
            <a:r>
              <a:rPr lang="en-US" sz="2000" dirty="0" err="1" smtClean="0">
                <a:solidFill>
                  <a:srgbClr val="FF0000"/>
                </a:solidFill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+</a:t>
            </a:r>
            <a:r>
              <a:rPr lang="en-US" sz="2000" dirty="0">
                <a:solidFill>
                  <a:srgbClr val="0070C0"/>
                </a:solidFill>
                <a:latin typeface="Symbol" panose="05050102010706020507" pitchFamily="18" charset="2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err="1" smtClean="0">
                <a:solidFill>
                  <a:srgbClr val="0070C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coh</a:t>
            </a:r>
            <a:r>
              <a:rPr lang="en-US" sz="2000" baseline="-25000" dirty="0" smtClean="0">
                <a:solidFill>
                  <a:srgbClr val="0070C0"/>
                </a:solidFill>
              </a:rPr>
              <a:t>/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c.e</a:t>
            </a:r>
            <a:r>
              <a:rPr lang="en-US" sz="2000" baseline="-25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51" name="Geschweifte Klammer links 50"/>
          <p:cNvSpPr/>
          <p:nvPr/>
        </p:nvSpPr>
        <p:spPr bwMode="auto">
          <a:xfrm rot="16200000">
            <a:off x="3455876" y="2744924"/>
            <a:ext cx="288032" cy="1080120"/>
          </a:xfrm>
          <a:prstGeom prst="leftBrace">
            <a:avLst>
              <a:gd name="adj1" fmla="val 8333"/>
              <a:gd name="adj2" fmla="val 510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987824" y="3429000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  <a:latin typeface="+mj-lt"/>
              </a:rPr>
              <a:t>sum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rgbClr val="0070C0"/>
                </a:solidFill>
              </a:rPr>
              <a:t>Q</a:t>
            </a:r>
            <a:r>
              <a:rPr lang="en-US" baseline="-25000" dirty="0" err="1" smtClean="0">
                <a:solidFill>
                  <a:srgbClr val="0070C0"/>
                </a:solidFill>
              </a:rPr>
              <a:t>inc</a:t>
            </a:r>
            <a:endParaRPr lang="en-US" baseline="-25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52" name="Geschweifte Klammer links 51"/>
          <p:cNvSpPr/>
          <p:nvPr/>
        </p:nvSpPr>
        <p:spPr bwMode="auto">
          <a:xfrm rot="16200000">
            <a:off x="3455876" y="5337212"/>
            <a:ext cx="288032" cy="1080120"/>
          </a:xfrm>
          <a:prstGeom prst="leftBrace">
            <a:avLst>
              <a:gd name="adj1" fmla="val 8333"/>
              <a:gd name="adj2" fmla="val 510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3059832" y="6021288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a</a:t>
            </a:r>
            <a:r>
              <a:rPr lang="en-US" baseline="-25000" dirty="0" smtClean="0">
                <a:solidFill>
                  <a:srgbClr val="0070C0"/>
                </a:solidFill>
                <a:latin typeface="+mj-lt"/>
              </a:rPr>
              <a:t>c.-e.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rgbClr val="0070C0"/>
                </a:solidFill>
              </a:rPr>
              <a:t>Q</a:t>
            </a:r>
            <a:r>
              <a:rPr lang="en-US" baseline="-25000" dirty="0" err="1" smtClean="0">
                <a:solidFill>
                  <a:srgbClr val="0070C0"/>
                </a:solidFill>
              </a:rPr>
              <a:t>inc</a:t>
            </a:r>
            <a:endParaRPr lang="en-US" baseline="-25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732240" y="1196752"/>
            <a:ext cx="230425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>
                <a:solidFill>
                  <a:srgbClr val="000000"/>
                </a:solidFill>
              </a:rPr>
              <a:t>see </a:t>
            </a:r>
            <a:r>
              <a:rPr lang="en-US" sz="1200" dirty="0">
                <a:solidFill>
                  <a:srgbClr val="000000"/>
                </a:solidFill>
              </a:rPr>
              <a:t>2D </a:t>
            </a:r>
            <a:r>
              <a:rPr lang="en-US" sz="1200" dirty="0" err="1">
                <a:solidFill>
                  <a:srgbClr val="000000"/>
                </a:solidFill>
              </a:rPr>
              <a:t>Vlasov</a:t>
            </a:r>
            <a:r>
              <a:rPr lang="en-US" sz="1200" dirty="0">
                <a:solidFill>
                  <a:srgbClr val="000000"/>
                </a:solidFill>
              </a:rPr>
              <a:t> mode analysis in </a:t>
            </a:r>
            <a:r>
              <a:rPr lang="en-US" sz="1200" i="1" dirty="0">
                <a:solidFill>
                  <a:srgbClr val="000000"/>
                </a:solidFill>
              </a:rPr>
              <a:t>I.H., Phys. Rev. E, 1998 )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5076056" y="3789040"/>
            <a:ext cx="42484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1200" i="1" dirty="0" smtClean="0">
                <a:solidFill>
                  <a:srgbClr val="000000"/>
                </a:solidFill>
              </a:rPr>
              <a:t>O</a:t>
            </a:r>
            <a:r>
              <a:rPr lang="en-US" sz="1200" i="1" dirty="0">
                <a:solidFill>
                  <a:srgbClr val="000000"/>
                </a:solidFill>
              </a:rPr>
              <a:t>. Boine-Frankenheim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i="1" dirty="0">
                <a:solidFill>
                  <a:srgbClr val="000000"/>
                </a:solidFill>
              </a:rPr>
              <a:t>I.H. and J. Struckmeier, </a:t>
            </a:r>
            <a:r>
              <a:rPr lang="en-US" sz="1200" i="1" dirty="0" err="1" smtClean="0">
                <a:solidFill>
                  <a:srgbClr val="000000"/>
                </a:solidFill>
              </a:rPr>
              <a:t>PoP</a:t>
            </a:r>
            <a:r>
              <a:rPr lang="en-US" sz="1200" i="1" dirty="0" smtClean="0">
                <a:solidFill>
                  <a:srgbClr val="000000"/>
                </a:solidFill>
              </a:rPr>
              <a:t> 2016</a:t>
            </a:r>
          </a:p>
          <a:p>
            <a:pPr lvl="0"/>
            <a:r>
              <a:rPr lang="en-US" sz="1200" i="1" dirty="0" smtClean="0">
                <a:solidFill>
                  <a:srgbClr val="000000"/>
                </a:solidFill>
              </a:rPr>
              <a:t>I.H. and </a:t>
            </a:r>
            <a:r>
              <a:rPr lang="en-US" sz="1200" i="1" dirty="0">
                <a:solidFill>
                  <a:srgbClr val="000000"/>
                </a:solidFill>
              </a:rPr>
              <a:t>O. </a:t>
            </a:r>
            <a:r>
              <a:rPr lang="en-US" sz="1200" i="1" dirty="0" smtClean="0">
                <a:solidFill>
                  <a:srgbClr val="000000"/>
                </a:solidFill>
              </a:rPr>
              <a:t>Boine-Frankenheim, PRAB 2016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89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Overview on second order coherent modes:</a:t>
            </a:r>
            <a:endParaRPr lang="en-US" sz="2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195568" y="6581775"/>
            <a:ext cx="925512" cy="276225"/>
          </a:xfrm>
        </p:spPr>
        <p:txBody>
          <a:bodyPr/>
          <a:lstStyle/>
          <a:p>
            <a:pPr>
              <a:defRPr/>
            </a:pPr>
            <a:fld id="{A076216D-3F40-41E7-A0FC-600FD44B1EE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79512" y="2132856"/>
            <a:ext cx="564128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-25000" dirty="0" err="1" smtClean="0"/>
              <a:t>coh</a:t>
            </a:r>
            <a:r>
              <a:rPr lang="en-US" baseline="-25000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2(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x,y</a:t>
            </a:r>
            <a:r>
              <a:rPr lang="en-US" baseline="-25000" dirty="0" smtClean="0"/>
              <a:t> </a:t>
            </a:r>
            <a:r>
              <a:rPr lang="en-US" sz="1600" dirty="0" smtClean="0"/>
              <a:t>+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Q</a:t>
            </a:r>
            <a:r>
              <a:rPr lang="en-US" baseline="-25000" dirty="0" err="1" smtClean="0"/>
              <a:t>coh</a:t>
            </a:r>
            <a:r>
              <a:rPr lang="en-US" baseline="-25000" dirty="0" smtClean="0"/>
              <a:t>/quad/1</a:t>
            </a:r>
            <a:r>
              <a:rPr lang="en-US" dirty="0" smtClean="0"/>
              <a:t>)  </a:t>
            </a:r>
            <a:r>
              <a:rPr lang="en-US" sz="1600" dirty="0" smtClean="0"/>
              <a:t>(split tunes</a:t>
            </a:r>
            <a:r>
              <a:rPr lang="en-US" sz="1600" dirty="0" smtClean="0">
                <a:sym typeface="Wingdings" panose="05000000000000000000" pitchFamily="2" charset="2"/>
              </a:rPr>
              <a:t> “</a:t>
            </a:r>
            <a:r>
              <a:rPr lang="en-US" sz="1600" dirty="0" err="1" smtClean="0">
                <a:sym typeface="Wingdings" panose="05000000000000000000" pitchFamily="2" charset="2"/>
              </a:rPr>
              <a:t>Hardt</a:t>
            </a:r>
            <a:r>
              <a:rPr lang="en-US" sz="1600" dirty="0" smtClean="0">
                <a:sym typeface="Wingdings" panose="05000000000000000000" pitchFamily="2" charset="2"/>
              </a:rPr>
              <a:t>” formula</a:t>
            </a:r>
            <a:r>
              <a:rPr lang="en-US" sz="1600" dirty="0" smtClean="0"/>
              <a:t>)</a:t>
            </a:r>
          </a:p>
          <a:p>
            <a:r>
              <a:rPr lang="en-US" dirty="0" err="1"/>
              <a:t>Q</a:t>
            </a:r>
            <a:r>
              <a:rPr lang="en-US" baseline="-25000" dirty="0" err="1"/>
              <a:t>coh</a:t>
            </a:r>
            <a:r>
              <a:rPr lang="en-US" baseline="-25000" dirty="0"/>
              <a:t>/sum </a:t>
            </a:r>
            <a:r>
              <a:rPr lang="en-US" dirty="0"/>
              <a:t>= </a:t>
            </a:r>
            <a:r>
              <a:rPr lang="en-US" dirty="0" smtClean="0"/>
              <a:t>2(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x,y</a:t>
            </a:r>
            <a:r>
              <a:rPr lang="en-US" baseline="-25000" dirty="0" smtClean="0"/>
              <a:t> </a:t>
            </a:r>
            <a:r>
              <a:rPr lang="en-US" dirty="0" smtClean="0"/>
              <a:t>+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Q</a:t>
            </a:r>
            <a:r>
              <a:rPr lang="en-US" baseline="-25000" dirty="0" err="1" smtClean="0"/>
              <a:t>coh</a:t>
            </a:r>
            <a:r>
              <a:rPr lang="en-US" baseline="-25000" dirty="0" smtClean="0"/>
              <a:t>/quad/2 </a:t>
            </a:r>
            <a:r>
              <a:rPr lang="en-US" dirty="0" smtClean="0"/>
              <a:t>)</a:t>
            </a:r>
            <a:r>
              <a:rPr lang="en-US" baseline="-25000" dirty="0" smtClean="0"/>
              <a:t> </a:t>
            </a:r>
            <a:r>
              <a:rPr lang="en-US" sz="1600" dirty="0" smtClean="0"/>
              <a:t>(weakly split tunes)</a:t>
            </a:r>
            <a:endParaRPr lang="en-US" sz="1600" dirty="0"/>
          </a:p>
          <a:p>
            <a:endParaRPr lang="en-US" baseline="-25000" dirty="0"/>
          </a:p>
          <a:p>
            <a:r>
              <a:rPr lang="en-US" dirty="0" err="1">
                <a:solidFill>
                  <a:srgbClr val="0070C0"/>
                </a:solidFill>
              </a:rPr>
              <a:t>Q</a:t>
            </a:r>
            <a:r>
              <a:rPr lang="en-US" baseline="-25000" dirty="0" err="1">
                <a:solidFill>
                  <a:srgbClr val="0070C0"/>
                </a:solidFill>
              </a:rPr>
              <a:t>coh</a:t>
            </a:r>
            <a:r>
              <a:rPr lang="en-US" baseline="-25000" dirty="0">
                <a:solidFill>
                  <a:srgbClr val="0070C0"/>
                </a:solidFill>
              </a:rPr>
              <a:t>/sum </a:t>
            </a:r>
            <a:r>
              <a:rPr lang="en-US" dirty="0">
                <a:solidFill>
                  <a:srgbClr val="0070C0"/>
                </a:solidFill>
              </a:rPr>
              <a:t>= </a:t>
            </a:r>
            <a:r>
              <a:rPr lang="en-US" dirty="0" err="1">
                <a:solidFill>
                  <a:srgbClr val="FF0000"/>
                </a:solidFill>
              </a:rPr>
              <a:t>Q</a:t>
            </a:r>
            <a:r>
              <a:rPr lang="en-US" baseline="-25000" dirty="0" err="1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err="1">
                <a:solidFill>
                  <a:srgbClr val="FF0000"/>
                </a:solidFill>
              </a:rPr>
              <a:t>Q</a:t>
            </a:r>
            <a:r>
              <a:rPr lang="en-US" baseline="-25000" dirty="0" err="1">
                <a:solidFill>
                  <a:srgbClr val="FF0000"/>
                </a:solidFill>
              </a:rPr>
              <a:t>y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  <a:latin typeface="Symbol" panose="05050102010706020507" pitchFamily="18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rgbClr val="0070C0"/>
                </a:solidFill>
              </a:rPr>
              <a:t>Q</a:t>
            </a:r>
            <a:r>
              <a:rPr lang="en-US" baseline="-25000" dirty="0" err="1" smtClean="0">
                <a:solidFill>
                  <a:srgbClr val="0070C0"/>
                </a:solidFill>
              </a:rPr>
              <a:t>coh</a:t>
            </a:r>
            <a:r>
              <a:rPr lang="en-US" baseline="-25000" dirty="0" smtClean="0">
                <a:solidFill>
                  <a:srgbClr val="0070C0"/>
                </a:solidFill>
              </a:rPr>
              <a:t>/sum  </a:t>
            </a:r>
            <a:endParaRPr lang="en-US" baseline="-25000" dirty="0">
              <a:solidFill>
                <a:srgbClr val="0070C0"/>
              </a:solidFill>
            </a:endParaRPr>
          </a:p>
          <a:p>
            <a:r>
              <a:rPr lang="en-US" dirty="0" err="1" smtClean="0">
                <a:solidFill>
                  <a:srgbClr val="0070C0"/>
                </a:solidFill>
              </a:rPr>
              <a:t>Q</a:t>
            </a:r>
            <a:r>
              <a:rPr lang="en-US" baseline="-25000" dirty="0" err="1" smtClean="0">
                <a:solidFill>
                  <a:srgbClr val="0070C0"/>
                </a:solidFill>
              </a:rPr>
              <a:t>coh</a:t>
            </a:r>
            <a:r>
              <a:rPr lang="en-US" baseline="-25000" dirty="0" smtClean="0">
                <a:solidFill>
                  <a:srgbClr val="0070C0"/>
                </a:solidFill>
              </a:rPr>
              <a:t>/diff </a:t>
            </a:r>
            <a:r>
              <a:rPr lang="en-US" dirty="0">
                <a:solidFill>
                  <a:srgbClr val="0070C0"/>
                </a:solidFill>
              </a:rPr>
              <a:t>= </a:t>
            </a:r>
            <a:r>
              <a:rPr lang="en-US" dirty="0" err="1">
                <a:solidFill>
                  <a:srgbClr val="FF0000"/>
                </a:solidFill>
              </a:rPr>
              <a:t>Q</a:t>
            </a:r>
            <a:r>
              <a:rPr lang="en-US" baseline="-25000" dirty="0" err="1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Q</a:t>
            </a:r>
            <a:r>
              <a:rPr lang="en-US" baseline="-25000" dirty="0" err="1">
                <a:solidFill>
                  <a:srgbClr val="FF0000"/>
                </a:solidFill>
              </a:rPr>
              <a:t>y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  <a:latin typeface="Symbol" panose="05050102010706020507" pitchFamily="18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rgbClr val="0070C0"/>
                </a:solidFill>
              </a:rPr>
              <a:t>Q</a:t>
            </a:r>
            <a:r>
              <a:rPr lang="en-US" baseline="-25000" dirty="0" err="1" smtClean="0">
                <a:solidFill>
                  <a:srgbClr val="0070C0"/>
                </a:solidFill>
              </a:rPr>
              <a:t>coh</a:t>
            </a:r>
            <a:r>
              <a:rPr lang="en-US" baseline="-25000" dirty="0" smtClean="0">
                <a:solidFill>
                  <a:srgbClr val="0070C0"/>
                </a:solidFill>
              </a:rPr>
              <a:t>/diff</a:t>
            </a:r>
          </a:p>
          <a:p>
            <a:endParaRPr lang="en-US" baseline="-25000" dirty="0">
              <a:solidFill>
                <a:srgbClr val="0070C0"/>
              </a:solidFill>
            </a:endParaRPr>
          </a:p>
          <a:p>
            <a:r>
              <a:rPr lang="en-US" dirty="0" err="1" smtClean="0">
                <a:solidFill>
                  <a:srgbClr val="0070C0"/>
                </a:solidFill>
              </a:rPr>
              <a:t>Q</a:t>
            </a:r>
            <a:r>
              <a:rPr lang="en-US" baseline="-25000" dirty="0" err="1" smtClean="0">
                <a:solidFill>
                  <a:srgbClr val="0070C0"/>
                </a:solidFill>
              </a:rPr>
              <a:t>coh</a:t>
            </a:r>
            <a:r>
              <a:rPr lang="en-US" baseline="-25000" dirty="0" smtClean="0">
                <a:solidFill>
                  <a:srgbClr val="0070C0"/>
                </a:solidFill>
              </a:rPr>
              <a:t>/c.e.-sum </a:t>
            </a:r>
            <a:r>
              <a:rPr lang="en-US" dirty="0">
                <a:solidFill>
                  <a:srgbClr val="0070C0"/>
                </a:solidFill>
              </a:rPr>
              <a:t>= </a:t>
            </a:r>
            <a:r>
              <a:rPr lang="en-US" dirty="0" err="1">
                <a:solidFill>
                  <a:srgbClr val="FF0000"/>
                </a:solidFill>
              </a:rPr>
              <a:t>Q</a:t>
            </a:r>
            <a:r>
              <a:rPr lang="en-US" baseline="-25000" dirty="0" err="1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err="1">
                <a:solidFill>
                  <a:srgbClr val="FF0000"/>
                </a:solidFill>
              </a:rPr>
              <a:t>Q</a:t>
            </a:r>
            <a:r>
              <a:rPr lang="en-US" baseline="-25000" dirty="0" err="1">
                <a:solidFill>
                  <a:srgbClr val="FF0000"/>
                </a:solidFill>
              </a:rPr>
              <a:t>y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  <a:latin typeface="Symbol" panose="05050102010706020507" pitchFamily="18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rgbClr val="0070C0"/>
                </a:solidFill>
              </a:rPr>
              <a:t>Q</a:t>
            </a:r>
            <a:r>
              <a:rPr lang="en-US" baseline="-25000" dirty="0" err="1" smtClean="0">
                <a:solidFill>
                  <a:srgbClr val="0070C0"/>
                </a:solidFill>
              </a:rPr>
              <a:t>coh</a:t>
            </a:r>
            <a:r>
              <a:rPr lang="en-US" baseline="-25000" dirty="0" smtClean="0">
                <a:solidFill>
                  <a:srgbClr val="0070C0"/>
                </a:solidFill>
              </a:rPr>
              <a:t>/</a:t>
            </a:r>
            <a:r>
              <a:rPr lang="en-US" baseline="-25000" dirty="0" err="1" smtClean="0">
                <a:solidFill>
                  <a:srgbClr val="0070C0"/>
                </a:solidFill>
              </a:rPr>
              <a:t>c.e</a:t>
            </a:r>
            <a:r>
              <a:rPr lang="en-US" baseline="-25000" dirty="0" smtClean="0">
                <a:solidFill>
                  <a:srgbClr val="0070C0"/>
                </a:solidFill>
              </a:rPr>
              <a:t>.-sum</a:t>
            </a:r>
            <a:endParaRPr lang="en-US" baseline="-25000" dirty="0">
              <a:solidFill>
                <a:srgbClr val="0070C0"/>
              </a:solidFill>
            </a:endParaRPr>
          </a:p>
          <a:p>
            <a:r>
              <a:rPr lang="en-US" dirty="0" err="1" smtClean="0">
                <a:solidFill>
                  <a:srgbClr val="0070C0"/>
                </a:solidFill>
              </a:rPr>
              <a:t>Q</a:t>
            </a:r>
            <a:r>
              <a:rPr lang="en-US" baseline="-25000" dirty="0" err="1" smtClean="0">
                <a:solidFill>
                  <a:srgbClr val="0070C0"/>
                </a:solidFill>
              </a:rPr>
              <a:t>coh</a:t>
            </a:r>
            <a:r>
              <a:rPr lang="en-US" baseline="-25000" dirty="0" smtClean="0">
                <a:solidFill>
                  <a:srgbClr val="0070C0"/>
                </a:solidFill>
              </a:rPr>
              <a:t>/</a:t>
            </a:r>
            <a:r>
              <a:rPr lang="en-US" baseline="-25000" dirty="0" err="1" smtClean="0">
                <a:solidFill>
                  <a:srgbClr val="0070C0"/>
                </a:solidFill>
              </a:rPr>
              <a:t>c.e</a:t>
            </a:r>
            <a:r>
              <a:rPr lang="en-US" baseline="-25000" dirty="0" smtClean="0">
                <a:solidFill>
                  <a:srgbClr val="0070C0"/>
                </a:solidFill>
              </a:rPr>
              <a:t>.-diff </a:t>
            </a:r>
            <a:r>
              <a:rPr lang="en-US" dirty="0">
                <a:solidFill>
                  <a:srgbClr val="0070C0"/>
                </a:solidFill>
              </a:rPr>
              <a:t>= </a:t>
            </a:r>
            <a:r>
              <a:rPr lang="en-US" dirty="0" err="1">
                <a:solidFill>
                  <a:srgbClr val="FF0000"/>
                </a:solidFill>
              </a:rPr>
              <a:t>Q</a:t>
            </a:r>
            <a:r>
              <a:rPr lang="en-US" baseline="-25000" dirty="0" err="1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err="1">
                <a:solidFill>
                  <a:srgbClr val="FF0000"/>
                </a:solidFill>
              </a:rPr>
              <a:t>Q</a:t>
            </a:r>
            <a:r>
              <a:rPr lang="en-US" baseline="-25000" dirty="0" err="1">
                <a:solidFill>
                  <a:srgbClr val="FF0000"/>
                </a:solidFill>
              </a:rPr>
              <a:t>y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  <a:latin typeface="Symbol" panose="05050102010706020507" pitchFamily="18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rgbClr val="0070C0"/>
                </a:solidFill>
              </a:rPr>
              <a:t>Q</a:t>
            </a:r>
            <a:r>
              <a:rPr lang="en-US" baseline="-25000" dirty="0" err="1" smtClean="0">
                <a:solidFill>
                  <a:srgbClr val="0070C0"/>
                </a:solidFill>
              </a:rPr>
              <a:t>coh</a:t>
            </a:r>
            <a:r>
              <a:rPr lang="en-US" baseline="-25000" dirty="0" smtClean="0">
                <a:solidFill>
                  <a:srgbClr val="0070C0"/>
                </a:solidFill>
              </a:rPr>
              <a:t>/</a:t>
            </a:r>
            <a:r>
              <a:rPr lang="en-US" baseline="-25000" dirty="0" err="1" smtClean="0">
                <a:solidFill>
                  <a:srgbClr val="0070C0"/>
                </a:solidFill>
              </a:rPr>
              <a:t>c.e</a:t>
            </a:r>
            <a:r>
              <a:rPr lang="en-US" baseline="-25000" dirty="0" smtClean="0">
                <a:solidFill>
                  <a:srgbClr val="0070C0"/>
                </a:solidFill>
              </a:rPr>
              <a:t>.-diff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20" name="Geschweifte Klammer links 19"/>
          <p:cNvSpPr/>
          <p:nvPr/>
        </p:nvSpPr>
        <p:spPr bwMode="auto">
          <a:xfrm rot="10800000">
            <a:off x="5724128" y="2132856"/>
            <a:ext cx="252028" cy="684076"/>
          </a:xfrm>
          <a:prstGeom prst="leftBrace">
            <a:avLst>
              <a:gd name="adj1" fmla="val 8333"/>
              <a:gd name="adj2" fmla="val 49661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084168" y="2132856"/>
            <a:ext cx="23762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even modes  </a:t>
            </a:r>
          </a:p>
          <a:p>
            <a:r>
              <a:rPr lang="en-US" sz="1100" dirty="0" smtClean="0"/>
              <a:t>(from </a:t>
            </a:r>
            <a:r>
              <a:rPr lang="en-US" sz="1100" dirty="0" err="1" smtClean="0"/>
              <a:t>Sacherer’s</a:t>
            </a:r>
            <a:r>
              <a:rPr lang="en-US" sz="1100" dirty="0" smtClean="0"/>
              <a:t> </a:t>
            </a:r>
            <a:r>
              <a:rPr lang="en-US" sz="1100" dirty="0" err="1" smtClean="0"/>
              <a:t>r.m.s</a:t>
            </a:r>
            <a:r>
              <a:rPr lang="en-US" sz="1100" dirty="0" smtClean="0"/>
              <a:t>. envelope equations)</a:t>
            </a:r>
            <a:endParaRPr lang="en-US" sz="1100" dirty="0"/>
          </a:p>
        </p:txBody>
      </p:sp>
      <p:sp>
        <p:nvSpPr>
          <p:cNvPr id="22" name="Geschweifte Klammer links 21"/>
          <p:cNvSpPr/>
          <p:nvPr/>
        </p:nvSpPr>
        <p:spPr bwMode="auto">
          <a:xfrm rot="10800000">
            <a:off x="4808775" y="2924944"/>
            <a:ext cx="252028" cy="684076"/>
          </a:xfrm>
          <a:prstGeom prst="leftBrace">
            <a:avLst>
              <a:gd name="adj1" fmla="val 8333"/>
              <a:gd name="adj2" fmla="val 5105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168815" y="2893047"/>
            <a:ext cx="22114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odd modes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(from </a:t>
            </a:r>
            <a:r>
              <a:rPr lang="en-US" sz="1100" dirty="0" err="1" smtClean="0">
                <a:solidFill>
                  <a:srgbClr val="FF0000"/>
                </a:solidFill>
              </a:rPr>
              <a:t>Vlasov</a:t>
            </a:r>
            <a:r>
              <a:rPr lang="en-US" sz="1100" dirty="0" smtClean="0">
                <a:solidFill>
                  <a:srgbClr val="FF0000"/>
                </a:solidFill>
              </a:rPr>
              <a:t> theory or “</a:t>
            </a:r>
            <a:r>
              <a:rPr lang="en-US" sz="1100" dirty="0" err="1" smtClean="0">
                <a:solidFill>
                  <a:srgbClr val="FF0000"/>
                </a:solidFill>
              </a:rPr>
              <a:t>Chernin</a:t>
            </a:r>
            <a:r>
              <a:rPr lang="en-US" sz="1100" dirty="0" smtClean="0">
                <a:solidFill>
                  <a:srgbClr val="FF0000"/>
                </a:solidFill>
              </a:rPr>
              <a:t> equations”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4" name="Geschweifte Klammer links 23"/>
          <p:cNvSpPr/>
          <p:nvPr/>
        </p:nvSpPr>
        <p:spPr bwMode="auto">
          <a:xfrm rot="10800000">
            <a:off x="5085221" y="3610707"/>
            <a:ext cx="252028" cy="612068"/>
          </a:xfrm>
          <a:prstGeom prst="leftBrace">
            <a:avLst>
              <a:gd name="adj1" fmla="val 8333"/>
              <a:gd name="adj2" fmla="val 5105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413364" y="3650816"/>
            <a:ext cx="23989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coupled envelope (even) modes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(in principle from </a:t>
            </a:r>
            <a:r>
              <a:rPr lang="en-US" sz="1100" dirty="0" err="1" smtClean="0">
                <a:solidFill>
                  <a:srgbClr val="FF0000"/>
                </a:solidFill>
              </a:rPr>
              <a:t>Sacherer</a:t>
            </a:r>
            <a:r>
              <a:rPr lang="en-US" sz="1100" dirty="0" smtClean="0">
                <a:solidFill>
                  <a:srgbClr val="FF0000"/>
                </a:solidFill>
              </a:rPr>
              <a:t>, or </a:t>
            </a:r>
            <a:r>
              <a:rPr lang="en-US" sz="1100" dirty="0" err="1" smtClean="0">
                <a:solidFill>
                  <a:srgbClr val="FF0000"/>
                </a:solidFill>
              </a:rPr>
              <a:t>Chernin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95936" y="479715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upcoming paper in PRAB by </a:t>
            </a:r>
            <a:r>
              <a:rPr lang="en-US" sz="1200" i="1" dirty="0" err="1" smtClean="0"/>
              <a:t>Yaoshuo</a:t>
            </a:r>
            <a:r>
              <a:rPr lang="en-US" sz="1200" i="1" dirty="0" smtClean="0"/>
              <a:t> Yan et al. based on “</a:t>
            </a:r>
            <a:r>
              <a:rPr lang="en-US" sz="1200" i="1" dirty="0" err="1" smtClean="0"/>
              <a:t>Chernin</a:t>
            </a:r>
            <a:r>
              <a:rPr lang="en-US" sz="1200" i="1" dirty="0" smtClean="0"/>
              <a:t> equations “</a:t>
            </a:r>
            <a:endParaRPr lang="en-US" sz="1200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2699792" y="1412776"/>
            <a:ext cx="366799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even modes (so far)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6 modes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Geschweifte Klammer links 25"/>
          <p:cNvSpPr/>
          <p:nvPr/>
        </p:nvSpPr>
        <p:spPr bwMode="auto">
          <a:xfrm rot="10800000">
            <a:off x="7740352" y="2924944"/>
            <a:ext cx="216024" cy="1296144"/>
          </a:xfrm>
          <a:prstGeom prst="leftBrace">
            <a:avLst>
              <a:gd name="adj1" fmla="val 8333"/>
              <a:gd name="adj2" fmla="val 5105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028384" y="3284984"/>
            <a:ext cx="1115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very different frequencies!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2200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Why excite them?</a:t>
            </a:r>
            <a:endParaRPr lang="en-US" sz="2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6216D-3F40-41E7-A0FC-600FD44B1EE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6012160" y="2564904"/>
            <a:ext cx="2304256" cy="86409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6876256" y="2132856"/>
            <a:ext cx="648072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 rot="16200000">
            <a:off x="5400092" y="2888940"/>
            <a:ext cx="648072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 rot="5400000">
            <a:off x="8280412" y="2888940"/>
            <a:ext cx="648072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6876256" y="3717032"/>
            <a:ext cx="648072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 rot="20709118">
            <a:off x="6156176" y="2492896"/>
            <a:ext cx="2016224" cy="100811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7164288" y="2348880"/>
            <a:ext cx="0" cy="3600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hteck 12"/>
          <p:cNvSpPr/>
          <p:nvPr/>
        </p:nvSpPr>
        <p:spPr bwMode="auto">
          <a:xfrm rot="1727238">
            <a:off x="7806989" y="2207991"/>
            <a:ext cx="648072" cy="14401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6156176" y="2492896"/>
            <a:ext cx="2016224" cy="100811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3528" y="1844824"/>
            <a:ext cx="4464496" cy="233910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A</a:t>
            </a:r>
            <a:r>
              <a:rPr lang="en-US" sz="1600" dirty="0" smtClean="0">
                <a:solidFill>
                  <a:srgbClr val="0070C0"/>
                </a:solidFill>
              </a:rPr>
              <a:t>dditional measurement data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400" dirty="0" smtClean="0"/>
              <a:t>cross check </a:t>
            </a:r>
            <a:r>
              <a:rPr lang="en-US" sz="1400" dirty="0" err="1" smtClean="0">
                <a:latin typeface="Symbol" panose="05050102010706020507" pitchFamily="18" charset="2"/>
              </a:rPr>
              <a:t>D</a:t>
            </a:r>
            <a:r>
              <a:rPr lang="en-US" sz="1400" dirty="0" err="1" smtClean="0"/>
              <a:t>Q</a:t>
            </a:r>
            <a:r>
              <a:rPr lang="en-US" sz="1400" baseline="-25000" dirty="0" err="1" smtClean="0"/>
              <a:t>inc</a:t>
            </a:r>
            <a:r>
              <a:rPr lang="en-US" sz="1400" baseline="-25000" dirty="0" smtClean="0">
                <a:latin typeface="Symbol" panose="05050102010706020507" pitchFamily="18" charset="2"/>
              </a:rPr>
              <a:t> </a:t>
            </a:r>
            <a:r>
              <a:rPr lang="en-US" sz="1400" dirty="0" smtClean="0"/>
              <a:t>from even modes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400" dirty="0" smtClean="0"/>
              <a:t>measure presence of skewed injection (odd mode)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400" dirty="0" smtClean="0"/>
              <a:t>skew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</a:t>
            </a:r>
            <a:r>
              <a:rPr lang="en-US" sz="1600" dirty="0" smtClean="0"/>
              <a:t>nhanced signal strength? exciters?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E</a:t>
            </a:r>
            <a:r>
              <a:rPr lang="en-US" sz="1600" dirty="0" smtClean="0">
                <a:solidFill>
                  <a:srgbClr val="0070C0"/>
                </a:solidFill>
              </a:rPr>
              <a:t>xperimental verification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400" dirty="0" smtClean="0"/>
              <a:t>benchmarking of theory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400" dirty="0" smtClean="0"/>
              <a:t>stability issues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400" dirty="0" smtClean="0"/>
              <a:t>Landau damping models</a:t>
            </a:r>
            <a:endParaRPr lang="en-US" sz="1400" dirty="0"/>
          </a:p>
        </p:txBody>
      </p:sp>
      <p:sp>
        <p:nvSpPr>
          <p:cNvPr id="26" name="Textfeld 25"/>
          <p:cNvSpPr txBox="1"/>
          <p:nvPr/>
        </p:nvSpPr>
        <p:spPr>
          <a:xfrm rot="1740693">
            <a:off x="7736701" y="1825369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45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 rotated?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0992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to excite these modes? </a:t>
            </a:r>
            <a:endParaRPr lang="en-US" sz="2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6216D-3F40-41E7-A0FC-600FD44B1EE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051720" y="1988840"/>
            <a:ext cx="5134739" cy="3200876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Statistical fluctuations 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sufficient in (most) codes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practically impossible in real beams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Injection mismatch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1600" dirty="0" smtClean="0">
                <a:solidFill>
                  <a:srgbClr val="0070C0"/>
                </a:solidFill>
              </a:rPr>
              <a:t>minimize signal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BTF exciter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modified exciters?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Lattice Errors (integer res. cond.)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1600" dirty="0" smtClean="0">
                <a:solidFill>
                  <a:srgbClr val="0070C0"/>
                </a:solidFill>
              </a:rPr>
              <a:t>low order resonances – often destructive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Parametric excitation (half-integer res. cond.)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destructive on structure </a:t>
            </a:r>
            <a:r>
              <a:rPr lang="en-US" sz="1600" dirty="0" err="1" smtClean="0"/>
              <a:t>resoances</a:t>
            </a:r>
            <a:endParaRPr lang="en-US" sz="1600" dirty="0" smtClean="0"/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error driven: destructive?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1303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143000"/>
          </a:xfrm>
        </p:spPr>
        <p:txBody>
          <a:bodyPr/>
          <a:lstStyle/>
          <a:p>
            <a:r>
              <a:rPr lang="en-US" sz="2800" dirty="0" smtClean="0"/>
              <a:t>Coherent tune shifts for second order </a:t>
            </a:r>
            <a:r>
              <a:rPr lang="en-US" sz="2800" u="sng" dirty="0" smtClean="0"/>
              <a:t>odd </a:t>
            </a:r>
            <a:r>
              <a:rPr lang="en-US" sz="2800" dirty="0" smtClean="0"/>
              <a:t>modes</a:t>
            </a:r>
            <a:endParaRPr lang="en-US" sz="2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6216D-3F40-41E7-A0FC-600FD44B1EE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107504" y="1556792"/>
            <a:ext cx="6372050" cy="4392488"/>
            <a:chOff x="827584" y="1340768"/>
            <a:chExt cx="6372050" cy="439248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700808"/>
              <a:ext cx="5795986" cy="403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feld 5"/>
            <p:cNvSpPr txBox="1"/>
            <p:nvPr/>
          </p:nvSpPr>
          <p:spPr>
            <a:xfrm>
              <a:off x="3923928" y="1484784"/>
              <a:ext cx="28830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1200" i="1" dirty="0" smtClean="0">
                  <a:solidFill>
                    <a:srgbClr val="000000"/>
                  </a:solidFill>
                </a:rPr>
                <a:t>M. </a:t>
              </a:r>
              <a:r>
                <a:rPr lang="en-US" sz="1200" i="1" dirty="0" err="1" smtClean="0">
                  <a:solidFill>
                    <a:srgbClr val="000000"/>
                  </a:solidFill>
                </a:rPr>
                <a:t>Aslaninejad</a:t>
              </a:r>
              <a:r>
                <a:rPr lang="en-US" sz="1200" i="1" dirty="0" smtClean="0">
                  <a:solidFill>
                    <a:srgbClr val="000000"/>
                  </a:solidFill>
                </a:rPr>
                <a:t> and I.H</a:t>
              </a:r>
              <a:r>
                <a:rPr lang="en-US" sz="1200" i="1" dirty="0">
                  <a:solidFill>
                    <a:srgbClr val="000000"/>
                  </a:solidFill>
                </a:rPr>
                <a:t>., </a:t>
              </a:r>
              <a:r>
                <a:rPr lang="en-US" sz="1200" i="1" dirty="0" smtClean="0">
                  <a:solidFill>
                    <a:srgbClr val="000000"/>
                  </a:solidFill>
                </a:rPr>
                <a:t>PRSTAB, 2003</a:t>
              </a:r>
              <a:endParaRPr lang="en-US" sz="1200" i="1" dirty="0">
                <a:solidFill>
                  <a:srgbClr val="000000"/>
                </a:solidFill>
              </a:endParaRPr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827584" y="1340768"/>
              <a:ext cx="17572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Symbol" panose="05050102010706020507" pitchFamily="18" charset="2"/>
                </a:rPr>
                <a:t>D</a:t>
              </a:r>
              <a:r>
                <a:rPr lang="en-US" dirty="0" err="1" smtClean="0"/>
                <a:t>Q</a:t>
              </a:r>
              <a:r>
                <a:rPr lang="en-US" baseline="-25000" dirty="0" err="1" smtClean="0"/>
                <a:t>coh,odd</a:t>
              </a:r>
              <a:r>
                <a:rPr lang="en-US" sz="2000" dirty="0" smtClean="0"/>
                <a:t>/</a:t>
              </a:r>
              <a:r>
                <a:rPr lang="en-US" dirty="0" err="1" smtClean="0">
                  <a:latin typeface="Symbol" panose="05050102010706020507" pitchFamily="18" charset="2"/>
                </a:rPr>
                <a:t>D</a:t>
              </a:r>
              <a:r>
                <a:rPr lang="en-US" dirty="0" err="1" smtClean="0"/>
                <a:t>Q</a:t>
              </a:r>
              <a:r>
                <a:rPr lang="en-US" baseline="-25000" dirty="0" err="1" smtClean="0"/>
                <a:t>inc,x</a:t>
              </a:r>
              <a:endParaRPr lang="en-US" dirty="0"/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1115616" y="2780928"/>
              <a:ext cx="720080" cy="16561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283968" y="5192818"/>
              <a:ext cx="74411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Symbol" panose="05050102010706020507" pitchFamily="18" charset="2"/>
                </a:rPr>
                <a:t>e</a:t>
              </a:r>
              <a:r>
                <a:rPr lang="en-US" sz="2400" baseline="-25000" dirty="0" smtClean="0"/>
                <a:t>x</a:t>
              </a:r>
              <a:r>
                <a:rPr lang="en-US" sz="2400" dirty="0" smtClean="0"/>
                <a:t>/</a:t>
              </a:r>
              <a:r>
                <a:rPr lang="en-US" sz="2400" dirty="0" err="1" smtClean="0">
                  <a:latin typeface="Symbol" panose="05050102010706020507" pitchFamily="18" charset="2"/>
                </a:rPr>
                <a:t>e</a:t>
              </a:r>
              <a:r>
                <a:rPr lang="en-US" sz="2400" baseline="-25000" dirty="0" err="1" smtClean="0"/>
                <a:t>y</a:t>
              </a:r>
              <a:endParaRPr lang="en-US" sz="2400" baseline="-25000" dirty="0" smtClean="0"/>
            </a:p>
          </p:txBody>
        </p:sp>
        <p:sp>
          <p:nvSpPr>
            <p:cNvPr id="12" name="Freihandform 11"/>
            <p:cNvSpPr/>
            <p:nvPr/>
          </p:nvSpPr>
          <p:spPr bwMode="auto">
            <a:xfrm>
              <a:off x="2462265" y="2636913"/>
              <a:ext cx="4413992" cy="2407850"/>
            </a:xfrm>
            <a:custGeom>
              <a:avLst/>
              <a:gdLst>
                <a:gd name="connsiteX0" fmla="*/ 4408098 w 4408098"/>
                <a:gd name="connsiteY0" fmla="*/ 0 h 2294627"/>
                <a:gd name="connsiteX1" fmla="*/ 3804249 w 4408098"/>
                <a:gd name="connsiteY1" fmla="*/ 241540 h 2294627"/>
                <a:gd name="connsiteX2" fmla="*/ 3122763 w 4408098"/>
                <a:gd name="connsiteY2" fmla="*/ 508959 h 2294627"/>
                <a:gd name="connsiteX3" fmla="*/ 2303253 w 4408098"/>
                <a:gd name="connsiteY3" fmla="*/ 871268 h 2294627"/>
                <a:gd name="connsiteX4" fmla="*/ 1897812 w 4408098"/>
                <a:gd name="connsiteY4" fmla="*/ 1086929 h 2294627"/>
                <a:gd name="connsiteX5" fmla="*/ 1164566 w 4408098"/>
                <a:gd name="connsiteY5" fmla="*/ 1475117 h 2294627"/>
                <a:gd name="connsiteX6" fmla="*/ 707366 w 4408098"/>
                <a:gd name="connsiteY6" fmla="*/ 1759789 h 2294627"/>
                <a:gd name="connsiteX7" fmla="*/ 362310 w 4408098"/>
                <a:gd name="connsiteY7" fmla="*/ 2018581 h 2294627"/>
                <a:gd name="connsiteX8" fmla="*/ 146649 w 4408098"/>
                <a:gd name="connsiteY8" fmla="*/ 2165230 h 2294627"/>
                <a:gd name="connsiteX9" fmla="*/ 0 w 4408098"/>
                <a:gd name="connsiteY9" fmla="*/ 2294627 h 2294627"/>
                <a:gd name="connsiteX0" fmla="*/ 4408098 w 4408098"/>
                <a:gd name="connsiteY0" fmla="*/ 0 h 2294627"/>
                <a:gd name="connsiteX1" fmla="*/ 3804249 w 4408098"/>
                <a:gd name="connsiteY1" fmla="*/ 241540 h 2294627"/>
                <a:gd name="connsiteX2" fmla="*/ 3122763 w 4408098"/>
                <a:gd name="connsiteY2" fmla="*/ 508959 h 2294627"/>
                <a:gd name="connsiteX3" fmla="*/ 2303253 w 4408098"/>
                <a:gd name="connsiteY3" fmla="*/ 871268 h 2294627"/>
                <a:gd name="connsiteX4" fmla="*/ 1897812 w 4408098"/>
                <a:gd name="connsiteY4" fmla="*/ 1070100 h 2294627"/>
                <a:gd name="connsiteX5" fmla="*/ 1164566 w 4408098"/>
                <a:gd name="connsiteY5" fmla="*/ 1475117 h 2294627"/>
                <a:gd name="connsiteX6" fmla="*/ 707366 w 4408098"/>
                <a:gd name="connsiteY6" fmla="*/ 1759789 h 2294627"/>
                <a:gd name="connsiteX7" fmla="*/ 362310 w 4408098"/>
                <a:gd name="connsiteY7" fmla="*/ 2018581 h 2294627"/>
                <a:gd name="connsiteX8" fmla="*/ 146649 w 4408098"/>
                <a:gd name="connsiteY8" fmla="*/ 2165230 h 2294627"/>
                <a:gd name="connsiteX9" fmla="*/ 0 w 4408098"/>
                <a:gd name="connsiteY9" fmla="*/ 2294627 h 2294627"/>
                <a:gd name="connsiteX0" fmla="*/ 4408098 w 4408098"/>
                <a:gd name="connsiteY0" fmla="*/ 0 h 2294627"/>
                <a:gd name="connsiteX1" fmla="*/ 3804249 w 4408098"/>
                <a:gd name="connsiteY1" fmla="*/ 241540 h 2294627"/>
                <a:gd name="connsiteX2" fmla="*/ 3122763 w 4408098"/>
                <a:gd name="connsiteY2" fmla="*/ 508959 h 2294627"/>
                <a:gd name="connsiteX3" fmla="*/ 2303253 w 4408098"/>
                <a:gd name="connsiteY3" fmla="*/ 871268 h 2294627"/>
                <a:gd name="connsiteX4" fmla="*/ 1897812 w 4408098"/>
                <a:gd name="connsiteY4" fmla="*/ 1070100 h 2294627"/>
                <a:gd name="connsiteX5" fmla="*/ 1164566 w 4408098"/>
                <a:gd name="connsiteY5" fmla="*/ 1475117 h 2294627"/>
                <a:gd name="connsiteX6" fmla="*/ 707366 w 4408098"/>
                <a:gd name="connsiteY6" fmla="*/ 1759789 h 2294627"/>
                <a:gd name="connsiteX7" fmla="*/ 356700 w 4408098"/>
                <a:gd name="connsiteY7" fmla="*/ 2001752 h 2294627"/>
                <a:gd name="connsiteX8" fmla="*/ 146649 w 4408098"/>
                <a:gd name="connsiteY8" fmla="*/ 2165230 h 2294627"/>
                <a:gd name="connsiteX9" fmla="*/ 0 w 4408098"/>
                <a:gd name="connsiteY9" fmla="*/ 2294627 h 2294627"/>
                <a:gd name="connsiteX0" fmla="*/ 4424927 w 4424927"/>
                <a:gd name="connsiteY0" fmla="*/ 0 h 2277797"/>
                <a:gd name="connsiteX1" fmla="*/ 3821078 w 4424927"/>
                <a:gd name="connsiteY1" fmla="*/ 241540 h 2277797"/>
                <a:gd name="connsiteX2" fmla="*/ 3139592 w 4424927"/>
                <a:gd name="connsiteY2" fmla="*/ 508959 h 2277797"/>
                <a:gd name="connsiteX3" fmla="*/ 2320082 w 4424927"/>
                <a:gd name="connsiteY3" fmla="*/ 871268 h 2277797"/>
                <a:gd name="connsiteX4" fmla="*/ 1914641 w 4424927"/>
                <a:gd name="connsiteY4" fmla="*/ 1070100 h 2277797"/>
                <a:gd name="connsiteX5" fmla="*/ 1181395 w 4424927"/>
                <a:gd name="connsiteY5" fmla="*/ 1475117 h 2277797"/>
                <a:gd name="connsiteX6" fmla="*/ 724195 w 4424927"/>
                <a:gd name="connsiteY6" fmla="*/ 1759789 h 2277797"/>
                <a:gd name="connsiteX7" fmla="*/ 373529 w 4424927"/>
                <a:gd name="connsiteY7" fmla="*/ 2001752 h 2277797"/>
                <a:gd name="connsiteX8" fmla="*/ 163478 w 4424927"/>
                <a:gd name="connsiteY8" fmla="*/ 2165230 h 2277797"/>
                <a:gd name="connsiteX9" fmla="*/ 0 w 4424927"/>
                <a:gd name="connsiteY9" fmla="*/ 2277797 h 2277797"/>
                <a:gd name="connsiteX0" fmla="*/ 4424927 w 4424927"/>
                <a:gd name="connsiteY0" fmla="*/ 0 h 2277797"/>
                <a:gd name="connsiteX1" fmla="*/ 3821078 w 4424927"/>
                <a:gd name="connsiteY1" fmla="*/ 241540 h 2277797"/>
                <a:gd name="connsiteX2" fmla="*/ 3139592 w 4424927"/>
                <a:gd name="connsiteY2" fmla="*/ 508959 h 2277797"/>
                <a:gd name="connsiteX3" fmla="*/ 2320082 w 4424927"/>
                <a:gd name="connsiteY3" fmla="*/ 871268 h 2277797"/>
                <a:gd name="connsiteX4" fmla="*/ 1914641 w 4424927"/>
                <a:gd name="connsiteY4" fmla="*/ 1070100 h 2277797"/>
                <a:gd name="connsiteX5" fmla="*/ 1181395 w 4424927"/>
                <a:gd name="connsiteY5" fmla="*/ 1475117 h 2277797"/>
                <a:gd name="connsiteX6" fmla="*/ 724195 w 4424927"/>
                <a:gd name="connsiteY6" fmla="*/ 1759789 h 2277797"/>
                <a:gd name="connsiteX7" fmla="*/ 373529 w 4424927"/>
                <a:gd name="connsiteY7" fmla="*/ 2001752 h 2277797"/>
                <a:gd name="connsiteX8" fmla="*/ 163478 w 4424927"/>
                <a:gd name="connsiteY8" fmla="*/ 2148400 h 2277797"/>
                <a:gd name="connsiteX9" fmla="*/ 0 w 4424927"/>
                <a:gd name="connsiteY9" fmla="*/ 2277797 h 227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24927" h="2277797">
                  <a:moveTo>
                    <a:pt x="4424927" y="0"/>
                  </a:moveTo>
                  <a:lnTo>
                    <a:pt x="3821078" y="241540"/>
                  </a:lnTo>
                  <a:cubicBezTo>
                    <a:pt x="3606856" y="326366"/>
                    <a:pt x="3389758" y="404004"/>
                    <a:pt x="3139592" y="508959"/>
                  </a:cubicBezTo>
                  <a:cubicBezTo>
                    <a:pt x="2889426" y="613914"/>
                    <a:pt x="2524240" y="777745"/>
                    <a:pt x="2320082" y="871268"/>
                  </a:cubicBezTo>
                  <a:cubicBezTo>
                    <a:pt x="2115924" y="964791"/>
                    <a:pt x="1914641" y="1070100"/>
                    <a:pt x="1914641" y="1070100"/>
                  </a:cubicBezTo>
                  <a:cubicBezTo>
                    <a:pt x="1724860" y="1170741"/>
                    <a:pt x="1379803" y="1360169"/>
                    <a:pt x="1181395" y="1475117"/>
                  </a:cubicBezTo>
                  <a:cubicBezTo>
                    <a:pt x="982987" y="1590065"/>
                    <a:pt x="858839" y="1672016"/>
                    <a:pt x="724195" y="1759789"/>
                  </a:cubicBezTo>
                  <a:cubicBezTo>
                    <a:pt x="589551" y="1847562"/>
                    <a:pt x="466982" y="1936984"/>
                    <a:pt x="373529" y="2001752"/>
                  </a:cubicBezTo>
                  <a:cubicBezTo>
                    <a:pt x="280076" y="2066520"/>
                    <a:pt x="225733" y="2102393"/>
                    <a:pt x="163478" y="2148400"/>
                  </a:cubicBezTo>
                  <a:cubicBezTo>
                    <a:pt x="101223" y="2194407"/>
                    <a:pt x="43132" y="2236102"/>
                    <a:pt x="0" y="2277797"/>
                  </a:cubicBezTo>
                </a:path>
              </a:pathLst>
            </a:custGeom>
            <a:noFill/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Freihandform 12"/>
            <p:cNvSpPr/>
            <p:nvPr/>
          </p:nvSpPr>
          <p:spPr bwMode="auto">
            <a:xfrm>
              <a:off x="2450110" y="2765639"/>
              <a:ext cx="4421915" cy="2298696"/>
            </a:xfrm>
            <a:custGeom>
              <a:avLst/>
              <a:gdLst>
                <a:gd name="connsiteX0" fmla="*/ 4408098 w 4408098"/>
                <a:gd name="connsiteY0" fmla="*/ 0 h 2294627"/>
                <a:gd name="connsiteX1" fmla="*/ 3804249 w 4408098"/>
                <a:gd name="connsiteY1" fmla="*/ 241540 h 2294627"/>
                <a:gd name="connsiteX2" fmla="*/ 3122763 w 4408098"/>
                <a:gd name="connsiteY2" fmla="*/ 508959 h 2294627"/>
                <a:gd name="connsiteX3" fmla="*/ 2303253 w 4408098"/>
                <a:gd name="connsiteY3" fmla="*/ 871268 h 2294627"/>
                <a:gd name="connsiteX4" fmla="*/ 1897812 w 4408098"/>
                <a:gd name="connsiteY4" fmla="*/ 1086929 h 2294627"/>
                <a:gd name="connsiteX5" fmla="*/ 1164566 w 4408098"/>
                <a:gd name="connsiteY5" fmla="*/ 1475117 h 2294627"/>
                <a:gd name="connsiteX6" fmla="*/ 707366 w 4408098"/>
                <a:gd name="connsiteY6" fmla="*/ 1759789 h 2294627"/>
                <a:gd name="connsiteX7" fmla="*/ 362310 w 4408098"/>
                <a:gd name="connsiteY7" fmla="*/ 2018581 h 2294627"/>
                <a:gd name="connsiteX8" fmla="*/ 146649 w 4408098"/>
                <a:gd name="connsiteY8" fmla="*/ 2165230 h 2294627"/>
                <a:gd name="connsiteX9" fmla="*/ 0 w 4408098"/>
                <a:gd name="connsiteY9" fmla="*/ 2294627 h 2294627"/>
                <a:gd name="connsiteX0" fmla="*/ 4408098 w 4408098"/>
                <a:gd name="connsiteY0" fmla="*/ 0 h 2294627"/>
                <a:gd name="connsiteX1" fmla="*/ 3804249 w 4408098"/>
                <a:gd name="connsiteY1" fmla="*/ 241540 h 2294627"/>
                <a:gd name="connsiteX2" fmla="*/ 3122763 w 4408098"/>
                <a:gd name="connsiteY2" fmla="*/ 508959 h 2294627"/>
                <a:gd name="connsiteX3" fmla="*/ 2303253 w 4408098"/>
                <a:gd name="connsiteY3" fmla="*/ 871268 h 2294627"/>
                <a:gd name="connsiteX4" fmla="*/ 1897812 w 4408098"/>
                <a:gd name="connsiteY4" fmla="*/ 1070100 h 2294627"/>
                <a:gd name="connsiteX5" fmla="*/ 1164566 w 4408098"/>
                <a:gd name="connsiteY5" fmla="*/ 1475117 h 2294627"/>
                <a:gd name="connsiteX6" fmla="*/ 707366 w 4408098"/>
                <a:gd name="connsiteY6" fmla="*/ 1759789 h 2294627"/>
                <a:gd name="connsiteX7" fmla="*/ 362310 w 4408098"/>
                <a:gd name="connsiteY7" fmla="*/ 2018581 h 2294627"/>
                <a:gd name="connsiteX8" fmla="*/ 146649 w 4408098"/>
                <a:gd name="connsiteY8" fmla="*/ 2165230 h 2294627"/>
                <a:gd name="connsiteX9" fmla="*/ 0 w 4408098"/>
                <a:gd name="connsiteY9" fmla="*/ 2294627 h 2294627"/>
                <a:gd name="connsiteX0" fmla="*/ 4408098 w 4408098"/>
                <a:gd name="connsiteY0" fmla="*/ 0 h 2294627"/>
                <a:gd name="connsiteX1" fmla="*/ 3804249 w 4408098"/>
                <a:gd name="connsiteY1" fmla="*/ 241540 h 2294627"/>
                <a:gd name="connsiteX2" fmla="*/ 3122763 w 4408098"/>
                <a:gd name="connsiteY2" fmla="*/ 508959 h 2294627"/>
                <a:gd name="connsiteX3" fmla="*/ 2303253 w 4408098"/>
                <a:gd name="connsiteY3" fmla="*/ 871268 h 2294627"/>
                <a:gd name="connsiteX4" fmla="*/ 1897812 w 4408098"/>
                <a:gd name="connsiteY4" fmla="*/ 1070100 h 2294627"/>
                <a:gd name="connsiteX5" fmla="*/ 1164566 w 4408098"/>
                <a:gd name="connsiteY5" fmla="*/ 1475117 h 2294627"/>
                <a:gd name="connsiteX6" fmla="*/ 707366 w 4408098"/>
                <a:gd name="connsiteY6" fmla="*/ 1759789 h 2294627"/>
                <a:gd name="connsiteX7" fmla="*/ 356700 w 4408098"/>
                <a:gd name="connsiteY7" fmla="*/ 2001752 h 2294627"/>
                <a:gd name="connsiteX8" fmla="*/ 146649 w 4408098"/>
                <a:gd name="connsiteY8" fmla="*/ 2165230 h 2294627"/>
                <a:gd name="connsiteX9" fmla="*/ 0 w 4408098"/>
                <a:gd name="connsiteY9" fmla="*/ 2294627 h 2294627"/>
                <a:gd name="connsiteX0" fmla="*/ 4424927 w 4424927"/>
                <a:gd name="connsiteY0" fmla="*/ 0 h 2277797"/>
                <a:gd name="connsiteX1" fmla="*/ 3821078 w 4424927"/>
                <a:gd name="connsiteY1" fmla="*/ 241540 h 2277797"/>
                <a:gd name="connsiteX2" fmla="*/ 3139592 w 4424927"/>
                <a:gd name="connsiteY2" fmla="*/ 508959 h 2277797"/>
                <a:gd name="connsiteX3" fmla="*/ 2320082 w 4424927"/>
                <a:gd name="connsiteY3" fmla="*/ 871268 h 2277797"/>
                <a:gd name="connsiteX4" fmla="*/ 1914641 w 4424927"/>
                <a:gd name="connsiteY4" fmla="*/ 1070100 h 2277797"/>
                <a:gd name="connsiteX5" fmla="*/ 1181395 w 4424927"/>
                <a:gd name="connsiteY5" fmla="*/ 1475117 h 2277797"/>
                <a:gd name="connsiteX6" fmla="*/ 724195 w 4424927"/>
                <a:gd name="connsiteY6" fmla="*/ 1759789 h 2277797"/>
                <a:gd name="connsiteX7" fmla="*/ 373529 w 4424927"/>
                <a:gd name="connsiteY7" fmla="*/ 2001752 h 2277797"/>
                <a:gd name="connsiteX8" fmla="*/ 163478 w 4424927"/>
                <a:gd name="connsiteY8" fmla="*/ 2165230 h 2277797"/>
                <a:gd name="connsiteX9" fmla="*/ 0 w 4424927"/>
                <a:gd name="connsiteY9" fmla="*/ 2277797 h 2277797"/>
                <a:gd name="connsiteX0" fmla="*/ 4424927 w 4424927"/>
                <a:gd name="connsiteY0" fmla="*/ 0 h 2277797"/>
                <a:gd name="connsiteX1" fmla="*/ 3821078 w 4424927"/>
                <a:gd name="connsiteY1" fmla="*/ 241540 h 2277797"/>
                <a:gd name="connsiteX2" fmla="*/ 3139592 w 4424927"/>
                <a:gd name="connsiteY2" fmla="*/ 508959 h 2277797"/>
                <a:gd name="connsiteX3" fmla="*/ 2320082 w 4424927"/>
                <a:gd name="connsiteY3" fmla="*/ 871268 h 2277797"/>
                <a:gd name="connsiteX4" fmla="*/ 1914641 w 4424927"/>
                <a:gd name="connsiteY4" fmla="*/ 1070100 h 2277797"/>
                <a:gd name="connsiteX5" fmla="*/ 1181395 w 4424927"/>
                <a:gd name="connsiteY5" fmla="*/ 1475117 h 2277797"/>
                <a:gd name="connsiteX6" fmla="*/ 724195 w 4424927"/>
                <a:gd name="connsiteY6" fmla="*/ 1759789 h 2277797"/>
                <a:gd name="connsiteX7" fmla="*/ 373529 w 4424927"/>
                <a:gd name="connsiteY7" fmla="*/ 2001752 h 2277797"/>
                <a:gd name="connsiteX8" fmla="*/ 163478 w 4424927"/>
                <a:gd name="connsiteY8" fmla="*/ 2148400 h 2277797"/>
                <a:gd name="connsiteX9" fmla="*/ 0 w 4424927"/>
                <a:gd name="connsiteY9" fmla="*/ 2277797 h 227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24927" h="2277797">
                  <a:moveTo>
                    <a:pt x="4424927" y="0"/>
                  </a:moveTo>
                  <a:lnTo>
                    <a:pt x="3821078" y="241540"/>
                  </a:lnTo>
                  <a:cubicBezTo>
                    <a:pt x="3606856" y="326366"/>
                    <a:pt x="3389758" y="404004"/>
                    <a:pt x="3139592" y="508959"/>
                  </a:cubicBezTo>
                  <a:cubicBezTo>
                    <a:pt x="2889426" y="613914"/>
                    <a:pt x="2524240" y="777745"/>
                    <a:pt x="2320082" y="871268"/>
                  </a:cubicBezTo>
                  <a:cubicBezTo>
                    <a:pt x="2115924" y="964791"/>
                    <a:pt x="1914641" y="1070100"/>
                    <a:pt x="1914641" y="1070100"/>
                  </a:cubicBezTo>
                  <a:cubicBezTo>
                    <a:pt x="1724860" y="1170741"/>
                    <a:pt x="1379803" y="1360169"/>
                    <a:pt x="1181395" y="1475117"/>
                  </a:cubicBezTo>
                  <a:cubicBezTo>
                    <a:pt x="982987" y="1590065"/>
                    <a:pt x="858839" y="1672016"/>
                    <a:pt x="724195" y="1759789"/>
                  </a:cubicBezTo>
                  <a:cubicBezTo>
                    <a:pt x="589551" y="1847562"/>
                    <a:pt x="466982" y="1936984"/>
                    <a:pt x="373529" y="2001752"/>
                  </a:cubicBezTo>
                  <a:cubicBezTo>
                    <a:pt x="280076" y="2066520"/>
                    <a:pt x="225733" y="2102393"/>
                    <a:pt x="163478" y="2148400"/>
                  </a:cubicBezTo>
                  <a:cubicBezTo>
                    <a:pt x="101223" y="2194407"/>
                    <a:pt x="43132" y="2236102"/>
                    <a:pt x="0" y="2277797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 rot="20497732">
            <a:off x="2821002" y="2322299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coherent sum mode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 rot="19977048">
            <a:off x="1914489" y="3753985"/>
            <a:ext cx="279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coherent difference mode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187624" y="1268760"/>
            <a:ext cx="5688632" cy="307777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dirty="0" smtClean="0"/>
              <a:t>ormalized coherent tune shifts practically independent of intensity</a:t>
            </a:r>
            <a:endParaRPr lang="en-US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6588224" y="2348880"/>
            <a:ext cx="2448272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Application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Resonance conditions with field errors: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err="1">
                <a:solidFill>
                  <a:srgbClr val="FF0000"/>
                </a:solidFill>
              </a:rPr>
              <a:t>Q</a:t>
            </a:r>
            <a:r>
              <a:rPr lang="en-US" baseline="-25000" dirty="0" err="1">
                <a:solidFill>
                  <a:srgbClr val="FF0000"/>
                </a:solidFill>
              </a:rPr>
              <a:t>y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  <a:latin typeface="Symbol" panose="05050102010706020507" pitchFamily="18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rgbClr val="0070C0"/>
                </a:solidFill>
              </a:rPr>
              <a:t>Q</a:t>
            </a:r>
            <a:r>
              <a:rPr lang="en-US" baseline="-25000" dirty="0" err="1" smtClean="0">
                <a:solidFill>
                  <a:srgbClr val="0070C0"/>
                </a:solidFill>
              </a:rPr>
              <a:t>coh</a:t>
            </a:r>
            <a:r>
              <a:rPr lang="en-US" baseline="-25000" dirty="0" smtClean="0">
                <a:solidFill>
                  <a:srgbClr val="0070C0"/>
                </a:solidFill>
              </a:rPr>
              <a:t>/sum </a:t>
            </a:r>
            <a:r>
              <a:rPr lang="en-US" dirty="0" smtClean="0">
                <a:solidFill>
                  <a:srgbClr val="0070C0"/>
                </a:solidFill>
              </a:rPr>
              <a:t>=N</a:t>
            </a:r>
            <a:r>
              <a:rPr lang="en-US" baseline="-25000" dirty="0" smtClean="0">
                <a:solidFill>
                  <a:srgbClr val="0070C0"/>
                </a:solidFill>
              </a:rPr>
              <a:t> 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Q</a:t>
            </a:r>
            <a:r>
              <a:rPr lang="en-US" baseline="-25000" dirty="0" err="1">
                <a:solidFill>
                  <a:srgbClr val="FF0000"/>
                </a:solidFill>
              </a:rPr>
              <a:t>y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  <a:latin typeface="Symbol" panose="05050102010706020507" pitchFamily="18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rgbClr val="0070C0"/>
                </a:solidFill>
              </a:rPr>
              <a:t>Q</a:t>
            </a:r>
            <a:r>
              <a:rPr lang="en-US" baseline="-25000" dirty="0" err="1" smtClean="0">
                <a:solidFill>
                  <a:srgbClr val="0070C0"/>
                </a:solidFill>
              </a:rPr>
              <a:t>coh</a:t>
            </a:r>
            <a:r>
              <a:rPr lang="en-US" baseline="-25000" dirty="0" smtClean="0">
                <a:solidFill>
                  <a:srgbClr val="0070C0"/>
                </a:solidFill>
              </a:rPr>
              <a:t>/diff    </a:t>
            </a:r>
            <a:r>
              <a:rPr lang="en-US" dirty="0" smtClean="0">
                <a:solidFill>
                  <a:srgbClr val="0070C0"/>
                </a:solidFill>
              </a:rPr>
              <a:t>=N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 flipH="1" flipV="1">
            <a:off x="1835696" y="5445226"/>
            <a:ext cx="648072" cy="57606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22"/>
          <p:cNvSpPr txBox="1"/>
          <p:nvPr/>
        </p:nvSpPr>
        <p:spPr>
          <a:xfrm>
            <a:off x="2375378" y="5925529"/>
            <a:ext cx="4715202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</a:rPr>
              <a:t>coh</a:t>
            </a:r>
            <a:r>
              <a:rPr lang="en-US" baseline="-25000" dirty="0" smtClean="0">
                <a:solidFill>
                  <a:srgbClr val="FF0000"/>
                </a:solidFill>
              </a:rPr>
              <a:t>/diff</a:t>
            </a:r>
            <a:r>
              <a:rPr lang="en-US" dirty="0" smtClean="0">
                <a:solidFill>
                  <a:srgbClr val="FF0000"/>
                </a:solidFill>
              </a:rPr>
              <a:t> = 0 for 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en-US" sz="2000" baseline="-25000" dirty="0" smtClean="0">
                <a:solidFill>
                  <a:srgbClr val="FF0000"/>
                </a:solidFill>
              </a:rPr>
              <a:t>x</a:t>
            </a:r>
            <a:r>
              <a:rPr lang="en-US" sz="2000" dirty="0" smtClean="0">
                <a:solidFill>
                  <a:srgbClr val="FF0000"/>
                </a:solidFill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=1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Landau damping?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25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962744"/>
          </a:xfrm>
        </p:spPr>
        <p:txBody>
          <a:bodyPr/>
          <a:lstStyle/>
          <a:p>
            <a:r>
              <a:rPr lang="en-US" sz="2800" dirty="0" smtClean="0"/>
              <a:t>Extend to 3D “short” bunches</a:t>
            </a:r>
            <a:br>
              <a:rPr lang="en-US" sz="2800" dirty="0" smtClean="0"/>
            </a:b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ym typeface="Wingdings" panose="05000000000000000000" pitchFamily="2" charset="2"/>
              </a:rPr>
              <a:t>quadrupolar</a:t>
            </a:r>
            <a:r>
              <a:rPr lang="en-US" sz="2000" dirty="0" smtClean="0">
                <a:sym typeface="Wingdings" panose="05000000000000000000" pitchFamily="2" charset="2"/>
              </a:rPr>
              <a:t> mode is 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also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damped</a:t>
            </a:r>
            <a:r>
              <a:rPr lang="en-US" sz="2800" dirty="0" smtClean="0"/>
              <a:t> </a:t>
            </a:r>
            <a:r>
              <a:rPr lang="en-US" sz="2000" dirty="0" smtClean="0"/>
              <a:t>for</a:t>
            </a:r>
            <a:r>
              <a:rPr lang="en-US" sz="2800" dirty="0" smtClean="0"/>
              <a:t> </a:t>
            </a:r>
            <a:r>
              <a:rPr lang="en-US" sz="2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waterbag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beam! </a:t>
            </a:r>
            <a:endParaRPr lang="en-US" sz="2800" dirty="0"/>
          </a:p>
        </p:txBody>
      </p:sp>
      <p:sp>
        <p:nvSpPr>
          <p:cNvPr id="60" name="Rechteck 59"/>
          <p:cNvSpPr/>
          <p:nvPr/>
        </p:nvSpPr>
        <p:spPr bwMode="auto">
          <a:xfrm>
            <a:off x="7380312" y="2390274"/>
            <a:ext cx="864096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7" name="Grafik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916832"/>
            <a:ext cx="3672408" cy="2085454"/>
          </a:xfrm>
          <a:prstGeom prst="rect">
            <a:avLst/>
          </a:prstGeom>
        </p:spPr>
      </p:pic>
      <p:pic>
        <p:nvPicPr>
          <p:cNvPr id="78" name="Grafik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5" y="4046458"/>
            <a:ext cx="3788319" cy="2025949"/>
          </a:xfrm>
          <a:prstGeom prst="rect">
            <a:avLst/>
          </a:prstGeom>
        </p:spPr>
      </p:pic>
      <p:pic>
        <p:nvPicPr>
          <p:cNvPr id="79" name="Grafik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66734" y="4324523"/>
            <a:ext cx="2973915" cy="3105460"/>
          </a:xfrm>
          <a:prstGeom prst="rect">
            <a:avLst/>
          </a:prstGeom>
        </p:spPr>
      </p:pic>
      <p:sp>
        <p:nvSpPr>
          <p:cNvPr id="75" name="Textfeld 74"/>
          <p:cNvSpPr txBox="1"/>
          <p:nvPr/>
        </p:nvSpPr>
        <p:spPr>
          <a:xfrm>
            <a:off x="1619672" y="119675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0x</a:t>
            </a:r>
            <a:r>
              <a:rPr lang="en-US" dirty="0" smtClean="0"/>
              <a:t>/k</a:t>
            </a:r>
            <a:r>
              <a:rPr lang="en-US" baseline="-25000" dirty="0" smtClean="0"/>
              <a:t>0y</a:t>
            </a:r>
            <a:r>
              <a:rPr lang="en-US" dirty="0" smtClean="0"/>
              <a:t>/k</a:t>
            </a:r>
            <a:r>
              <a:rPr lang="en-US" baseline="-25000" dirty="0" smtClean="0"/>
              <a:t>0z</a:t>
            </a:r>
            <a:r>
              <a:rPr lang="en-US" dirty="0" smtClean="0"/>
              <a:t>=65</a:t>
            </a:r>
            <a:r>
              <a:rPr lang="en-US" baseline="30000" dirty="0" smtClean="0"/>
              <a:t>0</a:t>
            </a:r>
            <a:r>
              <a:rPr lang="en-US" dirty="0" smtClean="0"/>
              <a:t>/80</a:t>
            </a:r>
            <a:r>
              <a:rPr lang="en-US" baseline="30000" dirty="0" smtClean="0"/>
              <a:t>0</a:t>
            </a:r>
            <a:r>
              <a:rPr lang="en-US" dirty="0" smtClean="0"/>
              <a:t>/22.6</a:t>
            </a:r>
            <a:r>
              <a:rPr lang="en-US" baseline="30000" dirty="0" smtClean="0"/>
              <a:t>0   </a:t>
            </a:r>
            <a:r>
              <a:rPr lang="en-US" dirty="0" smtClean="0"/>
              <a:t>(Q</a:t>
            </a:r>
            <a:r>
              <a:rPr lang="en-US" baseline="-25000" dirty="0" smtClean="0"/>
              <a:t>0x</a:t>
            </a:r>
            <a:r>
              <a:rPr lang="en-US" dirty="0" smtClean="0"/>
              <a:t>/Q</a:t>
            </a:r>
            <a:r>
              <a:rPr lang="en-US" baseline="-25000" dirty="0" smtClean="0"/>
              <a:t>0y</a:t>
            </a:r>
            <a:r>
              <a:rPr lang="en-US" dirty="0" smtClean="0"/>
              <a:t>/</a:t>
            </a:r>
            <a:r>
              <a:rPr lang="en-US" dirty="0"/>
              <a:t>Q</a:t>
            </a:r>
            <a:r>
              <a:rPr lang="en-US" baseline="-25000" dirty="0" smtClean="0"/>
              <a:t>0z</a:t>
            </a:r>
            <a:r>
              <a:rPr lang="en-US" dirty="0" smtClean="0"/>
              <a:t>=0.18/0.22/0.05)</a:t>
            </a:r>
            <a:endParaRPr lang="en-US" dirty="0"/>
          </a:p>
          <a:p>
            <a:pPr algn="ctr"/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>
                <a:latin typeface="+mj-lt"/>
              </a:rPr>
              <a:t>z</a:t>
            </a:r>
            <a:r>
              <a:rPr lang="en-US" dirty="0" smtClean="0">
                <a:latin typeface="Symbol" panose="05050102010706020507" pitchFamily="18" charset="2"/>
              </a:rPr>
              <a:t>=5 </a:t>
            </a:r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/>
              <a:t>xy</a:t>
            </a:r>
            <a:endParaRPr lang="en-US" baseline="-25000" dirty="0"/>
          </a:p>
        </p:txBody>
      </p:sp>
      <p:sp>
        <p:nvSpPr>
          <p:cNvPr id="6164" name="Textfeld 6163"/>
          <p:cNvSpPr txBox="1"/>
          <p:nvPr/>
        </p:nvSpPr>
        <p:spPr>
          <a:xfrm>
            <a:off x="5364088" y="1628800"/>
            <a:ext cx="27363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WB: effectively damped contrary </a:t>
            </a:r>
            <a:r>
              <a:rPr lang="en-US" sz="1600" dirty="0" err="1" smtClean="0"/>
              <a:t>tocoasting</a:t>
            </a:r>
            <a:r>
              <a:rPr lang="en-US" sz="1600" dirty="0" smtClean="0"/>
              <a:t> beam! </a:t>
            </a:r>
            <a:endParaRPr lang="en-US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5796136" y="3830434"/>
            <a:ext cx="96853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        cells     </a:t>
            </a:r>
            <a:endParaRPr lang="en-US" sz="1050" dirty="0"/>
          </a:p>
        </p:txBody>
      </p:sp>
      <p:sp>
        <p:nvSpPr>
          <p:cNvPr id="10" name="Textfeld 9"/>
          <p:cNvSpPr txBox="1"/>
          <p:nvPr/>
        </p:nvSpPr>
        <p:spPr>
          <a:xfrm>
            <a:off x="5868144" y="5949280"/>
            <a:ext cx="96853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        cells     </a:t>
            </a:r>
            <a:endParaRPr lang="en-US" sz="105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501007"/>
            <a:ext cx="3096344" cy="209438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084168" y="422108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 in x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524328" y="537321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45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152400"/>
            <a:ext cx="9001000" cy="90033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Extended</a:t>
            </a:r>
            <a:r>
              <a:rPr lang="en-US" sz="2800" dirty="0" smtClean="0"/>
              <a:t> </a:t>
            </a:r>
            <a:r>
              <a:rPr lang="en-US" sz="2800" dirty="0" err="1" smtClean="0"/>
              <a:t>waterbag</a:t>
            </a:r>
            <a:r>
              <a:rPr lang="en-US" sz="2800" dirty="0" smtClean="0"/>
              <a:t> spectrum </a:t>
            </a:r>
            <a:br>
              <a:rPr lang="en-US" sz="2800" dirty="0" smtClean="0"/>
            </a:br>
            <a:r>
              <a:rPr lang="en-US" sz="2000" dirty="0" smtClean="0"/>
              <a:t>with longitudinal oscillations – incompletely plotted in  TRACEWIN   </a:t>
            </a:r>
            <a:endParaRPr lang="en-US" sz="2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6216D-3F40-41E7-A0FC-600FD44B1EE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323528" y="1196752"/>
            <a:ext cx="4104456" cy="4555088"/>
            <a:chOff x="467544" y="1484784"/>
            <a:chExt cx="4104456" cy="4555088"/>
          </a:xfrm>
        </p:grpSpPr>
        <p:cxnSp>
          <p:nvCxnSpPr>
            <p:cNvPr id="11" name="Gerade Verbindung mit Pfeil 10"/>
            <p:cNvCxnSpPr/>
            <p:nvPr/>
          </p:nvCxnSpPr>
          <p:spPr>
            <a:xfrm flipH="1" flipV="1">
              <a:off x="2142573" y="4773468"/>
              <a:ext cx="3962" cy="6066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 flipH="1" flipV="1">
              <a:off x="1619672" y="4797152"/>
              <a:ext cx="5868" cy="5297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683568" y="5301208"/>
              <a:ext cx="2448272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“extra” tails in spectrum due to longitudinal oscillation</a:t>
              </a:r>
            </a:p>
            <a:p>
              <a:pPr algn="ctr"/>
              <a:r>
                <a:rPr lang="en-US" sz="1400" dirty="0" smtClean="0"/>
                <a:t>(no mismatch)</a:t>
              </a:r>
              <a:endParaRPr lang="en-US" sz="1400" dirty="0"/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1628800"/>
              <a:ext cx="3024336" cy="3124245"/>
            </a:xfrm>
            <a:prstGeom prst="rect">
              <a:avLst/>
            </a:prstGeom>
          </p:spPr>
        </p:pic>
        <p:cxnSp>
          <p:nvCxnSpPr>
            <p:cNvPr id="6" name="Gerade Verbindung 5"/>
            <p:cNvCxnSpPr/>
            <p:nvPr/>
          </p:nvCxnSpPr>
          <p:spPr bwMode="auto">
            <a:xfrm flipV="1">
              <a:off x="2030455" y="2060848"/>
              <a:ext cx="21265" cy="2530912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Gerade Verbindung 6"/>
            <p:cNvCxnSpPr/>
            <p:nvPr/>
          </p:nvCxnSpPr>
          <p:spPr>
            <a:xfrm>
              <a:off x="2267744" y="2060848"/>
              <a:ext cx="1" cy="25713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/>
            <p:cNvSpPr txBox="1"/>
            <p:nvPr/>
          </p:nvSpPr>
          <p:spPr>
            <a:xfrm>
              <a:off x="2627784" y="2204864"/>
              <a:ext cx="1944216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Q</a:t>
              </a:r>
              <a:r>
                <a:rPr lang="en-US" sz="1600" baseline="-25000" dirty="0" err="1"/>
                <a:t>coh</a:t>
              </a:r>
              <a:r>
                <a:rPr lang="en-US" sz="1600" dirty="0"/>
                <a:t> </a:t>
              </a:r>
              <a:r>
                <a:rPr lang="en-US" sz="1600" baseline="-25000" dirty="0"/>
                <a:t>2 </a:t>
              </a:r>
              <a:r>
                <a:rPr lang="en-US" sz="1600" dirty="0" smtClean="0"/>
                <a:t>/2=0.17</a:t>
              </a:r>
            </a:p>
            <a:p>
              <a:r>
                <a:rPr lang="en-US" sz="1200" dirty="0"/>
                <a:t>(</a:t>
              </a:r>
              <a:r>
                <a:rPr lang="en-US" sz="1200" dirty="0" smtClean="0"/>
                <a:t>same as coasting beam)</a:t>
              </a:r>
              <a:endParaRPr lang="en-US" sz="1400" dirty="0"/>
            </a:p>
          </p:txBody>
        </p:sp>
        <p:cxnSp>
          <p:nvCxnSpPr>
            <p:cNvPr id="9" name="Gerade Verbindung mit Pfeil 8"/>
            <p:cNvCxnSpPr/>
            <p:nvPr/>
          </p:nvCxnSpPr>
          <p:spPr>
            <a:xfrm flipH="1">
              <a:off x="2267744" y="2780928"/>
              <a:ext cx="360040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2699792" y="1484784"/>
              <a:ext cx="93610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Q</a:t>
              </a:r>
              <a:r>
                <a:rPr lang="en-US" baseline="-25000" dirty="0" smtClean="0"/>
                <a:t>0x</a:t>
              </a:r>
              <a:r>
                <a:rPr lang="en-US" dirty="0" smtClean="0">
                  <a:latin typeface="Symbol" panose="05050102010706020507" pitchFamily="18" charset="2"/>
                </a:rPr>
                <a:t>/</a:t>
              </a:r>
              <a:r>
                <a:rPr lang="en-US" dirty="0"/>
                <a:t>Q</a:t>
              </a:r>
              <a:r>
                <a:rPr lang="en-US" baseline="-25000" dirty="0" smtClean="0"/>
                <a:t>0y</a:t>
              </a:r>
              <a:endParaRPr lang="en-US" dirty="0"/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2459720" y="1881562"/>
              <a:ext cx="72008" cy="72008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1403648" y="1772816"/>
              <a:ext cx="936104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6" name="Gerade Verbindung mit Pfeil 15"/>
            <p:cNvCxnSpPr>
              <a:stCxn id="12" idx="1"/>
            </p:cNvCxnSpPr>
            <p:nvPr/>
          </p:nvCxnSpPr>
          <p:spPr>
            <a:xfrm flipH="1">
              <a:off x="2555776" y="1669450"/>
              <a:ext cx="144016" cy="1837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 bwMode="auto">
            <a:xfrm flipH="1" flipV="1">
              <a:off x="1657438" y="2105247"/>
              <a:ext cx="4423" cy="2479426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Freihandform 18"/>
            <p:cNvSpPr/>
            <p:nvPr/>
          </p:nvSpPr>
          <p:spPr bwMode="auto">
            <a:xfrm>
              <a:off x="1646362" y="2350196"/>
              <a:ext cx="405780" cy="378718"/>
            </a:xfrm>
            <a:custGeom>
              <a:avLst/>
              <a:gdLst>
                <a:gd name="connsiteX0" fmla="*/ 271552 w 433358"/>
                <a:gd name="connsiteY0" fmla="*/ 758 h 404022"/>
                <a:gd name="connsiteX1" fmla="*/ 381089 w 433358"/>
                <a:gd name="connsiteY1" fmla="*/ 72196 h 404022"/>
                <a:gd name="connsiteX2" fmla="*/ 428714 w 433358"/>
                <a:gd name="connsiteY2" fmla="*/ 157921 h 404022"/>
                <a:gd name="connsiteX3" fmla="*/ 271552 w 433358"/>
                <a:gd name="connsiteY3" fmla="*/ 300796 h 404022"/>
                <a:gd name="connsiteX4" fmla="*/ 119152 w 433358"/>
                <a:gd name="connsiteY4" fmla="*/ 386521 h 404022"/>
                <a:gd name="connsiteX5" fmla="*/ 38189 w 433358"/>
                <a:gd name="connsiteY5" fmla="*/ 400808 h 404022"/>
                <a:gd name="connsiteX6" fmla="*/ 89 w 433358"/>
                <a:gd name="connsiteY6" fmla="*/ 343658 h 404022"/>
                <a:gd name="connsiteX7" fmla="*/ 47714 w 433358"/>
                <a:gd name="connsiteY7" fmla="*/ 224596 h 404022"/>
                <a:gd name="connsiteX8" fmla="*/ 147727 w 433358"/>
                <a:gd name="connsiteY8" fmla="*/ 119821 h 404022"/>
                <a:gd name="connsiteX9" fmla="*/ 223927 w 433358"/>
                <a:gd name="connsiteY9" fmla="*/ 38858 h 404022"/>
                <a:gd name="connsiteX10" fmla="*/ 271552 w 433358"/>
                <a:gd name="connsiteY10" fmla="*/ 758 h 40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358" h="404022">
                  <a:moveTo>
                    <a:pt x="271552" y="758"/>
                  </a:moveTo>
                  <a:cubicBezTo>
                    <a:pt x="297746" y="6314"/>
                    <a:pt x="354895" y="46002"/>
                    <a:pt x="381089" y="72196"/>
                  </a:cubicBezTo>
                  <a:cubicBezTo>
                    <a:pt x="407283" y="98390"/>
                    <a:pt x="446970" y="119821"/>
                    <a:pt x="428714" y="157921"/>
                  </a:cubicBezTo>
                  <a:cubicBezTo>
                    <a:pt x="410458" y="196021"/>
                    <a:pt x="323146" y="262696"/>
                    <a:pt x="271552" y="300796"/>
                  </a:cubicBezTo>
                  <a:cubicBezTo>
                    <a:pt x="219958" y="338896"/>
                    <a:pt x="158046" y="369852"/>
                    <a:pt x="119152" y="386521"/>
                  </a:cubicBezTo>
                  <a:cubicBezTo>
                    <a:pt x="80258" y="403190"/>
                    <a:pt x="58033" y="407952"/>
                    <a:pt x="38189" y="400808"/>
                  </a:cubicBezTo>
                  <a:cubicBezTo>
                    <a:pt x="18345" y="393664"/>
                    <a:pt x="-1498" y="373027"/>
                    <a:pt x="89" y="343658"/>
                  </a:cubicBezTo>
                  <a:cubicBezTo>
                    <a:pt x="1676" y="314289"/>
                    <a:pt x="23108" y="261902"/>
                    <a:pt x="47714" y="224596"/>
                  </a:cubicBezTo>
                  <a:cubicBezTo>
                    <a:pt x="72320" y="187290"/>
                    <a:pt x="147727" y="119821"/>
                    <a:pt x="147727" y="119821"/>
                  </a:cubicBezTo>
                  <a:cubicBezTo>
                    <a:pt x="177096" y="88865"/>
                    <a:pt x="197733" y="56320"/>
                    <a:pt x="223927" y="38858"/>
                  </a:cubicBezTo>
                  <a:cubicBezTo>
                    <a:pt x="250121" y="21396"/>
                    <a:pt x="245358" y="-4798"/>
                    <a:pt x="271552" y="75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971600" y="1916832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coasting</a:t>
              </a:r>
              <a:endParaRPr lang="en-US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403648" y="1484784"/>
              <a:ext cx="889987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 MM</a:t>
              </a:r>
              <a:endParaRPr lang="en-US" dirty="0"/>
            </a:p>
          </p:txBody>
        </p:sp>
        <p:cxnSp>
          <p:nvCxnSpPr>
            <p:cNvPr id="37" name="Gerade Verbindung 36"/>
            <p:cNvCxnSpPr/>
            <p:nvPr/>
          </p:nvCxnSpPr>
          <p:spPr>
            <a:xfrm>
              <a:off x="2483768" y="1988840"/>
              <a:ext cx="1" cy="257139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3"/>
          <p:cNvGrpSpPr/>
          <p:nvPr/>
        </p:nvGrpSpPr>
        <p:grpSpPr>
          <a:xfrm>
            <a:off x="4211960" y="4581128"/>
            <a:ext cx="4608512" cy="1656184"/>
            <a:chOff x="4512480" y="2924944"/>
            <a:chExt cx="4608512" cy="1656184"/>
          </a:xfrm>
        </p:grpSpPr>
        <p:sp>
          <p:nvSpPr>
            <p:cNvPr id="38" name="Ellipse 37"/>
            <p:cNvSpPr/>
            <p:nvPr/>
          </p:nvSpPr>
          <p:spPr bwMode="auto">
            <a:xfrm>
              <a:off x="4512480" y="3501008"/>
              <a:ext cx="4608512" cy="1080120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51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9" name="Gerade Verbindung mit Pfeil 38"/>
            <p:cNvCxnSpPr/>
            <p:nvPr/>
          </p:nvCxnSpPr>
          <p:spPr bwMode="auto">
            <a:xfrm flipV="1">
              <a:off x="6816736" y="3501008"/>
              <a:ext cx="0" cy="108012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mit Pfeil 39"/>
            <p:cNvCxnSpPr/>
            <p:nvPr/>
          </p:nvCxnSpPr>
          <p:spPr bwMode="auto">
            <a:xfrm flipV="1">
              <a:off x="5304568" y="3645024"/>
              <a:ext cx="0" cy="72008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Textfeld 40"/>
            <p:cNvSpPr txBox="1"/>
            <p:nvPr/>
          </p:nvSpPr>
          <p:spPr>
            <a:xfrm>
              <a:off x="5004048" y="2924944"/>
              <a:ext cx="2879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Symbol" panose="05050102010706020507" pitchFamily="18" charset="2"/>
                </a:rPr>
                <a:t>D</a:t>
              </a:r>
              <a:r>
                <a:rPr lang="en-US" sz="2400" dirty="0" err="1" smtClean="0"/>
                <a:t>Q</a:t>
              </a:r>
              <a:r>
                <a:rPr lang="en-US" sz="2400" baseline="-25000" dirty="0" err="1" smtClean="0"/>
                <a:t>x</a:t>
              </a:r>
              <a:r>
                <a:rPr lang="en-US" sz="2400" baseline="-25000" dirty="0" smtClean="0"/>
                <a:t>/tail</a:t>
              </a:r>
              <a:r>
                <a:rPr lang="en-US" sz="2400" dirty="0" smtClean="0"/>
                <a:t>   &lt;   </a:t>
              </a:r>
              <a:r>
                <a:rPr lang="en-US" sz="2400" dirty="0" err="1" smtClean="0">
                  <a:latin typeface="Symbol" panose="05050102010706020507" pitchFamily="18" charset="2"/>
                </a:rPr>
                <a:t>D</a:t>
              </a:r>
              <a:r>
                <a:rPr lang="en-US" sz="2400" dirty="0" err="1" smtClean="0"/>
                <a:t>Q</a:t>
              </a:r>
              <a:r>
                <a:rPr lang="en-US" sz="2400" baseline="-25000" dirty="0" err="1" smtClean="0"/>
                <a:t>x</a:t>
              </a:r>
              <a:r>
                <a:rPr lang="en-US" sz="2400" baseline="-25000" dirty="0" smtClean="0"/>
                <a:t>/center</a:t>
              </a:r>
              <a:endParaRPr lang="en-US" sz="2400" dirty="0"/>
            </a:p>
          </p:txBody>
        </p:sp>
      </p:grpSp>
      <p:sp>
        <p:nvSpPr>
          <p:cNvPr id="42" name="Textfeld 41"/>
          <p:cNvSpPr txBox="1"/>
          <p:nvPr/>
        </p:nvSpPr>
        <p:spPr>
          <a:xfrm>
            <a:off x="4427984" y="4077072"/>
            <a:ext cx="394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bunch tail “higher tunes” extend LD</a:t>
            </a:r>
          </a:p>
          <a:p>
            <a:pPr algn="ctr"/>
            <a:r>
              <a:rPr lang="en-US" sz="1600" dirty="0" smtClean="0"/>
              <a:t>- during fraction of longitudinal oscillation </a:t>
            </a:r>
            <a:endParaRPr lang="en-US" sz="1600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340768"/>
            <a:ext cx="2376264" cy="2481375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5652120" y="1196752"/>
            <a:ext cx="1774845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10% MM – final</a:t>
            </a:r>
            <a:endParaRPr lang="en-US" dirty="0"/>
          </a:p>
        </p:txBody>
      </p:sp>
      <p:cxnSp>
        <p:nvCxnSpPr>
          <p:cNvPr id="30" name="Gerade Verbindung mit Pfeil 29"/>
          <p:cNvCxnSpPr/>
          <p:nvPr/>
        </p:nvCxnSpPr>
        <p:spPr>
          <a:xfrm flipH="1">
            <a:off x="6732240" y="2780928"/>
            <a:ext cx="288032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6876256" y="2348880"/>
            <a:ext cx="180369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resonant particles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458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475656" y="2564904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Transverse</a:t>
            </a:r>
            <a:r>
              <a:rPr lang="en-US" b="1" dirty="0" smtClean="0"/>
              <a:t> </a:t>
            </a:r>
            <a:r>
              <a:rPr lang="en-US" dirty="0" err="1" smtClean="0"/>
              <a:t>Quadrupolar</a:t>
            </a:r>
            <a:r>
              <a:rPr lang="en-US" dirty="0" smtClean="0"/>
              <a:t> modes in coasting beams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De-coherence vs. Landau damping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dirty="0" err="1" smtClean="0"/>
              <a:t>Hardt</a:t>
            </a:r>
            <a:r>
              <a:rPr lang="en-US" dirty="0" smtClean="0"/>
              <a:t> – formula” regime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2</a:t>
            </a:r>
            <a:r>
              <a:rPr lang="en-US" baseline="30000" dirty="0" smtClean="0"/>
              <a:t>nd</a:t>
            </a:r>
            <a:r>
              <a:rPr lang="en-US" dirty="0" smtClean="0"/>
              <a:t> order modes: coupled envelope and odd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Concluding remarks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615E0-650E-45D6-98EC-5CE9D3F38F7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01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Very short bunches (near spherical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000" dirty="0">
                <a:solidFill>
                  <a:srgbClr val="0070C0"/>
                </a:solidFill>
              </a:rPr>
              <a:t>10% initial </a:t>
            </a:r>
            <a:r>
              <a:rPr lang="en-US" sz="2000" dirty="0" smtClean="0">
                <a:solidFill>
                  <a:srgbClr val="0070C0"/>
                </a:solidFill>
              </a:rPr>
              <a:t>MM  - not </a:t>
            </a:r>
            <a:r>
              <a:rPr lang="en-US" sz="2000" dirty="0">
                <a:solidFill>
                  <a:srgbClr val="0070C0"/>
                </a:solidFill>
              </a:rPr>
              <a:t>on parametric </a:t>
            </a:r>
            <a:r>
              <a:rPr lang="en-US" sz="2000" dirty="0" smtClean="0">
                <a:solidFill>
                  <a:srgbClr val="0070C0"/>
                </a:solidFill>
              </a:rPr>
              <a:t>resonance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de-coherence disappears again for  WB – </a:t>
            </a:r>
            <a:r>
              <a:rPr lang="en-US" sz="2000" u="sng" dirty="0" smtClean="0">
                <a:solidFill>
                  <a:srgbClr val="C00000"/>
                </a:solidFill>
              </a:rPr>
              <a:t>also (!)</a:t>
            </a:r>
            <a:r>
              <a:rPr lang="en-US" sz="2000" dirty="0" smtClean="0">
                <a:solidFill>
                  <a:srgbClr val="C00000"/>
                </a:solidFill>
              </a:rPr>
              <a:t> Gauss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6216D-3F40-41E7-A0FC-600FD44B1EE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2276872"/>
            <a:ext cx="3296275" cy="187220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907704" y="191683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WB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276872"/>
            <a:ext cx="3528392" cy="187220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4293096"/>
            <a:ext cx="3888432" cy="204809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580112" y="191683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1979712" y="1196752"/>
            <a:ext cx="496855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</a:t>
            </a:r>
            <a:r>
              <a:rPr lang="en-US" sz="1600" baseline="-25000" dirty="0" smtClean="0"/>
              <a:t>0x</a:t>
            </a:r>
            <a:r>
              <a:rPr lang="en-US" sz="1600" dirty="0" smtClean="0"/>
              <a:t>/k</a:t>
            </a:r>
            <a:r>
              <a:rPr lang="en-US" sz="1600" baseline="-25000" dirty="0" smtClean="0"/>
              <a:t>0y</a:t>
            </a:r>
            <a:r>
              <a:rPr lang="en-US" sz="1600" dirty="0" smtClean="0"/>
              <a:t>/k</a:t>
            </a:r>
            <a:r>
              <a:rPr lang="en-US" sz="1600" baseline="-25000" dirty="0" smtClean="0"/>
              <a:t>0z</a:t>
            </a:r>
            <a:r>
              <a:rPr lang="en-US" sz="1600" dirty="0" smtClean="0"/>
              <a:t>=65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/80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115</a:t>
            </a:r>
            <a:r>
              <a:rPr lang="en-US" sz="1600" baseline="30000" dirty="0" smtClean="0"/>
              <a:t>0 </a:t>
            </a:r>
            <a:r>
              <a:rPr lang="en-US" sz="1600" dirty="0" smtClean="0"/>
              <a:t>(</a:t>
            </a:r>
            <a:r>
              <a:rPr lang="en-US" sz="1600" dirty="0" smtClean="0">
                <a:latin typeface="Symbol" panose="05050102010706020507" pitchFamily="18" charset="2"/>
              </a:rPr>
              <a:t>n</a:t>
            </a:r>
            <a:r>
              <a:rPr lang="en-US" sz="1600" baseline="-25000" dirty="0" smtClean="0"/>
              <a:t>0x</a:t>
            </a:r>
            <a:r>
              <a:rPr lang="en-US" sz="1600" dirty="0" smtClean="0"/>
              <a:t>/</a:t>
            </a:r>
            <a:r>
              <a:rPr lang="en-US" sz="1600" dirty="0" smtClean="0">
                <a:latin typeface="Symbol" panose="05050102010706020507" pitchFamily="18" charset="2"/>
              </a:rPr>
              <a:t>n</a:t>
            </a:r>
            <a:r>
              <a:rPr lang="en-US" sz="1600" baseline="-25000" dirty="0" smtClean="0"/>
              <a:t>0y</a:t>
            </a:r>
            <a:r>
              <a:rPr lang="en-US" sz="1600" dirty="0" smtClean="0"/>
              <a:t>=0.18/ 0.22/0.30)</a:t>
            </a:r>
          </a:p>
          <a:p>
            <a:pPr algn="ctr"/>
            <a:r>
              <a:rPr lang="en-US" sz="1600" dirty="0" err="1" smtClean="0"/>
              <a:t>k</a:t>
            </a:r>
            <a:r>
              <a:rPr lang="en-US" sz="1600" baseline="-25000" dirty="0" err="1" smtClean="0"/>
              <a:t>x</a:t>
            </a:r>
            <a:r>
              <a:rPr lang="en-US" sz="1600" dirty="0" smtClean="0"/>
              <a:t>/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y</a:t>
            </a:r>
            <a:r>
              <a:rPr lang="en-US" sz="1600" dirty="0" smtClean="0"/>
              <a:t>/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z</a:t>
            </a:r>
            <a:r>
              <a:rPr lang="en-US" sz="1600" dirty="0" smtClean="0"/>
              <a:t>=55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/70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110</a:t>
            </a:r>
            <a:r>
              <a:rPr lang="en-US" sz="1600" baseline="30000" dirty="0" smtClean="0"/>
              <a:t>0</a:t>
            </a:r>
            <a:endParaRPr lang="en-US" sz="1600" dirty="0" smtClean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/>
        </p:nvGraphicFramePr>
        <p:xfrm>
          <a:off x="4191000" y="3680301"/>
          <a:ext cx="76200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k=55.5/70.5/110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6257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5004048" y="4149080"/>
            <a:ext cx="18133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Mismatch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25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6216D-3F40-41E7-A0FC-600FD44B1EE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83568" y="2204864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De-coherence and LD largely the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Extended spectrum of  m=2 transverse modes to </a:t>
            </a:r>
            <a:r>
              <a:rPr lang="en-US" i="1" dirty="0" smtClean="0"/>
              <a:t>coherent</a:t>
            </a:r>
            <a:r>
              <a:rPr lang="en-US" dirty="0" smtClean="0"/>
              <a:t> sum and difference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Suggest experimental verification of “new modes”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 realistic 3D fully self-consistent simulation for bunched beams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Benchmarking of 3D Landau damping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09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Transverse quadrupole modes of oscillation</a:t>
            </a:r>
            <a:br>
              <a:rPr lang="en-US" sz="2800" dirty="0" smtClean="0"/>
            </a:br>
            <a:r>
              <a:rPr lang="en-US" sz="2000" dirty="0" smtClean="0"/>
              <a:t>“envelope modes”</a:t>
            </a:r>
            <a:r>
              <a:rPr lang="en-US" sz="2800" dirty="0" smtClean="0"/>
              <a:t> </a:t>
            </a:r>
            <a:r>
              <a:rPr lang="en-US" sz="2400" dirty="0" smtClean="0"/>
              <a:t>–</a:t>
            </a:r>
            <a:r>
              <a:rPr lang="en-US" sz="2800" dirty="0" smtClean="0"/>
              <a:t> </a:t>
            </a:r>
            <a:r>
              <a:rPr lang="en-US" sz="2000" dirty="0" smtClean="0"/>
              <a:t>“second  order  modes”</a:t>
            </a:r>
            <a:br>
              <a:rPr lang="en-US" sz="2000" dirty="0" smtClean="0"/>
            </a:br>
            <a:endParaRPr lang="en-US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6216D-3F40-41E7-A0FC-600FD44B1EE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59632" y="2060848"/>
            <a:ext cx="3039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coh</a:t>
            </a:r>
            <a:r>
              <a:rPr lang="en-US" sz="2000" baseline="-25000" dirty="0" smtClean="0">
                <a:solidFill>
                  <a:srgbClr val="FF0000"/>
                </a:solidFill>
              </a:rPr>
              <a:t> 1,2 </a:t>
            </a:r>
            <a:r>
              <a:rPr lang="en-US" sz="2000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2(</a:t>
            </a:r>
            <a:r>
              <a:rPr lang="en-US" sz="2000" dirty="0" err="1" smtClean="0">
                <a:solidFill>
                  <a:srgbClr val="FF0000"/>
                </a:solidFill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</a:rPr>
              <a:t>x,y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sz="2000" dirty="0">
                <a:solidFill>
                  <a:srgbClr val="0070C0"/>
                </a:solidFill>
                <a:latin typeface="Symbol" panose="05050102010706020507" pitchFamily="18" charset="2"/>
              </a:rPr>
              <a:t>3/8 </a:t>
            </a:r>
            <a:r>
              <a:rPr lang="en-US" sz="2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err="1" smtClean="0">
                <a:solidFill>
                  <a:srgbClr val="0070C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x,y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)</a:t>
            </a:r>
            <a:endParaRPr lang="en-US" sz="2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5364088" y="1916832"/>
            <a:ext cx="1152128" cy="936104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5076056" y="1844824"/>
            <a:ext cx="1728192" cy="108012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cxnSp>
        <p:nvCxnSpPr>
          <p:cNvPr id="25" name="Gerade Verbindung 24"/>
          <p:cNvCxnSpPr/>
          <p:nvPr/>
        </p:nvCxnSpPr>
        <p:spPr bwMode="auto">
          <a:xfrm>
            <a:off x="5940152" y="1556792"/>
            <a:ext cx="0" cy="172819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 flipV="1">
            <a:off x="5036024" y="2348880"/>
            <a:ext cx="2101467" cy="1218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feld 26"/>
          <p:cNvSpPr txBox="1"/>
          <p:nvPr/>
        </p:nvSpPr>
        <p:spPr>
          <a:xfrm>
            <a:off x="7236296" y="21328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5940152" y="14127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29" name="Gerade Verbindung mit Pfeil 28"/>
          <p:cNvCxnSpPr/>
          <p:nvPr/>
        </p:nvCxnSpPr>
        <p:spPr bwMode="auto">
          <a:xfrm>
            <a:off x="6228184" y="2420888"/>
            <a:ext cx="526132" cy="1539"/>
          </a:xfrm>
          <a:prstGeom prst="straightConnector1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1403648" y="1556792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Split tunes (</a:t>
            </a:r>
            <a:r>
              <a:rPr lang="en-US" sz="2000" dirty="0" err="1" smtClean="0">
                <a:solidFill>
                  <a:srgbClr val="FF0000"/>
                </a:solidFill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&gt;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 ):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79512" y="4365104"/>
            <a:ext cx="261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“fast”</a:t>
            </a:r>
            <a:r>
              <a:rPr lang="en-US" sz="1600" dirty="0" smtClean="0"/>
              <a:t> or “breathing” mode</a:t>
            </a:r>
          </a:p>
          <a:p>
            <a:r>
              <a:rPr lang="en-US" sz="2000" dirty="0" err="1" smtClean="0"/>
              <a:t>Q</a:t>
            </a:r>
            <a:r>
              <a:rPr lang="en-US" sz="2000" baseline="-25000" dirty="0" err="1" smtClean="0"/>
              <a:t>coh</a:t>
            </a:r>
            <a:r>
              <a:rPr lang="en-US" sz="2000" baseline="-25000" dirty="0" smtClean="0"/>
              <a:t> f </a:t>
            </a:r>
            <a:r>
              <a:rPr lang="en-US" sz="2000" dirty="0"/>
              <a:t>= </a:t>
            </a:r>
            <a:r>
              <a:rPr lang="en-US" dirty="0" smtClean="0"/>
              <a:t>2(</a:t>
            </a:r>
            <a:r>
              <a:rPr lang="en-US" sz="2000" dirty="0" smtClean="0"/>
              <a:t>Q</a:t>
            </a:r>
            <a:r>
              <a:rPr lang="en-US" baseline="-25000" dirty="0" smtClean="0"/>
              <a:t> </a:t>
            </a:r>
            <a:r>
              <a:rPr lang="en-US" dirty="0" smtClean="0"/>
              <a:t>+</a:t>
            </a:r>
            <a:r>
              <a:rPr lang="en-US" sz="2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1/2 D</a:t>
            </a:r>
            <a:r>
              <a:rPr lang="en-US" sz="2000" dirty="0" smtClean="0">
                <a:solidFill>
                  <a:srgbClr val="0070C0"/>
                </a:solidFill>
              </a:rPr>
              <a:t>Q</a:t>
            </a:r>
            <a:r>
              <a:rPr lang="en-US" sz="2000" dirty="0" smtClean="0">
                <a:latin typeface="Symbol" panose="05050102010706020507" pitchFamily="18" charset="2"/>
              </a:rPr>
              <a:t>)</a:t>
            </a:r>
            <a:endParaRPr lang="en-US" sz="2000" dirty="0">
              <a:latin typeface="Symbol" panose="05050102010706020507" pitchFamily="18" charset="2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1835696" y="4653136"/>
            <a:ext cx="2401138" cy="1800200"/>
            <a:chOff x="1619672" y="4653136"/>
            <a:chExt cx="2401138" cy="1800200"/>
          </a:xfrm>
        </p:grpSpPr>
        <p:sp>
          <p:nvSpPr>
            <p:cNvPr id="31" name="Ellipse 30"/>
            <p:cNvSpPr/>
            <p:nvPr/>
          </p:nvSpPr>
          <p:spPr bwMode="auto">
            <a:xfrm>
              <a:off x="1979712" y="5229200"/>
              <a:ext cx="1152128" cy="93610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Ellipse 31"/>
            <p:cNvSpPr/>
            <p:nvPr/>
          </p:nvSpPr>
          <p:spPr bwMode="auto">
            <a:xfrm>
              <a:off x="1835696" y="5157192"/>
              <a:ext cx="1440160" cy="1080120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3" name="Gerade Verbindung 32"/>
            <p:cNvCxnSpPr/>
            <p:nvPr/>
          </p:nvCxnSpPr>
          <p:spPr bwMode="auto">
            <a:xfrm>
              <a:off x="2555776" y="5013176"/>
              <a:ext cx="0" cy="144016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/>
          </p:nvCxnSpPr>
          <p:spPr bwMode="auto">
            <a:xfrm>
              <a:off x="1619672" y="5661248"/>
              <a:ext cx="201622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feld 34"/>
            <p:cNvSpPr txBox="1"/>
            <p:nvPr/>
          </p:nvSpPr>
          <p:spPr>
            <a:xfrm>
              <a:off x="3707904" y="544522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endParaRPr lang="en-US" sz="2000" dirty="0"/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2411760" y="465313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cxnSp>
          <p:nvCxnSpPr>
            <p:cNvPr id="37" name="Gerade Verbindung mit Pfeil 36"/>
            <p:cNvCxnSpPr/>
            <p:nvPr/>
          </p:nvCxnSpPr>
          <p:spPr bwMode="auto">
            <a:xfrm>
              <a:off x="2843808" y="5733256"/>
              <a:ext cx="526132" cy="1539"/>
            </a:xfrm>
            <a:prstGeom prst="straightConnector1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" name="Textfeld 37"/>
          <p:cNvSpPr txBox="1"/>
          <p:nvPr/>
        </p:nvSpPr>
        <p:spPr>
          <a:xfrm>
            <a:off x="2915816" y="4149080"/>
            <a:ext cx="14670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Equal tunes:</a:t>
            </a:r>
            <a:endParaRPr lang="en-US" dirty="0"/>
          </a:p>
        </p:txBody>
      </p:sp>
      <p:sp>
        <p:nvSpPr>
          <p:cNvPr id="39" name="Textfeld 38"/>
          <p:cNvSpPr txBox="1"/>
          <p:nvPr/>
        </p:nvSpPr>
        <p:spPr>
          <a:xfrm>
            <a:off x="4499992" y="4293096"/>
            <a:ext cx="2892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b="1" dirty="0" smtClean="0"/>
              <a:t>slow</a:t>
            </a:r>
            <a:r>
              <a:rPr lang="en-US" sz="1600" dirty="0" smtClean="0"/>
              <a:t>” or “</a:t>
            </a:r>
            <a:r>
              <a:rPr lang="en-US" sz="1600" dirty="0" err="1" smtClean="0"/>
              <a:t>quadrupolar</a:t>
            </a:r>
            <a:r>
              <a:rPr lang="en-US" sz="1600" dirty="0" smtClean="0"/>
              <a:t>”</a:t>
            </a:r>
            <a:r>
              <a:rPr lang="en-US" sz="2000" dirty="0" smtClean="0"/>
              <a:t> </a:t>
            </a:r>
            <a:r>
              <a:rPr lang="en-US" sz="1600" dirty="0" smtClean="0"/>
              <a:t>mode</a:t>
            </a:r>
          </a:p>
          <a:p>
            <a:r>
              <a:rPr lang="en-US" sz="2000" dirty="0" err="1" smtClean="0"/>
              <a:t>Q</a:t>
            </a:r>
            <a:r>
              <a:rPr lang="en-US" sz="2000" baseline="-25000" dirty="0" err="1" smtClean="0"/>
              <a:t>coh</a:t>
            </a:r>
            <a:r>
              <a:rPr lang="en-US" sz="2000" baseline="-25000" dirty="0" smtClean="0"/>
              <a:t> s </a:t>
            </a:r>
            <a:r>
              <a:rPr lang="en-US" sz="2000" dirty="0"/>
              <a:t>= </a:t>
            </a:r>
            <a:r>
              <a:rPr lang="en-US" dirty="0" smtClean="0"/>
              <a:t>2(</a:t>
            </a:r>
            <a:r>
              <a:rPr lang="en-US" sz="2000" dirty="0" smtClean="0"/>
              <a:t>Q</a:t>
            </a:r>
            <a:r>
              <a:rPr lang="en-US" baseline="-25000" dirty="0" smtClean="0"/>
              <a:t> </a:t>
            </a:r>
            <a:r>
              <a:rPr lang="en-US" dirty="0" smtClean="0"/>
              <a:t>+</a:t>
            </a:r>
            <a:r>
              <a:rPr lang="en-US" sz="2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1/4 D</a:t>
            </a:r>
            <a:r>
              <a:rPr lang="en-US" sz="2000" dirty="0" smtClean="0">
                <a:solidFill>
                  <a:srgbClr val="0070C0"/>
                </a:solidFill>
              </a:rPr>
              <a:t>Q</a:t>
            </a:r>
            <a:r>
              <a:rPr lang="en-US" sz="2000" dirty="0" smtClean="0">
                <a:latin typeface="Symbol" panose="05050102010706020507" pitchFamily="18" charset="2"/>
              </a:rPr>
              <a:t>)</a:t>
            </a:r>
            <a:endParaRPr lang="en-US" sz="2000" dirty="0">
              <a:latin typeface="Symbol" panose="05050102010706020507" pitchFamily="18" charset="2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6228184" y="4653136"/>
            <a:ext cx="2401138" cy="1800200"/>
            <a:chOff x="5220072" y="4725144"/>
            <a:chExt cx="2401138" cy="1800200"/>
          </a:xfrm>
        </p:grpSpPr>
        <p:sp>
          <p:nvSpPr>
            <p:cNvPr id="43" name="Ellipse 42"/>
            <p:cNvSpPr/>
            <p:nvPr/>
          </p:nvSpPr>
          <p:spPr bwMode="auto">
            <a:xfrm>
              <a:off x="5580112" y="5301208"/>
              <a:ext cx="1152128" cy="93610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Ellipse 43"/>
            <p:cNvSpPr/>
            <p:nvPr/>
          </p:nvSpPr>
          <p:spPr bwMode="auto">
            <a:xfrm>
              <a:off x="5449744" y="5424894"/>
              <a:ext cx="1440160" cy="720080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5" name="Gerade Verbindung 44"/>
            <p:cNvCxnSpPr/>
            <p:nvPr/>
          </p:nvCxnSpPr>
          <p:spPr bwMode="auto">
            <a:xfrm>
              <a:off x="6156176" y="5085184"/>
              <a:ext cx="0" cy="144016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/>
          </p:nvCxnSpPr>
          <p:spPr bwMode="auto">
            <a:xfrm>
              <a:off x="5220072" y="5733256"/>
              <a:ext cx="201622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feld 46"/>
            <p:cNvSpPr txBox="1"/>
            <p:nvPr/>
          </p:nvSpPr>
          <p:spPr>
            <a:xfrm>
              <a:off x="7308304" y="551723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endParaRPr lang="en-US" sz="2000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6012160" y="472514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cxnSp>
          <p:nvCxnSpPr>
            <p:cNvPr id="49" name="Gerade Verbindung mit Pfeil 48"/>
            <p:cNvCxnSpPr/>
            <p:nvPr/>
          </p:nvCxnSpPr>
          <p:spPr bwMode="auto">
            <a:xfrm>
              <a:off x="6444208" y="5805264"/>
              <a:ext cx="526132" cy="1539"/>
            </a:xfrm>
            <a:prstGeom prst="straightConnector1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Geschweifte Klammer links 4"/>
          <p:cNvSpPr/>
          <p:nvPr/>
        </p:nvSpPr>
        <p:spPr bwMode="auto">
          <a:xfrm rot="16200000">
            <a:off x="3419872" y="2132856"/>
            <a:ext cx="360040" cy="1080120"/>
          </a:xfrm>
          <a:prstGeom prst="leftBrace">
            <a:avLst>
              <a:gd name="adj1" fmla="val 8333"/>
              <a:gd name="adj2" fmla="val 510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55776" y="2852936"/>
            <a:ext cx="2304256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coherent tune shift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corresponds to 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“reactive impedance”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004048" y="1124744"/>
            <a:ext cx="4142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F. </a:t>
            </a:r>
            <a:r>
              <a:rPr lang="en-US" sz="1600" i="1" dirty="0" err="1" smtClean="0"/>
              <a:t>Sacherer’s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rms</a:t>
            </a:r>
            <a:r>
              <a:rPr lang="en-US" sz="1600" i="1" dirty="0" smtClean="0"/>
              <a:t> envelope equation, 1968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60933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/>
        </p:nvGrpSpPr>
        <p:grpSpPr>
          <a:xfrm>
            <a:off x="611560" y="1844824"/>
            <a:ext cx="1676400" cy="1266825"/>
            <a:chOff x="755576" y="-99392"/>
            <a:chExt cx="1676400" cy="1266825"/>
          </a:xfrm>
        </p:grpSpPr>
        <p:sp>
          <p:nvSpPr>
            <p:cNvPr id="3" name="Bogen 2"/>
            <p:cNvSpPr/>
            <p:nvPr/>
          </p:nvSpPr>
          <p:spPr bwMode="auto">
            <a:xfrm>
              <a:off x="755576" y="-99392"/>
              <a:ext cx="1676400" cy="1266825"/>
            </a:xfrm>
            <a:prstGeom prst="arc">
              <a:avLst>
                <a:gd name="adj1" fmla="val 964198"/>
                <a:gd name="adj2" fmla="val 9780044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6" name="Ellipse 8"/>
            <p:cNvSpPr>
              <a:spLocks noChangeArrowheads="1"/>
            </p:cNvSpPr>
            <p:nvPr/>
          </p:nvSpPr>
          <p:spPr bwMode="auto">
            <a:xfrm>
              <a:off x="1156713" y="872412"/>
              <a:ext cx="234765" cy="239402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" name="Ellipse 10"/>
            <p:cNvSpPr>
              <a:spLocks noChangeArrowheads="1"/>
            </p:cNvSpPr>
            <p:nvPr/>
          </p:nvSpPr>
          <p:spPr bwMode="auto">
            <a:xfrm>
              <a:off x="1487531" y="934371"/>
              <a:ext cx="228535" cy="22266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" name="Bogen 7"/>
            <p:cNvSpPr/>
            <p:nvPr/>
          </p:nvSpPr>
          <p:spPr bwMode="auto">
            <a:xfrm flipV="1">
              <a:off x="1151998" y="518991"/>
              <a:ext cx="876300" cy="533744"/>
            </a:xfrm>
            <a:prstGeom prst="arc">
              <a:avLst>
                <a:gd name="adj1" fmla="val 12997994"/>
                <a:gd name="adj2" fmla="val 1666926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</p:grpSp>
      <p:grpSp>
        <p:nvGrpSpPr>
          <p:cNvPr id="10" name="Gruppieren 25"/>
          <p:cNvGrpSpPr>
            <a:grpSpLocks/>
          </p:cNvGrpSpPr>
          <p:nvPr/>
        </p:nvGrpSpPr>
        <p:grpSpPr bwMode="auto">
          <a:xfrm>
            <a:off x="3419872" y="2852936"/>
            <a:ext cx="1600200" cy="1317409"/>
            <a:chOff x="5486121" y="1832834"/>
            <a:chExt cx="1600693" cy="1373002"/>
          </a:xfrm>
        </p:grpSpPr>
        <p:sp>
          <p:nvSpPr>
            <p:cNvPr id="12" name="Bogen 11"/>
            <p:cNvSpPr/>
            <p:nvPr/>
          </p:nvSpPr>
          <p:spPr bwMode="auto">
            <a:xfrm flipV="1">
              <a:off x="5486121" y="2096257"/>
              <a:ext cx="1600693" cy="1109579"/>
            </a:xfrm>
            <a:prstGeom prst="arc">
              <a:avLst>
                <a:gd name="adj1" fmla="val 964198"/>
                <a:gd name="adj2" fmla="val 9780044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13" name="Ellipse 21"/>
            <p:cNvSpPr>
              <a:spLocks noChangeArrowheads="1"/>
            </p:cNvSpPr>
            <p:nvPr/>
          </p:nvSpPr>
          <p:spPr bwMode="auto">
            <a:xfrm>
              <a:off x="5600702" y="1965422"/>
              <a:ext cx="259604" cy="268175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4" name="Ellipse 22"/>
            <p:cNvSpPr>
              <a:spLocks noChangeArrowheads="1"/>
            </p:cNvSpPr>
            <p:nvPr/>
          </p:nvSpPr>
          <p:spPr bwMode="auto">
            <a:xfrm>
              <a:off x="6153150" y="1832834"/>
              <a:ext cx="240058" cy="248361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5" name="Bogen 14"/>
            <p:cNvSpPr/>
            <p:nvPr/>
          </p:nvSpPr>
          <p:spPr bwMode="auto">
            <a:xfrm rot="21206778">
              <a:off x="5661544" y="1951851"/>
              <a:ext cx="1056931" cy="644061"/>
            </a:xfrm>
            <a:prstGeom prst="arc">
              <a:avLst>
                <a:gd name="adj1" fmla="val 13213370"/>
                <a:gd name="adj2" fmla="val 1618671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827584" y="1988840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mismatch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(envelope)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059832" y="1772816"/>
            <a:ext cx="22733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instability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impedances ? (small?)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parametric resonance </a:t>
            </a:r>
          </a:p>
          <a:p>
            <a:pPr lvl="1"/>
            <a:r>
              <a:rPr lang="en-US" sz="1600" dirty="0" smtClean="0">
                <a:latin typeface="Symbol" panose="05050102010706020507" pitchFamily="18" charset="2"/>
              </a:rPr>
              <a:t>    w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=1/2</a:t>
            </a:r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3059832" y="4077072"/>
            <a:ext cx="2319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9900"/>
                </a:solidFill>
              </a:rPr>
              <a:t>exponential growth +</a:t>
            </a:r>
          </a:p>
          <a:p>
            <a:pPr algn="ctr"/>
            <a:r>
              <a:rPr lang="en-US" dirty="0" smtClean="0">
                <a:solidFill>
                  <a:srgbClr val="009900"/>
                </a:solidFill>
              </a:rPr>
              <a:t>Landau damping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4149080"/>
            <a:ext cx="19864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9900"/>
                </a:solidFill>
              </a:rPr>
              <a:t>de-coherence</a:t>
            </a:r>
          </a:p>
          <a:p>
            <a:pPr algn="ctr"/>
            <a:r>
              <a:rPr lang="en-US" sz="1600" dirty="0" smtClean="0">
                <a:solidFill>
                  <a:srgbClr val="009900"/>
                </a:solidFill>
              </a:rPr>
              <a:t>(“Landau </a:t>
            </a:r>
            <a:r>
              <a:rPr lang="en-US" sz="1600" dirty="0">
                <a:solidFill>
                  <a:srgbClr val="009900"/>
                </a:solidFill>
              </a:rPr>
              <a:t>d</a:t>
            </a:r>
            <a:r>
              <a:rPr lang="en-US" sz="1600" dirty="0" smtClean="0">
                <a:solidFill>
                  <a:srgbClr val="009900"/>
                </a:solidFill>
              </a:rPr>
              <a:t>amping”)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1143000"/>
          </a:xfrm>
        </p:spPr>
        <p:txBody>
          <a:bodyPr/>
          <a:lstStyle/>
          <a:p>
            <a:r>
              <a:rPr lang="en-US" sz="3200" dirty="0" smtClean="0"/>
              <a:t>3 ways of </a:t>
            </a:r>
            <a:r>
              <a:rPr lang="en-US" sz="3200" dirty="0" err="1" smtClean="0"/>
              <a:t>quadrupolar</a:t>
            </a:r>
            <a:r>
              <a:rPr lang="en-US" sz="3200" dirty="0" smtClean="0"/>
              <a:t> mode excitation</a:t>
            </a:r>
            <a:endParaRPr lang="en-US" sz="3200" dirty="0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6216D-3F40-41E7-A0FC-600FD44B1EE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1475656" y="3501008"/>
            <a:ext cx="0" cy="43204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mit Pfeil 29"/>
          <p:cNvCxnSpPr/>
          <p:nvPr/>
        </p:nvCxnSpPr>
        <p:spPr bwMode="auto">
          <a:xfrm>
            <a:off x="4211960" y="3501008"/>
            <a:ext cx="0" cy="43204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feld 17"/>
          <p:cNvSpPr txBox="1"/>
          <p:nvPr/>
        </p:nvSpPr>
        <p:spPr>
          <a:xfrm>
            <a:off x="467544" y="5229200"/>
            <a:ext cx="6295313" cy="646331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9900"/>
                </a:solidFill>
              </a:rPr>
              <a:t>De-coherence + LD inter-related if space charge present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9900"/>
                </a:solidFill>
                <a:sym typeface="Wingdings" panose="05000000000000000000" pitchFamily="2" charset="2"/>
              </a:rPr>
              <a:t>use term “LD” for both</a:t>
            </a:r>
          </a:p>
        </p:txBody>
      </p:sp>
      <p:grpSp>
        <p:nvGrpSpPr>
          <p:cNvPr id="33" name="Gruppieren 32"/>
          <p:cNvGrpSpPr/>
          <p:nvPr/>
        </p:nvGrpSpPr>
        <p:grpSpPr>
          <a:xfrm>
            <a:off x="6516216" y="2420888"/>
            <a:ext cx="1676400" cy="1266825"/>
            <a:chOff x="755576" y="2276872"/>
            <a:chExt cx="1676400" cy="1266825"/>
          </a:xfrm>
        </p:grpSpPr>
        <p:sp>
          <p:nvSpPr>
            <p:cNvPr id="34" name="Bogen 33"/>
            <p:cNvSpPr/>
            <p:nvPr/>
          </p:nvSpPr>
          <p:spPr bwMode="auto">
            <a:xfrm flipV="1">
              <a:off x="1091763" y="2276872"/>
              <a:ext cx="1008112" cy="936104"/>
            </a:xfrm>
            <a:prstGeom prst="arc">
              <a:avLst>
                <a:gd name="adj1" fmla="val 12790708"/>
                <a:gd name="adj2" fmla="val 1959955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35" name="Bogen 34"/>
            <p:cNvSpPr/>
            <p:nvPr/>
          </p:nvSpPr>
          <p:spPr bwMode="auto">
            <a:xfrm>
              <a:off x="755576" y="2276872"/>
              <a:ext cx="1676400" cy="1266825"/>
            </a:xfrm>
            <a:prstGeom prst="arc">
              <a:avLst>
                <a:gd name="adj1" fmla="val 964198"/>
                <a:gd name="adj2" fmla="val 9780044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36" name="Ellipse 8"/>
            <p:cNvSpPr>
              <a:spLocks noChangeArrowheads="1"/>
            </p:cNvSpPr>
            <p:nvPr/>
          </p:nvSpPr>
          <p:spPr bwMode="auto">
            <a:xfrm>
              <a:off x="894320" y="3086213"/>
              <a:ext cx="252290" cy="252141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7" name="Ellipse 10"/>
            <p:cNvSpPr>
              <a:spLocks noChangeArrowheads="1"/>
            </p:cNvSpPr>
            <p:nvPr/>
          </p:nvSpPr>
          <p:spPr bwMode="auto">
            <a:xfrm>
              <a:off x="1487531" y="3310635"/>
              <a:ext cx="228535" cy="22266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38" name="Textfeld 37"/>
          <p:cNvSpPr txBox="1"/>
          <p:nvPr/>
        </p:nvSpPr>
        <p:spPr>
          <a:xfrm>
            <a:off x="6660232" y="1772816"/>
            <a:ext cx="1436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resonance</a:t>
            </a:r>
          </a:p>
          <a:p>
            <a:pPr algn="ctr"/>
            <a:r>
              <a:rPr lang="en-US" sz="1600" dirty="0" err="1" smtClean="0">
                <a:latin typeface="Symbol" panose="05050102010706020507" pitchFamily="18" charset="2"/>
              </a:rPr>
              <a:t>w</a:t>
            </a:r>
            <a:r>
              <a:rPr lang="en-US" sz="1400" baseline="-25000" dirty="0" err="1" smtClean="0"/>
              <a:t>m</a:t>
            </a:r>
            <a:r>
              <a:rPr lang="en-US" sz="1400" dirty="0" smtClean="0"/>
              <a:t>=n</a:t>
            </a:r>
            <a:endParaRPr lang="en-US" sz="1600" dirty="0">
              <a:latin typeface="Symbol" panose="05050102010706020507" pitchFamily="18" charset="2"/>
            </a:endParaRPr>
          </a:p>
          <a:p>
            <a:pPr algn="ctr"/>
            <a:r>
              <a:rPr lang="en-US" sz="1400" dirty="0" smtClean="0"/>
              <a:t>(magnet driven)</a:t>
            </a:r>
            <a:endParaRPr lang="en-US" sz="1400" dirty="0"/>
          </a:p>
        </p:txBody>
      </p:sp>
      <p:sp>
        <p:nvSpPr>
          <p:cNvPr id="39" name="Rechteck 38"/>
          <p:cNvSpPr/>
          <p:nvPr/>
        </p:nvSpPr>
        <p:spPr bwMode="auto">
          <a:xfrm>
            <a:off x="323528" y="1772816"/>
            <a:ext cx="2160240" cy="31683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444208" y="4365104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Landau damping</a:t>
            </a:r>
            <a:endParaRPr lang="en-US" dirty="0"/>
          </a:p>
        </p:txBody>
      </p:sp>
      <p:cxnSp>
        <p:nvCxnSpPr>
          <p:cNvPr id="42" name="Gerade Verbindung 41"/>
          <p:cNvCxnSpPr/>
          <p:nvPr/>
        </p:nvCxnSpPr>
        <p:spPr bwMode="auto">
          <a:xfrm>
            <a:off x="6444208" y="4365104"/>
            <a:ext cx="1872208" cy="432048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43"/>
          <p:cNvCxnSpPr/>
          <p:nvPr/>
        </p:nvCxnSpPr>
        <p:spPr bwMode="auto">
          <a:xfrm flipV="1">
            <a:off x="6444208" y="4437112"/>
            <a:ext cx="1872208" cy="36004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Rechteck 40"/>
          <p:cNvSpPr/>
          <p:nvPr/>
        </p:nvSpPr>
        <p:spPr bwMode="auto">
          <a:xfrm>
            <a:off x="2987824" y="1772816"/>
            <a:ext cx="2376264" cy="31683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2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640960" cy="1143000"/>
          </a:xfrm>
        </p:spPr>
        <p:txBody>
          <a:bodyPr/>
          <a:lstStyle/>
          <a:p>
            <a:r>
              <a:rPr lang="en-US" sz="2800" dirty="0" smtClean="0"/>
              <a:t>Experimental application: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“</a:t>
            </a:r>
            <a:r>
              <a:rPr lang="en-US" sz="2800" dirty="0" err="1" smtClean="0">
                <a:solidFill>
                  <a:srgbClr val="0070C0"/>
                </a:solidFill>
              </a:rPr>
              <a:t>quadrupolar</a:t>
            </a:r>
            <a:r>
              <a:rPr lang="en-US" sz="2800" dirty="0" smtClean="0">
                <a:solidFill>
                  <a:srgbClr val="0070C0"/>
                </a:solidFill>
              </a:rPr>
              <a:t> diagnostics”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6216D-3F40-41E7-A0FC-600FD44B1EE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2636912"/>
            <a:ext cx="4824535" cy="2185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Measure coherent tune shift 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“direct measurement” of space charge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quantify injection MM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basis experiment to explore de-coherence and Landau damping</a:t>
            </a:r>
            <a:r>
              <a:rPr lang="en-US" dirty="0" smtClean="0"/>
              <a:t>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GSI: challenge is bunched beams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err="1" smtClean="0"/>
              <a:t>quadrupolar</a:t>
            </a:r>
            <a:r>
              <a:rPr lang="en-US" sz="1600" dirty="0" smtClean="0"/>
              <a:t> kick after bunching?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explore “tail Landau damping”</a:t>
            </a:r>
            <a:endParaRPr lang="en-US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5580112" y="2132856"/>
            <a:ext cx="3024336" cy="1728192"/>
            <a:chOff x="3059832" y="2492896"/>
            <a:chExt cx="3024336" cy="1728192"/>
          </a:xfrm>
        </p:grpSpPr>
        <p:sp>
          <p:nvSpPr>
            <p:cNvPr id="6" name="Ellipse 5"/>
            <p:cNvSpPr/>
            <p:nvPr/>
          </p:nvSpPr>
          <p:spPr bwMode="auto">
            <a:xfrm>
              <a:off x="3419872" y="2924944"/>
              <a:ext cx="2304256" cy="86409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Rechteck 6"/>
            <p:cNvSpPr/>
            <p:nvPr/>
          </p:nvSpPr>
          <p:spPr bwMode="auto">
            <a:xfrm>
              <a:off x="4283968" y="2492896"/>
              <a:ext cx="648072" cy="14401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 bwMode="auto">
            <a:xfrm rot="16200000">
              <a:off x="2807804" y="3248980"/>
              <a:ext cx="648072" cy="14401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 rot="5400000">
              <a:off x="5688124" y="3248980"/>
              <a:ext cx="648072" cy="14401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4283968" y="4077072"/>
              <a:ext cx="648072" cy="14401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3563888" y="2852936"/>
              <a:ext cx="2016224" cy="100811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" name="Gerade Verbindung mit Pfeil 11"/>
            <p:cNvCxnSpPr/>
            <p:nvPr/>
          </p:nvCxnSpPr>
          <p:spPr bwMode="auto">
            <a:xfrm>
              <a:off x="4572000" y="2708920"/>
              <a:ext cx="0" cy="36004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Textfeld 13"/>
          <p:cNvSpPr txBox="1"/>
          <p:nvPr/>
        </p:nvSpPr>
        <p:spPr>
          <a:xfrm>
            <a:off x="5548434" y="4149080"/>
            <a:ext cx="3167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coh</a:t>
            </a:r>
            <a:r>
              <a:rPr lang="en-US" sz="2000" baseline="-25000" dirty="0" smtClean="0">
                <a:solidFill>
                  <a:srgbClr val="FF0000"/>
                </a:solidFill>
              </a:rPr>
              <a:t> 1,2 </a:t>
            </a:r>
            <a:r>
              <a:rPr lang="en-US" sz="2000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2(</a:t>
            </a:r>
            <a:r>
              <a:rPr lang="en-US" sz="2000" dirty="0" err="1" smtClean="0">
                <a:solidFill>
                  <a:srgbClr val="FF0000"/>
                </a:solidFill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</a:rPr>
              <a:t>x,y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sz="2000" dirty="0">
                <a:solidFill>
                  <a:srgbClr val="FF0000"/>
                </a:solidFill>
                <a:latin typeface="Symbol" panose="05050102010706020507" pitchFamily="18" charset="2"/>
              </a:rPr>
              <a:t>3/8 </a:t>
            </a:r>
            <a:r>
              <a:rPr lang="en-US" sz="2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err="1" smtClean="0">
                <a:solidFill>
                  <a:srgbClr val="FF000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x,y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) 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(split tunes!)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83568" y="1196752"/>
            <a:ext cx="8345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W. </a:t>
            </a:r>
            <a:r>
              <a:rPr lang="en-US" sz="1400" i="1" dirty="0" err="1" smtClean="0"/>
              <a:t>Hardt</a:t>
            </a:r>
            <a:r>
              <a:rPr lang="en-US" sz="1400" i="1" dirty="0" smtClean="0"/>
              <a:t> (1966), M. Chanel (1996), R. </a:t>
            </a:r>
            <a:r>
              <a:rPr lang="en-US" sz="1400" i="1" dirty="0" err="1" smtClean="0"/>
              <a:t>Bär</a:t>
            </a:r>
            <a:r>
              <a:rPr lang="en-US" sz="1400" i="1" dirty="0" smtClean="0"/>
              <a:t> (1998), R. Singh (2014), E. </a:t>
            </a:r>
            <a:r>
              <a:rPr lang="en-US" sz="1400" i="1" dirty="0" err="1" smtClean="0"/>
              <a:t>Metral</a:t>
            </a:r>
            <a:r>
              <a:rPr lang="en-US" sz="1400" i="1" dirty="0" smtClean="0"/>
              <a:t> (2016), A. </a:t>
            </a:r>
            <a:r>
              <a:rPr lang="en-US" sz="1400" i="1" dirty="0" err="1" smtClean="0"/>
              <a:t>Oeftiger</a:t>
            </a:r>
            <a:r>
              <a:rPr lang="en-US" sz="1400" i="1" dirty="0" smtClean="0"/>
              <a:t> (2017)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6320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0432" cy="1143000"/>
          </a:xfrm>
        </p:spPr>
        <p:txBody>
          <a:bodyPr/>
          <a:lstStyle/>
          <a:p>
            <a:r>
              <a:rPr lang="en-US" sz="3200" dirty="0" smtClean="0"/>
              <a:t>Landau damping of </a:t>
            </a:r>
            <a:r>
              <a:rPr lang="en-US" sz="3200" dirty="0" smtClean="0">
                <a:solidFill>
                  <a:srgbClr val="FF0000"/>
                </a:solidFill>
              </a:rPr>
              <a:t>modes</a:t>
            </a:r>
            <a:r>
              <a:rPr lang="en-US" sz="3200" dirty="0" smtClean="0"/>
              <a:t> in a potential</a:t>
            </a:r>
            <a:endParaRPr lang="en-US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6216D-3F40-41E7-A0FC-600FD44B1EE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3851920" y="2492896"/>
            <a:ext cx="4896543" cy="2018200"/>
            <a:chOff x="1669735" y="2356196"/>
            <a:chExt cx="4896543" cy="2018200"/>
          </a:xfrm>
        </p:grpSpPr>
        <p:cxnSp>
          <p:nvCxnSpPr>
            <p:cNvPr id="5" name="Gerade Verbindung 4"/>
            <p:cNvCxnSpPr/>
            <p:nvPr/>
          </p:nvCxnSpPr>
          <p:spPr>
            <a:xfrm>
              <a:off x="2195736" y="4077072"/>
              <a:ext cx="424847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ihandform 5"/>
            <p:cNvSpPr/>
            <p:nvPr/>
          </p:nvSpPr>
          <p:spPr>
            <a:xfrm>
              <a:off x="2219486" y="2636912"/>
              <a:ext cx="4156363" cy="1330744"/>
            </a:xfrm>
            <a:custGeom>
              <a:avLst/>
              <a:gdLst>
                <a:gd name="connsiteX0" fmla="*/ 0 w 4156363"/>
                <a:gd name="connsiteY0" fmla="*/ 1627849 h 1627849"/>
                <a:gd name="connsiteX1" fmla="*/ 1092530 w 4156363"/>
                <a:gd name="connsiteY1" fmla="*/ 1295340 h 1627849"/>
                <a:gd name="connsiteX2" fmla="*/ 1733797 w 4156363"/>
                <a:gd name="connsiteY2" fmla="*/ 440316 h 1627849"/>
                <a:gd name="connsiteX3" fmla="*/ 2066306 w 4156363"/>
                <a:gd name="connsiteY3" fmla="*/ 929 h 1627849"/>
                <a:gd name="connsiteX4" fmla="*/ 2422566 w 4156363"/>
                <a:gd name="connsiteY4" fmla="*/ 547194 h 1627849"/>
                <a:gd name="connsiteX5" fmla="*/ 3040083 w 4156363"/>
                <a:gd name="connsiteY5" fmla="*/ 1307215 h 1627849"/>
                <a:gd name="connsiteX6" fmla="*/ 4156363 w 4156363"/>
                <a:gd name="connsiteY6" fmla="*/ 1615973 h 162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56363" h="1627849">
                  <a:moveTo>
                    <a:pt x="0" y="1627849"/>
                  </a:moveTo>
                  <a:cubicBezTo>
                    <a:pt x="401782" y="1560555"/>
                    <a:pt x="803564" y="1493262"/>
                    <a:pt x="1092530" y="1295340"/>
                  </a:cubicBezTo>
                  <a:cubicBezTo>
                    <a:pt x="1381496" y="1097418"/>
                    <a:pt x="1733797" y="440316"/>
                    <a:pt x="1733797" y="440316"/>
                  </a:cubicBezTo>
                  <a:cubicBezTo>
                    <a:pt x="1896093" y="224581"/>
                    <a:pt x="1951511" y="-16884"/>
                    <a:pt x="2066306" y="929"/>
                  </a:cubicBezTo>
                  <a:cubicBezTo>
                    <a:pt x="2181101" y="18742"/>
                    <a:pt x="2260270" y="329480"/>
                    <a:pt x="2422566" y="547194"/>
                  </a:cubicBezTo>
                  <a:cubicBezTo>
                    <a:pt x="2584862" y="764908"/>
                    <a:pt x="2751117" y="1129085"/>
                    <a:pt x="3040083" y="1307215"/>
                  </a:cubicBezTo>
                  <a:cubicBezTo>
                    <a:pt x="3329049" y="1485345"/>
                    <a:pt x="3742706" y="1550659"/>
                    <a:pt x="4156363" y="161597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ussdiagramm: Manuelle Eingabe 6"/>
            <p:cNvSpPr/>
            <p:nvPr/>
          </p:nvSpPr>
          <p:spPr>
            <a:xfrm flipH="1">
              <a:off x="5004048" y="3517900"/>
              <a:ext cx="139452" cy="559172"/>
            </a:xfrm>
            <a:prstGeom prst="flowChartManualInpu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ussdiagramm: Manuelle Eingabe 7"/>
            <p:cNvSpPr/>
            <p:nvPr/>
          </p:nvSpPr>
          <p:spPr>
            <a:xfrm flipH="1">
              <a:off x="4860032" y="3356992"/>
              <a:ext cx="144016" cy="720080"/>
            </a:xfrm>
            <a:prstGeom prst="flowChartManualInpu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148063" y="3212976"/>
              <a:ext cx="1274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Q</a:t>
              </a:r>
              <a:r>
                <a:rPr lang="en-US" baseline="-25000" dirty="0" err="1" smtClean="0"/>
                <a:t>x</a:t>
              </a:r>
              <a:r>
                <a:rPr lang="en-US" baseline="-25000" dirty="0" smtClean="0"/>
                <a:t> </a:t>
              </a:r>
              <a:r>
                <a:rPr lang="en-US" dirty="0" smtClean="0"/>
                <a:t>&gt; </a:t>
              </a:r>
              <a:r>
                <a:rPr lang="en-US" dirty="0">
                  <a:latin typeface="Symbol" panose="05050102010706020507" pitchFamily="18" charset="2"/>
                </a:rPr>
                <a:t>w/</a:t>
              </a:r>
              <a:r>
                <a:rPr lang="en-US" sz="1400" dirty="0"/>
                <a:t>m</a:t>
              </a:r>
              <a:endParaRPr lang="en-US" dirty="0">
                <a:latin typeface="Symbol" panose="05050102010706020507" pitchFamily="18" charset="2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829975" y="3220292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Q</a:t>
              </a:r>
              <a:r>
                <a:rPr lang="en-US" baseline="-25000" dirty="0" err="1" smtClean="0"/>
                <a:t>x</a:t>
              </a:r>
              <a:r>
                <a:rPr lang="en-US" baseline="-25000" dirty="0" smtClean="0"/>
                <a:t> </a:t>
              </a:r>
              <a:r>
                <a:rPr lang="en-US" dirty="0"/>
                <a:t>&lt;</a:t>
              </a:r>
              <a:r>
                <a:rPr lang="en-US" dirty="0" smtClean="0"/>
                <a:t> </a:t>
              </a:r>
              <a:r>
                <a:rPr lang="en-US" dirty="0">
                  <a:latin typeface="Symbol" panose="05050102010706020507" pitchFamily="18" charset="2"/>
                </a:rPr>
                <a:t>w/</a:t>
              </a:r>
              <a:r>
                <a:rPr lang="en-US" sz="1400" dirty="0"/>
                <a:t>m</a:t>
              </a:r>
              <a:endParaRPr lang="en-US" dirty="0">
                <a:latin typeface="Symbol" panose="05050102010706020507" pitchFamily="18" charset="2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982103" y="2572220"/>
              <a:ext cx="144016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w/</a:t>
              </a:r>
              <a:r>
                <a:rPr lang="en-US" sz="1600" dirty="0" smtClean="0">
                  <a:latin typeface="+mj-lt"/>
                </a:rPr>
                <a:t>m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 flipH="1">
              <a:off x="5073650" y="3573016"/>
              <a:ext cx="434454" cy="3385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H="1">
              <a:off x="4998715" y="2635075"/>
              <a:ext cx="950" cy="146104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>
            <a:xfrm>
              <a:off x="4499992" y="3573016"/>
              <a:ext cx="432048" cy="3385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flipH="1" flipV="1">
              <a:off x="2195736" y="2420888"/>
              <a:ext cx="8384" cy="166456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6012159" y="4005064"/>
              <a:ext cx="554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-25000" dirty="0" err="1" smtClean="0"/>
                <a:t>x</a:t>
              </a:r>
              <a:r>
                <a:rPr lang="en-US" baseline="-25000" dirty="0" smtClean="0"/>
                <a:t> </a:t>
              </a:r>
              <a:endParaRPr lang="en-US" dirty="0">
                <a:latin typeface="Symbol" panose="05050102010706020507" pitchFamily="18" charset="2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669735" y="2356196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f</a:t>
              </a:r>
              <a:r>
                <a:rPr lang="en-US" dirty="0" smtClean="0">
                  <a:latin typeface="Symbol" panose="05050102010706020507" pitchFamily="18" charset="2"/>
                </a:rPr>
                <a:t>(</a:t>
              </a:r>
              <a:r>
                <a:rPr lang="en-US" dirty="0" err="1"/>
                <a:t>Q</a:t>
              </a:r>
              <a:r>
                <a:rPr lang="en-US" baseline="-25000" dirty="0" err="1" smtClean="0"/>
                <a:t>x</a:t>
              </a:r>
              <a:r>
                <a:rPr lang="en-US" dirty="0" smtClean="0"/>
                <a:t>)</a:t>
              </a:r>
              <a:r>
                <a:rPr lang="en-US" baseline="-25000" dirty="0" smtClean="0"/>
                <a:t> </a:t>
              </a:r>
              <a:endParaRPr lang="en-US" dirty="0">
                <a:latin typeface="Symbol" panose="05050102010706020507" pitchFamily="18" charset="2"/>
              </a:endParaRP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251520" y="1556792"/>
            <a:ext cx="2880320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Assume non-propagating transverse modes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400" dirty="0" smtClean="0">
                <a:sym typeface="Wingdings" panose="05000000000000000000" pitchFamily="2" charset="2"/>
              </a:rPr>
              <a:t> t</a:t>
            </a:r>
            <a:r>
              <a:rPr lang="en-US" sz="1400" dirty="0" smtClean="0"/>
              <a:t>heory different from original theory for waves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Spread </a:t>
            </a:r>
            <a:r>
              <a:rPr lang="en-US" sz="1600" dirty="0"/>
              <a:t>of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x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due to space charge nonlinearity matters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400" dirty="0" smtClean="0">
                <a:solidFill>
                  <a:srgbClr val="0070C0"/>
                </a:solidFill>
              </a:rPr>
              <a:t>damping by resonantly excited particles </a:t>
            </a:r>
            <a:r>
              <a:rPr lang="en-US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transverse halo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491880" y="1196752"/>
            <a:ext cx="558011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ymbol" panose="05050102010706020507" pitchFamily="18" charset="2"/>
              </a:rPr>
              <a:t>w</a:t>
            </a:r>
            <a:r>
              <a:rPr lang="en-US" dirty="0" smtClean="0">
                <a:latin typeface="Symbol" panose="05050102010706020507" pitchFamily="18" charset="2"/>
              </a:rPr>
              <a:t>=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coh</a:t>
            </a:r>
            <a:r>
              <a:rPr lang="en-US" baseline="-25000" dirty="0" smtClean="0"/>
              <a:t> m</a:t>
            </a:r>
            <a:r>
              <a:rPr lang="en-US" dirty="0" smtClean="0"/>
              <a:t> =</a:t>
            </a:r>
            <a:r>
              <a:rPr lang="en-US" dirty="0" smtClean="0">
                <a:latin typeface="+mj-lt"/>
              </a:rPr>
              <a:t>mode frequency=m(</a:t>
            </a:r>
            <a:r>
              <a:rPr lang="en-US" dirty="0" err="1" smtClean="0"/>
              <a:t>Q</a:t>
            </a:r>
            <a:r>
              <a:rPr lang="en-US" baseline="-25000" dirty="0" err="1" smtClean="0">
                <a:latin typeface="+mj-lt"/>
              </a:rPr>
              <a:t>x</a:t>
            </a:r>
            <a:r>
              <a:rPr lang="en-US" baseline="-25000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+</a:t>
            </a:r>
            <a:r>
              <a:rPr lang="en-US" sz="2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rgbClr val="0070C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coh</a:t>
            </a:r>
            <a:r>
              <a:rPr lang="en-US" sz="2000" dirty="0" smtClean="0">
                <a:latin typeface="Symbol" panose="05050102010706020507" pitchFamily="18" charset="2"/>
              </a:rPr>
              <a:t>)</a:t>
            </a:r>
          </a:p>
          <a:p>
            <a:pPr algn="ctr"/>
            <a:r>
              <a:rPr lang="en-US" sz="1600" dirty="0" err="1">
                <a:solidFill>
                  <a:srgbClr val="000000"/>
                </a:solidFill>
              </a:rPr>
              <a:t>Q</a:t>
            </a:r>
            <a:r>
              <a:rPr lang="en-US" sz="1600" baseline="-25000" dirty="0" err="1">
                <a:solidFill>
                  <a:srgbClr val="000000"/>
                </a:solidFill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=</a:t>
            </a:r>
            <a:r>
              <a:rPr lang="en-US" sz="1400" dirty="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Q</a:t>
            </a:r>
            <a:r>
              <a:rPr lang="en-US" sz="1600" baseline="-25000" dirty="0">
                <a:solidFill>
                  <a:srgbClr val="000000"/>
                </a:solidFill>
              </a:rPr>
              <a:t>0x</a:t>
            </a:r>
            <a:r>
              <a:rPr lang="en-US" sz="1600" dirty="0">
                <a:solidFill>
                  <a:srgbClr val="000000"/>
                </a:solidFill>
              </a:rPr>
              <a:t>-</a:t>
            </a:r>
            <a:r>
              <a:rPr lang="en-US" sz="1600" dirty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1600" dirty="0">
                <a:solidFill>
                  <a:srgbClr val="000000"/>
                </a:solidFill>
              </a:rPr>
              <a:t>Q</a:t>
            </a:r>
            <a:r>
              <a:rPr lang="en-US" sz="1600" baseline="-25000" dirty="0">
                <a:solidFill>
                  <a:srgbClr val="000000"/>
                </a:solidFill>
              </a:rPr>
              <a:t>x,inc</a:t>
            </a:r>
            <a:r>
              <a:rPr lang="en-US" sz="1400" dirty="0">
                <a:solidFill>
                  <a:srgbClr val="000000"/>
                </a:solidFill>
              </a:rPr>
              <a:t>   “average </a:t>
            </a:r>
            <a:r>
              <a:rPr lang="en-US" sz="1400" dirty="0" err="1">
                <a:solidFill>
                  <a:srgbClr val="000000"/>
                </a:solidFill>
              </a:rPr>
              <a:t>s.p</a:t>
            </a:r>
            <a:r>
              <a:rPr lang="en-US" sz="1400" dirty="0">
                <a:solidFill>
                  <a:srgbClr val="000000"/>
                </a:solidFill>
              </a:rPr>
              <a:t>. tune”</a:t>
            </a:r>
            <a:endParaRPr lang="en-US" sz="2000" dirty="0" smtClean="0">
              <a:latin typeface="Symbol" panose="05050102010706020507" pitchFamily="18" charset="2"/>
            </a:endParaRPr>
          </a:p>
          <a:p>
            <a:pPr algn="ctr"/>
            <a:r>
              <a:rPr lang="en-US" sz="2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rgbClr val="0070C0"/>
                </a:solidFill>
              </a:rPr>
              <a:t>Q</a:t>
            </a:r>
            <a:r>
              <a:rPr lang="en-US" baseline="-25000" dirty="0" err="1" smtClean="0">
                <a:solidFill>
                  <a:srgbClr val="0070C0"/>
                </a:solidFill>
              </a:rPr>
              <a:t>coh</a:t>
            </a:r>
            <a:r>
              <a:rPr lang="en-US" dirty="0" smtClean="0">
                <a:solidFill>
                  <a:srgbClr val="0070C0"/>
                </a:solidFill>
              </a:rPr>
              <a:t>&gt;</a:t>
            </a:r>
            <a:r>
              <a:rPr lang="en-US" sz="2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0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equivalent to </a:t>
            </a:r>
            <a:r>
              <a:rPr lang="en-US" u="sng" dirty="0" smtClean="0">
                <a:solidFill>
                  <a:srgbClr val="0070C0"/>
                </a:solidFill>
                <a:latin typeface="+mj-lt"/>
              </a:rPr>
              <a:t>reactive impedance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0070C0"/>
                </a:solidFill>
                <a:latin typeface="+mj-lt"/>
              </a:rPr>
              <a:t>Im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w)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4211960" y="465313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  <a:r>
              <a:rPr lang="en-US" sz="1600" dirty="0" smtClean="0"/>
              <a:t>or monotonic distribution functions only positive coherent shifts (positive energy modes</a:t>
            </a:r>
            <a:r>
              <a:rPr lang="en-US" sz="1600" i="1" dirty="0" smtClean="0"/>
              <a:t> (Landau, Gardner, 1970’s)</a:t>
            </a:r>
            <a:endParaRPr lang="en-US" sz="1600" i="1" dirty="0"/>
          </a:p>
        </p:txBody>
      </p:sp>
      <p:sp>
        <p:nvSpPr>
          <p:cNvPr id="3" name="Textfeld 2"/>
          <p:cNvSpPr txBox="1"/>
          <p:nvPr/>
        </p:nvSpPr>
        <p:spPr>
          <a:xfrm>
            <a:off x="6444208" y="234888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Q</a:t>
            </a:r>
            <a:r>
              <a:rPr lang="en-US" baseline="-25000" dirty="0" err="1"/>
              <a:t>coh</a:t>
            </a:r>
            <a:endParaRPr lang="en-US" dirty="0"/>
          </a:p>
        </p:txBody>
      </p:sp>
      <p:cxnSp>
        <p:nvCxnSpPr>
          <p:cNvPr id="22" name="Gerade Verbindung mit Pfeil 21"/>
          <p:cNvCxnSpPr/>
          <p:nvPr/>
        </p:nvCxnSpPr>
        <p:spPr bwMode="auto">
          <a:xfrm flipV="1">
            <a:off x="6448425" y="2701365"/>
            <a:ext cx="751867" cy="373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" name="Gruppieren 23"/>
          <p:cNvGrpSpPr/>
          <p:nvPr/>
        </p:nvGrpSpPr>
        <p:grpSpPr>
          <a:xfrm>
            <a:off x="251520" y="4869160"/>
            <a:ext cx="1668234" cy="1728192"/>
            <a:chOff x="5580112" y="2348880"/>
            <a:chExt cx="1668234" cy="1728192"/>
          </a:xfrm>
        </p:grpSpPr>
        <p:sp>
          <p:nvSpPr>
            <p:cNvPr id="25" name="Ellipse 24"/>
            <p:cNvSpPr/>
            <p:nvPr/>
          </p:nvSpPr>
          <p:spPr bwMode="auto">
            <a:xfrm>
              <a:off x="5796136" y="2852936"/>
              <a:ext cx="1152128" cy="93610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Ellipse 25"/>
            <p:cNvSpPr/>
            <p:nvPr/>
          </p:nvSpPr>
          <p:spPr bwMode="auto">
            <a:xfrm>
              <a:off x="5868144" y="2708920"/>
              <a:ext cx="1008112" cy="1224136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7" name="Gerade Verbindung 26"/>
            <p:cNvCxnSpPr/>
            <p:nvPr/>
          </p:nvCxnSpPr>
          <p:spPr bwMode="auto">
            <a:xfrm>
              <a:off x="6372200" y="2564904"/>
              <a:ext cx="0" cy="151216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 Verbindung 27"/>
            <p:cNvCxnSpPr/>
            <p:nvPr/>
          </p:nvCxnSpPr>
          <p:spPr bwMode="auto">
            <a:xfrm>
              <a:off x="5580112" y="3284984"/>
              <a:ext cx="1584176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feld 28"/>
            <p:cNvSpPr txBox="1"/>
            <p:nvPr/>
          </p:nvSpPr>
          <p:spPr>
            <a:xfrm>
              <a:off x="6948264" y="299695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6300192" y="23488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cxnSp>
          <p:nvCxnSpPr>
            <p:cNvPr id="31" name="Gerade Verbindung mit Pfeil 30"/>
            <p:cNvCxnSpPr/>
            <p:nvPr/>
          </p:nvCxnSpPr>
          <p:spPr bwMode="auto">
            <a:xfrm flipV="1">
              <a:off x="6228184" y="3717032"/>
              <a:ext cx="0" cy="288032"/>
            </a:xfrm>
            <a:prstGeom prst="straightConnector1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Gruppieren 31"/>
          <p:cNvGrpSpPr/>
          <p:nvPr/>
        </p:nvGrpSpPr>
        <p:grpSpPr>
          <a:xfrm>
            <a:off x="2195736" y="4941168"/>
            <a:ext cx="1884258" cy="1440160"/>
            <a:chOff x="1187624" y="2708920"/>
            <a:chExt cx="1884258" cy="1440160"/>
          </a:xfrm>
        </p:grpSpPr>
        <p:sp>
          <p:nvSpPr>
            <p:cNvPr id="33" name="Ellipse 32"/>
            <p:cNvSpPr/>
            <p:nvPr/>
          </p:nvSpPr>
          <p:spPr bwMode="auto">
            <a:xfrm>
              <a:off x="1489304" y="3106849"/>
              <a:ext cx="1152128" cy="86409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4" name="Gerade Verbindung 33"/>
            <p:cNvCxnSpPr/>
            <p:nvPr/>
          </p:nvCxnSpPr>
          <p:spPr bwMode="auto">
            <a:xfrm>
              <a:off x="2051720" y="2924944"/>
              <a:ext cx="0" cy="122413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/>
          </p:nvCxnSpPr>
          <p:spPr bwMode="auto">
            <a:xfrm>
              <a:off x="1187624" y="3573016"/>
              <a:ext cx="1728192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Textfeld 35"/>
            <p:cNvSpPr txBox="1"/>
            <p:nvPr/>
          </p:nvSpPr>
          <p:spPr>
            <a:xfrm>
              <a:off x="2771800" y="32129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979712" y="270892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cxnSp>
          <p:nvCxnSpPr>
            <p:cNvPr id="38" name="Gerade Verbindung mit Pfeil 37"/>
            <p:cNvCxnSpPr/>
            <p:nvPr/>
          </p:nvCxnSpPr>
          <p:spPr bwMode="auto">
            <a:xfrm flipV="1">
              <a:off x="1887232" y="3854224"/>
              <a:ext cx="0" cy="288032"/>
            </a:xfrm>
            <a:prstGeom prst="straightConnector1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" name="Gruppieren 38"/>
            <p:cNvGrpSpPr/>
            <p:nvPr/>
          </p:nvGrpSpPr>
          <p:grpSpPr>
            <a:xfrm>
              <a:off x="1268403" y="3029964"/>
              <a:ext cx="1535325" cy="1024709"/>
              <a:chOff x="2462320" y="4276959"/>
              <a:chExt cx="1535325" cy="1024709"/>
            </a:xfrm>
          </p:grpSpPr>
          <p:sp>
            <p:nvSpPr>
              <p:cNvPr id="40" name="Freihandform 39"/>
              <p:cNvSpPr/>
              <p:nvPr/>
            </p:nvSpPr>
            <p:spPr bwMode="auto">
              <a:xfrm>
                <a:off x="3217496" y="4276959"/>
                <a:ext cx="780149" cy="1015611"/>
              </a:xfrm>
              <a:custGeom>
                <a:avLst/>
                <a:gdLst>
                  <a:gd name="connsiteX0" fmla="*/ 0 w 795153"/>
                  <a:gd name="connsiteY0" fmla="*/ 0 h 1052423"/>
                  <a:gd name="connsiteX1" fmla="*/ 215661 w 795153"/>
                  <a:gd name="connsiteY1" fmla="*/ 69012 h 1052423"/>
                  <a:gd name="connsiteX2" fmla="*/ 345057 w 795153"/>
                  <a:gd name="connsiteY2" fmla="*/ 207034 h 1052423"/>
                  <a:gd name="connsiteX3" fmla="*/ 474453 w 795153"/>
                  <a:gd name="connsiteY3" fmla="*/ 284672 h 1052423"/>
                  <a:gd name="connsiteX4" fmla="*/ 664234 w 795153"/>
                  <a:gd name="connsiteY4" fmla="*/ 362310 h 1052423"/>
                  <a:gd name="connsiteX5" fmla="*/ 793630 w 795153"/>
                  <a:gd name="connsiteY5" fmla="*/ 526212 h 1052423"/>
                  <a:gd name="connsiteX6" fmla="*/ 724619 w 795153"/>
                  <a:gd name="connsiteY6" fmla="*/ 672861 h 1052423"/>
                  <a:gd name="connsiteX7" fmla="*/ 569344 w 795153"/>
                  <a:gd name="connsiteY7" fmla="*/ 741872 h 1052423"/>
                  <a:gd name="connsiteX8" fmla="*/ 457200 w 795153"/>
                  <a:gd name="connsiteY8" fmla="*/ 793630 h 1052423"/>
                  <a:gd name="connsiteX9" fmla="*/ 301925 w 795153"/>
                  <a:gd name="connsiteY9" fmla="*/ 923027 h 1052423"/>
                  <a:gd name="connsiteX10" fmla="*/ 181155 w 795153"/>
                  <a:gd name="connsiteY10" fmla="*/ 1017917 h 1052423"/>
                  <a:gd name="connsiteX11" fmla="*/ 17253 w 795153"/>
                  <a:gd name="connsiteY11" fmla="*/ 1052423 h 1052423"/>
                  <a:gd name="connsiteX0" fmla="*/ 0 w 793797"/>
                  <a:gd name="connsiteY0" fmla="*/ 0 h 1052423"/>
                  <a:gd name="connsiteX1" fmla="*/ 215661 w 793797"/>
                  <a:gd name="connsiteY1" fmla="*/ 69012 h 1052423"/>
                  <a:gd name="connsiteX2" fmla="*/ 345057 w 793797"/>
                  <a:gd name="connsiteY2" fmla="*/ 207034 h 1052423"/>
                  <a:gd name="connsiteX3" fmla="*/ 474453 w 793797"/>
                  <a:gd name="connsiteY3" fmla="*/ 284672 h 1052423"/>
                  <a:gd name="connsiteX4" fmla="*/ 707366 w 793797"/>
                  <a:gd name="connsiteY4" fmla="*/ 362310 h 1052423"/>
                  <a:gd name="connsiteX5" fmla="*/ 793630 w 793797"/>
                  <a:gd name="connsiteY5" fmla="*/ 526212 h 1052423"/>
                  <a:gd name="connsiteX6" fmla="*/ 724619 w 793797"/>
                  <a:gd name="connsiteY6" fmla="*/ 672861 h 1052423"/>
                  <a:gd name="connsiteX7" fmla="*/ 569344 w 793797"/>
                  <a:gd name="connsiteY7" fmla="*/ 741872 h 1052423"/>
                  <a:gd name="connsiteX8" fmla="*/ 457200 w 793797"/>
                  <a:gd name="connsiteY8" fmla="*/ 793630 h 1052423"/>
                  <a:gd name="connsiteX9" fmla="*/ 301925 w 793797"/>
                  <a:gd name="connsiteY9" fmla="*/ 923027 h 1052423"/>
                  <a:gd name="connsiteX10" fmla="*/ 181155 w 793797"/>
                  <a:gd name="connsiteY10" fmla="*/ 1017917 h 1052423"/>
                  <a:gd name="connsiteX11" fmla="*/ 17253 w 793797"/>
                  <a:gd name="connsiteY11" fmla="*/ 1052423 h 1052423"/>
                  <a:gd name="connsiteX0" fmla="*/ 0 w 793797"/>
                  <a:gd name="connsiteY0" fmla="*/ 0 h 1024356"/>
                  <a:gd name="connsiteX1" fmla="*/ 215661 w 793797"/>
                  <a:gd name="connsiteY1" fmla="*/ 40945 h 1024356"/>
                  <a:gd name="connsiteX2" fmla="*/ 345057 w 793797"/>
                  <a:gd name="connsiteY2" fmla="*/ 178967 h 1024356"/>
                  <a:gd name="connsiteX3" fmla="*/ 474453 w 793797"/>
                  <a:gd name="connsiteY3" fmla="*/ 256605 h 1024356"/>
                  <a:gd name="connsiteX4" fmla="*/ 707366 w 793797"/>
                  <a:gd name="connsiteY4" fmla="*/ 334243 h 1024356"/>
                  <a:gd name="connsiteX5" fmla="*/ 793630 w 793797"/>
                  <a:gd name="connsiteY5" fmla="*/ 498145 h 1024356"/>
                  <a:gd name="connsiteX6" fmla="*/ 724619 w 793797"/>
                  <a:gd name="connsiteY6" fmla="*/ 644794 h 1024356"/>
                  <a:gd name="connsiteX7" fmla="*/ 569344 w 793797"/>
                  <a:gd name="connsiteY7" fmla="*/ 713805 h 1024356"/>
                  <a:gd name="connsiteX8" fmla="*/ 457200 w 793797"/>
                  <a:gd name="connsiteY8" fmla="*/ 765563 h 1024356"/>
                  <a:gd name="connsiteX9" fmla="*/ 301925 w 793797"/>
                  <a:gd name="connsiteY9" fmla="*/ 894960 h 1024356"/>
                  <a:gd name="connsiteX10" fmla="*/ 181155 w 793797"/>
                  <a:gd name="connsiteY10" fmla="*/ 989850 h 1024356"/>
                  <a:gd name="connsiteX11" fmla="*/ 17253 w 793797"/>
                  <a:gd name="connsiteY11" fmla="*/ 1024356 h 1024356"/>
                  <a:gd name="connsiteX0" fmla="*/ 0 w 780149"/>
                  <a:gd name="connsiteY0" fmla="*/ 0 h 997546"/>
                  <a:gd name="connsiteX1" fmla="*/ 202013 w 780149"/>
                  <a:gd name="connsiteY1" fmla="*/ 14135 h 997546"/>
                  <a:gd name="connsiteX2" fmla="*/ 331409 w 780149"/>
                  <a:gd name="connsiteY2" fmla="*/ 152157 h 997546"/>
                  <a:gd name="connsiteX3" fmla="*/ 460805 w 780149"/>
                  <a:gd name="connsiteY3" fmla="*/ 229795 h 997546"/>
                  <a:gd name="connsiteX4" fmla="*/ 693718 w 780149"/>
                  <a:gd name="connsiteY4" fmla="*/ 307433 h 997546"/>
                  <a:gd name="connsiteX5" fmla="*/ 779982 w 780149"/>
                  <a:gd name="connsiteY5" fmla="*/ 471335 h 997546"/>
                  <a:gd name="connsiteX6" fmla="*/ 710971 w 780149"/>
                  <a:gd name="connsiteY6" fmla="*/ 617984 h 997546"/>
                  <a:gd name="connsiteX7" fmla="*/ 555696 w 780149"/>
                  <a:gd name="connsiteY7" fmla="*/ 686995 h 997546"/>
                  <a:gd name="connsiteX8" fmla="*/ 443552 w 780149"/>
                  <a:gd name="connsiteY8" fmla="*/ 738753 h 997546"/>
                  <a:gd name="connsiteX9" fmla="*/ 288277 w 780149"/>
                  <a:gd name="connsiteY9" fmla="*/ 868150 h 997546"/>
                  <a:gd name="connsiteX10" fmla="*/ 167507 w 780149"/>
                  <a:gd name="connsiteY10" fmla="*/ 963040 h 997546"/>
                  <a:gd name="connsiteX11" fmla="*/ 3605 w 780149"/>
                  <a:gd name="connsiteY11" fmla="*/ 997546 h 997546"/>
                  <a:gd name="connsiteX0" fmla="*/ 0 w 780149"/>
                  <a:gd name="connsiteY0" fmla="*/ 0 h 997546"/>
                  <a:gd name="connsiteX1" fmla="*/ 202013 w 780149"/>
                  <a:gd name="connsiteY1" fmla="*/ 34243 h 997546"/>
                  <a:gd name="connsiteX2" fmla="*/ 331409 w 780149"/>
                  <a:gd name="connsiteY2" fmla="*/ 152157 h 997546"/>
                  <a:gd name="connsiteX3" fmla="*/ 460805 w 780149"/>
                  <a:gd name="connsiteY3" fmla="*/ 229795 h 997546"/>
                  <a:gd name="connsiteX4" fmla="*/ 693718 w 780149"/>
                  <a:gd name="connsiteY4" fmla="*/ 307433 h 997546"/>
                  <a:gd name="connsiteX5" fmla="*/ 779982 w 780149"/>
                  <a:gd name="connsiteY5" fmla="*/ 471335 h 997546"/>
                  <a:gd name="connsiteX6" fmla="*/ 710971 w 780149"/>
                  <a:gd name="connsiteY6" fmla="*/ 617984 h 997546"/>
                  <a:gd name="connsiteX7" fmla="*/ 555696 w 780149"/>
                  <a:gd name="connsiteY7" fmla="*/ 686995 h 997546"/>
                  <a:gd name="connsiteX8" fmla="*/ 443552 w 780149"/>
                  <a:gd name="connsiteY8" fmla="*/ 738753 h 997546"/>
                  <a:gd name="connsiteX9" fmla="*/ 288277 w 780149"/>
                  <a:gd name="connsiteY9" fmla="*/ 868150 h 997546"/>
                  <a:gd name="connsiteX10" fmla="*/ 167507 w 780149"/>
                  <a:gd name="connsiteY10" fmla="*/ 963040 h 997546"/>
                  <a:gd name="connsiteX11" fmla="*/ 3605 w 780149"/>
                  <a:gd name="connsiteY11" fmla="*/ 997546 h 99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0149" h="997546">
                    <a:moveTo>
                      <a:pt x="0" y="0"/>
                    </a:moveTo>
                    <a:cubicBezTo>
                      <a:pt x="79075" y="17253"/>
                      <a:pt x="146778" y="8884"/>
                      <a:pt x="202013" y="34243"/>
                    </a:cubicBezTo>
                    <a:cubicBezTo>
                      <a:pt x="257248" y="59602"/>
                      <a:pt x="288277" y="119565"/>
                      <a:pt x="331409" y="152157"/>
                    </a:cubicBezTo>
                    <a:cubicBezTo>
                      <a:pt x="374541" y="184749"/>
                      <a:pt x="400420" y="203916"/>
                      <a:pt x="460805" y="229795"/>
                    </a:cubicBezTo>
                    <a:cubicBezTo>
                      <a:pt x="521190" y="255674"/>
                      <a:pt x="640522" y="267176"/>
                      <a:pt x="693718" y="307433"/>
                    </a:cubicBezTo>
                    <a:cubicBezTo>
                      <a:pt x="746914" y="347690"/>
                      <a:pt x="777107" y="419577"/>
                      <a:pt x="779982" y="471335"/>
                    </a:cubicBezTo>
                    <a:cubicBezTo>
                      <a:pt x="782857" y="523093"/>
                      <a:pt x="748352" y="582041"/>
                      <a:pt x="710971" y="617984"/>
                    </a:cubicBezTo>
                    <a:cubicBezTo>
                      <a:pt x="673590" y="653927"/>
                      <a:pt x="555696" y="686995"/>
                      <a:pt x="555696" y="686995"/>
                    </a:cubicBezTo>
                    <a:cubicBezTo>
                      <a:pt x="511126" y="707123"/>
                      <a:pt x="488122" y="708561"/>
                      <a:pt x="443552" y="738753"/>
                    </a:cubicBezTo>
                    <a:cubicBezTo>
                      <a:pt x="398982" y="768946"/>
                      <a:pt x="334285" y="830769"/>
                      <a:pt x="288277" y="868150"/>
                    </a:cubicBezTo>
                    <a:cubicBezTo>
                      <a:pt x="242270" y="905531"/>
                      <a:pt x="214952" y="941474"/>
                      <a:pt x="167507" y="963040"/>
                    </a:cubicBezTo>
                    <a:cubicBezTo>
                      <a:pt x="120062" y="984606"/>
                      <a:pt x="61833" y="991076"/>
                      <a:pt x="3605" y="997546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70C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" name="Freihandform 40"/>
              <p:cNvSpPr/>
              <p:nvPr/>
            </p:nvSpPr>
            <p:spPr bwMode="auto">
              <a:xfrm rot="10800000">
                <a:off x="2462320" y="4286057"/>
                <a:ext cx="780149" cy="1015611"/>
              </a:xfrm>
              <a:custGeom>
                <a:avLst/>
                <a:gdLst>
                  <a:gd name="connsiteX0" fmla="*/ 0 w 795153"/>
                  <a:gd name="connsiteY0" fmla="*/ 0 h 1052423"/>
                  <a:gd name="connsiteX1" fmla="*/ 215661 w 795153"/>
                  <a:gd name="connsiteY1" fmla="*/ 69012 h 1052423"/>
                  <a:gd name="connsiteX2" fmla="*/ 345057 w 795153"/>
                  <a:gd name="connsiteY2" fmla="*/ 207034 h 1052423"/>
                  <a:gd name="connsiteX3" fmla="*/ 474453 w 795153"/>
                  <a:gd name="connsiteY3" fmla="*/ 284672 h 1052423"/>
                  <a:gd name="connsiteX4" fmla="*/ 664234 w 795153"/>
                  <a:gd name="connsiteY4" fmla="*/ 362310 h 1052423"/>
                  <a:gd name="connsiteX5" fmla="*/ 793630 w 795153"/>
                  <a:gd name="connsiteY5" fmla="*/ 526212 h 1052423"/>
                  <a:gd name="connsiteX6" fmla="*/ 724619 w 795153"/>
                  <a:gd name="connsiteY6" fmla="*/ 672861 h 1052423"/>
                  <a:gd name="connsiteX7" fmla="*/ 569344 w 795153"/>
                  <a:gd name="connsiteY7" fmla="*/ 741872 h 1052423"/>
                  <a:gd name="connsiteX8" fmla="*/ 457200 w 795153"/>
                  <a:gd name="connsiteY8" fmla="*/ 793630 h 1052423"/>
                  <a:gd name="connsiteX9" fmla="*/ 301925 w 795153"/>
                  <a:gd name="connsiteY9" fmla="*/ 923027 h 1052423"/>
                  <a:gd name="connsiteX10" fmla="*/ 181155 w 795153"/>
                  <a:gd name="connsiteY10" fmla="*/ 1017917 h 1052423"/>
                  <a:gd name="connsiteX11" fmla="*/ 17253 w 795153"/>
                  <a:gd name="connsiteY11" fmla="*/ 1052423 h 1052423"/>
                  <a:gd name="connsiteX0" fmla="*/ 0 w 793797"/>
                  <a:gd name="connsiteY0" fmla="*/ 0 h 1052423"/>
                  <a:gd name="connsiteX1" fmla="*/ 215661 w 793797"/>
                  <a:gd name="connsiteY1" fmla="*/ 69012 h 1052423"/>
                  <a:gd name="connsiteX2" fmla="*/ 345057 w 793797"/>
                  <a:gd name="connsiteY2" fmla="*/ 207034 h 1052423"/>
                  <a:gd name="connsiteX3" fmla="*/ 474453 w 793797"/>
                  <a:gd name="connsiteY3" fmla="*/ 284672 h 1052423"/>
                  <a:gd name="connsiteX4" fmla="*/ 707366 w 793797"/>
                  <a:gd name="connsiteY4" fmla="*/ 362310 h 1052423"/>
                  <a:gd name="connsiteX5" fmla="*/ 793630 w 793797"/>
                  <a:gd name="connsiteY5" fmla="*/ 526212 h 1052423"/>
                  <a:gd name="connsiteX6" fmla="*/ 724619 w 793797"/>
                  <a:gd name="connsiteY6" fmla="*/ 672861 h 1052423"/>
                  <a:gd name="connsiteX7" fmla="*/ 569344 w 793797"/>
                  <a:gd name="connsiteY7" fmla="*/ 741872 h 1052423"/>
                  <a:gd name="connsiteX8" fmla="*/ 457200 w 793797"/>
                  <a:gd name="connsiteY8" fmla="*/ 793630 h 1052423"/>
                  <a:gd name="connsiteX9" fmla="*/ 301925 w 793797"/>
                  <a:gd name="connsiteY9" fmla="*/ 923027 h 1052423"/>
                  <a:gd name="connsiteX10" fmla="*/ 181155 w 793797"/>
                  <a:gd name="connsiteY10" fmla="*/ 1017917 h 1052423"/>
                  <a:gd name="connsiteX11" fmla="*/ 17253 w 793797"/>
                  <a:gd name="connsiteY11" fmla="*/ 1052423 h 1052423"/>
                  <a:gd name="connsiteX0" fmla="*/ 0 w 793797"/>
                  <a:gd name="connsiteY0" fmla="*/ 0 h 1024356"/>
                  <a:gd name="connsiteX1" fmla="*/ 215661 w 793797"/>
                  <a:gd name="connsiteY1" fmla="*/ 40945 h 1024356"/>
                  <a:gd name="connsiteX2" fmla="*/ 345057 w 793797"/>
                  <a:gd name="connsiteY2" fmla="*/ 178967 h 1024356"/>
                  <a:gd name="connsiteX3" fmla="*/ 474453 w 793797"/>
                  <a:gd name="connsiteY3" fmla="*/ 256605 h 1024356"/>
                  <a:gd name="connsiteX4" fmla="*/ 707366 w 793797"/>
                  <a:gd name="connsiteY4" fmla="*/ 334243 h 1024356"/>
                  <a:gd name="connsiteX5" fmla="*/ 793630 w 793797"/>
                  <a:gd name="connsiteY5" fmla="*/ 498145 h 1024356"/>
                  <a:gd name="connsiteX6" fmla="*/ 724619 w 793797"/>
                  <a:gd name="connsiteY6" fmla="*/ 644794 h 1024356"/>
                  <a:gd name="connsiteX7" fmla="*/ 569344 w 793797"/>
                  <a:gd name="connsiteY7" fmla="*/ 713805 h 1024356"/>
                  <a:gd name="connsiteX8" fmla="*/ 457200 w 793797"/>
                  <a:gd name="connsiteY8" fmla="*/ 765563 h 1024356"/>
                  <a:gd name="connsiteX9" fmla="*/ 301925 w 793797"/>
                  <a:gd name="connsiteY9" fmla="*/ 894960 h 1024356"/>
                  <a:gd name="connsiteX10" fmla="*/ 181155 w 793797"/>
                  <a:gd name="connsiteY10" fmla="*/ 989850 h 1024356"/>
                  <a:gd name="connsiteX11" fmla="*/ 17253 w 793797"/>
                  <a:gd name="connsiteY11" fmla="*/ 1024356 h 1024356"/>
                  <a:gd name="connsiteX0" fmla="*/ 0 w 780149"/>
                  <a:gd name="connsiteY0" fmla="*/ 0 h 997546"/>
                  <a:gd name="connsiteX1" fmla="*/ 202013 w 780149"/>
                  <a:gd name="connsiteY1" fmla="*/ 14135 h 997546"/>
                  <a:gd name="connsiteX2" fmla="*/ 331409 w 780149"/>
                  <a:gd name="connsiteY2" fmla="*/ 152157 h 997546"/>
                  <a:gd name="connsiteX3" fmla="*/ 460805 w 780149"/>
                  <a:gd name="connsiteY3" fmla="*/ 229795 h 997546"/>
                  <a:gd name="connsiteX4" fmla="*/ 693718 w 780149"/>
                  <a:gd name="connsiteY4" fmla="*/ 307433 h 997546"/>
                  <a:gd name="connsiteX5" fmla="*/ 779982 w 780149"/>
                  <a:gd name="connsiteY5" fmla="*/ 471335 h 997546"/>
                  <a:gd name="connsiteX6" fmla="*/ 710971 w 780149"/>
                  <a:gd name="connsiteY6" fmla="*/ 617984 h 997546"/>
                  <a:gd name="connsiteX7" fmla="*/ 555696 w 780149"/>
                  <a:gd name="connsiteY7" fmla="*/ 686995 h 997546"/>
                  <a:gd name="connsiteX8" fmla="*/ 443552 w 780149"/>
                  <a:gd name="connsiteY8" fmla="*/ 738753 h 997546"/>
                  <a:gd name="connsiteX9" fmla="*/ 288277 w 780149"/>
                  <a:gd name="connsiteY9" fmla="*/ 868150 h 997546"/>
                  <a:gd name="connsiteX10" fmla="*/ 167507 w 780149"/>
                  <a:gd name="connsiteY10" fmla="*/ 963040 h 997546"/>
                  <a:gd name="connsiteX11" fmla="*/ 3605 w 780149"/>
                  <a:gd name="connsiteY11" fmla="*/ 997546 h 997546"/>
                  <a:gd name="connsiteX0" fmla="*/ 0 w 780149"/>
                  <a:gd name="connsiteY0" fmla="*/ 0 h 997546"/>
                  <a:gd name="connsiteX1" fmla="*/ 202013 w 780149"/>
                  <a:gd name="connsiteY1" fmla="*/ 34243 h 997546"/>
                  <a:gd name="connsiteX2" fmla="*/ 331409 w 780149"/>
                  <a:gd name="connsiteY2" fmla="*/ 152157 h 997546"/>
                  <a:gd name="connsiteX3" fmla="*/ 460805 w 780149"/>
                  <a:gd name="connsiteY3" fmla="*/ 229795 h 997546"/>
                  <a:gd name="connsiteX4" fmla="*/ 693718 w 780149"/>
                  <a:gd name="connsiteY4" fmla="*/ 307433 h 997546"/>
                  <a:gd name="connsiteX5" fmla="*/ 779982 w 780149"/>
                  <a:gd name="connsiteY5" fmla="*/ 471335 h 997546"/>
                  <a:gd name="connsiteX6" fmla="*/ 710971 w 780149"/>
                  <a:gd name="connsiteY6" fmla="*/ 617984 h 997546"/>
                  <a:gd name="connsiteX7" fmla="*/ 555696 w 780149"/>
                  <a:gd name="connsiteY7" fmla="*/ 686995 h 997546"/>
                  <a:gd name="connsiteX8" fmla="*/ 443552 w 780149"/>
                  <a:gd name="connsiteY8" fmla="*/ 738753 h 997546"/>
                  <a:gd name="connsiteX9" fmla="*/ 288277 w 780149"/>
                  <a:gd name="connsiteY9" fmla="*/ 868150 h 997546"/>
                  <a:gd name="connsiteX10" fmla="*/ 167507 w 780149"/>
                  <a:gd name="connsiteY10" fmla="*/ 963040 h 997546"/>
                  <a:gd name="connsiteX11" fmla="*/ 3605 w 780149"/>
                  <a:gd name="connsiteY11" fmla="*/ 997546 h 99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0149" h="997546">
                    <a:moveTo>
                      <a:pt x="0" y="0"/>
                    </a:moveTo>
                    <a:cubicBezTo>
                      <a:pt x="79075" y="17253"/>
                      <a:pt x="146778" y="8884"/>
                      <a:pt x="202013" y="34243"/>
                    </a:cubicBezTo>
                    <a:cubicBezTo>
                      <a:pt x="257248" y="59602"/>
                      <a:pt x="288277" y="119565"/>
                      <a:pt x="331409" y="152157"/>
                    </a:cubicBezTo>
                    <a:cubicBezTo>
                      <a:pt x="374541" y="184749"/>
                      <a:pt x="400420" y="203916"/>
                      <a:pt x="460805" y="229795"/>
                    </a:cubicBezTo>
                    <a:cubicBezTo>
                      <a:pt x="521190" y="255674"/>
                      <a:pt x="640522" y="267176"/>
                      <a:pt x="693718" y="307433"/>
                    </a:cubicBezTo>
                    <a:cubicBezTo>
                      <a:pt x="746914" y="347690"/>
                      <a:pt x="777107" y="419577"/>
                      <a:pt x="779982" y="471335"/>
                    </a:cubicBezTo>
                    <a:cubicBezTo>
                      <a:pt x="782857" y="523093"/>
                      <a:pt x="748352" y="582041"/>
                      <a:pt x="710971" y="617984"/>
                    </a:cubicBezTo>
                    <a:cubicBezTo>
                      <a:pt x="673590" y="653927"/>
                      <a:pt x="555696" y="686995"/>
                      <a:pt x="555696" y="686995"/>
                    </a:cubicBezTo>
                    <a:cubicBezTo>
                      <a:pt x="511126" y="707123"/>
                      <a:pt x="488122" y="708561"/>
                      <a:pt x="443552" y="738753"/>
                    </a:cubicBezTo>
                    <a:cubicBezTo>
                      <a:pt x="398982" y="768946"/>
                      <a:pt x="334285" y="830769"/>
                      <a:pt x="288277" y="868150"/>
                    </a:cubicBezTo>
                    <a:cubicBezTo>
                      <a:pt x="242270" y="905531"/>
                      <a:pt x="214952" y="941474"/>
                      <a:pt x="167507" y="963040"/>
                    </a:cubicBezTo>
                    <a:cubicBezTo>
                      <a:pt x="120062" y="984606"/>
                      <a:pt x="61833" y="991076"/>
                      <a:pt x="3605" y="997546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70C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1" name="Textfeld 20"/>
          <p:cNvSpPr txBox="1"/>
          <p:nvPr/>
        </p:nvSpPr>
        <p:spPr>
          <a:xfrm>
            <a:off x="683568" y="458112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m=2</a:t>
            </a:r>
            <a:endParaRPr lang="en-US" dirty="0"/>
          </a:p>
        </p:txBody>
      </p:sp>
      <p:sp>
        <p:nvSpPr>
          <p:cNvPr id="44" name="Textfeld 43"/>
          <p:cNvSpPr txBox="1"/>
          <p:nvPr/>
        </p:nvSpPr>
        <p:spPr>
          <a:xfrm>
            <a:off x="2771800" y="458112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m=4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9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143000"/>
          </a:xfrm>
        </p:spPr>
        <p:txBody>
          <a:bodyPr/>
          <a:lstStyle/>
          <a:p>
            <a:r>
              <a:rPr lang="en-US" sz="2800" dirty="0" smtClean="0"/>
              <a:t>Simple linear “toy” lattice </a:t>
            </a:r>
            <a:br>
              <a:rPr lang="en-US" sz="2800" dirty="0" smtClean="0"/>
            </a:br>
            <a:r>
              <a:rPr lang="en-US" sz="2400" dirty="0" smtClean="0"/>
              <a:t>+ space charge nonlinearity – simulated by TRACEWIN</a:t>
            </a:r>
            <a:br>
              <a:rPr lang="en-US" sz="2400" dirty="0" smtClean="0"/>
            </a:br>
            <a:r>
              <a:rPr lang="en-US" sz="2000" dirty="0" smtClean="0">
                <a:solidFill>
                  <a:srgbClr val="0070C0"/>
                </a:solidFill>
              </a:rPr>
              <a:t>3D particle-in-cell code for coasting + short  bunches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6216D-3F40-41E7-A0FC-600FD44B1EE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816424" cy="230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51520" y="1772816"/>
            <a:ext cx="460851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FODO: 1 cell = 1 turn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k</a:t>
            </a:r>
            <a:r>
              <a:rPr lang="en-US" sz="1600" baseline="-25000" dirty="0" smtClean="0"/>
              <a:t>0x</a:t>
            </a:r>
            <a:r>
              <a:rPr lang="en-US" sz="1600" dirty="0" smtClean="0"/>
              <a:t>/k</a:t>
            </a:r>
            <a:r>
              <a:rPr lang="en-US" sz="1600" baseline="-25000" dirty="0" smtClean="0"/>
              <a:t>0y</a:t>
            </a:r>
            <a:r>
              <a:rPr lang="en-US" sz="1600" dirty="0" smtClean="0"/>
              <a:t>=65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/80</a:t>
            </a:r>
            <a:r>
              <a:rPr lang="en-US" sz="1600" baseline="30000" dirty="0" smtClean="0"/>
              <a:t>0 </a:t>
            </a:r>
            <a:r>
              <a:rPr lang="en-US" sz="1600" dirty="0"/>
              <a:t>(</a:t>
            </a:r>
            <a:r>
              <a:rPr lang="en-US" sz="1600" dirty="0" smtClean="0"/>
              <a:t>Q</a:t>
            </a:r>
            <a:r>
              <a:rPr lang="en-US" sz="1600" baseline="-25000" dirty="0" smtClean="0"/>
              <a:t>0x</a:t>
            </a:r>
            <a:r>
              <a:rPr lang="en-US" sz="1600" dirty="0" smtClean="0"/>
              <a:t>/Q</a:t>
            </a:r>
            <a:r>
              <a:rPr lang="en-US" sz="1600" baseline="-25000" dirty="0" smtClean="0"/>
              <a:t>0y</a:t>
            </a:r>
            <a:r>
              <a:rPr lang="en-US" sz="1600" dirty="0" smtClean="0"/>
              <a:t>=0.18/ 0.22)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PIC-simulation of typically 600 cells (turns)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N=10</a:t>
            </a:r>
            <a:r>
              <a:rPr lang="en-US" sz="1600" baseline="30000" dirty="0" smtClean="0"/>
              <a:t>4</a:t>
            </a:r>
            <a:r>
              <a:rPr lang="en-US" sz="1600" dirty="0" smtClean="0"/>
              <a:t> – 10</a:t>
            </a:r>
            <a:r>
              <a:rPr lang="en-US" sz="1600" baseline="30000" dirty="0" smtClean="0"/>
              <a:t>5</a:t>
            </a:r>
            <a:r>
              <a:rPr lang="en-US" sz="1600" dirty="0" smtClean="0"/>
              <a:t> particles sufficient resolution for </a:t>
            </a:r>
            <a:r>
              <a:rPr lang="en-US" sz="1600" dirty="0" err="1" smtClean="0"/>
              <a:t>quadrupolar</a:t>
            </a:r>
            <a:r>
              <a:rPr lang="en-US" sz="1600" dirty="0" smtClean="0"/>
              <a:t> mode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19672" y="3861048"/>
            <a:ext cx="302433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</a:t>
            </a:r>
            <a:r>
              <a:rPr lang="en-US" sz="1400" dirty="0" smtClean="0"/>
              <a:t>nly direct space charge (no images)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only </a:t>
            </a:r>
            <a:r>
              <a:rPr lang="en-US" sz="1400" dirty="0">
                <a:solidFill>
                  <a:srgbClr val="0070C0"/>
                </a:solidFill>
              </a:rPr>
              <a:t>source </a:t>
            </a:r>
            <a:r>
              <a:rPr lang="en-US" sz="1400" dirty="0"/>
              <a:t>of </a:t>
            </a:r>
            <a:r>
              <a:rPr lang="en-US" sz="1400" dirty="0" smtClean="0"/>
              <a:t>nonlinearity (non-KV beams)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 Controls Landau damping of transverse density oscillations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</a:t>
            </a:r>
            <a:r>
              <a:rPr lang="en-US" sz="1400" dirty="0" smtClean="0"/>
              <a:t>gnore chromatic effects (in bunched beams?)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</a:t>
            </a:r>
            <a:r>
              <a:rPr lang="en-US" sz="1400" dirty="0" smtClean="0"/>
              <a:t>gnore image charge effects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5220072" y="3861048"/>
            <a:ext cx="3384376" cy="2232248"/>
            <a:chOff x="5076056" y="1628800"/>
            <a:chExt cx="3520620" cy="240627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628800"/>
              <a:ext cx="3520620" cy="24062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7164288" y="1700808"/>
              <a:ext cx="36420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084168" y="1916832"/>
              <a:ext cx="55656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WB</a:t>
              </a:r>
              <a:endParaRPr lang="en-US" dirty="0"/>
            </a:p>
          </p:txBody>
        </p:sp>
        <p:cxnSp>
          <p:nvCxnSpPr>
            <p:cNvPr id="12" name="Gerade Verbindung mit Pfeil 11"/>
            <p:cNvCxnSpPr>
              <a:stCxn id="11" idx="3"/>
            </p:cNvCxnSpPr>
            <p:nvPr/>
          </p:nvCxnSpPr>
          <p:spPr bwMode="auto">
            <a:xfrm>
              <a:off x="6640731" y="2101498"/>
              <a:ext cx="811589" cy="10336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feld 12"/>
            <p:cNvSpPr txBox="1"/>
            <p:nvPr/>
          </p:nvSpPr>
          <p:spPr>
            <a:xfrm>
              <a:off x="7308304" y="2420888"/>
              <a:ext cx="49244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KV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276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2400"/>
            <a:ext cx="9252520" cy="1143000"/>
          </a:xfrm>
        </p:spPr>
        <p:txBody>
          <a:bodyPr/>
          <a:lstStyle/>
          <a:p>
            <a:r>
              <a:rPr lang="en-US" sz="2800" dirty="0" smtClean="0"/>
              <a:t>Excite </a:t>
            </a:r>
            <a:r>
              <a:rPr lang="en-US" sz="2800" dirty="0" err="1" smtClean="0"/>
              <a:t>quadrupolar</a:t>
            </a:r>
            <a:r>
              <a:rPr lang="en-US" sz="2800" dirty="0" smtClean="0"/>
              <a:t> mode by 10% initial x-mismatch</a:t>
            </a:r>
            <a:br>
              <a:rPr lang="en-US" sz="28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for coasting beam</a:t>
            </a:r>
            <a:endParaRPr lang="en-US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6216D-3F40-41E7-A0FC-600FD44B1EE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618167"/>
            <a:ext cx="2261578" cy="13681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578057"/>
            <a:ext cx="2571750" cy="143293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292080" y="1556792"/>
            <a:ext cx="106670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Waterbag</a:t>
            </a:r>
            <a:endParaRPr lang="en-US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6516216" y="1844824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MM/</a:t>
            </a:r>
            <a:r>
              <a:rPr lang="en-US" sz="1400" dirty="0" err="1" smtClean="0"/>
              <a:t>MM</a:t>
            </a:r>
            <a:r>
              <a:rPr lang="en-US" sz="1400" baseline="-25000" dirty="0" err="1" smtClean="0"/>
              <a:t>initial</a:t>
            </a:r>
            <a:endParaRPr lang="en-US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4211960" y="1772816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x-envelope</a:t>
            </a:r>
            <a:endParaRPr lang="en-US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179512" y="1412776"/>
            <a:ext cx="3168352" cy="2985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 LD for WB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200" dirty="0" smtClean="0"/>
              <a:t>missing overlap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200" dirty="0" smtClean="0"/>
              <a:t>Mismatch (MM) as indicator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LD for Gaussian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200" dirty="0" smtClean="0"/>
              <a:t>works well due to overlap </a:t>
            </a:r>
            <a:endParaRPr lang="en-US" sz="1200" dirty="0"/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200" dirty="0" smtClean="0"/>
              <a:t>results in ~ 30% growth of 99.9% emittance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Resonant Process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cons</a:t>
            </a:r>
            <a:r>
              <a:rPr lang="en-US" sz="1600" dirty="0" smtClean="0"/>
              <a:t>i</a:t>
            </a:r>
            <a:r>
              <a:rPr lang="en-US" sz="1400" dirty="0" smtClean="0"/>
              <a:t>stent with spectral footprint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Zero space charge: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200" dirty="0" smtClean="0">
                <a:solidFill>
                  <a:srgbClr val="0070C0"/>
                </a:solidFill>
              </a:rPr>
              <a:t>no energy transfer to particles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200" dirty="0" smtClean="0">
                <a:solidFill>
                  <a:srgbClr val="0070C0"/>
                </a:solidFill>
              </a:rPr>
              <a:t>purely phase mixing in a nonlinear lattice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3861048"/>
            <a:ext cx="2142549" cy="129614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3212976"/>
            <a:ext cx="2360915" cy="1315457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4644008" y="3284984"/>
            <a:ext cx="10727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Gauss/4</a:t>
            </a:r>
            <a:r>
              <a:rPr lang="en-US" sz="1600" dirty="0" smtClean="0">
                <a:latin typeface="Symbol" panose="05050102010706020507" pitchFamily="18" charset="2"/>
              </a:rPr>
              <a:t>s</a:t>
            </a:r>
            <a:endParaRPr lang="en-US" sz="1600" dirty="0">
              <a:latin typeface="Symbol" panose="05050102010706020507" pitchFamily="18" charset="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204009" y="2892693"/>
            <a:ext cx="96853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        cells     </a:t>
            </a:r>
            <a:endParaRPr lang="en-US" sz="1050" dirty="0"/>
          </a:p>
        </p:txBody>
      </p:sp>
      <p:sp>
        <p:nvSpPr>
          <p:cNvPr id="22" name="Textfeld 21"/>
          <p:cNvSpPr txBox="1"/>
          <p:nvPr/>
        </p:nvSpPr>
        <p:spPr>
          <a:xfrm>
            <a:off x="6444208" y="2924944"/>
            <a:ext cx="96853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        cells     </a:t>
            </a:r>
            <a:endParaRPr lang="en-US" sz="1050" dirty="0"/>
          </a:p>
        </p:txBody>
      </p:sp>
      <p:sp>
        <p:nvSpPr>
          <p:cNvPr id="23" name="Textfeld 22"/>
          <p:cNvSpPr txBox="1"/>
          <p:nvPr/>
        </p:nvSpPr>
        <p:spPr>
          <a:xfrm>
            <a:off x="4355976" y="5085184"/>
            <a:ext cx="96853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        cells     </a:t>
            </a:r>
            <a:endParaRPr lang="en-US" sz="1050" dirty="0"/>
          </a:p>
        </p:txBody>
      </p:sp>
      <p:sp>
        <p:nvSpPr>
          <p:cNvPr id="24" name="Textfeld 23"/>
          <p:cNvSpPr txBox="1"/>
          <p:nvPr/>
        </p:nvSpPr>
        <p:spPr>
          <a:xfrm>
            <a:off x="6694738" y="4445738"/>
            <a:ext cx="96853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        cells     </a:t>
            </a:r>
            <a:endParaRPr lang="en-US" sz="1050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4725144"/>
            <a:ext cx="2331369" cy="1298994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6876256" y="5877272"/>
            <a:ext cx="96853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        cells     </a:t>
            </a:r>
            <a:endParaRPr lang="en-US" sz="1050" dirty="0"/>
          </a:p>
        </p:txBody>
      </p:sp>
      <p:sp>
        <p:nvSpPr>
          <p:cNvPr id="27" name="Textfeld 26"/>
          <p:cNvSpPr txBox="1"/>
          <p:nvPr/>
        </p:nvSpPr>
        <p:spPr>
          <a:xfrm>
            <a:off x="6876256" y="4653136"/>
            <a:ext cx="151836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99.9% emittance</a:t>
            </a:r>
            <a:endParaRPr lang="en-US" sz="1400" dirty="0"/>
          </a:p>
        </p:txBody>
      </p:sp>
      <p:sp>
        <p:nvSpPr>
          <p:cNvPr id="29" name="Textfeld 28"/>
          <p:cNvSpPr txBox="1"/>
          <p:nvPr/>
        </p:nvSpPr>
        <p:spPr>
          <a:xfrm>
            <a:off x="6444208" y="3356992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MM/</a:t>
            </a:r>
            <a:r>
              <a:rPr lang="en-US" sz="1400" dirty="0" err="1" smtClean="0"/>
              <a:t>MM</a:t>
            </a:r>
            <a:r>
              <a:rPr lang="en-US" sz="1400" baseline="-25000" dirty="0" err="1" smtClean="0"/>
              <a:t>initial</a:t>
            </a:r>
            <a:endParaRPr lang="en-US" sz="1400" dirty="0"/>
          </a:p>
        </p:txBody>
      </p:sp>
      <p:sp>
        <p:nvSpPr>
          <p:cNvPr id="30" name="Textfeld 29"/>
          <p:cNvSpPr txBox="1"/>
          <p:nvPr/>
        </p:nvSpPr>
        <p:spPr>
          <a:xfrm>
            <a:off x="4283968" y="4005064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x-envelope</a:t>
            </a:r>
            <a:endParaRPr lang="en-US" sz="1400" dirty="0"/>
          </a:p>
        </p:txBody>
      </p:sp>
      <p:sp>
        <p:nvSpPr>
          <p:cNvPr id="31" name="Textfeld 30"/>
          <p:cNvSpPr txBox="1"/>
          <p:nvPr/>
        </p:nvSpPr>
        <p:spPr>
          <a:xfrm>
            <a:off x="8172400" y="22048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8172400" y="25649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8244408" y="50131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8244408" y="55172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y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683568" y="5301208"/>
            <a:ext cx="2160240" cy="1405787"/>
            <a:chOff x="611560" y="5301208"/>
            <a:chExt cx="2160240" cy="140578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5301208"/>
              <a:ext cx="2160240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feld 34"/>
            <p:cNvSpPr txBox="1"/>
            <p:nvPr/>
          </p:nvSpPr>
          <p:spPr>
            <a:xfrm>
              <a:off x="1211478" y="6445385"/>
              <a:ext cx="96853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/>
                <a:t>        cells     </a:t>
              </a:r>
              <a:endParaRPr lang="en-US" sz="1050" dirty="0"/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323528" y="5229200"/>
            <a:ext cx="337784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Gauss/4</a:t>
            </a:r>
            <a:r>
              <a:rPr lang="en-US" sz="1400" dirty="0" smtClean="0">
                <a:latin typeface="Symbol" panose="05050102010706020507" pitchFamily="18" charset="2"/>
              </a:rPr>
              <a:t>s </a:t>
            </a:r>
            <a:r>
              <a:rPr lang="en-US" sz="1400" dirty="0" smtClean="0">
                <a:latin typeface="+mj-lt"/>
              </a:rPr>
              <a:t>zero space charge/ 10% MM </a:t>
            </a:r>
            <a:r>
              <a:rPr lang="en-US" sz="1400" dirty="0" smtClean="0">
                <a:latin typeface="Symbol" panose="05050102010706020507" pitchFamily="18" charset="2"/>
              </a:rPr>
              <a:t> </a:t>
            </a:r>
            <a:endParaRPr lang="en-US" sz="14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04461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640960" cy="1143000"/>
          </a:xfrm>
        </p:spPr>
        <p:txBody>
          <a:bodyPr/>
          <a:lstStyle/>
          <a:p>
            <a:r>
              <a:rPr lang="en-US" sz="2800" dirty="0" smtClean="0"/>
              <a:t>Shift of coherent mode frequencies by </a:t>
            </a:r>
            <a:r>
              <a:rPr lang="en-US" sz="2800" dirty="0" err="1" smtClean="0"/>
              <a:t>s.c.</a:t>
            </a:r>
            <a:r>
              <a:rPr lang="en-US" sz="2800" dirty="0" smtClean="0"/>
              <a:t> crucial</a:t>
            </a:r>
            <a:br>
              <a:rPr lang="en-US" sz="2800" dirty="0" smtClean="0"/>
            </a:br>
            <a:r>
              <a:rPr lang="en-US" sz="2800" dirty="0" smtClean="0"/>
              <a:t>  </a:t>
            </a:r>
            <a:r>
              <a:rPr lang="en-US" sz="2800" dirty="0" err="1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sz="2400" baseline="-25000" dirty="0" err="1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en-US" sz="2400" dirty="0" err="1">
                <a:solidFill>
                  <a:srgbClr val="FF0000"/>
                </a:solidFill>
              </a:rPr>
              <a:t>Q</a:t>
            </a:r>
            <a:r>
              <a:rPr lang="en-US" sz="2400" baseline="-25000" dirty="0" err="1">
                <a:solidFill>
                  <a:srgbClr val="FF0000"/>
                </a:solidFill>
              </a:rPr>
              <a:t>coh,m</a:t>
            </a:r>
            <a:r>
              <a:rPr lang="en-US" sz="2400" baseline="-25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m(</a:t>
            </a:r>
            <a:r>
              <a:rPr lang="en-US" sz="2800" dirty="0" err="1">
                <a:solidFill>
                  <a:srgbClr val="FF0000"/>
                </a:solidFill>
              </a:rPr>
              <a:t>Q</a:t>
            </a:r>
            <a:r>
              <a:rPr lang="en-US" sz="2400" baseline="-25000" dirty="0" err="1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+</a:t>
            </a:r>
            <a:r>
              <a:rPr lang="en-US" sz="2800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>
                <a:solidFill>
                  <a:srgbClr val="FF0000"/>
                </a:solidFill>
              </a:rPr>
              <a:t>Q</a:t>
            </a:r>
            <a:r>
              <a:rPr lang="en-US" sz="2800" baseline="-25000" dirty="0" err="1">
                <a:solidFill>
                  <a:srgbClr val="FF0000"/>
                </a:solidFill>
              </a:rPr>
              <a:t>coh,m</a:t>
            </a:r>
            <a:r>
              <a:rPr lang="en-US" sz="2800" dirty="0">
                <a:solidFill>
                  <a:srgbClr val="FF0000"/>
                </a:solidFill>
                <a:latin typeface="Symbol" panose="05050102010706020507" pitchFamily="18" charset="2"/>
              </a:rPr>
              <a:t>)</a:t>
            </a:r>
            <a:br>
              <a:rPr lang="en-US" sz="2800" dirty="0">
                <a:solidFill>
                  <a:srgbClr val="FF0000"/>
                </a:solidFill>
                <a:latin typeface="Symbol" panose="05050102010706020507" pitchFamily="18" charset="2"/>
              </a:rPr>
            </a:b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6216D-3F40-41E7-A0FC-600FD44B1EE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52" name="Gruppieren 51"/>
          <p:cNvGrpSpPr/>
          <p:nvPr/>
        </p:nvGrpSpPr>
        <p:grpSpPr>
          <a:xfrm>
            <a:off x="0" y="2348880"/>
            <a:ext cx="4081293" cy="4313407"/>
            <a:chOff x="4324079" y="2039583"/>
            <a:chExt cx="4081293" cy="4313407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4324079" y="2039583"/>
              <a:ext cx="4081293" cy="4313407"/>
              <a:chOff x="4108055" y="1679543"/>
              <a:chExt cx="4081293" cy="4313407"/>
            </a:xfrm>
          </p:grpSpPr>
          <p:grpSp>
            <p:nvGrpSpPr>
              <p:cNvPr id="30" name="Gruppieren 29"/>
              <p:cNvGrpSpPr/>
              <p:nvPr/>
            </p:nvGrpSpPr>
            <p:grpSpPr>
              <a:xfrm>
                <a:off x="4345344" y="1679543"/>
                <a:ext cx="3844004" cy="4002970"/>
                <a:chOff x="3851921" y="1658279"/>
                <a:chExt cx="3844004" cy="4002970"/>
              </a:xfrm>
            </p:grpSpPr>
            <p:pic>
              <p:nvPicPr>
                <p:cNvPr id="49" name="Grafik 4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1" y="1658279"/>
                  <a:ext cx="3844004" cy="4002970"/>
                </a:xfrm>
                <a:prstGeom prst="rect">
                  <a:avLst/>
                </a:prstGeom>
              </p:spPr>
            </p:pic>
            <p:sp>
              <p:nvSpPr>
                <p:cNvPr id="50" name="Rechteck 49"/>
                <p:cNvSpPr/>
                <p:nvPr/>
              </p:nvSpPr>
              <p:spPr>
                <a:xfrm>
                  <a:off x="5292080" y="3369053"/>
                  <a:ext cx="1838594" cy="569161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de-DE" sz="110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1" name="Rechteck 30"/>
              <p:cNvSpPr/>
              <p:nvPr/>
            </p:nvSpPr>
            <p:spPr>
              <a:xfrm>
                <a:off x="5880243" y="1889774"/>
                <a:ext cx="936104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4108055" y="2255607"/>
                <a:ext cx="6495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Q</a:t>
                </a:r>
                <a:r>
                  <a:rPr lang="en-US" sz="2800" baseline="-25000" dirty="0" err="1" smtClean="0"/>
                  <a:t>y</a:t>
                </a:r>
                <a:r>
                  <a:rPr lang="en-US" sz="2800" baseline="-25000" dirty="0" smtClean="0"/>
                  <a:t> </a:t>
                </a:r>
                <a:endParaRPr lang="en-US" sz="2800" dirty="0"/>
              </a:p>
            </p:txBody>
          </p:sp>
          <p:cxnSp>
            <p:nvCxnSpPr>
              <p:cNvPr id="33" name="Gerade Verbindung 32"/>
              <p:cNvCxnSpPr/>
              <p:nvPr/>
            </p:nvCxnSpPr>
            <p:spPr>
              <a:xfrm>
                <a:off x="7207150" y="3139838"/>
                <a:ext cx="6557" cy="226872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/>
            </p:nvCxnSpPr>
            <p:spPr>
              <a:xfrm>
                <a:off x="6838359" y="3162594"/>
                <a:ext cx="0" cy="223224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/>
            </p:nvCxnSpPr>
            <p:spPr>
              <a:xfrm>
                <a:off x="7815010" y="3161786"/>
                <a:ext cx="815" cy="227573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/>
            </p:nvCxnSpPr>
            <p:spPr>
              <a:xfrm>
                <a:off x="7028377" y="3138075"/>
                <a:ext cx="1790" cy="2264331"/>
              </a:xfrm>
              <a:prstGeom prst="line">
                <a:avLst/>
              </a:prstGeom>
              <a:ln w="38100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/>
            </p:nvCxnSpPr>
            <p:spPr>
              <a:xfrm>
                <a:off x="6954857" y="3141709"/>
                <a:ext cx="1315" cy="2282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mit Pfeil 37"/>
              <p:cNvCxnSpPr/>
              <p:nvPr/>
            </p:nvCxnSpPr>
            <p:spPr>
              <a:xfrm>
                <a:off x="7780463" y="2183599"/>
                <a:ext cx="38643" cy="8906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feld 38"/>
              <p:cNvSpPr txBox="1"/>
              <p:nvPr/>
            </p:nvSpPr>
            <p:spPr>
              <a:xfrm>
                <a:off x="7564439" y="1895567"/>
                <a:ext cx="5261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Q</a:t>
                </a:r>
                <a:r>
                  <a:rPr lang="en-US" baseline="-25000" dirty="0" smtClean="0"/>
                  <a:t>0x</a:t>
                </a:r>
                <a:endParaRPr lang="en-US" dirty="0"/>
              </a:p>
            </p:txBody>
          </p:sp>
          <p:cxnSp>
            <p:nvCxnSpPr>
              <p:cNvPr id="40" name="Gerade Verbindung mit Pfeil 39"/>
              <p:cNvCxnSpPr/>
              <p:nvPr/>
            </p:nvCxnSpPr>
            <p:spPr>
              <a:xfrm>
                <a:off x="6243999" y="2623057"/>
                <a:ext cx="576064" cy="50405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feld 40"/>
              <p:cNvSpPr txBox="1"/>
              <p:nvPr/>
            </p:nvSpPr>
            <p:spPr>
              <a:xfrm>
                <a:off x="5883959" y="2335025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Q</a:t>
                </a:r>
                <a:r>
                  <a:rPr lang="en-US" baseline="-25000" dirty="0" err="1" smtClean="0"/>
                  <a:t>x</a:t>
                </a:r>
                <a:endParaRPr lang="en-US" dirty="0"/>
              </a:p>
            </p:txBody>
          </p:sp>
          <p:cxnSp>
            <p:nvCxnSpPr>
              <p:cNvPr id="42" name="Gerade Verbindung mit Pfeil 41"/>
              <p:cNvCxnSpPr/>
              <p:nvPr/>
            </p:nvCxnSpPr>
            <p:spPr>
              <a:xfrm flipH="1">
                <a:off x="7211908" y="2665735"/>
                <a:ext cx="528" cy="42117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feld 42"/>
              <p:cNvSpPr txBox="1"/>
              <p:nvPr/>
            </p:nvSpPr>
            <p:spPr>
              <a:xfrm>
                <a:off x="7036087" y="2358432"/>
                <a:ext cx="9156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>
                    <a:latin typeface="+mj-lt"/>
                  </a:rPr>
                  <a:t>Q</a:t>
                </a:r>
                <a:r>
                  <a:rPr lang="en-US" sz="1400" baseline="-25000" dirty="0" err="1" smtClean="0"/>
                  <a:t>coh</a:t>
                </a:r>
                <a:r>
                  <a:rPr lang="en-US" sz="1400" dirty="0" smtClean="0"/>
                  <a:t> </a:t>
                </a:r>
                <a:r>
                  <a:rPr lang="en-US" sz="1400" baseline="-25000" dirty="0" smtClean="0"/>
                  <a:t>2</a:t>
                </a:r>
                <a:r>
                  <a:rPr lang="en-US" sz="1400" dirty="0" smtClean="0"/>
                  <a:t> /2 </a:t>
                </a:r>
                <a:endParaRPr lang="en-US" sz="1400" dirty="0"/>
              </a:p>
            </p:txBody>
          </p:sp>
          <p:cxnSp>
            <p:nvCxnSpPr>
              <p:cNvPr id="44" name="Gerade Verbindung mit Pfeil 43"/>
              <p:cNvCxnSpPr>
                <a:stCxn id="45" idx="2"/>
              </p:cNvCxnSpPr>
              <p:nvPr/>
            </p:nvCxnSpPr>
            <p:spPr>
              <a:xfrm flipH="1">
                <a:off x="7021664" y="2243455"/>
                <a:ext cx="8846" cy="7776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feld 44"/>
              <p:cNvSpPr txBox="1"/>
              <p:nvPr/>
            </p:nvSpPr>
            <p:spPr>
              <a:xfrm>
                <a:off x="6689711" y="1935678"/>
                <a:ext cx="6815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Symbol" panose="05050102010706020507" pitchFamily="18" charset="2"/>
                  </a:rPr>
                  <a:t>w</a:t>
                </a:r>
                <a:r>
                  <a:rPr lang="en-US" sz="1400" baseline="-25000" dirty="0" smtClean="0"/>
                  <a:t>3rd</a:t>
                </a:r>
                <a:r>
                  <a:rPr lang="en-US" sz="1400" dirty="0" smtClean="0"/>
                  <a:t>/3 </a:t>
                </a:r>
                <a:endParaRPr lang="en-US" sz="1400" dirty="0"/>
              </a:p>
            </p:txBody>
          </p:sp>
          <p:cxnSp>
            <p:nvCxnSpPr>
              <p:cNvPr id="46" name="Gerade Verbindung mit Pfeil 45"/>
              <p:cNvCxnSpPr/>
              <p:nvPr/>
            </p:nvCxnSpPr>
            <p:spPr>
              <a:xfrm>
                <a:off x="6624039" y="2618027"/>
                <a:ext cx="316186" cy="46137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feld 46"/>
              <p:cNvSpPr txBox="1"/>
              <p:nvPr/>
            </p:nvSpPr>
            <p:spPr>
              <a:xfrm>
                <a:off x="6243999" y="2263017"/>
                <a:ext cx="6751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Symbol" panose="05050102010706020507" pitchFamily="18" charset="2"/>
                  </a:rPr>
                  <a:t>w</a:t>
                </a:r>
                <a:r>
                  <a:rPr lang="en-US" sz="1400" baseline="-25000" dirty="0" smtClean="0"/>
                  <a:t>4th</a:t>
                </a:r>
                <a:r>
                  <a:rPr lang="en-US" sz="1400" dirty="0" smtClean="0"/>
                  <a:t>/4 </a:t>
                </a:r>
                <a:endParaRPr lang="en-US" sz="1400" dirty="0"/>
              </a:p>
            </p:txBody>
          </p:sp>
          <p:sp>
            <p:nvSpPr>
              <p:cNvPr id="48" name="Textfeld 47"/>
              <p:cNvSpPr txBox="1"/>
              <p:nvPr/>
            </p:nvSpPr>
            <p:spPr>
              <a:xfrm>
                <a:off x="7308304" y="5469730"/>
                <a:ext cx="6495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Q</a:t>
                </a:r>
                <a:r>
                  <a:rPr lang="en-US" sz="2800" baseline="-25000" dirty="0" err="1" smtClean="0"/>
                  <a:t>x</a:t>
                </a:r>
                <a:r>
                  <a:rPr lang="en-US" sz="2800" baseline="-25000" dirty="0" smtClean="0"/>
                  <a:t> </a:t>
                </a:r>
                <a:endParaRPr lang="en-US" sz="2800" dirty="0"/>
              </a:p>
            </p:txBody>
          </p:sp>
        </p:grpSp>
        <p:sp>
          <p:nvSpPr>
            <p:cNvPr id="51" name="Rechteck 50"/>
            <p:cNvSpPr/>
            <p:nvPr/>
          </p:nvSpPr>
          <p:spPr bwMode="auto">
            <a:xfrm>
              <a:off x="5034423" y="3972269"/>
              <a:ext cx="216024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3" name="Textfeld 52"/>
          <p:cNvSpPr txBox="1"/>
          <p:nvPr/>
        </p:nvSpPr>
        <p:spPr>
          <a:xfrm>
            <a:off x="1008112" y="3717032"/>
            <a:ext cx="98937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Waterbag</a:t>
            </a:r>
            <a:endParaRPr lang="en-US" sz="1400" dirty="0" smtClean="0"/>
          </a:p>
          <a:p>
            <a:r>
              <a:rPr lang="en-US" sz="1400" dirty="0" smtClean="0"/>
              <a:t>(matched)</a:t>
            </a:r>
            <a:endParaRPr lang="en-US" sz="1400" dirty="0"/>
          </a:p>
        </p:txBody>
      </p:sp>
      <p:sp>
        <p:nvSpPr>
          <p:cNvPr id="54" name="Textfeld 53"/>
          <p:cNvSpPr txBox="1"/>
          <p:nvPr/>
        </p:nvSpPr>
        <p:spPr>
          <a:xfrm>
            <a:off x="5796136" y="3717032"/>
            <a:ext cx="98937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Gauss/4</a:t>
            </a:r>
            <a:r>
              <a:rPr lang="en-US" sz="1400" dirty="0" smtClean="0">
                <a:latin typeface="Symbol" panose="05050102010706020507" pitchFamily="18" charset="2"/>
              </a:rPr>
              <a:t>s</a:t>
            </a:r>
          </a:p>
          <a:p>
            <a:r>
              <a:rPr lang="en-US" sz="1400" dirty="0" smtClean="0">
                <a:latin typeface="+mj-lt"/>
              </a:rPr>
              <a:t>(matched)</a:t>
            </a:r>
            <a:endParaRPr lang="en-US" sz="1400" dirty="0">
              <a:latin typeface="+mj-lt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172718" y="2276872"/>
            <a:ext cx="32399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Q</a:t>
            </a:r>
            <a:r>
              <a:rPr lang="en-US" baseline="-25000" dirty="0" err="1">
                <a:solidFill>
                  <a:srgbClr val="FF0000"/>
                </a:solidFill>
              </a:rPr>
              <a:t>coh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aseline="-25000" dirty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undamped for </a:t>
            </a:r>
            <a:r>
              <a:rPr lang="en-US" dirty="0" err="1" smtClean="0">
                <a:solidFill>
                  <a:srgbClr val="FF0000"/>
                </a:solidFill>
              </a:rPr>
              <a:t>waterbag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5588000" y="2348880"/>
            <a:ext cx="265008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Q</a:t>
            </a:r>
            <a:r>
              <a:rPr lang="en-US" sz="1600" baseline="-25000" dirty="0" err="1">
                <a:solidFill>
                  <a:srgbClr val="FF0000"/>
                </a:solidFill>
              </a:rPr>
              <a:t>coh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baseline="-25000" dirty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  at edge of Gaussian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7452320" y="3429000"/>
            <a:ext cx="576064" cy="0"/>
          </a:xfrm>
          <a:prstGeom prst="straightConnector1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6876256" y="3068960"/>
            <a:ext cx="1595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70C0"/>
                </a:solidFill>
              </a:rPr>
              <a:t>positive energy modes</a:t>
            </a:r>
            <a:endParaRPr lang="en-US" sz="1100" dirty="0">
              <a:solidFill>
                <a:srgbClr val="0070C0"/>
              </a:solidFill>
            </a:endParaRPr>
          </a:p>
        </p:txBody>
      </p:sp>
      <p:grpSp>
        <p:nvGrpSpPr>
          <p:cNvPr id="56" name="Gruppieren 55"/>
          <p:cNvGrpSpPr/>
          <p:nvPr/>
        </p:nvGrpSpPr>
        <p:grpSpPr>
          <a:xfrm>
            <a:off x="3347864" y="980728"/>
            <a:ext cx="1524218" cy="1440160"/>
            <a:chOff x="5580112" y="2348880"/>
            <a:chExt cx="1668234" cy="1728192"/>
          </a:xfrm>
        </p:grpSpPr>
        <p:sp>
          <p:nvSpPr>
            <p:cNvPr id="57" name="Ellipse 56"/>
            <p:cNvSpPr/>
            <p:nvPr/>
          </p:nvSpPr>
          <p:spPr bwMode="auto">
            <a:xfrm>
              <a:off x="5796136" y="2852936"/>
              <a:ext cx="1152128" cy="93610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Ellipse 57"/>
            <p:cNvSpPr/>
            <p:nvPr/>
          </p:nvSpPr>
          <p:spPr bwMode="auto">
            <a:xfrm>
              <a:off x="5868144" y="2708920"/>
              <a:ext cx="1008112" cy="1224136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9" name="Gerade Verbindung 58"/>
            <p:cNvCxnSpPr/>
            <p:nvPr/>
          </p:nvCxnSpPr>
          <p:spPr bwMode="auto">
            <a:xfrm>
              <a:off x="6372200" y="2564904"/>
              <a:ext cx="0" cy="151216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/>
          </p:nvCxnSpPr>
          <p:spPr bwMode="auto">
            <a:xfrm>
              <a:off x="5580112" y="3284984"/>
              <a:ext cx="1584176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Textfeld 60"/>
            <p:cNvSpPr txBox="1"/>
            <p:nvPr/>
          </p:nvSpPr>
          <p:spPr>
            <a:xfrm>
              <a:off x="6948264" y="299695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6300192" y="2348880"/>
              <a:ext cx="314400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y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4860032" y="980728"/>
            <a:ext cx="1524218" cy="1296144"/>
            <a:chOff x="1187624" y="2708920"/>
            <a:chExt cx="1884258" cy="1440160"/>
          </a:xfrm>
        </p:grpSpPr>
        <p:sp>
          <p:nvSpPr>
            <p:cNvPr id="67" name="Ellipse 66"/>
            <p:cNvSpPr/>
            <p:nvPr/>
          </p:nvSpPr>
          <p:spPr bwMode="auto">
            <a:xfrm>
              <a:off x="1489304" y="3106849"/>
              <a:ext cx="1152128" cy="86409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68" name="Gerade Verbindung 67"/>
            <p:cNvCxnSpPr/>
            <p:nvPr/>
          </p:nvCxnSpPr>
          <p:spPr bwMode="auto">
            <a:xfrm>
              <a:off x="2051720" y="2924944"/>
              <a:ext cx="0" cy="122413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/>
          </p:nvCxnSpPr>
          <p:spPr bwMode="auto">
            <a:xfrm>
              <a:off x="1187624" y="3573016"/>
              <a:ext cx="1728192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Textfeld 69"/>
            <p:cNvSpPr txBox="1"/>
            <p:nvPr/>
          </p:nvSpPr>
          <p:spPr>
            <a:xfrm>
              <a:off x="2771800" y="32129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979712" y="270892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y</a:t>
              </a:r>
            </a:p>
          </p:txBody>
        </p:sp>
        <p:grpSp>
          <p:nvGrpSpPr>
            <p:cNvPr id="73" name="Gruppieren 72"/>
            <p:cNvGrpSpPr/>
            <p:nvPr/>
          </p:nvGrpSpPr>
          <p:grpSpPr>
            <a:xfrm>
              <a:off x="1268403" y="3039062"/>
              <a:ext cx="1553850" cy="1029184"/>
              <a:chOff x="2462320" y="4286057"/>
              <a:chExt cx="1553850" cy="1029184"/>
            </a:xfrm>
          </p:grpSpPr>
          <p:sp>
            <p:nvSpPr>
              <p:cNvPr id="74" name="Freihandform 73"/>
              <p:cNvSpPr/>
              <p:nvPr/>
            </p:nvSpPr>
            <p:spPr bwMode="auto">
              <a:xfrm rot="276086">
                <a:off x="3236021" y="4309487"/>
                <a:ext cx="780149" cy="1005754"/>
              </a:xfrm>
              <a:custGeom>
                <a:avLst/>
                <a:gdLst>
                  <a:gd name="connsiteX0" fmla="*/ 0 w 795153"/>
                  <a:gd name="connsiteY0" fmla="*/ 0 h 1052423"/>
                  <a:gd name="connsiteX1" fmla="*/ 215661 w 795153"/>
                  <a:gd name="connsiteY1" fmla="*/ 69012 h 1052423"/>
                  <a:gd name="connsiteX2" fmla="*/ 345057 w 795153"/>
                  <a:gd name="connsiteY2" fmla="*/ 207034 h 1052423"/>
                  <a:gd name="connsiteX3" fmla="*/ 474453 w 795153"/>
                  <a:gd name="connsiteY3" fmla="*/ 284672 h 1052423"/>
                  <a:gd name="connsiteX4" fmla="*/ 664234 w 795153"/>
                  <a:gd name="connsiteY4" fmla="*/ 362310 h 1052423"/>
                  <a:gd name="connsiteX5" fmla="*/ 793630 w 795153"/>
                  <a:gd name="connsiteY5" fmla="*/ 526212 h 1052423"/>
                  <a:gd name="connsiteX6" fmla="*/ 724619 w 795153"/>
                  <a:gd name="connsiteY6" fmla="*/ 672861 h 1052423"/>
                  <a:gd name="connsiteX7" fmla="*/ 569344 w 795153"/>
                  <a:gd name="connsiteY7" fmla="*/ 741872 h 1052423"/>
                  <a:gd name="connsiteX8" fmla="*/ 457200 w 795153"/>
                  <a:gd name="connsiteY8" fmla="*/ 793630 h 1052423"/>
                  <a:gd name="connsiteX9" fmla="*/ 301925 w 795153"/>
                  <a:gd name="connsiteY9" fmla="*/ 923027 h 1052423"/>
                  <a:gd name="connsiteX10" fmla="*/ 181155 w 795153"/>
                  <a:gd name="connsiteY10" fmla="*/ 1017917 h 1052423"/>
                  <a:gd name="connsiteX11" fmla="*/ 17253 w 795153"/>
                  <a:gd name="connsiteY11" fmla="*/ 1052423 h 1052423"/>
                  <a:gd name="connsiteX0" fmla="*/ 0 w 793797"/>
                  <a:gd name="connsiteY0" fmla="*/ 0 h 1052423"/>
                  <a:gd name="connsiteX1" fmla="*/ 215661 w 793797"/>
                  <a:gd name="connsiteY1" fmla="*/ 69012 h 1052423"/>
                  <a:gd name="connsiteX2" fmla="*/ 345057 w 793797"/>
                  <a:gd name="connsiteY2" fmla="*/ 207034 h 1052423"/>
                  <a:gd name="connsiteX3" fmla="*/ 474453 w 793797"/>
                  <a:gd name="connsiteY3" fmla="*/ 284672 h 1052423"/>
                  <a:gd name="connsiteX4" fmla="*/ 707366 w 793797"/>
                  <a:gd name="connsiteY4" fmla="*/ 362310 h 1052423"/>
                  <a:gd name="connsiteX5" fmla="*/ 793630 w 793797"/>
                  <a:gd name="connsiteY5" fmla="*/ 526212 h 1052423"/>
                  <a:gd name="connsiteX6" fmla="*/ 724619 w 793797"/>
                  <a:gd name="connsiteY6" fmla="*/ 672861 h 1052423"/>
                  <a:gd name="connsiteX7" fmla="*/ 569344 w 793797"/>
                  <a:gd name="connsiteY7" fmla="*/ 741872 h 1052423"/>
                  <a:gd name="connsiteX8" fmla="*/ 457200 w 793797"/>
                  <a:gd name="connsiteY8" fmla="*/ 793630 h 1052423"/>
                  <a:gd name="connsiteX9" fmla="*/ 301925 w 793797"/>
                  <a:gd name="connsiteY9" fmla="*/ 923027 h 1052423"/>
                  <a:gd name="connsiteX10" fmla="*/ 181155 w 793797"/>
                  <a:gd name="connsiteY10" fmla="*/ 1017917 h 1052423"/>
                  <a:gd name="connsiteX11" fmla="*/ 17253 w 793797"/>
                  <a:gd name="connsiteY11" fmla="*/ 1052423 h 1052423"/>
                  <a:gd name="connsiteX0" fmla="*/ 0 w 793797"/>
                  <a:gd name="connsiteY0" fmla="*/ 0 h 1024356"/>
                  <a:gd name="connsiteX1" fmla="*/ 215661 w 793797"/>
                  <a:gd name="connsiteY1" fmla="*/ 40945 h 1024356"/>
                  <a:gd name="connsiteX2" fmla="*/ 345057 w 793797"/>
                  <a:gd name="connsiteY2" fmla="*/ 178967 h 1024356"/>
                  <a:gd name="connsiteX3" fmla="*/ 474453 w 793797"/>
                  <a:gd name="connsiteY3" fmla="*/ 256605 h 1024356"/>
                  <a:gd name="connsiteX4" fmla="*/ 707366 w 793797"/>
                  <a:gd name="connsiteY4" fmla="*/ 334243 h 1024356"/>
                  <a:gd name="connsiteX5" fmla="*/ 793630 w 793797"/>
                  <a:gd name="connsiteY5" fmla="*/ 498145 h 1024356"/>
                  <a:gd name="connsiteX6" fmla="*/ 724619 w 793797"/>
                  <a:gd name="connsiteY6" fmla="*/ 644794 h 1024356"/>
                  <a:gd name="connsiteX7" fmla="*/ 569344 w 793797"/>
                  <a:gd name="connsiteY7" fmla="*/ 713805 h 1024356"/>
                  <a:gd name="connsiteX8" fmla="*/ 457200 w 793797"/>
                  <a:gd name="connsiteY8" fmla="*/ 765563 h 1024356"/>
                  <a:gd name="connsiteX9" fmla="*/ 301925 w 793797"/>
                  <a:gd name="connsiteY9" fmla="*/ 894960 h 1024356"/>
                  <a:gd name="connsiteX10" fmla="*/ 181155 w 793797"/>
                  <a:gd name="connsiteY10" fmla="*/ 989850 h 1024356"/>
                  <a:gd name="connsiteX11" fmla="*/ 17253 w 793797"/>
                  <a:gd name="connsiteY11" fmla="*/ 1024356 h 1024356"/>
                  <a:gd name="connsiteX0" fmla="*/ 0 w 780149"/>
                  <a:gd name="connsiteY0" fmla="*/ 0 h 997546"/>
                  <a:gd name="connsiteX1" fmla="*/ 202013 w 780149"/>
                  <a:gd name="connsiteY1" fmla="*/ 14135 h 997546"/>
                  <a:gd name="connsiteX2" fmla="*/ 331409 w 780149"/>
                  <a:gd name="connsiteY2" fmla="*/ 152157 h 997546"/>
                  <a:gd name="connsiteX3" fmla="*/ 460805 w 780149"/>
                  <a:gd name="connsiteY3" fmla="*/ 229795 h 997546"/>
                  <a:gd name="connsiteX4" fmla="*/ 693718 w 780149"/>
                  <a:gd name="connsiteY4" fmla="*/ 307433 h 997546"/>
                  <a:gd name="connsiteX5" fmla="*/ 779982 w 780149"/>
                  <a:gd name="connsiteY5" fmla="*/ 471335 h 997546"/>
                  <a:gd name="connsiteX6" fmla="*/ 710971 w 780149"/>
                  <a:gd name="connsiteY6" fmla="*/ 617984 h 997546"/>
                  <a:gd name="connsiteX7" fmla="*/ 555696 w 780149"/>
                  <a:gd name="connsiteY7" fmla="*/ 686995 h 997546"/>
                  <a:gd name="connsiteX8" fmla="*/ 443552 w 780149"/>
                  <a:gd name="connsiteY8" fmla="*/ 738753 h 997546"/>
                  <a:gd name="connsiteX9" fmla="*/ 288277 w 780149"/>
                  <a:gd name="connsiteY9" fmla="*/ 868150 h 997546"/>
                  <a:gd name="connsiteX10" fmla="*/ 167507 w 780149"/>
                  <a:gd name="connsiteY10" fmla="*/ 963040 h 997546"/>
                  <a:gd name="connsiteX11" fmla="*/ 3605 w 780149"/>
                  <a:gd name="connsiteY11" fmla="*/ 997546 h 997546"/>
                  <a:gd name="connsiteX0" fmla="*/ 0 w 780149"/>
                  <a:gd name="connsiteY0" fmla="*/ 0 h 997546"/>
                  <a:gd name="connsiteX1" fmla="*/ 202013 w 780149"/>
                  <a:gd name="connsiteY1" fmla="*/ 34243 h 997546"/>
                  <a:gd name="connsiteX2" fmla="*/ 331409 w 780149"/>
                  <a:gd name="connsiteY2" fmla="*/ 152157 h 997546"/>
                  <a:gd name="connsiteX3" fmla="*/ 460805 w 780149"/>
                  <a:gd name="connsiteY3" fmla="*/ 229795 h 997546"/>
                  <a:gd name="connsiteX4" fmla="*/ 693718 w 780149"/>
                  <a:gd name="connsiteY4" fmla="*/ 307433 h 997546"/>
                  <a:gd name="connsiteX5" fmla="*/ 779982 w 780149"/>
                  <a:gd name="connsiteY5" fmla="*/ 471335 h 997546"/>
                  <a:gd name="connsiteX6" fmla="*/ 710971 w 780149"/>
                  <a:gd name="connsiteY6" fmla="*/ 617984 h 997546"/>
                  <a:gd name="connsiteX7" fmla="*/ 555696 w 780149"/>
                  <a:gd name="connsiteY7" fmla="*/ 686995 h 997546"/>
                  <a:gd name="connsiteX8" fmla="*/ 443552 w 780149"/>
                  <a:gd name="connsiteY8" fmla="*/ 738753 h 997546"/>
                  <a:gd name="connsiteX9" fmla="*/ 288277 w 780149"/>
                  <a:gd name="connsiteY9" fmla="*/ 868150 h 997546"/>
                  <a:gd name="connsiteX10" fmla="*/ 167507 w 780149"/>
                  <a:gd name="connsiteY10" fmla="*/ 963040 h 997546"/>
                  <a:gd name="connsiteX11" fmla="*/ 3605 w 780149"/>
                  <a:gd name="connsiteY11" fmla="*/ 997546 h 997546"/>
                  <a:gd name="connsiteX0" fmla="*/ 0 w 780149"/>
                  <a:gd name="connsiteY0" fmla="*/ 0 h 987865"/>
                  <a:gd name="connsiteX1" fmla="*/ 202013 w 780149"/>
                  <a:gd name="connsiteY1" fmla="*/ 34243 h 987865"/>
                  <a:gd name="connsiteX2" fmla="*/ 331409 w 780149"/>
                  <a:gd name="connsiteY2" fmla="*/ 152157 h 987865"/>
                  <a:gd name="connsiteX3" fmla="*/ 460805 w 780149"/>
                  <a:gd name="connsiteY3" fmla="*/ 229795 h 987865"/>
                  <a:gd name="connsiteX4" fmla="*/ 693718 w 780149"/>
                  <a:gd name="connsiteY4" fmla="*/ 307433 h 987865"/>
                  <a:gd name="connsiteX5" fmla="*/ 779982 w 780149"/>
                  <a:gd name="connsiteY5" fmla="*/ 471335 h 987865"/>
                  <a:gd name="connsiteX6" fmla="*/ 710971 w 780149"/>
                  <a:gd name="connsiteY6" fmla="*/ 617984 h 987865"/>
                  <a:gd name="connsiteX7" fmla="*/ 555696 w 780149"/>
                  <a:gd name="connsiteY7" fmla="*/ 686995 h 987865"/>
                  <a:gd name="connsiteX8" fmla="*/ 443552 w 780149"/>
                  <a:gd name="connsiteY8" fmla="*/ 738753 h 987865"/>
                  <a:gd name="connsiteX9" fmla="*/ 288277 w 780149"/>
                  <a:gd name="connsiteY9" fmla="*/ 868150 h 987865"/>
                  <a:gd name="connsiteX10" fmla="*/ 167507 w 780149"/>
                  <a:gd name="connsiteY10" fmla="*/ 963040 h 987865"/>
                  <a:gd name="connsiteX11" fmla="*/ 70091 w 780149"/>
                  <a:gd name="connsiteY11" fmla="*/ 987865 h 987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0149" h="987865">
                    <a:moveTo>
                      <a:pt x="0" y="0"/>
                    </a:moveTo>
                    <a:cubicBezTo>
                      <a:pt x="79075" y="17253"/>
                      <a:pt x="146778" y="8884"/>
                      <a:pt x="202013" y="34243"/>
                    </a:cubicBezTo>
                    <a:cubicBezTo>
                      <a:pt x="257248" y="59602"/>
                      <a:pt x="288277" y="119565"/>
                      <a:pt x="331409" y="152157"/>
                    </a:cubicBezTo>
                    <a:cubicBezTo>
                      <a:pt x="374541" y="184749"/>
                      <a:pt x="400420" y="203916"/>
                      <a:pt x="460805" y="229795"/>
                    </a:cubicBezTo>
                    <a:cubicBezTo>
                      <a:pt x="521190" y="255674"/>
                      <a:pt x="640522" y="267176"/>
                      <a:pt x="693718" y="307433"/>
                    </a:cubicBezTo>
                    <a:cubicBezTo>
                      <a:pt x="746914" y="347690"/>
                      <a:pt x="777107" y="419577"/>
                      <a:pt x="779982" y="471335"/>
                    </a:cubicBezTo>
                    <a:cubicBezTo>
                      <a:pt x="782857" y="523093"/>
                      <a:pt x="748352" y="582041"/>
                      <a:pt x="710971" y="617984"/>
                    </a:cubicBezTo>
                    <a:cubicBezTo>
                      <a:pt x="673590" y="653927"/>
                      <a:pt x="555696" y="686995"/>
                      <a:pt x="555696" y="686995"/>
                    </a:cubicBezTo>
                    <a:cubicBezTo>
                      <a:pt x="511126" y="707123"/>
                      <a:pt x="488122" y="708561"/>
                      <a:pt x="443552" y="738753"/>
                    </a:cubicBezTo>
                    <a:cubicBezTo>
                      <a:pt x="398982" y="768946"/>
                      <a:pt x="334285" y="830769"/>
                      <a:pt x="288277" y="868150"/>
                    </a:cubicBezTo>
                    <a:cubicBezTo>
                      <a:pt x="242270" y="905531"/>
                      <a:pt x="214952" y="941474"/>
                      <a:pt x="167507" y="963040"/>
                    </a:cubicBezTo>
                    <a:cubicBezTo>
                      <a:pt x="120062" y="984606"/>
                      <a:pt x="128319" y="981395"/>
                      <a:pt x="70091" y="98786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70C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5" name="Freihandform 74"/>
              <p:cNvSpPr/>
              <p:nvPr/>
            </p:nvSpPr>
            <p:spPr bwMode="auto">
              <a:xfrm rot="10800000">
                <a:off x="2462320" y="4286057"/>
                <a:ext cx="791340" cy="1010582"/>
              </a:xfrm>
              <a:custGeom>
                <a:avLst/>
                <a:gdLst>
                  <a:gd name="connsiteX0" fmla="*/ 0 w 795153"/>
                  <a:gd name="connsiteY0" fmla="*/ 0 h 1052423"/>
                  <a:gd name="connsiteX1" fmla="*/ 215661 w 795153"/>
                  <a:gd name="connsiteY1" fmla="*/ 69012 h 1052423"/>
                  <a:gd name="connsiteX2" fmla="*/ 345057 w 795153"/>
                  <a:gd name="connsiteY2" fmla="*/ 207034 h 1052423"/>
                  <a:gd name="connsiteX3" fmla="*/ 474453 w 795153"/>
                  <a:gd name="connsiteY3" fmla="*/ 284672 h 1052423"/>
                  <a:gd name="connsiteX4" fmla="*/ 664234 w 795153"/>
                  <a:gd name="connsiteY4" fmla="*/ 362310 h 1052423"/>
                  <a:gd name="connsiteX5" fmla="*/ 793630 w 795153"/>
                  <a:gd name="connsiteY5" fmla="*/ 526212 h 1052423"/>
                  <a:gd name="connsiteX6" fmla="*/ 724619 w 795153"/>
                  <a:gd name="connsiteY6" fmla="*/ 672861 h 1052423"/>
                  <a:gd name="connsiteX7" fmla="*/ 569344 w 795153"/>
                  <a:gd name="connsiteY7" fmla="*/ 741872 h 1052423"/>
                  <a:gd name="connsiteX8" fmla="*/ 457200 w 795153"/>
                  <a:gd name="connsiteY8" fmla="*/ 793630 h 1052423"/>
                  <a:gd name="connsiteX9" fmla="*/ 301925 w 795153"/>
                  <a:gd name="connsiteY9" fmla="*/ 923027 h 1052423"/>
                  <a:gd name="connsiteX10" fmla="*/ 181155 w 795153"/>
                  <a:gd name="connsiteY10" fmla="*/ 1017917 h 1052423"/>
                  <a:gd name="connsiteX11" fmla="*/ 17253 w 795153"/>
                  <a:gd name="connsiteY11" fmla="*/ 1052423 h 1052423"/>
                  <a:gd name="connsiteX0" fmla="*/ 0 w 793797"/>
                  <a:gd name="connsiteY0" fmla="*/ 0 h 1052423"/>
                  <a:gd name="connsiteX1" fmla="*/ 215661 w 793797"/>
                  <a:gd name="connsiteY1" fmla="*/ 69012 h 1052423"/>
                  <a:gd name="connsiteX2" fmla="*/ 345057 w 793797"/>
                  <a:gd name="connsiteY2" fmla="*/ 207034 h 1052423"/>
                  <a:gd name="connsiteX3" fmla="*/ 474453 w 793797"/>
                  <a:gd name="connsiteY3" fmla="*/ 284672 h 1052423"/>
                  <a:gd name="connsiteX4" fmla="*/ 707366 w 793797"/>
                  <a:gd name="connsiteY4" fmla="*/ 362310 h 1052423"/>
                  <a:gd name="connsiteX5" fmla="*/ 793630 w 793797"/>
                  <a:gd name="connsiteY5" fmla="*/ 526212 h 1052423"/>
                  <a:gd name="connsiteX6" fmla="*/ 724619 w 793797"/>
                  <a:gd name="connsiteY6" fmla="*/ 672861 h 1052423"/>
                  <a:gd name="connsiteX7" fmla="*/ 569344 w 793797"/>
                  <a:gd name="connsiteY7" fmla="*/ 741872 h 1052423"/>
                  <a:gd name="connsiteX8" fmla="*/ 457200 w 793797"/>
                  <a:gd name="connsiteY8" fmla="*/ 793630 h 1052423"/>
                  <a:gd name="connsiteX9" fmla="*/ 301925 w 793797"/>
                  <a:gd name="connsiteY9" fmla="*/ 923027 h 1052423"/>
                  <a:gd name="connsiteX10" fmla="*/ 181155 w 793797"/>
                  <a:gd name="connsiteY10" fmla="*/ 1017917 h 1052423"/>
                  <a:gd name="connsiteX11" fmla="*/ 17253 w 793797"/>
                  <a:gd name="connsiteY11" fmla="*/ 1052423 h 1052423"/>
                  <a:gd name="connsiteX0" fmla="*/ 0 w 793797"/>
                  <a:gd name="connsiteY0" fmla="*/ 0 h 1024356"/>
                  <a:gd name="connsiteX1" fmla="*/ 215661 w 793797"/>
                  <a:gd name="connsiteY1" fmla="*/ 40945 h 1024356"/>
                  <a:gd name="connsiteX2" fmla="*/ 345057 w 793797"/>
                  <a:gd name="connsiteY2" fmla="*/ 178967 h 1024356"/>
                  <a:gd name="connsiteX3" fmla="*/ 474453 w 793797"/>
                  <a:gd name="connsiteY3" fmla="*/ 256605 h 1024356"/>
                  <a:gd name="connsiteX4" fmla="*/ 707366 w 793797"/>
                  <a:gd name="connsiteY4" fmla="*/ 334243 h 1024356"/>
                  <a:gd name="connsiteX5" fmla="*/ 793630 w 793797"/>
                  <a:gd name="connsiteY5" fmla="*/ 498145 h 1024356"/>
                  <a:gd name="connsiteX6" fmla="*/ 724619 w 793797"/>
                  <a:gd name="connsiteY6" fmla="*/ 644794 h 1024356"/>
                  <a:gd name="connsiteX7" fmla="*/ 569344 w 793797"/>
                  <a:gd name="connsiteY7" fmla="*/ 713805 h 1024356"/>
                  <a:gd name="connsiteX8" fmla="*/ 457200 w 793797"/>
                  <a:gd name="connsiteY8" fmla="*/ 765563 h 1024356"/>
                  <a:gd name="connsiteX9" fmla="*/ 301925 w 793797"/>
                  <a:gd name="connsiteY9" fmla="*/ 894960 h 1024356"/>
                  <a:gd name="connsiteX10" fmla="*/ 181155 w 793797"/>
                  <a:gd name="connsiteY10" fmla="*/ 989850 h 1024356"/>
                  <a:gd name="connsiteX11" fmla="*/ 17253 w 793797"/>
                  <a:gd name="connsiteY11" fmla="*/ 1024356 h 1024356"/>
                  <a:gd name="connsiteX0" fmla="*/ 0 w 780149"/>
                  <a:gd name="connsiteY0" fmla="*/ 0 h 997546"/>
                  <a:gd name="connsiteX1" fmla="*/ 202013 w 780149"/>
                  <a:gd name="connsiteY1" fmla="*/ 14135 h 997546"/>
                  <a:gd name="connsiteX2" fmla="*/ 331409 w 780149"/>
                  <a:gd name="connsiteY2" fmla="*/ 152157 h 997546"/>
                  <a:gd name="connsiteX3" fmla="*/ 460805 w 780149"/>
                  <a:gd name="connsiteY3" fmla="*/ 229795 h 997546"/>
                  <a:gd name="connsiteX4" fmla="*/ 693718 w 780149"/>
                  <a:gd name="connsiteY4" fmla="*/ 307433 h 997546"/>
                  <a:gd name="connsiteX5" fmla="*/ 779982 w 780149"/>
                  <a:gd name="connsiteY5" fmla="*/ 471335 h 997546"/>
                  <a:gd name="connsiteX6" fmla="*/ 710971 w 780149"/>
                  <a:gd name="connsiteY6" fmla="*/ 617984 h 997546"/>
                  <a:gd name="connsiteX7" fmla="*/ 555696 w 780149"/>
                  <a:gd name="connsiteY7" fmla="*/ 686995 h 997546"/>
                  <a:gd name="connsiteX8" fmla="*/ 443552 w 780149"/>
                  <a:gd name="connsiteY8" fmla="*/ 738753 h 997546"/>
                  <a:gd name="connsiteX9" fmla="*/ 288277 w 780149"/>
                  <a:gd name="connsiteY9" fmla="*/ 868150 h 997546"/>
                  <a:gd name="connsiteX10" fmla="*/ 167507 w 780149"/>
                  <a:gd name="connsiteY10" fmla="*/ 963040 h 997546"/>
                  <a:gd name="connsiteX11" fmla="*/ 3605 w 780149"/>
                  <a:gd name="connsiteY11" fmla="*/ 997546 h 997546"/>
                  <a:gd name="connsiteX0" fmla="*/ 0 w 780149"/>
                  <a:gd name="connsiteY0" fmla="*/ 0 h 997546"/>
                  <a:gd name="connsiteX1" fmla="*/ 202013 w 780149"/>
                  <a:gd name="connsiteY1" fmla="*/ 34243 h 997546"/>
                  <a:gd name="connsiteX2" fmla="*/ 331409 w 780149"/>
                  <a:gd name="connsiteY2" fmla="*/ 152157 h 997546"/>
                  <a:gd name="connsiteX3" fmla="*/ 460805 w 780149"/>
                  <a:gd name="connsiteY3" fmla="*/ 229795 h 997546"/>
                  <a:gd name="connsiteX4" fmla="*/ 693718 w 780149"/>
                  <a:gd name="connsiteY4" fmla="*/ 307433 h 997546"/>
                  <a:gd name="connsiteX5" fmla="*/ 779982 w 780149"/>
                  <a:gd name="connsiteY5" fmla="*/ 471335 h 997546"/>
                  <a:gd name="connsiteX6" fmla="*/ 710971 w 780149"/>
                  <a:gd name="connsiteY6" fmla="*/ 617984 h 997546"/>
                  <a:gd name="connsiteX7" fmla="*/ 555696 w 780149"/>
                  <a:gd name="connsiteY7" fmla="*/ 686995 h 997546"/>
                  <a:gd name="connsiteX8" fmla="*/ 443552 w 780149"/>
                  <a:gd name="connsiteY8" fmla="*/ 738753 h 997546"/>
                  <a:gd name="connsiteX9" fmla="*/ 288277 w 780149"/>
                  <a:gd name="connsiteY9" fmla="*/ 868150 h 997546"/>
                  <a:gd name="connsiteX10" fmla="*/ 167507 w 780149"/>
                  <a:gd name="connsiteY10" fmla="*/ 963040 h 997546"/>
                  <a:gd name="connsiteX11" fmla="*/ 3605 w 780149"/>
                  <a:gd name="connsiteY11" fmla="*/ 997546 h 997546"/>
                  <a:gd name="connsiteX0" fmla="*/ 0 w 836109"/>
                  <a:gd name="connsiteY0" fmla="*/ 0 h 1002487"/>
                  <a:gd name="connsiteX1" fmla="*/ 257973 w 836109"/>
                  <a:gd name="connsiteY1" fmla="*/ 39184 h 1002487"/>
                  <a:gd name="connsiteX2" fmla="*/ 387369 w 836109"/>
                  <a:gd name="connsiteY2" fmla="*/ 157098 h 1002487"/>
                  <a:gd name="connsiteX3" fmla="*/ 516765 w 836109"/>
                  <a:gd name="connsiteY3" fmla="*/ 234736 h 1002487"/>
                  <a:gd name="connsiteX4" fmla="*/ 749678 w 836109"/>
                  <a:gd name="connsiteY4" fmla="*/ 312374 h 1002487"/>
                  <a:gd name="connsiteX5" fmla="*/ 835942 w 836109"/>
                  <a:gd name="connsiteY5" fmla="*/ 476276 h 1002487"/>
                  <a:gd name="connsiteX6" fmla="*/ 766931 w 836109"/>
                  <a:gd name="connsiteY6" fmla="*/ 622925 h 1002487"/>
                  <a:gd name="connsiteX7" fmla="*/ 611656 w 836109"/>
                  <a:gd name="connsiteY7" fmla="*/ 691936 h 1002487"/>
                  <a:gd name="connsiteX8" fmla="*/ 499512 w 836109"/>
                  <a:gd name="connsiteY8" fmla="*/ 743694 h 1002487"/>
                  <a:gd name="connsiteX9" fmla="*/ 344237 w 836109"/>
                  <a:gd name="connsiteY9" fmla="*/ 873091 h 1002487"/>
                  <a:gd name="connsiteX10" fmla="*/ 223467 w 836109"/>
                  <a:gd name="connsiteY10" fmla="*/ 967981 h 1002487"/>
                  <a:gd name="connsiteX11" fmla="*/ 59565 w 836109"/>
                  <a:gd name="connsiteY11" fmla="*/ 1002487 h 1002487"/>
                  <a:gd name="connsiteX0" fmla="*/ 0 w 892070"/>
                  <a:gd name="connsiteY0" fmla="*/ 0 h 1002487"/>
                  <a:gd name="connsiteX1" fmla="*/ 313934 w 892070"/>
                  <a:gd name="connsiteY1" fmla="*/ 39184 h 1002487"/>
                  <a:gd name="connsiteX2" fmla="*/ 443330 w 892070"/>
                  <a:gd name="connsiteY2" fmla="*/ 157098 h 1002487"/>
                  <a:gd name="connsiteX3" fmla="*/ 572726 w 892070"/>
                  <a:gd name="connsiteY3" fmla="*/ 234736 h 1002487"/>
                  <a:gd name="connsiteX4" fmla="*/ 805639 w 892070"/>
                  <a:gd name="connsiteY4" fmla="*/ 312374 h 1002487"/>
                  <a:gd name="connsiteX5" fmla="*/ 891903 w 892070"/>
                  <a:gd name="connsiteY5" fmla="*/ 476276 h 1002487"/>
                  <a:gd name="connsiteX6" fmla="*/ 822892 w 892070"/>
                  <a:gd name="connsiteY6" fmla="*/ 622925 h 1002487"/>
                  <a:gd name="connsiteX7" fmla="*/ 667617 w 892070"/>
                  <a:gd name="connsiteY7" fmla="*/ 691936 h 1002487"/>
                  <a:gd name="connsiteX8" fmla="*/ 555473 w 892070"/>
                  <a:gd name="connsiteY8" fmla="*/ 743694 h 1002487"/>
                  <a:gd name="connsiteX9" fmla="*/ 400198 w 892070"/>
                  <a:gd name="connsiteY9" fmla="*/ 873091 h 1002487"/>
                  <a:gd name="connsiteX10" fmla="*/ 279428 w 892070"/>
                  <a:gd name="connsiteY10" fmla="*/ 967981 h 1002487"/>
                  <a:gd name="connsiteX11" fmla="*/ 115526 w 892070"/>
                  <a:gd name="connsiteY11" fmla="*/ 1002487 h 1002487"/>
                  <a:gd name="connsiteX0" fmla="*/ 0 w 892070"/>
                  <a:gd name="connsiteY0" fmla="*/ 0 h 1002487"/>
                  <a:gd name="connsiteX1" fmla="*/ 269166 w 892070"/>
                  <a:gd name="connsiteY1" fmla="*/ 39184 h 1002487"/>
                  <a:gd name="connsiteX2" fmla="*/ 443330 w 892070"/>
                  <a:gd name="connsiteY2" fmla="*/ 157098 h 1002487"/>
                  <a:gd name="connsiteX3" fmla="*/ 572726 w 892070"/>
                  <a:gd name="connsiteY3" fmla="*/ 234736 h 1002487"/>
                  <a:gd name="connsiteX4" fmla="*/ 805639 w 892070"/>
                  <a:gd name="connsiteY4" fmla="*/ 312374 h 1002487"/>
                  <a:gd name="connsiteX5" fmla="*/ 891903 w 892070"/>
                  <a:gd name="connsiteY5" fmla="*/ 476276 h 1002487"/>
                  <a:gd name="connsiteX6" fmla="*/ 822892 w 892070"/>
                  <a:gd name="connsiteY6" fmla="*/ 622925 h 1002487"/>
                  <a:gd name="connsiteX7" fmla="*/ 667617 w 892070"/>
                  <a:gd name="connsiteY7" fmla="*/ 691936 h 1002487"/>
                  <a:gd name="connsiteX8" fmla="*/ 555473 w 892070"/>
                  <a:gd name="connsiteY8" fmla="*/ 743694 h 1002487"/>
                  <a:gd name="connsiteX9" fmla="*/ 400198 w 892070"/>
                  <a:gd name="connsiteY9" fmla="*/ 873091 h 1002487"/>
                  <a:gd name="connsiteX10" fmla="*/ 279428 w 892070"/>
                  <a:gd name="connsiteY10" fmla="*/ 967981 h 1002487"/>
                  <a:gd name="connsiteX11" fmla="*/ 115526 w 892070"/>
                  <a:gd name="connsiteY11" fmla="*/ 1002487 h 1002487"/>
                  <a:gd name="connsiteX0" fmla="*/ 0 w 791341"/>
                  <a:gd name="connsiteY0" fmla="*/ 0 h 992607"/>
                  <a:gd name="connsiteX1" fmla="*/ 168437 w 791341"/>
                  <a:gd name="connsiteY1" fmla="*/ 29304 h 992607"/>
                  <a:gd name="connsiteX2" fmla="*/ 342601 w 791341"/>
                  <a:gd name="connsiteY2" fmla="*/ 147218 h 992607"/>
                  <a:gd name="connsiteX3" fmla="*/ 471997 w 791341"/>
                  <a:gd name="connsiteY3" fmla="*/ 224856 h 992607"/>
                  <a:gd name="connsiteX4" fmla="*/ 704910 w 791341"/>
                  <a:gd name="connsiteY4" fmla="*/ 302494 h 992607"/>
                  <a:gd name="connsiteX5" fmla="*/ 791174 w 791341"/>
                  <a:gd name="connsiteY5" fmla="*/ 466396 h 992607"/>
                  <a:gd name="connsiteX6" fmla="*/ 722163 w 791341"/>
                  <a:gd name="connsiteY6" fmla="*/ 613045 h 992607"/>
                  <a:gd name="connsiteX7" fmla="*/ 566888 w 791341"/>
                  <a:gd name="connsiteY7" fmla="*/ 682056 h 992607"/>
                  <a:gd name="connsiteX8" fmla="*/ 454744 w 791341"/>
                  <a:gd name="connsiteY8" fmla="*/ 733814 h 992607"/>
                  <a:gd name="connsiteX9" fmla="*/ 299469 w 791341"/>
                  <a:gd name="connsiteY9" fmla="*/ 863211 h 992607"/>
                  <a:gd name="connsiteX10" fmla="*/ 178699 w 791341"/>
                  <a:gd name="connsiteY10" fmla="*/ 958101 h 992607"/>
                  <a:gd name="connsiteX11" fmla="*/ 14797 w 791341"/>
                  <a:gd name="connsiteY11" fmla="*/ 992607 h 992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1341" h="992607">
                    <a:moveTo>
                      <a:pt x="0" y="0"/>
                    </a:moveTo>
                    <a:cubicBezTo>
                      <a:pt x="79075" y="17253"/>
                      <a:pt x="111337" y="4768"/>
                      <a:pt x="168437" y="29304"/>
                    </a:cubicBezTo>
                    <a:cubicBezTo>
                      <a:pt x="225537" y="53840"/>
                      <a:pt x="292008" y="114626"/>
                      <a:pt x="342601" y="147218"/>
                    </a:cubicBezTo>
                    <a:cubicBezTo>
                      <a:pt x="393194" y="179810"/>
                      <a:pt x="411612" y="198977"/>
                      <a:pt x="471997" y="224856"/>
                    </a:cubicBezTo>
                    <a:cubicBezTo>
                      <a:pt x="532382" y="250735"/>
                      <a:pt x="651714" y="262237"/>
                      <a:pt x="704910" y="302494"/>
                    </a:cubicBezTo>
                    <a:cubicBezTo>
                      <a:pt x="758106" y="342751"/>
                      <a:pt x="788299" y="414638"/>
                      <a:pt x="791174" y="466396"/>
                    </a:cubicBezTo>
                    <a:cubicBezTo>
                      <a:pt x="794049" y="518154"/>
                      <a:pt x="759544" y="577102"/>
                      <a:pt x="722163" y="613045"/>
                    </a:cubicBezTo>
                    <a:cubicBezTo>
                      <a:pt x="684782" y="648988"/>
                      <a:pt x="566888" y="682056"/>
                      <a:pt x="566888" y="682056"/>
                    </a:cubicBezTo>
                    <a:cubicBezTo>
                      <a:pt x="522318" y="702184"/>
                      <a:pt x="499314" y="703622"/>
                      <a:pt x="454744" y="733814"/>
                    </a:cubicBezTo>
                    <a:cubicBezTo>
                      <a:pt x="410174" y="764007"/>
                      <a:pt x="345477" y="825830"/>
                      <a:pt x="299469" y="863211"/>
                    </a:cubicBezTo>
                    <a:cubicBezTo>
                      <a:pt x="253462" y="900592"/>
                      <a:pt x="226144" y="936535"/>
                      <a:pt x="178699" y="958101"/>
                    </a:cubicBezTo>
                    <a:cubicBezTo>
                      <a:pt x="131254" y="979667"/>
                      <a:pt x="73025" y="986137"/>
                      <a:pt x="14797" y="992607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70C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76" name="Textfeld 75"/>
          <p:cNvSpPr txBox="1"/>
          <p:nvPr/>
        </p:nvSpPr>
        <p:spPr>
          <a:xfrm>
            <a:off x="3779912" y="1556792"/>
            <a:ext cx="6399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m=2</a:t>
            </a:r>
            <a:endParaRPr lang="en-US" dirty="0"/>
          </a:p>
        </p:txBody>
      </p:sp>
      <p:sp>
        <p:nvSpPr>
          <p:cNvPr id="78" name="Textfeld 77"/>
          <p:cNvSpPr txBox="1"/>
          <p:nvPr/>
        </p:nvSpPr>
        <p:spPr>
          <a:xfrm>
            <a:off x="5220072" y="1556792"/>
            <a:ext cx="6399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m=4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179512" y="1268760"/>
            <a:ext cx="29523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Symbol" panose="05050102010706020507" pitchFamily="18" charset="2"/>
              </a:rPr>
              <a:t>D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coh,m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can be calculated analytically for m=2...4 </a:t>
            </a:r>
          </a:p>
          <a:p>
            <a:r>
              <a:rPr lang="en-US" sz="1400" i="1" dirty="0" smtClean="0"/>
              <a:t>in I.H., Phys. Rev. E, 1998</a:t>
            </a:r>
            <a:endParaRPr lang="en-US" sz="1400" i="1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4716016" y="2276872"/>
            <a:ext cx="4071034" cy="4267636"/>
            <a:chOff x="4716016" y="2276872"/>
            <a:chExt cx="4071034" cy="4267636"/>
          </a:xfrm>
        </p:grpSpPr>
        <p:grpSp>
          <p:nvGrpSpPr>
            <p:cNvPr id="5" name="Gruppieren 4"/>
            <p:cNvGrpSpPr/>
            <p:nvPr/>
          </p:nvGrpSpPr>
          <p:grpSpPr>
            <a:xfrm>
              <a:off x="4716016" y="2276872"/>
              <a:ext cx="4071034" cy="4267636"/>
              <a:chOff x="107504" y="1700808"/>
              <a:chExt cx="4071034" cy="4267636"/>
            </a:xfrm>
          </p:grpSpPr>
          <p:grpSp>
            <p:nvGrpSpPr>
              <p:cNvPr id="6" name="Gruppieren 5"/>
              <p:cNvGrpSpPr/>
              <p:nvPr/>
            </p:nvGrpSpPr>
            <p:grpSpPr>
              <a:xfrm>
                <a:off x="323528" y="1700808"/>
                <a:ext cx="3855010" cy="4267636"/>
                <a:chOff x="323528" y="1700808"/>
                <a:chExt cx="3855010" cy="4267636"/>
              </a:xfrm>
            </p:grpSpPr>
            <p:pic>
              <p:nvPicPr>
                <p:cNvPr id="23" name="Grafik 2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3528" y="1700808"/>
                  <a:ext cx="3855010" cy="3945963"/>
                </a:xfrm>
                <a:prstGeom prst="rect">
                  <a:avLst/>
                </a:prstGeom>
              </p:spPr>
            </p:pic>
            <p:sp>
              <p:nvSpPr>
                <p:cNvPr id="24" name="Textfeld 23"/>
                <p:cNvSpPr txBox="1"/>
                <p:nvPr/>
              </p:nvSpPr>
              <p:spPr>
                <a:xfrm>
                  <a:off x="3275856" y="5445224"/>
                  <a:ext cx="64953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/>
                    <a:t>Q</a:t>
                  </a:r>
                  <a:r>
                    <a:rPr lang="en-US" sz="2800" baseline="-25000" dirty="0" err="1" smtClean="0"/>
                    <a:t>x</a:t>
                  </a:r>
                  <a:r>
                    <a:rPr lang="en-US" sz="2800" baseline="-25000" dirty="0" smtClean="0"/>
                    <a:t> </a:t>
                  </a:r>
                  <a:endParaRPr lang="en-US" sz="2800" dirty="0"/>
                </a:p>
              </p:txBody>
            </p:sp>
            <p:sp>
              <p:nvSpPr>
                <p:cNvPr id="25" name="Rechteck 24"/>
                <p:cNvSpPr/>
                <p:nvPr/>
              </p:nvSpPr>
              <p:spPr>
                <a:xfrm>
                  <a:off x="1763688" y="1888257"/>
                  <a:ext cx="936104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hteck 25"/>
                <p:cNvSpPr/>
                <p:nvPr/>
              </p:nvSpPr>
              <p:spPr>
                <a:xfrm>
                  <a:off x="827584" y="4077072"/>
                  <a:ext cx="720080" cy="144016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hteck 26"/>
                <p:cNvSpPr/>
                <p:nvPr/>
              </p:nvSpPr>
              <p:spPr>
                <a:xfrm rot="5400000">
                  <a:off x="2328270" y="4824537"/>
                  <a:ext cx="855254" cy="4860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hteck 27"/>
                <p:cNvSpPr/>
                <p:nvPr/>
              </p:nvSpPr>
              <p:spPr>
                <a:xfrm rot="5400000">
                  <a:off x="2432307" y="4952871"/>
                  <a:ext cx="801905" cy="58419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feld 6"/>
              <p:cNvSpPr txBox="1"/>
              <p:nvPr/>
            </p:nvSpPr>
            <p:spPr>
              <a:xfrm>
                <a:off x="107504" y="2276872"/>
                <a:ext cx="6495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Q</a:t>
                </a:r>
                <a:r>
                  <a:rPr lang="en-US" sz="2800" baseline="-25000" dirty="0" err="1" smtClean="0"/>
                  <a:t>y</a:t>
                </a:r>
                <a:r>
                  <a:rPr lang="en-US" sz="2800" baseline="-25000" dirty="0" smtClean="0"/>
                  <a:t> </a:t>
                </a:r>
                <a:endParaRPr lang="en-US" sz="2800" dirty="0"/>
              </a:p>
            </p:txBody>
          </p:sp>
          <p:cxnSp>
            <p:nvCxnSpPr>
              <p:cNvPr id="9" name="Gerade Verbindung 8"/>
              <p:cNvCxnSpPr/>
              <p:nvPr/>
            </p:nvCxnSpPr>
            <p:spPr>
              <a:xfrm>
                <a:off x="2862104" y="3176449"/>
                <a:ext cx="0" cy="223224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9"/>
              <p:cNvCxnSpPr/>
              <p:nvPr/>
            </p:nvCxnSpPr>
            <p:spPr>
              <a:xfrm>
                <a:off x="3838755" y="3140015"/>
                <a:ext cx="815" cy="227573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10"/>
              <p:cNvCxnSpPr/>
              <p:nvPr/>
            </p:nvCxnSpPr>
            <p:spPr>
              <a:xfrm>
                <a:off x="3050908" y="3156411"/>
                <a:ext cx="0" cy="2232248"/>
              </a:xfrm>
              <a:prstGeom prst="line">
                <a:avLst/>
              </a:prstGeom>
              <a:ln w="38100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11"/>
              <p:cNvCxnSpPr/>
              <p:nvPr/>
            </p:nvCxnSpPr>
            <p:spPr>
              <a:xfrm>
                <a:off x="2978602" y="3155564"/>
                <a:ext cx="0" cy="2232248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hteck 15"/>
            <p:cNvSpPr/>
            <p:nvPr/>
          </p:nvSpPr>
          <p:spPr bwMode="auto">
            <a:xfrm>
              <a:off x="7755364" y="5910874"/>
              <a:ext cx="144016" cy="45719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79" name="Gerade Verbindung 78"/>
          <p:cNvCxnSpPr/>
          <p:nvPr/>
        </p:nvCxnSpPr>
        <p:spPr>
          <a:xfrm>
            <a:off x="7846620" y="3723683"/>
            <a:ext cx="0" cy="22322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7668344" y="3356992"/>
            <a:ext cx="9156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+mj-lt"/>
              </a:rPr>
              <a:t>Q</a:t>
            </a:r>
            <a:r>
              <a:rPr lang="en-US" sz="1400" baseline="-25000" dirty="0" err="1" smtClean="0"/>
              <a:t>coh</a:t>
            </a:r>
            <a:r>
              <a:rPr lang="en-US" sz="1400" dirty="0" smtClean="0"/>
              <a:t> 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/2 </a:t>
            </a:r>
            <a:endParaRPr lang="en-US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5436096" y="2348880"/>
            <a:ext cx="29530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Q</a:t>
            </a:r>
            <a:r>
              <a:rPr lang="en-US" baseline="-25000" dirty="0" err="1">
                <a:solidFill>
                  <a:srgbClr val="FF0000"/>
                </a:solidFill>
              </a:rPr>
              <a:t>coh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at edge of Gaussian</a:t>
            </a:r>
          </a:p>
        </p:txBody>
      </p:sp>
    </p:spTree>
    <p:extLst>
      <p:ext uri="{BB962C8B-B14F-4D97-AF65-F5344CB8AC3E}">
        <p14:creationId xmlns:p14="http://schemas.microsoft.com/office/powerpoint/2010/main" val="2648539550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-CERNschool">
  <a:themeElements>
    <a:clrScheme name="GSI-Zukun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I-Zukun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SI-Zukun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1416</Words>
  <Application>Microsoft Office PowerPoint</Application>
  <PresentationFormat>Bildschirmpräsentation (4:3)</PresentationFormat>
  <Paragraphs>319</Paragraphs>
  <Slides>21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Lecture-CERNschool</vt:lpstr>
      <vt:lpstr>PowerPoint-Präsentation</vt:lpstr>
      <vt:lpstr>PowerPoint-Präsentation</vt:lpstr>
      <vt:lpstr>Transverse quadrupole modes of oscillation “envelope modes” – “second  order  modes” </vt:lpstr>
      <vt:lpstr>3 ways of quadrupolar mode excitation</vt:lpstr>
      <vt:lpstr>Experimental application:  “quadrupolar diagnostics”</vt:lpstr>
      <vt:lpstr>Landau damping of modes in a potential</vt:lpstr>
      <vt:lpstr>Simple linear “toy” lattice  + space charge nonlinearity – simulated by TRACEWIN 3D particle-in-cell code for coasting + short  bunches</vt:lpstr>
      <vt:lpstr>Excite quadrupolar mode by 10% initial x-mismatch for coasting beam</vt:lpstr>
      <vt:lpstr>Shift of coherent mode frequencies by s.c. crucial   wm=Qcoh,m = m(Qx +DQcoh,m) </vt:lpstr>
      <vt:lpstr>Excitation of quadrupolar mode by injection MM Measured at SIS18 / GSI for coasting beam</vt:lpstr>
      <vt:lpstr>Two distinct regimes: large and small tune split </vt:lpstr>
      <vt:lpstr>Accurate determination of quad mode frequency by FFT of &lt;x2&gt; (or &lt;x3&gt;, &lt;x4&gt;) in TRACEWIN code</vt:lpstr>
      <vt:lpstr>Extend quadrupolar mode discussion to:  Coherent second order “sum and difference” modes</vt:lpstr>
      <vt:lpstr>Overview on second order coherent modes:</vt:lpstr>
      <vt:lpstr>Why excite them?</vt:lpstr>
      <vt:lpstr>How to excite these modes? </vt:lpstr>
      <vt:lpstr>Coherent tune shifts for second order odd modes</vt:lpstr>
      <vt:lpstr>Extend to 3D “short” bunches  quadrupolar mode is also damped for waterbag beam! </vt:lpstr>
      <vt:lpstr>Extended waterbag spectrum  with longitudinal oscillations – incompletely plotted in  TRACEWIN   </vt:lpstr>
      <vt:lpstr>Very short bunches (near spherical) 10% initial MM  - not on parametric resonance de-coherence disappears again for  WB – also (!) Gauss </vt:lpstr>
      <vt:lpstr>Conclusions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Hofmann, Ingo Prof. Dr.</dc:creator>
  <cp:lastModifiedBy>Hofmann, Ingo Prof. Dr.</cp:lastModifiedBy>
  <cp:revision>526</cp:revision>
  <cp:lastPrinted>2017-06-21T17:25:00Z</cp:lastPrinted>
  <dcterms:created xsi:type="dcterms:W3CDTF">2016-11-30T13:49:56Z</dcterms:created>
  <dcterms:modified xsi:type="dcterms:W3CDTF">2017-10-04T11:56:47Z</dcterms:modified>
</cp:coreProperties>
</file>