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422" r:id="rId3"/>
    <p:sldId id="452" r:id="rId4"/>
    <p:sldId id="418" r:id="rId5"/>
    <p:sldId id="435" r:id="rId6"/>
    <p:sldId id="432" r:id="rId7"/>
    <p:sldId id="427" r:id="rId8"/>
    <p:sldId id="428" r:id="rId9"/>
    <p:sldId id="420" r:id="rId10"/>
    <p:sldId id="423" r:id="rId11"/>
    <p:sldId id="440" r:id="rId12"/>
    <p:sldId id="446" r:id="rId13"/>
    <p:sldId id="447" r:id="rId14"/>
    <p:sldId id="443" r:id="rId15"/>
    <p:sldId id="457" r:id="rId16"/>
    <p:sldId id="454" r:id="rId17"/>
    <p:sldId id="456" r:id="rId18"/>
    <p:sldId id="455" r:id="rId19"/>
    <p:sldId id="458" r:id="rId20"/>
    <p:sldId id="460" r:id="rId21"/>
    <p:sldId id="462" r:id="rId22"/>
    <p:sldId id="417" r:id="rId23"/>
    <p:sldId id="340" r:id="rId24"/>
    <p:sldId id="453" r:id="rId25"/>
    <p:sldId id="320" r:id="rId26"/>
    <p:sldId id="442" r:id="rId27"/>
    <p:sldId id="444" r:id="rId28"/>
    <p:sldId id="448" r:id="rId29"/>
    <p:sldId id="449" r:id="rId30"/>
    <p:sldId id="450" r:id="rId31"/>
    <p:sldId id="451" r:id="rId32"/>
  </p:sldIdLst>
  <p:sldSz cx="9144000" cy="6858000" type="screen4x3"/>
  <p:notesSz cx="7099300" cy="10234613"/>
  <p:defaultTextStyle>
    <a:defPPr>
      <a:defRPr lang="de-DE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EE4"/>
    <a:srgbClr val="FFCC00"/>
    <a:srgbClr val="00FFCC"/>
    <a:srgbClr val="CCFF66"/>
    <a:srgbClr val="E00000"/>
    <a:srgbClr val="CC0000"/>
    <a:srgbClr val="00297A"/>
    <a:srgbClr val="002B82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8" autoAdjust="0"/>
    <p:restoredTop sz="94660" autoAdjust="0"/>
  </p:normalViewPr>
  <p:slideViewPr>
    <p:cSldViewPr snapToGrid="0">
      <p:cViewPr>
        <p:scale>
          <a:sx n="86" d="100"/>
          <a:sy n="86" d="100"/>
        </p:scale>
        <p:origin x="-2754" y="-756"/>
      </p:cViewPr>
      <p:guideLst>
        <p:guide orient="horz" pos="2416"/>
        <p:guide pos="28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E5D90802-6925-4971-A664-15FE41DAE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66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l" defTabSz="942975">
              <a:spcBef>
                <a:spcPct val="0"/>
              </a:spcBef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/>
            </a:lvl1pPr>
          </a:lstStyle>
          <a:p>
            <a:fld id="{BAF60AB8-D509-4588-9F23-B18EF5B6C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023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314F9-877F-4D14-9574-F9F327ED80A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429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429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8E2F6D-1FE2-42E1-915F-56EED507266E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dirty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320" tIns="47160" rIns="94320" bIns="47160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E7C2-7AF0-4AD3-A64A-3A570E1023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11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1F8E4-E83D-4143-84D9-AE3DAD144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55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0F726-9A74-44B7-8DD3-DB89CF6AE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6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692E7-8E6F-47C3-807D-2AB63CFAE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9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3CF93-153A-475F-9327-F2B034B9B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60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CC60-703D-4CCF-B06A-E98E4DBB28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9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4428D-D591-46AC-B4AF-5694FC62C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97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94AA0-1492-43D5-B167-EA3BDF144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59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7A383-7F2B-41E1-96E9-B96030054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23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237E9-11FD-4915-8B72-50E2E5478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78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39886-6818-4532-BC12-0545FA8C67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6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fld id="{78377B80-CD86-4729-B577-5ABFA2AF09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235390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059C-0DFD-470F-89EF-896A33D3D56C}" type="slidenum">
              <a:rPr lang="en-US" altLang="en-US"/>
              <a:pPr/>
              <a:t>1</a:t>
            </a:fld>
            <a:endParaRPr lang="en-US" altLang="en-US"/>
          </a:p>
        </p:txBody>
      </p:sp>
      <p:pic>
        <p:nvPicPr>
          <p:cNvPr id="2058" name="Picture 10" descr="CBM-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763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82806" y="1597305"/>
            <a:ext cx="3122617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en-US" b="1" dirty="0">
                <a:solidFill>
                  <a:schemeClr val="bg1"/>
                </a:solidFill>
                <a:latin typeface="Arial" pitchFamily="34" charset="0"/>
              </a:rPr>
              <a:t>Ingo </a:t>
            </a:r>
            <a:r>
              <a:rPr lang="de-DE" altLang="en-US" b="1" dirty="0" smtClean="0">
                <a:solidFill>
                  <a:schemeClr val="bg1"/>
                </a:solidFill>
                <a:latin typeface="Arial" pitchFamily="34" charset="0"/>
              </a:rPr>
              <a:t>Deppner</a:t>
            </a:r>
            <a:endParaRPr lang="de-DE" altLang="en-US" b="1" dirty="0">
              <a:solidFill>
                <a:schemeClr val="bg1"/>
              </a:solidFill>
              <a:latin typeface="Arial" pitchFamily="34" charset="0"/>
            </a:endParaRPr>
          </a:p>
          <a:p>
            <a:r>
              <a:rPr lang="de-DE" altLang="en-US" sz="1600" b="1" dirty="0" smtClean="0">
                <a:solidFill>
                  <a:schemeClr val="bg1"/>
                </a:solidFill>
                <a:latin typeface="Arial" pitchFamily="34" charset="0"/>
              </a:rPr>
              <a:t>Physikalisches Institut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der 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Uni</a:t>
            </a:r>
            <a:r>
              <a:rPr lang="en-US" altLang="en-US" sz="1600" b="1" dirty="0">
                <a:solidFill>
                  <a:schemeClr val="bg1"/>
                </a:solidFill>
                <a:latin typeface="Arial" pitchFamily="34" charset="0"/>
              </a:rPr>
              <a:t>. Heidelberg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56106" y="310755"/>
            <a:ext cx="6262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status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plan</a:t>
            </a:r>
            <a:endParaRPr lang="de-DE" altLang="en-US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1" y="-4762"/>
            <a:ext cx="2056759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63190" y="4128504"/>
            <a:ext cx="419949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spcBef>
                <a:spcPct val="0"/>
              </a:spcBef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863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      </a:t>
            </a:r>
            <a:r>
              <a:rPr lang="en-US" altLang="en-US" b="1" u="sng" dirty="0" smtClean="0">
                <a:solidFill>
                  <a:schemeClr val="bg1"/>
                </a:solidFill>
                <a:latin typeface="Arial" pitchFamily="34" charset="0"/>
              </a:rPr>
              <a:t>Outline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Introduction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 smtClean="0">
                <a:solidFill>
                  <a:schemeClr val="bg1"/>
                </a:solidFill>
                <a:latin typeface="Arial" pitchFamily="34" charset="0"/>
              </a:rPr>
              <a:t>eTOF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 acceptance</a:t>
            </a:r>
            <a:endParaRPr lang="en-US" altLang="en-US" sz="20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err="1" smtClean="0">
                <a:solidFill>
                  <a:schemeClr val="bg1"/>
                </a:solidFill>
                <a:latin typeface="Arial" pitchFamily="34" charset="0"/>
              </a:rPr>
              <a:t>eTOF</a:t>
            </a: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 status</a:t>
            </a:r>
            <a:endParaRPr lang="en-US" altLang="en-US" sz="20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Plan for the next years </a:t>
            </a:r>
            <a:endParaRPr lang="en-US" altLang="en-US" sz="2000" b="1" dirty="0" smtClean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 smtClean="0">
                <a:solidFill>
                  <a:schemeClr val="bg1"/>
                </a:solidFill>
                <a:latin typeface="Arial" pitchFamily="34" charset="0"/>
              </a:rPr>
              <a:t>Milestones</a:t>
            </a:r>
            <a:endParaRPr lang="en-US" altLang="en-US" sz="2000" b="1" dirty="0">
              <a:solidFill>
                <a:schemeClr val="bg1"/>
              </a:solidFill>
              <a:latin typeface="Arial" pitchFamily="34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bg1"/>
                </a:solidFill>
                <a:latin typeface="Arial" pitchFamily="34" charset="0"/>
              </a:rPr>
              <a:t>Summary 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415690" y="6194957"/>
            <a:ext cx="6193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CBM-STAR joint Workshop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851498" y="5053181"/>
            <a:ext cx="35153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Event display of 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a </a:t>
            </a:r>
            <a:r>
              <a:rPr lang="en-US" altLang="en-US" sz="1600" b="1" dirty="0" smtClean="0">
                <a:solidFill>
                  <a:schemeClr val="bg1"/>
                </a:solidFill>
                <a:latin typeface="Arial" pitchFamily="34" charset="0"/>
              </a:rPr>
              <a:t>Au + Au reaction at 25 </a:t>
            </a:r>
            <a:r>
              <a:rPr lang="en-US" altLang="en-US" sz="1600" b="1" dirty="0" err="1" smtClean="0">
                <a:solidFill>
                  <a:schemeClr val="bg1"/>
                </a:solidFill>
                <a:latin typeface="Arial" pitchFamily="34" charset="0"/>
              </a:rPr>
              <a:t>AGeV</a:t>
            </a:r>
            <a:endParaRPr lang="en-US" altLang="en-US" sz="1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eTOF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wheel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3" y="1283749"/>
            <a:ext cx="5504922" cy="48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78670" y="1309799"/>
            <a:ext cx="2967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 conceptual design</a:t>
            </a:r>
          </a:p>
          <a:p>
            <a:pPr algn="l">
              <a:spcBef>
                <a:spcPts val="0"/>
              </a:spcBef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- 36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- 12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- 6912 channels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Sector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matches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TPC sectors</a:t>
            </a:r>
          </a:p>
          <a:p>
            <a:pPr algn="l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Total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depth about 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14.2” (36 cm)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9300" y="2141243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43041" y="272777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54681" y="3508815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62086" y="4299398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38351" y="488995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9399" y="5103194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95690" y="490900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16951" y="4332733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52941" y="3512437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41249" y="272777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33790" y="212105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24170" y="191041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4021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-86609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eTOF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 geometry in CBM ROOT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" y="1253718"/>
            <a:ext cx="5651592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55823" y="1382882"/>
            <a:ext cx="353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at 4.8 m from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(2.1 m from center)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3947" y="1290549"/>
            <a:ext cx="2080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Active gas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Glass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Aluminum box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1330158"/>
            <a:ext cx="4755072" cy="46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06976" y="1711010"/>
            <a:ext cx="25711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mode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point 2.7 m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0" y="4134614"/>
            <a:ext cx="1416593" cy="13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387168" y="4623265"/>
            <a:ext cx="2062959" cy="5400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81150" y="1800225"/>
            <a:ext cx="0" cy="3657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95800" y="1781175"/>
            <a:ext cx="0" cy="3657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190625" y="5105400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143000" y="2200275"/>
            <a:ext cx="3352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06976" y="2630219"/>
            <a:ext cx="246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1.09 &lt; eta &lt; 1.62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of one sector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179650" y="2863502"/>
            <a:ext cx="3352800" cy="0"/>
          </a:xfrm>
          <a:prstGeom prst="straightConnector1">
            <a:avLst/>
          </a:prstGeom>
          <a:ln>
            <a:solidFill>
              <a:srgbClr val="F84EE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738800" y="3043867"/>
            <a:ext cx="270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84E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tracks - </a:t>
            </a:r>
            <a:r>
              <a:rPr lang="en-US" dirty="0" err="1" smtClean="0">
                <a:solidFill>
                  <a:srgbClr val="F84E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iTPC</a:t>
            </a:r>
            <a:endParaRPr lang="en-US" dirty="0">
              <a:solidFill>
                <a:srgbClr val="F84E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1330158"/>
            <a:ext cx="4755072" cy="46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0" y="4134614"/>
            <a:ext cx="1416593" cy="13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387168" y="4623265"/>
            <a:ext cx="2062959" cy="5400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581150" y="1800225"/>
            <a:ext cx="0" cy="3657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495800" y="1781175"/>
            <a:ext cx="0" cy="365760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81150" y="3590925"/>
            <a:ext cx="419100" cy="15144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166813" y="3590925"/>
            <a:ext cx="414337" cy="15144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166813" y="5105114"/>
            <a:ext cx="8334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581152" y="2633661"/>
            <a:ext cx="281772" cy="9784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28725" y="2533650"/>
            <a:ext cx="352425" cy="10572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1219200" y="2519363"/>
            <a:ext cx="643724" cy="1142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1219200" y="4933950"/>
            <a:ext cx="171451" cy="1711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276350" y="4733926"/>
            <a:ext cx="369487" cy="371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1333500" y="4552950"/>
            <a:ext cx="602456" cy="552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390651" y="4352926"/>
            <a:ext cx="568392" cy="581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428750" y="4124325"/>
            <a:ext cx="434174" cy="4641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488287" y="3943345"/>
            <a:ext cx="273843" cy="2667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444229" y="2905125"/>
            <a:ext cx="365521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390651" y="2676525"/>
            <a:ext cx="472273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338264" y="2605088"/>
            <a:ext cx="364330" cy="2238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6350" y="2557463"/>
            <a:ext cx="184743" cy="119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478757" y="3133725"/>
            <a:ext cx="254793" cy="1595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486275" y="3619500"/>
            <a:ext cx="419100" cy="15144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071938" y="3619500"/>
            <a:ext cx="414337" cy="15144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071938" y="5133689"/>
            <a:ext cx="8334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486277" y="2662236"/>
            <a:ext cx="281772" cy="97840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133850" y="2562225"/>
            <a:ext cx="352425" cy="10572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4124325" y="2547938"/>
            <a:ext cx="643724" cy="1142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4124325" y="4962525"/>
            <a:ext cx="171451" cy="1711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4181475" y="4762501"/>
            <a:ext cx="369487" cy="371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4238625" y="4581525"/>
            <a:ext cx="602456" cy="5524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4295776" y="4381501"/>
            <a:ext cx="568392" cy="581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4333875" y="4152900"/>
            <a:ext cx="434174" cy="4641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4393412" y="3971920"/>
            <a:ext cx="273843" cy="2667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349354" y="2933700"/>
            <a:ext cx="365521" cy="2286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295776" y="2705100"/>
            <a:ext cx="472273" cy="304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243389" y="2633663"/>
            <a:ext cx="364330" cy="2238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181475" y="2586038"/>
            <a:ext cx="184743" cy="11906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383882" y="3162300"/>
            <a:ext cx="254793" cy="1595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of one sector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706976" y="1711010"/>
            <a:ext cx="25711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mode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point 2.7 m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1190625" y="5105400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1143000" y="2200275"/>
            <a:ext cx="3352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706976" y="2630219"/>
            <a:ext cx="246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1.09 &lt; eta &lt; 1.62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1179650" y="2863502"/>
            <a:ext cx="3352800" cy="0"/>
          </a:xfrm>
          <a:prstGeom prst="straightConnector1">
            <a:avLst/>
          </a:prstGeom>
          <a:ln>
            <a:solidFill>
              <a:srgbClr val="F84EE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738800" y="3043867"/>
            <a:ext cx="270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84E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tracks - </a:t>
            </a:r>
            <a:r>
              <a:rPr lang="en-US" dirty="0" err="1" smtClean="0">
                <a:solidFill>
                  <a:srgbClr val="F84E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iTPC</a:t>
            </a:r>
            <a:endParaRPr lang="en-US" dirty="0">
              <a:solidFill>
                <a:srgbClr val="F84E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Rate and multi-hit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04925"/>
            <a:ext cx="5172918" cy="499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84246" y="2537587"/>
            <a:ext cx="303275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rate 10kHz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(2kHz recording rate)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Fixed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target position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4.8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45Hz/cm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&lt; 7.4 %</a:t>
            </a:r>
          </a:p>
          <a:p>
            <a:pPr marL="285750" indent="-285750" algn="l">
              <a:buFontTx/>
              <a:buChar char="-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0170" y="1717582"/>
            <a:ext cx="139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765167" y="4715106"/>
            <a:ext cx="246129" cy="2819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49296" y="419188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overlapping strips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1296" y="4715106"/>
            <a:ext cx="304800" cy="6950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49" y="1673151"/>
            <a:ext cx="339636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21" y="1673151"/>
            <a:ext cx="2557391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6092" y="1286190"/>
            <a:ext cx="2465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Open module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1749" y="1303819"/>
            <a:ext cx="339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Module fixed at the pole-tip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2017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2017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2" y="1206501"/>
            <a:ext cx="7347038" cy="505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11" descr="C:\Users\fruehauf\Desktop\Neuer Ordner\20170130_1436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" y="3520282"/>
            <a:ext cx="4165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:\Users\fruehauf\Desktop\Neuer Ordner\20170121_1657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218405"/>
            <a:ext cx="454501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391441"/>
            <a:ext cx="29051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1769268" y="2496342"/>
            <a:ext cx="0" cy="102394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flipH="1" flipV="1">
            <a:off x="2307431" y="2350295"/>
            <a:ext cx="4340225" cy="392112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Elbow Connector 21"/>
          <p:cNvCxnSpPr>
            <a:cxnSpLocks noChangeShapeType="1"/>
          </p:cNvCxnSpPr>
          <p:nvPr/>
        </p:nvCxnSpPr>
        <p:spPr bwMode="auto">
          <a:xfrm rot="10800000" flipV="1">
            <a:off x="3839368" y="2819399"/>
            <a:ext cx="2808288" cy="2717007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1807367" y="3142457"/>
            <a:ext cx="213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place for CLK and AFCK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5366543" y="4507707"/>
            <a:ext cx="25622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6m cable</a:t>
            </a:r>
          </a:p>
          <a:p>
            <a:pPr eaLnBrk="1" hangingPunct="1"/>
            <a:r>
              <a:rPr lang="en-US" altLang="en-US" sz="1400" dirty="0"/>
              <a:t>CLK / SYNC + </a:t>
            </a:r>
            <a:r>
              <a:rPr lang="en-US" altLang="en-US" sz="1400" dirty="0" smtClean="0"/>
              <a:t>DATA/ </a:t>
            </a:r>
            <a:br>
              <a:rPr lang="en-US" altLang="en-US" sz="1400" dirty="0" smtClean="0"/>
            </a:br>
            <a:r>
              <a:rPr lang="en-US" altLang="en-US" sz="1400" dirty="0" smtClean="0"/>
              <a:t>LV power</a:t>
            </a:r>
            <a:endParaRPr lang="en-US" altLang="en-US" sz="1400" dirty="0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2017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1972524"/>
            <a:ext cx="8658225" cy="397456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2017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91991" y="1286190"/>
            <a:ext cx="507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monitoring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1916934"/>
            <a:ext cx="5641982" cy="3964751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2018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619" y="1484865"/>
            <a:ext cx="507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One full sector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75019" y="1930060"/>
            <a:ext cx="2671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 MRPCs with float glass (USTC)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MRPCs with low resistive glass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(Tsinghua Univ.)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Review readiness report March 2017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Letter of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interest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3" y="5151023"/>
            <a:ext cx="7877857" cy="117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33875" y="4858552"/>
                <a:ext cx="4762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  <a:cs typeface="Arial" panose="020B0604020202020204" pitchFamily="34" charset="0"/>
                        </a:rPr>
                        <m:t>⋮</m:t>
                      </m:r>
                    </m:oMath>
                  </m:oMathPara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875" y="4858552"/>
                <a:ext cx="476250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258765"/>
            <a:ext cx="7735211" cy="363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663575" y="3143250"/>
            <a:ext cx="7508875" cy="19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82625" y="3381375"/>
            <a:ext cx="7508875" cy="19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663575" y="3629025"/>
            <a:ext cx="7508875" cy="19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654050" y="3886200"/>
            <a:ext cx="7508875" cy="19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673100" y="4133850"/>
            <a:ext cx="7508875" cy="190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673100" y="4362450"/>
            <a:ext cx="4765675" cy="95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21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2018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206500"/>
            <a:ext cx="7445686" cy="527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43" y="1283749"/>
            <a:ext cx="5504922" cy="481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1340" y="2141243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65081" y="272777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76721" y="3508815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84126" y="4299398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0391" y="488995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41439" y="5103194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17730" y="490900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8991" y="4332733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74981" y="3512437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3289" y="2727772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5830" y="212105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6210" y="1910410"/>
            <a:ext cx="68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749300" y="17780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Setup in Jan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2019/2020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Milestones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350" y="1305411"/>
            <a:ext cx="82296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December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2015		submit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physics proposal to GSI and BNL for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		approval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2016		shipping a real size module to BNL and installing it 			on the east side pole of STAR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Feb. 2017	 	1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system integration test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by 				participating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Run17 beam time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2017		shipping and installation of one sector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system integration test with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				participating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Run18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time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2018		shipping all 36 modules including infrastructure 				(gas system, LV-, HV-power supply) to BNL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2018		Installation and commissioning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Feb 2019		Start of the BES II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Decommissioning and shipping of all modules 				including infrastructure to FAIR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Ingo Deppner</a:t>
            </a:r>
            <a:endParaRPr lang="en-US" altLang="en-US" sz="1400" dirty="0" smtClean="0"/>
          </a:p>
        </p:txBody>
      </p:sp>
      <p:sp>
        <p:nvSpPr>
          <p:cNvPr id="2150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smtClean="0"/>
              <a:t>CBM-STAR joint Workshop                  Darmstadt  18.03.2017</a:t>
            </a:r>
            <a:endParaRPr lang="en-US" altLang="en-US" sz="1400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08D9398-AB8E-492A-8E21-68A425A63DEB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dirty="0" smtClean="0"/>
          </a:p>
        </p:txBody>
      </p:sp>
      <p:sp>
        <p:nvSpPr>
          <p:cNvPr id="21509" name="Line 4098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1510" name="Picture 4099" descr="CBM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4101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Summary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513" name="Rectangle 4102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4" name="Picture 41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5" name="Text Box 4129"/>
          <p:cNvSpPr txBox="1">
            <a:spLocks noChangeArrowheads="1"/>
          </p:cNvSpPr>
          <p:nvPr/>
        </p:nvSpPr>
        <p:spPr bwMode="auto">
          <a:xfrm>
            <a:off x="127000" y="1422552"/>
            <a:ext cx="88900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offers unique opportunities within the next 3 years </a:t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performance test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counter performance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DAQ stability</a:t>
            </a:r>
          </a:p>
          <a:p>
            <a:pPr marL="285750" indent="-285750" eaLnBrk="1" hangingPunct="1"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development environment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calibration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PID methods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Physics analysis experience (with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data)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flow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fluctuations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- strange resonances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be realized as part of the CBM FAIR phase 0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342900" indent="-34290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people and contributions are highly welcome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55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2" name="eTOF_1920_108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9700" y="1447800"/>
            <a:ext cx="6096000" cy="4572000"/>
          </a:xfrm>
          <a:prstGeom prst="rect">
            <a:avLst/>
          </a:prstGeom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762000" y="158750"/>
            <a:ext cx="671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T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hank </a:t>
            </a:r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1705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1085850" y="15875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Arial" pitchFamily="34" charset="0"/>
              </a:rPr>
              <a:t>Backup</a:t>
            </a: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1544" name="Text Box 8"/>
          <p:cNvSpPr txBox="1">
            <a:spLocks noChangeArrowheads="1"/>
          </p:cNvSpPr>
          <p:nvPr/>
        </p:nvSpPr>
        <p:spPr bwMode="auto">
          <a:xfrm>
            <a:off x="0" y="581977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80 </a:t>
            </a:r>
            <a:r>
              <a:rPr lang="en-US" altLang="en-US" sz="800" b="1" dirty="0">
                <a:solidFill>
                  <a:schemeClr val="bg1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321545" name="Text Box 9"/>
          <p:cNvSpPr txBox="1">
            <a:spLocks noChangeArrowheads="1"/>
          </p:cNvSpPr>
          <p:nvPr/>
        </p:nvSpPr>
        <p:spPr bwMode="auto">
          <a:xfrm>
            <a:off x="3381375" y="5902325"/>
            <a:ext cx="442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800" b="1" dirty="0">
                <a:solidFill>
                  <a:schemeClr val="bg1"/>
                </a:solidFill>
              </a:rPr>
              <a:t>1 ns</a:t>
            </a:r>
            <a:endParaRPr lang="en-US" altLang="en-US" sz="8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21546" name="Line 10"/>
          <p:cNvSpPr>
            <a:spLocks noChangeShapeType="1"/>
          </p:cNvSpPr>
          <p:nvPr/>
        </p:nvSpPr>
        <p:spPr bwMode="auto">
          <a:xfrm>
            <a:off x="3371850" y="6076950"/>
            <a:ext cx="520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7" name="Line 11"/>
          <p:cNvSpPr>
            <a:spLocks noChangeShapeType="1"/>
          </p:cNvSpPr>
          <p:nvPr/>
        </p:nvSpPr>
        <p:spPr bwMode="auto">
          <a:xfrm flipV="1">
            <a:off x="33718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48" name="Line 12"/>
          <p:cNvSpPr>
            <a:spLocks noChangeShapeType="1"/>
          </p:cNvSpPr>
          <p:nvPr/>
        </p:nvSpPr>
        <p:spPr bwMode="auto">
          <a:xfrm flipV="1">
            <a:off x="3892550" y="6022975"/>
            <a:ext cx="0" cy="1016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321550" name="Text Box 14"/>
          <p:cNvSpPr txBox="1">
            <a:spLocks noChangeArrowheads="1"/>
          </p:cNvSpPr>
          <p:nvPr/>
        </p:nvSpPr>
        <p:spPr bwMode="auto">
          <a:xfrm>
            <a:off x="908050" y="292735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5400" b="1" dirty="0">
                <a:solidFill>
                  <a:schemeClr val="accent2"/>
                </a:solidFill>
                <a:latin typeface="Arial" pitchFamily="34" charset="0"/>
              </a:rPr>
              <a:t>Backup</a:t>
            </a:r>
            <a:r>
              <a:rPr lang="de-DE" altLang="en-US" sz="5400" b="1">
                <a:solidFill>
                  <a:schemeClr val="accent2"/>
                </a:solidFill>
                <a:latin typeface="Arial" pitchFamily="34" charset="0"/>
              </a:rPr>
              <a:t> Slides</a:t>
            </a:r>
            <a:endParaRPr lang="en-US" altLang="en-US" sz="54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of one sector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6" y="1330158"/>
            <a:ext cx="4755072" cy="46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06976" y="2092834"/>
            <a:ext cx="25711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 mode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point 2.7 m 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680" y="4134614"/>
            <a:ext cx="1416593" cy="13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387168" y="4623265"/>
            <a:ext cx="2062959" cy="54004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70000"/>
            <a:ext cx="5140002" cy="499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91225" y="2492451"/>
            <a:ext cx="2855119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rate 10kHz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(2kHz recording rate)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25 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 rate &lt; 3.6 %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333" y="1773019"/>
            <a:ext cx="209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particles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657350" y="4715106"/>
            <a:ext cx="353947" cy="4474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49296" y="4191886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overlapping strips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11296" y="4715106"/>
            <a:ext cx="304800" cy="9046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Rate and multi-hit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314892"/>
            <a:ext cx="5396494" cy="519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93202" y="1763898"/>
            <a:ext cx="225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particles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997" y="2523606"/>
            <a:ext cx="2809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rate 10kHz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(2kHz recording rate)</a:t>
            </a:r>
          </a:p>
          <a:p>
            <a:pPr marL="285750" indent="-285750" algn="l">
              <a:buFontTx/>
              <a:buChar char="-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Majority of secondary's are produced in the box cover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51481" y="1794676"/>
            <a:ext cx="1166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Box cover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51481" y="2137882"/>
            <a:ext cx="209555" cy="1438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905000" y="2137882"/>
            <a:ext cx="76200" cy="60531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31322" y="2728802"/>
            <a:ext cx="659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RPC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781172" y="3086100"/>
            <a:ext cx="1" cy="3572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Rate and multi-hit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10375" y="1184783"/>
            <a:ext cx="1371600" cy="36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particles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280327"/>
            <a:ext cx="2587592" cy="251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67" y="1280327"/>
            <a:ext cx="2686277" cy="25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38875" y="1670852"/>
            <a:ext cx="2943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rate 10kHz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(2kHz recording rate)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target position 4.8 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30Hz/cm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 rate &lt; 5.8 %</a:t>
            </a: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34" y="3815265"/>
            <a:ext cx="2564274" cy="24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67" y="3815265"/>
            <a:ext cx="2642233" cy="25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53162" y="3898099"/>
            <a:ext cx="2800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rate 10kHz</a:t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(2kHz recording rate)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Fix target position 4.8 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15Hz/cm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 rate &lt; 3.4 %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Rate and multi-hit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Benefits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074" y="1428749"/>
            <a:ext cx="828992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 for STAR: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critical TOF coverage for BES II 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- PID extension to y = 1.2 in collider mode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- access to energies from 4.5 to 7.7 GeV 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fixed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target program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 for CBM: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providing a large-scale integration test of the CBM TOF system, including PID and calibration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 (hardware and software)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reparation for day one experiment at SIS 100</a:t>
            </a:r>
          </a:p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Benefit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CBM-TOF group members: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analysis of the physics data provided by the CBM TOF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including authorship of any publications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data.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1" y="1282339"/>
            <a:ext cx="2678561" cy="25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6" y="1282339"/>
            <a:ext cx="2639147" cy="256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05873" y="2137577"/>
            <a:ext cx="3027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20 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 rate &lt; 2.4 %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9773" y="1296627"/>
            <a:ext cx="1905000" cy="368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particles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809640"/>
            <a:ext cx="2620727" cy="253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726" y="3809640"/>
            <a:ext cx="2548298" cy="244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17220" y="4388546"/>
            <a:ext cx="2900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energy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flux &lt; 12 Hz/cm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Multi-hit  rate &lt; 1.3 %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Rate and multi-hit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-86609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Summary on rate and multi-hit probability 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93648"/>
              </p:ext>
            </p:extLst>
          </p:nvPr>
        </p:nvGraphicFramePr>
        <p:xfrm>
          <a:off x="685800" y="1905000"/>
          <a:ext cx="769620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087"/>
                <a:gridCol w="1348819"/>
                <a:gridCol w="1269476"/>
                <a:gridCol w="13488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4A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10A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25A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Max. rate of all particles</a:t>
                      </a:r>
                      <a:r>
                        <a:rPr lang="en-US" baseline="0" dirty="0" smtClean="0"/>
                        <a:t> [Hz/cm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multi-hit</a:t>
                      </a:r>
                      <a:r>
                        <a:rPr lang="en-US" baseline="0" dirty="0" smtClean="0"/>
                        <a:t>  prob. of all part. [%]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 rate of prim. particles</a:t>
                      </a:r>
                      <a:r>
                        <a:rPr lang="en-US" baseline="0" dirty="0" smtClean="0"/>
                        <a:t> [Hz/cm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 multi-hit</a:t>
                      </a:r>
                      <a:r>
                        <a:rPr lang="en-US" baseline="0" dirty="0" smtClean="0"/>
                        <a:t>  prob. of prim. part [%]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6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Physics Goals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5132211"/>
            <a:ext cx="1423987" cy="2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68423" y="1371485"/>
            <a:ext cx="5975351" cy="4333990"/>
            <a:chOff x="1368423" y="1371485"/>
            <a:chExt cx="5975351" cy="43339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424" y="1371485"/>
              <a:ext cx="5785643" cy="3897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368423" y="2133600"/>
              <a:ext cx="5975351" cy="357187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sm" len="lg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5" y="3027509"/>
            <a:ext cx="3214568" cy="29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15544" y="2920132"/>
            <a:ext cx="42371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Onset of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deconfinement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Chiral symmetry restoration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order phase transition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Critical point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Strange states of matter</a:t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l">
              <a:spcBef>
                <a:spcPts val="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Rapidity dependence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Di-lepton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Directed flow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Elliptic flow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Fluctuations</a:t>
            </a:r>
          </a:p>
          <a:p>
            <a:pPr marL="18288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Hypernuclei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481" y="3065193"/>
            <a:ext cx="2128519" cy="287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998611" y="2671260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arXiv:1609.05102v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5544" y="4209250"/>
            <a:ext cx="261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observables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2578" y="2301383"/>
            <a:ext cx="725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general physics goals are common for STAR and CBM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6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Beam Energy Scan phase II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17517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59" y="1259593"/>
            <a:ext cx="5964238" cy="193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24" y="1340618"/>
            <a:ext cx="10763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14362" y="4011635"/>
            <a:ext cx="3848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energies from 3 to 7.7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GeV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Baryon chemical potential range from 420 MeV to 720 MeV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Fixed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target program not yet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approved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3373499"/>
            <a:ext cx="3067961" cy="29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01" y="5170322"/>
            <a:ext cx="1414144" cy="84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7110" y="3583080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Target Program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808709"/>
            <a:ext cx="8848166" cy="403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749300" y="74305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in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collider mode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1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-79375"/>
            <a:ext cx="66629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in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fixed 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target mode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275116"/>
            <a:ext cx="6698931" cy="497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Acceptance in collider mode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8612" y="1206499"/>
            <a:ext cx="8310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Pseudo rapidity range for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eTOF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1.05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  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1.5 (FXT: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1.66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  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2.27)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Low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limit - from track length of the TPC (multiple scattering)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High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p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limit – time resolution of the TOF system 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7" y="2448104"/>
            <a:ext cx="8742323" cy="221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7" y="4817922"/>
            <a:ext cx="2159006" cy="204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26" y="4817922"/>
            <a:ext cx="2119311" cy="200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79" y="4830503"/>
            <a:ext cx="2081927" cy="20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79" y="5558501"/>
            <a:ext cx="365504" cy="26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81" y="5524842"/>
            <a:ext cx="281750" cy="2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627" y="5558501"/>
            <a:ext cx="304419" cy="3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98610" y="4830503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arXiv:1609.05102v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2690" y="2205640"/>
            <a:ext cx="27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collider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2729" y="4547743"/>
            <a:ext cx="273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Target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Ingo Deppner</a:t>
            </a:r>
            <a:endParaRPr lang="en-US" alt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CBM-STAR joint Workshop                  Darmstadt  18.03.2017</a:t>
            </a:r>
            <a:endParaRPr lang="en-US" alt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4B17-B218-402D-AD15-94F757945C04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2" name="Rectangle 6"/>
          <p:cNvSpPr>
            <a:spLocks noChangeArrowheads="1"/>
          </p:cNvSpPr>
          <p:nvPr/>
        </p:nvSpPr>
        <p:spPr bwMode="auto">
          <a:xfrm>
            <a:off x="127000" y="1206500"/>
            <a:ext cx="8890000" cy="5054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8" y="6254750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73" y="-4762"/>
            <a:ext cx="173172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20502" y="188009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 err="1" smtClean="0">
                <a:solidFill>
                  <a:schemeClr val="bg1"/>
                </a:solidFill>
                <a:latin typeface="Arial" pitchFamily="34" charset="0"/>
              </a:rPr>
              <a:t>eTOF</a:t>
            </a:r>
            <a:r>
              <a:rPr lang="en-US" altLang="en-US" sz="3600" b="1" dirty="0" smtClean="0">
                <a:solidFill>
                  <a:schemeClr val="bg1"/>
                </a:solidFill>
                <a:latin typeface="Arial" pitchFamily="34" charset="0"/>
              </a:rPr>
              <a:t> module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2972809"/>
            <a:ext cx="5559425" cy="243856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4276725" y="4229791"/>
            <a:ext cx="676275" cy="15686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953000" y="4229791"/>
            <a:ext cx="762000" cy="15686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10050" y="578947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overlapping strips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021383" y="4491335"/>
            <a:ext cx="0" cy="106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21358" y="556466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Strip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099776" y="4681170"/>
            <a:ext cx="0" cy="10681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848951" y="5722881"/>
            <a:ext cx="105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Strip 96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238750" y="2696612"/>
            <a:ext cx="0" cy="5895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53000" y="2189543"/>
            <a:ext cx="294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Preamplifier PADI boards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18752" y="4839391"/>
            <a:ext cx="470899" cy="7801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100" y="56195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TDC GET4 boards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1804" y="1224768"/>
            <a:ext cx="43401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MRPCs (MRPC3a/b) – tilted by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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32 strips/MRPC with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pitch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1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27 cm strip length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area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about 92 cm x  27 cm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192 read out channels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lide Number Placeholder 24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33E50727-77EA-4A4E-9C94-3143A52AF125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\\WinfileSvH\DVEE$Root\fruehauf\Eigene Dateien\My Pictures\GET4_PADI_X_Packed\1_230316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58035" y="1516996"/>
            <a:ext cx="2726902" cy="8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\\WinfileSvH\DVEE$Root\fruehauf\Eigene Dateien\My Pictures\GET4_PADI_X_Packed\3_230316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EDEBEC"/>
              </a:clrFrom>
              <a:clrTo>
                <a:srgbClr val="EDEB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" y="4638148"/>
            <a:ext cx="1725400" cy="105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sm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19282</TotalTime>
  <Words>979</Words>
  <Application>Microsoft Office PowerPoint</Application>
  <PresentationFormat>On-screen Show (4:3)</PresentationFormat>
  <Paragraphs>351</Paragraphs>
  <Slides>31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Ingo</dc:creator>
  <cp:lastModifiedBy>Pierre</cp:lastModifiedBy>
  <cp:revision>992</cp:revision>
  <dcterms:created xsi:type="dcterms:W3CDTF">2007-10-27T10:35:20Z</dcterms:created>
  <dcterms:modified xsi:type="dcterms:W3CDTF">2017-03-18T07:46:04Z</dcterms:modified>
</cp:coreProperties>
</file>