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154" r:id="rId1"/>
  </p:sldMasterIdLst>
  <p:notesMasterIdLst>
    <p:notesMasterId r:id="rId22"/>
  </p:notesMasterIdLst>
  <p:sldIdLst>
    <p:sldId id="257" r:id="rId2"/>
    <p:sldId id="269" r:id="rId3"/>
    <p:sldId id="270" r:id="rId4"/>
    <p:sldId id="271" r:id="rId5"/>
    <p:sldId id="256" r:id="rId6"/>
    <p:sldId id="268" r:id="rId7"/>
    <p:sldId id="275" r:id="rId8"/>
    <p:sldId id="258" r:id="rId9"/>
    <p:sldId id="259" r:id="rId10"/>
    <p:sldId id="260" r:id="rId11"/>
    <p:sldId id="261" r:id="rId12"/>
    <p:sldId id="262" r:id="rId13"/>
    <p:sldId id="274" r:id="rId14"/>
    <p:sldId id="265" r:id="rId15"/>
    <p:sldId id="266" r:id="rId16"/>
    <p:sldId id="263" r:id="rId17"/>
    <p:sldId id="272" r:id="rId18"/>
    <p:sldId id="264" r:id="rId19"/>
    <p:sldId id="267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0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5D92B-C08C-8E46-B3E0-C98D9B897889}" type="datetimeFigureOut">
              <a:rPr lang="en-US" smtClean="0"/>
              <a:t>04/12/16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0C0B3-72AD-5640-A180-A2AFFC013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90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0C0B3-72AD-5640-A180-A2AFFC0134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51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0C0B3-72AD-5640-A180-A2AFFC0134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57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04/12/16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EAA3-5AC9-6140-83C4-87A0403F0998}" type="datetimeFigureOut">
              <a:rPr lang="en-US" smtClean="0"/>
              <a:t>04/12/16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9318-477D-454E-A30A-5CB346BFE6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EAA3-5AC9-6140-83C4-87A0403F0998}" type="datetimeFigureOut">
              <a:rPr lang="en-US" smtClean="0"/>
              <a:t>04/12/16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9318-477D-454E-A30A-5CB346BFE6AE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EAA3-5AC9-6140-83C4-87A0403F0998}" type="datetimeFigureOut">
              <a:rPr lang="en-US" smtClean="0"/>
              <a:t>04/12/16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9318-477D-454E-A30A-5CB346BFE6A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04/12/16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EAA3-5AC9-6140-83C4-87A0403F0998}" type="datetimeFigureOut">
              <a:rPr lang="en-US" smtClean="0"/>
              <a:t>04/12/16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9318-477D-454E-A30A-5CB346BFE6A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EAA3-5AC9-6140-83C4-87A0403F0998}" type="datetimeFigureOut">
              <a:rPr lang="en-US" smtClean="0"/>
              <a:t>04/12/16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9318-477D-454E-A30A-5CB346BFE6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EAA3-5AC9-6140-83C4-87A0403F0998}" type="datetimeFigureOut">
              <a:rPr lang="en-US" smtClean="0"/>
              <a:t>04/12/16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9318-477D-454E-A30A-5CB346BFE6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EAA3-5AC9-6140-83C4-87A0403F0998}" type="datetimeFigureOut">
              <a:rPr lang="en-US" smtClean="0"/>
              <a:t>04/12/16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9318-477D-454E-A30A-5CB346BFE6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EAA3-5AC9-6140-83C4-87A0403F0998}" type="datetimeFigureOut">
              <a:rPr lang="en-US" smtClean="0"/>
              <a:t>04/12/16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1EAA3-5AC9-6140-83C4-87A0403F0998}" type="datetimeFigureOut">
              <a:rPr lang="en-US" smtClean="0"/>
              <a:t>04/12/16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E9318-477D-454E-A30A-5CB346BFE6A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621EAA3-5AC9-6140-83C4-87A0403F0998}" type="datetimeFigureOut">
              <a:rPr lang="en-US" smtClean="0"/>
              <a:t>04/12/16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22E9318-477D-454E-A30A-5CB346BFE6A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5" r:id="rId1"/>
    <p:sldLayoutId id="2147485156" r:id="rId2"/>
    <p:sldLayoutId id="2147485157" r:id="rId3"/>
    <p:sldLayoutId id="2147485158" r:id="rId4"/>
    <p:sldLayoutId id="2147485159" r:id="rId5"/>
    <p:sldLayoutId id="2147485160" r:id="rId6"/>
    <p:sldLayoutId id="2147485161" r:id="rId7"/>
    <p:sldLayoutId id="2147485162" r:id="rId8"/>
    <p:sldLayoutId id="2147485163" r:id="rId9"/>
    <p:sldLayoutId id="2147485164" r:id="rId10"/>
    <p:sldLayoutId id="214748516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7884"/>
            <a:ext cx="7870966" cy="477014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General announcements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Physics matters: PANDA @ “phase one” (P1)</a:t>
            </a:r>
          </a:p>
          <a:p>
            <a:pPr lvl="1">
              <a:lnSpc>
                <a:spcPct val="110000"/>
              </a:lnSpc>
              <a:buFont typeface="Wingdings" charset="2"/>
              <a:buChar char="ü"/>
            </a:pPr>
            <a:r>
              <a:rPr lang="en-US" dirty="0" smtClean="0"/>
              <a:t>“Phase-one” document layout and procedure</a:t>
            </a:r>
          </a:p>
          <a:p>
            <a:pPr lvl="1">
              <a:lnSpc>
                <a:spcPct val="110000"/>
              </a:lnSpc>
              <a:buFont typeface="Wingdings" charset="2"/>
              <a:buChar char="ü"/>
            </a:pPr>
            <a:r>
              <a:rPr lang="en-US" dirty="0" smtClean="0"/>
              <a:t>Status &amp; perspectives of benchmark highlights</a:t>
            </a:r>
          </a:p>
          <a:p>
            <a:pPr lvl="1">
              <a:lnSpc>
                <a:spcPct val="110000"/>
              </a:lnSpc>
              <a:buFont typeface="Wingdings" charset="2"/>
              <a:buChar char="ü"/>
            </a:pPr>
            <a:r>
              <a:rPr lang="en-US" dirty="0" smtClean="0"/>
              <a:t>Time line, assignments, and next steps towards P1 paper</a:t>
            </a:r>
            <a:endParaRPr lang="en-US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Publication matters: addendum 9</a:t>
            </a:r>
          </a:p>
          <a:p>
            <a:pPr lvl="1">
              <a:lnSpc>
                <a:spcPct val="110000"/>
              </a:lnSpc>
              <a:buFont typeface="Wingdings" charset="2"/>
              <a:buChar char="ü"/>
            </a:pPr>
            <a:r>
              <a:rPr lang="en-US" dirty="0" smtClean="0"/>
              <a:t>Concise publication rules: status &amp; procedure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A.O.B.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Phys</a:t>
            </a:r>
            <a:r>
              <a:rPr lang="en-US" dirty="0" smtClean="0"/>
              <a:t>/</a:t>
            </a:r>
            <a:r>
              <a:rPr lang="en-US" dirty="0" err="1" smtClean="0"/>
              <a:t>PubCom</a:t>
            </a:r>
            <a:r>
              <a:rPr lang="en-US" dirty="0" smtClean="0"/>
              <a:t> session</a:t>
            </a:r>
            <a:br>
              <a:rPr lang="en-US" dirty="0" smtClean="0"/>
            </a:br>
            <a:r>
              <a:rPr lang="en-US" dirty="0" smtClean="0"/>
              <a:t>the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7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556" y="3595612"/>
            <a:ext cx="7871885" cy="269369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Introduction and motivation</a:t>
            </a:r>
            <a:endParaRPr lang="en-US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The antiproton facility at “phase one”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Physics potential of PANDA at “phase one”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Summary and long-term perspectives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Proposed outline of P1 paper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880079"/>
            <a:ext cx="8185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“Perspectives for the first period of data taking with PANDA”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9983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Introduction and motivation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0944" y="2922200"/>
            <a:ext cx="7871885" cy="352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Underlying physics questions addressed by PANDA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Todays’ state-of-the-art: theory and experiment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Opportunities using antiprotons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Complementarity and competiveness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S</a:t>
            </a:r>
            <a:r>
              <a:rPr lang="en-US" dirty="0" smtClean="0"/>
              <a:t>taging of PANDA program, motivation “phase one” 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548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</a:t>
            </a:r>
            <a:r>
              <a:rPr lang="en-US" dirty="0" smtClean="0"/>
              <a:t>. The antiproton facility at P1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04556" y="2631517"/>
            <a:ext cx="7871885" cy="38554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Foreseen setup of FAIR/HESR/PANDA at phase one</a:t>
            </a:r>
          </a:p>
          <a:p>
            <a:pPr lvl="1">
              <a:lnSpc>
                <a:spcPct val="110000"/>
              </a:lnSpc>
              <a:buFont typeface="Wingdings" charset="2"/>
              <a:buChar char="ü"/>
            </a:pPr>
            <a:r>
              <a:rPr lang="en-US" dirty="0"/>
              <a:t>F</a:t>
            </a:r>
            <a:r>
              <a:rPr lang="en-US" dirty="0" smtClean="0"/>
              <a:t>orward tracker behind the dipole?</a:t>
            </a:r>
          </a:p>
          <a:p>
            <a:pPr lvl="1">
              <a:lnSpc>
                <a:spcPct val="110000"/>
              </a:lnSpc>
              <a:buFont typeface="Wingdings" charset="2"/>
              <a:buChar char="ü"/>
            </a:pPr>
            <a:r>
              <a:rPr lang="en-US" dirty="0"/>
              <a:t>E</a:t>
            </a:r>
            <a:r>
              <a:rPr lang="en-US" dirty="0" smtClean="0"/>
              <a:t>xceptions in definitions for simulations? </a:t>
            </a:r>
          </a:p>
          <a:p>
            <a:pPr lvl="1">
              <a:lnSpc>
                <a:spcPct val="110000"/>
              </a:lnSpc>
              <a:buFont typeface="Wingdings" charset="2"/>
              <a:buChar char="ü"/>
            </a:pPr>
            <a:r>
              <a:rPr lang="en-US" dirty="0" smtClean="0"/>
              <a:t>Role of phase-zero in document?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Physics generators and simulation, reconstruction, and analysis tools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Partial-wave analysis tools?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Production of background data? Coordinated effort?</a:t>
            </a:r>
          </a:p>
        </p:txBody>
      </p:sp>
    </p:spTree>
    <p:extLst>
      <p:ext uri="{BB962C8B-B14F-4D97-AF65-F5344CB8AC3E}">
        <p14:creationId xmlns:p14="http://schemas.microsoft.com/office/powerpoint/2010/main" val="207162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</a:t>
            </a:r>
            <a:r>
              <a:rPr lang="en-US" dirty="0" smtClean="0"/>
              <a:t>. The antiproton </a:t>
            </a:r>
            <a:r>
              <a:rPr lang="en-US" dirty="0" smtClean="0"/>
              <a:t>facility at P2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95995" y="1805341"/>
            <a:ext cx="8229601" cy="5034296"/>
            <a:chOff x="244800" y="635000"/>
            <a:chExt cx="8868885" cy="6204637"/>
          </a:xfrm>
        </p:grpSpPr>
        <p:pic>
          <p:nvPicPr>
            <p:cNvPr id="8" name="Picture 7" descr="FullSetup-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782"/>
            <a:stretch/>
          </p:blipFill>
          <p:spPr>
            <a:xfrm>
              <a:off x="244800" y="635000"/>
              <a:ext cx="8868885" cy="620463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454397" y="5953581"/>
              <a:ext cx="505282" cy="584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1600" b="1" dirty="0" smtClean="0"/>
            </a:p>
            <a:p>
              <a:endParaRPr lang="en-US" sz="16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97246" y="5896431"/>
              <a:ext cx="6667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GEM</a:t>
              </a:r>
              <a:endParaRPr lang="en-US" sz="16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9268" y="6417323"/>
              <a:ext cx="179811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27707" y="6318284"/>
              <a:ext cx="1070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 &amp; TOF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522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</a:t>
            </a:r>
            <a:r>
              <a:rPr lang="en-US" dirty="0" smtClean="0"/>
              <a:t>. The antiproton facility at P1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82515" y="1774742"/>
            <a:ext cx="8258381" cy="5083257"/>
            <a:chOff x="1031959" y="1714555"/>
            <a:chExt cx="7074779" cy="4948652"/>
          </a:xfrm>
        </p:grpSpPr>
        <p:pic>
          <p:nvPicPr>
            <p:cNvPr id="4" name="Picture 3" descr="StartSetup-1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797" b="1"/>
            <a:stretch/>
          </p:blipFill>
          <p:spPr>
            <a:xfrm>
              <a:off x="1031959" y="1714555"/>
              <a:ext cx="7074779" cy="494865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537792" y="6145292"/>
              <a:ext cx="591862" cy="230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68658" y="6191611"/>
              <a:ext cx="853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 </a:t>
              </a:r>
              <a:r>
                <a:rPr lang="en-US" sz="1600" b="1" dirty="0" smtClean="0"/>
                <a:t>&amp; TOF</a:t>
              </a:r>
              <a:endParaRPr lang="en-US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0565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</a:t>
            </a:r>
            <a:r>
              <a:rPr lang="en-US" dirty="0" smtClean="0"/>
              <a:t>. The antiproton facility at P1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88424" y="1853475"/>
            <a:ext cx="8240486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PANDA pre-series and prototype detectors for STS1/2</a:t>
            </a:r>
          </a:p>
          <a:p>
            <a:pPr lvl="1"/>
            <a:r>
              <a:rPr lang="en-GB" sz="1800" dirty="0">
                <a:solidFill>
                  <a:srgbClr val="FF0000"/>
                </a:solidFill>
              </a:rPr>
              <a:t>HADES </a:t>
            </a:r>
            <a:r>
              <a:rPr lang="en-GB" sz="1800" dirty="0"/>
              <a:t>measures the dileptons &amp; mesons</a:t>
            </a:r>
          </a:p>
          <a:p>
            <a:pPr lvl="1"/>
            <a:r>
              <a:rPr lang="en-GB" sz="1800" dirty="0">
                <a:solidFill>
                  <a:srgbClr val="FF0000"/>
                </a:solidFill>
              </a:rPr>
              <a:t>PANDA </a:t>
            </a:r>
            <a:r>
              <a:rPr lang="en-GB" sz="1800" dirty="0" smtClean="0"/>
              <a:t>Straw </a:t>
            </a:r>
            <a:r>
              <a:rPr lang="en-GB" sz="1800" dirty="0"/>
              <a:t>Trackers for the </a:t>
            </a:r>
            <a:r>
              <a:rPr lang="en-GB" sz="1800" dirty="0" smtClean="0"/>
              <a:t>baryon (</a:t>
            </a:r>
            <a:r>
              <a:rPr lang="en-GB" sz="1800" dirty="0" smtClean="0">
                <a:latin typeface="Symbol" charset="2"/>
                <a:cs typeface="Symbol" charset="2"/>
              </a:rPr>
              <a:t>Q</a:t>
            </a:r>
            <a:r>
              <a:rPr lang="en-GB" sz="1800" dirty="0" smtClean="0"/>
              <a:t>&lt;7˚)</a:t>
            </a:r>
            <a:br>
              <a:rPr lang="en-GB" sz="1800" dirty="0" smtClean="0"/>
            </a:br>
            <a:r>
              <a:rPr lang="en-GB" sz="1800" dirty="0" smtClean="0"/>
              <a:t>STS1: 640 tubes 	(use later as FT3/4)</a:t>
            </a:r>
            <a:br>
              <a:rPr lang="en-GB" sz="1800" dirty="0" smtClean="0"/>
            </a:br>
            <a:r>
              <a:rPr lang="en-GB" sz="1800" dirty="0" smtClean="0"/>
              <a:t>STS2: 900 tubes  	(use later as FT5/6)</a:t>
            </a:r>
            <a:br>
              <a:rPr lang="en-GB" sz="1800" dirty="0" smtClean="0"/>
            </a:br>
            <a:r>
              <a:rPr lang="en-GB" sz="1800" dirty="0" smtClean="0"/>
              <a:t>(4 double layers each)</a:t>
            </a:r>
            <a:endParaRPr lang="en-GB" sz="1800" dirty="0"/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167" y="3711044"/>
            <a:ext cx="3396002" cy="300911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230053" y="3696037"/>
            <a:ext cx="3403120" cy="3028000"/>
            <a:chOff x="5392212" y="3317970"/>
            <a:chExt cx="3403120" cy="302800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92212" y="3317970"/>
              <a:ext cx="3403120" cy="3028000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>
              <a:off x="6172163" y="5175401"/>
              <a:ext cx="11859" cy="902134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243331" y="5448421"/>
              <a:ext cx="81325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76 cm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94444" y="6180521"/>
            <a:ext cx="442801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Special tracking session on Tuesday at 16:30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88199" y="140558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 p(A) Y (any hyperon) X </a:t>
            </a:r>
            <a:r>
              <a:rPr lang="en-GB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</a:t>
            </a:r>
            <a:r>
              <a:rPr lang="en-GB" alt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e+e</a:t>
            </a:r>
            <a:r>
              <a:rPr lang="en-GB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- 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X</a:t>
            </a:r>
            <a:b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</a:b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8088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</a:t>
            </a:r>
            <a:r>
              <a:rPr lang="en-US" dirty="0"/>
              <a:t>P</a:t>
            </a:r>
            <a:r>
              <a:rPr lang="en-US" dirty="0" smtClean="0"/>
              <a:t>hysics potential of PANDA at P1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0944" y="2922200"/>
            <a:ext cx="7871885" cy="35200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Physics goals and foreseen impact of P1 program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US" dirty="0" smtClean="0"/>
              <a:t>What do we want to achieve at P1?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US" dirty="0" smtClean="0"/>
              <a:t>What will be the impact in our understanding of QCD or in technology?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Selected flagships at “phase one” 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US" dirty="0" smtClean="0"/>
              <a:t>Feasibility studies via comprehensive MC simulations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US" dirty="0" smtClean="0"/>
              <a:t>Heart of the paper, discussion today!</a:t>
            </a:r>
          </a:p>
        </p:txBody>
      </p:sp>
    </p:spTree>
    <p:extLst>
      <p:ext uri="{BB962C8B-B14F-4D97-AF65-F5344CB8AC3E}">
        <p14:creationId xmlns:p14="http://schemas.microsoft.com/office/powerpoint/2010/main" val="404566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H</a:t>
            </a:r>
            <a:r>
              <a:rPr lang="en-US" i="1" dirty="0" smtClean="0"/>
              <a:t>igh profile</a:t>
            </a:r>
            <a:r>
              <a:rPr lang="en-US" dirty="0" smtClean="0"/>
              <a:t> P1 projects?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0944" y="1973633"/>
            <a:ext cx="7871885" cy="48193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b="1" i="1" dirty="0" smtClean="0"/>
              <a:t>strangeness</a:t>
            </a:r>
            <a:r>
              <a:rPr lang="en-US" dirty="0" smtClean="0"/>
              <a:t> </a:t>
            </a:r>
            <a:r>
              <a:rPr lang="en-US" dirty="0" err="1" smtClean="0"/>
              <a:t>d.o.f</a:t>
            </a:r>
            <a:r>
              <a:rPr lang="en-US" dirty="0" smtClean="0"/>
              <a:t>.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US" dirty="0" smtClean="0"/>
              <a:t>Hyperon structure: spectroscopy and </a:t>
            </a:r>
            <a:r>
              <a:rPr lang="en-US" dirty="0" err="1" smtClean="0"/>
              <a:t>Dalitz</a:t>
            </a:r>
            <a:r>
              <a:rPr lang="en-US" dirty="0" smtClean="0"/>
              <a:t> decays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US" dirty="0" smtClean="0"/>
              <a:t>Hyperon production observables: </a:t>
            </a:r>
            <a:r>
              <a:rPr lang="en-US" dirty="0" err="1" smtClean="0"/>
              <a:t>xsecs</a:t>
            </a:r>
            <a:r>
              <a:rPr lang="en-US" dirty="0" smtClean="0"/>
              <a:t>, spin, …</a:t>
            </a:r>
            <a:endParaRPr lang="en-US" dirty="0"/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b="1" i="1" dirty="0" smtClean="0"/>
              <a:t>charm</a:t>
            </a:r>
            <a:r>
              <a:rPr lang="en-US" dirty="0" smtClean="0"/>
              <a:t> </a:t>
            </a:r>
            <a:r>
              <a:rPr lang="en-US" dirty="0" err="1" smtClean="0"/>
              <a:t>d.o.f</a:t>
            </a:r>
            <a:r>
              <a:rPr lang="en-US" dirty="0" smtClean="0"/>
              <a:t>.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US" dirty="0" err="1" smtClean="0"/>
              <a:t>Charmonium</a:t>
            </a:r>
            <a:r>
              <a:rPr lang="en-US" dirty="0" smtClean="0"/>
              <a:t>-like spectroscopy…</a:t>
            </a:r>
            <a:endParaRPr lang="en-US" dirty="0"/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US" dirty="0" smtClean="0"/>
              <a:t>…X(3872) line shape and decays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US" dirty="0" smtClean="0"/>
              <a:t>…Charged Z-states spectroscopy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US" dirty="0" smtClean="0"/>
              <a:t>… Open-charm production??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b="1" i="1" dirty="0" smtClean="0"/>
              <a:t>light-quark </a:t>
            </a:r>
            <a:r>
              <a:rPr lang="en-US" dirty="0" smtClean="0"/>
              <a:t>systems</a:t>
            </a:r>
            <a:endParaRPr lang="en-US" dirty="0" smtClean="0"/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US" dirty="0" smtClean="0"/>
              <a:t>Nucleon structure: EMFF in time-like regime 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US" dirty="0" smtClean="0"/>
              <a:t>Form factors in unphysical regime via pi</a:t>
            </a:r>
            <a:r>
              <a:rPr lang="en-US" baseline="30000" dirty="0" smtClean="0"/>
              <a:t>0</a:t>
            </a:r>
            <a:r>
              <a:rPr lang="en-US" dirty="0" smtClean="0"/>
              <a:t> production?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US" dirty="0" smtClean="0"/>
              <a:t>Light-meson spectroscopy: </a:t>
            </a:r>
            <a:r>
              <a:rPr lang="en-US" dirty="0" err="1" smtClean="0"/>
              <a:t>glueballs</a:t>
            </a:r>
            <a:r>
              <a:rPr lang="en-US" dirty="0" smtClean="0"/>
              <a:t>, etc.??? Requires PWA!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37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</a:t>
            </a:r>
            <a:r>
              <a:rPr lang="en-US" dirty="0" smtClean="0"/>
              <a:t>. Summary and long-term perspectives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0944" y="2524417"/>
            <a:ext cx="7871885" cy="41308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Connection P1 to long-term PANDA program (P2 and P3)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US" dirty="0" smtClean="0"/>
              <a:t>Hyperon structure and dynamics </a:t>
            </a:r>
            <a:r>
              <a:rPr lang="en-US" dirty="0" smtClean="0">
                <a:sym typeface="Wingdings"/>
              </a:rPr>
              <a:t>|S|=3 hyperons,  </a:t>
            </a:r>
            <a:r>
              <a:rPr lang="en-US" dirty="0" err="1" smtClean="0">
                <a:sym typeface="Wingdings"/>
              </a:rPr>
              <a:t>hypernuclei</a:t>
            </a:r>
            <a:r>
              <a:rPr lang="en-US" dirty="0" smtClean="0">
                <a:sym typeface="Wingdings"/>
              </a:rPr>
              <a:t>, hyperfine splitting in |S|=3 atom, hyperon CP tests, charm hyperons, …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US" dirty="0">
                <a:sym typeface="Wingdings"/>
              </a:rPr>
              <a:t>C</a:t>
            </a:r>
            <a:r>
              <a:rPr lang="en-US" dirty="0" smtClean="0">
                <a:sym typeface="Wingdings"/>
              </a:rPr>
              <a:t>harm structure and dynamics  </a:t>
            </a:r>
            <a:r>
              <a:rPr lang="en-US" dirty="0" err="1" smtClean="0">
                <a:sym typeface="Wingdings"/>
              </a:rPr>
              <a:t>charmonium</a:t>
            </a:r>
            <a:r>
              <a:rPr lang="en-US" dirty="0" smtClean="0">
                <a:sym typeface="Wingdings"/>
              </a:rPr>
              <a:t>-like high spin states, open-charm spectroscopy/weak sector, </a:t>
            </a:r>
            <a:r>
              <a:rPr lang="en-US" dirty="0" err="1" smtClean="0">
                <a:sym typeface="Wingdings"/>
              </a:rPr>
              <a:t>charmonium</a:t>
            </a:r>
            <a:r>
              <a:rPr lang="en-US" dirty="0" smtClean="0">
                <a:sym typeface="Wingdings"/>
              </a:rPr>
              <a:t>-nucleon interaction, … 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US" dirty="0" smtClean="0">
                <a:sym typeface="Wingdings"/>
              </a:rPr>
              <a:t>Nucleon EMFFs at low q</a:t>
            </a:r>
            <a:r>
              <a:rPr lang="en-US" baseline="30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  high q</a:t>
            </a:r>
            <a:r>
              <a:rPr lang="en-US" baseline="30000" dirty="0" smtClean="0">
                <a:sym typeface="Wingdings"/>
              </a:rPr>
              <a:t>2 </a:t>
            </a:r>
            <a:r>
              <a:rPr lang="en-US" dirty="0" smtClean="0">
                <a:sym typeface="Wingdings"/>
              </a:rPr>
              <a:t>EMFFs, TMDs, GPDs, TDAs, …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US" dirty="0" smtClean="0">
                <a:sym typeface="Wingdings"/>
              </a:rPr>
              <a:t>…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>
                <a:sym typeface="Wingdings"/>
              </a:rPr>
              <a:t>Overall impact of PANDA physics program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680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“writing” process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97449" y="1958336"/>
            <a:ext cx="7871885" cy="468164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Bottom-up approach</a:t>
            </a:r>
            <a:endParaRPr lang="en-US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Role of physics </a:t>
            </a:r>
            <a:r>
              <a:rPr lang="en-US" dirty="0" err="1" smtClean="0"/>
              <a:t>convenors</a:t>
            </a:r>
            <a:r>
              <a:rPr lang="en-US" dirty="0" smtClean="0"/>
              <a:t>: </a:t>
            </a:r>
          </a:p>
          <a:p>
            <a:pPr lvl="1">
              <a:lnSpc>
                <a:spcPct val="110000"/>
              </a:lnSpc>
              <a:buFont typeface="Wingdings" charset="2"/>
              <a:buChar char="ü"/>
            </a:pPr>
            <a:r>
              <a:rPr lang="en-US" dirty="0" smtClean="0"/>
              <a:t>leading the drafting of document </a:t>
            </a:r>
          </a:p>
          <a:p>
            <a:pPr lvl="1">
              <a:lnSpc>
                <a:spcPct val="110000"/>
              </a:lnSpc>
              <a:buFont typeface="Wingdings" charset="2"/>
              <a:buChar char="ü"/>
            </a:pPr>
            <a:r>
              <a:rPr lang="en-US" dirty="0" smtClean="0"/>
              <a:t>cross-refereeing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Role of TAG: 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advisory and refereeing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Simulations: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US" dirty="0" smtClean="0"/>
              <a:t>Settle on </a:t>
            </a:r>
            <a:r>
              <a:rPr lang="en-US" dirty="0" err="1" smtClean="0"/>
              <a:t>PandaRoot</a:t>
            </a:r>
            <a:r>
              <a:rPr lang="en-US" dirty="0" smtClean="0"/>
              <a:t> release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US" dirty="0" smtClean="0"/>
              <a:t>MC production: where, how much, coordinated?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Regular (monthly) meetings: </a:t>
            </a:r>
            <a:r>
              <a:rPr lang="en-US" dirty="0" err="1" smtClean="0"/>
              <a:t>eZuce</a:t>
            </a:r>
            <a:r>
              <a:rPr lang="en-US" dirty="0" smtClean="0"/>
              <a:t>, face-to-face at CMs</a:t>
            </a:r>
          </a:p>
        </p:txBody>
      </p:sp>
    </p:spTree>
    <p:extLst>
      <p:ext uri="{BB962C8B-B14F-4D97-AF65-F5344CB8AC3E}">
        <p14:creationId xmlns:p14="http://schemas.microsoft.com/office/powerpoint/2010/main" val="82842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753" y="2233722"/>
            <a:ext cx="8657271" cy="479479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T</a:t>
            </a:r>
            <a:r>
              <a:rPr lang="en-US" dirty="0" smtClean="0"/>
              <a:t>hanks to Paola and Marc for past coordination efforts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Proposed </a:t>
            </a:r>
            <a:r>
              <a:rPr lang="en-US" dirty="0" smtClean="0"/>
              <a:t>change in “</a:t>
            </a:r>
            <a:r>
              <a:rPr lang="en-US" dirty="0" err="1" smtClean="0"/>
              <a:t>charmonium</a:t>
            </a:r>
            <a:r>
              <a:rPr lang="en-US" dirty="0" smtClean="0"/>
              <a:t>” PWG</a:t>
            </a:r>
          </a:p>
          <a:p>
            <a:pPr lvl="1">
              <a:lnSpc>
                <a:spcPct val="110000"/>
              </a:lnSpc>
              <a:buFont typeface="Wingdings" charset="2"/>
              <a:buChar char="ü"/>
            </a:pPr>
            <a:r>
              <a:rPr lang="en-US" dirty="0" smtClean="0"/>
              <a:t>Elisa </a:t>
            </a:r>
            <a:r>
              <a:rPr lang="en-US" dirty="0" err="1" smtClean="0"/>
              <a:t>Fioravanti</a:t>
            </a:r>
            <a:r>
              <a:rPr lang="en-US" dirty="0" smtClean="0"/>
              <a:t> stepped done as </a:t>
            </a:r>
            <a:r>
              <a:rPr lang="en-US" dirty="0" err="1" smtClean="0"/>
              <a:t>convenor</a:t>
            </a:r>
            <a:endParaRPr lang="en-US" dirty="0" smtClean="0"/>
          </a:p>
          <a:p>
            <a:pPr lvl="1">
              <a:lnSpc>
                <a:spcPct val="110000"/>
              </a:lnSpc>
              <a:buFont typeface="Wingdings" charset="2"/>
              <a:buChar char="ü"/>
            </a:pPr>
            <a:r>
              <a:rPr lang="en-US" dirty="0" smtClean="0"/>
              <a:t>“Ad-interim” solution  by Marc </a:t>
            </a:r>
            <a:r>
              <a:rPr lang="en-US" dirty="0" err="1" smtClean="0"/>
              <a:t>Pelizaues</a:t>
            </a:r>
            <a:r>
              <a:rPr lang="en-US" dirty="0" smtClean="0"/>
              <a:t> and Frank </a:t>
            </a:r>
            <a:r>
              <a:rPr lang="en-US" dirty="0" err="1" smtClean="0"/>
              <a:t>Nerling</a:t>
            </a:r>
            <a:endParaRPr lang="en-US" dirty="0" smtClean="0"/>
          </a:p>
          <a:p>
            <a:pPr lvl="1">
              <a:lnSpc>
                <a:spcPct val="110000"/>
              </a:lnSpc>
              <a:buFont typeface="Wingdings" charset="2"/>
              <a:buChar char="ü"/>
            </a:pPr>
            <a:r>
              <a:rPr lang="en-US" dirty="0" smtClean="0"/>
              <a:t>Thanks to Elisa for all her work and  to Marc and Frank for helping!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Publication Committee</a:t>
            </a:r>
          </a:p>
          <a:p>
            <a:pPr lvl="1">
              <a:buFont typeface="Wingdings" charset="2"/>
              <a:buChar char="ü"/>
            </a:pPr>
            <a:r>
              <a:rPr lang="en-US" dirty="0" smtClean="0"/>
              <a:t>This CM: new elections</a:t>
            </a:r>
          </a:p>
          <a:p>
            <a:pPr lvl="1">
              <a:buFont typeface="Wingdings" charset="2"/>
              <a:buChar char="ü"/>
            </a:pPr>
            <a:r>
              <a:rPr lang="en-US" smtClean="0"/>
              <a:t>Thx </a:t>
            </a:r>
            <a:r>
              <a:rPr lang="en-US" dirty="0" smtClean="0"/>
              <a:t>to Albrecht, </a:t>
            </a:r>
            <a:r>
              <a:rPr lang="en-US" dirty="0" err="1" smtClean="0"/>
              <a:t>Elisabetta</a:t>
            </a:r>
            <a:r>
              <a:rPr lang="en-US" dirty="0" smtClean="0"/>
              <a:t>, </a:t>
            </a:r>
            <a:r>
              <a:rPr lang="en-US" dirty="0" err="1" smtClean="0"/>
              <a:t>Gianluigi</a:t>
            </a:r>
            <a:r>
              <a:rPr lang="en-US" dirty="0" smtClean="0"/>
              <a:t>, </a:t>
            </a:r>
            <a:r>
              <a:rPr lang="en-US" dirty="0" smtClean="0"/>
              <a:t>Klaus, Karin </a:t>
            </a:r>
            <a:r>
              <a:rPr lang="en-US" dirty="0" smtClean="0"/>
              <a:t>for their services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Second JSC held on 14/15</a:t>
            </a:r>
            <a:r>
              <a:rPr lang="en-US" baseline="30000" dirty="0" smtClean="0"/>
              <a:t>th</a:t>
            </a:r>
            <a:r>
              <a:rPr lang="en-US" dirty="0" smtClean="0"/>
              <a:t> of November 2016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nnouncements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72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86" y="2126634"/>
            <a:ext cx="8646642" cy="4608974"/>
          </a:xfrm>
        </p:spPr>
        <p:txBody>
          <a:bodyPr>
            <a:normAutofit fontScale="92500"/>
          </a:bodyPr>
          <a:lstStyle/>
          <a:p>
            <a:pPr>
              <a:lnSpc>
                <a:spcPct val="130000"/>
              </a:lnSpc>
              <a:buFont typeface="Wingdings" charset="2"/>
              <a:buChar char="ü"/>
            </a:pPr>
            <a:r>
              <a:rPr lang="en-US" dirty="0" smtClean="0"/>
              <a:t>Request from CB for a </a:t>
            </a:r>
            <a:r>
              <a:rPr lang="en-US" i="1" dirty="0" smtClean="0"/>
              <a:t>concise</a:t>
            </a:r>
            <a:r>
              <a:rPr lang="en-US" dirty="0" smtClean="0"/>
              <a:t> </a:t>
            </a:r>
            <a:r>
              <a:rPr lang="en-US" dirty="0" err="1" smtClean="0"/>
              <a:t>PubRule</a:t>
            </a:r>
            <a:endParaRPr lang="en-US" dirty="0" smtClean="0"/>
          </a:p>
          <a:p>
            <a:pPr>
              <a:lnSpc>
                <a:spcPct val="110000"/>
              </a:lnSpc>
              <a:buFont typeface="Wingdings" charset="2"/>
              <a:buChar char="ü"/>
            </a:pPr>
            <a:r>
              <a:rPr lang="en-US" dirty="0" smtClean="0"/>
              <a:t>Editorial committee (EC): Albrecht, </a:t>
            </a:r>
            <a:r>
              <a:rPr lang="en-US" dirty="0" err="1" smtClean="0"/>
              <a:t>Elisabetta</a:t>
            </a:r>
            <a:r>
              <a:rPr lang="en-US" dirty="0" smtClean="0"/>
              <a:t>, Karin, and </a:t>
            </a:r>
            <a:r>
              <a:rPr lang="en-US" dirty="0" err="1" smtClean="0"/>
              <a:t>Mamen</a:t>
            </a:r>
            <a:r>
              <a:rPr lang="en-US" dirty="0" smtClean="0"/>
              <a:t>: </a:t>
            </a:r>
            <a:r>
              <a:rPr lang="en-US" i="1" dirty="0" smtClean="0"/>
              <a:t>many thanks for </a:t>
            </a:r>
            <a:r>
              <a:rPr lang="en-US" i="1" dirty="0" smtClean="0"/>
              <a:t>your valuable input and </a:t>
            </a:r>
            <a:r>
              <a:rPr lang="en-US" i="1" dirty="0" smtClean="0"/>
              <a:t>excellent work!!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of </a:t>
            </a:r>
            <a:r>
              <a:rPr lang="en-US" dirty="0"/>
              <a:t>O</a:t>
            </a:r>
            <a:r>
              <a:rPr lang="en-US" dirty="0" smtClean="0"/>
              <a:t>ctober: first draft of EC to </a:t>
            </a:r>
            <a:r>
              <a:rPr lang="en-US" dirty="0" err="1" smtClean="0"/>
              <a:t>PubCom</a:t>
            </a:r>
            <a:r>
              <a:rPr lang="en-US" dirty="0" smtClean="0"/>
              <a:t>, revised draft on 20</a:t>
            </a:r>
            <a:r>
              <a:rPr lang="en-US" baseline="30000" dirty="0" smtClean="0"/>
              <a:t>th</a:t>
            </a:r>
            <a:r>
              <a:rPr lang="en-US" dirty="0" smtClean="0"/>
              <a:t> of October, request by PC for submission to CB (cc </a:t>
            </a:r>
            <a:r>
              <a:rPr lang="en-US" dirty="0" smtClean="0"/>
              <a:t>to </a:t>
            </a:r>
            <a:r>
              <a:rPr lang="en-US" dirty="0" err="1" smtClean="0"/>
              <a:t>PhysCom</a:t>
            </a:r>
            <a:r>
              <a:rPr lang="en-US" dirty="0" smtClean="0"/>
              <a:t>)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31</a:t>
            </a:r>
            <a:r>
              <a:rPr lang="en-US" baseline="30000" dirty="0" smtClean="0"/>
              <a:t>th</a:t>
            </a:r>
            <a:r>
              <a:rPr lang="en-US" dirty="0" smtClean="0"/>
              <a:t>  of October: submission to chair of CB, internal note on forum for CB members posted on 11</a:t>
            </a:r>
            <a:r>
              <a:rPr lang="en-US" baseline="30000" dirty="0" smtClean="0"/>
              <a:t>th</a:t>
            </a:r>
            <a:r>
              <a:rPr lang="en-US" dirty="0" smtClean="0"/>
              <a:t> of November</a:t>
            </a:r>
          </a:p>
          <a:p>
            <a:pPr>
              <a:lnSpc>
                <a:spcPct val="130000"/>
              </a:lnSpc>
              <a:buFont typeface="Wingdings" charset="2"/>
              <a:buChar char="ü"/>
            </a:pPr>
            <a:r>
              <a:rPr lang="en-US" dirty="0" smtClean="0"/>
              <a:t>Comments received so-far from GSI group, update by PC</a:t>
            </a:r>
          </a:p>
          <a:p>
            <a:pPr>
              <a:lnSpc>
                <a:spcPct val="130000"/>
              </a:lnSpc>
              <a:buFont typeface="Wingdings" charset="2"/>
              <a:buChar char="ü"/>
            </a:pPr>
            <a:r>
              <a:rPr lang="en-US" dirty="0" smtClean="0"/>
              <a:t>This CB meeting: notifying and request for further comments</a:t>
            </a:r>
          </a:p>
          <a:p>
            <a:pPr>
              <a:lnSpc>
                <a:spcPct val="130000"/>
              </a:lnSpc>
              <a:buFont typeface="Wingdings" charset="2"/>
              <a:buChar char="ü"/>
            </a:pPr>
            <a:r>
              <a:rPr lang="en-US" dirty="0" smtClean="0"/>
              <a:t>March </a:t>
            </a:r>
            <a:r>
              <a:rPr lang="fr-FR" dirty="0" smtClean="0"/>
              <a:t>’</a:t>
            </a:r>
            <a:r>
              <a:rPr lang="en-US" dirty="0" smtClean="0"/>
              <a:t>17: formal vote during CB on concise </a:t>
            </a:r>
            <a:r>
              <a:rPr lang="en-US" dirty="0" err="1" smtClean="0"/>
              <a:t>PubRule</a:t>
            </a:r>
            <a:endParaRPr lang="en-US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Addendum 9</a:t>
            </a:r>
            <a:br>
              <a:rPr lang="en-US" dirty="0" smtClean="0"/>
            </a:br>
            <a:r>
              <a:rPr lang="en-US" dirty="0" smtClean="0"/>
              <a:t>update on procedure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9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559" y="2891391"/>
            <a:ext cx="8657271" cy="44599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/>
              <a:t>14-15</a:t>
            </a:r>
            <a:r>
              <a:rPr lang="en-US" baseline="30000" dirty="0" smtClean="0"/>
              <a:t>th</a:t>
            </a:r>
            <a:r>
              <a:rPr lang="en-US" dirty="0" smtClean="0"/>
              <a:t> of November: JSC meeting at GSI</a:t>
            </a:r>
          </a:p>
          <a:p>
            <a:pPr lvl="1">
              <a:lnSpc>
                <a:spcPct val="150000"/>
              </a:lnSpc>
              <a:buFont typeface="Wingdings" charset="2"/>
              <a:buChar char="ü"/>
            </a:pPr>
            <a:r>
              <a:rPr lang="en-US" dirty="0" smtClean="0"/>
              <a:t>Focus on plans from </a:t>
            </a:r>
            <a:r>
              <a:rPr lang="en-US" b="1" dirty="0" smtClean="0"/>
              <a:t>phase-zero </a:t>
            </a:r>
            <a:r>
              <a:rPr lang="en-US" dirty="0" smtClean="0"/>
              <a:t>to phase-one of each FAIR pillar</a:t>
            </a:r>
          </a:p>
          <a:p>
            <a:pPr lvl="1">
              <a:lnSpc>
                <a:spcPct val="150000"/>
              </a:lnSpc>
              <a:buFont typeface="Wingdings" charset="2"/>
              <a:buChar char="ü"/>
            </a:pPr>
            <a:r>
              <a:rPr lang="en-US" dirty="0"/>
              <a:t>Questionnaires as </a:t>
            </a:r>
            <a:r>
              <a:rPr lang="en-US" dirty="0" smtClean="0"/>
              <a:t>input (send to </a:t>
            </a:r>
            <a:r>
              <a:rPr lang="en-US" dirty="0" err="1" smtClean="0"/>
              <a:t>PhysCom</a:t>
            </a:r>
            <a:r>
              <a:rPr lang="en-US" dirty="0" smtClean="0"/>
              <a:t>) </a:t>
            </a:r>
          </a:p>
          <a:p>
            <a:pPr lvl="1">
              <a:lnSpc>
                <a:spcPct val="150000"/>
              </a:lnSpc>
              <a:buFont typeface="Wingdings" charset="2"/>
              <a:buChar char="ü"/>
            </a:pPr>
            <a:r>
              <a:rPr lang="en-US" dirty="0" smtClean="0"/>
              <a:t>Case presented by each pillar with closed discussion sessions</a:t>
            </a:r>
          </a:p>
          <a:p>
            <a:pPr lvl="1">
              <a:lnSpc>
                <a:spcPct val="150000"/>
              </a:lnSpc>
              <a:buFont typeface="Wingdings" charset="2"/>
              <a:buChar char="ü"/>
            </a:pPr>
            <a:r>
              <a:rPr lang="en-US" i="1" dirty="0" smtClean="0"/>
              <a:t>JSC in general pleased with progress of all pillars!</a:t>
            </a:r>
          </a:p>
          <a:p>
            <a:pPr lvl="1">
              <a:lnSpc>
                <a:spcPct val="150000"/>
              </a:lnSpc>
              <a:buFont typeface="Wingdings" charset="2"/>
              <a:buChar char="ü"/>
            </a:pPr>
            <a:r>
              <a:rPr lang="en-US" dirty="0" smtClean="0"/>
              <a:t>Next JSC 19-20</a:t>
            </a:r>
            <a:r>
              <a:rPr lang="en-US" baseline="30000" dirty="0" smtClean="0"/>
              <a:t>th</a:t>
            </a:r>
            <a:r>
              <a:rPr lang="en-US" dirty="0" smtClean="0"/>
              <a:t> of June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Joint Scientific Council (JSC) </a:t>
            </a:r>
            <a:br>
              <a:rPr lang="en-US" dirty="0" smtClean="0"/>
            </a:br>
            <a:r>
              <a:rPr lang="en-US" dirty="0" smtClean="0"/>
              <a:t>progress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43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PANDA phase-zero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35908" y="2974522"/>
            <a:ext cx="85958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+mj-lt"/>
              <a:buAutoNum type="alphaLcParenR"/>
            </a:pPr>
            <a:r>
              <a:rPr lang="en-US" sz="2000" dirty="0" smtClean="0"/>
              <a:t>Straw Trackers </a:t>
            </a:r>
            <a:r>
              <a:rPr lang="en-US" sz="2000" dirty="0"/>
              <a:t>at </a:t>
            </a:r>
            <a:r>
              <a:rPr lang="en-US" sz="2000" dirty="0" smtClean="0"/>
              <a:t>HADES</a:t>
            </a:r>
            <a:br>
              <a:rPr lang="en-US" sz="2000" dirty="0" smtClean="0"/>
            </a:br>
            <a:r>
              <a:rPr lang="en-US" sz="2000" dirty="0" smtClean="0"/>
              <a:t>Excited Hyperon Transition </a:t>
            </a:r>
            <a:r>
              <a:rPr lang="en-US" sz="2000" dirty="0" err="1" smtClean="0"/>
              <a:t>Formfactors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Cracow, Juelich, </a:t>
            </a:r>
            <a:r>
              <a:rPr lang="en-US" sz="2000" dirty="0" err="1" smtClean="0"/>
              <a:t>Orsay</a:t>
            </a:r>
            <a:r>
              <a:rPr lang="en-US" sz="2000" dirty="0" smtClean="0"/>
              <a:t>, Uppsala,  +TRK</a:t>
            </a:r>
            <a:br>
              <a:rPr lang="en-US" sz="2000" dirty="0" smtClean="0"/>
            </a:br>
            <a:endParaRPr lang="en-US" sz="2000" dirty="0"/>
          </a:p>
          <a:p>
            <a:pPr marL="914400" lvl="1" indent="-457200">
              <a:buFont typeface="+mj-lt"/>
              <a:buAutoNum type="alphaLcParenR"/>
            </a:pPr>
            <a:r>
              <a:rPr lang="en-US" sz="2000" dirty="0"/>
              <a:t>Backward PWO Calorimeter at </a:t>
            </a:r>
            <a:r>
              <a:rPr lang="en-US" sz="2000" dirty="0" smtClean="0"/>
              <a:t>MAMI</a:t>
            </a:r>
            <a:br>
              <a:rPr lang="en-US" sz="2000" dirty="0" smtClean="0"/>
            </a:br>
            <a:r>
              <a:rPr lang="en-US" sz="2000" dirty="0" smtClean="0"/>
              <a:t>Magnetic Moment of the </a:t>
            </a:r>
            <a:r>
              <a:rPr lang="en-US" sz="2000" dirty="0" smtClean="0">
                <a:latin typeface="Symbol" charset="2"/>
                <a:cs typeface="Symbol" charset="2"/>
              </a:rPr>
              <a:t>D</a:t>
            </a:r>
            <a:r>
              <a:rPr lang="en-US" sz="2000" dirty="0" smtClean="0"/>
              <a:t>(1232), e-</a:t>
            </a:r>
            <a:r>
              <a:rPr lang="en-US" sz="2000" dirty="0" smtClean="0">
                <a:latin typeface="Symbol" charset="2"/>
                <a:cs typeface="Symbol" charset="2"/>
              </a:rPr>
              <a:t>m</a:t>
            </a:r>
            <a:r>
              <a:rPr lang="en-US" sz="2000" dirty="0" smtClean="0"/>
              <a:t> universality, multi </a:t>
            </a:r>
            <a:r>
              <a:rPr lang="en-US" sz="2000" dirty="0" smtClean="0">
                <a:latin typeface="Symbol" charset="2"/>
                <a:cs typeface="Symbol" charset="2"/>
              </a:rPr>
              <a:t>p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 prod.</a:t>
            </a:r>
            <a:br>
              <a:rPr lang="en-US" sz="2000" dirty="0" smtClean="0"/>
            </a:br>
            <a:r>
              <a:rPr lang="en-US" sz="2000" dirty="0" smtClean="0"/>
              <a:t>Mainz </a:t>
            </a:r>
            <a:r>
              <a:rPr lang="en-US" sz="2000" dirty="0" err="1" smtClean="0"/>
              <a:t>Uni</a:t>
            </a:r>
            <a:r>
              <a:rPr lang="en-US" sz="2000" dirty="0" smtClean="0"/>
              <a:t> and HIM,    +EMC</a:t>
            </a:r>
            <a:br>
              <a:rPr lang="en-US" sz="2000" dirty="0" smtClean="0"/>
            </a:br>
            <a:endParaRPr lang="en-US" sz="2000" dirty="0"/>
          </a:p>
          <a:p>
            <a:pPr marL="914400" lvl="1" indent="-457200">
              <a:buFont typeface="+mj-lt"/>
              <a:buAutoNum type="alphaLcParenR"/>
            </a:pPr>
            <a:r>
              <a:rPr lang="en-US" sz="2000" dirty="0" smtClean="0"/>
              <a:t>Develop/apply PWA tools at e.g. </a:t>
            </a:r>
            <a:r>
              <a:rPr lang="en-US" sz="2000" dirty="0" err="1" smtClean="0"/>
              <a:t>Jlab</a:t>
            </a:r>
            <a:r>
              <a:rPr lang="en-US" sz="2000" dirty="0" smtClean="0"/>
              <a:t>, BES-III</a:t>
            </a:r>
            <a:br>
              <a:rPr lang="en-US" sz="2000" dirty="0" smtClean="0"/>
            </a:br>
            <a:r>
              <a:rPr lang="en-US" sz="2000" dirty="0" smtClean="0"/>
              <a:t>Meson spectroscopy with (non)exotic quantum numbers</a:t>
            </a:r>
            <a:br>
              <a:rPr lang="en-US" sz="2000" dirty="0" smtClean="0"/>
            </a:br>
            <a:r>
              <a:rPr lang="en-US" sz="2000" dirty="0" smtClean="0"/>
              <a:t>Bochum, GSI, Mainz    +</a:t>
            </a:r>
            <a:r>
              <a:rPr lang="en-US" sz="2000" dirty="0" err="1" smtClean="0"/>
              <a:t>PhysAna</a:t>
            </a:r>
            <a:r>
              <a:rPr lang="en-US" sz="2000" dirty="0" smtClean="0"/>
              <a:t>   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698819" y="2035218"/>
            <a:ext cx="83210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Already 2018++ </a:t>
            </a:r>
            <a:br>
              <a:rPr lang="en-GB" sz="2400" dirty="0" smtClean="0">
                <a:solidFill>
                  <a:srgbClr val="FF0000"/>
                </a:solidFill>
              </a:rPr>
            </a:br>
            <a:r>
              <a:rPr lang="en-GB" sz="2400" dirty="0" smtClean="0"/>
              <a:t>PANDA equipment/analysis tools will </a:t>
            </a:r>
            <a:r>
              <a:rPr lang="en-GB" sz="2400" dirty="0"/>
              <a:t>be used for physics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8819" y="5400725"/>
            <a:ext cx="7395180" cy="1066971"/>
          </a:xfrm>
          <a:prstGeom prst="rect">
            <a:avLst/>
          </a:prstGeom>
          <a:solidFill>
            <a:srgbClr val="FF00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421838" y="6454244"/>
            <a:ext cx="3780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Aspect strongly emphasized by JSC!!!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82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063625"/>
            <a:ext cx="6498158" cy="218524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Physics perspectives</a:t>
            </a:r>
            <a:br>
              <a:rPr lang="en-US" sz="4000" dirty="0" smtClean="0"/>
            </a:br>
            <a:r>
              <a:rPr lang="en-US" sz="4000" dirty="0" smtClean="0"/>
              <a:t>with PANDA</a:t>
            </a:r>
            <a:br>
              <a:rPr lang="en-US" sz="4000" dirty="0" smtClean="0"/>
            </a:br>
            <a:r>
              <a:rPr lang="en-US" sz="4000" dirty="0" smtClean="0"/>
              <a:t>at “phase one” (P1)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3524250"/>
            <a:ext cx="6461760" cy="1066800"/>
          </a:xfrm>
        </p:spPr>
        <p:txBody>
          <a:bodyPr>
            <a:noAutofit/>
          </a:bodyPr>
          <a:lstStyle/>
          <a:p>
            <a:r>
              <a:rPr lang="en-US" sz="2800" dirty="0"/>
              <a:t>t</a:t>
            </a:r>
            <a:r>
              <a:rPr lang="en-US" sz="2800" dirty="0" smtClean="0"/>
              <a:t>owards a comprehensive </a:t>
            </a:r>
          </a:p>
          <a:p>
            <a:r>
              <a:rPr lang="en-US" sz="2800" dirty="0"/>
              <a:t>h</a:t>
            </a:r>
            <a:r>
              <a:rPr lang="en-US" sz="2800" dirty="0" smtClean="0"/>
              <a:t>ighlight &amp; feasibility document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165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3067" y="2795314"/>
            <a:ext cx="6430433" cy="33200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en-US" dirty="0"/>
              <a:t>Convey </a:t>
            </a:r>
            <a:r>
              <a:rPr lang="en-US" dirty="0" smtClean="0"/>
              <a:t>strong message to </a:t>
            </a:r>
            <a:r>
              <a:rPr lang="en-US" dirty="0"/>
              <a:t>the outside: </a:t>
            </a:r>
            <a:r>
              <a:rPr lang="en-US" dirty="0" smtClean="0"/>
              <a:t>                         </a:t>
            </a:r>
            <a:r>
              <a:rPr lang="en-US" i="1" dirty="0" smtClean="0"/>
              <a:t>alive and excellent program at “day one”</a:t>
            </a:r>
            <a:endParaRPr lang="en-US" i="1" dirty="0"/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en-US" dirty="0" smtClean="0"/>
              <a:t>Follow-up of physics performance booklet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en-US" dirty="0" smtClean="0"/>
              <a:t>Sharpen and prioritize our “day-one" goals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en-US" dirty="0" smtClean="0"/>
              <a:t>Stimulus for internal activities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now a P1 physics paper?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9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1938228"/>
              </p:ext>
            </p:extLst>
          </p:nvPr>
        </p:nvGraphicFramePr>
        <p:xfrm>
          <a:off x="126024" y="70184"/>
          <a:ext cx="8890981" cy="6724316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1296779"/>
                <a:gridCol w="690382"/>
                <a:gridCol w="690382"/>
                <a:gridCol w="690382"/>
                <a:gridCol w="690382"/>
                <a:gridCol w="690382"/>
                <a:gridCol w="690382"/>
                <a:gridCol w="690382"/>
                <a:gridCol w="690382"/>
                <a:gridCol w="690382"/>
                <a:gridCol w="690382"/>
                <a:gridCol w="690382"/>
              </a:tblGrid>
              <a:tr h="755918"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Arial"/>
                          <a:cs typeface="Arial"/>
                        </a:rPr>
                        <a:t>2016</a:t>
                      </a:r>
                      <a:endParaRPr lang="de-DE" sz="16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5" marR="91445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Arial"/>
                          <a:cs typeface="Arial"/>
                        </a:rPr>
                        <a:t>2017</a:t>
                      </a:r>
                      <a:endParaRPr lang="de-DE" sz="16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5" marR="91445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Arial"/>
                          <a:cs typeface="Arial"/>
                        </a:rPr>
                        <a:t>2018</a:t>
                      </a:r>
                      <a:endParaRPr lang="de-DE" sz="16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5" marR="91445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Arial"/>
                          <a:cs typeface="Arial"/>
                        </a:rPr>
                        <a:t>2019</a:t>
                      </a:r>
                      <a:endParaRPr lang="de-DE" sz="16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5" marR="91445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Arial"/>
                          <a:cs typeface="Arial"/>
                        </a:rPr>
                        <a:t>2020</a:t>
                      </a:r>
                      <a:endParaRPr lang="de-DE" sz="16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5" marR="91445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Arial"/>
                          <a:cs typeface="Arial"/>
                        </a:rPr>
                        <a:t>2021</a:t>
                      </a:r>
                      <a:endParaRPr lang="de-DE" sz="16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5" marR="91445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Arial"/>
                          <a:cs typeface="Arial"/>
                        </a:rPr>
                        <a:t>2022</a:t>
                      </a:r>
                      <a:endParaRPr lang="de-DE" sz="16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5" marR="91445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2023</a:t>
                      </a:r>
                      <a:endParaRPr lang="de-DE" sz="16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5" marR="91445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2024</a:t>
                      </a:r>
                      <a:endParaRPr lang="de-DE" sz="16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5" marR="91445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2025</a:t>
                      </a:r>
                      <a:endParaRPr lang="de-DE" sz="16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5" marR="91445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2026+</a:t>
                      </a:r>
                      <a:endParaRPr lang="de-DE" sz="16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5" marR="91445" marT="45723" marB="45723" anchor="ctr"/>
                </a:tc>
              </a:tr>
              <a:tr h="839033"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olidFill>
                            <a:schemeClr val="lt1"/>
                          </a:solidFill>
                          <a:latin typeface="Arial"/>
                          <a:cs typeface="Arial"/>
                        </a:rPr>
                        <a:t>PANDA</a:t>
                      </a:r>
                      <a:endParaRPr lang="de-DE" sz="1800" b="1" baseline="0" dirty="0" smtClean="0">
                        <a:solidFill>
                          <a:schemeClr val="lt1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de-DE" sz="1600" b="1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Phase 0</a:t>
                      </a:r>
                    </a:p>
                  </a:txBody>
                  <a:tcPr marL="91445" marR="91445" marT="45723" marB="45723" anchor="ctr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</a:tr>
              <a:tr h="1386913">
                <a:tc>
                  <a:txBody>
                    <a:bodyPr/>
                    <a:lstStyle/>
                    <a:p>
                      <a:r>
                        <a:rPr lang="de-DE" sz="1800" b="1" baseline="0" dirty="0" smtClean="0">
                          <a:solidFill>
                            <a:schemeClr val="lt1"/>
                          </a:solidFill>
                          <a:latin typeface="Arial"/>
                          <a:cs typeface="Arial"/>
                        </a:rPr>
                        <a:t>PANDA </a:t>
                      </a:r>
                    </a:p>
                    <a:p>
                      <a:r>
                        <a:rPr lang="de-DE" sz="1600" b="1" baseline="0" dirty="0" smtClean="0">
                          <a:solidFill>
                            <a:schemeClr val="lt1"/>
                          </a:solidFill>
                          <a:latin typeface="Arial"/>
                          <a:cs typeface="Arial"/>
                        </a:rPr>
                        <a:t>Start Setup</a:t>
                      </a:r>
                      <a:endParaRPr lang="de-DE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91445" marR="91445" marT="45723" marB="45723" anchor="ctr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</a:tr>
              <a:tr h="873755"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olidFill>
                            <a:schemeClr val="lt1"/>
                          </a:solidFill>
                          <a:latin typeface="Arial"/>
                          <a:cs typeface="Arial"/>
                        </a:rPr>
                        <a:t>PANDA</a:t>
                      </a:r>
                      <a:endParaRPr lang="de-DE" sz="1800" b="1" baseline="0" dirty="0" smtClean="0">
                        <a:solidFill>
                          <a:schemeClr val="lt1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de-DE" sz="1600" b="1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Phase 1</a:t>
                      </a:r>
                    </a:p>
                  </a:txBody>
                  <a:tcPr marL="91445" marR="91445" marT="45723" marB="45723" anchor="ctr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</a:tr>
              <a:tr h="1178876"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PANDA</a:t>
                      </a:r>
                      <a:endParaRPr lang="de-DE" sz="1800" b="1" baseline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de-DE" sz="1600" b="1" baseline="0" dirty="0" err="1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Full</a:t>
                      </a:r>
                      <a:r>
                        <a:rPr lang="de-DE" sz="1600" b="1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Setup</a:t>
                      </a:r>
                    </a:p>
                  </a:txBody>
                  <a:tcPr marL="91445" marR="91445" marT="45723" marB="45723" anchor="ctr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</a:tr>
              <a:tr h="804409"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olidFill>
                            <a:schemeClr val="lt1"/>
                          </a:solidFill>
                          <a:latin typeface="Arial"/>
                          <a:cs typeface="Arial"/>
                        </a:rPr>
                        <a:t>PANDA</a:t>
                      </a:r>
                      <a:r>
                        <a:rPr lang="de-DE" sz="1800" b="1" baseline="0" dirty="0" smtClean="0">
                          <a:solidFill>
                            <a:schemeClr val="lt1"/>
                          </a:solidFill>
                          <a:latin typeface="Arial"/>
                          <a:cs typeface="Arial"/>
                        </a:rPr>
                        <a:t> </a:t>
                      </a:r>
                      <a:br>
                        <a:rPr lang="de-DE" sz="1800" b="1" baseline="0" dirty="0" smtClean="0">
                          <a:solidFill>
                            <a:schemeClr val="lt1"/>
                          </a:solidFill>
                          <a:latin typeface="Arial"/>
                          <a:cs typeface="Arial"/>
                        </a:rPr>
                      </a:br>
                      <a:r>
                        <a:rPr lang="de-DE" sz="1600" b="1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Phase 2</a:t>
                      </a:r>
                    </a:p>
                  </a:txBody>
                  <a:tcPr marL="91445" marR="91445" marT="45723" marB="45723" anchor="ctr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</a:tr>
              <a:tr h="885412">
                <a:tc>
                  <a:txBody>
                    <a:bodyPr/>
                    <a:lstStyle/>
                    <a:p>
                      <a:r>
                        <a:rPr lang="de-DE" sz="1800" b="1" baseline="0" dirty="0" smtClean="0">
                          <a:solidFill>
                            <a:schemeClr val="lt1"/>
                          </a:solidFill>
                          <a:latin typeface="Arial"/>
                          <a:cs typeface="Arial"/>
                        </a:rPr>
                        <a:t>PANDA</a:t>
                      </a:r>
                    </a:p>
                    <a:p>
                      <a:r>
                        <a:rPr lang="de-DE" sz="1600" b="1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Phase 3</a:t>
                      </a:r>
                      <a:r>
                        <a:rPr lang="de-DE" sz="1600" b="1" baseline="0" dirty="0" smtClean="0">
                          <a:solidFill>
                            <a:schemeClr val="lt1"/>
                          </a:solidFill>
                          <a:latin typeface="Arial"/>
                          <a:cs typeface="Arial"/>
                        </a:rPr>
                        <a:t> RESR</a:t>
                      </a:r>
                    </a:p>
                  </a:txBody>
                  <a:tcPr marL="91445" marR="91445" marT="45723" marB="45723" anchor="ctr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</a:tr>
            </a:tbl>
          </a:graphicData>
        </a:graphic>
      </p:graphicFrame>
      <p:sp>
        <p:nvSpPr>
          <p:cNvPr id="9" name="Eingekerbter Richtungspfeil 12"/>
          <p:cNvSpPr/>
          <p:nvPr/>
        </p:nvSpPr>
        <p:spPr bwMode="auto">
          <a:xfrm>
            <a:off x="1613219" y="2165789"/>
            <a:ext cx="4219182" cy="198759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903607" y="2077377"/>
            <a:ext cx="1455517" cy="319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Arial"/>
                <a:cs typeface="Arial"/>
              </a:rPr>
              <a:t>Construction</a:t>
            </a:r>
            <a:endParaRPr lang="en-GB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8057242" y="5162717"/>
            <a:ext cx="831044" cy="319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Arial"/>
                <a:cs typeface="Arial"/>
              </a:rPr>
              <a:t>Physics</a:t>
            </a:r>
            <a:endParaRPr lang="en-GB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Eingekerbter Richtungspfeil 12"/>
          <p:cNvSpPr/>
          <p:nvPr/>
        </p:nvSpPr>
        <p:spPr bwMode="auto">
          <a:xfrm>
            <a:off x="8244390" y="5470494"/>
            <a:ext cx="470273" cy="203766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870912" y="2605103"/>
            <a:ext cx="1516344" cy="319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Arial"/>
                <a:cs typeface="Arial"/>
              </a:rPr>
              <a:t>Commissioning</a:t>
            </a:r>
            <a:endParaRPr lang="en-GB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3" name="Eingekerbter Richtungspfeil 12"/>
          <p:cNvSpPr/>
          <p:nvPr/>
        </p:nvSpPr>
        <p:spPr bwMode="auto">
          <a:xfrm>
            <a:off x="6908743" y="3315983"/>
            <a:ext cx="470746" cy="210744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34" name="Eingekerbter Richtungspfeil 12"/>
          <p:cNvSpPr/>
          <p:nvPr/>
        </p:nvSpPr>
        <p:spPr bwMode="auto">
          <a:xfrm>
            <a:off x="1613219" y="1889104"/>
            <a:ext cx="2124679" cy="195325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2238493" y="1817672"/>
            <a:ext cx="769277" cy="319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Arial"/>
                <a:cs typeface="Arial"/>
              </a:rPr>
              <a:t>Design</a:t>
            </a:r>
            <a:endParaRPr lang="en-GB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6" name="Eingekerbter Richtungspfeil 12"/>
          <p:cNvSpPr/>
          <p:nvPr/>
        </p:nvSpPr>
        <p:spPr bwMode="auto">
          <a:xfrm>
            <a:off x="7590299" y="3315982"/>
            <a:ext cx="470746" cy="209704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57" name="Eingekerbter Richtungspfeil 12"/>
          <p:cNvSpPr/>
          <p:nvPr/>
        </p:nvSpPr>
        <p:spPr bwMode="auto">
          <a:xfrm>
            <a:off x="6689361" y="2671517"/>
            <a:ext cx="335222" cy="210744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58" name="Textfeld 11"/>
          <p:cNvSpPr txBox="1"/>
          <p:nvPr/>
        </p:nvSpPr>
        <p:spPr>
          <a:xfrm>
            <a:off x="7018142" y="2978910"/>
            <a:ext cx="831044" cy="319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Arial"/>
                <a:cs typeface="Arial"/>
              </a:rPr>
              <a:t>Physics</a:t>
            </a:r>
            <a:endParaRPr lang="en-GB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9" name="Eingekerbter Richtungspfeil 12"/>
          <p:cNvSpPr/>
          <p:nvPr/>
        </p:nvSpPr>
        <p:spPr bwMode="auto">
          <a:xfrm>
            <a:off x="3363134" y="4311322"/>
            <a:ext cx="3783296" cy="198759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61" name="Eingekerbter Richtungspfeil 12"/>
          <p:cNvSpPr/>
          <p:nvPr/>
        </p:nvSpPr>
        <p:spPr bwMode="auto">
          <a:xfrm>
            <a:off x="7230035" y="4542187"/>
            <a:ext cx="457509" cy="226892"/>
          </a:xfrm>
          <a:prstGeom prst="chevron">
            <a:avLst/>
          </a:prstGeom>
          <a:pattFill prst="wdUpDiag">
            <a:fgClr>
              <a:schemeClr val="accent4">
                <a:lumMod val="60000"/>
                <a:lumOff val="40000"/>
              </a:schemeClr>
            </a:fgClr>
            <a:bgClr>
              <a:prstClr val="white"/>
            </a:bgClr>
          </a:patt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62" name="Eingekerbter Richtungspfeil 12"/>
          <p:cNvSpPr/>
          <p:nvPr/>
        </p:nvSpPr>
        <p:spPr bwMode="auto">
          <a:xfrm>
            <a:off x="7852724" y="4542187"/>
            <a:ext cx="457509" cy="226892"/>
          </a:xfrm>
          <a:prstGeom prst="chevron">
            <a:avLst/>
          </a:prstGeom>
          <a:pattFill prst="wdUpDiag">
            <a:fgClr>
              <a:schemeClr val="accent4">
                <a:lumMod val="60000"/>
                <a:lumOff val="40000"/>
              </a:schemeClr>
            </a:fgClr>
            <a:bgClr>
              <a:prstClr val="white"/>
            </a:bgClr>
          </a:patt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63" name="Textfeld 52"/>
          <p:cNvSpPr txBox="1"/>
          <p:nvPr/>
        </p:nvSpPr>
        <p:spPr>
          <a:xfrm>
            <a:off x="7019784" y="4760888"/>
            <a:ext cx="1126641" cy="319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Arial"/>
                <a:cs typeface="Arial"/>
              </a:rPr>
              <a:t>Installation</a:t>
            </a:r>
            <a:endParaRPr lang="en-GB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4" name="Textfeld 9"/>
          <p:cNvSpPr txBox="1"/>
          <p:nvPr/>
        </p:nvSpPr>
        <p:spPr>
          <a:xfrm>
            <a:off x="4826865" y="4234410"/>
            <a:ext cx="1455517" cy="319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Arial"/>
                <a:cs typeface="Arial"/>
              </a:rPr>
              <a:t>Construction</a:t>
            </a:r>
            <a:endParaRPr lang="en-GB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5" name="Textfeld 15"/>
          <p:cNvSpPr txBox="1"/>
          <p:nvPr/>
        </p:nvSpPr>
        <p:spPr>
          <a:xfrm>
            <a:off x="3621286" y="2973674"/>
            <a:ext cx="1945955" cy="542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prstClr val="black"/>
                </a:solidFill>
                <a:latin typeface="Arial"/>
                <a:cs typeface="Arial"/>
              </a:rPr>
              <a:t>PANDA Hall available</a:t>
            </a:r>
          </a:p>
        </p:txBody>
      </p:sp>
      <p:sp>
        <p:nvSpPr>
          <p:cNvPr id="66" name="Bent-Up Arrow 65"/>
          <p:cNvSpPr/>
          <p:nvPr/>
        </p:nvSpPr>
        <p:spPr>
          <a:xfrm>
            <a:off x="5172623" y="2631290"/>
            <a:ext cx="415536" cy="633335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68" name="Eingekerbter Richtungspfeil 12"/>
          <p:cNvSpPr/>
          <p:nvPr/>
        </p:nvSpPr>
        <p:spPr bwMode="auto">
          <a:xfrm>
            <a:off x="8583021" y="6245491"/>
            <a:ext cx="345581" cy="210744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70" name="Eingekerbter Richtungspfeil 12"/>
          <p:cNvSpPr/>
          <p:nvPr/>
        </p:nvSpPr>
        <p:spPr bwMode="auto">
          <a:xfrm>
            <a:off x="1613219" y="4046137"/>
            <a:ext cx="2577633" cy="195325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469400" y="3978782"/>
            <a:ext cx="769277" cy="319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Arial"/>
                <a:cs typeface="Arial"/>
              </a:rPr>
              <a:t>Design</a:t>
            </a:r>
            <a:endParaRPr lang="en-GB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1" name="Eingekerbter Richtungspfeil 12"/>
          <p:cNvSpPr/>
          <p:nvPr/>
        </p:nvSpPr>
        <p:spPr bwMode="auto">
          <a:xfrm>
            <a:off x="7006602" y="4311322"/>
            <a:ext cx="747114" cy="198759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30" name="Eingekerbter Richtungspfeil 12"/>
          <p:cNvSpPr/>
          <p:nvPr/>
        </p:nvSpPr>
        <p:spPr bwMode="auto">
          <a:xfrm>
            <a:off x="3285947" y="1027425"/>
            <a:ext cx="2218363" cy="436748"/>
          </a:xfrm>
          <a:prstGeom prst="chevron">
            <a:avLst/>
          </a:prstGeom>
          <a:solidFill>
            <a:srgbClr val="CCFFCC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31" name="Textfeld 52"/>
          <p:cNvSpPr txBox="1"/>
          <p:nvPr/>
        </p:nvSpPr>
        <p:spPr>
          <a:xfrm>
            <a:off x="3489258" y="972679"/>
            <a:ext cx="1851621" cy="542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Arial"/>
                <a:cs typeface="Arial"/>
              </a:rPr>
              <a:t>Pre-Commissioning</a:t>
            </a:r>
            <a:br>
              <a:rPr lang="en-GB" sz="1400" dirty="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GB" sz="1400" dirty="0" smtClean="0">
                <a:solidFill>
                  <a:prstClr val="black"/>
                </a:solidFill>
                <a:latin typeface="Arial"/>
                <a:cs typeface="Arial"/>
              </a:rPr>
              <a:t>&amp; First Physics</a:t>
            </a:r>
            <a:endParaRPr lang="en-GB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9" name="Eingekerbter Richtungspfeil 12"/>
          <p:cNvSpPr/>
          <p:nvPr/>
        </p:nvSpPr>
        <p:spPr bwMode="auto">
          <a:xfrm>
            <a:off x="5453471" y="2398234"/>
            <a:ext cx="521456" cy="214617"/>
          </a:xfrm>
          <a:prstGeom prst="chevron">
            <a:avLst/>
          </a:prstGeom>
          <a:pattFill prst="wdUpDiag">
            <a:fgClr>
              <a:schemeClr val="accent4">
                <a:lumMod val="60000"/>
                <a:lumOff val="40000"/>
              </a:schemeClr>
            </a:fgClr>
            <a:bgClr>
              <a:prstClr val="white"/>
            </a:bgClr>
          </a:patt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32" name="Eingekerbter Richtungspfeil 12"/>
          <p:cNvSpPr/>
          <p:nvPr/>
        </p:nvSpPr>
        <p:spPr bwMode="auto">
          <a:xfrm>
            <a:off x="6259461" y="2398234"/>
            <a:ext cx="595949" cy="226892"/>
          </a:xfrm>
          <a:prstGeom prst="chevron">
            <a:avLst/>
          </a:prstGeom>
          <a:pattFill prst="wdUpDiag">
            <a:fgClr>
              <a:schemeClr val="accent4">
                <a:lumMod val="60000"/>
                <a:lumOff val="40000"/>
              </a:schemeClr>
            </a:fgClr>
            <a:bgClr>
              <a:prstClr val="white"/>
            </a:bgClr>
          </a:patt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67" name="Textfeld 52"/>
          <p:cNvSpPr txBox="1"/>
          <p:nvPr/>
        </p:nvSpPr>
        <p:spPr>
          <a:xfrm>
            <a:off x="5456411" y="2344278"/>
            <a:ext cx="1126641" cy="319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Arial"/>
                <a:cs typeface="Arial"/>
              </a:rPr>
              <a:t>Installation</a:t>
            </a:r>
            <a:endParaRPr lang="en-GB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30040" y="1674066"/>
            <a:ext cx="8888553" cy="14803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32553" y="3932039"/>
            <a:ext cx="8888553" cy="14803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36670" y="5907628"/>
            <a:ext cx="8888553" cy="14803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75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3632816"/>
              </p:ext>
            </p:extLst>
          </p:nvPr>
        </p:nvGraphicFramePr>
        <p:xfrm>
          <a:off x="126024" y="70184"/>
          <a:ext cx="8890981" cy="6724316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1296779"/>
                <a:gridCol w="690382"/>
                <a:gridCol w="690382"/>
                <a:gridCol w="690382"/>
                <a:gridCol w="690382"/>
                <a:gridCol w="690382"/>
                <a:gridCol w="690382"/>
                <a:gridCol w="690382"/>
                <a:gridCol w="690382"/>
                <a:gridCol w="690382"/>
                <a:gridCol w="690382"/>
                <a:gridCol w="690382"/>
              </a:tblGrid>
              <a:tr h="755918">
                <a:tc>
                  <a:txBody>
                    <a:bodyPr/>
                    <a:lstStyle/>
                    <a:p>
                      <a:pPr algn="ctr"/>
                      <a:endParaRPr lang="de-DE" sz="14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Arial"/>
                          <a:cs typeface="Arial"/>
                        </a:rPr>
                        <a:t>2016</a:t>
                      </a:r>
                      <a:endParaRPr lang="de-DE" sz="16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5" marR="91445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Arial"/>
                          <a:cs typeface="Arial"/>
                        </a:rPr>
                        <a:t>2017</a:t>
                      </a:r>
                      <a:endParaRPr lang="de-DE" sz="16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5" marR="91445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Arial"/>
                          <a:cs typeface="Arial"/>
                        </a:rPr>
                        <a:t>2018</a:t>
                      </a:r>
                      <a:endParaRPr lang="de-DE" sz="16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5" marR="91445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Arial"/>
                          <a:cs typeface="Arial"/>
                        </a:rPr>
                        <a:t>2019</a:t>
                      </a:r>
                      <a:endParaRPr lang="de-DE" sz="16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5" marR="91445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Arial"/>
                          <a:cs typeface="Arial"/>
                        </a:rPr>
                        <a:t>2020</a:t>
                      </a:r>
                      <a:endParaRPr lang="de-DE" sz="16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5" marR="91445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Arial"/>
                          <a:cs typeface="Arial"/>
                        </a:rPr>
                        <a:t>2021</a:t>
                      </a:r>
                      <a:endParaRPr lang="de-DE" sz="16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5" marR="91445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latin typeface="Arial"/>
                          <a:cs typeface="Arial"/>
                        </a:rPr>
                        <a:t>2022</a:t>
                      </a:r>
                      <a:endParaRPr lang="de-DE" sz="16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5" marR="91445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2023</a:t>
                      </a:r>
                      <a:endParaRPr lang="de-DE" sz="16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5" marR="91445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2024</a:t>
                      </a:r>
                      <a:endParaRPr lang="de-DE" sz="16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5" marR="91445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2025</a:t>
                      </a:r>
                      <a:endParaRPr lang="de-DE" sz="16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5" marR="91445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2026+</a:t>
                      </a:r>
                      <a:endParaRPr lang="de-DE" sz="16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5" marR="91445" marT="45723" marB="45723" anchor="ctr"/>
                </a:tc>
              </a:tr>
              <a:tr h="839033"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olidFill>
                            <a:schemeClr val="lt1"/>
                          </a:solidFill>
                          <a:latin typeface="Arial"/>
                          <a:cs typeface="Arial"/>
                        </a:rPr>
                        <a:t>PANDA</a:t>
                      </a:r>
                      <a:endParaRPr lang="de-DE" sz="1800" b="1" baseline="0" dirty="0" smtClean="0">
                        <a:solidFill>
                          <a:schemeClr val="lt1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de-DE" sz="1600" b="1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Phase 0</a:t>
                      </a:r>
                    </a:p>
                  </a:txBody>
                  <a:tcPr marL="91445" marR="91445" marT="45723" marB="45723" anchor="ctr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</a:tr>
              <a:tr h="1386913">
                <a:tc>
                  <a:txBody>
                    <a:bodyPr/>
                    <a:lstStyle/>
                    <a:p>
                      <a:r>
                        <a:rPr lang="de-DE" sz="1800" b="1" baseline="0" dirty="0" smtClean="0">
                          <a:solidFill>
                            <a:schemeClr val="lt1"/>
                          </a:solidFill>
                          <a:latin typeface="Arial"/>
                          <a:cs typeface="Arial"/>
                        </a:rPr>
                        <a:t>PANDA </a:t>
                      </a:r>
                    </a:p>
                    <a:p>
                      <a:r>
                        <a:rPr lang="de-DE" sz="1600" b="1" baseline="0" dirty="0" smtClean="0">
                          <a:solidFill>
                            <a:schemeClr val="lt1"/>
                          </a:solidFill>
                          <a:latin typeface="Arial"/>
                          <a:cs typeface="Arial"/>
                        </a:rPr>
                        <a:t>Start Setup</a:t>
                      </a:r>
                      <a:endParaRPr lang="de-DE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 marL="91445" marR="91445" marT="45723" marB="45723" anchor="ctr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</a:tr>
              <a:tr h="873755"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olidFill>
                            <a:schemeClr val="lt1"/>
                          </a:solidFill>
                          <a:latin typeface="Arial"/>
                          <a:cs typeface="Arial"/>
                        </a:rPr>
                        <a:t>PANDA</a:t>
                      </a:r>
                      <a:endParaRPr lang="de-DE" sz="1800" b="1" baseline="0" dirty="0" smtClean="0">
                        <a:solidFill>
                          <a:schemeClr val="lt1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de-DE" sz="1600" b="1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Phase 1</a:t>
                      </a:r>
                    </a:p>
                  </a:txBody>
                  <a:tcPr marL="91445" marR="91445" marT="45723" marB="45723" anchor="ctr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</a:tr>
              <a:tr h="1178876"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PANDA</a:t>
                      </a:r>
                      <a:endParaRPr lang="de-DE" sz="1800" b="1" baseline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de-DE" sz="1600" b="1" baseline="0" dirty="0" err="1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Full</a:t>
                      </a:r>
                      <a:r>
                        <a:rPr lang="de-DE" sz="1600" b="1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Setup</a:t>
                      </a:r>
                    </a:p>
                  </a:txBody>
                  <a:tcPr marL="91445" marR="91445" marT="45723" marB="45723" anchor="ctr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</a:tr>
              <a:tr h="804409"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olidFill>
                            <a:schemeClr val="lt1"/>
                          </a:solidFill>
                          <a:latin typeface="Arial"/>
                          <a:cs typeface="Arial"/>
                        </a:rPr>
                        <a:t>PANDA</a:t>
                      </a:r>
                      <a:r>
                        <a:rPr lang="de-DE" sz="1800" b="1" baseline="0" dirty="0" smtClean="0">
                          <a:solidFill>
                            <a:schemeClr val="lt1"/>
                          </a:solidFill>
                          <a:latin typeface="Arial"/>
                          <a:cs typeface="Arial"/>
                        </a:rPr>
                        <a:t> </a:t>
                      </a:r>
                      <a:br>
                        <a:rPr lang="de-DE" sz="1800" b="1" baseline="0" dirty="0" smtClean="0">
                          <a:solidFill>
                            <a:schemeClr val="lt1"/>
                          </a:solidFill>
                          <a:latin typeface="Arial"/>
                          <a:cs typeface="Arial"/>
                        </a:rPr>
                      </a:br>
                      <a:r>
                        <a:rPr lang="de-DE" sz="1600" b="1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Phase 2</a:t>
                      </a:r>
                    </a:p>
                  </a:txBody>
                  <a:tcPr marL="91445" marR="91445" marT="45723" marB="45723" anchor="ctr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</a:tr>
              <a:tr h="885412">
                <a:tc>
                  <a:txBody>
                    <a:bodyPr/>
                    <a:lstStyle/>
                    <a:p>
                      <a:r>
                        <a:rPr lang="de-DE" sz="1800" b="1" baseline="0" dirty="0" smtClean="0">
                          <a:solidFill>
                            <a:schemeClr val="lt1"/>
                          </a:solidFill>
                          <a:latin typeface="Arial"/>
                          <a:cs typeface="Arial"/>
                        </a:rPr>
                        <a:t>PANDA</a:t>
                      </a:r>
                    </a:p>
                    <a:p>
                      <a:r>
                        <a:rPr lang="de-DE" sz="1600" b="1" baseline="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Phase 3</a:t>
                      </a:r>
                      <a:r>
                        <a:rPr lang="de-DE" sz="1600" b="1" baseline="0" dirty="0" smtClean="0">
                          <a:solidFill>
                            <a:schemeClr val="lt1"/>
                          </a:solidFill>
                          <a:latin typeface="Arial"/>
                          <a:cs typeface="Arial"/>
                        </a:rPr>
                        <a:t> RESR</a:t>
                      </a:r>
                    </a:p>
                  </a:txBody>
                  <a:tcPr marL="91445" marR="91445" marT="45723" marB="45723" anchor="ctr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endParaRPr lang="de-DE" sz="1300" dirty="0">
                        <a:latin typeface="Arial"/>
                        <a:cs typeface="Arial"/>
                      </a:endParaRPr>
                    </a:p>
                  </a:txBody>
                  <a:tcPr marL="91445" marR="91445" marT="45723" marB="45723"/>
                </a:tc>
              </a:tr>
            </a:tbl>
          </a:graphicData>
        </a:graphic>
      </p:graphicFrame>
      <p:sp>
        <p:nvSpPr>
          <p:cNvPr id="9" name="Eingekerbter Richtungspfeil 12"/>
          <p:cNvSpPr/>
          <p:nvPr/>
        </p:nvSpPr>
        <p:spPr bwMode="auto">
          <a:xfrm>
            <a:off x="1613219" y="2165789"/>
            <a:ext cx="4219182" cy="198759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903607" y="2077377"/>
            <a:ext cx="1455517" cy="319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Arial"/>
                <a:cs typeface="Arial"/>
              </a:rPr>
              <a:t>Construction</a:t>
            </a:r>
            <a:endParaRPr lang="en-GB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8057242" y="5162717"/>
            <a:ext cx="831044" cy="319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Arial"/>
                <a:cs typeface="Arial"/>
              </a:rPr>
              <a:t>Physics</a:t>
            </a:r>
            <a:endParaRPr lang="en-GB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Eingekerbter Richtungspfeil 12"/>
          <p:cNvSpPr/>
          <p:nvPr/>
        </p:nvSpPr>
        <p:spPr bwMode="auto">
          <a:xfrm>
            <a:off x="8244390" y="5470494"/>
            <a:ext cx="470273" cy="203766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870912" y="2605103"/>
            <a:ext cx="1516344" cy="319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Arial"/>
                <a:cs typeface="Arial"/>
              </a:rPr>
              <a:t>Commissioning</a:t>
            </a:r>
            <a:endParaRPr lang="en-GB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3" name="Eingekerbter Richtungspfeil 12"/>
          <p:cNvSpPr/>
          <p:nvPr/>
        </p:nvSpPr>
        <p:spPr bwMode="auto">
          <a:xfrm>
            <a:off x="6908743" y="3315983"/>
            <a:ext cx="470746" cy="210744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34" name="Eingekerbter Richtungspfeil 12"/>
          <p:cNvSpPr/>
          <p:nvPr/>
        </p:nvSpPr>
        <p:spPr bwMode="auto">
          <a:xfrm>
            <a:off x="1613219" y="1889104"/>
            <a:ext cx="2124679" cy="195325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2238493" y="1817672"/>
            <a:ext cx="769277" cy="319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Arial"/>
                <a:cs typeface="Arial"/>
              </a:rPr>
              <a:t>Design</a:t>
            </a:r>
            <a:endParaRPr lang="en-GB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6" name="Eingekerbter Richtungspfeil 12"/>
          <p:cNvSpPr/>
          <p:nvPr/>
        </p:nvSpPr>
        <p:spPr bwMode="auto">
          <a:xfrm>
            <a:off x="7590299" y="3315982"/>
            <a:ext cx="470746" cy="209704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57" name="Eingekerbter Richtungspfeil 12"/>
          <p:cNvSpPr/>
          <p:nvPr/>
        </p:nvSpPr>
        <p:spPr bwMode="auto">
          <a:xfrm>
            <a:off x="6689361" y="2671517"/>
            <a:ext cx="335222" cy="210744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58" name="Textfeld 11"/>
          <p:cNvSpPr txBox="1"/>
          <p:nvPr/>
        </p:nvSpPr>
        <p:spPr>
          <a:xfrm>
            <a:off x="7018142" y="2978910"/>
            <a:ext cx="831044" cy="319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Arial"/>
                <a:cs typeface="Arial"/>
              </a:rPr>
              <a:t>Physics</a:t>
            </a:r>
            <a:endParaRPr lang="en-GB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9" name="Eingekerbter Richtungspfeil 12"/>
          <p:cNvSpPr/>
          <p:nvPr/>
        </p:nvSpPr>
        <p:spPr bwMode="auto">
          <a:xfrm>
            <a:off x="3363134" y="4311322"/>
            <a:ext cx="3783296" cy="198759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61" name="Eingekerbter Richtungspfeil 12"/>
          <p:cNvSpPr/>
          <p:nvPr/>
        </p:nvSpPr>
        <p:spPr bwMode="auto">
          <a:xfrm>
            <a:off x="7230035" y="4542187"/>
            <a:ext cx="457509" cy="226892"/>
          </a:xfrm>
          <a:prstGeom prst="chevron">
            <a:avLst/>
          </a:prstGeom>
          <a:pattFill prst="wdUpDiag">
            <a:fgClr>
              <a:schemeClr val="accent4">
                <a:lumMod val="60000"/>
                <a:lumOff val="40000"/>
              </a:schemeClr>
            </a:fgClr>
            <a:bgClr>
              <a:prstClr val="white"/>
            </a:bgClr>
          </a:patt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62" name="Eingekerbter Richtungspfeil 12"/>
          <p:cNvSpPr/>
          <p:nvPr/>
        </p:nvSpPr>
        <p:spPr bwMode="auto">
          <a:xfrm>
            <a:off x="7852724" y="4542187"/>
            <a:ext cx="457509" cy="226892"/>
          </a:xfrm>
          <a:prstGeom prst="chevron">
            <a:avLst/>
          </a:prstGeom>
          <a:pattFill prst="wdUpDiag">
            <a:fgClr>
              <a:schemeClr val="accent4">
                <a:lumMod val="60000"/>
                <a:lumOff val="40000"/>
              </a:schemeClr>
            </a:fgClr>
            <a:bgClr>
              <a:prstClr val="white"/>
            </a:bgClr>
          </a:patt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63" name="Textfeld 52"/>
          <p:cNvSpPr txBox="1"/>
          <p:nvPr/>
        </p:nvSpPr>
        <p:spPr>
          <a:xfrm>
            <a:off x="7019784" y="4760888"/>
            <a:ext cx="1126641" cy="319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Arial"/>
                <a:cs typeface="Arial"/>
              </a:rPr>
              <a:t>Installation</a:t>
            </a:r>
            <a:endParaRPr lang="en-GB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4" name="Textfeld 9"/>
          <p:cNvSpPr txBox="1"/>
          <p:nvPr/>
        </p:nvSpPr>
        <p:spPr>
          <a:xfrm>
            <a:off x="4826865" y="4234410"/>
            <a:ext cx="1455517" cy="319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Arial"/>
                <a:cs typeface="Arial"/>
              </a:rPr>
              <a:t>Construction</a:t>
            </a:r>
            <a:endParaRPr lang="en-GB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5" name="Textfeld 15"/>
          <p:cNvSpPr txBox="1"/>
          <p:nvPr/>
        </p:nvSpPr>
        <p:spPr>
          <a:xfrm>
            <a:off x="3621286" y="2973674"/>
            <a:ext cx="1945955" cy="542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prstClr val="black"/>
                </a:solidFill>
                <a:latin typeface="Arial"/>
                <a:cs typeface="Arial"/>
              </a:rPr>
              <a:t>PANDA Hall available</a:t>
            </a:r>
          </a:p>
        </p:txBody>
      </p:sp>
      <p:sp>
        <p:nvSpPr>
          <p:cNvPr id="66" name="Bent-Up Arrow 65"/>
          <p:cNvSpPr/>
          <p:nvPr/>
        </p:nvSpPr>
        <p:spPr>
          <a:xfrm>
            <a:off x="5172623" y="2631290"/>
            <a:ext cx="415536" cy="633335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68" name="Eingekerbter Richtungspfeil 12"/>
          <p:cNvSpPr/>
          <p:nvPr/>
        </p:nvSpPr>
        <p:spPr bwMode="auto">
          <a:xfrm>
            <a:off x="8583021" y="6245491"/>
            <a:ext cx="345581" cy="210744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70" name="Eingekerbter Richtungspfeil 12"/>
          <p:cNvSpPr/>
          <p:nvPr/>
        </p:nvSpPr>
        <p:spPr bwMode="auto">
          <a:xfrm>
            <a:off x="1613219" y="4046137"/>
            <a:ext cx="2577633" cy="195325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469400" y="3978782"/>
            <a:ext cx="769277" cy="319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Arial"/>
                <a:cs typeface="Arial"/>
              </a:rPr>
              <a:t>Design</a:t>
            </a:r>
            <a:endParaRPr lang="en-GB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1" name="Eingekerbter Richtungspfeil 12"/>
          <p:cNvSpPr/>
          <p:nvPr/>
        </p:nvSpPr>
        <p:spPr bwMode="auto">
          <a:xfrm>
            <a:off x="7006602" y="4311322"/>
            <a:ext cx="747114" cy="198759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30" name="Eingekerbter Richtungspfeil 12"/>
          <p:cNvSpPr/>
          <p:nvPr/>
        </p:nvSpPr>
        <p:spPr bwMode="auto">
          <a:xfrm>
            <a:off x="3285947" y="1027425"/>
            <a:ext cx="2218363" cy="436748"/>
          </a:xfrm>
          <a:prstGeom prst="chevron">
            <a:avLst/>
          </a:prstGeom>
          <a:solidFill>
            <a:srgbClr val="CCFFCC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31" name="Textfeld 52"/>
          <p:cNvSpPr txBox="1"/>
          <p:nvPr/>
        </p:nvSpPr>
        <p:spPr>
          <a:xfrm>
            <a:off x="3489258" y="972679"/>
            <a:ext cx="1851621" cy="542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Arial"/>
                <a:cs typeface="Arial"/>
              </a:rPr>
              <a:t>Pre-Commissioning</a:t>
            </a:r>
            <a:br>
              <a:rPr lang="en-GB" sz="1400" dirty="0" smtClean="0">
                <a:solidFill>
                  <a:prstClr val="black"/>
                </a:solidFill>
                <a:latin typeface="Arial"/>
                <a:cs typeface="Arial"/>
              </a:rPr>
            </a:br>
            <a:r>
              <a:rPr lang="en-GB" sz="1400" dirty="0" smtClean="0">
                <a:solidFill>
                  <a:prstClr val="black"/>
                </a:solidFill>
                <a:latin typeface="Arial"/>
                <a:cs typeface="Arial"/>
              </a:rPr>
              <a:t>&amp; First Physics</a:t>
            </a:r>
            <a:endParaRPr lang="en-GB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9" name="Eingekerbter Richtungspfeil 12"/>
          <p:cNvSpPr/>
          <p:nvPr/>
        </p:nvSpPr>
        <p:spPr bwMode="auto">
          <a:xfrm>
            <a:off x="5453471" y="2398234"/>
            <a:ext cx="521456" cy="214617"/>
          </a:xfrm>
          <a:prstGeom prst="chevron">
            <a:avLst/>
          </a:prstGeom>
          <a:pattFill prst="wdUpDiag">
            <a:fgClr>
              <a:schemeClr val="accent4">
                <a:lumMod val="60000"/>
                <a:lumOff val="40000"/>
              </a:schemeClr>
            </a:fgClr>
            <a:bgClr>
              <a:prstClr val="white"/>
            </a:bgClr>
          </a:patt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32" name="Eingekerbter Richtungspfeil 12"/>
          <p:cNvSpPr/>
          <p:nvPr/>
        </p:nvSpPr>
        <p:spPr bwMode="auto">
          <a:xfrm>
            <a:off x="6259461" y="2398234"/>
            <a:ext cx="595949" cy="226892"/>
          </a:xfrm>
          <a:prstGeom prst="chevron">
            <a:avLst/>
          </a:prstGeom>
          <a:pattFill prst="wdUpDiag">
            <a:fgClr>
              <a:schemeClr val="accent4">
                <a:lumMod val="60000"/>
                <a:lumOff val="40000"/>
              </a:schemeClr>
            </a:fgClr>
            <a:bgClr>
              <a:prstClr val="white"/>
            </a:bgClr>
          </a:patt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2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67" name="Textfeld 52"/>
          <p:cNvSpPr txBox="1"/>
          <p:nvPr/>
        </p:nvSpPr>
        <p:spPr>
          <a:xfrm>
            <a:off x="5456411" y="2344278"/>
            <a:ext cx="1126641" cy="319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dirty="0" smtClean="0">
                <a:solidFill>
                  <a:prstClr val="black"/>
                </a:solidFill>
                <a:latin typeface="Arial"/>
                <a:cs typeface="Arial"/>
              </a:rPr>
              <a:t>Installation</a:t>
            </a:r>
            <a:endParaRPr lang="en-GB"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30040" y="1674066"/>
            <a:ext cx="8888553" cy="14803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32553" y="3932039"/>
            <a:ext cx="8888553" cy="14803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36670" y="5907628"/>
            <a:ext cx="8888553" cy="14803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Up Arrow 7"/>
          <p:cNvSpPr/>
          <p:nvPr/>
        </p:nvSpPr>
        <p:spPr>
          <a:xfrm>
            <a:off x="2386153" y="2436844"/>
            <a:ext cx="484632" cy="1042257"/>
          </a:xfrm>
          <a:prstGeom prst="upArrow">
            <a:avLst>
              <a:gd name="adj1" fmla="val 45860"/>
              <a:gd name="adj2" fmla="val 692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feld 15"/>
          <p:cNvSpPr txBox="1"/>
          <p:nvPr/>
        </p:nvSpPr>
        <p:spPr>
          <a:xfrm>
            <a:off x="1718192" y="3458858"/>
            <a:ext cx="1945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prstClr val="black"/>
                </a:solidFill>
                <a:latin typeface="Arial"/>
                <a:cs typeface="Arial"/>
              </a:rPr>
              <a:t>Phase-one physics document</a:t>
            </a:r>
          </a:p>
        </p:txBody>
      </p:sp>
      <p:sp>
        <p:nvSpPr>
          <p:cNvPr id="40" name="Up Arrow 39"/>
          <p:cNvSpPr/>
          <p:nvPr/>
        </p:nvSpPr>
        <p:spPr>
          <a:xfrm>
            <a:off x="4609499" y="4579840"/>
            <a:ext cx="484632" cy="1042257"/>
          </a:xfrm>
          <a:prstGeom prst="upArrow">
            <a:avLst>
              <a:gd name="adj1" fmla="val 45860"/>
              <a:gd name="adj2" fmla="val 692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feld 15"/>
          <p:cNvSpPr txBox="1"/>
          <p:nvPr/>
        </p:nvSpPr>
        <p:spPr>
          <a:xfrm>
            <a:off x="3674164" y="5629567"/>
            <a:ext cx="2460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prstClr val="black"/>
                </a:solidFill>
                <a:latin typeface="Arial"/>
                <a:cs typeface="Arial"/>
              </a:rPr>
              <a:t>Phase-two physics document??</a:t>
            </a:r>
            <a:endParaRPr lang="en-GB" sz="1400" b="1" dirty="0" smtClean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8" name="Up Arrow 37"/>
          <p:cNvSpPr/>
          <p:nvPr/>
        </p:nvSpPr>
        <p:spPr>
          <a:xfrm>
            <a:off x="6720427" y="5910264"/>
            <a:ext cx="484632" cy="699120"/>
          </a:xfrm>
          <a:prstGeom prst="upArrow">
            <a:avLst>
              <a:gd name="adj1" fmla="val 45860"/>
              <a:gd name="adj2" fmla="val 692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feld 15"/>
          <p:cNvSpPr txBox="1"/>
          <p:nvPr/>
        </p:nvSpPr>
        <p:spPr>
          <a:xfrm>
            <a:off x="4668119" y="6332731"/>
            <a:ext cx="2460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dirty="0" smtClean="0">
                <a:solidFill>
                  <a:prstClr val="black"/>
                </a:solidFill>
                <a:latin typeface="Arial"/>
                <a:cs typeface="Arial"/>
              </a:rPr>
              <a:t>Phase-three physics document??</a:t>
            </a:r>
            <a:endParaRPr lang="en-GB" sz="1400" b="1" dirty="0" smtClean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268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556" y="2616216"/>
            <a:ext cx="7871885" cy="384017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en-US" i="1" dirty="0" smtClean="0"/>
              <a:t>“</a:t>
            </a:r>
            <a:r>
              <a:rPr lang="en-US" i="1" dirty="0"/>
              <a:t>physics-driven </a:t>
            </a:r>
            <a:r>
              <a:rPr lang="en-US" i="1" dirty="0" smtClean="0"/>
              <a:t>setup”, </a:t>
            </a:r>
            <a:r>
              <a:rPr lang="en-US" b="1" dirty="0" smtClean="0"/>
              <a:t>not</a:t>
            </a:r>
            <a:r>
              <a:rPr lang="en-US" i="1" dirty="0" smtClean="0"/>
              <a:t> </a:t>
            </a:r>
            <a:r>
              <a:rPr lang="en-US" dirty="0" smtClean="0"/>
              <a:t>“setup-driven physics”</a:t>
            </a:r>
            <a:endParaRPr lang="en-US" dirty="0"/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en-US" dirty="0" smtClean="0"/>
              <a:t>Sell program as as a </a:t>
            </a:r>
            <a:r>
              <a:rPr lang="en-US" i="1" dirty="0" smtClean="0"/>
              <a:t>whole</a:t>
            </a:r>
            <a:r>
              <a:rPr lang="en-US" dirty="0" smtClean="0"/>
              <a:t>, </a:t>
            </a:r>
            <a:r>
              <a:rPr lang="en-US" b="1" dirty="0" smtClean="0"/>
              <a:t>not</a:t>
            </a:r>
            <a:r>
              <a:rPr lang="en-US" dirty="0" smtClean="0"/>
              <a:t> as a stamp collection 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en-US" dirty="0"/>
              <a:t>E</a:t>
            </a:r>
            <a:r>
              <a:rPr lang="en-US" dirty="0" smtClean="0"/>
              <a:t>mphasis on </a:t>
            </a:r>
            <a:r>
              <a:rPr lang="en-US" i="1" dirty="0" smtClean="0"/>
              <a:t>the impact </a:t>
            </a:r>
            <a:r>
              <a:rPr lang="en-US" dirty="0" smtClean="0"/>
              <a:t>of our physics program</a:t>
            </a:r>
          </a:p>
          <a:p>
            <a:pPr>
              <a:lnSpc>
                <a:spcPct val="120000"/>
              </a:lnSpc>
              <a:buFont typeface="Wingdings" charset="2"/>
              <a:buChar char="ü"/>
            </a:pPr>
            <a:r>
              <a:rPr lang="en-US" dirty="0" smtClean="0"/>
              <a:t>Detailed feasibility studies of few</a:t>
            </a:r>
            <a:r>
              <a:rPr lang="en-US" i="1" dirty="0" smtClean="0"/>
              <a:t> flagships</a:t>
            </a:r>
            <a:r>
              <a:rPr lang="en-US" dirty="0" smtClean="0"/>
              <a:t>,                       e.g. focus on </a:t>
            </a:r>
            <a:r>
              <a:rPr lang="en-US" i="1" dirty="0" smtClean="0"/>
              <a:t>quality</a:t>
            </a:r>
            <a:r>
              <a:rPr lang="en-US" dirty="0" smtClean="0"/>
              <a:t> and less on </a:t>
            </a:r>
            <a:r>
              <a:rPr lang="en-US" dirty="0" smtClean="0"/>
              <a:t>quantity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en-US" dirty="0" smtClean="0"/>
              <a:t>Bottom-up approach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Spirit of P1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13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7548</TotalTime>
  <Words>1112</Words>
  <Application>Microsoft Macintosh PowerPoint</Application>
  <PresentationFormat>On-screen Show (4:3)</PresentationFormat>
  <Paragraphs>197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Waveform</vt:lpstr>
      <vt:lpstr>Phys/PubCom session the agenda</vt:lpstr>
      <vt:lpstr>Announcements</vt:lpstr>
      <vt:lpstr>Joint Scientific Council (JSC)  progress meeting</vt:lpstr>
      <vt:lpstr>PANDA phase-zero</vt:lpstr>
      <vt:lpstr>Physics perspectives with PANDA at “phase one” (P1)</vt:lpstr>
      <vt:lpstr>Why now a P1 physics paper?</vt:lpstr>
      <vt:lpstr>PowerPoint Presentation</vt:lpstr>
      <vt:lpstr>PowerPoint Presentation</vt:lpstr>
      <vt:lpstr>Spirit of P1 paper</vt:lpstr>
      <vt:lpstr>Proposed outline of P1 paper</vt:lpstr>
      <vt:lpstr>1. Introduction and motivation</vt:lpstr>
      <vt:lpstr>2. The antiproton facility at P1</vt:lpstr>
      <vt:lpstr>2. The antiproton facility at P2</vt:lpstr>
      <vt:lpstr>2. The antiproton facility at P1</vt:lpstr>
      <vt:lpstr>2. The antiproton facility at P1</vt:lpstr>
      <vt:lpstr>3. Physics potential of PANDA at P1</vt:lpstr>
      <vt:lpstr>High profile P1 projects? </vt:lpstr>
      <vt:lpstr>4. Summary and long-term perspectives </vt:lpstr>
      <vt:lpstr>The “writing” process </vt:lpstr>
      <vt:lpstr>Addendum 9 update on procedure</vt:lpstr>
    </vt:vector>
  </TitlesOfParts>
  <Company>KVI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perspectives with PANDA at “phase one”</dc:title>
  <dc:creator>Johan Messchendorp</dc:creator>
  <cp:lastModifiedBy>Johan Messchendorp</cp:lastModifiedBy>
  <cp:revision>108</cp:revision>
  <dcterms:created xsi:type="dcterms:W3CDTF">2016-11-20T10:23:09Z</dcterms:created>
  <dcterms:modified xsi:type="dcterms:W3CDTF">2016-12-05T10:34:49Z</dcterms:modified>
</cp:coreProperties>
</file>