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356" r:id="rId2"/>
    <p:sldId id="357" r:id="rId3"/>
    <p:sldId id="373" r:id="rId4"/>
    <p:sldId id="374" r:id="rId5"/>
    <p:sldId id="359" r:id="rId6"/>
    <p:sldId id="360" r:id="rId7"/>
    <p:sldId id="397" r:id="rId8"/>
    <p:sldId id="398" r:id="rId9"/>
    <p:sldId id="361" r:id="rId10"/>
    <p:sldId id="364" r:id="rId11"/>
    <p:sldId id="358" r:id="rId12"/>
    <p:sldId id="382" r:id="rId13"/>
    <p:sldId id="385" r:id="rId14"/>
    <p:sldId id="384" r:id="rId15"/>
    <p:sldId id="399" r:id="rId16"/>
    <p:sldId id="391" r:id="rId17"/>
    <p:sldId id="392" r:id="rId18"/>
    <p:sldId id="386" r:id="rId19"/>
    <p:sldId id="390" r:id="rId20"/>
    <p:sldId id="387" r:id="rId21"/>
    <p:sldId id="372" r:id="rId22"/>
    <p:sldId id="369" r:id="rId23"/>
    <p:sldId id="370" r:id="rId24"/>
    <p:sldId id="371" r:id="rId25"/>
    <p:sldId id="365" r:id="rId26"/>
    <p:sldId id="393" r:id="rId27"/>
  </p:sldIdLst>
  <p:sldSz cx="9144000" cy="6858000" type="screen4x3"/>
  <p:notesSz cx="6858000" cy="9144000"/>
  <p:embeddedFontLst>
    <p:embeddedFont>
      <p:font typeface="Cambria Math" panose="02040503050406030204" pitchFamily="18" charset="0"/>
      <p:regular r:id="rId30"/>
    </p:embeddedFont>
    <p:embeddedFont>
      <p:font typeface="Comic Sans MS" panose="030F0702030302020204" pitchFamily="66" charset="0"/>
      <p:regular r:id="rId31"/>
      <p:bold r:id="rId32"/>
    </p:embeddedFont>
    <p:embeddedFont>
      <p:font typeface="ＭＳ Ｐゴシック" panose="020B0600070205080204" pitchFamily="34" charset="-128"/>
      <p:regular r:id="rId33"/>
    </p:embeddedFont>
    <p:embeddedFont>
      <p:font typeface="Verdana" panose="020B060403050404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4420A8"/>
    <a:srgbClr val="FF0000"/>
    <a:srgbClr val="A099F5"/>
    <a:srgbClr val="FF9900"/>
    <a:srgbClr val="4F81BD"/>
    <a:srgbClr val="385D8A"/>
    <a:srgbClr val="000000"/>
    <a:srgbClr val="6276CA"/>
    <a:srgbClr val="1C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3" autoAdjust="0"/>
    <p:restoredTop sz="93782" autoAdjust="0"/>
  </p:normalViewPr>
  <p:slideViewPr>
    <p:cSldViewPr>
      <p:cViewPr>
        <p:scale>
          <a:sx n="90" d="100"/>
          <a:sy n="90" d="100"/>
        </p:scale>
        <p:origin x="6" y="858"/>
      </p:cViewPr>
      <p:guideLst>
        <p:guide orient="horz" pos="2160"/>
        <p:guide pos="2880"/>
      </p:guideLst>
    </p:cSldViewPr>
  </p:slideViewPr>
  <p:outlineViewPr>
    <p:cViewPr>
      <p:scale>
        <a:sx n="33" d="100"/>
        <a:sy n="33" d="100"/>
      </p:scale>
      <p:origin x="0" y="10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244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E2C61B5-7F63-475C-AD15-E468E422862C}" type="datetimeFigureOut">
              <a:rPr lang="de-DE"/>
              <a:pPr>
                <a:defRPr/>
              </a:pPr>
              <a:t>22.11.2016</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6B0716E-D809-4F97-9672-A740D05C1413}" type="slidenum">
              <a:rPr lang="de-DE"/>
              <a:pPr>
                <a:defRPr/>
              </a:pPr>
              <a:t>‹#›</a:t>
            </a:fld>
            <a:endParaRPr lang="de-DE"/>
          </a:p>
        </p:txBody>
      </p:sp>
    </p:spTree>
    <p:extLst>
      <p:ext uri="{BB962C8B-B14F-4D97-AF65-F5344CB8AC3E}">
        <p14:creationId xmlns:p14="http://schemas.microsoft.com/office/powerpoint/2010/main" val="36701007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B84BF6B-6225-43E2-B5C0-0AEC42BF9C32}" type="datetimeFigureOut">
              <a:rPr lang="de-DE"/>
              <a:pPr>
                <a:defRPr/>
              </a:pPr>
              <a:t>22.11.2016</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04DA3B5-7710-433F-9102-4F3DFC218C7C}" type="slidenum">
              <a:rPr lang="de-DE"/>
              <a:pPr>
                <a:defRPr/>
              </a:pPr>
              <a:t>‹#›</a:t>
            </a:fld>
            <a:endParaRPr lang="de-DE"/>
          </a:p>
        </p:txBody>
      </p:sp>
    </p:spTree>
    <p:extLst>
      <p:ext uri="{BB962C8B-B14F-4D97-AF65-F5344CB8AC3E}">
        <p14:creationId xmlns:p14="http://schemas.microsoft.com/office/powerpoint/2010/main" val="212060390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Beam with several particles with randomly distributed phases and amplitude will give only very small fluctuations due to finite number of particles (</a:t>
            </a:r>
            <a:r>
              <a:rPr lang="en-US" dirty="0" err="1" smtClean="0"/>
              <a:t>schottky</a:t>
            </a:r>
            <a:r>
              <a:rPr lang="en-US" dirty="0" smtClean="0"/>
              <a:t> fluctuations) proportional to </a:t>
            </a:r>
            <a:r>
              <a:rPr lang="en-US" dirty="0" err="1" smtClean="0"/>
              <a:t>sqrt</a:t>
            </a:r>
            <a:r>
              <a:rPr lang="en-US" dirty="0" smtClean="0"/>
              <a:t>(N)</a:t>
            </a:r>
          </a:p>
          <a:p>
            <a:endParaRPr lang="en-US" dirty="0"/>
          </a:p>
          <a:p>
            <a:r>
              <a:rPr lang="en-US" dirty="0" smtClean="0"/>
              <a:t>Beam excitation aligns the particle phases, and allows to measure center-of-mass before the beam </a:t>
            </a:r>
            <a:r>
              <a:rPr lang="en-US" dirty="0" err="1" smtClean="0"/>
              <a:t>decohores</a:t>
            </a:r>
            <a:r>
              <a:rPr lang="en-US" dirty="0" smtClean="0"/>
              <a:t> due to finite spread in frequency. Thus regular excitation needed. Types of excitation were studied as part of this work, Kick excitation (a wide band, or single time impulse excitation), requires high power, and significantly dilutes the phase space.</a:t>
            </a:r>
          </a:p>
          <a:p>
            <a:r>
              <a:rPr lang="en-US" dirty="0" smtClean="0"/>
              <a:t>Chirp excitation, slow method, difficult to use in day to day operations, BTF excitation, to study the amplitude and phase response of the beam.</a:t>
            </a:r>
          </a:p>
          <a:p>
            <a:r>
              <a:rPr lang="en-US" dirty="0" smtClean="0"/>
              <a:t>A compromise of the both the above methods, band limited (or pseudo random noise) for regular excitation without significant blow-up, usable along the ramp.</a:t>
            </a:r>
          </a:p>
          <a:p>
            <a:endParaRPr lang="en-US" dirty="0"/>
          </a:p>
          <a:p>
            <a:endParaRPr lang="en-US" dirty="0"/>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22. November 2016</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18</a:t>
            </a:fld>
            <a:endParaRPr lang="de-DE"/>
          </a:p>
        </p:txBody>
      </p:sp>
    </p:spTree>
    <p:extLst>
      <p:ext uri="{BB962C8B-B14F-4D97-AF65-F5344CB8AC3E}">
        <p14:creationId xmlns:p14="http://schemas.microsoft.com/office/powerpoint/2010/main" val="413254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22. November 2016</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20</a:t>
            </a:fld>
            <a:endParaRPr lang="de-DE"/>
          </a:p>
        </p:txBody>
      </p:sp>
    </p:spTree>
    <p:extLst>
      <p:ext uri="{BB962C8B-B14F-4D97-AF65-F5344CB8AC3E}">
        <p14:creationId xmlns:p14="http://schemas.microsoft.com/office/powerpoint/2010/main" val="396445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DF068-A37D-4601-95B9-B137CCE7CFD5}" type="slidenum">
              <a:rPr lang="en-US" altLang="de-DE"/>
              <a:pPr/>
              <a:t>21</a:t>
            </a:fld>
            <a:endParaRPr lang="en-US" altLang="de-DE"/>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DF068-A37D-4601-95B9-B137CCE7CFD5}" type="slidenum">
              <a:rPr lang="en-US" altLang="de-DE"/>
              <a:pPr/>
              <a:t>22</a:t>
            </a:fld>
            <a:endParaRPr lang="en-US" altLang="de-DE"/>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DF068-A37D-4601-95B9-B137CCE7CFD5}" type="slidenum">
              <a:rPr lang="en-US" altLang="de-DE"/>
              <a:pPr/>
              <a:t>23</a:t>
            </a:fld>
            <a:endParaRPr lang="en-US" altLang="de-DE"/>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DF068-A37D-4601-95B9-B137CCE7CFD5}" type="slidenum">
              <a:rPr lang="en-US" altLang="de-DE"/>
              <a:pPr/>
              <a:t>24</a:t>
            </a:fld>
            <a:endParaRPr lang="en-US" altLang="de-DE"/>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8522" indent="-238522">
              <a:buAutoNum type="arabicParenR"/>
            </a:pPr>
            <a:r>
              <a:rPr lang="en-US" dirty="0" smtClean="0"/>
              <a:t>TOPOS is the position and orbit measurement system, and tune is calculated from the FFT of the position across the whole cycle, when the beam excitation is also applied. The technical system, and implementation in FPGA and huge data acquisition was part of a separate 3-4 year project which was almost completed when I joined.</a:t>
            </a:r>
          </a:p>
          <a:p>
            <a:pPr marL="238522" indent="-238522">
              <a:buAutoNum type="arabicParenR"/>
            </a:pPr>
            <a:r>
              <a:rPr lang="en-US" dirty="0" smtClean="0"/>
              <a:t>My initial contribution to the TOPOS was to use it, and face problems in its operation. Over the period of time, I understood the problem areas in the algorithm, and came up with an alternate position calculation algorithm, thus I will briefly explain it.</a:t>
            </a:r>
          </a:p>
          <a:p>
            <a:pPr marL="238522" indent="-238522">
              <a:buAutoNum type="arabicParenR"/>
            </a:pPr>
            <a:r>
              <a:rPr lang="en-US" dirty="0" smtClean="0"/>
              <a:t>Compare the baseline restoration algorithm to the regression fit, pros and cons.</a:t>
            </a:r>
          </a:p>
          <a:p>
            <a:pPr marL="238522" indent="-238522">
              <a:buAutoNum type="arabicParenR"/>
            </a:pPr>
            <a:r>
              <a:rPr lang="en-US" dirty="0" smtClean="0"/>
              <a:t>Another contribution was to understand the noise sources in the BPM.</a:t>
            </a:r>
            <a:endParaRPr lang="en-US" dirty="0"/>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22. November 2016</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25</a:t>
            </a:fld>
            <a:endParaRPr lang="de-DE"/>
          </a:p>
        </p:txBody>
      </p:sp>
    </p:spTree>
    <p:extLst>
      <p:ext uri="{BB962C8B-B14F-4D97-AF65-F5344CB8AC3E}">
        <p14:creationId xmlns:p14="http://schemas.microsoft.com/office/powerpoint/2010/main" val="252496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966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4E2695-E9D6-4A0E-8C7E-9EAC23A32DA9}" type="slidenum">
              <a:rPr lang="en-US" altLang="de-DE"/>
              <a:pPr/>
              <a:t>4</a:t>
            </a:fld>
            <a:endParaRPr lang="en-US" altLang="de-DE"/>
          </a:p>
        </p:txBody>
      </p:sp>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6787" indent="-146787">
              <a:spcAft>
                <a:spcPct val="10000"/>
              </a:spcAft>
              <a:buFont typeface="Wingdings" pitchFamily="2" charset="2"/>
              <a:buChar char="§"/>
              <a:defRPr/>
            </a:pPr>
            <a:r>
              <a:rPr lang="en-GB" dirty="0">
                <a:latin typeface="Arial" charset="0"/>
              </a:rPr>
              <a:t>All particles undergo </a:t>
            </a:r>
            <a:r>
              <a:rPr lang="en-GB" dirty="0" err="1">
                <a:latin typeface="Arial" charset="0"/>
              </a:rPr>
              <a:t>betatron</a:t>
            </a:r>
            <a:r>
              <a:rPr lang="en-GB" dirty="0">
                <a:latin typeface="Arial" charset="0"/>
              </a:rPr>
              <a:t> motion,</a:t>
            </a:r>
          </a:p>
          <a:p>
            <a:pPr marL="146787" indent="-146787">
              <a:spcAft>
                <a:spcPct val="10000"/>
              </a:spcAft>
              <a:buFont typeface="Wingdings" pitchFamily="2" charset="2"/>
              <a:buChar char="§"/>
              <a:defRPr/>
            </a:pPr>
            <a:endParaRPr lang="en-GB" dirty="0">
              <a:latin typeface="Arial" charset="0"/>
            </a:endParaRPr>
          </a:p>
          <a:p>
            <a:pPr marL="146787" indent="-146787">
              <a:spcAft>
                <a:spcPct val="10000"/>
              </a:spcAft>
              <a:buFont typeface="Wingdings" pitchFamily="2" charset="2"/>
              <a:buChar char="§"/>
              <a:defRPr/>
            </a:pPr>
            <a:r>
              <a:rPr lang="en-GB" dirty="0" err="1">
                <a:latin typeface="Arial" charset="0"/>
              </a:rPr>
              <a:t>Betatron</a:t>
            </a:r>
            <a:r>
              <a:rPr lang="en-GB" dirty="0">
                <a:latin typeface="Arial" charset="0"/>
              </a:rPr>
              <a:t> oscillations must not superimpose in-phase on themselves after few revolution periods.</a:t>
            </a:r>
          </a:p>
          <a:p>
            <a:pPr marL="146787" indent="-146787">
              <a:spcAft>
                <a:spcPct val="10000"/>
              </a:spcAft>
              <a:buFont typeface="Wingdings" pitchFamily="2" charset="2"/>
              <a:buChar char="§"/>
              <a:defRPr/>
            </a:pPr>
            <a:endParaRPr lang="en-GB" sz="1400" dirty="0">
              <a:latin typeface="Arial" charset="0"/>
            </a:endParaRPr>
          </a:p>
          <a:p>
            <a:pPr marL="146787" indent="-146787">
              <a:spcAft>
                <a:spcPct val="10000"/>
              </a:spcAft>
              <a:buFont typeface="Wingdings" pitchFamily="2" charset="2"/>
              <a:buChar char="§"/>
              <a:defRPr/>
            </a:pPr>
            <a:r>
              <a:rPr lang="en-GB" sz="1400" dirty="0">
                <a:latin typeface="Bitstream Charter"/>
              </a:rPr>
              <a:t>In-phase superposition of </a:t>
            </a:r>
            <a:r>
              <a:rPr lang="en-GB" sz="1400" dirty="0" err="1">
                <a:latin typeface="Bitstream Charter"/>
              </a:rPr>
              <a:t>betatron</a:t>
            </a:r>
            <a:r>
              <a:rPr lang="en-GB" sz="1400" dirty="0">
                <a:latin typeface="Bitstream Charter"/>
              </a:rPr>
              <a:t> oscillations leads to a resonant amplitude build-up.</a:t>
            </a:r>
          </a:p>
          <a:p>
            <a:pPr marL="146787" indent="-146787">
              <a:spcAft>
                <a:spcPct val="10000"/>
              </a:spcAft>
              <a:buFont typeface="Wingdings" pitchFamily="2" charset="2"/>
              <a:buChar char="§"/>
              <a:defRPr/>
            </a:pPr>
            <a:r>
              <a:rPr lang="en-GB" sz="1400" dirty="0">
                <a:latin typeface="Bitstream Charter"/>
              </a:rPr>
              <a:t>Real life is more complex than that:</a:t>
            </a:r>
          </a:p>
          <a:p>
            <a:pPr marL="342501" lvl="1" indent="-166664">
              <a:buFontTx/>
              <a:buChar char="•"/>
              <a:defRPr/>
            </a:pPr>
            <a:r>
              <a:rPr lang="en-GB" sz="1400" dirty="0">
                <a:latin typeface="Bitstream Charter"/>
              </a:rPr>
              <a:t>two motion planes, horizontal and vertical;</a:t>
            </a:r>
          </a:p>
          <a:p>
            <a:pPr marL="342501" lvl="1" indent="-166664">
              <a:buFontTx/>
              <a:buChar char="•"/>
              <a:defRPr/>
            </a:pPr>
            <a:r>
              <a:rPr lang="en-GB" sz="1400" dirty="0">
                <a:latin typeface="Bitstream Charter"/>
              </a:rPr>
              <a:t>coupling between the planes;</a:t>
            </a:r>
          </a:p>
          <a:p>
            <a:pPr marL="342501" lvl="1" indent="-166664">
              <a:buFontTx/>
              <a:buChar char="•"/>
              <a:defRPr/>
            </a:pPr>
            <a:r>
              <a:rPr lang="en-GB" sz="1400" dirty="0">
                <a:latin typeface="Bitstream Charter"/>
              </a:rPr>
              <a:t>oscillation amplitude in each plane changes from one location to another according to a function (so called </a:t>
            </a:r>
            <a:r>
              <a:rPr lang="en-GB" sz="1400" i="1" dirty="0">
                <a:latin typeface="Bitstream Charter"/>
              </a:rPr>
              <a:t>β</a:t>
            </a:r>
            <a:r>
              <a:rPr lang="en-GB" sz="1400" dirty="0">
                <a:latin typeface="Bitstream Charter"/>
              </a:rPr>
              <a:t>-function);</a:t>
            </a:r>
          </a:p>
          <a:p>
            <a:pPr marL="342501" lvl="1" indent="-166664">
              <a:buFontTx/>
              <a:buChar char="•"/>
              <a:defRPr/>
            </a:pPr>
            <a:r>
              <a:rPr lang="en-GB" sz="1400" dirty="0" err="1">
                <a:latin typeface="Bitstream Charter"/>
              </a:rPr>
              <a:t>betatron</a:t>
            </a:r>
            <a:r>
              <a:rPr lang="en-GB" sz="1400" dirty="0">
                <a:latin typeface="Bitstream Charter"/>
              </a:rPr>
              <a:t> motion with larger amplitudes is nonlinear.</a:t>
            </a:r>
          </a:p>
          <a:p>
            <a:pPr marL="342501" lvl="1" indent="-166664">
              <a:buFontTx/>
              <a:buChar char="•"/>
              <a:defRPr/>
            </a:pPr>
            <a:endParaRPr lang="en-GB" sz="700" dirty="0">
              <a:latin typeface="Arial" charset="0"/>
            </a:endParaRPr>
          </a:p>
          <a:p>
            <a:pPr marL="220180" indent="-220180">
              <a:buAutoNum type="arabicParenR"/>
            </a:pPr>
            <a:r>
              <a:rPr lang="en-US" sz="1400" dirty="0"/>
              <a:t>What are the restrictions? Certain </a:t>
            </a:r>
            <a:r>
              <a:rPr lang="en-US" sz="1400" dirty="0" err="1"/>
              <a:t>betatron</a:t>
            </a:r>
            <a:r>
              <a:rPr lang="en-US" sz="1400" dirty="0"/>
              <a:t> tune values and thus certain magnet </a:t>
            </a:r>
            <a:r>
              <a:rPr lang="en-US" sz="1400" dirty="0" err="1"/>
              <a:t>focussing</a:t>
            </a:r>
            <a:r>
              <a:rPr lang="en-US" sz="1400" dirty="0"/>
              <a:t> configurations are forbidden. For example, If the particle returns exactly to the same position in same phase, any small disturbance (dipole power supply) will immediately throw the beam out of pipe in few turns. Cant work with these values. Similarly, for half integers, </a:t>
            </a:r>
            <a:r>
              <a:rPr lang="en-US" sz="1400" dirty="0" err="1"/>
              <a:t>quadrupoles</a:t>
            </a:r>
            <a:r>
              <a:rPr lang="en-US" sz="1400" dirty="0"/>
              <a:t> creates problems, and the stop band proportional to the field </a:t>
            </a:r>
            <a:r>
              <a:rPr lang="en-US" sz="1400" dirty="0" err="1"/>
              <a:t>erros</a:t>
            </a:r>
            <a:r>
              <a:rPr lang="en-US" sz="1400" dirty="0"/>
              <a:t>. one third integers, the strength of these resonances depend on the nature of errors in the lattice.</a:t>
            </a:r>
          </a:p>
          <a:p>
            <a:pPr marL="220180" indent="-220180">
              <a:buAutoNum type="arabicParenR"/>
            </a:pPr>
            <a:r>
              <a:rPr lang="en-US" sz="1400" dirty="0"/>
              <a:t>We can plot this on the so called resonance diagram together for both planes. The tune in both planes define the “working point”</a:t>
            </a:r>
          </a:p>
          <a:p>
            <a:pPr marL="342501" lvl="1" indent="-166664">
              <a:buFontTx/>
              <a:buChar char="•"/>
              <a:defRPr/>
            </a:pPr>
            <a:endParaRPr lang="en-GB" dirty="0">
              <a:latin typeface="Arial" charset="0"/>
            </a:endParaRPr>
          </a:p>
          <a:p>
            <a:endParaRPr lang="en-US" dirty="0"/>
          </a:p>
        </p:txBody>
      </p:sp>
      <p:sp>
        <p:nvSpPr>
          <p:cNvPr id="4" name="Date Placeholder 3"/>
          <p:cNvSpPr>
            <a:spLocks noGrp="1"/>
          </p:cNvSpPr>
          <p:nvPr>
            <p:ph type="dt" idx="10"/>
          </p:nvPr>
        </p:nvSpPr>
        <p:spPr/>
        <p:txBody>
          <a:bodyPr/>
          <a:lstStyle/>
          <a:p>
            <a:pPr>
              <a:defRPr/>
            </a:pPr>
            <a:fld id="{8AE261D1-3170-4B8B-94E6-A342C9505736}" type="datetime4">
              <a:rPr lang="de-DE" smtClean="0"/>
              <a:pPr>
                <a:defRPr/>
              </a:pPr>
              <a:t>22. November 2016</a:t>
            </a:fld>
            <a:endParaRPr lang="de-DE"/>
          </a:p>
        </p:txBody>
      </p:sp>
      <p:sp>
        <p:nvSpPr>
          <p:cNvPr id="5" name="Footer Placeholder 4"/>
          <p:cNvSpPr>
            <a:spLocks noGrp="1"/>
          </p:cNvSpPr>
          <p:nvPr>
            <p:ph type="ftr" sz="quarter" idx="11"/>
          </p:nvPr>
        </p:nvSpPr>
        <p:spPr/>
        <p:txBody>
          <a:bodyPr/>
          <a:lstStyle/>
          <a:p>
            <a:pPr>
              <a:defRPr/>
            </a:pPr>
            <a:r>
              <a:rPr lang="de-DE" smtClean="0"/>
              <a:t>|  Fachbereich 18  |  Institut Theorie Elektromagnetischer Felder  |  Prof. Dr.-Ing. Thomas Weiland</a:t>
            </a:r>
            <a:endParaRPr lang="de-DE"/>
          </a:p>
        </p:txBody>
      </p:sp>
      <p:sp>
        <p:nvSpPr>
          <p:cNvPr id="6" name="Slide Number Placeholder 5"/>
          <p:cNvSpPr>
            <a:spLocks noGrp="1"/>
          </p:cNvSpPr>
          <p:nvPr>
            <p:ph type="sldNum" sz="quarter" idx="12"/>
          </p:nvPr>
        </p:nvSpPr>
        <p:spPr/>
        <p:txBody>
          <a:bodyPr/>
          <a:lstStyle/>
          <a:p>
            <a:pPr>
              <a:defRPr/>
            </a:pPr>
            <a:r>
              <a:rPr lang="de-DE" smtClean="0"/>
              <a:t>|  </a:t>
            </a:r>
            <a:fld id="{8C895085-1A0D-4EB3-872A-BF2FFFEB45E5}" type="slidenum">
              <a:rPr lang="de-DE" smtClean="0"/>
              <a:pPr>
                <a:defRPr/>
              </a:pPr>
              <a:t>6</a:t>
            </a:fld>
            <a:endParaRPr lang="de-DE"/>
          </a:p>
        </p:txBody>
      </p:sp>
    </p:spTree>
    <p:extLst>
      <p:ext uri="{BB962C8B-B14F-4D97-AF65-F5344CB8AC3E}">
        <p14:creationId xmlns:p14="http://schemas.microsoft.com/office/powerpoint/2010/main" val="160403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313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31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31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7418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lum bright="6000"/>
          </a:blip>
          <a:srcRect t="2449" b="1224"/>
          <a:stretch>
            <a:fillRect/>
          </a:stretch>
        </p:blipFill>
        <p:spPr bwMode="auto">
          <a:xfrm>
            <a:off x="673100" y="3213100"/>
            <a:ext cx="7853363" cy="3240088"/>
          </a:xfrm>
          <a:prstGeom prst="rect">
            <a:avLst/>
          </a:prstGeom>
          <a:noFill/>
          <a:ln w="9525">
            <a:noFill/>
            <a:miter lim="800000"/>
            <a:headEnd/>
            <a:tailEnd/>
          </a:ln>
        </p:spPr>
      </p:pic>
      <p:pic>
        <p:nvPicPr>
          <p:cNvPr id="5" name="Picture 7"/>
          <p:cNvPicPr>
            <a:picLocks noChangeAspect="1"/>
          </p:cNvPicPr>
          <p:nvPr userDrawn="1"/>
        </p:nvPicPr>
        <p:blipFill>
          <a:blip r:embed="rId3" cstate="print"/>
          <a:srcRect/>
          <a:stretch>
            <a:fillRect/>
          </a:stretch>
        </p:blipFill>
        <p:spPr bwMode="auto">
          <a:xfrm>
            <a:off x="149163" y="5834063"/>
            <a:ext cx="736600" cy="619125"/>
          </a:xfrm>
          <a:prstGeom prst="rect">
            <a:avLst/>
          </a:prstGeom>
          <a:noFill/>
          <a:ln w="9525">
            <a:noFill/>
            <a:miter lim="800000"/>
            <a:headEnd/>
            <a:tailEnd/>
          </a:ln>
        </p:spPr>
      </p:pic>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6" name="Foliennummernplatzhalter 5"/>
          <p:cNvSpPr>
            <a:spLocks noGrp="1"/>
          </p:cNvSpPr>
          <p:nvPr>
            <p:ph type="sldNum" sz="quarter" idx="10"/>
          </p:nvPr>
        </p:nvSpPr>
        <p:spPr>
          <a:xfrm>
            <a:off x="8487072" y="6364683"/>
            <a:ext cx="549424" cy="520701"/>
          </a:xfrm>
          <a:prstGeom prst="rect">
            <a:avLst/>
          </a:prstGeom>
        </p:spPr>
        <p:txBody>
          <a:bodyPr/>
          <a:lstStyle>
            <a:lvl1pPr>
              <a:defRPr/>
            </a:lvl1pPr>
          </a:lstStyle>
          <a:p>
            <a:pPr>
              <a:defRPr/>
            </a:pPr>
            <a:fld id="{6BEFBE39-1B2D-42EA-891F-77B19BED5BB7}" type="slidenum">
              <a:rPr lang="de-DE"/>
              <a:pPr>
                <a:defRPr/>
              </a:pPr>
              <a:t>‹#›</a:t>
            </a:fld>
            <a:endParaRPr lang="de-DE"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1640" y="5905008"/>
            <a:ext cx="1403634" cy="620336"/>
          </a:xfrm>
          <a:prstGeom prst="rect">
            <a:avLst/>
          </a:prstGeom>
        </p:spPr>
      </p:pic>
      <p:sp>
        <p:nvSpPr>
          <p:cNvPr id="10" name="Title 9"/>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1"/>
          </p:nvPr>
        </p:nvSpPr>
        <p:spPr/>
        <p:txBody>
          <a:bodyPr/>
          <a:lstStyle/>
          <a:p>
            <a:pPr>
              <a:defRPr/>
            </a:pPr>
            <a:fld id="{38AE742C-678F-4E59-9226-D4B16439834B}" type="datetime1">
              <a:rPr lang="en-US" smtClean="0"/>
              <a:pPr>
                <a:defRPr/>
              </a:pPr>
              <a:t>11/22/2016</a:t>
            </a:fld>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1143000"/>
          </a:xfrm>
        </p:spPr>
        <p:txBody>
          <a:bodyPr/>
          <a:lstStyle>
            <a:lvl1pPr>
              <a:defRPr lang="de-DE" sz="2400" b="1" kern="1200" dirty="0" smtClean="0">
                <a:solidFill>
                  <a:schemeClr val="tx1"/>
                </a:solidFill>
                <a:latin typeface="Times New Roman" pitchFamily="18" charset="0"/>
                <a:ea typeface="+mn-ea"/>
                <a:cs typeface="+mn-cs"/>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sz="2800"/>
            </a:lvl1pPr>
            <a:lvl2pPr>
              <a:defRPr sz="2400"/>
            </a:lvl2pPr>
            <a:lvl4pPr>
              <a:defRPr sz="1800"/>
            </a:lvl4pPr>
            <a:lvl5pPr>
              <a:defRPr sz="18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extBox 11"/>
          <p:cNvSpPr txBox="1"/>
          <p:nvPr userDrawn="1"/>
        </p:nvSpPr>
        <p:spPr>
          <a:xfrm>
            <a:off x="6660232" y="6577607"/>
            <a:ext cx="805926" cy="307777"/>
          </a:xfrm>
          <a:prstGeom prst="rect">
            <a:avLst/>
          </a:prstGeom>
          <a:noFill/>
        </p:spPr>
        <p:txBody>
          <a:bodyPr wrap="none" rtlCol="0">
            <a:spAutoFit/>
          </a:bodyPr>
          <a:lstStyle/>
          <a:p>
            <a:r>
              <a:rPr lang="de-DE" sz="1400" dirty="0" smtClean="0"/>
              <a:t>R. Singh</a:t>
            </a:r>
            <a:r>
              <a:rPr lang="de-DE" sz="1400" baseline="0" dirty="0" smtClean="0"/>
              <a:t> </a:t>
            </a:r>
            <a:endParaRPr lang="en-US" sz="1400" dirty="0"/>
          </a:p>
        </p:txBody>
      </p:sp>
      <p:sp>
        <p:nvSpPr>
          <p:cNvPr id="9" name="Date Placeholder 2"/>
          <p:cNvSpPr>
            <a:spLocks noGrp="1"/>
          </p:cNvSpPr>
          <p:nvPr>
            <p:ph type="dt" sz="half" idx="10"/>
          </p:nvPr>
        </p:nvSpPr>
        <p:spPr>
          <a:xfrm>
            <a:off x="12700" y="6572236"/>
            <a:ext cx="1174924" cy="328612"/>
          </a:xfrm>
          <a:prstGeom prst="rect">
            <a:avLst/>
          </a:prstGeom>
        </p:spPr>
        <p:txBody>
          <a:bodyPr/>
          <a:lstStyle>
            <a:lvl1pPr>
              <a:defRPr sz="1400"/>
            </a:lvl1pPr>
          </a:lstStyle>
          <a:p>
            <a:pPr>
              <a:defRPr/>
            </a:pPr>
            <a:fld id="{FFA019A6-1DDB-455D-9D4A-B8909EDA73A8}" type="datetime1">
              <a:rPr lang="en-US" smtClean="0"/>
              <a:pPr>
                <a:defRPr/>
              </a:pPr>
              <a:t>11/22/2016</a:t>
            </a:fld>
            <a:endParaRPr lang="de-DE" dirty="0"/>
          </a:p>
        </p:txBody>
      </p:sp>
      <p:sp>
        <p:nvSpPr>
          <p:cNvPr id="14" name="Foliennummernplatzhalter 5"/>
          <p:cNvSpPr txBox="1">
            <a:spLocks/>
          </p:cNvSpPr>
          <p:nvPr userDrawn="1"/>
        </p:nvSpPr>
        <p:spPr>
          <a:xfrm>
            <a:off x="8703096" y="6364683"/>
            <a:ext cx="2133600" cy="520701"/>
          </a:xfrm>
          <a:prstGeom prst="rect">
            <a:avLst/>
          </a:prstGeom>
        </p:spPr>
        <p:txBody>
          <a:bodyPr/>
          <a:lstStyle>
            <a:defPPr>
              <a:defRPr lang="de-DE"/>
            </a:defPPr>
            <a:lvl1pPr algn="l" rtl="0" fontAlgn="base">
              <a:spcBef>
                <a:spcPct val="0"/>
              </a:spcBef>
              <a:spcAft>
                <a:spcPct val="0"/>
              </a:spcAft>
              <a:defRPr sz="1400"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fld id="{6BEFBE39-1B2D-42EA-891F-77B19BED5BB7}" type="slidenum">
              <a:rPr lang="de-DE" smtClean="0"/>
              <a:pPr>
                <a:defRPr/>
              </a:pPr>
              <a:t>‹#›</a:t>
            </a:fld>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11663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Line 8"/>
          <p:cNvSpPr>
            <a:spLocks noChangeShapeType="1"/>
          </p:cNvSpPr>
          <p:nvPr/>
        </p:nvSpPr>
        <p:spPr bwMode="auto">
          <a:xfrm>
            <a:off x="0" y="6597650"/>
            <a:ext cx="7451725" cy="0"/>
          </a:xfrm>
          <a:prstGeom prst="line">
            <a:avLst/>
          </a:prstGeom>
          <a:noFill/>
          <a:ln w="12700">
            <a:solidFill>
              <a:schemeClr val="tx1"/>
            </a:solidFill>
            <a:round/>
            <a:headEnd/>
            <a:tailEnd/>
          </a:ln>
          <a:effectLst/>
        </p:spPr>
        <p:txBody>
          <a:bodyPr wrap="none" anchor="ctr"/>
          <a:lstStyle/>
          <a:p>
            <a:pPr>
              <a:defRPr/>
            </a:pPr>
            <a:endParaRPr lang="de-DE"/>
          </a:p>
        </p:txBody>
      </p:sp>
      <p:pic>
        <p:nvPicPr>
          <p:cNvPr id="1032"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24750" y="6361113"/>
            <a:ext cx="874713" cy="277812"/>
          </a:xfrm>
          <a:prstGeom prst="rect">
            <a:avLst/>
          </a:prstGeom>
          <a:noFill/>
          <a:ln w="9525">
            <a:noFill/>
            <a:miter lim="800000"/>
            <a:headEnd/>
            <a:tailEnd/>
          </a:ln>
        </p:spPr>
      </p:pic>
      <p:pic>
        <p:nvPicPr>
          <p:cNvPr id="1033" name="Picture 7"/>
          <p:cNvPicPr>
            <a:picLocks noChangeAspect="1" noChangeArrowheads="1"/>
          </p:cNvPicPr>
          <p:nvPr/>
        </p:nvPicPr>
        <p:blipFill>
          <a:blip r:embed="rId5" cstate="print"/>
          <a:srcRect/>
          <a:stretch>
            <a:fillRect/>
          </a:stretch>
        </p:blipFill>
        <p:spPr bwMode="auto">
          <a:xfrm>
            <a:off x="0" y="9455"/>
            <a:ext cx="9144000" cy="1116632"/>
          </a:xfrm>
          <a:prstGeom prst="rect">
            <a:avLst/>
          </a:prstGeom>
          <a:noFill/>
          <a:ln w="9525">
            <a:noFill/>
            <a:miter lim="800000"/>
            <a:headEnd/>
            <a:tailEnd/>
          </a:ln>
        </p:spPr>
      </p:pic>
      <p:sp>
        <p:nvSpPr>
          <p:cNvPr id="2" name="Rectangle 1"/>
          <p:cNvSpPr/>
          <p:nvPr/>
        </p:nvSpPr>
        <p:spPr>
          <a:xfrm>
            <a:off x="0" y="908720"/>
            <a:ext cx="9144000" cy="252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Date Placeholder 2"/>
          <p:cNvSpPr>
            <a:spLocks noGrp="1"/>
          </p:cNvSpPr>
          <p:nvPr>
            <p:ph type="dt" sz="half" idx="2"/>
          </p:nvPr>
        </p:nvSpPr>
        <p:spPr>
          <a:xfrm>
            <a:off x="12700" y="6572236"/>
            <a:ext cx="1174924" cy="328612"/>
          </a:xfrm>
          <a:prstGeom prst="rect">
            <a:avLst/>
          </a:prstGeom>
        </p:spPr>
        <p:txBody>
          <a:bodyPr/>
          <a:lstStyle>
            <a:lvl1pPr>
              <a:defRPr sz="1400"/>
            </a:lvl1pPr>
          </a:lstStyle>
          <a:p>
            <a:pPr>
              <a:defRPr/>
            </a:pPr>
            <a:fld id="{38AE742C-678F-4E59-9226-D4B16439834B}" type="datetime1">
              <a:rPr lang="en-US" smtClean="0"/>
              <a:pPr>
                <a:defRPr/>
              </a:pPr>
              <a:t>11/22/2016</a:t>
            </a:fld>
            <a:endParaRPr lang="de-DE" dirty="0"/>
          </a:p>
        </p:txBody>
      </p:sp>
      <p:sp>
        <p:nvSpPr>
          <p:cNvPr id="13" name="Foliennummernplatzhalter 5"/>
          <p:cNvSpPr>
            <a:spLocks noGrp="1"/>
          </p:cNvSpPr>
          <p:nvPr>
            <p:ph type="sldNum" sz="quarter" idx="4"/>
          </p:nvPr>
        </p:nvSpPr>
        <p:spPr>
          <a:xfrm>
            <a:off x="8532440" y="6364683"/>
            <a:ext cx="611560" cy="520701"/>
          </a:xfrm>
          <a:prstGeom prst="rect">
            <a:avLst/>
          </a:prstGeom>
        </p:spPr>
        <p:txBody>
          <a:bodyPr/>
          <a:lstStyle>
            <a:lvl1pPr>
              <a:defRPr/>
            </a:lvl1pPr>
          </a:lstStyle>
          <a:p>
            <a:pPr>
              <a:defRPr/>
            </a:pPr>
            <a:fld id="{6BEFBE39-1B2D-42EA-891F-77B19BED5BB7}" type="slidenum">
              <a:rPr lang="de-DE"/>
              <a:pPr>
                <a:defRPr/>
              </a:pPr>
              <a:t>‹#›</a:t>
            </a:fld>
            <a:endParaRPr lang="de-DE"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hdr="0" ftr="0"/>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1.png"/><Relationship Id="rId13" Type="http://schemas.openxmlformats.org/officeDocument/2006/relationships/image" Target="../media/image42.png"/><Relationship Id="rId3" Type="http://schemas.openxmlformats.org/officeDocument/2006/relationships/notesSlide" Target="../notesSlides/notesSlide9.xml"/><Relationship Id="rId12" Type="http://schemas.openxmlformats.org/officeDocument/2006/relationships/image" Target="../media/image32.png"/><Relationship Id="rId17"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image" Target="../media/image342.png"/><Relationship Id="rId11" Type="http://schemas.openxmlformats.org/officeDocument/2006/relationships/image" Target="../media/image41.png"/><Relationship Id="rId5" Type="http://schemas.openxmlformats.org/officeDocument/2006/relationships/image" Target="../media/image40.png"/><Relationship Id="rId15" Type="http://schemas.openxmlformats.org/officeDocument/2006/relationships/image" Target="../media/image38.wmf"/><Relationship Id="rId10" Type="http://schemas.openxmlformats.org/officeDocument/2006/relationships/image" Target="../media/image38.png"/><Relationship Id="rId4" Type="http://schemas.openxmlformats.org/officeDocument/2006/relationships/image" Target="../media/image29.png"/><Relationship Id="rId1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21.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63.png"/><Relationship Id="rId7" Type="http://schemas.openxmlformats.org/officeDocument/2006/relationships/image" Target="../media/image4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440.png"/><Relationship Id="rId4" Type="http://schemas.openxmlformats.org/officeDocument/2006/relationships/image" Target="../media/image570.png"/><Relationship Id="rId9" Type="http://schemas.openxmlformats.org/officeDocument/2006/relationships/image" Target="../media/image430.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94.png"/><Relationship Id="rId5" Type="http://schemas.openxmlformats.org/officeDocument/2006/relationships/image" Target="../media/image8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60.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190.png"/><Relationship Id="rId17" Type="http://schemas.openxmlformats.org/officeDocument/2006/relationships/image" Target="../media/image36.png"/><Relationship Id="rId2" Type="http://schemas.openxmlformats.org/officeDocument/2006/relationships/notesSlide" Target="../notesSlides/notesSlide8.xml"/><Relationship Id="rId16"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250.png"/><Relationship Id="rId5" Type="http://schemas.openxmlformats.org/officeDocument/2006/relationships/image" Target="../media/image170.png"/><Relationship Id="rId15" Type="http://schemas.openxmlformats.org/officeDocument/2006/relationships/image" Target="../media/image330.png"/><Relationship Id="rId10" Type="http://schemas.openxmlformats.org/officeDocument/2006/relationships/image" Target="../media/image240.png"/><Relationship Id="rId4"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0"/>
          </p:nvPr>
        </p:nvSpPr>
        <p:spPr>
          <a:xfrm>
            <a:off x="8703096" y="6382741"/>
            <a:ext cx="405408" cy="430635"/>
          </a:xfrm>
        </p:spPr>
        <p:txBody>
          <a:bodyPr/>
          <a:lstStyle/>
          <a:p>
            <a:pPr>
              <a:defRPr/>
            </a:pPr>
            <a:fld id="{5CA53D44-F675-4AF2-A031-209E4821FC39}" type="slidenum">
              <a:rPr lang="de-DE" sz="1400"/>
              <a:pPr>
                <a:defRPr/>
              </a:pPr>
              <a:t>1</a:t>
            </a:fld>
            <a:endParaRPr lang="de-DE" sz="1400" dirty="0"/>
          </a:p>
        </p:txBody>
      </p:sp>
      <p:sp>
        <p:nvSpPr>
          <p:cNvPr id="15362" name="Title 1"/>
          <p:cNvSpPr>
            <a:spLocks noGrp="1"/>
          </p:cNvSpPr>
          <p:nvPr>
            <p:ph type="ctrTitle"/>
          </p:nvPr>
        </p:nvSpPr>
        <p:spPr>
          <a:xfrm>
            <a:off x="721804" y="836712"/>
            <a:ext cx="7772400" cy="1512168"/>
          </a:xfrm>
        </p:spPr>
        <p:txBody>
          <a:bodyPr/>
          <a:lstStyle/>
          <a:p>
            <a:pPr eaLnBrk="1" hangingPunct="1"/>
            <a:r>
              <a:rPr lang="en-US" sz="3600" b="1" dirty="0" smtClean="0"/>
              <a:t>Tune measurements at SIS-18</a:t>
            </a:r>
            <a:r>
              <a:rPr lang="de-DE" sz="3600" b="1" dirty="0" smtClean="0"/>
              <a:t/>
            </a:r>
            <a:br>
              <a:rPr lang="de-DE" sz="3600" b="1" dirty="0" smtClean="0"/>
            </a:br>
            <a:endParaRPr lang="de-DE" sz="3600" dirty="0" smtClean="0"/>
          </a:p>
        </p:txBody>
      </p:sp>
      <p:sp>
        <p:nvSpPr>
          <p:cNvPr id="15364" name="Rectangle 7"/>
          <p:cNvSpPr>
            <a:spLocks noChangeArrowheads="1"/>
          </p:cNvSpPr>
          <p:nvPr/>
        </p:nvSpPr>
        <p:spPr bwMode="auto">
          <a:xfrm>
            <a:off x="827584" y="4149080"/>
            <a:ext cx="7560840" cy="1224136"/>
          </a:xfrm>
          <a:prstGeom prst="rect">
            <a:avLst/>
          </a:prstGeom>
          <a:noFill/>
          <a:ln w="9525">
            <a:noFill/>
            <a:round/>
            <a:headEnd/>
            <a:tailEnd/>
          </a:ln>
        </p:spPr>
        <p:txBody>
          <a:bodyPr lIns="90000" tIns="46800" rIns="90000" bIns="46800"/>
          <a:lstStyle/>
          <a:p>
            <a:pPr marL="342900" indent="-342900" algn="ctr" eaLnBrk="0" hangingPunct="0">
              <a:lnSpc>
                <a:spcPct val="90000"/>
              </a:lnSpc>
              <a:spcBef>
                <a:spcPct val="20000"/>
              </a:spcBef>
              <a:buFont typeface="Arial" charset="0"/>
              <a:buNone/>
            </a:pPr>
            <a:r>
              <a:rPr lang="de-DE" sz="2000" dirty="0" err="1" smtClean="0"/>
              <a:t>Rahul</a:t>
            </a:r>
            <a:r>
              <a:rPr lang="de-DE" sz="2000" dirty="0" smtClean="0"/>
              <a:t>  Singh </a:t>
            </a:r>
            <a:endParaRPr lang="de-DE" sz="2000" baseline="30000" dirty="0"/>
          </a:p>
          <a:p>
            <a:pPr marL="342900" indent="-342900" algn="ctr" eaLnBrk="0" hangingPunct="0">
              <a:lnSpc>
                <a:spcPct val="90000"/>
              </a:lnSpc>
              <a:spcBef>
                <a:spcPct val="20000"/>
              </a:spcBef>
              <a:buFont typeface="Arial" charset="0"/>
              <a:buNone/>
            </a:pPr>
            <a:endParaRPr lang="de-DE" sz="2000" baseline="30000" dirty="0"/>
          </a:p>
          <a:p>
            <a:pPr marL="342900" indent="-342900" algn="ctr" eaLnBrk="0" hangingPunct="0">
              <a:lnSpc>
                <a:spcPct val="90000"/>
              </a:lnSpc>
              <a:spcBef>
                <a:spcPct val="20000"/>
              </a:spcBef>
              <a:buFont typeface="Arial" charset="0"/>
              <a:buNone/>
            </a:pPr>
            <a:r>
              <a:rPr lang="de-DE" sz="2000" dirty="0" smtClean="0"/>
              <a:t>Beam </a:t>
            </a:r>
            <a:r>
              <a:rPr lang="de-DE" sz="2000" dirty="0"/>
              <a:t>I</a:t>
            </a:r>
            <a:r>
              <a:rPr lang="de-DE" sz="2000" dirty="0" smtClean="0"/>
              <a:t>nstrumentation</a:t>
            </a:r>
          </a:p>
          <a:p>
            <a:pPr marL="342900" indent="-342900" algn="ctr" eaLnBrk="0" hangingPunct="0">
              <a:lnSpc>
                <a:spcPct val="90000"/>
              </a:lnSpc>
              <a:spcBef>
                <a:spcPct val="20000"/>
              </a:spcBef>
              <a:buFont typeface="Arial" charset="0"/>
              <a:buNone/>
            </a:pPr>
            <a:r>
              <a:rPr lang="de-DE" sz="2000" dirty="0" smtClean="0"/>
              <a:t>GSI</a:t>
            </a:r>
            <a:endParaRPr lang="de-DE" sz="2000" dirty="0"/>
          </a:p>
        </p:txBody>
      </p:sp>
      <p:sp>
        <p:nvSpPr>
          <p:cNvPr id="2" name="TextBox 1"/>
          <p:cNvSpPr txBox="1"/>
          <p:nvPr/>
        </p:nvSpPr>
        <p:spPr>
          <a:xfrm>
            <a:off x="2555776" y="2205751"/>
            <a:ext cx="3711722" cy="369332"/>
          </a:xfrm>
          <a:prstGeom prst="rect">
            <a:avLst/>
          </a:prstGeom>
          <a:noFill/>
        </p:spPr>
        <p:txBody>
          <a:bodyPr wrap="none" rtlCol="0">
            <a:spAutoFit/>
          </a:bodyPr>
          <a:lstStyle/>
          <a:p>
            <a:r>
              <a:rPr lang="en-US" dirty="0" smtClean="0">
                <a:solidFill>
                  <a:srgbClr val="FF0000"/>
                </a:solidFill>
              </a:rPr>
              <a:t>Thanks to </a:t>
            </a:r>
            <a:r>
              <a:rPr lang="en-US" dirty="0" err="1" smtClean="0">
                <a:solidFill>
                  <a:srgbClr val="FF0000"/>
                </a:solidFill>
              </a:rPr>
              <a:t>EUCard</a:t>
            </a:r>
            <a:r>
              <a:rPr lang="en-US" dirty="0" smtClean="0">
                <a:solidFill>
                  <a:srgbClr val="FF0000"/>
                </a:solidFill>
              </a:rPr>
              <a:t> X-Ring for funding! </a:t>
            </a:r>
            <a:endParaRPr lang="en-US"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2047131"/>
            <a:ext cx="2018426" cy="67112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942161"/>
            <a:ext cx="2304256" cy="2271043"/>
          </a:xfrm>
          <a:prstGeom prst="rect">
            <a:avLst/>
          </a:prstGeom>
        </p:spPr>
      </p:pic>
      <p:pic>
        <p:nvPicPr>
          <p:cNvPr id="118" name="Picture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2614" y="3750204"/>
            <a:ext cx="5873882" cy="2775140"/>
          </a:xfrm>
          <a:prstGeom prst="rect">
            <a:avLst/>
          </a:prstGeom>
        </p:spPr>
      </p:pic>
      <p:sp>
        <p:nvSpPr>
          <p:cNvPr id="6" name="Oval 5"/>
          <p:cNvSpPr/>
          <p:nvPr/>
        </p:nvSpPr>
        <p:spPr>
          <a:xfrm>
            <a:off x="395536" y="2060849"/>
            <a:ext cx="2217846" cy="2088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1245230" y="2132856"/>
            <a:ext cx="646872" cy="301539"/>
          </a:xfrm>
          <a:prstGeom prst="rect">
            <a:avLst/>
          </a:prstGeom>
          <a:solidFill>
            <a:srgbClr val="00B0F0"/>
          </a:solidFill>
          <a:scene3d>
            <a:camera prst="orthographicFront">
              <a:rot lat="42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49405" y="1628800"/>
            <a:ext cx="646872" cy="301539"/>
          </a:xfrm>
          <a:prstGeom prst="rect">
            <a:avLst/>
          </a:prstGeom>
          <a:solidFill>
            <a:srgbClr val="00B0F0"/>
          </a:solidFill>
          <a:scene3d>
            <a:camera prst="orthographicFront">
              <a:rot lat="42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1639137" y="2340084"/>
            <a:ext cx="0" cy="141659"/>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flipV="1">
            <a:off x="1642899" y="1585213"/>
            <a:ext cx="0" cy="141659"/>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flipV="1">
            <a:off x="1626147" y="2492895"/>
            <a:ext cx="1416040" cy="1"/>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a:off x="1631882" y="1578826"/>
            <a:ext cx="1411357" cy="0"/>
          </a:xfrm>
          <a:prstGeom prst="line">
            <a:avLst/>
          </a:prstGeom>
        </p:spPr>
        <p:style>
          <a:lnRef idx="2">
            <a:schemeClr val="dk1"/>
          </a:lnRef>
          <a:fillRef idx="0">
            <a:schemeClr val="dk1"/>
          </a:fillRef>
          <a:effectRef idx="1">
            <a:schemeClr val="dk1"/>
          </a:effectRef>
          <a:fontRef idx="minor">
            <a:schemeClr val="tx1"/>
          </a:fontRef>
        </p:style>
      </p:cxnSp>
      <p:sp>
        <p:nvSpPr>
          <p:cNvPr id="51" name="Oval 50"/>
          <p:cNvSpPr/>
          <p:nvPr/>
        </p:nvSpPr>
        <p:spPr>
          <a:xfrm>
            <a:off x="2784010" y="1764507"/>
            <a:ext cx="470452" cy="40247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3025856" y="1580961"/>
            <a:ext cx="0" cy="188549"/>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2856018" y="1781721"/>
                <a:ext cx="3065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Δ</m:t>
                      </m:r>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2856018" y="1781721"/>
                <a:ext cx="306596" cy="369332"/>
              </a:xfrm>
              <a:prstGeom prst="rect">
                <a:avLst/>
              </a:prstGeom>
              <a:blipFill rotWithShape="1">
                <a:blip r:embed="rId6"/>
                <a:stretch>
                  <a:fillRect r="-2000"/>
                </a:stretch>
              </a:blipFill>
            </p:spPr>
            <p:txBody>
              <a:bodyPr/>
              <a:lstStyle/>
              <a:p>
                <a:r>
                  <a:rPr lang="en-US">
                    <a:noFill/>
                  </a:rPr>
                  <a:t> </a:t>
                </a:r>
              </a:p>
            </p:txBody>
          </p:sp>
        </mc:Fallback>
      </mc:AlternateContent>
      <p:cxnSp>
        <p:nvCxnSpPr>
          <p:cNvPr id="55" name="Straight Arrow Connector 54"/>
          <p:cNvCxnSpPr>
            <a:stCxn id="51" idx="6"/>
          </p:cNvCxnSpPr>
          <p:nvPr/>
        </p:nvCxnSpPr>
        <p:spPr>
          <a:xfrm flipV="1">
            <a:off x="3254462" y="1965745"/>
            <a:ext cx="59745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2" name="TextBox 91"/>
              <p:cNvSpPr txBox="1"/>
              <p:nvPr/>
            </p:nvSpPr>
            <p:spPr>
              <a:xfrm>
                <a:off x="544292" y="2924944"/>
                <a:ext cx="191071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a:rPr>
                          </m:ctrlPr>
                        </m:sSubPr>
                        <m:e>
                          <m:r>
                            <a:rPr lang="de-DE" sz="1600" b="0" i="1" smtClean="0">
                              <a:latin typeface="Cambria Math"/>
                            </a:rPr>
                            <m:t>𝑑</m:t>
                          </m:r>
                        </m:e>
                        <m:sub>
                          <m:r>
                            <a:rPr lang="de-DE" sz="1600" b="0" i="1" smtClean="0">
                              <a:latin typeface="Cambria Math"/>
                            </a:rPr>
                            <m:t> </m:t>
                          </m:r>
                        </m:sub>
                      </m:sSub>
                      <m:d>
                        <m:dPr>
                          <m:ctrlPr>
                            <a:rPr lang="de-DE" sz="1600" b="0" i="1" smtClean="0">
                              <a:latin typeface="Cambria Math"/>
                            </a:rPr>
                          </m:ctrlPr>
                        </m:dPr>
                        <m:e>
                          <m:r>
                            <a:rPr lang="de-DE" sz="1600" b="0" i="1" smtClean="0">
                              <a:latin typeface="Cambria Math"/>
                            </a:rPr>
                            <m:t>𝑡</m:t>
                          </m:r>
                        </m:e>
                      </m:d>
                      <m:r>
                        <a:rPr lang="de-DE" sz="1600" i="1">
                          <a:latin typeface="Cambria Math"/>
                          <a:ea typeface="Cambria Math"/>
                        </a:rPr>
                        <m:t>∝</m:t>
                      </m:r>
                      <m:r>
                        <a:rPr lang="de-DE" sz="1600" b="0" i="1" smtClean="0">
                          <a:latin typeface="Cambria Math"/>
                        </a:rPr>
                        <m:t> </m:t>
                      </m:r>
                      <m:sSub>
                        <m:sSubPr>
                          <m:ctrlPr>
                            <a:rPr lang="de-DE" sz="1600" b="0" i="1" smtClean="0">
                              <a:latin typeface="Cambria Math"/>
                            </a:rPr>
                          </m:ctrlPr>
                        </m:sSubPr>
                        <m:e>
                          <m:r>
                            <a:rPr lang="de-DE" sz="1600" b="0" i="1" smtClean="0">
                              <a:latin typeface="Cambria Math"/>
                            </a:rPr>
                            <m:t>𝑥</m:t>
                          </m:r>
                        </m:e>
                        <m:sub>
                          <m:r>
                            <a:rPr lang="de-DE" sz="1600" b="0" i="1" smtClean="0">
                              <a:latin typeface="Cambria Math"/>
                            </a:rPr>
                            <m:t> </m:t>
                          </m:r>
                        </m:sub>
                      </m:sSub>
                      <m:d>
                        <m:dPr>
                          <m:ctrlPr>
                            <a:rPr lang="de-DE" sz="1600" b="0" i="1" smtClean="0">
                              <a:latin typeface="Cambria Math"/>
                            </a:rPr>
                          </m:ctrlPr>
                        </m:dPr>
                        <m:e>
                          <m:r>
                            <a:rPr lang="de-DE" sz="1600" b="0" i="1" smtClean="0">
                              <a:latin typeface="Cambria Math"/>
                            </a:rPr>
                            <m:t>𝑡</m:t>
                          </m:r>
                        </m:e>
                      </m:d>
                      <m:sSub>
                        <m:sSubPr>
                          <m:ctrlPr>
                            <a:rPr lang="de-DE" sz="1600" b="0" i="1" smtClean="0">
                              <a:latin typeface="Cambria Math"/>
                            </a:rPr>
                          </m:ctrlPr>
                        </m:sSubPr>
                        <m:e>
                          <m:r>
                            <a:rPr lang="de-DE" sz="1600" b="0" i="1" smtClean="0">
                              <a:latin typeface="Cambria Math"/>
                              <a:ea typeface="Cambria Math"/>
                            </a:rPr>
                            <m:t>∙</m:t>
                          </m:r>
                          <m:r>
                            <a:rPr lang="de-DE" sz="1600" b="0" i="1" smtClean="0">
                              <a:latin typeface="Cambria Math"/>
                            </a:rPr>
                            <m:t>𝐼</m:t>
                          </m:r>
                        </m:e>
                        <m:sub>
                          <m:r>
                            <a:rPr lang="de-DE" sz="1600" b="0" i="1" smtClean="0">
                              <a:latin typeface="Cambria Math"/>
                            </a:rPr>
                            <m:t> </m:t>
                          </m:r>
                        </m:sub>
                      </m:sSub>
                      <m:d>
                        <m:dPr>
                          <m:ctrlPr>
                            <a:rPr lang="de-DE" sz="1600" b="0" i="1" smtClean="0">
                              <a:latin typeface="Cambria Math"/>
                            </a:rPr>
                          </m:ctrlPr>
                        </m:dPr>
                        <m:e>
                          <m:r>
                            <a:rPr lang="de-DE" sz="1600" b="0" i="1" smtClean="0">
                              <a:latin typeface="Cambria Math"/>
                            </a:rPr>
                            <m:t>𝑡</m:t>
                          </m:r>
                        </m:e>
                      </m:d>
                    </m:oMath>
                  </m:oMathPara>
                </a14:m>
                <a:endParaRPr lang="de-DE" sz="1600" b="0" i="1" dirty="0" smtClean="0">
                  <a:latin typeface="Cambria Math"/>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544292" y="2924944"/>
                <a:ext cx="1910716" cy="338554"/>
              </a:xfrm>
              <a:prstGeom prst="rect">
                <a:avLst/>
              </a:prstGeom>
              <a:blipFill rotWithShape="1">
                <a:blip r:embed="rId8"/>
                <a:stretch>
                  <a:fillRect/>
                </a:stretch>
              </a:blipFill>
            </p:spPr>
            <p:txBody>
              <a:bodyPr/>
              <a:lstStyle/>
              <a:p>
                <a:r>
                  <a:rPr lang="en-US">
                    <a:noFill/>
                  </a:rPr>
                  <a:t> </a:t>
                </a:r>
              </a:p>
            </p:txBody>
          </p:sp>
        </mc:Fallback>
      </mc:AlternateContent>
      <p:cxnSp>
        <p:nvCxnSpPr>
          <p:cNvPr id="101" name="Straight Connector 100"/>
          <p:cNvCxnSpPr/>
          <p:nvPr/>
        </p:nvCxnSpPr>
        <p:spPr>
          <a:xfrm flipV="1">
            <a:off x="3035909" y="2185777"/>
            <a:ext cx="0" cy="303659"/>
          </a:xfrm>
          <a:prstGeom prst="line">
            <a:avLst/>
          </a:prstGeom>
        </p:spPr>
        <p:style>
          <a:lnRef idx="2">
            <a:schemeClr val="dk1"/>
          </a:lnRef>
          <a:fillRef idx="0">
            <a:schemeClr val="dk1"/>
          </a:fillRef>
          <a:effectRef idx="1">
            <a:schemeClr val="dk1"/>
          </a:effectRef>
          <a:fontRef idx="minor">
            <a:schemeClr val="tx1"/>
          </a:fontRef>
        </p:style>
      </p:cxnSp>
      <p:sp>
        <p:nvSpPr>
          <p:cNvPr id="112" name="TextBox 111"/>
          <p:cNvSpPr txBox="1"/>
          <p:nvPr/>
        </p:nvSpPr>
        <p:spPr>
          <a:xfrm>
            <a:off x="4067944" y="4785927"/>
            <a:ext cx="1887736" cy="338554"/>
          </a:xfrm>
          <a:prstGeom prst="rect">
            <a:avLst/>
          </a:prstGeom>
          <a:solidFill>
            <a:srgbClr val="00B050"/>
          </a:solidFill>
        </p:spPr>
        <p:txBody>
          <a:bodyPr wrap="square" rtlCol="0">
            <a:spAutoFit/>
          </a:bodyPr>
          <a:lstStyle/>
          <a:p>
            <a:r>
              <a:rPr lang="de-DE" sz="1600" dirty="0" err="1" smtClean="0">
                <a:solidFill>
                  <a:schemeClr val="bg1"/>
                </a:solidFill>
              </a:rPr>
              <a:t>Envelope</a:t>
            </a:r>
            <a:r>
              <a:rPr lang="de-DE" sz="1600" dirty="0" smtClean="0">
                <a:solidFill>
                  <a:schemeClr val="bg1"/>
                </a:solidFill>
              </a:rPr>
              <a:t> </a:t>
            </a:r>
            <a:r>
              <a:rPr lang="de-DE" sz="1600" dirty="0" err="1" smtClean="0">
                <a:solidFill>
                  <a:schemeClr val="bg1"/>
                </a:solidFill>
              </a:rPr>
              <a:t>shifted</a:t>
            </a:r>
            <a:r>
              <a:rPr lang="de-DE" sz="1600" dirty="0" smtClean="0">
                <a:solidFill>
                  <a:schemeClr val="bg1"/>
                </a:solidFill>
              </a:rPr>
              <a:t>!</a:t>
            </a:r>
          </a:p>
        </p:txBody>
      </p:sp>
      <mc:AlternateContent xmlns:mc="http://schemas.openxmlformats.org/markup-compatibility/2006" xmlns:a14="http://schemas.microsoft.com/office/drawing/2010/main">
        <mc:Choice Requires="a14">
          <p:sp>
            <p:nvSpPr>
              <p:cNvPr id="7" name="Rectangle 6"/>
              <p:cNvSpPr/>
              <p:nvPr/>
            </p:nvSpPr>
            <p:spPr>
              <a:xfrm>
                <a:off x="4099586" y="5229200"/>
                <a:ext cx="1568186" cy="633635"/>
              </a:xfrm>
              <a:prstGeom prst="rect">
                <a:avLst/>
              </a:prstGeom>
              <a:solidFill>
                <a:srgbClr val="00B05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sz="1600" i="1">
                              <a:solidFill>
                                <a:schemeClr val="bg1"/>
                              </a:solidFill>
                              <a:latin typeface="Cambria Math"/>
                            </a:rPr>
                          </m:ctrlPr>
                        </m:sSubPr>
                        <m:e>
                          <m:r>
                            <a:rPr lang="de-DE" sz="1600">
                              <a:solidFill>
                                <a:schemeClr val="bg1"/>
                              </a:solidFill>
                              <a:latin typeface="Cambria Math"/>
                            </a:rPr>
                            <m:t>𝜔</m:t>
                          </m:r>
                        </m:e>
                        <m:sub>
                          <m:r>
                            <a:rPr lang="de-DE" sz="1600">
                              <a:solidFill>
                                <a:schemeClr val="bg1"/>
                              </a:solidFill>
                              <a:latin typeface="Cambria Math"/>
                            </a:rPr>
                            <m:t>𝜉</m:t>
                          </m:r>
                        </m:sub>
                      </m:sSub>
                      <m:r>
                        <a:rPr lang="de-DE" sz="1600">
                          <a:solidFill>
                            <a:schemeClr val="bg1"/>
                          </a:solidFill>
                          <a:latin typeface="Cambria Math"/>
                        </a:rPr>
                        <m:t>=</m:t>
                      </m:r>
                      <m:sSub>
                        <m:sSubPr>
                          <m:ctrlPr>
                            <a:rPr lang="de-DE" sz="1600" i="1">
                              <a:solidFill>
                                <a:schemeClr val="bg1"/>
                              </a:solidFill>
                              <a:latin typeface="Cambria Math"/>
                            </a:rPr>
                          </m:ctrlPr>
                        </m:sSubPr>
                        <m:e>
                          <m:f>
                            <m:fPr>
                              <m:ctrlPr>
                                <a:rPr lang="de-DE" sz="1600" i="1">
                                  <a:solidFill>
                                    <a:schemeClr val="bg1"/>
                                  </a:solidFill>
                                  <a:latin typeface="Cambria Math"/>
                                </a:rPr>
                              </m:ctrlPr>
                            </m:fPr>
                            <m:num>
                              <m:r>
                                <a:rPr lang="de-DE" sz="1600">
                                  <a:solidFill>
                                    <a:schemeClr val="bg1"/>
                                  </a:solidFill>
                                  <a:latin typeface="Cambria Math"/>
                                </a:rPr>
                                <m:t>𝜉</m:t>
                              </m:r>
                            </m:num>
                            <m:den>
                              <m:r>
                                <a:rPr lang="de-DE" sz="1600">
                                  <a:solidFill>
                                    <a:schemeClr val="bg1"/>
                                  </a:solidFill>
                                  <a:latin typeface="Cambria Math"/>
                                </a:rPr>
                                <m:t>𝜂</m:t>
                              </m:r>
                            </m:den>
                          </m:f>
                          <m:sSub>
                            <m:sSubPr>
                              <m:ctrlPr>
                                <a:rPr lang="en-US" sz="1600" i="1">
                                  <a:solidFill>
                                    <a:schemeClr val="bg1"/>
                                  </a:solidFill>
                                  <a:latin typeface="Cambria Math"/>
                                </a:rPr>
                              </m:ctrlPr>
                            </m:sSubPr>
                            <m:e>
                              <m:r>
                                <a:rPr lang="de-DE" sz="1600">
                                  <a:solidFill>
                                    <a:schemeClr val="bg1"/>
                                  </a:solidFill>
                                  <a:latin typeface="Cambria Math"/>
                                </a:rPr>
                                <m:t>𝑄</m:t>
                              </m:r>
                            </m:e>
                            <m:sub>
                              <m:r>
                                <a:rPr lang="de-DE" sz="1600">
                                  <a:solidFill>
                                    <a:schemeClr val="bg1"/>
                                  </a:solidFill>
                                  <a:latin typeface="Cambria Math"/>
                                </a:rPr>
                                <m:t>0</m:t>
                              </m:r>
                            </m:sub>
                          </m:sSub>
                          <m:sSub>
                            <m:sSubPr>
                              <m:ctrlPr>
                                <a:rPr lang="de-DE" sz="1600" i="1">
                                  <a:solidFill>
                                    <a:schemeClr val="bg1"/>
                                  </a:solidFill>
                                  <a:latin typeface="Cambria Math"/>
                                </a:rPr>
                              </m:ctrlPr>
                            </m:sSubPr>
                            <m:e>
                              <m:r>
                                <a:rPr lang="de-DE" sz="1600">
                                  <a:solidFill>
                                    <a:schemeClr val="bg1"/>
                                  </a:solidFill>
                                  <a:latin typeface="Cambria Math"/>
                                </a:rPr>
                                <m:t>𝜔</m:t>
                              </m:r>
                            </m:e>
                            <m:sub>
                              <m:r>
                                <a:rPr lang="de-DE" sz="1600">
                                  <a:solidFill>
                                    <a:schemeClr val="bg1"/>
                                  </a:solidFill>
                                  <a:latin typeface="Cambria Math"/>
                                </a:rPr>
                                <m:t>0</m:t>
                              </m:r>
                            </m:sub>
                          </m:sSub>
                        </m:e>
                        <m:sub>
                          <m:r>
                            <a:rPr lang="de-DE" sz="1600">
                              <a:solidFill>
                                <a:schemeClr val="bg1"/>
                              </a:solidFill>
                              <a:latin typeface="Cambria Math"/>
                            </a:rPr>
                            <m:t> </m:t>
                          </m:r>
                        </m:sub>
                      </m:sSub>
                    </m:oMath>
                  </m:oMathPara>
                </a14:m>
                <a:endParaRPr lang="en-US" sz="16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099586" y="5229200"/>
                <a:ext cx="1568186" cy="63363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p:cNvSpPr txBox="1"/>
              <p:nvPr/>
            </p:nvSpPr>
            <p:spPr>
              <a:xfrm>
                <a:off x="85016" y="4748941"/>
                <a:ext cx="2929007" cy="584775"/>
              </a:xfrm>
              <a:prstGeom prst="rect">
                <a:avLst/>
              </a:prstGeom>
              <a:noFill/>
            </p:spPr>
            <p:txBody>
              <a:bodyPr wrap="none" rtlCol="0">
                <a:spAutoFit/>
              </a:bodyPr>
              <a:lstStyle/>
              <a:p>
                <a:pPr marL="285750" indent="-285750">
                  <a:buFont typeface="Wingdings" panose="05000000000000000000" pitchFamily="2" charset="2"/>
                  <a:buChar char="Ø"/>
                </a:pPr>
                <a:r>
                  <a:rPr lang="en-US" sz="1600" dirty="0" smtClean="0"/>
                  <a:t>Sideband amplitude given by </a:t>
                </a:r>
              </a:p>
              <a:p>
                <a:r>
                  <a:rPr lang="en-US" sz="1600" dirty="0" smtClean="0"/>
                  <a:t>      </a:t>
                </a:r>
                <a:r>
                  <a:rPr lang="en-US" sz="1600" dirty="0"/>
                  <a:t>Bessel-function </a:t>
                </a:r>
                <a14:m>
                  <m:oMath xmlns:m="http://schemas.openxmlformats.org/officeDocument/2006/math">
                    <m:sSub>
                      <m:sSubPr>
                        <m:ctrlPr>
                          <a:rPr lang="de-DE" sz="1600" i="1">
                            <a:latin typeface="Cambria Math"/>
                            <a:ea typeface="Cambria Math"/>
                          </a:rPr>
                        </m:ctrlPr>
                      </m:sSubPr>
                      <m:e>
                        <m:r>
                          <a:rPr lang="de-DE" sz="1600" i="1">
                            <a:latin typeface="Cambria Math"/>
                            <a:ea typeface="Cambria Math"/>
                          </a:rPr>
                          <m:t> </m:t>
                        </m:r>
                        <m:r>
                          <a:rPr lang="de-DE" sz="1600" i="1">
                            <a:latin typeface="Cambria Math"/>
                            <a:ea typeface="Cambria Math"/>
                          </a:rPr>
                          <m:t>𝐽</m:t>
                        </m:r>
                      </m:e>
                      <m:sub>
                        <m:r>
                          <a:rPr lang="de-DE" sz="1600" i="1">
                            <a:latin typeface="Cambria Math"/>
                            <a:ea typeface="Cambria Math"/>
                          </a:rPr>
                          <m:t>𝑘</m:t>
                        </m:r>
                      </m:sub>
                    </m:sSub>
                  </m:oMath>
                </a14:m>
                <a:r>
                  <a:rPr lang="en-US" sz="1600" dirty="0"/>
                  <a:t>  of order k</a:t>
                </a:r>
              </a:p>
            </p:txBody>
          </p:sp>
        </mc:Choice>
        <mc:Fallback xmlns="">
          <p:sp>
            <p:nvSpPr>
              <p:cNvPr id="108" name="TextBox 107"/>
              <p:cNvSpPr txBox="1">
                <a:spLocks noRot="1" noChangeAspect="1" noMove="1" noResize="1" noEditPoints="1" noAdjustHandles="1" noChangeArrowheads="1" noChangeShapeType="1" noTextEdit="1"/>
              </p:cNvSpPr>
              <p:nvPr/>
            </p:nvSpPr>
            <p:spPr>
              <a:xfrm>
                <a:off x="85016" y="4748941"/>
                <a:ext cx="2929007" cy="584775"/>
              </a:xfrm>
              <a:prstGeom prst="rect">
                <a:avLst/>
              </a:prstGeom>
              <a:blipFill rotWithShape="1">
                <a:blip r:embed="rId11"/>
                <a:stretch>
                  <a:fillRect l="-833" t="-3125" b="-12500"/>
                </a:stretch>
              </a:blipFill>
            </p:spPr>
            <p:txBody>
              <a:bodyPr/>
              <a:lstStyle/>
              <a:p>
                <a:r>
                  <a:rPr lang="en-US">
                    <a:noFill/>
                  </a:rPr>
                  <a:t> </a:t>
                </a:r>
              </a:p>
            </p:txBody>
          </p:sp>
        </mc:Fallback>
      </mc:AlternateContent>
      <p:sp>
        <p:nvSpPr>
          <p:cNvPr id="110" name="TextBox 109"/>
          <p:cNvSpPr txBox="1"/>
          <p:nvPr/>
        </p:nvSpPr>
        <p:spPr>
          <a:xfrm>
            <a:off x="85016" y="4173276"/>
            <a:ext cx="3557384" cy="338554"/>
          </a:xfrm>
          <a:prstGeom prst="rect">
            <a:avLst/>
          </a:prstGeom>
          <a:noFill/>
        </p:spPr>
        <p:txBody>
          <a:bodyPr wrap="none" rtlCol="0">
            <a:spAutoFit/>
          </a:bodyPr>
          <a:lstStyle/>
          <a:p>
            <a:pPr marL="285750" indent="-285750">
              <a:buFont typeface="Wingdings" panose="05000000000000000000" pitchFamily="2" charset="2"/>
              <a:buChar char="Ø"/>
            </a:pPr>
            <a:r>
              <a:rPr lang="en-US" sz="1600" dirty="0" smtClean="0"/>
              <a:t>Frequency of harmonics </a:t>
            </a:r>
            <a:r>
              <a:rPr lang="en-US" sz="1600" dirty="0"/>
              <a:t>m &amp; mode k</a:t>
            </a:r>
          </a:p>
        </p:txBody>
      </p:sp>
      <p:sp>
        <p:nvSpPr>
          <p:cNvPr id="116" name="TextBox 115"/>
          <p:cNvSpPr txBox="1"/>
          <p:nvPr/>
        </p:nvSpPr>
        <p:spPr>
          <a:xfrm>
            <a:off x="30063" y="5878817"/>
            <a:ext cx="3942767" cy="584775"/>
          </a:xfrm>
          <a:prstGeom prst="rect">
            <a:avLst/>
          </a:prstGeom>
          <a:noFill/>
        </p:spPr>
        <p:txBody>
          <a:bodyPr wrap="square" rtlCol="0">
            <a:spAutoFit/>
          </a:bodyPr>
          <a:lstStyle/>
          <a:p>
            <a:r>
              <a:rPr lang="en-US" sz="1600" b="1" i="1" dirty="0" smtClean="0">
                <a:sym typeface="Symbol"/>
              </a:rPr>
              <a:t></a:t>
            </a:r>
            <a:r>
              <a:rPr lang="en-US" sz="1600" b="1" i="1" baseline="-25000" dirty="0" smtClean="0">
                <a:sym typeface="Symbol"/>
              </a:rPr>
              <a:t>b</a:t>
            </a:r>
            <a:r>
              <a:rPr lang="en-US" sz="1600" b="1" i="1" dirty="0" smtClean="0">
                <a:sym typeface="Symbol"/>
              </a:rPr>
              <a:t> </a:t>
            </a:r>
            <a:r>
              <a:rPr lang="en-US" sz="1600" dirty="0" err="1" smtClean="0">
                <a:sym typeface="Symbol"/>
              </a:rPr>
              <a:t>betatron</a:t>
            </a:r>
            <a:r>
              <a:rPr lang="en-US" sz="1600" dirty="0" smtClean="0">
                <a:sym typeface="Symbol"/>
              </a:rPr>
              <a:t> </a:t>
            </a:r>
            <a:r>
              <a:rPr lang="en-US" sz="1600" dirty="0" err="1" smtClean="0">
                <a:sym typeface="Symbol"/>
              </a:rPr>
              <a:t>freq</a:t>
            </a:r>
            <a:r>
              <a:rPr lang="en-US" sz="1600" dirty="0" smtClean="0">
                <a:sym typeface="Symbol"/>
              </a:rPr>
              <a:t>, </a:t>
            </a:r>
            <a:r>
              <a:rPr lang="en-US" sz="1600" b="1" i="1" dirty="0" smtClean="0">
                <a:sym typeface="Symbol"/>
              </a:rPr>
              <a:t></a:t>
            </a:r>
            <a:r>
              <a:rPr lang="en-US" sz="1600" b="1" i="1" baseline="-25000" dirty="0" smtClean="0">
                <a:sym typeface="Symbol"/>
              </a:rPr>
              <a:t>0</a:t>
            </a:r>
            <a:r>
              <a:rPr lang="en-US" sz="1600" dirty="0" smtClean="0">
                <a:sym typeface="Symbol"/>
              </a:rPr>
              <a:t> rev. </a:t>
            </a:r>
            <a:r>
              <a:rPr lang="en-US" sz="1600" dirty="0" err="1" smtClean="0">
                <a:sym typeface="Symbol"/>
              </a:rPr>
              <a:t>freq</a:t>
            </a:r>
            <a:r>
              <a:rPr lang="en-US" sz="1600" dirty="0" smtClean="0">
                <a:sym typeface="Symbol"/>
              </a:rPr>
              <a:t>, and </a:t>
            </a:r>
            <a:r>
              <a:rPr lang="en-US" sz="1600" b="1" i="1" dirty="0" smtClean="0"/>
              <a:t>a</a:t>
            </a:r>
            <a:r>
              <a:rPr lang="en-US" sz="1600" dirty="0" smtClean="0"/>
              <a:t> bunch length, </a:t>
            </a:r>
          </a:p>
        </p:txBody>
      </p:sp>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5936" y="1453759"/>
            <a:ext cx="4824536" cy="2335281"/>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64891" y="3750204"/>
            <a:ext cx="5873886" cy="2775140"/>
          </a:xfrm>
          <a:prstGeom prst="rect">
            <a:avLst/>
          </a:prstGeom>
        </p:spPr>
      </p:pic>
      <p:sp>
        <p:nvSpPr>
          <p:cNvPr id="29" name="Text Box 7"/>
          <p:cNvSpPr txBox="1">
            <a:spLocks noChangeArrowheads="1"/>
          </p:cNvSpPr>
          <p:nvPr/>
        </p:nvSpPr>
        <p:spPr bwMode="auto">
          <a:xfrm>
            <a:off x="1381819" y="295275"/>
            <a:ext cx="6790581"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smtClean="0">
                <a:latin typeface="Times New Roman" pitchFamily="18" charset="0"/>
              </a:rPr>
              <a:t>Transverse beam spectrum: Bunched beam</a:t>
            </a:r>
            <a:endParaRPr lang="en-US" altLang="de-DE" sz="2400" b="1" dirty="0">
              <a:solidFill>
                <a:schemeClr val="tx1"/>
              </a:solidFill>
              <a:latin typeface="Times New Roman" pitchFamily="18" charset="0"/>
            </a:endParaRPr>
          </a:p>
        </p:txBody>
      </p:sp>
      <p:sp>
        <p:nvSpPr>
          <p:cNvPr id="4" name="Textfeld 3"/>
          <p:cNvSpPr txBox="1"/>
          <p:nvPr/>
        </p:nvSpPr>
        <p:spPr>
          <a:xfrm>
            <a:off x="75981" y="1063830"/>
            <a:ext cx="9402256" cy="338554"/>
          </a:xfrm>
          <a:prstGeom prst="rect">
            <a:avLst/>
          </a:prstGeom>
          <a:noFill/>
        </p:spPr>
        <p:txBody>
          <a:bodyPr wrap="square" rtlCol="0">
            <a:spAutoFit/>
          </a:bodyPr>
          <a:lstStyle/>
          <a:p>
            <a:r>
              <a:rPr lang="en-US" sz="1600" dirty="0" smtClean="0"/>
              <a:t>Dipole </a:t>
            </a:r>
            <a:r>
              <a:rPr lang="en-US" sz="1600" dirty="0"/>
              <a:t>moment d(t) comprises </a:t>
            </a:r>
            <a:r>
              <a:rPr lang="en-US" sz="1600" dirty="0" err="1"/>
              <a:t>betatron</a:t>
            </a:r>
            <a:r>
              <a:rPr lang="en-US" sz="1600" dirty="0"/>
              <a:t> = amplitude x(t)  &amp; synchrotron = </a:t>
            </a:r>
            <a:r>
              <a:rPr lang="en-US" sz="1600" dirty="0" smtClean="0"/>
              <a:t>frequency </a:t>
            </a:r>
            <a:r>
              <a:rPr lang="en-US" sz="1600" dirty="0"/>
              <a:t>I(t) modulation</a:t>
            </a:r>
          </a:p>
        </p:txBody>
      </p:sp>
      <p:sp>
        <p:nvSpPr>
          <p:cNvPr id="5" name="Textfeld 4"/>
          <p:cNvSpPr txBox="1"/>
          <p:nvPr/>
        </p:nvSpPr>
        <p:spPr>
          <a:xfrm>
            <a:off x="1037465" y="6209306"/>
            <a:ext cx="4433993" cy="338554"/>
          </a:xfrm>
          <a:prstGeom prst="rect">
            <a:avLst/>
          </a:prstGeom>
          <a:noFill/>
        </p:spPr>
        <p:txBody>
          <a:bodyPr wrap="square" rtlCol="0">
            <a:spAutoFit/>
          </a:bodyPr>
          <a:lstStyle/>
          <a:p>
            <a:r>
              <a:rPr lang="en-US" sz="1600" dirty="0" smtClean="0"/>
              <a:t>Finite chromaticity </a:t>
            </a:r>
            <a:r>
              <a:rPr lang="en-US" sz="1600" b="1" i="1" dirty="0" smtClean="0">
                <a:sym typeface="Symbol"/>
              </a:rPr>
              <a:t></a:t>
            </a:r>
            <a:r>
              <a:rPr lang="en-US" sz="1600" dirty="0" smtClean="0">
                <a:sym typeface="Symbol"/>
              </a:rPr>
              <a:t> modifies</a:t>
            </a:r>
            <a:r>
              <a:rPr lang="en-US" sz="1600" dirty="0" smtClean="0"/>
              <a:t> sideband’s heights ! </a:t>
            </a:r>
            <a:endParaRPr lang="en-US" sz="1600" dirty="0"/>
          </a:p>
        </p:txBody>
      </p:sp>
      <p:sp>
        <p:nvSpPr>
          <p:cNvPr id="2" name="Rechteck 1"/>
          <p:cNvSpPr/>
          <p:nvPr/>
        </p:nvSpPr>
        <p:spPr bwMode="auto">
          <a:xfrm>
            <a:off x="7831790" y="3850571"/>
            <a:ext cx="164951" cy="15703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31" name="Rechteck 30"/>
          <p:cNvSpPr/>
          <p:nvPr/>
        </p:nvSpPr>
        <p:spPr bwMode="auto">
          <a:xfrm>
            <a:off x="7793670" y="4079179"/>
            <a:ext cx="164951" cy="157030"/>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graphicFrame>
        <p:nvGraphicFramePr>
          <p:cNvPr id="9" name="Objekt 8"/>
          <p:cNvGraphicFramePr>
            <a:graphicFrameLocks noChangeAspect="1"/>
          </p:cNvGraphicFramePr>
          <p:nvPr>
            <p:extLst>
              <p:ext uri="{D42A27DB-BD31-4B8C-83A1-F6EECF244321}">
                <p14:modId xmlns:p14="http://schemas.microsoft.com/office/powerpoint/2010/main" val="908795052"/>
              </p:ext>
            </p:extLst>
          </p:nvPr>
        </p:nvGraphicFramePr>
        <p:xfrm>
          <a:off x="560868" y="4452736"/>
          <a:ext cx="2052514" cy="394714"/>
        </p:xfrm>
        <a:graphic>
          <a:graphicData uri="http://schemas.openxmlformats.org/presentationml/2006/ole">
            <mc:AlternateContent xmlns:mc="http://schemas.openxmlformats.org/markup-compatibility/2006">
              <mc:Choice xmlns:v="urn:schemas-microsoft-com:vml" Requires="v">
                <p:oleObj spid="_x0000_s1130" name="Equation" r:id="rId14" imgW="1320480" imgH="253800" progId="Equation.3">
                  <p:embed/>
                </p:oleObj>
              </mc:Choice>
              <mc:Fallback>
                <p:oleObj name="Equation" r:id="rId14" imgW="1320480" imgH="253800" progId="Equation.3">
                  <p:embed/>
                  <p:pic>
                    <p:nvPicPr>
                      <p:cNvPr id="0" name=""/>
                      <p:cNvPicPr/>
                      <p:nvPr/>
                    </p:nvPicPr>
                    <p:blipFill>
                      <a:blip r:embed="rId15"/>
                      <a:stretch>
                        <a:fillRect/>
                      </a:stretch>
                    </p:blipFill>
                    <p:spPr>
                      <a:xfrm>
                        <a:off x="560868" y="4452736"/>
                        <a:ext cx="2052514" cy="394714"/>
                      </a:xfrm>
                      <a:prstGeom prst="rect">
                        <a:avLst/>
                      </a:prstGeom>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3916360188"/>
              </p:ext>
            </p:extLst>
          </p:nvPr>
        </p:nvGraphicFramePr>
        <p:xfrm>
          <a:off x="155311" y="5269830"/>
          <a:ext cx="3238500" cy="679450"/>
        </p:xfrm>
        <a:graphic>
          <a:graphicData uri="http://schemas.openxmlformats.org/presentationml/2006/ole">
            <mc:AlternateContent xmlns:mc="http://schemas.openxmlformats.org/markup-compatibility/2006">
              <mc:Choice xmlns:v="urn:schemas-microsoft-com:vml" Requires="v">
                <p:oleObj spid="_x0000_s1131" name="Equation" r:id="rId16" imgW="2298600" imgH="482400" progId="Equation.3">
                  <p:embed/>
                </p:oleObj>
              </mc:Choice>
              <mc:Fallback>
                <p:oleObj name="Equation" r:id="rId16" imgW="2298600" imgH="482400" progId="Equation.3">
                  <p:embed/>
                  <p:pic>
                    <p:nvPicPr>
                      <p:cNvPr id="0" name=""/>
                      <p:cNvPicPr>
                        <a:picLocks noChangeAspect="1" noChangeArrowheads="1"/>
                      </p:cNvPicPr>
                      <p:nvPr/>
                    </p:nvPicPr>
                    <p:blipFill>
                      <a:blip r:embed="rId17"/>
                      <a:srcRect/>
                      <a:stretch>
                        <a:fillRect/>
                      </a:stretch>
                    </p:blipFill>
                    <p:spPr bwMode="auto">
                      <a:xfrm>
                        <a:off x="155311" y="5269830"/>
                        <a:ext cx="3238500" cy="6794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0621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7" grpId="0" animBg="1"/>
      <p:bldP spid="5" grpId="0"/>
      <p:bldP spid="2"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Schottky</a:t>
            </a:r>
            <a:r>
              <a:rPr lang="en-US" dirty="0" smtClean="0"/>
              <a:t> signal monitor</a:t>
            </a:r>
            <a:endParaRPr lang="en-US" dirty="0"/>
          </a:p>
        </p:txBody>
      </p:sp>
      <p:sp>
        <p:nvSpPr>
          <p:cNvPr id="4" name="Date Placeholder 3"/>
          <p:cNvSpPr>
            <a:spLocks noGrp="1"/>
          </p:cNvSpPr>
          <p:nvPr>
            <p:ph type="dt" sz="half" idx="10"/>
          </p:nvPr>
        </p:nvSpPr>
        <p:spPr/>
        <p:txBody>
          <a:bodyPr/>
          <a:lstStyle/>
          <a:p>
            <a:pPr>
              <a:defRPr/>
            </a:pPr>
            <a:fld id="{FFA019A6-1DDB-455D-9D4A-B8909EDA73A8}" type="datetime1">
              <a:rPr lang="en-US" smtClean="0"/>
              <a:pPr>
                <a:defRPr/>
              </a:pPr>
              <a:t>11/22/2016</a:t>
            </a:fld>
            <a:endParaRPr lang="de-DE"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43464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4467" y="4941168"/>
            <a:ext cx="8101566"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50 Ohm terminating impedance to avoid impedance mismatch and reflections -&gt; Higher low pass cut off ~ 20 MHz</a:t>
            </a:r>
          </a:p>
          <a:p>
            <a:pPr marL="285750" indent="-285750">
              <a:buFont typeface="Wingdings" panose="05000000000000000000" pitchFamily="2" charset="2"/>
              <a:buChar char="Ø"/>
            </a:pPr>
            <a:r>
              <a:rPr lang="en-US" dirty="0" smtClean="0"/>
              <a:t>Sum signal used for longitudinal diagnostics, momentum spread, synchrotron frequency spread etc.</a:t>
            </a:r>
            <a:endParaRPr lang="en-US" dirty="0"/>
          </a:p>
          <a:p>
            <a:pPr marL="285750" indent="-285750">
              <a:buFont typeface="Wingdings" panose="05000000000000000000" pitchFamily="2" charset="2"/>
              <a:buChar char="Ø"/>
            </a:pPr>
            <a:r>
              <a:rPr lang="en-US" dirty="0" smtClean="0"/>
              <a:t>Difference signal used for tune and chromaticity</a:t>
            </a:r>
            <a:endParaRPr lang="en-US" dirty="0"/>
          </a:p>
        </p:txBody>
      </p:sp>
      <p:sp>
        <p:nvSpPr>
          <p:cNvPr id="3" name="TextBox 2"/>
          <p:cNvSpPr txBox="1"/>
          <p:nvPr/>
        </p:nvSpPr>
        <p:spPr>
          <a:xfrm>
            <a:off x="683568" y="4301271"/>
            <a:ext cx="4090672" cy="369332"/>
          </a:xfrm>
          <a:prstGeom prst="rect">
            <a:avLst/>
          </a:prstGeom>
          <a:noFill/>
        </p:spPr>
        <p:txBody>
          <a:bodyPr wrap="none" rtlCol="0">
            <a:spAutoFit/>
          </a:bodyPr>
          <a:lstStyle/>
          <a:p>
            <a:r>
              <a:rPr lang="en-US" dirty="0" err="1" smtClean="0"/>
              <a:t>Schottky@ESR</a:t>
            </a:r>
            <a:r>
              <a:rPr lang="en-US" dirty="0" smtClean="0"/>
              <a:t> - &gt; SIS ones are 70 cm long</a:t>
            </a:r>
            <a:endParaRPr lang="en-US" dirty="0"/>
          </a:p>
        </p:txBody>
      </p:sp>
    </p:spTree>
    <p:extLst>
      <p:ext uri="{BB962C8B-B14F-4D97-AF65-F5344CB8AC3E}">
        <p14:creationId xmlns:p14="http://schemas.microsoft.com/office/powerpoint/2010/main" val="1578542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a:t>
            </a:r>
            <a:r>
              <a:rPr lang="en-US" dirty="0" err="1" smtClean="0"/>
              <a:t>Schottky</a:t>
            </a:r>
            <a:r>
              <a:rPr lang="en-US" dirty="0" smtClean="0"/>
              <a:t> spectrum</a:t>
            </a:r>
            <a:endParaRPr lang="en-US" dirty="0"/>
          </a:p>
        </p:txBody>
      </p:sp>
      <p:sp>
        <p:nvSpPr>
          <p:cNvPr id="4" name="Date Placeholder 3"/>
          <p:cNvSpPr>
            <a:spLocks noGrp="1"/>
          </p:cNvSpPr>
          <p:nvPr>
            <p:ph type="dt" sz="half" idx="10"/>
          </p:nvPr>
        </p:nvSpPr>
        <p:spPr/>
        <p:txBody>
          <a:bodyPr/>
          <a:lstStyle/>
          <a:p>
            <a:pPr>
              <a:defRPr/>
            </a:pPr>
            <a:fld id="{FFA019A6-1DDB-455D-9D4A-B8909EDA73A8}" type="datetime1">
              <a:rPr lang="en-US" smtClean="0"/>
              <a:pPr>
                <a:defRPr/>
              </a:pPr>
              <a:t>11/22/2016</a:t>
            </a:fld>
            <a:endParaRPr lang="de-DE"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64" y="937295"/>
            <a:ext cx="393382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08720"/>
            <a:ext cx="390525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27584" y="4762415"/>
            <a:ext cx="2533707" cy="369332"/>
          </a:xfrm>
          <a:prstGeom prst="rect">
            <a:avLst/>
          </a:prstGeom>
          <a:noFill/>
        </p:spPr>
        <p:txBody>
          <a:bodyPr wrap="none" rtlCol="0">
            <a:spAutoFit/>
          </a:bodyPr>
          <a:lstStyle/>
          <a:p>
            <a:r>
              <a:rPr lang="en-US" dirty="0" smtClean="0"/>
              <a:t>Coasting Beam Spectrum</a:t>
            </a:r>
            <a:endParaRPr lang="en-US" dirty="0"/>
          </a:p>
        </p:txBody>
      </p:sp>
      <p:sp>
        <p:nvSpPr>
          <p:cNvPr id="13" name="TextBox 12"/>
          <p:cNvSpPr txBox="1"/>
          <p:nvPr/>
        </p:nvSpPr>
        <p:spPr>
          <a:xfrm>
            <a:off x="5473795" y="4762415"/>
            <a:ext cx="2555508" cy="369332"/>
          </a:xfrm>
          <a:prstGeom prst="rect">
            <a:avLst/>
          </a:prstGeom>
          <a:noFill/>
        </p:spPr>
        <p:txBody>
          <a:bodyPr wrap="none" rtlCol="0">
            <a:spAutoFit/>
          </a:bodyPr>
          <a:lstStyle/>
          <a:p>
            <a:r>
              <a:rPr lang="en-US" dirty="0" smtClean="0"/>
              <a:t>Bunched Beam Spectrum</a:t>
            </a:r>
            <a:endParaRPr lang="en-US" dirty="0"/>
          </a:p>
        </p:txBody>
      </p:sp>
      <p:sp>
        <p:nvSpPr>
          <p:cNvPr id="9" name="TextBox 8"/>
          <p:cNvSpPr txBox="1"/>
          <p:nvPr/>
        </p:nvSpPr>
        <p:spPr>
          <a:xfrm>
            <a:off x="329877" y="5655759"/>
            <a:ext cx="8732712" cy="646331"/>
          </a:xfrm>
          <a:prstGeom prst="rect">
            <a:avLst/>
          </a:prstGeom>
          <a:noFill/>
        </p:spPr>
        <p:txBody>
          <a:bodyPr wrap="none" rtlCol="0">
            <a:spAutoFit/>
          </a:bodyPr>
          <a:lstStyle/>
          <a:p>
            <a:pPr marL="285750" indent="-285750">
              <a:buFont typeface="Wingdings" panose="05000000000000000000" pitchFamily="2" charset="2"/>
              <a:buChar char="Ø"/>
            </a:pPr>
            <a:r>
              <a:rPr lang="en-US" dirty="0" smtClean="0"/>
              <a:t>A </a:t>
            </a:r>
            <a:r>
              <a:rPr lang="en-US" dirty="0" err="1" smtClean="0"/>
              <a:t>realtime</a:t>
            </a:r>
            <a:r>
              <a:rPr lang="en-US" dirty="0" smtClean="0"/>
              <a:t> spectrum </a:t>
            </a:r>
            <a:r>
              <a:rPr lang="en-US" dirty="0" err="1" smtClean="0"/>
              <a:t>analyser</a:t>
            </a:r>
            <a:r>
              <a:rPr lang="en-US" dirty="0" smtClean="0"/>
              <a:t> with 14-bit ADC used for the measurements</a:t>
            </a:r>
          </a:p>
          <a:p>
            <a:pPr marL="285750" indent="-285750">
              <a:buFont typeface="Wingdings" panose="05000000000000000000" pitchFamily="2" charset="2"/>
              <a:buChar char="Ø"/>
            </a:pPr>
            <a:r>
              <a:rPr lang="en-US" dirty="0" smtClean="0"/>
              <a:t>Does the envelope of bunched beam spectrum correspond to beam momentum spread?</a:t>
            </a:r>
            <a:endParaRPr lang="en-US" dirty="0"/>
          </a:p>
        </p:txBody>
      </p:sp>
    </p:spTree>
    <p:extLst>
      <p:ext uri="{BB962C8B-B14F-4D97-AF65-F5344CB8AC3E}">
        <p14:creationId xmlns:p14="http://schemas.microsoft.com/office/powerpoint/2010/main" val="1370431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a:t>
            </a:r>
            <a:r>
              <a:rPr lang="en-US" dirty="0" err="1" smtClean="0"/>
              <a:t>Schottky</a:t>
            </a:r>
            <a:r>
              <a:rPr lang="en-US" dirty="0" smtClean="0"/>
              <a:t> spectrum</a:t>
            </a:r>
            <a:endParaRPr lang="en-US" dirty="0"/>
          </a:p>
        </p:txBody>
      </p:sp>
      <p:sp>
        <p:nvSpPr>
          <p:cNvPr id="4" name="Date Placeholder 3"/>
          <p:cNvSpPr>
            <a:spLocks noGrp="1"/>
          </p:cNvSpPr>
          <p:nvPr>
            <p:ph type="dt" sz="half" idx="10"/>
          </p:nvPr>
        </p:nvSpPr>
        <p:spPr/>
        <p:txBody>
          <a:bodyPr/>
          <a:lstStyle/>
          <a:p>
            <a:pPr>
              <a:defRPr/>
            </a:pPr>
            <a:fld id="{FFA019A6-1DDB-455D-9D4A-B8909EDA73A8}" type="datetime1">
              <a:rPr lang="en-US" smtClean="0"/>
              <a:pPr>
                <a:defRPr/>
              </a:pPr>
              <a:t>11/22/2016</a:t>
            </a:fld>
            <a:endParaRPr lang="de-DE"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18747"/>
          <a:stretch/>
        </p:blipFill>
        <p:spPr>
          <a:xfrm>
            <a:off x="226285" y="1143598"/>
            <a:ext cx="3913667" cy="361249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7724"/>
          <a:stretch/>
        </p:blipFill>
        <p:spPr>
          <a:xfrm>
            <a:off x="4854125" y="1140501"/>
            <a:ext cx="3966347" cy="3615594"/>
          </a:xfrm>
          <a:prstGeom prst="rect">
            <a:avLst/>
          </a:prstGeom>
        </p:spPr>
      </p:pic>
      <p:cxnSp>
        <p:nvCxnSpPr>
          <p:cNvPr id="10" name="Straight Arrow Connector 9"/>
          <p:cNvCxnSpPr/>
          <p:nvPr/>
        </p:nvCxnSpPr>
        <p:spPr>
          <a:xfrm>
            <a:off x="1833859" y="3645024"/>
            <a:ext cx="5027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7584" y="3429000"/>
            <a:ext cx="1056379" cy="646331"/>
          </a:xfrm>
          <a:prstGeom prst="rect">
            <a:avLst/>
          </a:prstGeom>
          <a:noFill/>
        </p:spPr>
        <p:txBody>
          <a:bodyPr wrap="none" rtlCol="0">
            <a:spAutoFit/>
          </a:bodyPr>
          <a:lstStyle/>
          <a:p>
            <a:r>
              <a:rPr lang="en-US" dirty="0" smtClean="0">
                <a:solidFill>
                  <a:schemeClr val="bg1"/>
                </a:solidFill>
              </a:rPr>
              <a:t>Coherent</a:t>
            </a:r>
          </a:p>
          <a:p>
            <a:r>
              <a:rPr lang="en-US" dirty="0" smtClean="0">
                <a:solidFill>
                  <a:schemeClr val="bg1"/>
                </a:solidFill>
              </a:rPr>
              <a:t>peak</a:t>
            </a:r>
            <a:endParaRPr lang="en-US" dirty="0">
              <a:solidFill>
                <a:schemeClr val="bg1"/>
              </a:solidFill>
            </a:endParaRPr>
          </a:p>
        </p:txBody>
      </p:sp>
      <p:cxnSp>
        <p:nvCxnSpPr>
          <p:cNvPr id="16" name="Straight Arrow Connector 15"/>
          <p:cNvCxnSpPr/>
          <p:nvPr/>
        </p:nvCxnSpPr>
        <p:spPr>
          <a:xfrm>
            <a:off x="5971167" y="4149080"/>
            <a:ext cx="36004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795878" y="4089598"/>
                <a:ext cx="7612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bg1"/>
                          </a:solidFill>
                          <a:latin typeface="Cambria Math"/>
                          <a:ea typeface="Cambria Math"/>
                        </a:rPr>
                        <m:t>𝑘</m:t>
                      </m:r>
                      <m:r>
                        <a:rPr lang="en-US" i="1" smtClean="0">
                          <a:solidFill>
                            <a:schemeClr val="bg1"/>
                          </a:solidFill>
                          <a:latin typeface="Cambria Math"/>
                          <a:ea typeface="Cambria Math"/>
                        </a:rPr>
                        <m:t>∆</m:t>
                      </m:r>
                      <m:sSub>
                        <m:sSubPr>
                          <m:ctrlPr>
                            <a:rPr lang="en-US" i="1" smtClean="0">
                              <a:solidFill>
                                <a:schemeClr val="bg1"/>
                              </a:solidFill>
                              <a:latin typeface="Cambria Math"/>
                              <a:ea typeface="Cambria Math"/>
                            </a:rPr>
                          </m:ctrlPr>
                        </m:sSubPr>
                        <m:e>
                          <m:r>
                            <a:rPr lang="en-US" i="1" smtClean="0">
                              <a:solidFill>
                                <a:schemeClr val="bg1"/>
                              </a:solidFill>
                              <a:latin typeface="Cambria Math"/>
                              <a:ea typeface="Cambria Math"/>
                            </a:rPr>
                            <m:t>𝜔</m:t>
                          </m:r>
                        </m:e>
                        <m:sub>
                          <m:r>
                            <a:rPr lang="de-DE" b="0" i="1" smtClean="0">
                              <a:solidFill>
                                <a:schemeClr val="bg1"/>
                              </a:solidFill>
                              <a:latin typeface="Cambria Math"/>
                              <a:ea typeface="Cambria Math"/>
                            </a:rPr>
                            <m:t>𝑠</m:t>
                          </m:r>
                        </m:sub>
                      </m:sSub>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795878" y="4089598"/>
                <a:ext cx="761234"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95537" y="5085184"/>
                <a:ext cx="8424936"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Coherent component of the bunches exist even at higher harmonics. At m = 120, one expects </a:t>
                </a:r>
                <a14:m>
                  <m:oMath xmlns:m="http://schemas.openxmlformats.org/officeDocument/2006/math">
                    <m:r>
                      <a:rPr lang="de-DE" b="0" i="1" smtClean="0">
                        <a:solidFill>
                          <a:schemeClr val="tx1"/>
                        </a:solidFill>
                        <a:latin typeface="Cambria Math"/>
                        <a:ea typeface="Cambria Math"/>
                      </a:rPr>
                      <m:t>𝑘</m:t>
                    </m:r>
                    <m:r>
                      <a:rPr lang="en-US" i="1" smtClean="0">
                        <a:solidFill>
                          <a:schemeClr val="tx1"/>
                        </a:solidFill>
                        <a:latin typeface="Cambria Math"/>
                        <a:ea typeface="Cambria Math"/>
                      </a:rPr>
                      <m:t> </m:t>
                    </m:r>
                  </m:oMath>
                </a14:m>
                <a:r>
                  <a:rPr lang="en-US" dirty="0" smtClean="0">
                    <a:solidFill>
                      <a:schemeClr val="tx1"/>
                    </a:solidFill>
                  </a:rPr>
                  <a:t>= 1 or 2 </a:t>
                </a:r>
                <a:r>
                  <a:rPr lang="en-US" dirty="0" smtClean="0"/>
                  <a:t>sideband to have larger amplitude compared to </a:t>
                </a:r>
                <a14:m>
                  <m:oMath xmlns:m="http://schemas.openxmlformats.org/officeDocument/2006/math">
                    <m:r>
                      <a:rPr lang="en-US" i="1">
                        <a:latin typeface="Cambria Math"/>
                        <a:ea typeface="Cambria Math"/>
                      </a:rPr>
                      <m:t> </m:t>
                    </m:r>
                    <m:r>
                      <a:rPr lang="de-DE" b="0" i="1" smtClean="0">
                        <a:latin typeface="Cambria Math"/>
                        <a:ea typeface="Cambria Math"/>
                      </a:rPr>
                      <m:t>𝑘</m:t>
                    </m:r>
                    <m:r>
                      <a:rPr lang="de-DE" b="0" i="1" smtClean="0">
                        <a:latin typeface="Cambria Math"/>
                        <a:ea typeface="Cambria Math"/>
                      </a:rPr>
                      <m:t>=0 </m:t>
                    </m:r>
                  </m:oMath>
                </a14:m>
                <a:r>
                  <a:rPr lang="en-US" dirty="0" smtClean="0"/>
                  <a:t> </a:t>
                </a:r>
              </a:p>
              <a:p>
                <a:pPr marL="285750" indent="-285750">
                  <a:buFont typeface="Wingdings" panose="05000000000000000000" pitchFamily="2" charset="2"/>
                  <a:buChar char="Ø"/>
                </a:pPr>
                <a:r>
                  <a:rPr lang="en-US" dirty="0" smtClean="0"/>
                  <a:t>Can be utilized to match the beam momentum with </a:t>
                </a:r>
                <a:r>
                  <a:rPr lang="en-US" dirty="0" err="1" smtClean="0"/>
                  <a:t>rf</a:t>
                </a:r>
                <a:r>
                  <a:rPr lang="en-US" dirty="0" smtClean="0"/>
                  <a:t> and measure synchrotron frequency spread</a:t>
                </a:r>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395537" y="5085184"/>
                <a:ext cx="8424936" cy="1200329"/>
              </a:xfrm>
              <a:prstGeom prst="rect">
                <a:avLst/>
              </a:prstGeom>
              <a:blipFill rotWithShape="1">
                <a:blip r:embed="rId5"/>
                <a:stretch>
                  <a:fillRect l="-507" t="-2538" r="-434" b="-7107"/>
                </a:stretch>
              </a:blipFill>
            </p:spPr>
            <p:txBody>
              <a:bodyPr/>
              <a:lstStyle/>
              <a:p>
                <a:r>
                  <a:rPr lang="en-US">
                    <a:noFill/>
                  </a:rPr>
                  <a:t> </a:t>
                </a:r>
              </a:p>
            </p:txBody>
          </p:sp>
        </mc:Fallback>
      </mc:AlternateContent>
    </p:spTree>
    <p:extLst>
      <p:ext uri="{BB962C8B-B14F-4D97-AF65-F5344CB8AC3E}">
        <p14:creationId xmlns:p14="http://schemas.microsoft.com/office/powerpoint/2010/main" val="1316976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Transverse </a:t>
            </a:r>
            <a:r>
              <a:rPr lang="en-US" dirty="0" err="1" smtClean="0"/>
              <a:t>Schottky</a:t>
            </a:r>
            <a:r>
              <a:rPr lang="en-US" dirty="0" smtClean="0"/>
              <a:t> spectrum : Coasting beam</a:t>
            </a:r>
            <a:endParaRPr lang="en-US" dirty="0"/>
          </a:p>
        </p:txBody>
      </p:sp>
      <p:sp>
        <p:nvSpPr>
          <p:cNvPr id="4" name="Date Placeholder 3"/>
          <p:cNvSpPr>
            <a:spLocks noGrp="1"/>
          </p:cNvSpPr>
          <p:nvPr>
            <p:ph type="dt" sz="half" idx="10"/>
          </p:nvPr>
        </p:nvSpPr>
        <p:spPr/>
        <p:txBody>
          <a:bodyPr/>
          <a:lstStyle/>
          <a:p>
            <a:pPr>
              <a:defRPr/>
            </a:pPr>
            <a:fld id="{FFA019A6-1DDB-455D-9D4A-B8909EDA73A8}" type="datetime1">
              <a:rPr lang="en-US" smtClean="0"/>
              <a:pPr>
                <a:defRPr/>
              </a:pPr>
              <a:t>11/22/2016</a:t>
            </a:fld>
            <a:endParaRPr lang="de-DE"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4447" r="17224"/>
          <a:stretch/>
        </p:blipFill>
        <p:spPr>
          <a:xfrm>
            <a:off x="287291" y="1052736"/>
            <a:ext cx="3803831" cy="329322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4780" r="17339"/>
          <a:stretch/>
        </p:blipFill>
        <p:spPr>
          <a:xfrm>
            <a:off x="4794253" y="1052736"/>
            <a:ext cx="3811855" cy="3293229"/>
          </a:xfrm>
          <a:prstGeom prst="rect">
            <a:avLst/>
          </a:prstGeom>
        </p:spPr>
      </p:pic>
      <p:sp>
        <p:nvSpPr>
          <p:cNvPr id="5" name="TextBox 4"/>
          <p:cNvSpPr txBox="1"/>
          <p:nvPr/>
        </p:nvSpPr>
        <p:spPr>
          <a:xfrm>
            <a:off x="1685150" y="4437112"/>
            <a:ext cx="1008112" cy="369332"/>
          </a:xfrm>
          <a:prstGeom prst="rect">
            <a:avLst/>
          </a:prstGeom>
          <a:noFill/>
        </p:spPr>
        <p:txBody>
          <a:bodyPr wrap="square" rtlCol="0">
            <a:spAutoFit/>
          </a:bodyPr>
          <a:lstStyle/>
          <a:p>
            <a:r>
              <a:rPr lang="en-US" dirty="0" smtClean="0"/>
              <a:t>Injection</a:t>
            </a:r>
            <a:endParaRPr lang="en-US" dirty="0"/>
          </a:p>
        </p:txBody>
      </p:sp>
      <p:sp>
        <p:nvSpPr>
          <p:cNvPr id="11" name="TextBox 10"/>
          <p:cNvSpPr txBox="1"/>
          <p:nvPr/>
        </p:nvSpPr>
        <p:spPr>
          <a:xfrm>
            <a:off x="5741616" y="4437112"/>
            <a:ext cx="1917128" cy="369332"/>
          </a:xfrm>
          <a:prstGeom prst="rect">
            <a:avLst/>
          </a:prstGeom>
          <a:noFill/>
        </p:spPr>
        <p:txBody>
          <a:bodyPr wrap="none" rtlCol="0">
            <a:spAutoFit/>
          </a:bodyPr>
          <a:lstStyle/>
          <a:p>
            <a:r>
              <a:rPr lang="en-US" dirty="0" smtClean="0"/>
              <a:t>Extraction Flat-top</a:t>
            </a:r>
            <a:endParaRPr lang="en-US" dirty="0"/>
          </a:p>
        </p:txBody>
      </p:sp>
      <p:sp>
        <p:nvSpPr>
          <p:cNvPr id="12" name="TextBox 11"/>
          <p:cNvSpPr txBox="1"/>
          <p:nvPr/>
        </p:nvSpPr>
        <p:spPr>
          <a:xfrm>
            <a:off x="287291" y="4869160"/>
            <a:ext cx="8165752"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For coasting beams:  </a:t>
            </a:r>
            <a:r>
              <a:rPr lang="en-US" dirty="0"/>
              <a:t>T</a:t>
            </a:r>
            <a:r>
              <a:rPr lang="en-US" dirty="0" smtClean="0"/>
              <a:t>une and chromaticity are regularly derived from transverse </a:t>
            </a:r>
            <a:r>
              <a:rPr lang="en-US" dirty="0" err="1" smtClean="0"/>
              <a:t>Schottky</a:t>
            </a:r>
            <a:r>
              <a:rPr lang="en-US" dirty="0" smtClean="0"/>
              <a:t> spectra</a:t>
            </a:r>
          </a:p>
          <a:p>
            <a:pPr marL="285750" indent="-285750">
              <a:buFont typeface="Wingdings" panose="05000000000000000000" pitchFamily="2" charset="2"/>
              <a:buChar char="Ø"/>
            </a:pPr>
            <a:r>
              <a:rPr lang="en-US" dirty="0" smtClean="0"/>
              <a:t>Transverse </a:t>
            </a:r>
            <a:r>
              <a:rPr lang="en-US" dirty="0" err="1" smtClean="0"/>
              <a:t>Schottky</a:t>
            </a:r>
            <a:r>
              <a:rPr lang="en-US" dirty="0" smtClean="0"/>
              <a:t> difficult to interpret at high space charge and signal often too low at lower intensities (Ref: </a:t>
            </a:r>
            <a:r>
              <a:rPr lang="en-US" dirty="0" err="1" smtClean="0"/>
              <a:t>Paret</a:t>
            </a:r>
            <a:r>
              <a:rPr lang="en-US" dirty="0" smtClean="0"/>
              <a:t> et al. </a:t>
            </a:r>
            <a:r>
              <a:rPr lang="en-US" dirty="0" err="1" smtClean="0"/>
              <a:t>Kornilov</a:t>
            </a:r>
            <a:r>
              <a:rPr lang="en-US" dirty="0" smtClean="0"/>
              <a:t> et al.) </a:t>
            </a:r>
          </a:p>
          <a:p>
            <a:pPr marL="285750" indent="-285750">
              <a:buFont typeface="Wingdings" panose="05000000000000000000" pitchFamily="2" charset="2"/>
              <a:buChar char="Ø"/>
            </a:pPr>
            <a:r>
              <a:rPr lang="en-US" dirty="0" smtClean="0"/>
              <a:t>Hopeless during acceleration</a:t>
            </a:r>
            <a:endParaRPr lang="en-US" dirty="0"/>
          </a:p>
        </p:txBody>
      </p:sp>
    </p:spTree>
    <p:extLst>
      <p:ext uri="{BB962C8B-B14F-4D97-AF65-F5344CB8AC3E}">
        <p14:creationId xmlns:p14="http://schemas.microsoft.com/office/powerpoint/2010/main" val="451190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Transverse </a:t>
            </a:r>
            <a:r>
              <a:rPr lang="en-US" dirty="0" err="1" smtClean="0"/>
              <a:t>Schottky</a:t>
            </a:r>
            <a:r>
              <a:rPr lang="en-US" dirty="0" smtClean="0"/>
              <a:t> spectrum: Bunched beam</a:t>
            </a:r>
            <a:endParaRPr lang="en-US" dirty="0"/>
          </a:p>
        </p:txBody>
      </p:sp>
      <p:sp>
        <p:nvSpPr>
          <p:cNvPr id="4" name="Date Placeholder 3"/>
          <p:cNvSpPr>
            <a:spLocks noGrp="1"/>
          </p:cNvSpPr>
          <p:nvPr>
            <p:ph type="dt" sz="half" idx="10"/>
          </p:nvPr>
        </p:nvSpPr>
        <p:spPr/>
        <p:txBody>
          <a:bodyPr/>
          <a:lstStyle/>
          <a:p>
            <a:pPr>
              <a:defRPr/>
            </a:pPr>
            <a:fld id="{FFA019A6-1DDB-455D-9D4A-B8909EDA73A8}" type="datetime1">
              <a:rPr lang="en-US" smtClean="0"/>
              <a:pPr>
                <a:defRPr/>
              </a:pPr>
              <a:t>11/22/2016</a:t>
            </a:fld>
            <a:endParaRPr lang="de-DE" dirty="0"/>
          </a:p>
        </p:txBody>
      </p:sp>
      <p:sp>
        <p:nvSpPr>
          <p:cNvPr id="12" name="TextBox 11"/>
          <p:cNvSpPr txBox="1"/>
          <p:nvPr/>
        </p:nvSpPr>
        <p:spPr>
          <a:xfrm>
            <a:off x="287291" y="4953942"/>
            <a:ext cx="8165752"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Simulations of </a:t>
            </a:r>
            <a:r>
              <a:rPr lang="en-US" dirty="0" err="1" smtClean="0"/>
              <a:t>Kornilov</a:t>
            </a:r>
            <a:r>
              <a:rPr lang="en-US" dirty="0" smtClean="0"/>
              <a:t> et al. mentioned that the envelope of the sidebands for bunched beam reflect the coasting beam envelope. However practical usage not clear.</a:t>
            </a:r>
          </a:p>
          <a:p>
            <a:pPr marL="285750" indent="-285750">
              <a:buFont typeface="Wingdings" panose="05000000000000000000" pitchFamily="2" charset="2"/>
              <a:buChar char="Ø"/>
            </a:pPr>
            <a:r>
              <a:rPr lang="en-US" dirty="0" smtClean="0"/>
              <a:t>The measured </a:t>
            </a:r>
            <a:r>
              <a:rPr lang="en-US" dirty="0" err="1" smtClean="0"/>
              <a:t>Chromaticities</a:t>
            </a:r>
            <a:r>
              <a:rPr lang="en-US" dirty="0" smtClean="0"/>
              <a:t> from transverse </a:t>
            </a:r>
            <a:r>
              <a:rPr lang="en-US" dirty="0" err="1" smtClean="0"/>
              <a:t>Schottky</a:t>
            </a:r>
            <a:r>
              <a:rPr lang="en-US" dirty="0" smtClean="0"/>
              <a:t> of bunched </a:t>
            </a:r>
            <a:r>
              <a:rPr lang="en-US" dirty="0"/>
              <a:t>were </a:t>
            </a:r>
            <a:r>
              <a:rPr lang="en-US" dirty="0" smtClean="0"/>
              <a:t>verified with the RF modulation method. (Private communication with M. Wendt)</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08720"/>
            <a:ext cx="6036848" cy="395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220072" y="4499828"/>
            <a:ext cx="3697872" cy="369332"/>
          </a:xfrm>
          <a:prstGeom prst="rect">
            <a:avLst/>
          </a:prstGeom>
        </p:spPr>
        <p:txBody>
          <a:bodyPr wrap="none">
            <a:spAutoFit/>
          </a:bodyPr>
          <a:lstStyle/>
          <a:p>
            <a:pPr marL="285750" indent="-285750">
              <a:buFont typeface="Wingdings" panose="05000000000000000000" pitchFamily="2" charset="2"/>
              <a:buChar char="Ø"/>
            </a:pPr>
            <a:r>
              <a:rPr lang="en-US" dirty="0"/>
              <a:t>M. Wendt et al. Proc. of IBIC 2016.</a:t>
            </a:r>
          </a:p>
        </p:txBody>
      </p:sp>
    </p:spTree>
    <p:extLst>
      <p:ext uri="{BB962C8B-B14F-4D97-AF65-F5344CB8AC3E}">
        <p14:creationId xmlns:p14="http://schemas.microsoft.com/office/powerpoint/2010/main" val="1038102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transfer function</a:t>
            </a:r>
            <a:endParaRPr lang="en-US" dirty="0"/>
          </a:p>
        </p:txBody>
      </p:sp>
      <p:sp>
        <p:nvSpPr>
          <p:cNvPr id="4" name="Date Placeholder 3"/>
          <p:cNvSpPr>
            <a:spLocks noGrp="1"/>
          </p:cNvSpPr>
          <p:nvPr>
            <p:ph type="dt" sz="half" idx="10"/>
          </p:nvPr>
        </p:nvSpPr>
        <p:spPr/>
        <p:txBody>
          <a:bodyPr/>
          <a:lstStyle/>
          <a:p>
            <a:pPr>
              <a:defRPr/>
            </a:pPr>
            <a:fld id="{FFA019A6-1DDB-455D-9D4A-B8909EDA73A8}" type="datetime1">
              <a:rPr lang="en-US" smtClean="0"/>
              <a:pPr>
                <a:defRPr/>
              </a:pPr>
              <a:t>11/22/2016</a:t>
            </a:fld>
            <a:endParaRPr lang="de-DE"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69" y="3717032"/>
            <a:ext cx="370777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96" y="908720"/>
            <a:ext cx="768667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3851920" y="3789040"/>
                <a:ext cx="5076056" cy="295273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Model the beam as simple harmonic oscillator with damping given by the tune frequency spread</a:t>
                </a:r>
                <a:endParaRPr lang="en-US" dirty="0"/>
              </a:p>
              <a:p>
                <a:pPr marL="285750" indent="-285750">
                  <a:buFont typeface="Wingdings" panose="05000000000000000000" pitchFamily="2" charset="2"/>
                  <a:buChar char="Ø"/>
                </a:pPr>
                <a:r>
                  <a:rPr lang="en-US" dirty="0" smtClean="0"/>
                  <a:t>At resonance, the response and excitation has the phase difference of   </a:t>
                </a:r>
                <a14:m>
                  <m:oMath xmlns:m="http://schemas.openxmlformats.org/officeDocument/2006/math">
                    <m:f>
                      <m:fPr>
                        <m:ctrlPr>
                          <a:rPr lang="en-US" i="1" smtClean="0">
                            <a:latin typeface="Cambria Math"/>
                            <a:ea typeface="Cambria Math"/>
                          </a:rPr>
                        </m:ctrlPr>
                      </m:fPr>
                      <m:num>
                        <m:r>
                          <a:rPr lang="en-US" i="1" smtClean="0">
                            <a:latin typeface="Cambria Math"/>
                            <a:ea typeface="Cambria Math"/>
                          </a:rPr>
                          <m:t>𝜋</m:t>
                        </m:r>
                      </m:num>
                      <m:den>
                        <m:r>
                          <a:rPr lang="de-DE" b="0" i="1" smtClean="0">
                            <a:latin typeface="Cambria Math"/>
                            <a:ea typeface="Cambria Math"/>
                          </a:rPr>
                          <m:t>2</m:t>
                        </m:r>
                      </m:den>
                    </m:f>
                  </m:oMath>
                </a14:m>
                <a:endParaRPr lang="en-US" dirty="0" smtClean="0"/>
              </a:p>
              <a:p>
                <a:pPr marL="285750" indent="-285750">
                  <a:buFont typeface="Wingdings" panose="05000000000000000000" pitchFamily="2" charset="2"/>
                  <a:buChar char="Ø"/>
                </a:pPr>
                <a:r>
                  <a:rPr lang="en-US" dirty="0" smtClean="0"/>
                  <a:t>Cable delays, amplifier phase response etc</a:t>
                </a:r>
                <a:r>
                  <a:rPr lang="en-US" dirty="0"/>
                  <a:t>.</a:t>
                </a:r>
                <a:r>
                  <a:rPr lang="en-US" dirty="0" smtClean="0"/>
                  <a:t> have to be calibrated</a:t>
                </a:r>
              </a:p>
              <a:p>
                <a:pPr marL="285750" indent="-285750">
                  <a:buFont typeface="Wingdings" panose="05000000000000000000" pitchFamily="2" charset="2"/>
                  <a:buChar char="Ø"/>
                </a:pPr>
                <a:r>
                  <a:rPr lang="en-US" dirty="0" smtClean="0"/>
                  <a:t>Used with PLL for tune measurement, RHIC-BNL, </a:t>
                </a:r>
                <a:r>
                  <a:rPr lang="en-US" dirty="0" err="1" smtClean="0"/>
                  <a:t>Tevatron</a:t>
                </a:r>
                <a:r>
                  <a:rPr lang="en-US" dirty="0" smtClean="0"/>
                  <a:t>-FNAL, CERN-LHC (Not at GSI!)</a:t>
                </a:r>
              </a:p>
              <a:p>
                <a:pPr marL="285750" indent="-285750">
                  <a:buFont typeface="Wingdings" panose="05000000000000000000" pitchFamily="2" charset="2"/>
                  <a:buChar char="Ø"/>
                </a:pPr>
                <a:endParaRPr lang="en-US"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3851920" y="3789040"/>
                <a:ext cx="5076056" cy="2952731"/>
              </a:xfrm>
              <a:prstGeom prst="rect">
                <a:avLst/>
              </a:prstGeom>
              <a:blipFill rotWithShape="1">
                <a:blip r:embed="rId4"/>
                <a:stretch>
                  <a:fillRect l="-840" t="-1033"/>
                </a:stretch>
              </a:blipFill>
            </p:spPr>
            <p:txBody>
              <a:bodyPr/>
              <a:lstStyle/>
              <a:p>
                <a:r>
                  <a:rPr lang="en-US">
                    <a:noFill/>
                  </a:rPr>
                  <a:t> </a:t>
                </a:r>
              </a:p>
            </p:txBody>
          </p:sp>
        </mc:Fallback>
      </mc:AlternateContent>
      <p:sp>
        <p:nvSpPr>
          <p:cNvPr id="7" name="TextBox 6"/>
          <p:cNvSpPr txBox="1"/>
          <p:nvPr/>
        </p:nvSpPr>
        <p:spPr>
          <a:xfrm>
            <a:off x="441653" y="1052736"/>
            <a:ext cx="4404860" cy="338554"/>
          </a:xfrm>
          <a:prstGeom prst="rect">
            <a:avLst/>
          </a:prstGeom>
          <a:noFill/>
        </p:spPr>
        <p:txBody>
          <a:bodyPr wrap="none" rtlCol="0">
            <a:spAutoFit/>
          </a:bodyPr>
          <a:lstStyle/>
          <a:p>
            <a:r>
              <a:rPr lang="en-US" sz="1600" dirty="0" smtClean="0"/>
              <a:t>A. Hofmann: Landau Damping -&gt; Proc. of CAS 2006</a:t>
            </a:r>
            <a:endParaRPr lang="en-US" sz="1600" dirty="0"/>
          </a:p>
        </p:txBody>
      </p:sp>
    </p:spTree>
    <p:extLst>
      <p:ext uri="{BB962C8B-B14F-4D97-AF65-F5344CB8AC3E}">
        <p14:creationId xmlns:p14="http://schemas.microsoft.com/office/powerpoint/2010/main" val="171416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 measurement using PLL</a:t>
            </a:r>
            <a:endParaRPr lang="en-US" dirty="0"/>
          </a:p>
        </p:txBody>
      </p:sp>
      <p:sp>
        <p:nvSpPr>
          <p:cNvPr id="4" name="Date Placeholder 3"/>
          <p:cNvSpPr>
            <a:spLocks noGrp="1"/>
          </p:cNvSpPr>
          <p:nvPr>
            <p:ph type="dt" sz="half" idx="10"/>
          </p:nvPr>
        </p:nvSpPr>
        <p:spPr/>
        <p:txBody>
          <a:bodyPr/>
          <a:lstStyle/>
          <a:p>
            <a:pPr>
              <a:defRPr/>
            </a:pPr>
            <a:fld id="{FFA019A6-1DDB-455D-9D4A-B8909EDA73A8}" type="datetime1">
              <a:rPr lang="en-US" smtClean="0"/>
              <a:pPr>
                <a:defRPr/>
              </a:pPr>
              <a:t>11/22/2016</a:t>
            </a:fld>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3168352" cy="239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356992"/>
            <a:ext cx="4657080" cy="300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197" y="908720"/>
            <a:ext cx="41052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7383" y="6289575"/>
            <a:ext cx="4228593" cy="307777"/>
          </a:xfrm>
          <a:prstGeom prst="rect">
            <a:avLst/>
          </a:prstGeom>
          <a:noFill/>
        </p:spPr>
        <p:txBody>
          <a:bodyPr wrap="none" rtlCol="0">
            <a:spAutoFit/>
          </a:bodyPr>
          <a:lstStyle/>
          <a:p>
            <a:r>
              <a:rPr lang="en-US" sz="1400" dirty="0" smtClean="0"/>
              <a:t>C.Y. Tan, </a:t>
            </a:r>
            <a:r>
              <a:rPr lang="en-US" sz="1400" dirty="0"/>
              <a:t>Tune tracking with a PLL in the </a:t>
            </a:r>
            <a:r>
              <a:rPr lang="en-US" sz="1400" dirty="0" err="1" smtClean="0"/>
              <a:t>Tevatron</a:t>
            </a:r>
            <a:r>
              <a:rPr lang="en-US" sz="1400" dirty="0" smtClean="0"/>
              <a:t>, NIM-A</a:t>
            </a:r>
            <a:endParaRPr lang="en-US" sz="1400" dirty="0"/>
          </a:p>
        </p:txBody>
      </p:sp>
      <p:cxnSp>
        <p:nvCxnSpPr>
          <p:cNvPr id="6" name="Straight Arrow Connector 5"/>
          <p:cNvCxnSpPr/>
          <p:nvPr/>
        </p:nvCxnSpPr>
        <p:spPr>
          <a:xfrm>
            <a:off x="3779912" y="2178796"/>
            <a:ext cx="936104" cy="0"/>
          </a:xfrm>
          <a:prstGeom prst="straightConnector1">
            <a:avLst/>
          </a:prstGeom>
          <a:ln w="28575">
            <a:solidFill>
              <a:srgbClr val="3333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38653" y="1663656"/>
            <a:ext cx="818622" cy="369332"/>
          </a:xfrm>
          <a:prstGeom prst="rect">
            <a:avLst/>
          </a:prstGeom>
          <a:noFill/>
        </p:spPr>
        <p:txBody>
          <a:bodyPr wrap="none" rtlCol="0">
            <a:spAutoFit/>
          </a:bodyPr>
          <a:lstStyle/>
          <a:p>
            <a:r>
              <a:rPr lang="en-US" dirty="0" smtClean="0"/>
              <a:t>Reality</a:t>
            </a:r>
            <a:endParaRPr lang="en-US" dirty="0"/>
          </a:p>
        </p:txBody>
      </p:sp>
      <p:sp>
        <p:nvSpPr>
          <p:cNvPr id="8" name="TextBox 7"/>
          <p:cNvSpPr txBox="1"/>
          <p:nvPr/>
        </p:nvSpPr>
        <p:spPr>
          <a:xfrm>
            <a:off x="4716016" y="4482986"/>
            <a:ext cx="4283968" cy="2031325"/>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Gives precise tune measurement when it works and follows tune -&gt; Feedback</a:t>
            </a:r>
          </a:p>
          <a:p>
            <a:pPr marL="285750" indent="-285750">
              <a:buFont typeface="Wingdings" panose="05000000000000000000" pitchFamily="2" charset="2"/>
              <a:buChar char="Ø"/>
            </a:pPr>
            <a:r>
              <a:rPr lang="en-US" dirty="0" smtClean="0"/>
              <a:t>It is a closed loop: can lock to a sideband without one noticing</a:t>
            </a:r>
          </a:p>
          <a:p>
            <a:pPr marL="285750" indent="-285750">
              <a:buFont typeface="Wingdings" panose="05000000000000000000" pitchFamily="2" charset="2"/>
              <a:buChar char="Ø"/>
            </a:pPr>
            <a:r>
              <a:rPr lang="en-US" dirty="0" smtClean="0"/>
              <a:t>Problems  seen with fast changing tune and/or high intensity modification of spectra</a:t>
            </a:r>
            <a:endParaRPr lang="en-US" dirty="0"/>
          </a:p>
        </p:txBody>
      </p:sp>
      <p:sp>
        <p:nvSpPr>
          <p:cNvPr id="9" name="TextBox 8"/>
          <p:cNvSpPr txBox="1"/>
          <p:nvPr/>
        </p:nvSpPr>
        <p:spPr>
          <a:xfrm>
            <a:off x="2195736" y="4860157"/>
            <a:ext cx="576064" cy="369332"/>
          </a:xfrm>
          <a:prstGeom prst="rect">
            <a:avLst/>
          </a:prstGeom>
          <a:noFill/>
        </p:spPr>
        <p:txBody>
          <a:bodyPr wrap="square" rtlCol="0">
            <a:spAutoFit/>
          </a:bodyPr>
          <a:lstStyle/>
          <a:p>
            <a:r>
              <a:rPr lang="en-US" dirty="0" smtClean="0"/>
              <a:t>FFT</a:t>
            </a:r>
            <a:endParaRPr lang="en-US" dirty="0"/>
          </a:p>
        </p:txBody>
      </p:sp>
      <p:cxnSp>
        <p:nvCxnSpPr>
          <p:cNvPr id="11" name="Straight Arrow Connector 10"/>
          <p:cNvCxnSpPr>
            <a:endCxn id="9" idx="1"/>
          </p:cNvCxnSpPr>
          <p:nvPr/>
        </p:nvCxnSpPr>
        <p:spPr>
          <a:xfrm>
            <a:off x="1619672" y="5044823"/>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71800" y="5044823"/>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43062" y="4869517"/>
            <a:ext cx="641651" cy="369332"/>
          </a:xfrm>
          <a:prstGeom prst="rect">
            <a:avLst/>
          </a:prstGeom>
          <a:noFill/>
        </p:spPr>
        <p:txBody>
          <a:bodyPr wrap="none" rtlCol="0">
            <a:spAutoFit/>
          </a:bodyPr>
          <a:lstStyle/>
          <a:p>
            <a:r>
              <a:rPr lang="en-US" dirty="0" smtClean="0"/>
              <a:t>Tune</a:t>
            </a:r>
            <a:endParaRPr lang="en-US" dirty="0"/>
          </a:p>
        </p:txBody>
      </p:sp>
    </p:spTree>
    <p:extLst>
      <p:ext uri="{BB962C8B-B14F-4D97-AF65-F5344CB8AC3E}">
        <p14:creationId xmlns:p14="http://schemas.microsoft.com/office/powerpoint/2010/main" val="874438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608" y="1572564"/>
            <a:ext cx="5898672" cy="336860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608" y="1572564"/>
            <a:ext cx="5898672" cy="3368604"/>
          </a:xfrm>
          <a:prstGeom prst="rect">
            <a:avLst/>
          </a:prstGeom>
        </p:spPr>
      </p:pic>
      <p:sp>
        <p:nvSpPr>
          <p:cNvPr id="2" name="Title 1"/>
          <p:cNvSpPr>
            <a:spLocks noGrp="1"/>
          </p:cNvSpPr>
          <p:nvPr>
            <p:ph type="title"/>
          </p:nvPr>
        </p:nvSpPr>
        <p:spPr/>
        <p:txBody>
          <a:bodyPr/>
          <a:lstStyle/>
          <a:p>
            <a:r>
              <a:rPr lang="en-US" dirty="0" smtClean="0"/>
              <a:t>Basic technique of tune measurement</a:t>
            </a:r>
            <a:endParaRPr lang="en-US" dirty="0"/>
          </a:p>
        </p:txBody>
      </p:sp>
      <p:sp>
        <p:nvSpPr>
          <p:cNvPr id="13" name="TextBox 12"/>
          <p:cNvSpPr txBox="1"/>
          <p:nvPr/>
        </p:nvSpPr>
        <p:spPr>
          <a:xfrm>
            <a:off x="4644008" y="5129897"/>
            <a:ext cx="3331425" cy="1323439"/>
          </a:xfrm>
          <a:prstGeom prst="rect">
            <a:avLst/>
          </a:prstGeom>
          <a:noFill/>
        </p:spPr>
        <p:txBody>
          <a:bodyPr wrap="none" rtlCol="0">
            <a:spAutoFit/>
          </a:bodyPr>
          <a:lstStyle/>
          <a:p>
            <a:pPr marL="285750" indent="-285750">
              <a:buFont typeface="Wingdings" panose="05000000000000000000" pitchFamily="2" charset="2"/>
              <a:buChar char="Ø"/>
            </a:pPr>
            <a:r>
              <a:rPr lang="en-US" sz="1600" dirty="0" smtClean="0"/>
              <a:t>Frequency response of pick-up</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Low-noise amplifiers : Resolution</a:t>
            </a:r>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r>
              <a:rPr lang="en-US" sz="1600" dirty="0" smtClean="0"/>
              <a:t>Fast</a:t>
            </a:r>
            <a:r>
              <a:rPr lang="en-US" sz="1600" dirty="0"/>
              <a:t> </a:t>
            </a:r>
            <a:r>
              <a:rPr lang="en-US" sz="1600" dirty="0" smtClean="0"/>
              <a:t>and robust processing</a:t>
            </a:r>
            <a:endParaRPr lang="en-US" sz="1600" dirty="0"/>
          </a:p>
        </p:txBody>
      </p:sp>
      <p:sp>
        <p:nvSpPr>
          <p:cNvPr id="15" name="TextBox 14"/>
          <p:cNvSpPr txBox="1"/>
          <p:nvPr/>
        </p:nvSpPr>
        <p:spPr>
          <a:xfrm>
            <a:off x="249850" y="5129897"/>
            <a:ext cx="3533403" cy="1323439"/>
          </a:xfrm>
          <a:prstGeom prst="rect">
            <a:avLst/>
          </a:prstGeom>
          <a:noFill/>
        </p:spPr>
        <p:txBody>
          <a:bodyPr wrap="none" rtlCol="0">
            <a:spAutoFit/>
          </a:bodyPr>
          <a:lstStyle/>
          <a:p>
            <a:pPr marL="285750" indent="-285750">
              <a:buFont typeface="Wingdings" panose="05000000000000000000" pitchFamily="2" charset="2"/>
              <a:buChar char="Ø"/>
            </a:pPr>
            <a:r>
              <a:rPr lang="en-US" sz="1600" dirty="0" smtClean="0"/>
              <a:t>Frequency response of kicker/exciter</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Excitation types: Kick, Sweep, Noise</a:t>
            </a:r>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r>
              <a:rPr lang="en-US" sz="1600" dirty="0" smtClean="0"/>
              <a:t>Excitation power</a:t>
            </a:r>
          </a:p>
        </p:txBody>
      </p:sp>
      <p:sp>
        <p:nvSpPr>
          <p:cNvPr id="5" name="Rectangle 4"/>
          <p:cNvSpPr/>
          <p:nvPr/>
        </p:nvSpPr>
        <p:spPr>
          <a:xfrm rot="19759714">
            <a:off x="6288519" y="3461434"/>
            <a:ext cx="1390124" cy="9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403648" y="2420888"/>
            <a:ext cx="786104"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283968" y="1484784"/>
            <a:ext cx="0" cy="5112568"/>
          </a:xfrm>
          <a:prstGeom prst="line">
            <a:avLst/>
          </a:prstGeom>
          <a:ln>
            <a:prstDash val="dashDot"/>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732873" y="908720"/>
            <a:ext cx="8015591" cy="646331"/>
          </a:xfrm>
          <a:prstGeom prst="rect">
            <a:avLst/>
          </a:prstGeom>
          <a:noFill/>
        </p:spPr>
        <p:txBody>
          <a:bodyPr wrap="square" rtlCol="0">
            <a:spAutoFit/>
          </a:bodyPr>
          <a:lstStyle/>
          <a:p>
            <a:r>
              <a:rPr lang="en-US" dirty="0" smtClean="0"/>
              <a:t>Add </a:t>
            </a:r>
            <a:r>
              <a:rPr lang="en-US" dirty="0"/>
              <a:t>a coherent velocity (in phase component) on top of incoherent transverse velocities</a:t>
            </a:r>
            <a:r>
              <a:rPr lang="en-US" dirty="0" smtClean="0"/>
              <a:t> - &gt; By beam excitation</a:t>
            </a:r>
            <a:endParaRPr lang="en-US" dirty="0"/>
          </a:p>
        </p:txBody>
      </p:sp>
    </p:spTree>
    <p:extLst>
      <p:ext uri="{BB962C8B-B14F-4D97-AF65-F5344CB8AC3E}">
        <p14:creationId xmlns:p14="http://schemas.microsoft.com/office/powerpoint/2010/main" val="8274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excitation</a:t>
            </a:r>
            <a:endParaRPr lang="en-US" dirty="0"/>
          </a:p>
        </p:txBody>
      </p:sp>
      <p:sp>
        <p:nvSpPr>
          <p:cNvPr id="4" name="Date Placeholder 3"/>
          <p:cNvSpPr>
            <a:spLocks noGrp="1"/>
          </p:cNvSpPr>
          <p:nvPr>
            <p:ph type="dt" sz="half" idx="10"/>
          </p:nvPr>
        </p:nvSpPr>
        <p:spPr/>
        <p:txBody>
          <a:bodyPr/>
          <a:lstStyle/>
          <a:p>
            <a:pPr>
              <a:defRPr/>
            </a:pPr>
            <a:fld id="{FFA019A6-1DDB-455D-9D4A-B8909EDA73A8}" type="datetime1">
              <a:rPr lang="en-US" smtClean="0"/>
              <a:pPr>
                <a:defRPr/>
              </a:pPr>
              <a:t>11/22/2016</a:t>
            </a:fld>
            <a:endParaRPr lang="de-DE" dirty="0"/>
          </a:p>
        </p:txBody>
      </p:sp>
      <p:sp>
        <p:nvSpPr>
          <p:cNvPr id="3" name="TextBox 2"/>
          <p:cNvSpPr txBox="1"/>
          <p:nvPr/>
        </p:nvSpPr>
        <p:spPr>
          <a:xfrm>
            <a:off x="179512" y="908720"/>
            <a:ext cx="8784976" cy="1477328"/>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t>Kick :</a:t>
            </a:r>
            <a:r>
              <a:rPr lang="en-US" dirty="0" smtClean="0"/>
              <a:t> Wideband excitation -&gt; All modes are excited initially. Suitable for ramp. </a:t>
            </a:r>
          </a:p>
          <a:p>
            <a:pPr marL="285750" indent="-285750">
              <a:buFont typeface="Wingdings" panose="05000000000000000000" pitchFamily="2" charset="2"/>
              <a:buChar char="Ø"/>
            </a:pPr>
            <a:r>
              <a:rPr lang="en-US" b="1" dirty="0" smtClean="0"/>
              <a:t>Frequency Sweep : </a:t>
            </a:r>
            <a:r>
              <a:rPr lang="en-US" dirty="0" smtClean="0"/>
              <a:t>Long term behavior similar to kick excitation: Individual modes can be excited and studied. Usage in BTF.</a:t>
            </a:r>
          </a:p>
          <a:p>
            <a:pPr marL="285750" indent="-285750">
              <a:buFont typeface="Wingdings" panose="05000000000000000000" pitchFamily="2" charset="2"/>
              <a:buChar char="Ø"/>
            </a:pPr>
            <a:r>
              <a:rPr lang="en-US" b="1" dirty="0" smtClean="0"/>
              <a:t>Band limited noise : </a:t>
            </a:r>
            <a:r>
              <a:rPr lang="en-US" dirty="0" smtClean="0"/>
              <a:t>Adjustable band around the set-tune frequency.  Standard method  of exciting beam for tune measurements at GSI. (HIMAC and GSI)</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332190"/>
            <a:ext cx="3820269" cy="300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39" y="2705722"/>
            <a:ext cx="4617185" cy="2632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201083" y="5602014"/>
                <a:ext cx="8623605" cy="923330"/>
              </a:xfrm>
              <a:prstGeom prst="rect">
                <a:avLst/>
              </a:prstGeom>
            </p:spPr>
            <p:txBody>
              <a:bodyPr wrap="square">
                <a:spAutoFit/>
              </a:bodyPr>
              <a:lstStyle/>
              <a:p>
                <a:r>
                  <a:rPr lang="en-US" dirty="0" smtClean="0">
                    <a:solidFill>
                      <a:srgbClr val="FF0000"/>
                    </a:solidFill>
                  </a:rPr>
                  <a:t>Bunches and </a:t>
                </a:r>
                <a:r>
                  <a:rPr lang="en-US" dirty="0" err="1">
                    <a:solidFill>
                      <a:srgbClr val="FF0000"/>
                    </a:solidFill>
                  </a:rPr>
                  <a:t>stripline</a:t>
                </a:r>
                <a:r>
                  <a:rPr lang="en-US" dirty="0">
                    <a:solidFill>
                      <a:srgbClr val="FF0000"/>
                    </a:solidFill>
                  </a:rPr>
                  <a:t> kicker </a:t>
                </a:r>
                <a:r>
                  <a:rPr lang="en-US" dirty="0" smtClean="0">
                    <a:solidFill>
                      <a:srgbClr val="FF0000"/>
                    </a:solidFill>
                  </a:rPr>
                  <a:t>have </a:t>
                </a:r>
                <a:r>
                  <a:rPr lang="en-US" dirty="0">
                    <a:solidFill>
                      <a:srgbClr val="FF0000"/>
                    </a:solidFill>
                  </a:rPr>
                  <a:t>finite length, excitation power is coupled to</a:t>
                </a:r>
              </a:p>
              <a:p>
                <a:r>
                  <a:rPr lang="en-US" dirty="0" smtClean="0">
                    <a:solidFill>
                      <a:srgbClr val="FF0000"/>
                    </a:solidFill>
                  </a:rPr>
                  <a:t>close-by </a:t>
                </a:r>
                <a:r>
                  <a:rPr lang="en-US" dirty="0">
                    <a:solidFill>
                      <a:srgbClr val="FF0000"/>
                    </a:solidFill>
                  </a:rPr>
                  <a:t>frequencies </a:t>
                </a:r>
                <a:r>
                  <a:rPr lang="en-US" dirty="0" smtClean="0">
                    <a:solidFill>
                      <a:srgbClr val="FF0000"/>
                    </a:solidFill>
                  </a:rPr>
                  <a:t>(coupling to far off translated harmonics would be low). For exciting  </a:t>
                </a:r>
                <a14:m>
                  <m:oMath xmlns:m="http://schemas.openxmlformats.org/officeDocument/2006/math">
                    <m:r>
                      <a:rPr lang="en-US" i="1" dirty="0" smtClean="0">
                        <a:solidFill>
                          <a:srgbClr val="FF0000"/>
                        </a:solidFill>
                        <a:latin typeface="Cambria Math"/>
                      </a:rPr>
                      <m:t>𝑘</m:t>
                    </m:r>
                    <m:r>
                      <a:rPr lang="en-US" i="1" dirty="0" smtClean="0">
                        <a:solidFill>
                          <a:srgbClr val="FF0000"/>
                        </a:solidFill>
                        <a:latin typeface="Cambria Math"/>
                      </a:rPr>
                      <m:t>=0</m:t>
                    </m:r>
                  </m:oMath>
                </a14:m>
                <a:r>
                  <a:rPr lang="en-US" dirty="0">
                    <a:solidFill>
                      <a:srgbClr val="FF0000"/>
                    </a:solidFill>
                  </a:rPr>
                  <a:t> </a:t>
                </a:r>
                <a:r>
                  <a:rPr lang="en-US" dirty="0" smtClean="0">
                    <a:solidFill>
                      <a:srgbClr val="FF0000"/>
                    </a:solidFill>
                  </a:rPr>
                  <a:t>mode for low chromaticity, baseband </a:t>
                </a:r>
                <a:r>
                  <a:rPr lang="en-US" dirty="0">
                    <a:solidFill>
                      <a:srgbClr val="FF0000"/>
                    </a:solidFill>
                  </a:rPr>
                  <a:t>excitation is the </a:t>
                </a:r>
                <a:r>
                  <a:rPr lang="en-US" dirty="0" smtClean="0">
                    <a:solidFill>
                      <a:srgbClr val="FF0000"/>
                    </a:solidFill>
                  </a:rPr>
                  <a:t>best</a:t>
                </a:r>
                <a:r>
                  <a:rPr lang="en-US" dirty="0" smtClean="0"/>
                  <a:t>.</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01083" y="5602014"/>
                <a:ext cx="8623605" cy="923330"/>
              </a:xfrm>
              <a:prstGeom prst="rect">
                <a:avLst/>
              </a:prstGeom>
              <a:blipFill rotWithShape="1">
                <a:blip r:embed="rId4"/>
                <a:stretch>
                  <a:fillRect l="-636" t="-3311" b="-9934"/>
                </a:stretch>
              </a:blipFill>
            </p:spPr>
            <p:txBody>
              <a:bodyPr/>
              <a:lstStyle/>
              <a:p>
                <a:r>
                  <a:rPr lang="en-US">
                    <a:noFill/>
                  </a:rPr>
                  <a:t> </a:t>
                </a:r>
              </a:p>
            </p:txBody>
          </p:sp>
        </mc:Fallback>
      </mc:AlternateContent>
    </p:spTree>
    <p:extLst>
      <p:ext uri="{BB962C8B-B14F-4D97-AF65-F5344CB8AC3E}">
        <p14:creationId xmlns:p14="http://schemas.microsoft.com/office/powerpoint/2010/main" val="2268565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6512" y="-27384"/>
            <a:ext cx="9144000" cy="1044575"/>
          </a:xfrm>
        </p:spPr>
        <p:txBody>
          <a:bodyPr/>
          <a:lstStyle/>
          <a:p>
            <a:pPr eaLnBrk="1" hangingPunct="1"/>
            <a:r>
              <a:rPr lang="en-US" dirty="0" smtClean="0"/>
              <a:t>Outline</a:t>
            </a:r>
            <a:r>
              <a:rPr lang="en-US" sz="4000" dirty="0" smtClean="0"/>
              <a:t> </a:t>
            </a:r>
            <a:endParaRPr lang="de-DE" sz="4000" dirty="0" smtClean="0"/>
          </a:p>
        </p:txBody>
      </p:sp>
      <p:sp>
        <p:nvSpPr>
          <p:cNvPr id="17411" name="Content Placeholder 2"/>
          <p:cNvSpPr>
            <a:spLocks noGrp="1"/>
          </p:cNvSpPr>
          <p:nvPr>
            <p:ph idx="1"/>
          </p:nvPr>
        </p:nvSpPr>
        <p:spPr>
          <a:xfrm>
            <a:off x="251520" y="1196752"/>
            <a:ext cx="8136904" cy="5256584"/>
          </a:xfrm>
        </p:spPr>
        <p:txBody>
          <a:bodyPr/>
          <a:lstStyle/>
          <a:p>
            <a:pPr eaLnBrk="1" hangingPunct="1">
              <a:buFont typeface="Wingdings" panose="05000000000000000000" pitchFamily="2" charset="2"/>
              <a:buChar char="Ø"/>
            </a:pPr>
            <a:r>
              <a:rPr lang="en-US" sz="2400" dirty="0" smtClean="0"/>
              <a:t>Introduction -&gt; Beam signals</a:t>
            </a:r>
          </a:p>
          <a:p>
            <a:pPr eaLnBrk="1" hangingPunct="1">
              <a:buFont typeface="Wingdings" panose="05000000000000000000" pitchFamily="2" charset="2"/>
              <a:buChar char="Ø"/>
            </a:pPr>
            <a:r>
              <a:rPr lang="en-US" sz="2400" dirty="0" err="1" smtClean="0"/>
              <a:t>Schottky</a:t>
            </a:r>
            <a:r>
              <a:rPr lang="en-US" sz="2400" dirty="0" smtClean="0"/>
              <a:t> monitor </a:t>
            </a:r>
          </a:p>
          <a:p>
            <a:pPr eaLnBrk="1" hangingPunct="1">
              <a:buFont typeface="Wingdings" panose="05000000000000000000" pitchFamily="2" charset="2"/>
              <a:buChar char="Ø"/>
            </a:pPr>
            <a:r>
              <a:rPr lang="en-US" sz="2400" dirty="0" smtClean="0"/>
              <a:t>Network Analyzer -&gt; Beam transfer function -&gt; PLL</a:t>
            </a:r>
          </a:p>
          <a:p>
            <a:pPr eaLnBrk="1" hangingPunct="1">
              <a:buFont typeface="Wingdings" panose="05000000000000000000" pitchFamily="2" charset="2"/>
              <a:buChar char="Ø"/>
            </a:pPr>
            <a:r>
              <a:rPr lang="en-US" sz="2400" dirty="0"/>
              <a:t>Broadband oversampling ADC system -&gt; </a:t>
            </a:r>
            <a:r>
              <a:rPr lang="en-US" sz="2400" dirty="0" smtClean="0"/>
              <a:t>TOPOS</a:t>
            </a:r>
          </a:p>
          <a:p>
            <a:pPr eaLnBrk="1" hangingPunct="1">
              <a:buFont typeface="Wingdings" panose="05000000000000000000" pitchFamily="2" charset="2"/>
              <a:buChar char="Ø"/>
            </a:pPr>
            <a:r>
              <a:rPr lang="en-US" sz="2400" dirty="0" smtClean="0"/>
              <a:t>Diode based peak detector/ AM demodulator -&gt; BBQ</a:t>
            </a:r>
          </a:p>
          <a:p>
            <a:pPr eaLnBrk="1" hangingPunct="1">
              <a:buFont typeface="Wingdings" panose="05000000000000000000" pitchFamily="2" charset="2"/>
              <a:buChar char="Ø"/>
            </a:pPr>
            <a:r>
              <a:rPr lang="en-US" sz="2400" dirty="0" smtClean="0"/>
              <a:t>Comparison and summary</a:t>
            </a:r>
          </a:p>
        </p:txBody>
      </p:sp>
      <p:sp>
        <p:nvSpPr>
          <p:cNvPr id="5" name="Date Placeholder 4"/>
          <p:cNvSpPr>
            <a:spLocks noGrp="1"/>
          </p:cNvSpPr>
          <p:nvPr>
            <p:ph type="dt" sz="quarter" idx="10"/>
          </p:nvPr>
        </p:nvSpPr>
        <p:spPr>
          <a:xfrm>
            <a:off x="12700" y="6597352"/>
            <a:ext cx="1462956" cy="328612"/>
          </a:xfrm>
          <a:prstGeom prst="rect">
            <a:avLst/>
          </a:prstGeom>
        </p:spPr>
        <p:txBody>
          <a:bodyPr/>
          <a:lstStyle/>
          <a:p>
            <a:pPr>
              <a:defRPr/>
            </a:pPr>
            <a:fld id="{DF4932BC-3047-49CF-9EE8-411A09E01F39}" type="datetime1">
              <a:rPr lang="en-US" smtClean="0"/>
              <a:pPr>
                <a:defRPr/>
              </a:pPr>
              <a:t>11/22/2016</a:t>
            </a:fld>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484783"/>
            <a:ext cx="5059545" cy="210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6" name="TextBox 85"/>
              <p:cNvSpPr txBox="1"/>
              <p:nvPr/>
            </p:nvSpPr>
            <p:spPr>
              <a:xfrm>
                <a:off x="6085263" y="1012426"/>
                <a:ext cx="2382217" cy="1077218"/>
              </a:xfrm>
              <a:prstGeom prst="rect">
                <a:avLst/>
              </a:prstGeom>
              <a:solidFill>
                <a:srgbClr val="00B050"/>
              </a:solidFill>
            </p:spPr>
            <p:txBody>
              <a:bodyPr wrap="square" rtlCol="0">
                <a:spAutoFit/>
              </a:bodyPr>
              <a:lstStyle/>
              <a:p>
                <a:r>
                  <a:rPr lang="de-DE" sz="1600" dirty="0" smtClean="0">
                    <a:solidFill>
                      <a:schemeClr val="bg1"/>
                    </a:solidFill>
                  </a:rPr>
                  <a:t>Measurement </a:t>
                </a:r>
                <a:r>
                  <a:rPr lang="de-DE" sz="1600" dirty="0" err="1" smtClean="0">
                    <a:solidFill>
                      <a:schemeClr val="bg1"/>
                    </a:solidFill>
                  </a:rPr>
                  <a:t>with</a:t>
                </a:r>
                <a:r>
                  <a:rPr lang="de-DE" sz="1600" dirty="0" smtClean="0">
                    <a:solidFill>
                      <a:schemeClr val="bg1"/>
                    </a:solidFill>
                  </a:rPr>
                  <a:t> </a:t>
                </a:r>
                <a14:m>
                  <m:oMath xmlns:m="http://schemas.openxmlformats.org/officeDocument/2006/math">
                    <m:r>
                      <a:rPr lang="de-DE" sz="1600" b="0" i="1" smtClean="0">
                        <a:solidFill>
                          <a:schemeClr val="bg1"/>
                        </a:solidFill>
                        <a:latin typeface="Cambria Math"/>
                      </a:rPr>
                      <m:t>1 </m:t>
                    </m:r>
                    <m:r>
                      <a:rPr lang="de-DE" sz="1600" b="0" i="1" smtClean="0">
                        <a:solidFill>
                          <a:schemeClr val="bg1"/>
                        </a:solidFill>
                        <a:latin typeface="Cambria Math"/>
                      </a:rPr>
                      <m:t>𝑚𝐴</m:t>
                    </m:r>
                    <m:r>
                      <a:rPr lang="de-DE" sz="1600" b="0" i="1" smtClean="0">
                        <a:solidFill>
                          <a:schemeClr val="bg1"/>
                        </a:solidFill>
                        <a:latin typeface="Cambria Math"/>
                      </a:rPr>
                      <m:t> </m:t>
                    </m:r>
                  </m:oMath>
                </a14:m>
                <a:r>
                  <a:rPr lang="en-US" sz="1600" dirty="0" smtClean="0">
                    <a:solidFill>
                      <a:schemeClr val="bg1"/>
                    </a:solidFill>
                  </a:rPr>
                  <a:t> current of </a:t>
                </a:r>
                <a14:m>
                  <m:oMath xmlns:m="http://schemas.openxmlformats.org/officeDocument/2006/math">
                    <m:sSup>
                      <m:sSupPr>
                        <m:ctrlPr>
                          <a:rPr lang="en-US" sz="1600" i="1" smtClean="0">
                            <a:solidFill>
                              <a:schemeClr val="bg1"/>
                            </a:solidFill>
                            <a:latin typeface="Cambria Math"/>
                          </a:rPr>
                        </m:ctrlPr>
                      </m:sSupPr>
                      <m:e>
                        <m:r>
                          <a:rPr lang="de-DE" sz="1600" b="0" i="1" smtClean="0">
                            <a:solidFill>
                              <a:schemeClr val="bg1"/>
                            </a:solidFill>
                            <a:latin typeface="Cambria Math"/>
                          </a:rPr>
                          <m:t>𝑈</m:t>
                        </m:r>
                      </m:e>
                      <m:sup>
                        <m:r>
                          <a:rPr lang="de-DE" sz="1600" b="0" i="1" smtClean="0">
                            <a:solidFill>
                              <a:schemeClr val="bg1"/>
                            </a:solidFill>
                            <a:latin typeface="Cambria Math"/>
                          </a:rPr>
                          <m:t>73+</m:t>
                        </m:r>
                      </m:sup>
                    </m:sSup>
                  </m:oMath>
                </a14:m>
                <a:r>
                  <a:rPr lang="en-US" sz="1600" dirty="0" smtClean="0">
                    <a:solidFill>
                      <a:schemeClr val="bg1"/>
                    </a:solidFill>
                  </a:rPr>
                  <a:t> ions at injection energy in SIS-18</a:t>
                </a:r>
                <a:endParaRPr lang="en-US" sz="1600" dirty="0">
                  <a:solidFill>
                    <a:schemeClr val="bg1"/>
                  </a:solidFill>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6085263" y="1012426"/>
                <a:ext cx="2382217" cy="1077218"/>
              </a:xfrm>
              <a:prstGeom prst="rect">
                <a:avLst/>
              </a:prstGeom>
              <a:blipFill rotWithShape="1">
                <a:blip r:embed="rId4"/>
                <a:stretch>
                  <a:fillRect l="-1279" t="-1695"/>
                </a:stretch>
              </a:blipFill>
            </p:spPr>
            <p:txBody>
              <a:bodyPr/>
              <a:lstStyle/>
              <a:p>
                <a:r>
                  <a:rPr lang="en-US">
                    <a:noFill/>
                  </a:rPr>
                  <a:t> </a:t>
                </a:r>
              </a:p>
            </p:txBody>
          </p:sp>
        </mc:Fallback>
      </mc:AlternateContent>
      <p:sp>
        <p:nvSpPr>
          <p:cNvPr id="210" name="TextBox 209"/>
          <p:cNvSpPr txBox="1"/>
          <p:nvPr/>
        </p:nvSpPr>
        <p:spPr>
          <a:xfrm>
            <a:off x="4318810" y="980728"/>
            <a:ext cx="1640327" cy="338554"/>
          </a:xfrm>
          <a:prstGeom prst="rect">
            <a:avLst/>
          </a:prstGeom>
          <a:solidFill>
            <a:srgbClr val="00B050"/>
          </a:solidFill>
        </p:spPr>
        <p:txBody>
          <a:bodyPr wrap="square" rtlCol="0">
            <a:spAutoFit/>
          </a:bodyPr>
          <a:lstStyle/>
          <a:p>
            <a:r>
              <a:rPr lang="de-DE" sz="1600" dirty="0" smtClean="0">
                <a:solidFill>
                  <a:schemeClr val="bg1"/>
                </a:solidFill>
              </a:rPr>
              <a:t>Head-</a:t>
            </a:r>
            <a:r>
              <a:rPr lang="de-DE" sz="1600" dirty="0" err="1" smtClean="0">
                <a:solidFill>
                  <a:schemeClr val="bg1"/>
                </a:solidFill>
              </a:rPr>
              <a:t>tail</a:t>
            </a:r>
            <a:r>
              <a:rPr lang="de-DE" sz="1600" dirty="0" smtClean="0">
                <a:solidFill>
                  <a:schemeClr val="bg1"/>
                </a:solidFill>
              </a:rPr>
              <a:t> </a:t>
            </a:r>
            <a:r>
              <a:rPr lang="de-DE" sz="1600" dirty="0" err="1" smtClean="0">
                <a:solidFill>
                  <a:schemeClr val="bg1"/>
                </a:solidFill>
              </a:rPr>
              <a:t>modes</a:t>
            </a:r>
            <a:endParaRPr lang="en-US" sz="1600" dirty="0">
              <a:solidFill>
                <a:schemeClr val="bg1"/>
              </a:solidFill>
            </a:endParaRPr>
          </a:p>
        </p:txBody>
      </p:sp>
      <p:sp>
        <p:nvSpPr>
          <p:cNvPr id="214" name="TextBox 213"/>
          <p:cNvSpPr txBox="1"/>
          <p:nvPr/>
        </p:nvSpPr>
        <p:spPr>
          <a:xfrm>
            <a:off x="4630079" y="5302032"/>
            <a:ext cx="1256258" cy="369332"/>
          </a:xfrm>
          <a:prstGeom prst="rect">
            <a:avLst/>
          </a:prstGeom>
          <a:solidFill>
            <a:srgbClr val="00B050"/>
          </a:solidFill>
        </p:spPr>
        <p:txBody>
          <a:bodyPr wrap="square" rtlCol="0">
            <a:spAutoFit/>
          </a:bodyPr>
          <a:lstStyle/>
          <a:p>
            <a:r>
              <a:rPr lang="de-DE" dirty="0" err="1" smtClean="0">
                <a:solidFill>
                  <a:schemeClr val="bg1"/>
                </a:solidFill>
              </a:rPr>
              <a:t>Excitation</a:t>
            </a:r>
            <a:endParaRPr lang="en-US" dirty="0">
              <a:solidFill>
                <a:schemeClr val="bg1"/>
              </a:solidFill>
            </a:endParaRPr>
          </a:p>
        </p:txBody>
      </p:sp>
      <p:sp>
        <p:nvSpPr>
          <p:cNvPr id="6" name="Title 5"/>
          <p:cNvSpPr>
            <a:spLocks noGrp="1"/>
          </p:cNvSpPr>
          <p:nvPr>
            <p:ph type="title"/>
          </p:nvPr>
        </p:nvSpPr>
        <p:spPr/>
        <p:txBody>
          <a:bodyPr/>
          <a:lstStyle/>
          <a:p>
            <a:r>
              <a:rPr lang="en-US" dirty="0" smtClean="0"/>
              <a:t>Baseband tune spectra : Bunched beam</a:t>
            </a: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62" y="3753529"/>
            <a:ext cx="6167288" cy="277181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3753529"/>
            <a:ext cx="6167288" cy="2771815"/>
          </a:xfrm>
          <a:prstGeom prst="rect">
            <a:avLst/>
          </a:prstGeom>
        </p:spPr>
      </p:pic>
      <p:sp>
        <p:nvSpPr>
          <p:cNvPr id="88" name="TextBox 87"/>
          <p:cNvSpPr txBox="1"/>
          <p:nvPr/>
        </p:nvSpPr>
        <p:spPr>
          <a:xfrm>
            <a:off x="1506334" y="5671364"/>
            <a:ext cx="1263761" cy="338554"/>
          </a:xfrm>
          <a:prstGeom prst="rect">
            <a:avLst/>
          </a:prstGeom>
          <a:solidFill>
            <a:srgbClr val="00B050"/>
          </a:solidFill>
        </p:spPr>
        <p:txBody>
          <a:bodyPr wrap="square" rtlCol="0">
            <a:spAutoFit/>
          </a:bodyPr>
          <a:lstStyle/>
          <a:p>
            <a:r>
              <a:rPr lang="de-DE" sz="1600" dirty="0" err="1" smtClean="0">
                <a:solidFill>
                  <a:schemeClr val="bg1"/>
                </a:solidFill>
              </a:rPr>
              <a:t>Baseband</a:t>
            </a:r>
            <a:endParaRPr lang="en-US" sz="1600" dirty="0">
              <a:solidFill>
                <a:schemeClr val="bg1"/>
              </a:solidFill>
            </a:endParaRPr>
          </a:p>
        </p:txBody>
      </p:sp>
      <mc:AlternateContent xmlns:mc="http://schemas.openxmlformats.org/markup-compatibility/2006" xmlns:a14="http://schemas.microsoft.com/office/drawing/2010/main">
        <mc:Choice Requires="a14">
          <p:sp>
            <p:nvSpPr>
              <p:cNvPr id="2" name="TextBox 1"/>
              <p:cNvSpPr txBox="1"/>
              <p:nvPr/>
            </p:nvSpPr>
            <p:spPr>
              <a:xfrm>
                <a:off x="6702770" y="5301208"/>
                <a:ext cx="1790362"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de-DE" b="0" i="1" smtClean="0">
                              <a:latin typeface="Cambria Math"/>
                              <a:ea typeface="Cambria Math"/>
                            </a:rPr>
                            <m:t>𝑄</m:t>
                          </m:r>
                        </m:e>
                        <m:sub>
                          <m:r>
                            <a:rPr lang="de-DE" b="0" i="1" smtClean="0">
                              <a:latin typeface="Cambria Math"/>
                            </a:rPr>
                            <m:t>𝑘</m:t>
                          </m:r>
                        </m:sub>
                      </m:sSub>
                      <m:r>
                        <a:rPr lang="de-DE" b="0" i="1" smtClean="0">
                          <a:latin typeface="Cambria Math"/>
                        </a:rPr>
                        <m:t>=</m:t>
                      </m:r>
                      <m:sSub>
                        <m:sSubPr>
                          <m:ctrlPr>
                            <a:rPr lang="en-US" i="1">
                              <a:latin typeface="Cambria Math"/>
                            </a:rPr>
                          </m:ctrlPr>
                        </m:sSubPr>
                        <m:e>
                          <m:r>
                            <a:rPr lang="de-DE" i="1">
                              <a:latin typeface="Cambria Math"/>
                              <a:ea typeface="Cambria Math"/>
                            </a:rPr>
                            <m:t>𝑄</m:t>
                          </m:r>
                        </m:e>
                        <m:sub>
                          <m:r>
                            <a:rPr lang="de-DE" b="0" i="1" smtClean="0">
                              <a:latin typeface="Cambria Math"/>
                              <a:ea typeface="Cambria Math"/>
                            </a:rPr>
                            <m:t>0</m:t>
                          </m:r>
                        </m:sub>
                      </m:sSub>
                      <m:r>
                        <a:rPr lang="de-DE" b="0" i="1" smtClean="0">
                          <a:latin typeface="Cambria Math"/>
                        </a:rPr>
                        <m:t>+</m:t>
                      </m:r>
                      <m:sSub>
                        <m:sSubPr>
                          <m:ctrlPr>
                            <a:rPr lang="de-DE" b="0" i="1" smtClean="0">
                              <a:latin typeface="Cambria Math"/>
                            </a:rPr>
                          </m:ctrlPr>
                        </m:sSubPr>
                        <m:e>
                          <m:r>
                            <a:rPr lang="de-DE" b="0" i="1" smtClean="0">
                              <a:latin typeface="Cambria Math"/>
                              <a:ea typeface="Cambria Math"/>
                            </a:rPr>
                            <m:t>∆</m:t>
                          </m:r>
                          <m:r>
                            <a:rPr lang="de-DE" b="0" i="1" smtClean="0">
                              <a:latin typeface="Cambria Math"/>
                            </a:rPr>
                            <m:t>𝑄</m:t>
                          </m:r>
                        </m:e>
                        <m:sub>
                          <m:r>
                            <a:rPr lang="de-DE" b="0" i="1" smtClean="0">
                              <a:latin typeface="Cambria Math"/>
                            </a:rPr>
                            <m:t>𝑘</m:t>
                          </m:r>
                        </m:sub>
                      </m:sSub>
                    </m:oMath>
                  </m:oMathPara>
                </a14:m>
                <a:endParaRPr lang="de-DE" b="0" dirty="0" smtClean="0"/>
              </a:p>
              <a:p>
                <a:endParaRPr lang="de-DE" b="0" dirty="0" smtClean="0"/>
              </a:p>
              <a:p>
                <a:pPr/>
                <a14:m>
                  <m:oMathPara xmlns:m="http://schemas.openxmlformats.org/officeDocument/2006/math">
                    <m:oMathParaPr>
                      <m:jc m:val="centerGroup"/>
                    </m:oMathParaPr>
                    <m:oMath xmlns:m="http://schemas.openxmlformats.org/officeDocument/2006/math">
                      <m:sSub>
                        <m:sSubPr>
                          <m:ctrlPr>
                            <a:rPr lang="de-DE" i="1">
                              <a:latin typeface="Cambria Math"/>
                            </a:rPr>
                          </m:ctrlPr>
                        </m:sSubPr>
                        <m:e>
                          <m:r>
                            <a:rPr lang="de-DE" i="1">
                              <a:latin typeface="Cambria Math"/>
                              <a:ea typeface="Cambria Math"/>
                            </a:rPr>
                            <m:t>∆</m:t>
                          </m:r>
                          <m:r>
                            <a:rPr lang="de-DE" i="1">
                              <a:latin typeface="Cambria Math"/>
                            </a:rPr>
                            <m:t>𝑄</m:t>
                          </m:r>
                        </m:e>
                        <m:sub>
                          <m:r>
                            <a:rPr lang="de-DE" i="1">
                              <a:latin typeface="Cambria Math"/>
                            </a:rPr>
                            <m:t>𝑘</m:t>
                          </m:r>
                        </m:sub>
                      </m:sSub>
                      <m:r>
                        <a:rPr lang="de-DE" b="0" i="1" smtClean="0">
                          <a:latin typeface="Cambria Math"/>
                        </a:rPr>
                        <m:t>=</m:t>
                      </m:r>
                      <m:r>
                        <a:rPr lang="de-DE" b="0" i="1" smtClean="0">
                          <a:latin typeface="Cambria Math"/>
                        </a:rPr>
                        <m:t>𝑘</m:t>
                      </m:r>
                      <m:sSub>
                        <m:sSubPr>
                          <m:ctrlPr>
                            <a:rPr lang="de-DE" b="0" i="1" smtClean="0">
                              <a:latin typeface="Cambria Math"/>
                            </a:rPr>
                          </m:ctrlPr>
                        </m:sSubPr>
                        <m:e>
                          <m:r>
                            <a:rPr lang="de-DE" b="0" i="1" smtClean="0">
                              <a:latin typeface="Cambria Math"/>
                            </a:rPr>
                            <m:t>𝑄</m:t>
                          </m:r>
                        </m:e>
                        <m:sub>
                          <m:r>
                            <a:rPr lang="de-DE" b="0" i="1" smtClean="0">
                              <a:latin typeface="Cambria Math"/>
                            </a:rPr>
                            <m:t>𝑠</m:t>
                          </m:r>
                        </m:sub>
                      </m:sSub>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6702770" y="5301208"/>
                <a:ext cx="1790362" cy="923330"/>
              </a:xfrm>
              <a:prstGeom prst="rect">
                <a:avLst/>
              </a:prstGeom>
              <a:blipFill rotWithShape="1">
                <a:blip r:embed="rId7"/>
                <a:stretch>
                  <a:fillRect b="-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404807" y="3861048"/>
                <a:ext cx="2237023" cy="338554"/>
              </a:xfrm>
              <a:prstGeom prst="rect">
                <a:avLst/>
              </a:prstGeom>
              <a:noFill/>
            </p:spPr>
            <p:txBody>
              <a:bodyPr wrap="none" rtlCol="0">
                <a:spAutoFit/>
              </a:bodyPr>
              <a:lstStyle/>
              <a:p>
                <a:r>
                  <a:rPr lang="en-US" sz="1600" dirty="0" smtClean="0"/>
                  <a:t>For  baseband, </a:t>
                </a:r>
                <a14:m>
                  <m:oMath xmlns:m="http://schemas.openxmlformats.org/officeDocument/2006/math">
                    <m:r>
                      <a:rPr lang="en-US" sz="1600" i="1" dirty="0" smtClean="0">
                        <a:latin typeface="Cambria Math"/>
                      </a:rPr>
                      <m:t>𝑚</m:t>
                    </m:r>
                    <m:r>
                      <a:rPr lang="en-US" sz="1600" i="1" dirty="0" smtClean="0">
                        <a:latin typeface="Cambria Math"/>
                      </a:rPr>
                      <m:t>=0</m:t>
                    </m:r>
                  </m:oMath>
                </a14:m>
                <a:endParaRPr lang="en-US"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6404807" y="3861048"/>
                <a:ext cx="2237023" cy="338554"/>
              </a:xfrm>
              <a:prstGeom prst="rect">
                <a:avLst/>
              </a:prstGeom>
              <a:blipFill rotWithShape="1">
                <a:blip r:embed="rId8"/>
                <a:stretch>
                  <a:fillRect l="-1635"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701745" y="4293096"/>
                <a:ext cx="18221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smtClean="0">
                              <a:latin typeface="Cambria Math"/>
                              <a:ea typeface="Cambria Math"/>
                            </a:rPr>
                            <m:t>𝜔</m:t>
                          </m:r>
                        </m:e>
                        <m:sub>
                          <m:r>
                            <a:rPr lang="de-DE" b="0" i="1" smtClean="0">
                              <a:latin typeface="Cambria Math"/>
                            </a:rPr>
                            <m:t>𝑘</m:t>
                          </m:r>
                        </m:sub>
                      </m:sSub>
                      <m:r>
                        <a:rPr lang="de-DE" b="0" i="1" smtClean="0">
                          <a:latin typeface="Cambria Math"/>
                        </a:rPr>
                        <m:t>=</m:t>
                      </m:r>
                      <m:sSub>
                        <m:sSubPr>
                          <m:ctrlPr>
                            <a:rPr lang="de-DE" b="0" i="1" smtClean="0">
                              <a:latin typeface="Cambria Math"/>
                            </a:rPr>
                          </m:ctrlPr>
                        </m:sSubPr>
                        <m:e>
                          <m:r>
                            <a:rPr lang="de-DE" b="0" i="1" smtClean="0">
                              <a:latin typeface="Cambria Math"/>
                              <a:ea typeface="Cambria Math"/>
                            </a:rPr>
                            <m:t>𝜔</m:t>
                          </m:r>
                        </m:e>
                        <m:sub>
                          <m:r>
                            <a:rPr lang="de-DE" b="0" i="1" smtClean="0">
                              <a:latin typeface="Cambria Math"/>
                            </a:rPr>
                            <m:t>𝑏</m:t>
                          </m:r>
                        </m:sub>
                      </m:sSub>
                      <m:r>
                        <a:rPr lang="de-DE" b="0" i="1" smtClean="0">
                          <a:latin typeface="Cambria Math"/>
                        </a:rPr>
                        <m:t>+</m:t>
                      </m:r>
                      <m:r>
                        <a:rPr lang="de-DE" b="0" i="1" smtClean="0">
                          <a:latin typeface="Cambria Math"/>
                        </a:rPr>
                        <m:t>𝑘</m:t>
                      </m:r>
                      <m:sSub>
                        <m:sSubPr>
                          <m:ctrlPr>
                            <a:rPr lang="de-DE" b="0" i="1" smtClean="0">
                              <a:latin typeface="Cambria Math"/>
                            </a:rPr>
                          </m:ctrlPr>
                        </m:sSubPr>
                        <m:e>
                          <m:r>
                            <a:rPr lang="de-DE" b="0" i="1" smtClean="0">
                              <a:latin typeface="Cambria Math"/>
                              <a:ea typeface="Cambria Math"/>
                            </a:rPr>
                            <m:t>𝜔</m:t>
                          </m:r>
                        </m:e>
                        <m:sub>
                          <m:r>
                            <a:rPr lang="de-DE" b="0" i="1" smtClean="0">
                              <a:latin typeface="Cambria Math"/>
                            </a:rPr>
                            <m:t>𝑠</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701745" y="4293096"/>
                <a:ext cx="1822101"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300192" y="4797152"/>
                <a:ext cx="2885405" cy="338554"/>
              </a:xfrm>
              <a:prstGeom prst="rect">
                <a:avLst/>
              </a:prstGeom>
              <a:noFill/>
            </p:spPr>
            <p:txBody>
              <a:bodyPr wrap="none" rtlCol="0">
                <a:spAutoFit/>
              </a:bodyPr>
              <a:lstStyle/>
              <a:p>
                <a:r>
                  <a:rPr lang="en-US" sz="1600" dirty="0" smtClean="0"/>
                  <a:t>Normalizing by rev. freq. (</a:t>
                </a:r>
                <a14:m>
                  <m:oMath xmlns:m="http://schemas.openxmlformats.org/officeDocument/2006/math">
                    <m:sSub>
                      <m:sSubPr>
                        <m:ctrlPr>
                          <a:rPr lang="de-DE" sz="1600" i="1">
                            <a:latin typeface="Cambria Math"/>
                          </a:rPr>
                        </m:ctrlPr>
                      </m:sSubPr>
                      <m:e>
                        <m:r>
                          <a:rPr lang="de-DE" sz="1600" i="1">
                            <a:latin typeface="Cambria Math"/>
                            <a:ea typeface="Cambria Math"/>
                          </a:rPr>
                          <m:t>𝜔</m:t>
                        </m:r>
                      </m:e>
                      <m:sub>
                        <m:r>
                          <a:rPr lang="de-DE" sz="1600" b="0" i="1" smtClean="0">
                            <a:latin typeface="Cambria Math"/>
                            <a:ea typeface="Cambria Math"/>
                          </a:rPr>
                          <m:t>0</m:t>
                        </m:r>
                      </m:sub>
                    </m:sSub>
                  </m:oMath>
                </a14:m>
                <a:r>
                  <a:rPr lang="en-US" sz="1600" dirty="0" smtClean="0"/>
                  <a:t>)</a:t>
                </a:r>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6300192" y="4797152"/>
                <a:ext cx="2885405" cy="338554"/>
              </a:xfrm>
              <a:prstGeom prst="rect">
                <a:avLst/>
              </a:prstGeom>
              <a:blipFill rotWithShape="1">
                <a:blip r:embed="rId10"/>
                <a:stretch>
                  <a:fillRect l="-1055" t="-5455" b="-23636"/>
                </a:stretch>
              </a:blipFill>
            </p:spPr>
            <p:txBody>
              <a:bodyPr/>
              <a:lstStyle/>
              <a:p>
                <a:r>
                  <a:rPr lang="en-US">
                    <a:noFill/>
                  </a:rPr>
                  <a:t> </a:t>
                </a:r>
              </a:p>
            </p:txBody>
          </p:sp>
        </mc:Fallback>
      </mc:AlternateContent>
      <p:sp>
        <p:nvSpPr>
          <p:cNvPr id="14" name="TextBox 13"/>
          <p:cNvSpPr txBox="1"/>
          <p:nvPr/>
        </p:nvSpPr>
        <p:spPr>
          <a:xfrm>
            <a:off x="4388359" y="5826750"/>
            <a:ext cx="1119745" cy="338554"/>
          </a:xfrm>
          <a:prstGeom prst="rect">
            <a:avLst/>
          </a:prstGeom>
          <a:solidFill>
            <a:srgbClr val="00B050"/>
          </a:solidFill>
        </p:spPr>
        <p:txBody>
          <a:bodyPr wrap="square" rtlCol="0">
            <a:spAutoFit/>
          </a:bodyPr>
          <a:lstStyle/>
          <a:p>
            <a:r>
              <a:rPr lang="de-DE" sz="1600" dirty="0" err="1" smtClean="0">
                <a:solidFill>
                  <a:schemeClr val="bg1"/>
                </a:solidFill>
              </a:rPr>
              <a:t>Excitation</a:t>
            </a:r>
            <a:endParaRPr lang="en-US" sz="1600" dirty="0">
              <a:solidFill>
                <a:schemeClr val="bg1"/>
              </a:solidFill>
            </a:endParaRPr>
          </a:p>
        </p:txBody>
      </p:sp>
    </p:spTree>
    <p:extLst>
      <p:ext uri="{BB962C8B-B14F-4D97-AF65-F5344CB8AC3E}">
        <p14:creationId xmlns:p14="http://schemas.microsoft.com/office/powerpoint/2010/main" val="383706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10" grpId="0" animBg="1"/>
      <p:bldP spid="214"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ext Box 2"/>
          <p:cNvSpPr txBox="1">
            <a:spLocks noChangeArrowheads="1"/>
          </p:cNvSpPr>
          <p:nvPr/>
        </p:nvSpPr>
        <p:spPr bwMode="auto">
          <a:xfrm>
            <a:off x="300038" y="361950"/>
            <a:ext cx="7924800" cy="39687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altLang="de-DE" sz="2000" b="1">
              <a:solidFill>
                <a:schemeClr val="tx1"/>
              </a:solidFill>
              <a:latin typeface="Comic Sans MS" pitchFamily="66" charset="0"/>
            </a:endParaRPr>
          </a:p>
        </p:txBody>
      </p:sp>
      <p:sp>
        <p:nvSpPr>
          <p:cNvPr id="871433" name="Rectangle 9"/>
          <p:cNvSpPr>
            <a:spLocks noChangeArrowheads="1"/>
          </p:cNvSpPr>
          <p:nvPr/>
        </p:nvSpPr>
        <p:spPr bwMode="auto">
          <a:xfrm>
            <a:off x="63548" y="1046540"/>
            <a:ext cx="5500033" cy="151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1700" b="1" dirty="0" smtClean="0">
                <a:solidFill>
                  <a:schemeClr val="accent2"/>
                </a:solidFill>
              </a:rPr>
              <a:t>General functionality:</a:t>
            </a:r>
          </a:p>
          <a:p>
            <a:pPr marL="285750" indent="-285750" algn="l" eaLnBrk="0" hangingPunct="0">
              <a:spcBef>
                <a:spcPts val="200"/>
              </a:spcBef>
              <a:buFont typeface="Wingdings" panose="05000000000000000000" pitchFamily="2" charset="2"/>
              <a:buChar char="Ø"/>
            </a:pPr>
            <a:r>
              <a:rPr lang="en-US" altLang="de-DE" sz="1700" dirty="0" smtClean="0"/>
              <a:t>The beam is excited by band-limited noise or sweep</a:t>
            </a:r>
            <a:endParaRPr lang="en-US" altLang="de-DE" sz="1700" dirty="0"/>
          </a:p>
          <a:p>
            <a:pPr marL="285750" indent="-285750" algn="l" eaLnBrk="0" hangingPunct="0">
              <a:spcBef>
                <a:spcPts val="200"/>
              </a:spcBef>
              <a:buFont typeface="Wingdings" panose="05000000000000000000" pitchFamily="2" charset="2"/>
              <a:buChar char="Ø"/>
            </a:pPr>
            <a:r>
              <a:rPr lang="en-US" altLang="de-DE" dirty="0" smtClean="0">
                <a:solidFill>
                  <a:schemeClr val="tx1"/>
                </a:solidFill>
              </a:rPr>
              <a:t>Broadband amplification &amp; oversampling of bunches</a:t>
            </a:r>
          </a:p>
          <a:p>
            <a:pPr marL="285750" indent="-285750" algn="l" eaLnBrk="0" hangingPunct="0">
              <a:spcBef>
                <a:spcPts val="200"/>
              </a:spcBef>
              <a:buFont typeface="Wingdings" panose="05000000000000000000" pitchFamily="2" charset="2"/>
              <a:buChar char="Ø"/>
            </a:pPr>
            <a:r>
              <a:rPr lang="en-US" altLang="de-DE" sz="1700" dirty="0" smtClean="0"/>
              <a:t>Position value for each bunch</a:t>
            </a:r>
            <a:endParaRPr lang="en-US" altLang="de-DE" sz="1700" dirty="0"/>
          </a:p>
          <a:p>
            <a:pPr marL="285750" indent="-285750" algn="l" eaLnBrk="0" hangingPunct="0">
              <a:spcBef>
                <a:spcPts val="200"/>
              </a:spcBef>
              <a:buFont typeface="Wingdings" panose="05000000000000000000" pitchFamily="2" charset="2"/>
              <a:buChar char="Ø"/>
            </a:pPr>
            <a:r>
              <a:rPr lang="en-US" altLang="de-DE" sz="1700" dirty="0" smtClean="0">
                <a:solidFill>
                  <a:schemeClr val="tx1"/>
                </a:solidFill>
              </a:rPr>
              <a:t>Fourier trans</a:t>
            </a:r>
            <a:r>
              <a:rPr lang="en-US" altLang="de-DE" sz="1700" dirty="0" smtClean="0"/>
              <a:t>formation</a:t>
            </a:r>
            <a:r>
              <a:rPr lang="en-US" altLang="de-DE" sz="1700" dirty="0" smtClean="0">
                <a:solidFill>
                  <a:schemeClr val="tx1"/>
                </a:solidFill>
              </a:rPr>
              <a:t> </a:t>
            </a:r>
            <a:r>
              <a:rPr lang="en-US" altLang="de-DE" sz="1700" dirty="0">
                <a:solidFill>
                  <a:schemeClr val="tx1"/>
                </a:solidFill>
              </a:rPr>
              <a:t>gives the non-integer tune </a:t>
            </a:r>
            <a:r>
              <a:rPr lang="en-US" altLang="de-DE" sz="1700" b="1" i="1" dirty="0" smtClean="0">
                <a:latin typeface="Times New Roman" panose="02020603050405020304" pitchFamily="18" charset="0"/>
                <a:ea typeface="Cambria Math" panose="02040503050406030204" pitchFamily="18" charset="0"/>
                <a:cs typeface="Times New Roman" panose="02020603050405020304" pitchFamily="18" charset="0"/>
              </a:rPr>
              <a:t>Q </a:t>
            </a:r>
            <a:r>
              <a:rPr lang="en-US" altLang="de-DE" sz="1700" b="1" i="1" baseline="30000" dirty="0" smtClean="0">
                <a:latin typeface="Times New Roman" panose="02020603050405020304" pitchFamily="18" charset="0"/>
                <a:cs typeface="Times New Roman" panose="02020603050405020304" pitchFamily="18" charset="0"/>
              </a:rPr>
              <a:t>f</a:t>
            </a:r>
            <a:r>
              <a:rPr lang="en-US" altLang="de-DE" sz="1700" b="1" i="1" dirty="0" smtClean="0">
                <a:latin typeface="Times New Roman" panose="02020603050405020304" pitchFamily="18" charset="0"/>
                <a:cs typeface="Times New Roman" panose="02020603050405020304" pitchFamily="18" charset="0"/>
              </a:rPr>
              <a:t> </a:t>
            </a:r>
          </a:p>
        </p:txBody>
      </p:sp>
      <p:sp>
        <p:nvSpPr>
          <p:cNvPr id="871435" name="Text Box 11"/>
          <p:cNvSpPr txBox="1">
            <a:spLocks noChangeArrowheads="1"/>
          </p:cNvSpPr>
          <p:nvPr/>
        </p:nvSpPr>
        <p:spPr bwMode="auto">
          <a:xfrm>
            <a:off x="81943" y="6311143"/>
            <a:ext cx="499400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de-DE" sz="1300" dirty="0" smtClean="0">
                <a:solidFill>
                  <a:schemeClr val="tx1"/>
                </a:solidFill>
                <a:ea typeface="ＭＳ Ｐゴシック" charset="-128"/>
              </a:rPr>
              <a:t>R</a:t>
            </a:r>
            <a:r>
              <a:rPr lang="en-US" altLang="de-DE" sz="1300" dirty="0">
                <a:solidFill>
                  <a:schemeClr val="tx1"/>
                </a:solidFill>
                <a:ea typeface="ＭＳ Ｐゴシック" charset="-128"/>
              </a:rPr>
              <a:t>. Singh (GSI) et al., </a:t>
            </a:r>
            <a:r>
              <a:rPr lang="en-US" altLang="de-DE" sz="1300" dirty="0" smtClean="0">
                <a:solidFill>
                  <a:schemeClr val="tx1"/>
                </a:solidFill>
                <a:ea typeface="ＭＳ Ｐゴシック" charset="-128"/>
              </a:rPr>
              <a:t>Proc. HB’10, U. Springer et al., Proc. DIPAC’09</a:t>
            </a:r>
            <a:r>
              <a:rPr lang="en-US" altLang="de-DE" sz="1300" dirty="0" smtClean="0">
                <a:solidFill>
                  <a:schemeClr val="tx1"/>
                </a:solidFill>
                <a:latin typeface="Times New Roman" pitchFamily="18" charset="0"/>
                <a:ea typeface="ＭＳ Ｐゴシック" charset="-128"/>
              </a:rPr>
              <a:t> </a:t>
            </a:r>
            <a:endParaRPr lang="en-US" altLang="de-DE" sz="1300" dirty="0">
              <a:solidFill>
                <a:schemeClr val="tx1"/>
              </a:solidFill>
              <a:latin typeface="Times New Roman" pitchFamily="18" charset="0"/>
              <a:ea typeface="ＭＳ Ｐゴシック" charset="-128"/>
            </a:endParaRPr>
          </a:p>
        </p:txBody>
      </p:sp>
      <p:sp>
        <p:nvSpPr>
          <p:cNvPr id="871434" name="Text Box 10"/>
          <p:cNvSpPr txBox="1">
            <a:spLocks noChangeArrowheads="1"/>
          </p:cNvSpPr>
          <p:nvPr/>
        </p:nvSpPr>
        <p:spPr bwMode="auto">
          <a:xfrm>
            <a:off x="5508104" y="4716302"/>
            <a:ext cx="3630121" cy="166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en-US" altLang="de-DE" b="1" dirty="0" smtClean="0">
                <a:solidFill>
                  <a:srgbClr val="3333CC"/>
                </a:solidFill>
              </a:rPr>
              <a:t>Digital Electronics </a:t>
            </a:r>
          </a:p>
          <a:p>
            <a:pPr algn="l"/>
            <a:r>
              <a:rPr lang="en-US" altLang="de-DE" b="1" dirty="0" smtClean="0">
                <a:solidFill>
                  <a:srgbClr val="3333CC"/>
                </a:solidFill>
              </a:rPr>
              <a:t>(LIBERA  from I-Tech): </a:t>
            </a:r>
            <a:endParaRPr lang="en-US" altLang="de-DE" b="1" dirty="0">
              <a:solidFill>
                <a:srgbClr val="3333CC"/>
              </a:solidFill>
            </a:endParaRPr>
          </a:p>
          <a:p>
            <a:pPr algn="l">
              <a:lnSpc>
                <a:spcPct val="60000"/>
              </a:lnSpc>
              <a:spcBef>
                <a:spcPts val="800"/>
              </a:spcBef>
              <a:buFont typeface="Wingdings" pitchFamily="2" charset="2"/>
              <a:buChar char="Ø"/>
            </a:pPr>
            <a:r>
              <a:rPr lang="en-US" altLang="de-DE" dirty="0"/>
              <a:t>  </a:t>
            </a:r>
            <a:r>
              <a:rPr lang="en-US" altLang="de-DE" sz="1600" dirty="0"/>
              <a:t>ADC </a:t>
            </a:r>
            <a:r>
              <a:rPr lang="en-US" altLang="de-DE" sz="1600" dirty="0" smtClean="0"/>
              <a:t>with </a:t>
            </a:r>
            <a:r>
              <a:rPr lang="en-US" altLang="de-DE" sz="1600" dirty="0"/>
              <a:t>125 </a:t>
            </a:r>
            <a:r>
              <a:rPr lang="en-US" altLang="de-DE" sz="1600" dirty="0" err="1" smtClean="0"/>
              <a:t>MSa</a:t>
            </a:r>
            <a:r>
              <a:rPr lang="en-US" altLang="de-DE" sz="1600" dirty="0" smtClean="0"/>
              <a:t>/s</a:t>
            </a:r>
          </a:p>
          <a:p>
            <a:pPr>
              <a:lnSpc>
                <a:spcPct val="60000"/>
              </a:lnSpc>
              <a:spcBef>
                <a:spcPts val="800"/>
              </a:spcBef>
              <a:buFont typeface="Wingdings" pitchFamily="2" charset="2"/>
              <a:buChar char="Ø"/>
            </a:pPr>
            <a:r>
              <a:rPr lang="en-US" altLang="de-DE" sz="1600" dirty="0" smtClean="0"/>
              <a:t>  10 effective  bits</a:t>
            </a:r>
            <a:endParaRPr lang="en-US" altLang="de-DE" sz="1600" dirty="0"/>
          </a:p>
          <a:p>
            <a:pPr algn="l">
              <a:lnSpc>
                <a:spcPct val="60000"/>
              </a:lnSpc>
              <a:spcBef>
                <a:spcPts val="800"/>
              </a:spcBef>
              <a:buFont typeface="Wingdings" pitchFamily="2" charset="2"/>
              <a:buChar char="Ø"/>
            </a:pPr>
            <a:r>
              <a:rPr lang="en-US" altLang="de-DE" sz="1600" dirty="0"/>
              <a:t>  </a:t>
            </a:r>
            <a:r>
              <a:rPr lang="en-US" altLang="de-DE" sz="1600" dirty="0" smtClean="0"/>
              <a:t>FPGA: position evaluation etc.</a:t>
            </a:r>
          </a:p>
          <a:p>
            <a:pPr algn="l">
              <a:lnSpc>
                <a:spcPct val="60000"/>
              </a:lnSpc>
              <a:spcBef>
                <a:spcPts val="800"/>
              </a:spcBef>
            </a:pPr>
            <a:r>
              <a:rPr lang="en-US" altLang="de-DE" sz="1600" dirty="0" smtClean="0"/>
              <a:t>Remark: For FAIR-SIS100 12 eff. bits ADC </a:t>
            </a:r>
            <a:endParaRPr lang="en-US" altLang="de-DE" sz="1600"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000" y="2145733"/>
            <a:ext cx="2584625" cy="216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feld 15"/>
          <p:cNvSpPr txBox="1"/>
          <p:nvPr/>
        </p:nvSpPr>
        <p:spPr>
          <a:xfrm>
            <a:off x="5563581" y="971551"/>
            <a:ext cx="3816909" cy="1200329"/>
          </a:xfrm>
          <a:prstGeom prst="rect">
            <a:avLst/>
          </a:prstGeom>
          <a:noFill/>
        </p:spPr>
        <p:txBody>
          <a:bodyPr wrap="square" rtlCol="0">
            <a:spAutoFit/>
          </a:bodyPr>
          <a:lstStyle/>
          <a:p>
            <a:r>
              <a:rPr lang="en-US" b="1" dirty="0" smtClean="0">
                <a:solidFill>
                  <a:srgbClr val="0000FF"/>
                </a:solidFill>
              </a:rPr>
              <a:t>Linear cut BPM:</a:t>
            </a:r>
          </a:p>
          <a:p>
            <a:r>
              <a:rPr lang="en-US" dirty="0" smtClean="0"/>
              <a:t>Size: 200 x 70 mm</a:t>
            </a:r>
            <a:r>
              <a:rPr lang="en-US" baseline="30000" dirty="0" smtClean="0"/>
              <a:t>2</a:t>
            </a:r>
            <a:r>
              <a:rPr lang="en-US" dirty="0" smtClean="0"/>
              <a:t>, length 260 mm</a:t>
            </a:r>
          </a:p>
          <a:p>
            <a:r>
              <a:rPr lang="en-US" dirty="0" smtClean="0"/>
              <a:t>Position sensitivity:</a:t>
            </a:r>
          </a:p>
          <a:p>
            <a:r>
              <a:rPr lang="en-US" b="1" i="1" dirty="0" err="1" smtClean="0">
                <a:latin typeface="Cambria Math" panose="02040503050406030204" pitchFamily="18" charset="0"/>
                <a:ea typeface="Cambria Math" panose="02040503050406030204" pitchFamily="18" charset="0"/>
              </a:rPr>
              <a:t>S</a:t>
            </a:r>
            <a:r>
              <a:rPr lang="en-US" b="1" i="1" baseline="-25000" dirty="0" err="1" smtClean="0">
                <a:latin typeface="Cambria Math" panose="02040503050406030204" pitchFamily="18" charset="0"/>
                <a:ea typeface="Cambria Math" panose="02040503050406030204" pitchFamily="18" charset="0"/>
              </a:rPr>
              <a:t>x</a:t>
            </a:r>
            <a:r>
              <a:rPr lang="en-US" dirty="0" smtClean="0"/>
              <a:t> </a:t>
            </a:r>
            <a:r>
              <a:rPr lang="en-US" dirty="0"/>
              <a:t>= </a:t>
            </a:r>
            <a:r>
              <a:rPr lang="en-US" dirty="0" smtClean="0"/>
              <a:t>0.8 </a:t>
            </a:r>
            <a:r>
              <a:rPr lang="en-US" dirty="0"/>
              <a:t>%/mm, </a:t>
            </a:r>
            <a:r>
              <a:rPr lang="en-US" b="1" i="1" dirty="0" err="1">
                <a:latin typeface="Cambria Math" panose="02040503050406030204" pitchFamily="18" charset="0"/>
                <a:ea typeface="Cambria Math" panose="02040503050406030204" pitchFamily="18" charset="0"/>
              </a:rPr>
              <a:t>S</a:t>
            </a:r>
            <a:r>
              <a:rPr lang="en-US" b="1" i="1" baseline="-25000" dirty="0" err="1">
                <a:latin typeface="Cambria Math" panose="02040503050406030204" pitchFamily="18" charset="0"/>
                <a:ea typeface="Cambria Math" panose="02040503050406030204" pitchFamily="18" charset="0"/>
              </a:rPr>
              <a:t>y</a:t>
            </a:r>
            <a:r>
              <a:rPr lang="en-US" dirty="0"/>
              <a:t> = </a:t>
            </a:r>
            <a:r>
              <a:rPr lang="en-US" dirty="0" smtClean="0"/>
              <a:t>2.0 </a:t>
            </a:r>
            <a:r>
              <a:rPr lang="en-US" dirty="0"/>
              <a:t>%/</a:t>
            </a:r>
            <a:r>
              <a:rPr lang="en-US" dirty="0" smtClean="0"/>
              <a:t>mm</a:t>
            </a:r>
          </a:p>
        </p:txBody>
      </p:sp>
      <p:sp>
        <p:nvSpPr>
          <p:cNvPr id="17" name="Text Box 7"/>
          <p:cNvSpPr txBox="1">
            <a:spLocks noChangeArrowheads="1"/>
          </p:cNvSpPr>
          <p:nvPr/>
        </p:nvSpPr>
        <p:spPr bwMode="auto">
          <a:xfrm>
            <a:off x="342900" y="295275"/>
            <a:ext cx="8086725"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de-DE" sz="2400" b="1" dirty="0" smtClean="0">
                <a:solidFill>
                  <a:schemeClr val="tx1"/>
                </a:solidFill>
                <a:latin typeface="Times New Roman" pitchFamily="18" charset="0"/>
              </a:rPr>
              <a:t>Tune</a:t>
            </a:r>
            <a:r>
              <a:rPr lang="en-US" altLang="de-DE" sz="2400" b="1" dirty="0" smtClean="0">
                <a:latin typeface="Times New Roman" pitchFamily="18" charset="0"/>
              </a:rPr>
              <a:t>, Orbit &amp; </a:t>
            </a:r>
            <a:r>
              <a:rPr lang="en-US" altLang="de-DE" sz="2400" b="1" dirty="0" err="1" smtClean="0">
                <a:latin typeface="Times New Roman" pitchFamily="18" charset="0"/>
              </a:rPr>
              <a:t>POsition</a:t>
            </a:r>
            <a:r>
              <a:rPr lang="en-US" altLang="de-DE" sz="2400" b="1" dirty="0" smtClean="0">
                <a:latin typeface="Times New Roman" pitchFamily="18" charset="0"/>
              </a:rPr>
              <a:t> System TOPOS</a:t>
            </a:r>
            <a:r>
              <a:rPr lang="en-US" altLang="de-DE" sz="2400" b="1" dirty="0" smtClean="0">
                <a:solidFill>
                  <a:schemeClr val="tx1"/>
                </a:solidFill>
                <a:latin typeface="Times New Roman" pitchFamily="18" charset="0"/>
              </a:rPr>
              <a:t> </a:t>
            </a:r>
            <a:r>
              <a:rPr lang="en-US" altLang="de-DE" sz="2400" b="1" dirty="0" smtClean="0">
                <a:solidFill>
                  <a:schemeClr val="tx1"/>
                </a:solidFill>
                <a:latin typeface="Times New Roman" pitchFamily="18" charset="0"/>
                <a:sym typeface="Symbol"/>
              </a:rPr>
              <a:t> Oversampling</a:t>
            </a:r>
            <a:endParaRPr lang="en-US" altLang="de-DE" sz="2400" b="1" dirty="0">
              <a:solidFill>
                <a:schemeClr val="tx1"/>
              </a:solidFill>
              <a:latin typeface="Times New Roman" pitchFamily="18" charset="0"/>
            </a:endParaRPr>
          </a:p>
        </p:txBody>
      </p:sp>
      <p:grpSp>
        <p:nvGrpSpPr>
          <p:cNvPr id="5" name="Gruppieren 4"/>
          <p:cNvGrpSpPr/>
          <p:nvPr/>
        </p:nvGrpSpPr>
        <p:grpSpPr>
          <a:xfrm>
            <a:off x="-35242" y="2752965"/>
            <a:ext cx="5501872" cy="3544980"/>
            <a:chOff x="-35242" y="2528377"/>
            <a:chExt cx="5501872" cy="3544980"/>
          </a:xfrm>
        </p:grpSpPr>
        <p:grpSp>
          <p:nvGrpSpPr>
            <p:cNvPr id="3" name="Gruppieren 2"/>
            <p:cNvGrpSpPr/>
            <p:nvPr/>
          </p:nvGrpSpPr>
          <p:grpSpPr>
            <a:xfrm>
              <a:off x="63548" y="2528377"/>
              <a:ext cx="5403082" cy="3544980"/>
              <a:chOff x="3407792" y="1839223"/>
              <a:chExt cx="5631433" cy="3694802"/>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7792" y="1839223"/>
                <a:ext cx="5545097" cy="363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bwMode="auto">
              <a:xfrm>
                <a:off x="8224838" y="5421312"/>
                <a:ext cx="814387" cy="112713"/>
              </a:xfrm>
              <a:prstGeom prst="rect">
                <a:avLst/>
              </a:prstGeom>
              <a:solidFill>
                <a:schemeClr val="bg1"/>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2" name="Textfeld 11"/>
            <p:cNvSpPr txBox="1"/>
            <p:nvPr/>
          </p:nvSpPr>
          <p:spPr>
            <a:xfrm>
              <a:off x="-35242" y="5394773"/>
              <a:ext cx="2138362" cy="584775"/>
            </a:xfrm>
            <a:prstGeom prst="rect">
              <a:avLst/>
            </a:prstGeom>
            <a:noFill/>
          </p:spPr>
          <p:txBody>
            <a:bodyPr wrap="square" rtlCol="0">
              <a:spAutoFit/>
            </a:bodyPr>
            <a:lstStyle/>
            <a:p>
              <a:r>
                <a:rPr lang="en-US" sz="1600" b="1" dirty="0" smtClean="0">
                  <a:solidFill>
                    <a:srgbClr val="0000FF"/>
                  </a:solidFill>
                </a:rPr>
                <a:t>Different excitations:</a:t>
              </a:r>
            </a:p>
            <a:p>
              <a:r>
                <a:rPr lang="en-US" sz="1600" dirty="0" smtClean="0"/>
                <a:t>noise or sweep</a:t>
              </a:r>
              <a:endParaRPr lang="en-US" sz="1600" dirty="0"/>
            </a:p>
          </p:txBody>
        </p:sp>
        <p:sp>
          <p:nvSpPr>
            <p:cNvPr id="4" name="Freihandform 3"/>
            <p:cNvSpPr/>
            <p:nvPr/>
          </p:nvSpPr>
          <p:spPr bwMode="auto">
            <a:xfrm>
              <a:off x="1038758" y="2735352"/>
              <a:ext cx="3445610" cy="585749"/>
            </a:xfrm>
            <a:custGeom>
              <a:avLst/>
              <a:gdLst>
                <a:gd name="connsiteX0" fmla="*/ 0 w 3445610"/>
                <a:gd name="connsiteY0" fmla="*/ 476021 h 585749"/>
                <a:gd name="connsiteX1" fmla="*/ 351130 w 3445610"/>
                <a:gd name="connsiteY1" fmla="*/ 446760 h 585749"/>
                <a:gd name="connsiteX2" fmla="*/ 804672 w 3445610"/>
                <a:gd name="connsiteY2" fmla="*/ 183413 h 585749"/>
                <a:gd name="connsiteX3" fmla="*/ 1009498 w 3445610"/>
                <a:gd name="connsiteY3" fmla="*/ 66370 h 585749"/>
                <a:gd name="connsiteX4" fmla="*/ 1148487 w 3445610"/>
                <a:gd name="connsiteY4" fmla="*/ 15163 h 585749"/>
                <a:gd name="connsiteX5" fmla="*/ 1353312 w 3445610"/>
                <a:gd name="connsiteY5" fmla="*/ 533 h 585749"/>
                <a:gd name="connsiteX6" fmla="*/ 1536192 w 3445610"/>
                <a:gd name="connsiteY6" fmla="*/ 29794 h 585749"/>
                <a:gd name="connsiteX7" fmla="*/ 1682496 w 3445610"/>
                <a:gd name="connsiteY7" fmla="*/ 102946 h 585749"/>
                <a:gd name="connsiteX8" fmla="*/ 1799540 w 3445610"/>
                <a:gd name="connsiteY8" fmla="*/ 176098 h 585749"/>
                <a:gd name="connsiteX9" fmla="*/ 1953159 w 3445610"/>
                <a:gd name="connsiteY9" fmla="*/ 249250 h 585749"/>
                <a:gd name="connsiteX10" fmla="*/ 2143354 w 3445610"/>
                <a:gd name="connsiteY10" fmla="*/ 263880 h 585749"/>
                <a:gd name="connsiteX11" fmla="*/ 2318919 w 3445610"/>
                <a:gd name="connsiteY11" fmla="*/ 263880 h 585749"/>
                <a:gd name="connsiteX12" fmla="*/ 2494484 w 3445610"/>
                <a:gd name="connsiteY12" fmla="*/ 271195 h 585749"/>
                <a:gd name="connsiteX13" fmla="*/ 2633472 w 3445610"/>
                <a:gd name="connsiteY13" fmla="*/ 337032 h 585749"/>
                <a:gd name="connsiteX14" fmla="*/ 2809037 w 3445610"/>
                <a:gd name="connsiteY14" fmla="*/ 468706 h 585749"/>
                <a:gd name="connsiteX15" fmla="*/ 2984602 w 3445610"/>
                <a:gd name="connsiteY15" fmla="*/ 563803 h 585749"/>
                <a:gd name="connsiteX16" fmla="*/ 3116276 w 3445610"/>
                <a:gd name="connsiteY16" fmla="*/ 563803 h 585749"/>
                <a:gd name="connsiteX17" fmla="*/ 3277210 w 3445610"/>
                <a:gd name="connsiteY17" fmla="*/ 585749 h 585749"/>
                <a:gd name="connsiteX18" fmla="*/ 3430829 w 3445610"/>
                <a:gd name="connsiteY18" fmla="*/ 578434 h 585749"/>
                <a:gd name="connsiteX19" fmla="*/ 3430829 w 3445610"/>
                <a:gd name="connsiteY19" fmla="*/ 585749 h 5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5610" h="585749">
                  <a:moveTo>
                    <a:pt x="0" y="476021"/>
                  </a:moveTo>
                  <a:lnTo>
                    <a:pt x="351130" y="446760"/>
                  </a:lnTo>
                  <a:cubicBezTo>
                    <a:pt x="485242" y="397992"/>
                    <a:pt x="804672" y="183413"/>
                    <a:pt x="804672" y="183413"/>
                  </a:cubicBezTo>
                  <a:cubicBezTo>
                    <a:pt x="914400" y="120015"/>
                    <a:pt x="952196" y="94412"/>
                    <a:pt x="1009498" y="66370"/>
                  </a:cubicBezTo>
                  <a:cubicBezTo>
                    <a:pt x="1066800" y="38328"/>
                    <a:pt x="1091185" y="26136"/>
                    <a:pt x="1148487" y="15163"/>
                  </a:cubicBezTo>
                  <a:cubicBezTo>
                    <a:pt x="1205789" y="4190"/>
                    <a:pt x="1288695" y="-1905"/>
                    <a:pt x="1353312" y="533"/>
                  </a:cubicBezTo>
                  <a:cubicBezTo>
                    <a:pt x="1417929" y="2971"/>
                    <a:pt x="1481328" y="12725"/>
                    <a:pt x="1536192" y="29794"/>
                  </a:cubicBezTo>
                  <a:cubicBezTo>
                    <a:pt x="1591056" y="46863"/>
                    <a:pt x="1638605" y="78562"/>
                    <a:pt x="1682496" y="102946"/>
                  </a:cubicBezTo>
                  <a:cubicBezTo>
                    <a:pt x="1726387" y="127330"/>
                    <a:pt x="1754430" y="151714"/>
                    <a:pt x="1799540" y="176098"/>
                  </a:cubicBezTo>
                  <a:cubicBezTo>
                    <a:pt x="1844650" y="200482"/>
                    <a:pt x="1895857" y="234620"/>
                    <a:pt x="1953159" y="249250"/>
                  </a:cubicBezTo>
                  <a:cubicBezTo>
                    <a:pt x="2010461" y="263880"/>
                    <a:pt x="2082394" y="261442"/>
                    <a:pt x="2143354" y="263880"/>
                  </a:cubicBezTo>
                  <a:cubicBezTo>
                    <a:pt x="2204314" y="266318"/>
                    <a:pt x="2260397" y="262661"/>
                    <a:pt x="2318919" y="263880"/>
                  </a:cubicBezTo>
                  <a:cubicBezTo>
                    <a:pt x="2377441" y="265099"/>
                    <a:pt x="2442059" y="259003"/>
                    <a:pt x="2494484" y="271195"/>
                  </a:cubicBezTo>
                  <a:cubicBezTo>
                    <a:pt x="2546910" y="283387"/>
                    <a:pt x="2581047" y="304114"/>
                    <a:pt x="2633472" y="337032"/>
                  </a:cubicBezTo>
                  <a:cubicBezTo>
                    <a:pt x="2685897" y="369950"/>
                    <a:pt x="2750515" y="430911"/>
                    <a:pt x="2809037" y="468706"/>
                  </a:cubicBezTo>
                  <a:cubicBezTo>
                    <a:pt x="2867559" y="506501"/>
                    <a:pt x="2933396" y="547954"/>
                    <a:pt x="2984602" y="563803"/>
                  </a:cubicBezTo>
                  <a:cubicBezTo>
                    <a:pt x="3035808" y="579652"/>
                    <a:pt x="3067508" y="560145"/>
                    <a:pt x="3116276" y="563803"/>
                  </a:cubicBezTo>
                  <a:cubicBezTo>
                    <a:pt x="3165044" y="567461"/>
                    <a:pt x="3224785" y="583311"/>
                    <a:pt x="3277210" y="585749"/>
                  </a:cubicBezTo>
                  <a:lnTo>
                    <a:pt x="3430829" y="578434"/>
                  </a:lnTo>
                  <a:cubicBezTo>
                    <a:pt x="3456432" y="578434"/>
                    <a:pt x="3443630" y="582091"/>
                    <a:pt x="3430829" y="585749"/>
                  </a:cubicBezTo>
                </a:path>
              </a:pathLst>
            </a:custGeom>
            <a:noFill/>
            <a:ln w="38100" cap="flat" cmpd="sng" algn="ctr">
              <a:solidFill>
                <a:srgbClr val="C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grpSp>
    </p:spTree>
    <p:extLst>
      <p:ext uri="{BB962C8B-B14F-4D97-AF65-F5344CB8AC3E}">
        <p14:creationId xmlns:p14="http://schemas.microsoft.com/office/powerpoint/2010/main" val="181161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1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ext Box 2"/>
          <p:cNvSpPr txBox="1">
            <a:spLocks noChangeArrowheads="1"/>
          </p:cNvSpPr>
          <p:nvPr/>
        </p:nvSpPr>
        <p:spPr bwMode="auto">
          <a:xfrm>
            <a:off x="300038" y="361950"/>
            <a:ext cx="7924800" cy="39687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altLang="de-DE" sz="2000" b="1">
              <a:solidFill>
                <a:schemeClr val="tx1"/>
              </a:solidFill>
              <a:latin typeface="Comic Sans MS" pitchFamily="66" charset="0"/>
            </a:endParaRPr>
          </a:p>
        </p:txBody>
      </p:sp>
      <p:sp>
        <p:nvSpPr>
          <p:cNvPr id="13" name="Textfeld 12"/>
          <p:cNvSpPr txBox="1"/>
          <p:nvPr/>
        </p:nvSpPr>
        <p:spPr>
          <a:xfrm>
            <a:off x="5169655" y="916564"/>
            <a:ext cx="3974345" cy="338554"/>
          </a:xfrm>
          <a:prstGeom prst="rect">
            <a:avLst/>
          </a:prstGeom>
          <a:noFill/>
        </p:spPr>
        <p:txBody>
          <a:bodyPr wrap="square" rtlCol="0">
            <a:spAutoFit/>
          </a:bodyPr>
          <a:lstStyle/>
          <a:p>
            <a:pPr algn="l"/>
            <a:r>
              <a:rPr lang="en-US" sz="1600" i="1" dirty="0" smtClean="0"/>
              <a:t>Example: </a:t>
            </a:r>
            <a:r>
              <a:rPr lang="en-US" sz="1600" dirty="0" smtClean="0"/>
              <a:t>One turn = 4 bunches @ 35 MeV/u</a:t>
            </a:r>
            <a:endParaRPr lang="en-US" sz="1600" dirty="0"/>
          </a:p>
        </p:txBody>
      </p:sp>
      <p:sp>
        <p:nvSpPr>
          <p:cNvPr id="15" name="Text Box 7"/>
          <p:cNvSpPr txBox="1">
            <a:spLocks noChangeArrowheads="1"/>
          </p:cNvSpPr>
          <p:nvPr/>
        </p:nvSpPr>
        <p:spPr bwMode="auto">
          <a:xfrm>
            <a:off x="342900" y="295275"/>
            <a:ext cx="8086725"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de-DE" sz="2400" b="1" dirty="0" smtClean="0">
                <a:solidFill>
                  <a:schemeClr val="tx1"/>
                </a:solidFill>
                <a:latin typeface="Times New Roman" pitchFamily="18" charset="0"/>
              </a:rPr>
              <a:t>Tune</a:t>
            </a:r>
            <a:r>
              <a:rPr lang="en-US" altLang="de-DE" sz="2400" b="1" dirty="0" smtClean="0">
                <a:latin typeface="Times New Roman" pitchFamily="18" charset="0"/>
              </a:rPr>
              <a:t>, Orbit &amp; </a:t>
            </a:r>
            <a:r>
              <a:rPr lang="en-US" altLang="de-DE" sz="2400" b="1" dirty="0" err="1" smtClean="0">
                <a:latin typeface="Times New Roman" pitchFamily="18" charset="0"/>
              </a:rPr>
              <a:t>POsition</a:t>
            </a:r>
            <a:r>
              <a:rPr lang="en-US" altLang="de-DE" sz="2400" b="1" dirty="0" smtClean="0">
                <a:latin typeface="Times New Roman" pitchFamily="18" charset="0"/>
              </a:rPr>
              <a:t> System TOPOS</a:t>
            </a:r>
            <a:r>
              <a:rPr lang="en-US" altLang="de-DE" sz="2400" b="1" dirty="0" smtClean="0">
                <a:solidFill>
                  <a:schemeClr val="tx1"/>
                </a:solidFill>
                <a:latin typeface="Times New Roman" pitchFamily="18" charset="0"/>
              </a:rPr>
              <a:t> </a:t>
            </a:r>
            <a:r>
              <a:rPr lang="en-US" altLang="de-DE" sz="2400" b="1" dirty="0" smtClean="0">
                <a:solidFill>
                  <a:schemeClr val="tx1"/>
                </a:solidFill>
                <a:latin typeface="Times New Roman" pitchFamily="18" charset="0"/>
                <a:sym typeface="Symbol"/>
              </a:rPr>
              <a:t> Oversampling</a:t>
            </a:r>
            <a:endParaRPr lang="en-US" altLang="de-DE" sz="2400" b="1" dirty="0">
              <a:solidFill>
                <a:schemeClr val="tx1"/>
              </a:solidFill>
              <a:latin typeface="Times New Roman" pitchFamily="18" charset="0"/>
            </a:endParaRPr>
          </a:p>
        </p:txBody>
      </p:sp>
      <p:sp>
        <p:nvSpPr>
          <p:cNvPr id="16" name="Rectangle 9"/>
          <p:cNvSpPr>
            <a:spLocks noChangeArrowheads="1"/>
          </p:cNvSpPr>
          <p:nvPr/>
        </p:nvSpPr>
        <p:spPr bwMode="auto">
          <a:xfrm>
            <a:off x="63548" y="1046540"/>
            <a:ext cx="5500033" cy="151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1700" b="1" dirty="0" smtClean="0">
                <a:solidFill>
                  <a:schemeClr val="accent2"/>
                </a:solidFill>
              </a:rPr>
              <a:t>General functionality:</a:t>
            </a:r>
          </a:p>
          <a:p>
            <a:pPr marL="285750" indent="-285750" algn="l" eaLnBrk="0" hangingPunct="0">
              <a:spcBef>
                <a:spcPts val="200"/>
              </a:spcBef>
              <a:buFont typeface="Wingdings" panose="05000000000000000000" pitchFamily="2" charset="2"/>
              <a:buChar char="Ø"/>
            </a:pPr>
            <a:r>
              <a:rPr lang="en-US" altLang="de-DE" sz="1700" dirty="0" smtClean="0"/>
              <a:t>The beam is excited by band-limited noise or sweep</a:t>
            </a:r>
            <a:endParaRPr lang="en-US" altLang="de-DE" sz="1700" dirty="0"/>
          </a:p>
          <a:p>
            <a:pPr marL="285750" indent="-285750" algn="l" eaLnBrk="0" hangingPunct="0">
              <a:spcBef>
                <a:spcPts val="200"/>
              </a:spcBef>
              <a:buFont typeface="Wingdings" panose="05000000000000000000" pitchFamily="2" charset="2"/>
              <a:buChar char="Ø"/>
            </a:pPr>
            <a:r>
              <a:rPr lang="en-US" altLang="de-DE" dirty="0" smtClean="0">
                <a:solidFill>
                  <a:schemeClr val="tx1"/>
                </a:solidFill>
              </a:rPr>
              <a:t>Broadband amplification &amp; oversampling of bunches</a:t>
            </a:r>
          </a:p>
          <a:p>
            <a:pPr marL="285750" indent="-285750" algn="l" eaLnBrk="0" hangingPunct="0">
              <a:spcBef>
                <a:spcPts val="200"/>
              </a:spcBef>
              <a:buFont typeface="Wingdings" panose="05000000000000000000" pitchFamily="2" charset="2"/>
              <a:buChar char="Ø"/>
            </a:pPr>
            <a:r>
              <a:rPr lang="en-US" altLang="de-DE" sz="1700" dirty="0" smtClean="0"/>
              <a:t>Position value for each bunch</a:t>
            </a:r>
            <a:endParaRPr lang="en-US" altLang="de-DE" sz="1700" dirty="0"/>
          </a:p>
          <a:p>
            <a:pPr marL="285750" indent="-285750" algn="l" eaLnBrk="0" hangingPunct="0">
              <a:spcBef>
                <a:spcPts val="200"/>
              </a:spcBef>
              <a:buFont typeface="Wingdings" panose="05000000000000000000" pitchFamily="2" charset="2"/>
              <a:buChar char="Ø"/>
            </a:pPr>
            <a:r>
              <a:rPr lang="en-US" altLang="de-DE" sz="1700" dirty="0" smtClean="0">
                <a:solidFill>
                  <a:schemeClr val="tx1"/>
                </a:solidFill>
              </a:rPr>
              <a:t>Fourier trans</a:t>
            </a:r>
            <a:r>
              <a:rPr lang="en-US" altLang="de-DE" sz="1700" dirty="0" smtClean="0"/>
              <a:t>formation</a:t>
            </a:r>
            <a:r>
              <a:rPr lang="en-US" altLang="de-DE" sz="1700" dirty="0" smtClean="0">
                <a:solidFill>
                  <a:schemeClr val="tx1"/>
                </a:solidFill>
              </a:rPr>
              <a:t> </a:t>
            </a:r>
            <a:r>
              <a:rPr lang="en-US" altLang="de-DE" sz="1700" dirty="0">
                <a:solidFill>
                  <a:schemeClr val="tx1"/>
                </a:solidFill>
              </a:rPr>
              <a:t>gives the non-integer tune </a:t>
            </a:r>
            <a:r>
              <a:rPr lang="en-US" altLang="de-DE" sz="1700" b="1" i="1" dirty="0" smtClean="0">
                <a:latin typeface="Times New Roman" panose="02020603050405020304" pitchFamily="18" charset="0"/>
                <a:ea typeface="Cambria Math" panose="02040503050406030204" pitchFamily="18" charset="0"/>
                <a:cs typeface="Times New Roman" panose="02020603050405020304" pitchFamily="18" charset="0"/>
              </a:rPr>
              <a:t>Q </a:t>
            </a:r>
            <a:r>
              <a:rPr lang="en-US" altLang="de-DE" sz="1700" b="1" i="1" baseline="30000" dirty="0" smtClean="0">
                <a:latin typeface="Times New Roman" panose="02020603050405020304" pitchFamily="18" charset="0"/>
                <a:cs typeface="Times New Roman" panose="02020603050405020304" pitchFamily="18" charset="0"/>
              </a:rPr>
              <a:t>f</a:t>
            </a:r>
            <a:r>
              <a:rPr lang="en-US" altLang="de-DE" sz="1700" b="1" i="1" dirty="0" smtClean="0"/>
              <a:t> </a:t>
            </a:r>
          </a:p>
        </p:txBody>
      </p:sp>
      <p:grpSp>
        <p:nvGrpSpPr>
          <p:cNvPr id="17" name="Gruppieren 16"/>
          <p:cNvGrpSpPr/>
          <p:nvPr/>
        </p:nvGrpSpPr>
        <p:grpSpPr>
          <a:xfrm>
            <a:off x="-35242" y="2752965"/>
            <a:ext cx="5501872" cy="3544980"/>
            <a:chOff x="-35242" y="2528377"/>
            <a:chExt cx="5501872" cy="3544980"/>
          </a:xfrm>
        </p:grpSpPr>
        <p:grpSp>
          <p:nvGrpSpPr>
            <p:cNvPr id="18" name="Gruppieren 17"/>
            <p:cNvGrpSpPr/>
            <p:nvPr/>
          </p:nvGrpSpPr>
          <p:grpSpPr>
            <a:xfrm>
              <a:off x="63548" y="2528377"/>
              <a:ext cx="5403082" cy="3544980"/>
              <a:chOff x="3407792" y="1839223"/>
              <a:chExt cx="5631433" cy="3694802"/>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792" y="1839223"/>
                <a:ext cx="5545097" cy="363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hteck 21"/>
              <p:cNvSpPr/>
              <p:nvPr/>
            </p:nvSpPr>
            <p:spPr bwMode="auto">
              <a:xfrm>
                <a:off x="8224838" y="5421312"/>
                <a:ext cx="814387" cy="112713"/>
              </a:xfrm>
              <a:prstGeom prst="rect">
                <a:avLst/>
              </a:prstGeom>
              <a:solidFill>
                <a:schemeClr val="bg1"/>
              </a:solidFill>
              <a:ln w="317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9" name="Textfeld 18"/>
            <p:cNvSpPr txBox="1"/>
            <p:nvPr/>
          </p:nvSpPr>
          <p:spPr>
            <a:xfrm>
              <a:off x="-35242" y="5394773"/>
              <a:ext cx="2138362" cy="584775"/>
            </a:xfrm>
            <a:prstGeom prst="rect">
              <a:avLst/>
            </a:prstGeom>
            <a:noFill/>
          </p:spPr>
          <p:txBody>
            <a:bodyPr wrap="square" rtlCol="0">
              <a:spAutoFit/>
            </a:bodyPr>
            <a:lstStyle/>
            <a:p>
              <a:r>
                <a:rPr lang="en-US" sz="1600" b="1" dirty="0" smtClean="0">
                  <a:solidFill>
                    <a:srgbClr val="0000FF"/>
                  </a:solidFill>
                </a:rPr>
                <a:t>Different excitations:</a:t>
              </a:r>
            </a:p>
            <a:p>
              <a:r>
                <a:rPr lang="en-US" sz="1600" dirty="0" smtClean="0"/>
                <a:t>noise or sweep</a:t>
              </a:r>
              <a:endParaRPr lang="en-US" sz="1600" dirty="0"/>
            </a:p>
          </p:txBody>
        </p:sp>
        <p:sp>
          <p:nvSpPr>
            <p:cNvPr id="20" name="Freihandform 19"/>
            <p:cNvSpPr/>
            <p:nvPr/>
          </p:nvSpPr>
          <p:spPr bwMode="auto">
            <a:xfrm>
              <a:off x="1038758" y="2735352"/>
              <a:ext cx="3445610" cy="585749"/>
            </a:xfrm>
            <a:custGeom>
              <a:avLst/>
              <a:gdLst>
                <a:gd name="connsiteX0" fmla="*/ 0 w 3445610"/>
                <a:gd name="connsiteY0" fmla="*/ 476021 h 585749"/>
                <a:gd name="connsiteX1" fmla="*/ 351130 w 3445610"/>
                <a:gd name="connsiteY1" fmla="*/ 446760 h 585749"/>
                <a:gd name="connsiteX2" fmla="*/ 804672 w 3445610"/>
                <a:gd name="connsiteY2" fmla="*/ 183413 h 585749"/>
                <a:gd name="connsiteX3" fmla="*/ 1009498 w 3445610"/>
                <a:gd name="connsiteY3" fmla="*/ 66370 h 585749"/>
                <a:gd name="connsiteX4" fmla="*/ 1148487 w 3445610"/>
                <a:gd name="connsiteY4" fmla="*/ 15163 h 585749"/>
                <a:gd name="connsiteX5" fmla="*/ 1353312 w 3445610"/>
                <a:gd name="connsiteY5" fmla="*/ 533 h 585749"/>
                <a:gd name="connsiteX6" fmla="*/ 1536192 w 3445610"/>
                <a:gd name="connsiteY6" fmla="*/ 29794 h 585749"/>
                <a:gd name="connsiteX7" fmla="*/ 1682496 w 3445610"/>
                <a:gd name="connsiteY7" fmla="*/ 102946 h 585749"/>
                <a:gd name="connsiteX8" fmla="*/ 1799540 w 3445610"/>
                <a:gd name="connsiteY8" fmla="*/ 176098 h 585749"/>
                <a:gd name="connsiteX9" fmla="*/ 1953159 w 3445610"/>
                <a:gd name="connsiteY9" fmla="*/ 249250 h 585749"/>
                <a:gd name="connsiteX10" fmla="*/ 2143354 w 3445610"/>
                <a:gd name="connsiteY10" fmla="*/ 263880 h 585749"/>
                <a:gd name="connsiteX11" fmla="*/ 2318919 w 3445610"/>
                <a:gd name="connsiteY11" fmla="*/ 263880 h 585749"/>
                <a:gd name="connsiteX12" fmla="*/ 2494484 w 3445610"/>
                <a:gd name="connsiteY12" fmla="*/ 271195 h 585749"/>
                <a:gd name="connsiteX13" fmla="*/ 2633472 w 3445610"/>
                <a:gd name="connsiteY13" fmla="*/ 337032 h 585749"/>
                <a:gd name="connsiteX14" fmla="*/ 2809037 w 3445610"/>
                <a:gd name="connsiteY14" fmla="*/ 468706 h 585749"/>
                <a:gd name="connsiteX15" fmla="*/ 2984602 w 3445610"/>
                <a:gd name="connsiteY15" fmla="*/ 563803 h 585749"/>
                <a:gd name="connsiteX16" fmla="*/ 3116276 w 3445610"/>
                <a:gd name="connsiteY16" fmla="*/ 563803 h 585749"/>
                <a:gd name="connsiteX17" fmla="*/ 3277210 w 3445610"/>
                <a:gd name="connsiteY17" fmla="*/ 585749 h 585749"/>
                <a:gd name="connsiteX18" fmla="*/ 3430829 w 3445610"/>
                <a:gd name="connsiteY18" fmla="*/ 578434 h 585749"/>
                <a:gd name="connsiteX19" fmla="*/ 3430829 w 3445610"/>
                <a:gd name="connsiteY19" fmla="*/ 585749 h 5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5610" h="585749">
                  <a:moveTo>
                    <a:pt x="0" y="476021"/>
                  </a:moveTo>
                  <a:lnTo>
                    <a:pt x="351130" y="446760"/>
                  </a:lnTo>
                  <a:cubicBezTo>
                    <a:pt x="485242" y="397992"/>
                    <a:pt x="804672" y="183413"/>
                    <a:pt x="804672" y="183413"/>
                  </a:cubicBezTo>
                  <a:cubicBezTo>
                    <a:pt x="914400" y="120015"/>
                    <a:pt x="952196" y="94412"/>
                    <a:pt x="1009498" y="66370"/>
                  </a:cubicBezTo>
                  <a:cubicBezTo>
                    <a:pt x="1066800" y="38328"/>
                    <a:pt x="1091185" y="26136"/>
                    <a:pt x="1148487" y="15163"/>
                  </a:cubicBezTo>
                  <a:cubicBezTo>
                    <a:pt x="1205789" y="4190"/>
                    <a:pt x="1288695" y="-1905"/>
                    <a:pt x="1353312" y="533"/>
                  </a:cubicBezTo>
                  <a:cubicBezTo>
                    <a:pt x="1417929" y="2971"/>
                    <a:pt x="1481328" y="12725"/>
                    <a:pt x="1536192" y="29794"/>
                  </a:cubicBezTo>
                  <a:cubicBezTo>
                    <a:pt x="1591056" y="46863"/>
                    <a:pt x="1638605" y="78562"/>
                    <a:pt x="1682496" y="102946"/>
                  </a:cubicBezTo>
                  <a:cubicBezTo>
                    <a:pt x="1726387" y="127330"/>
                    <a:pt x="1754430" y="151714"/>
                    <a:pt x="1799540" y="176098"/>
                  </a:cubicBezTo>
                  <a:cubicBezTo>
                    <a:pt x="1844650" y="200482"/>
                    <a:pt x="1895857" y="234620"/>
                    <a:pt x="1953159" y="249250"/>
                  </a:cubicBezTo>
                  <a:cubicBezTo>
                    <a:pt x="2010461" y="263880"/>
                    <a:pt x="2082394" y="261442"/>
                    <a:pt x="2143354" y="263880"/>
                  </a:cubicBezTo>
                  <a:cubicBezTo>
                    <a:pt x="2204314" y="266318"/>
                    <a:pt x="2260397" y="262661"/>
                    <a:pt x="2318919" y="263880"/>
                  </a:cubicBezTo>
                  <a:cubicBezTo>
                    <a:pt x="2377441" y="265099"/>
                    <a:pt x="2442059" y="259003"/>
                    <a:pt x="2494484" y="271195"/>
                  </a:cubicBezTo>
                  <a:cubicBezTo>
                    <a:pt x="2546910" y="283387"/>
                    <a:pt x="2581047" y="304114"/>
                    <a:pt x="2633472" y="337032"/>
                  </a:cubicBezTo>
                  <a:cubicBezTo>
                    <a:pt x="2685897" y="369950"/>
                    <a:pt x="2750515" y="430911"/>
                    <a:pt x="2809037" y="468706"/>
                  </a:cubicBezTo>
                  <a:cubicBezTo>
                    <a:pt x="2867559" y="506501"/>
                    <a:pt x="2933396" y="547954"/>
                    <a:pt x="2984602" y="563803"/>
                  </a:cubicBezTo>
                  <a:cubicBezTo>
                    <a:pt x="3035808" y="579652"/>
                    <a:pt x="3067508" y="560145"/>
                    <a:pt x="3116276" y="563803"/>
                  </a:cubicBezTo>
                  <a:cubicBezTo>
                    <a:pt x="3165044" y="567461"/>
                    <a:pt x="3224785" y="583311"/>
                    <a:pt x="3277210" y="585749"/>
                  </a:cubicBezTo>
                  <a:lnTo>
                    <a:pt x="3430829" y="578434"/>
                  </a:lnTo>
                  <a:cubicBezTo>
                    <a:pt x="3456432" y="578434"/>
                    <a:pt x="3443630" y="582091"/>
                    <a:pt x="3430829" y="585749"/>
                  </a:cubicBezTo>
                </a:path>
              </a:pathLst>
            </a:custGeom>
            <a:noFill/>
            <a:ln w="38100" cap="flat" cmpd="sng" algn="ctr">
              <a:solidFill>
                <a:srgbClr val="C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grpSp>
      <p:sp>
        <p:nvSpPr>
          <p:cNvPr id="23" name="Text Box 11"/>
          <p:cNvSpPr txBox="1">
            <a:spLocks noChangeArrowheads="1"/>
          </p:cNvSpPr>
          <p:nvPr/>
        </p:nvSpPr>
        <p:spPr bwMode="auto">
          <a:xfrm>
            <a:off x="81943" y="6311143"/>
            <a:ext cx="499400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de-DE" sz="1300" dirty="0" smtClean="0">
                <a:solidFill>
                  <a:schemeClr val="tx1"/>
                </a:solidFill>
                <a:ea typeface="ＭＳ Ｐゴシック" charset="-128"/>
              </a:rPr>
              <a:t>R</a:t>
            </a:r>
            <a:r>
              <a:rPr lang="en-US" altLang="de-DE" sz="1300" dirty="0">
                <a:solidFill>
                  <a:schemeClr val="tx1"/>
                </a:solidFill>
                <a:ea typeface="ＭＳ Ｐゴシック" charset="-128"/>
              </a:rPr>
              <a:t>. Singh (GSI) et al., </a:t>
            </a:r>
            <a:r>
              <a:rPr lang="en-US" altLang="de-DE" sz="1300" dirty="0" smtClean="0">
                <a:solidFill>
                  <a:schemeClr val="tx1"/>
                </a:solidFill>
                <a:ea typeface="ＭＳ Ｐゴシック" charset="-128"/>
              </a:rPr>
              <a:t>Proc. HB’10, U. Springer et al., Proc. DIPAC’09</a:t>
            </a:r>
            <a:r>
              <a:rPr lang="en-US" altLang="de-DE" sz="1300" dirty="0" smtClean="0">
                <a:solidFill>
                  <a:schemeClr val="tx1"/>
                </a:solidFill>
                <a:latin typeface="Times New Roman" pitchFamily="18" charset="0"/>
                <a:ea typeface="ＭＳ Ｐゴシック" charset="-128"/>
              </a:rPr>
              <a:t> </a:t>
            </a:r>
            <a:endParaRPr lang="en-US" altLang="de-DE" sz="1300" dirty="0">
              <a:solidFill>
                <a:schemeClr val="tx1"/>
              </a:solidFill>
              <a:latin typeface="Times New Roman" pitchFamily="18" charset="0"/>
              <a:ea typeface="ＭＳ Ｐゴシック" charset="-128"/>
            </a:endParaRPr>
          </a:p>
        </p:txBody>
      </p:sp>
      <p:sp>
        <p:nvSpPr>
          <p:cNvPr id="871434" name="Text Box 10"/>
          <p:cNvSpPr txBox="1">
            <a:spLocks noChangeArrowheads="1"/>
          </p:cNvSpPr>
          <p:nvPr/>
        </p:nvSpPr>
        <p:spPr bwMode="auto">
          <a:xfrm>
            <a:off x="5212447" y="4172603"/>
            <a:ext cx="4004045" cy="228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en-US" altLang="de-DE" b="1" dirty="0" smtClean="0">
                <a:solidFill>
                  <a:srgbClr val="3333CC"/>
                </a:solidFill>
              </a:rPr>
              <a:t>Steps for digital processing:</a:t>
            </a:r>
            <a:endParaRPr lang="en-US" altLang="de-DE" b="1" dirty="0">
              <a:solidFill>
                <a:srgbClr val="3333CC"/>
              </a:solidFill>
            </a:endParaRPr>
          </a:p>
          <a:p>
            <a:pPr algn="l">
              <a:lnSpc>
                <a:spcPct val="60000"/>
              </a:lnSpc>
              <a:spcBef>
                <a:spcPts val="600"/>
              </a:spcBef>
              <a:buFont typeface="Wingdings" pitchFamily="2" charset="2"/>
              <a:buChar char="Ø"/>
            </a:pPr>
            <a:r>
              <a:rPr lang="en-US" altLang="de-DE" dirty="0" smtClean="0"/>
              <a:t>  </a:t>
            </a:r>
            <a:r>
              <a:rPr lang="en-US" altLang="de-DE" sz="1600" dirty="0" smtClean="0"/>
              <a:t>Baseline restoration</a:t>
            </a:r>
          </a:p>
          <a:p>
            <a:pPr>
              <a:lnSpc>
                <a:spcPct val="60000"/>
              </a:lnSpc>
              <a:spcBef>
                <a:spcPts val="800"/>
              </a:spcBef>
              <a:buFont typeface="Wingdings" pitchFamily="2" charset="2"/>
              <a:buChar char="Ø"/>
            </a:pPr>
            <a:r>
              <a:rPr lang="en-US" altLang="de-DE" sz="1600" dirty="0" smtClean="0"/>
              <a:t>  Integration of bunches</a:t>
            </a:r>
          </a:p>
          <a:p>
            <a:pPr>
              <a:lnSpc>
                <a:spcPct val="60000"/>
              </a:lnSpc>
              <a:spcBef>
                <a:spcPts val="600"/>
              </a:spcBef>
            </a:pPr>
            <a:r>
              <a:rPr lang="en-US" altLang="de-DE" sz="1600" dirty="0" smtClean="0">
                <a:sym typeface="Symbol"/>
              </a:rPr>
              <a:t>       position for each bunch </a:t>
            </a:r>
            <a:endParaRPr lang="en-US" altLang="de-DE" sz="1600" dirty="0"/>
          </a:p>
          <a:p>
            <a:pPr marL="285750" indent="-285750" algn="l">
              <a:lnSpc>
                <a:spcPct val="60000"/>
              </a:lnSpc>
              <a:spcBef>
                <a:spcPts val="800"/>
              </a:spcBef>
              <a:buFont typeface="Wingdings" panose="05000000000000000000" pitchFamily="2" charset="2"/>
              <a:buChar char="Ø"/>
            </a:pPr>
            <a:r>
              <a:rPr lang="en-US" altLang="de-DE" sz="1600" b="1" dirty="0" smtClean="0"/>
              <a:t>Tune</a:t>
            </a:r>
            <a:r>
              <a:rPr lang="en-US" altLang="de-DE" sz="1600" dirty="0" smtClean="0"/>
              <a:t>: FFT on position of </a:t>
            </a:r>
          </a:p>
          <a:p>
            <a:pPr>
              <a:lnSpc>
                <a:spcPct val="60000"/>
              </a:lnSpc>
              <a:spcBef>
                <a:spcPts val="600"/>
              </a:spcBef>
            </a:pPr>
            <a:r>
              <a:rPr lang="en-US" altLang="de-DE" sz="1600" b="1" dirty="0"/>
              <a:t> </a:t>
            </a:r>
            <a:r>
              <a:rPr lang="en-US" altLang="de-DE" sz="1600" b="1" dirty="0" smtClean="0"/>
              <a:t>    same</a:t>
            </a:r>
            <a:r>
              <a:rPr lang="en-US" altLang="de-DE" sz="1600" dirty="0" smtClean="0"/>
              <a:t> bunch turn-by-turn i.e.1 of 4 per turn</a:t>
            </a:r>
          </a:p>
          <a:p>
            <a:pPr>
              <a:lnSpc>
                <a:spcPct val="60000"/>
              </a:lnSpc>
              <a:spcBef>
                <a:spcPts val="800"/>
              </a:spcBef>
              <a:buFont typeface="Wingdings" pitchFamily="2" charset="2"/>
              <a:buChar char="Ø"/>
            </a:pPr>
            <a:r>
              <a:rPr lang="en-US" altLang="de-DE" sz="1600" dirty="0"/>
              <a:t> </a:t>
            </a:r>
            <a:r>
              <a:rPr lang="en-US" altLang="de-DE" sz="1600" dirty="0" smtClean="0"/>
              <a:t> From </a:t>
            </a:r>
            <a:r>
              <a:rPr lang="en-US" altLang="de-DE" sz="1600" b="1" dirty="0"/>
              <a:t>raw data</a:t>
            </a:r>
            <a:r>
              <a:rPr lang="en-US" altLang="de-DE" sz="1600" dirty="0"/>
              <a:t>: bunching factor, </a:t>
            </a:r>
          </a:p>
          <a:p>
            <a:pPr>
              <a:lnSpc>
                <a:spcPct val="60000"/>
              </a:lnSpc>
              <a:spcBef>
                <a:spcPts val="600"/>
              </a:spcBef>
            </a:pPr>
            <a:r>
              <a:rPr lang="en-US" altLang="de-DE" sz="1600" dirty="0">
                <a:sym typeface="Symbol"/>
              </a:rPr>
              <a:t>      </a:t>
            </a:r>
            <a:r>
              <a:rPr lang="en-US" altLang="de-DE" sz="1600" baseline="-25000" dirty="0">
                <a:sym typeface="Symbol"/>
              </a:rPr>
              <a:t>synch</a:t>
            </a:r>
            <a:r>
              <a:rPr lang="en-US" altLang="de-DE" sz="1600" dirty="0">
                <a:sym typeface="Symbol"/>
              </a:rPr>
              <a:t> &amp; head-tail bunch shape</a:t>
            </a:r>
            <a:r>
              <a:rPr lang="en-US" altLang="de-DE" sz="1600" dirty="0"/>
              <a:t> </a:t>
            </a:r>
          </a:p>
          <a:p>
            <a:pPr algn="l">
              <a:lnSpc>
                <a:spcPct val="60000"/>
              </a:lnSpc>
              <a:spcBef>
                <a:spcPts val="600"/>
              </a:spcBef>
            </a:pPr>
            <a:endParaRPr lang="en-US" altLang="de-DE" dirty="0" smtClean="0"/>
          </a:p>
        </p:txBody>
      </p:sp>
      <p:grpSp>
        <p:nvGrpSpPr>
          <p:cNvPr id="11" name="Gruppieren 10"/>
          <p:cNvGrpSpPr/>
          <p:nvPr/>
        </p:nvGrpSpPr>
        <p:grpSpPr>
          <a:xfrm>
            <a:off x="5313671" y="1143255"/>
            <a:ext cx="3407628" cy="3075762"/>
            <a:chOff x="5313671" y="1143255"/>
            <a:chExt cx="3407628" cy="3075762"/>
          </a:xfrm>
        </p:grpSpPr>
        <p:pic>
          <p:nvPicPr>
            <p:cNvPr id="12"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671" y="1214912"/>
              <a:ext cx="3407628" cy="3004105"/>
            </a:xfrm>
            <a:prstGeom prst="rect">
              <a:avLst/>
            </a:prstGeom>
          </p:spPr>
        </p:pic>
        <p:sp>
          <p:nvSpPr>
            <p:cNvPr id="7" name="Textfeld 6"/>
            <p:cNvSpPr txBox="1"/>
            <p:nvPr/>
          </p:nvSpPr>
          <p:spPr>
            <a:xfrm>
              <a:off x="6257926" y="1150343"/>
              <a:ext cx="590550" cy="307777"/>
            </a:xfrm>
            <a:prstGeom prst="rect">
              <a:avLst/>
            </a:prstGeom>
            <a:noFill/>
          </p:spPr>
          <p:txBody>
            <a:bodyPr wrap="square" rtlCol="0">
              <a:spAutoFit/>
            </a:bodyPr>
            <a:lstStyle/>
            <a:p>
              <a:r>
                <a:rPr lang="en-US" sz="1400" b="1" i="1" dirty="0" err="1" smtClean="0">
                  <a:solidFill>
                    <a:srgbClr val="0000FF"/>
                  </a:solidFill>
                </a:rPr>
                <a:t>U</a:t>
              </a:r>
              <a:r>
                <a:rPr lang="en-US" sz="1400" b="1" i="1" baseline="-25000" dirty="0" err="1" smtClean="0">
                  <a:solidFill>
                    <a:srgbClr val="0000FF"/>
                  </a:solidFill>
                </a:rPr>
                <a:t>right</a:t>
              </a:r>
              <a:r>
                <a:rPr lang="en-US" sz="1400" b="1" i="1" dirty="0" smtClean="0"/>
                <a:t> </a:t>
              </a:r>
              <a:endParaRPr lang="en-US" sz="1400" b="1" i="1" dirty="0"/>
            </a:p>
          </p:txBody>
        </p:sp>
        <p:sp>
          <p:nvSpPr>
            <p:cNvPr id="24" name="Textfeld 23"/>
            <p:cNvSpPr txBox="1"/>
            <p:nvPr/>
          </p:nvSpPr>
          <p:spPr>
            <a:xfrm>
              <a:off x="7558089" y="1143255"/>
              <a:ext cx="590550" cy="307777"/>
            </a:xfrm>
            <a:prstGeom prst="rect">
              <a:avLst/>
            </a:prstGeom>
            <a:noFill/>
          </p:spPr>
          <p:txBody>
            <a:bodyPr wrap="square" rtlCol="0">
              <a:spAutoFit/>
            </a:bodyPr>
            <a:lstStyle/>
            <a:p>
              <a:r>
                <a:rPr lang="en-US" sz="1400" b="1" i="1" dirty="0" err="1" smtClean="0">
                  <a:solidFill>
                    <a:srgbClr val="FF0000"/>
                  </a:solidFill>
                </a:rPr>
                <a:t>U</a:t>
              </a:r>
              <a:r>
                <a:rPr lang="en-US" sz="1400" b="1" i="1" baseline="-25000" dirty="0" err="1" smtClean="0">
                  <a:solidFill>
                    <a:srgbClr val="FF0000"/>
                  </a:solidFill>
                </a:rPr>
                <a:t>left</a:t>
              </a:r>
              <a:r>
                <a:rPr lang="en-US" sz="1400" b="1" i="1" dirty="0" smtClean="0"/>
                <a:t> </a:t>
              </a:r>
              <a:endParaRPr lang="en-US" sz="1400" b="1" i="1" dirty="0"/>
            </a:p>
          </p:txBody>
        </p:sp>
        <p:cxnSp>
          <p:nvCxnSpPr>
            <p:cNvPr id="9" name="Gerade Verbindung 8"/>
            <p:cNvCxnSpPr/>
            <p:nvPr/>
          </p:nvCxnSpPr>
          <p:spPr bwMode="auto">
            <a:xfrm>
              <a:off x="5943600" y="1304231"/>
              <a:ext cx="314326" cy="0"/>
            </a:xfrm>
            <a:prstGeom prst="line">
              <a:avLst/>
            </a:prstGeom>
            <a:solidFill>
              <a:schemeClr val="accent1"/>
            </a:solidFill>
            <a:ln w="190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Gerade Verbindung 27"/>
            <p:cNvCxnSpPr/>
            <p:nvPr/>
          </p:nvCxnSpPr>
          <p:spPr bwMode="auto">
            <a:xfrm>
              <a:off x="7267575" y="1313756"/>
              <a:ext cx="314326" cy="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293340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1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ext Box 2"/>
          <p:cNvSpPr txBox="1">
            <a:spLocks noChangeArrowheads="1"/>
          </p:cNvSpPr>
          <p:nvPr/>
        </p:nvSpPr>
        <p:spPr bwMode="auto">
          <a:xfrm>
            <a:off x="300038" y="361950"/>
            <a:ext cx="7924800" cy="39687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altLang="de-DE" sz="2000" b="1">
              <a:solidFill>
                <a:schemeClr val="tx1"/>
              </a:solidFill>
              <a:latin typeface="Comic Sans MS" pitchFamily="66" charset="0"/>
            </a:endParaRPr>
          </a:p>
        </p:txBody>
      </p:sp>
      <p:sp>
        <p:nvSpPr>
          <p:cNvPr id="3" name="Foliennummernplatzhalter 2"/>
          <p:cNvSpPr>
            <a:spLocks noGrp="1"/>
          </p:cNvSpPr>
          <p:nvPr>
            <p:ph type="sldNum" sz="quarter" idx="4294967295"/>
          </p:nvPr>
        </p:nvSpPr>
        <p:spPr>
          <a:xfrm>
            <a:off x="7010400" y="6537325"/>
            <a:ext cx="2133600" cy="476250"/>
          </a:xfrm>
          <a:prstGeom prst="rect">
            <a:avLst/>
          </a:prstGeom>
        </p:spPr>
        <p:txBody>
          <a:bodyPr/>
          <a:lstStyle/>
          <a:p>
            <a:pPr>
              <a:defRPr/>
            </a:pPr>
            <a:fld id="{222D5589-685C-42C5-8E01-6FE4AC90CF77}" type="slidenum">
              <a:rPr lang="en-US" smtClean="0"/>
              <a:pPr>
                <a:defRPr/>
              </a:pPr>
              <a:t>23</a:t>
            </a:fld>
            <a:endParaRPr lang="en-US"/>
          </a:p>
        </p:txBody>
      </p:sp>
      <p:sp>
        <p:nvSpPr>
          <p:cNvPr id="18" name="Rectangle 9"/>
          <p:cNvSpPr>
            <a:spLocks noChangeArrowheads="1"/>
          </p:cNvSpPr>
          <p:nvPr/>
        </p:nvSpPr>
        <p:spPr bwMode="auto">
          <a:xfrm>
            <a:off x="214313" y="966788"/>
            <a:ext cx="8719592"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1700" b="1" dirty="0">
                <a:solidFill>
                  <a:schemeClr val="accent2"/>
                </a:solidFill>
              </a:rPr>
              <a:t>The beam is excited to </a:t>
            </a:r>
            <a:r>
              <a:rPr lang="en-US" altLang="de-DE" sz="1700" b="1" dirty="0" err="1">
                <a:solidFill>
                  <a:schemeClr val="accent2"/>
                </a:solidFill>
              </a:rPr>
              <a:t>betatron</a:t>
            </a:r>
            <a:r>
              <a:rPr lang="en-US" altLang="de-DE" sz="1700" b="1" dirty="0">
                <a:solidFill>
                  <a:schemeClr val="accent2"/>
                </a:solidFill>
              </a:rPr>
              <a:t> oscillation by band-limited </a:t>
            </a:r>
            <a:r>
              <a:rPr lang="en-US" altLang="de-DE" sz="1700" b="1" dirty="0" smtClean="0">
                <a:solidFill>
                  <a:schemeClr val="accent2"/>
                </a:solidFill>
              </a:rPr>
              <a:t>noise or chirp:</a:t>
            </a:r>
            <a:endParaRPr lang="en-US" altLang="de-DE" sz="1700" b="1" dirty="0">
              <a:solidFill>
                <a:schemeClr val="accent2"/>
              </a:solidFill>
            </a:endParaRPr>
          </a:p>
          <a:p>
            <a:pPr marL="285750" indent="-285750" algn="l" eaLnBrk="0" hangingPunct="0">
              <a:lnSpc>
                <a:spcPct val="50000"/>
              </a:lnSpc>
              <a:spcBef>
                <a:spcPts val="1000"/>
              </a:spcBef>
              <a:buFont typeface="Wingdings" panose="05000000000000000000" pitchFamily="2" charset="2"/>
              <a:buChar char="Ø"/>
            </a:pPr>
            <a:r>
              <a:rPr lang="en-US" altLang="de-DE" sz="1700" dirty="0" smtClean="0">
                <a:solidFill>
                  <a:schemeClr val="tx1"/>
                </a:solidFill>
              </a:rPr>
              <a:t>The </a:t>
            </a:r>
            <a:r>
              <a:rPr lang="en-US" altLang="de-DE" sz="1700" dirty="0">
                <a:solidFill>
                  <a:schemeClr val="tx1"/>
                </a:solidFill>
              </a:rPr>
              <a:t>beam </a:t>
            </a:r>
            <a:r>
              <a:rPr lang="en-US" altLang="de-DE" sz="1700" dirty="0" smtClean="0">
                <a:solidFill>
                  <a:schemeClr val="tx1"/>
                </a:solidFill>
              </a:rPr>
              <a:t>dipole moment </a:t>
            </a:r>
            <a:r>
              <a:rPr lang="en-US" altLang="de-DE" sz="1700" dirty="0">
                <a:solidFill>
                  <a:schemeClr val="tx1"/>
                </a:solidFill>
              </a:rPr>
              <a:t>is </a:t>
            </a:r>
            <a:r>
              <a:rPr lang="en-US" altLang="de-DE" sz="1700" dirty="0" smtClean="0">
                <a:solidFill>
                  <a:schemeClr val="tx1"/>
                </a:solidFill>
              </a:rPr>
              <a:t>determined by analog manner via peak detector </a:t>
            </a:r>
          </a:p>
          <a:p>
            <a:pPr marL="285750" indent="-285750" algn="l" eaLnBrk="0" hangingPunct="0">
              <a:lnSpc>
                <a:spcPct val="50000"/>
              </a:lnSpc>
              <a:spcBef>
                <a:spcPts val="1000"/>
              </a:spcBef>
              <a:buFont typeface="Wingdings" panose="05000000000000000000" pitchFamily="2" charset="2"/>
              <a:buChar char="Ø"/>
            </a:pPr>
            <a:r>
              <a:rPr lang="en-US" altLang="de-DE" sz="1700" dirty="0" smtClean="0">
                <a:solidFill>
                  <a:schemeClr val="tx1"/>
                </a:solidFill>
              </a:rPr>
              <a:t>Filtering of base-band component delivers the </a:t>
            </a:r>
            <a:r>
              <a:rPr lang="en-US" altLang="de-DE" sz="1700" dirty="0">
                <a:solidFill>
                  <a:schemeClr val="tx1"/>
                </a:solidFill>
              </a:rPr>
              <a:t>non-integer tune </a:t>
            </a:r>
            <a:r>
              <a:rPr lang="en-US" altLang="de-DE" sz="1700" b="1" i="1" dirty="0" smtClean="0">
                <a:latin typeface="Cambria Math" panose="02040503050406030204" pitchFamily="18" charset="0"/>
                <a:ea typeface="Cambria Math" panose="02040503050406030204" pitchFamily="18" charset="0"/>
              </a:rPr>
              <a:t>Q </a:t>
            </a:r>
            <a:r>
              <a:rPr lang="en-US" altLang="de-DE" sz="1700" b="1" i="1" baseline="30000" dirty="0" smtClean="0">
                <a:latin typeface="Cambria Math" panose="02040503050406030204" pitchFamily="18" charset="0"/>
                <a:ea typeface="Cambria Math" panose="02040503050406030204" pitchFamily="18" charset="0"/>
              </a:rPr>
              <a:t>f</a:t>
            </a:r>
            <a:r>
              <a:rPr lang="en-US" altLang="de-DE" sz="1700" b="1" i="1" dirty="0" smtClean="0"/>
              <a:t>  </a:t>
            </a:r>
            <a:endParaRPr lang="en-US" altLang="de-DE" sz="1700" b="1" i="1" dirty="0" smtClean="0">
              <a:solidFill>
                <a:schemeClr val="tx1"/>
              </a:solidFill>
            </a:endParaRPr>
          </a:p>
          <a:p>
            <a:pPr algn="l" eaLnBrk="0" hangingPunct="0">
              <a:lnSpc>
                <a:spcPct val="50000"/>
              </a:lnSpc>
              <a:spcBef>
                <a:spcPts val="1000"/>
              </a:spcBef>
            </a:pPr>
            <a:r>
              <a:rPr lang="en-US" altLang="de-DE" sz="1700" dirty="0" smtClean="0">
                <a:latin typeface="Times New Roman" pitchFamily="18" charset="0"/>
              </a:rPr>
              <a:t>System designed by M. </a:t>
            </a:r>
            <a:r>
              <a:rPr lang="en-US" altLang="de-DE" sz="1700" dirty="0" err="1" smtClean="0">
                <a:latin typeface="Times New Roman" pitchFamily="18" charset="0"/>
              </a:rPr>
              <a:t>Gasior</a:t>
            </a:r>
            <a:r>
              <a:rPr lang="en-US" altLang="de-DE" sz="1700" dirty="0" smtClean="0">
                <a:latin typeface="Times New Roman" pitchFamily="18" charset="0"/>
              </a:rPr>
              <a:t> (CERN) and honored by Faraday Cup Award, see e.g. BIW’12 </a:t>
            </a:r>
            <a:endParaRPr lang="en-US" altLang="de-DE" dirty="0">
              <a:solidFill>
                <a:schemeClr val="tx1"/>
              </a:solidFill>
              <a:latin typeface="Times New Roman" pitchFamily="18" charset="0"/>
            </a:endParaRPr>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28302" y="3429000"/>
            <a:ext cx="2673666" cy="2673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feld 19"/>
          <p:cNvSpPr txBox="1"/>
          <p:nvPr/>
        </p:nvSpPr>
        <p:spPr>
          <a:xfrm>
            <a:off x="5715981" y="2091511"/>
            <a:ext cx="3816909" cy="1200329"/>
          </a:xfrm>
          <a:prstGeom prst="rect">
            <a:avLst/>
          </a:prstGeom>
          <a:noFill/>
        </p:spPr>
        <p:txBody>
          <a:bodyPr wrap="square" rtlCol="0">
            <a:spAutoFit/>
          </a:bodyPr>
          <a:lstStyle/>
          <a:p>
            <a:r>
              <a:rPr lang="en-US" b="1" dirty="0" smtClean="0">
                <a:solidFill>
                  <a:srgbClr val="0000FF"/>
                </a:solidFill>
              </a:rPr>
              <a:t>‘</a:t>
            </a:r>
            <a:r>
              <a:rPr lang="en-US" b="1" dirty="0" err="1" smtClean="0">
                <a:solidFill>
                  <a:srgbClr val="0000FF"/>
                </a:solidFill>
              </a:rPr>
              <a:t>Quadrupolar</a:t>
            </a:r>
            <a:r>
              <a:rPr lang="en-US" b="1" dirty="0" smtClean="0">
                <a:solidFill>
                  <a:srgbClr val="0000FF"/>
                </a:solidFill>
              </a:rPr>
              <a:t>’ BPM:</a:t>
            </a:r>
          </a:p>
          <a:p>
            <a:r>
              <a:rPr lang="en-US" dirty="0" smtClean="0"/>
              <a:t>Size: 200 x 70 mm</a:t>
            </a:r>
            <a:r>
              <a:rPr lang="en-US" baseline="30000" dirty="0" smtClean="0"/>
              <a:t>2</a:t>
            </a:r>
            <a:r>
              <a:rPr lang="en-US" dirty="0" smtClean="0"/>
              <a:t>, length 210 mm</a:t>
            </a:r>
          </a:p>
          <a:p>
            <a:r>
              <a:rPr lang="en-US" dirty="0" smtClean="0"/>
              <a:t>Position sensitivity:</a:t>
            </a:r>
          </a:p>
          <a:p>
            <a:r>
              <a:rPr lang="en-US" b="1" i="1" dirty="0" err="1" smtClean="0">
                <a:latin typeface="Cambria Math" panose="02040503050406030204" pitchFamily="18" charset="0"/>
                <a:ea typeface="Cambria Math" panose="02040503050406030204" pitchFamily="18" charset="0"/>
              </a:rPr>
              <a:t>S</a:t>
            </a:r>
            <a:r>
              <a:rPr lang="en-US" b="1" i="1" baseline="-25000" dirty="0" err="1" smtClean="0">
                <a:latin typeface="Cambria Math" panose="02040503050406030204" pitchFamily="18" charset="0"/>
                <a:ea typeface="Cambria Math" panose="02040503050406030204" pitchFamily="18" charset="0"/>
              </a:rPr>
              <a:t>x</a:t>
            </a:r>
            <a:r>
              <a:rPr lang="en-US" dirty="0" smtClean="0">
                <a:latin typeface="Cambria Math" panose="02040503050406030204" pitchFamily="18" charset="0"/>
                <a:ea typeface="Cambria Math" panose="02040503050406030204" pitchFamily="18" charset="0"/>
              </a:rPr>
              <a:t> </a:t>
            </a:r>
            <a:r>
              <a:rPr lang="en-US" dirty="0"/>
              <a:t>= 1</a:t>
            </a:r>
            <a:r>
              <a:rPr lang="en-US" dirty="0" smtClean="0"/>
              <a:t>.4 </a:t>
            </a:r>
            <a:r>
              <a:rPr lang="en-US" dirty="0"/>
              <a:t>%/mm, </a:t>
            </a:r>
            <a:r>
              <a:rPr lang="en-US" b="1" i="1" dirty="0" err="1">
                <a:latin typeface="Cambria Math" panose="02040503050406030204" pitchFamily="18" charset="0"/>
                <a:ea typeface="Cambria Math" panose="02040503050406030204" pitchFamily="18" charset="0"/>
              </a:rPr>
              <a:t>S</a:t>
            </a:r>
            <a:r>
              <a:rPr lang="en-US" b="1" i="1" baseline="-25000" dirty="0" err="1">
                <a:latin typeface="Cambria Math" panose="02040503050406030204" pitchFamily="18" charset="0"/>
                <a:ea typeface="Cambria Math" panose="02040503050406030204" pitchFamily="18" charset="0"/>
              </a:rPr>
              <a:t>y</a:t>
            </a:r>
            <a:r>
              <a:rPr lang="en-US" dirty="0"/>
              <a:t> = </a:t>
            </a:r>
            <a:r>
              <a:rPr lang="en-US" dirty="0" smtClean="0"/>
              <a:t>2.1 </a:t>
            </a:r>
            <a:r>
              <a:rPr lang="en-US" dirty="0"/>
              <a:t>%/</a:t>
            </a:r>
            <a:r>
              <a:rPr lang="en-US" dirty="0" smtClean="0"/>
              <a:t>mm</a:t>
            </a:r>
          </a:p>
        </p:txBody>
      </p:sp>
      <p:sp>
        <p:nvSpPr>
          <p:cNvPr id="21" name="Text Box 7"/>
          <p:cNvSpPr txBox="1">
            <a:spLocks noChangeArrowheads="1"/>
          </p:cNvSpPr>
          <p:nvPr/>
        </p:nvSpPr>
        <p:spPr bwMode="auto">
          <a:xfrm>
            <a:off x="342900" y="295275"/>
            <a:ext cx="8086725"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de-DE" sz="2400" b="1" dirty="0">
                <a:latin typeface="Times New Roman" pitchFamily="18" charset="0"/>
                <a:sym typeface="Symbol"/>
              </a:rPr>
              <a:t>A</a:t>
            </a:r>
            <a:r>
              <a:rPr lang="en-US" altLang="de-DE" sz="2400" b="1" dirty="0" smtClean="0">
                <a:solidFill>
                  <a:schemeClr val="tx1"/>
                </a:solidFill>
                <a:latin typeface="Times New Roman" pitchFamily="18" charset="0"/>
                <a:sym typeface="Symbol"/>
              </a:rPr>
              <a:t>nalog </a:t>
            </a:r>
            <a:r>
              <a:rPr lang="en-US" altLang="de-DE" sz="2400" b="1" dirty="0">
                <a:latin typeface="Times New Roman" pitchFamily="18" charset="0"/>
                <a:sym typeface="Symbol"/>
              </a:rPr>
              <a:t>p</a:t>
            </a:r>
            <a:r>
              <a:rPr lang="en-US" altLang="de-DE" sz="2400" b="1" dirty="0" smtClean="0">
                <a:solidFill>
                  <a:schemeClr val="tx1"/>
                </a:solidFill>
                <a:latin typeface="Times New Roman" pitchFamily="18" charset="0"/>
                <a:sym typeface="Symbol"/>
              </a:rPr>
              <a:t>eak </a:t>
            </a:r>
            <a:r>
              <a:rPr lang="en-US" altLang="de-DE" sz="2400" b="1" dirty="0" smtClean="0">
                <a:latin typeface="Times New Roman" pitchFamily="18" charset="0"/>
                <a:sym typeface="Symbol"/>
              </a:rPr>
              <a:t>d</a:t>
            </a:r>
            <a:r>
              <a:rPr lang="en-US" altLang="de-DE" sz="2400" b="1" dirty="0" smtClean="0">
                <a:solidFill>
                  <a:schemeClr val="tx1"/>
                </a:solidFill>
                <a:latin typeface="Times New Roman" pitchFamily="18" charset="0"/>
                <a:sym typeface="Symbol"/>
              </a:rPr>
              <a:t>etection /AM demodulator =&gt; BBQ</a:t>
            </a:r>
            <a:endParaRPr lang="en-US" altLang="de-DE" sz="2400" b="1" dirty="0">
              <a:solidFill>
                <a:schemeClr val="tx1"/>
              </a:solidFill>
              <a:latin typeface="Times New Roman" pitchFamily="18" charset="0"/>
            </a:endParaRPr>
          </a:p>
        </p:txBody>
      </p:sp>
      <p:sp>
        <p:nvSpPr>
          <p:cNvPr id="14" name="Text Box 11"/>
          <p:cNvSpPr txBox="1">
            <a:spLocks noChangeArrowheads="1"/>
          </p:cNvSpPr>
          <p:nvPr/>
        </p:nvSpPr>
        <p:spPr bwMode="auto">
          <a:xfrm>
            <a:off x="0" y="6165304"/>
            <a:ext cx="914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de-DE" sz="1400" dirty="0" smtClean="0">
                <a:ea typeface="ＭＳ Ｐゴシック" charset="-128"/>
              </a:rPr>
              <a:t>BBQ design:</a:t>
            </a:r>
            <a:r>
              <a:rPr lang="en-US" altLang="de-DE" sz="1400" dirty="0" smtClean="0">
                <a:solidFill>
                  <a:schemeClr val="tx1"/>
                </a:solidFill>
                <a:ea typeface="ＭＳ Ｐゴシック" charset="-128"/>
              </a:rPr>
              <a:t> M. </a:t>
            </a:r>
            <a:r>
              <a:rPr lang="en-US" altLang="de-DE" sz="1400" dirty="0" err="1" smtClean="0">
                <a:solidFill>
                  <a:schemeClr val="tx1"/>
                </a:solidFill>
                <a:ea typeface="ＭＳ Ｐゴシック" charset="-128"/>
              </a:rPr>
              <a:t>Gasior</a:t>
            </a:r>
            <a:r>
              <a:rPr lang="en-US" altLang="de-DE" sz="1400" dirty="0" smtClean="0">
                <a:solidFill>
                  <a:schemeClr val="tx1"/>
                </a:solidFill>
                <a:ea typeface="ＭＳ Ｐゴシック" charset="-128"/>
              </a:rPr>
              <a:t> BIW’12; GSI measurements; R</a:t>
            </a:r>
            <a:r>
              <a:rPr lang="en-US" altLang="de-DE" sz="1400" dirty="0">
                <a:solidFill>
                  <a:schemeClr val="tx1"/>
                </a:solidFill>
                <a:ea typeface="ＭＳ Ｐゴシック" charset="-128"/>
              </a:rPr>
              <a:t>. Singh (GSI) et al., Proc. </a:t>
            </a:r>
            <a:r>
              <a:rPr lang="en-US" altLang="de-DE" sz="1400" dirty="0" smtClean="0">
                <a:solidFill>
                  <a:schemeClr val="tx1"/>
                </a:solidFill>
                <a:ea typeface="ＭＳ Ｐゴシック" charset="-128"/>
              </a:rPr>
              <a:t>HB’12 </a:t>
            </a:r>
            <a:r>
              <a:rPr lang="en-US" altLang="de-DE" sz="1400" dirty="0">
                <a:solidFill>
                  <a:schemeClr val="tx1"/>
                </a:solidFill>
                <a:ea typeface="ＭＳ Ｐゴシック" charset="-128"/>
              </a:rPr>
              <a:t>and </a:t>
            </a:r>
            <a:r>
              <a:rPr lang="en-US" altLang="de-DE" sz="1400" dirty="0" smtClean="0">
                <a:solidFill>
                  <a:schemeClr val="tx1"/>
                </a:solidFill>
                <a:ea typeface="ＭＳ Ｐゴシック" charset="-128"/>
              </a:rPr>
              <a:t>DIPAC’13</a:t>
            </a:r>
            <a:r>
              <a:rPr lang="en-US" altLang="de-DE" sz="1400" dirty="0" smtClean="0">
                <a:solidFill>
                  <a:schemeClr val="tx1"/>
                </a:solidFill>
                <a:latin typeface="Times New Roman" pitchFamily="18" charset="0"/>
                <a:ea typeface="ＭＳ Ｐゴシック" charset="-128"/>
              </a:rPr>
              <a:t> </a:t>
            </a:r>
            <a:endParaRPr lang="en-US" altLang="de-DE" sz="1400" dirty="0">
              <a:solidFill>
                <a:schemeClr val="tx1"/>
              </a:solidFill>
              <a:latin typeface="Times New Roman" pitchFamily="18" charset="0"/>
              <a:ea typeface="ＭＳ Ｐゴシック" charset="-128"/>
            </a:endParaRPr>
          </a:p>
        </p:txBody>
      </p:sp>
      <p:grpSp>
        <p:nvGrpSpPr>
          <p:cNvPr id="9" name="Gruppieren 8"/>
          <p:cNvGrpSpPr/>
          <p:nvPr/>
        </p:nvGrpSpPr>
        <p:grpSpPr>
          <a:xfrm>
            <a:off x="179512" y="2485761"/>
            <a:ext cx="5184575" cy="3391511"/>
            <a:chOff x="179512" y="2485761"/>
            <a:chExt cx="5184575" cy="3391511"/>
          </a:xfrm>
        </p:grpSpPr>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848" y="2485761"/>
              <a:ext cx="5135239" cy="3031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175587" y="5510320"/>
              <a:ext cx="1964365" cy="292388"/>
            </a:xfrm>
            <a:prstGeom prst="rect">
              <a:avLst/>
            </a:prstGeom>
            <a:noFill/>
            <a:ln>
              <a:solidFill>
                <a:schemeClr val="tx1"/>
              </a:solidFill>
            </a:ln>
          </p:spPr>
          <p:txBody>
            <a:bodyPr wrap="square" rtlCol="0">
              <a:spAutoFit/>
            </a:bodyPr>
            <a:lstStyle/>
            <a:p>
              <a:r>
                <a:rPr lang="en-US" sz="1300" b="1" dirty="0" smtClean="0"/>
                <a:t>or</a:t>
              </a:r>
              <a:r>
                <a:rPr lang="en-US" sz="1300" dirty="0" smtClean="0"/>
                <a:t> DAQ: ADC + FFT </a:t>
              </a:r>
              <a:r>
                <a:rPr lang="en-US" sz="1300" dirty="0" err="1" smtClean="0"/>
                <a:t>calc</a:t>
              </a:r>
              <a:endParaRPr lang="en-US" sz="1300" dirty="0"/>
            </a:p>
          </p:txBody>
        </p:sp>
        <p:sp>
          <p:nvSpPr>
            <p:cNvPr id="13" name="Textfeld 12"/>
            <p:cNvSpPr txBox="1"/>
            <p:nvPr/>
          </p:nvSpPr>
          <p:spPr>
            <a:xfrm>
              <a:off x="179512" y="5316880"/>
              <a:ext cx="2049201" cy="560392"/>
            </a:xfrm>
            <a:prstGeom prst="rect">
              <a:avLst/>
            </a:prstGeom>
            <a:noFill/>
          </p:spPr>
          <p:txBody>
            <a:bodyPr wrap="square" rtlCol="0">
              <a:spAutoFit/>
            </a:bodyPr>
            <a:lstStyle/>
            <a:p>
              <a:r>
                <a:rPr lang="en-US" sz="1600" b="1" dirty="0" smtClean="0">
                  <a:solidFill>
                    <a:srgbClr val="0000FF"/>
                  </a:solidFill>
                </a:rPr>
                <a:t>Different excitations:</a:t>
              </a:r>
            </a:p>
            <a:p>
              <a:r>
                <a:rPr lang="en-US" sz="1600" dirty="0" smtClean="0"/>
                <a:t>noise or sweep</a:t>
              </a:r>
              <a:endParaRPr lang="en-US" sz="1600" dirty="0"/>
            </a:p>
          </p:txBody>
        </p:sp>
        <p:sp>
          <p:nvSpPr>
            <p:cNvPr id="8" name="Freihandform 7"/>
            <p:cNvSpPr/>
            <p:nvPr/>
          </p:nvSpPr>
          <p:spPr bwMode="auto">
            <a:xfrm>
              <a:off x="1174750" y="2773987"/>
              <a:ext cx="3346450" cy="540713"/>
            </a:xfrm>
            <a:custGeom>
              <a:avLst/>
              <a:gdLst>
                <a:gd name="connsiteX0" fmla="*/ 0 w 3346450"/>
                <a:gd name="connsiteY0" fmla="*/ 426413 h 540713"/>
                <a:gd name="connsiteX1" fmla="*/ 146050 w 3346450"/>
                <a:gd name="connsiteY1" fmla="*/ 413713 h 540713"/>
                <a:gd name="connsiteX2" fmla="*/ 311150 w 3346450"/>
                <a:gd name="connsiteY2" fmla="*/ 388313 h 540713"/>
                <a:gd name="connsiteX3" fmla="*/ 457200 w 3346450"/>
                <a:gd name="connsiteY3" fmla="*/ 337513 h 540713"/>
                <a:gd name="connsiteX4" fmla="*/ 596900 w 3346450"/>
                <a:gd name="connsiteY4" fmla="*/ 274013 h 540713"/>
                <a:gd name="connsiteX5" fmla="*/ 736600 w 3346450"/>
                <a:gd name="connsiteY5" fmla="*/ 191463 h 540713"/>
                <a:gd name="connsiteX6" fmla="*/ 857250 w 3346450"/>
                <a:gd name="connsiteY6" fmla="*/ 108913 h 540713"/>
                <a:gd name="connsiteX7" fmla="*/ 1022350 w 3346450"/>
                <a:gd name="connsiteY7" fmla="*/ 45413 h 540713"/>
                <a:gd name="connsiteX8" fmla="*/ 1155700 w 3346450"/>
                <a:gd name="connsiteY8" fmla="*/ 7313 h 540713"/>
                <a:gd name="connsiteX9" fmla="*/ 1289050 w 3346450"/>
                <a:gd name="connsiteY9" fmla="*/ 963 h 540713"/>
                <a:gd name="connsiteX10" fmla="*/ 1454150 w 3346450"/>
                <a:gd name="connsiteY10" fmla="*/ 20013 h 540713"/>
                <a:gd name="connsiteX11" fmla="*/ 1612900 w 3346450"/>
                <a:gd name="connsiteY11" fmla="*/ 89863 h 540713"/>
                <a:gd name="connsiteX12" fmla="*/ 1727200 w 3346450"/>
                <a:gd name="connsiteY12" fmla="*/ 153363 h 540713"/>
                <a:gd name="connsiteX13" fmla="*/ 1879600 w 3346450"/>
                <a:gd name="connsiteY13" fmla="*/ 223213 h 540713"/>
                <a:gd name="connsiteX14" fmla="*/ 2025650 w 3346450"/>
                <a:gd name="connsiteY14" fmla="*/ 242263 h 540713"/>
                <a:gd name="connsiteX15" fmla="*/ 2171700 w 3346450"/>
                <a:gd name="connsiteY15" fmla="*/ 242263 h 540713"/>
                <a:gd name="connsiteX16" fmla="*/ 2362200 w 3346450"/>
                <a:gd name="connsiteY16" fmla="*/ 235913 h 540713"/>
                <a:gd name="connsiteX17" fmla="*/ 2501900 w 3346450"/>
                <a:gd name="connsiteY17" fmla="*/ 305763 h 540713"/>
                <a:gd name="connsiteX18" fmla="*/ 2622550 w 3346450"/>
                <a:gd name="connsiteY18" fmla="*/ 343863 h 540713"/>
                <a:gd name="connsiteX19" fmla="*/ 2768600 w 3346450"/>
                <a:gd name="connsiteY19" fmla="*/ 451813 h 540713"/>
                <a:gd name="connsiteX20" fmla="*/ 2889250 w 3346450"/>
                <a:gd name="connsiteY20" fmla="*/ 502613 h 540713"/>
                <a:gd name="connsiteX21" fmla="*/ 3048000 w 3346450"/>
                <a:gd name="connsiteY21" fmla="*/ 528013 h 540713"/>
                <a:gd name="connsiteX22" fmla="*/ 3162300 w 3346450"/>
                <a:gd name="connsiteY22" fmla="*/ 528013 h 540713"/>
                <a:gd name="connsiteX23" fmla="*/ 3346450 w 3346450"/>
                <a:gd name="connsiteY23" fmla="*/ 540713 h 540713"/>
                <a:gd name="connsiteX24" fmla="*/ 3346450 w 3346450"/>
                <a:gd name="connsiteY24" fmla="*/ 540713 h 54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6450" h="540713">
                  <a:moveTo>
                    <a:pt x="0" y="426413"/>
                  </a:moveTo>
                  <a:cubicBezTo>
                    <a:pt x="47096" y="423238"/>
                    <a:pt x="94192" y="420063"/>
                    <a:pt x="146050" y="413713"/>
                  </a:cubicBezTo>
                  <a:cubicBezTo>
                    <a:pt x="197908" y="407363"/>
                    <a:pt x="259292" y="401013"/>
                    <a:pt x="311150" y="388313"/>
                  </a:cubicBezTo>
                  <a:cubicBezTo>
                    <a:pt x="363008" y="375613"/>
                    <a:pt x="409575" y="356563"/>
                    <a:pt x="457200" y="337513"/>
                  </a:cubicBezTo>
                  <a:cubicBezTo>
                    <a:pt x="504825" y="318463"/>
                    <a:pt x="550333" y="298355"/>
                    <a:pt x="596900" y="274013"/>
                  </a:cubicBezTo>
                  <a:cubicBezTo>
                    <a:pt x="643467" y="249671"/>
                    <a:pt x="693208" y="218980"/>
                    <a:pt x="736600" y="191463"/>
                  </a:cubicBezTo>
                  <a:cubicBezTo>
                    <a:pt x="779992" y="163946"/>
                    <a:pt x="809625" y="133255"/>
                    <a:pt x="857250" y="108913"/>
                  </a:cubicBezTo>
                  <a:cubicBezTo>
                    <a:pt x="904875" y="84571"/>
                    <a:pt x="972608" y="62346"/>
                    <a:pt x="1022350" y="45413"/>
                  </a:cubicBezTo>
                  <a:cubicBezTo>
                    <a:pt x="1072092" y="28480"/>
                    <a:pt x="1111250" y="14721"/>
                    <a:pt x="1155700" y="7313"/>
                  </a:cubicBezTo>
                  <a:cubicBezTo>
                    <a:pt x="1200150" y="-95"/>
                    <a:pt x="1239308" y="-1154"/>
                    <a:pt x="1289050" y="963"/>
                  </a:cubicBezTo>
                  <a:cubicBezTo>
                    <a:pt x="1338792" y="3080"/>
                    <a:pt x="1400175" y="5196"/>
                    <a:pt x="1454150" y="20013"/>
                  </a:cubicBezTo>
                  <a:cubicBezTo>
                    <a:pt x="1508125" y="34830"/>
                    <a:pt x="1567392" y="67638"/>
                    <a:pt x="1612900" y="89863"/>
                  </a:cubicBezTo>
                  <a:cubicBezTo>
                    <a:pt x="1658408" y="112088"/>
                    <a:pt x="1682750" y="131138"/>
                    <a:pt x="1727200" y="153363"/>
                  </a:cubicBezTo>
                  <a:cubicBezTo>
                    <a:pt x="1771650" y="175588"/>
                    <a:pt x="1829858" y="208396"/>
                    <a:pt x="1879600" y="223213"/>
                  </a:cubicBezTo>
                  <a:cubicBezTo>
                    <a:pt x="1929342" y="238030"/>
                    <a:pt x="1976967" y="239088"/>
                    <a:pt x="2025650" y="242263"/>
                  </a:cubicBezTo>
                  <a:cubicBezTo>
                    <a:pt x="2074333" y="245438"/>
                    <a:pt x="2115608" y="243321"/>
                    <a:pt x="2171700" y="242263"/>
                  </a:cubicBezTo>
                  <a:cubicBezTo>
                    <a:pt x="2227792" y="241205"/>
                    <a:pt x="2307167" y="225330"/>
                    <a:pt x="2362200" y="235913"/>
                  </a:cubicBezTo>
                  <a:cubicBezTo>
                    <a:pt x="2417233" y="246496"/>
                    <a:pt x="2458508" y="287771"/>
                    <a:pt x="2501900" y="305763"/>
                  </a:cubicBezTo>
                  <a:cubicBezTo>
                    <a:pt x="2545292" y="323755"/>
                    <a:pt x="2578100" y="319521"/>
                    <a:pt x="2622550" y="343863"/>
                  </a:cubicBezTo>
                  <a:cubicBezTo>
                    <a:pt x="2667000" y="368205"/>
                    <a:pt x="2724150" y="425355"/>
                    <a:pt x="2768600" y="451813"/>
                  </a:cubicBezTo>
                  <a:cubicBezTo>
                    <a:pt x="2813050" y="478271"/>
                    <a:pt x="2842683" y="489913"/>
                    <a:pt x="2889250" y="502613"/>
                  </a:cubicBezTo>
                  <a:cubicBezTo>
                    <a:pt x="2935817" y="515313"/>
                    <a:pt x="3002492" y="523780"/>
                    <a:pt x="3048000" y="528013"/>
                  </a:cubicBezTo>
                  <a:cubicBezTo>
                    <a:pt x="3093508" y="532246"/>
                    <a:pt x="3112558" y="525896"/>
                    <a:pt x="3162300" y="528013"/>
                  </a:cubicBezTo>
                  <a:cubicBezTo>
                    <a:pt x="3212042" y="530130"/>
                    <a:pt x="3346450" y="540713"/>
                    <a:pt x="3346450" y="540713"/>
                  </a:cubicBezTo>
                  <a:lnTo>
                    <a:pt x="3346450" y="540713"/>
                  </a:lnTo>
                </a:path>
              </a:pathLst>
            </a:custGeom>
            <a:noFill/>
            <a:ln w="38100" cap="flat" cmpd="sng" algn="ctr">
              <a:solidFill>
                <a:srgbClr val="C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grpSp>
    </p:spTree>
    <p:extLst>
      <p:ext uri="{BB962C8B-B14F-4D97-AF65-F5344CB8AC3E}">
        <p14:creationId xmlns:p14="http://schemas.microsoft.com/office/powerpoint/2010/main" val="268774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Text Box 2"/>
          <p:cNvSpPr txBox="1">
            <a:spLocks noChangeArrowheads="1"/>
          </p:cNvSpPr>
          <p:nvPr/>
        </p:nvSpPr>
        <p:spPr bwMode="auto">
          <a:xfrm>
            <a:off x="300038" y="361950"/>
            <a:ext cx="7924800" cy="39687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altLang="de-DE" sz="2000" b="1">
              <a:solidFill>
                <a:schemeClr val="tx1"/>
              </a:solidFill>
              <a:latin typeface="Comic Sans MS" pitchFamily="66" charset="0"/>
            </a:endParaRPr>
          </a:p>
        </p:txBody>
      </p:sp>
      <p:pic>
        <p:nvPicPr>
          <p:cNvPr id="184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3894"/>
          <a:stretch/>
        </p:blipFill>
        <p:spPr bwMode="auto">
          <a:xfrm>
            <a:off x="4456716" y="2116063"/>
            <a:ext cx="2411926" cy="157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11"/>
          <p:cNvSpPr txBox="1">
            <a:spLocks noChangeArrowheads="1"/>
          </p:cNvSpPr>
          <p:nvPr/>
        </p:nvSpPr>
        <p:spPr bwMode="auto">
          <a:xfrm>
            <a:off x="0" y="6165304"/>
            <a:ext cx="914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de-DE" sz="1400" dirty="0" smtClean="0">
                <a:ea typeface="ＭＳ Ｐゴシック" charset="-128"/>
              </a:rPr>
              <a:t>BBQ design:</a:t>
            </a:r>
            <a:r>
              <a:rPr lang="en-US" altLang="de-DE" sz="1400" dirty="0" smtClean="0">
                <a:solidFill>
                  <a:schemeClr val="tx1"/>
                </a:solidFill>
                <a:ea typeface="ＭＳ Ｐゴシック" charset="-128"/>
              </a:rPr>
              <a:t> M. </a:t>
            </a:r>
            <a:r>
              <a:rPr lang="en-US" altLang="de-DE" sz="1400" dirty="0" err="1" smtClean="0">
                <a:solidFill>
                  <a:schemeClr val="tx1"/>
                </a:solidFill>
                <a:ea typeface="ＭＳ Ｐゴシック" charset="-128"/>
              </a:rPr>
              <a:t>Gasior</a:t>
            </a:r>
            <a:r>
              <a:rPr lang="en-US" altLang="de-DE" sz="1400" dirty="0" smtClean="0">
                <a:solidFill>
                  <a:schemeClr val="tx1"/>
                </a:solidFill>
                <a:ea typeface="ＭＳ Ｐゴシック" charset="-128"/>
              </a:rPr>
              <a:t> BIW’12; GSI measurements; R</a:t>
            </a:r>
            <a:r>
              <a:rPr lang="en-US" altLang="de-DE" sz="1400" dirty="0">
                <a:solidFill>
                  <a:schemeClr val="tx1"/>
                </a:solidFill>
                <a:ea typeface="ＭＳ Ｐゴシック" charset="-128"/>
              </a:rPr>
              <a:t>. Singh (GSI) et al., Proc. </a:t>
            </a:r>
            <a:r>
              <a:rPr lang="en-US" altLang="de-DE" sz="1400" dirty="0" smtClean="0">
                <a:solidFill>
                  <a:schemeClr val="tx1"/>
                </a:solidFill>
                <a:ea typeface="ＭＳ Ｐゴシック" charset="-128"/>
              </a:rPr>
              <a:t>HB’12 </a:t>
            </a:r>
            <a:r>
              <a:rPr lang="en-US" altLang="de-DE" sz="1400" dirty="0">
                <a:solidFill>
                  <a:schemeClr val="tx1"/>
                </a:solidFill>
                <a:ea typeface="ＭＳ Ｐゴシック" charset="-128"/>
              </a:rPr>
              <a:t>and </a:t>
            </a:r>
            <a:r>
              <a:rPr lang="en-US" altLang="de-DE" sz="1400" dirty="0" smtClean="0">
                <a:solidFill>
                  <a:schemeClr val="tx1"/>
                </a:solidFill>
                <a:ea typeface="ＭＳ Ｐゴシック" charset="-128"/>
              </a:rPr>
              <a:t>DIPAC’13</a:t>
            </a:r>
            <a:r>
              <a:rPr lang="en-US" altLang="de-DE" sz="1400" dirty="0" smtClean="0">
                <a:solidFill>
                  <a:schemeClr val="tx1"/>
                </a:solidFill>
                <a:latin typeface="Times New Roman" pitchFamily="18" charset="0"/>
                <a:ea typeface="ＭＳ Ｐゴシック" charset="-128"/>
              </a:rPr>
              <a:t> </a:t>
            </a:r>
            <a:endParaRPr lang="en-US" altLang="de-DE" sz="1400" dirty="0">
              <a:solidFill>
                <a:schemeClr val="tx1"/>
              </a:solidFill>
              <a:latin typeface="Times New Roman" pitchFamily="18" charset="0"/>
              <a:ea typeface="ＭＳ Ｐゴシック" charset="-128"/>
            </a:endParaRP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12" y="2092416"/>
            <a:ext cx="4282806" cy="3820414"/>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6868642" y="2116063"/>
            <a:ext cx="2275358" cy="160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7"/>
          <p:cNvSpPr txBox="1">
            <a:spLocks noChangeArrowheads="1"/>
          </p:cNvSpPr>
          <p:nvPr/>
        </p:nvSpPr>
        <p:spPr bwMode="auto">
          <a:xfrm>
            <a:off x="342900" y="295275"/>
            <a:ext cx="8086725"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de-DE" sz="2400" b="1" dirty="0">
                <a:latin typeface="Times New Roman" pitchFamily="18" charset="0"/>
                <a:sym typeface="Symbol"/>
              </a:rPr>
              <a:t>Analog peak detection /AM demodulator =&gt; BBQ</a:t>
            </a:r>
            <a:endParaRPr lang="en-US" altLang="de-DE" sz="2400" b="1" dirty="0">
              <a:latin typeface="Times New Roman" pitchFamily="18" charset="0"/>
            </a:endParaRPr>
          </a:p>
        </p:txBody>
      </p:sp>
      <p:sp>
        <p:nvSpPr>
          <p:cNvPr id="11" name="Text Box 10"/>
          <p:cNvSpPr txBox="1">
            <a:spLocks noChangeArrowheads="1"/>
          </p:cNvSpPr>
          <p:nvPr/>
        </p:nvSpPr>
        <p:spPr bwMode="auto">
          <a:xfrm>
            <a:off x="4574109" y="3803637"/>
            <a:ext cx="4321543" cy="165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r>
              <a:rPr lang="en-US" altLang="de-DE" b="1" dirty="0" smtClean="0">
                <a:solidFill>
                  <a:srgbClr val="3333CC"/>
                </a:solidFill>
              </a:rPr>
              <a:t>Steps of analog processing:</a:t>
            </a:r>
            <a:endParaRPr lang="en-US" altLang="de-DE" b="1" dirty="0">
              <a:solidFill>
                <a:srgbClr val="3333CC"/>
              </a:solidFill>
            </a:endParaRPr>
          </a:p>
          <a:p>
            <a:pPr algn="l">
              <a:lnSpc>
                <a:spcPct val="60000"/>
              </a:lnSpc>
              <a:spcBef>
                <a:spcPts val="600"/>
              </a:spcBef>
              <a:buFont typeface="Wingdings" pitchFamily="2" charset="2"/>
              <a:buChar char="Ø"/>
            </a:pPr>
            <a:r>
              <a:rPr lang="en-US" altLang="de-DE" dirty="0" smtClean="0"/>
              <a:t>  </a:t>
            </a:r>
            <a:r>
              <a:rPr lang="en-US" altLang="de-DE" sz="1700" dirty="0" smtClean="0"/>
              <a:t>Peak detection</a:t>
            </a:r>
          </a:p>
          <a:p>
            <a:pPr>
              <a:lnSpc>
                <a:spcPct val="60000"/>
              </a:lnSpc>
              <a:spcBef>
                <a:spcPts val="800"/>
              </a:spcBef>
              <a:buFont typeface="Wingdings" pitchFamily="2" charset="2"/>
              <a:buChar char="Ø"/>
            </a:pPr>
            <a:r>
              <a:rPr lang="en-US" altLang="de-DE" sz="1700" dirty="0" smtClean="0"/>
              <a:t>  Amplification of the difference </a:t>
            </a:r>
          </a:p>
          <a:p>
            <a:pPr>
              <a:lnSpc>
                <a:spcPct val="60000"/>
              </a:lnSpc>
              <a:spcBef>
                <a:spcPts val="800"/>
              </a:spcBef>
              <a:buFont typeface="Wingdings" pitchFamily="2" charset="2"/>
              <a:buChar char="Ø"/>
            </a:pPr>
            <a:r>
              <a:rPr lang="en-US" altLang="de-DE" sz="1700" dirty="0"/>
              <a:t> </a:t>
            </a:r>
            <a:r>
              <a:rPr lang="en-US" altLang="de-DE" sz="1700" dirty="0" smtClean="0"/>
              <a:t> Filtering</a:t>
            </a:r>
          </a:p>
          <a:p>
            <a:pPr>
              <a:lnSpc>
                <a:spcPct val="60000"/>
              </a:lnSpc>
              <a:spcBef>
                <a:spcPts val="800"/>
              </a:spcBef>
              <a:buFont typeface="Wingdings" pitchFamily="2" charset="2"/>
              <a:buChar char="Ø"/>
            </a:pPr>
            <a:r>
              <a:rPr lang="en-US" altLang="de-DE" sz="1700" dirty="0"/>
              <a:t> </a:t>
            </a:r>
            <a:r>
              <a:rPr lang="en-US" altLang="de-DE" sz="1700" dirty="0" smtClean="0"/>
              <a:t> Feeding to spectrum analyzer or DAQ</a:t>
            </a:r>
          </a:p>
          <a:p>
            <a:pPr>
              <a:lnSpc>
                <a:spcPct val="60000"/>
              </a:lnSpc>
              <a:spcBef>
                <a:spcPts val="800"/>
              </a:spcBef>
            </a:pPr>
            <a:r>
              <a:rPr lang="en-US" altLang="de-DE" sz="1700" dirty="0" smtClean="0">
                <a:sym typeface="Symbol"/>
              </a:rPr>
              <a:t> weighted folding of spectrum to baseband</a:t>
            </a:r>
            <a:endParaRPr lang="en-US" altLang="de-DE" sz="1700" dirty="0" smtClean="0"/>
          </a:p>
        </p:txBody>
      </p:sp>
      <p:sp>
        <p:nvSpPr>
          <p:cNvPr id="12" name="Rectangle 9"/>
          <p:cNvSpPr>
            <a:spLocks noChangeArrowheads="1"/>
          </p:cNvSpPr>
          <p:nvPr/>
        </p:nvSpPr>
        <p:spPr bwMode="auto">
          <a:xfrm>
            <a:off x="214313" y="966788"/>
            <a:ext cx="8719592"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1700" b="1" dirty="0">
                <a:solidFill>
                  <a:schemeClr val="accent2"/>
                </a:solidFill>
              </a:rPr>
              <a:t>The beam is excited to </a:t>
            </a:r>
            <a:r>
              <a:rPr lang="en-US" altLang="de-DE" sz="1700" b="1" dirty="0" err="1">
                <a:solidFill>
                  <a:schemeClr val="accent2"/>
                </a:solidFill>
              </a:rPr>
              <a:t>betatron</a:t>
            </a:r>
            <a:r>
              <a:rPr lang="en-US" altLang="de-DE" sz="1700" b="1" dirty="0">
                <a:solidFill>
                  <a:schemeClr val="accent2"/>
                </a:solidFill>
              </a:rPr>
              <a:t> oscillation by band-limited </a:t>
            </a:r>
            <a:r>
              <a:rPr lang="en-US" altLang="de-DE" sz="1700" b="1" dirty="0" smtClean="0">
                <a:solidFill>
                  <a:schemeClr val="accent2"/>
                </a:solidFill>
              </a:rPr>
              <a:t>noise or chirp:</a:t>
            </a:r>
            <a:endParaRPr lang="en-US" altLang="de-DE" sz="1700" b="1" dirty="0">
              <a:solidFill>
                <a:schemeClr val="accent2"/>
              </a:solidFill>
            </a:endParaRPr>
          </a:p>
          <a:p>
            <a:pPr marL="285750" indent="-285750" algn="l" eaLnBrk="0" hangingPunct="0">
              <a:lnSpc>
                <a:spcPct val="50000"/>
              </a:lnSpc>
              <a:spcBef>
                <a:spcPts val="1000"/>
              </a:spcBef>
              <a:buFont typeface="Wingdings" panose="05000000000000000000" pitchFamily="2" charset="2"/>
              <a:buChar char="Ø"/>
            </a:pPr>
            <a:r>
              <a:rPr lang="en-US" altLang="de-DE" sz="1700" dirty="0" smtClean="0">
                <a:solidFill>
                  <a:schemeClr val="tx1"/>
                </a:solidFill>
              </a:rPr>
              <a:t>The </a:t>
            </a:r>
            <a:r>
              <a:rPr lang="en-US" altLang="de-DE" sz="1700" dirty="0">
                <a:solidFill>
                  <a:schemeClr val="tx1"/>
                </a:solidFill>
              </a:rPr>
              <a:t>beam </a:t>
            </a:r>
            <a:r>
              <a:rPr lang="en-US" altLang="de-DE" sz="1700" dirty="0" smtClean="0">
                <a:solidFill>
                  <a:schemeClr val="tx1"/>
                </a:solidFill>
              </a:rPr>
              <a:t>dipole moment </a:t>
            </a:r>
            <a:r>
              <a:rPr lang="en-US" altLang="de-DE" sz="1700" dirty="0">
                <a:solidFill>
                  <a:schemeClr val="tx1"/>
                </a:solidFill>
              </a:rPr>
              <a:t>is </a:t>
            </a:r>
            <a:r>
              <a:rPr lang="en-US" altLang="de-DE" sz="1700" dirty="0" smtClean="0">
                <a:solidFill>
                  <a:schemeClr val="tx1"/>
                </a:solidFill>
              </a:rPr>
              <a:t>determined by analog manner via peak detector </a:t>
            </a:r>
          </a:p>
          <a:p>
            <a:pPr marL="285750" indent="-285750" algn="l" eaLnBrk="0" hangingPunct="0">
              <a:lnSpc>
                <a:spcPct val="50000"/>
              </a:lnSpc>
              <a:spcBef>
                <a:spcPts val="1000"/>
              </a:spcBef>
              <a:buFont typeface="Wingdings" panose="05000000000000000000" pitchFamily="2" charset="2"/>
              <a:buChar char="Ø"/>
            </a:pPr>
            <a:r>
              <a:rPr lang="en-US" altLang="de-DE" sz="1700" dirty="0" smtClean="0">
                <a:solidFill>
                  <a:schemeClr val="tx1"/>
                </a:solidFill>
              </a:rPr>
              <a:t>Filtering of base-band component delivers the </a:t>
            </a:r>
            <a:r>
              <a:rPr lang="en-US" altLang="de-DE" sz="1700" dirty="0">
                <a:solidFill>
                  <a:schemeClr val="tx1"/>
                </a:solidFill>
              </a:rPr>
              <a:t>non-integer tune </a:t>
            </a:r>
            <a:r>
              <a:rPr lang="en-US" altLang="de-DE" sz="1700" b="1" i="1" dirty="0" smtClean="0">
                <a:latin typeface="Cambria Math" panose="02040503050406030204" pitchFamily="18" charset="0"/>
                <a:ea typeface="Cambria Math" panose="02040503050406030204" pitchFamily="18" charset="0"/>
              </a:rPr>
              <a:t>Q </a:t>
            </a:r>
            <a:r>
              <a:rPr lang="en-US" altLang="de-DE" sz="1700" b="1" i="1" baseline="30000" dirty="0" smtClean="0">
                <a:latin typeface="Cambria Math" panose="02040503050406030204" pitchFamily="18" charset="0"/>
                <a:ea typeface="Cambria Math" panose="02040503050406030204" pitchFamily="18" charset="0"/>
              </a:rPr>
              <a:t>f</a:t>
            </a:r>
            <a:r>
              <a:rPr lang="en-US" altLang="de-DE" sz="1700" b="1" i="1" dirty="0" smtClean="0"/>
              <a:t>  </a:t>
            </a:r>
            <a:endParaRPr lang="en-US" altLang="de-DE" sz="1700" b="1" i="1" dirty="0" smtClean="0">
              <a:solidFill>
                <a:schemeClr val="tx1"/>
              </a:solidFill>
            </a:endParaRPr>
          </a:p>
          <a:p>
            <a:pPr algn="l" eaLnBrk="0" hangingPunct="0">
              <a:lnSpc>
                <a:spcPct val="50000"/>
              </a:lnSpc>
              <a:spcBef>
                <a:spcPts val="1000"/>
              </a:spcBef>
            </a:pPr>
            <a:r>
              <a:rPr lang="en-US" altLang="de-DE" sz="1700" dirty="0" smtClean="0">
                <a:latin typeface="Times New Roman" pitchFamily="18" charset="0"/>
              </a:rPr>
              <a:t>System designed by M. </a:t>
            </a:r>
            <a:r>
              <a:rPr lang="en-US" altLang="de-DE" sz="1700" dirty="0" err="1" smtClean="0">
                <a:latin typeface="Times New Roman" pitchFamily="18" charset="0"/>
              </a:rPr>
              <a:t>Gasior</a:t>
            </a:r>
            <a:r>
              <a:rPr lang="en-US" altLang="de-DE" sz="1700" dirty="0" smtClean="0">
                <a:latin typeface="Times New Roman" pitchFamily="18" charset="0"/>
              </a:rPr>
              <a:t> (CERN) and honored by Faraday Cup Award, see e.g. BIW’12 </a:t>
            </a:r>
            <a:endParaRPr lang="en-US" altLang="de-DE" dirty="0">
              <a:solidFill>
                <a:schemeClr val="tx1"/>
              </a:solidFill>
              <a:latin typeface="Times New Roman" pitchFamily="18" charset="0"/>
            </a:endParaRPr>
          </a:p>
        </p:txBody>
      </p:sp>
    </p:spTree>
    <p:extLst>
      <p:ext uri="{BB962C8B-B14F-4D97-AF65-F5344CB8AC3E}">
        <p14:creationId xmlns:p14="http://schemas.microsoft.com/office/powerpoint/2010/main" val="189528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4790866" y="846404"/>
            <a:ext cx="3934884" cy="2654604"/>
            <a:chOff x="5202622" y="797394"/>
            <a:chExt cx="3416011" cy="2891616"/>
          </a:xfrm>
        </p:grpSpPr>
        <p:grpSp>
          <p:nvGrpSpPr>
            <p:cNvPr id="11" name="Gruppieren 10"/>
            <p:cNvGrpSpPr/>
            <p:nvPr/>
          </p:nvGrpSpPr>
          <p:grpSpPr>
            <a:xfrm>
              <a:off x="5202622" y="797394"/>
              <a:ext cx="3416011" cy="2891616"/>
              <a:chOff x="4486796" y="3140968"/>
              <a:chExt cx="3757612" cy="3180778"/>
            </a:xfrm>
          </p:grpSpPr>
          <p:grpSp>
            <p:nvGrpSpPr>
              <p:cNvPr id="17" name="Gruppieren 16"/>
              <p:cNvGrpSpPr/>
              <p:nvPr/>
            </p:nvGrpSpPr>
            <p:grpSpPr>
              <a:xfrm>
                <a:off x="4486796" y="3140968"/>
                <a:ext cx="3757612" cy="3146425"/>
                <a:chOff x="413159" y="3162895"/>
                <a:chExt cx="3757612" cy="3146425"/>
              </a:xfrm>
            </p:grpSpPr>
            <p:pic>
              <p:nvPicPr>
                <p:cNvPr id="22" name="Picture 5"/>
                <p:cNvPicPr>
                  <a:picLocks noChangeAspect="1"/>
                </p:cNvPicPr>
                <p:nvPr/>
              </p:nvPicPr>
              <p:blipFill>
                <a:blip r:embed="rId3">
                  <a:clrChange>
                    <a:clrFrom>
                      <a:srgbClr val="FFFFFF"/>
                    </a:clrFrom>
                    <a:clrTo>
                      <a:srgbClr val="FFFFFF">
                        <a:alpha val="0"/>
                      </a:srgbClr>
                    </a:clrTo>
                  </a:clrChange>
                  <a:duotone>
                    <a:prstClr val="black"/>
                    <a:schemeClr val="accent3">
                      <a:lumMod val="50000"/>
                      <a:tint val="45000"/>
                      <a:satMod val="400000"/>
                    </a:schemeClr>
                  </a:duotone>
                </a:blip>
                <a:srcRect/>
                <a:stretch>
                  <a:fillRect/>
                </a:stretch>
              </p:blipFill>
              <p:spPr bwMode="auto">
                <a:xfrm>
                  <a:off x="413159" y="3162895"/>
                  <a:ext cx="3757612" cy="3146425"/>
                </a:xfrm>
                <a:prstGeom prst="rect">
                  <a:avLst/>
                </a:prstGeom>
                <a:noFill/>
                <a:ln w="9525">
                  <a:noFill/>
                  <a:miter lim="800000"/>
                  <a:headEnd/>
                  <a:tailEnd/>
                </a:ln>
              </p:spPr>
            </p:pic>
            <p:cxnSp>
              <p:nvCxnSpPr>
                <p:cNvPr id="23" name="Straight Connector 17"/>
                <p:cNvCxnSpPr/>
                <p:nvPr/>
              </p:nvCxnSpPr>
              <p:spPr>
                <a:xfrm>
                  <a:off x="875724" y="3450927"/>
                  <a:ext cx="288116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8"/>
                <p:cNvCxnSpPr/>
                <p:nvPr/>
              </p:nvCxnSpPr>
              <p:spPr>
                <a:xfrm>
                  <a:off x="3780334" y="3450927"/>
                  <a:ext cx="0" cy="25606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a:xfrm>
                  <a:off x="786395" y="5992089"/>
                  <a:ext cx="2993939" cy="31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eck 25"/>
                <p:cNvSpPr/>
                <p:nvPr/>
              </p:nvSpPr>
              <p:spPr>
                <a:xfrm rot="5400000">
                  <a:off x="-594020" y="4521384"/>
                  <a:ext cx="2574008" cy="389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hteck 26"/>
                <p:cNvSpPr/>
                <p:nvPr/>
              </p:nvSpPr>
              <p:spPr>
                <a:xfrm>
                  <a:off x="2658603" y="3493467"/>
                  <a:ext cx="1080120" cy="210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1"/>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4491610" y="3195958"/>
                <a:ext cx="3736975" cy="3125788"/>
              </a:xfrm>
              <a:prstGeom prst="rect">
                <a:avLst/>
              </a:prstGeom>
              <a:noFill/>
              <a:ln w="9525">
                <a:noFill/>
                <a:miter lim="800000"/>
                <a:headEnd/>
                <a:tailEnd/>
              </a:ln>
            </p:spPr>
          </p:pic>
          <p:sp>
            <p:nvSpPr>
              <p:cNvPr id="19" name="Rechteck 18"/>
              <p:cNvSpPr/>
              <p:nvPr/>
            </p:nvSpPr>
            <p:spPr>
              <a:xfrm>
                <a:off x="6876256" y="3471540"/>
                <a:ext cx="936104" cy="245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feld 19"/>
              <p:cNvSpPr txBox="1"/>
              <p:nvPr/>
            </p:nvSpPr>
            <p:spPr>
              <a:xfrm>
                <a:off x="6368479" y="4077072"/>
                <a:ext cx="1440160" cy="266810"/>
              </a:xfrm>
              <a:prstGeom prst="rect">
                <a:avLst/>
              </a:prstGeom>
              <a:noFill/>
            </p:spPr>
            <p:txBody>
              <a:bodyPr wrap="square" rtlCol="0">
                <a:spAutoFit/>
              </a:bodyPr>
              <a:lstStyle/>
              <a:p>
                <a:pPr algn="l"/>
                <a:r>
                  <a:rPr lang="en-US" sz="1600" b="1" dirty="0" smtClean="0">
                    <a:solidFill>
                      <a:srgbClr val="0000FF"/>
                    </a:solidFill>
                    <a:latin typeface="Calibri" panose="020F0502020204030204" pitchFamily="34" charset="0"/>
                  </a:rPr>
                  <a:t>BBQ spectrum</a:t>
                </a:r>
                <a:endParaRPr lang="en-US" sz="1600" b="1" dirty="0">
                  <a:solidFill>
                    <a:srgbClr val="0000FF"/>
                  </a:solidFill>
                  <a:latin typeface="Calibri" panose="020F0502020204030204" pitchFamily="34" charset="0"/>
                </a:endParaRPr>
              </a:p>
            </p:txBody>
          </p:sp>
          <p:sp>
            <p:nvSpPr>
              <p:cNvPr id="21" name="Textfeld 20"/>
              <p:cNvSpPr txBox="1"/>
              <p:nvPr/>
            </p:nvSpPr>
            <p:spPr>
              <a:xfrm>
                <a:off x="6403429" y="4625950"/>
                <a:ext cx="1592291" cy="266810"/>
              </a:xfrm>
              <a:prstGeom prst="rect">
                <a:avLst/>
              </a:prstGeom>
              <a:noFill/>
            </p:spPr>
            <p:txBody>
              <a:bodyPr wrap="square" rtlCol="0">
                <a:spAutoFit/>
              </a:bodyPr>
              <a:lstStyle/>
              <a:p>
                <a:pPr algn="l"/>
                <a:r>
                  <a:rPr lang="en-US" sz="1600" b="1" dirty="0" smtClean="0">
                    <a:latin typeface="Calibri" panose="020F0502020204030204" pitchFamily="34" charset="0"/>
                  </a:rPr>
                  <a:t>TOPOS spectrum</a:t>
                </a:r>
                <a:endParaRPr lang="en-US" sz="1600" b="1" dirty="0">
                  <a:latin typeface="Calibri" panose="020F0502020204030204" pitchFamily="34" charset="0"/>
                </a:endParaRPr>
              </a:p>
            </p:txBody>
          </p:sp>
        </p:grpSp>
        <p:sp>
          <p:nvSpPr>
            <p:cNvPr id="13" name="Textfeld 12"/>
            <p:cNvSpPr txBox="1"/>
            <p:nvPr/>
          </p:nvSpPr>
          <p:spPr>
            <a:xfrm>
              <a:off x="5712034" y="1141262"/>
              <a:ext cx="1112094" cy="789960"/>
            </a:xfrm>
            <a:prstGeom prst="rect">
              <a:avLst/>
            </a:prstGeom>
            <a:noFill/>
          </p:spPr>
          <p:txBody>
            <a:bodyPr wrap="square" rtlCol="0">
              <a:spAutoFit/>
            </a:bodyPr>
            <a:lstStyle/>
            <a:p>
              <a:pPr algn="l">
                <a:spcBef>
                  <a:spcPts val="200"/>
                </a:spcBef>
              </a:pPr>
              <a:r>
                <a:rPr lang="en-US" sz="1600" dirty="0" smtClean="0">
                  <a:solidFill>
                    <a:srgbClr val="C00000"/>
                  </a:solidFill>
                  <a:latin typeface="Calibri" panose="020F0502020204030204" pitchFamily="34" charset="0"/>
                </a:rPr>
                <a:t>Ni</a:t>
              </a:r>
              <a:r>
                <a:rPr lang="en-US" sz="1600" baseline="30000" dirty="0" smtClean="0">
                  <a:solidFill>
                    <a:srgbClr val="C00000"/>
                  </a:solidFill>
                  <a:latin typeface="Calibri" panose="020F0502020204030204" pitchFamily="34" charset="0"/>
                </a:rPr>
                <a:t>7+</a:t>
              </a:r>
              <a:r>
                <a:rPr lang="en-US" sz="1600" dirty="0" smtClean="0">
                  <a:solidFill>
                    <a:srgbClr val="C00000"/>
                  </a:solidFill>
                  <a:latin typeface="Calibri" panose="020F0502020204030204" pitchFamily="34" charset="0"/>
                </a:rPr>
                <a:t> </a:t>
              </a:r>
              <a:r>
                <a:rPr lang="en-US" sz="1600" dirty="0">
                  <a:solidFill>
                    <a:srgbClr val="C00000"/>
                  </a:solidFill>
                  <a:latin typeface="Calibri" panose="020F0502020204030204" pitchFamily="34" charset="0"/>
                </a:rPr>
                <a:t>b</a:t>
              </a:r>
              <a:r>
                <a:rPr lang="en-US" sz="1600" dirty="0" smtClean="0">
                  <a:solidFill>
                    <a:srgbClr val="C00000"/>
                  </a:solidFill>
                  <a:latin typeface="Calibri" panose="020F0502020204030204" pitchFamily="34" charset="0"/>
                </a:rPr>
                <a:t>eam:</a:t>
              </a:r>
            </a:p>
            <a:p>
              <a:pPr algn="l">
                <a:spcBef>
                  <a:spcPts val="200"/>
                </a:spcBef>
              </a:pPr>
              <a:r>
                <a:rPr lang="en-US" sz="1600" dirty="0" smtClean="0">
                  <a:solidFill>
                    <a:srgbClr val="C00000"/>
                  </a:solidFill>
                  <a:latin typeface="Calibri" panose="020F0502020204030204" pitchFamily="34" charset="0"/>
                </a:rPr>
                <a:t>11 MeV/u</a:t>
              </a:r>
            </a:p>
            <a:p>
              <a:pPr algn="l">
                <a:spcBef>
                  <a:spcPts val="200"/>
                </a:spcBef>
              </a:pPr>
              <a:r>
                <a:rPr lang="en-US" sz="1600" dirty="0" smtClean="0">
                  <a:solidFill>
                    <a:srgbClr val="C00000"/>
                  </a:solidFill>
                  <a:latin typeface="Calibri" panose="020F0502020204030204" pitchFamily="34" charset="0"/>
                </a:rPr>
                <a:t>2</a:t>
              </a:r>
              <a:r>
                <a:rPr lang="en-US" sz="1600" dirty="0">
                  <a:solidFill>
                    <a:srgbClr val="C00000"/>
                  </a:solidFill>
                  <a:latin typeface="Calibri" panose="020F0502020204030204" pitchFamily="34" charset="0"/>
                  <a:sym typeface="Symbol"/>
                </a:rPr>
                <a:t> </a:t>
              </a:r>
              <a:r>
                <a:rPr lang="en-US" sz="1600" dirty="0" smtClean="0">
                  <a:solidFill>
                    <a:srgbClr val="C00000"/>
                  </a:solidFill>
                  <a:latin typeface="Calibri" panose="020F0502020204030204" pitchFamily="34" charset="0"/>
                  <a:sym typeface="Symbol"/>
                </a:rPr>
                <a:t> 10</a:t>
              </a:r>
              <a:r>
                <a:rPr lang="en-US" sz="1600" baseline="30000" dirty="0" smtClean="0">
                  <a:solidFill>
                    <a:srgbClr val="C00000"/>
                  </a:solidFill>
                  <a:latin typeface="Calibri" panose="020F0502020204030204" pitchFamily="34" charset="0"/>
                  <a:sym typeface="Symbol"/>
                </a:rPr>
                <a:t>10</a:t>
              </a:r>
              <a:r>
                <a:rPr lang="en-US" sz="1600" dirty="0" smtClean="0">
                  <a:solidFill>
                    <a:srgbClr val="C00000"/>
                  </a:solidFill>
                  <a:latin typeface="Calibri" panose="020F0502020204030204" pitchFamily="34" charset="0"/>
                  <a:sym typeface="Symbol"/>
                </a:rPr>
                <a:t> ions</a:t>
              </a:r>
              <a:endParaRPr lang="en-US" sz="1600" dirty="0">
                <a:solidFill>
                  <a:srgbClr val="C00000"/>
                </a:solidFill>
                <a:latin typeface="Calibri" panose="020F0502020204030204" pitchFamily="34" charset="0"/>
              </a:endParaRPr>
            </a:p>
          </p:txBody>
        </p:sp>
        <p:sp>
          <p:nvSpPr>
            <p:cNvPr id="14" name="Textfeld 13"/>
            <p:cNvSpPr txBox="1"/>
            <p:nvPr/>
          </p:nvSpPr>
          <p:spPr>
            <a:xfrm>
              <a:off x="6802203" y="1035947"/>
              <a:ext cx="673635" cy="338554"/>
            </a:xfrm>
            <a:prstGeom prst="rect">
              <a:avLst/>
            </a:prstGeom>
            <a:noFill/>
          </p:spPr>
          <p:txBody>
            <a:bodyPr wrap="square" rtlCol="0">
              <a:spAutoFit/>
            </a:bodyPr>
            <a:lstStyle/>
            <a:p>
              <a:pPr algn="l">
                <a:spcBef>
                  <a:spcPts val="200"/>
                </a:spcBef>
              </a:pPr>
              <a:r>
                <a:rPr lang="en-US" sz="1600" b="1" i="1" dirty="0" smtClean="0">
                  <a:solidFill>
                    <a:srgbClr val="009900"/>
                  </a:solidFill>
                  <a:latin typeface="+mj-lt"/>
                </a:rPr>
                <a:t>k = </a:t>
              </a:r>
              <a:r>
                <a:rPr lang="en-US" sz="1600" b="1" dirty="0" smtClean="0">
                  <a:solidFill>
                    <a:srgbClr val="009900"/>
                  </a:solidFill>
                  <a:latin typeface="+mj-lt"/>
                </a:rPr>
                <a:t>0</a:t>
              </a:r>
              <a:endParaRPr lang="en-US" sz="1600" b="1" dirty="0">
                <a:solidFill>
                  <a:srgbClr val="009900"/>
                </a:solidFill>
                <a:latin typeface="+mj-lt"/>
              </a:endParaRPr>
            </a:p>
          </p:txBody>
        </p:sp>
        <p:sp>
          <p:nvSpPr>
            <p:cNvPr id="15" name="Textfeld 14"/>
            <p:cNvSpPr txBox="1"/>
            <p:nvPr/>
          </p:nvSpPr>
          <p:spPr>
            <a:xfrm>
              <a:off x="6954603" y="1884613"/>
              <a:ext cx="714181" cy="338554"/>
            </a:xfrm>
            <a:prstGeom prst="rect">
              <a:avLst/>
            </a:prstGeom>
            <a:noFill/>
          </p:spPr>
          <p:txBody>
            <a:bodyPr wrap="square" rtlCol="0">
              <a:spAutoFit/>
            </a:bodyPr>
            <a:lstStyle/>
            <a:p>
              <a:pPr algn="l">
                <a:spcBef>
                  <a:spcPts val="200"/>
                </a:spcBef>
              </a:pPr>
              <a:r>
                <a:rPr lang="en-US" sz="1600" b="1" i="1" dirty="0" smtClean="0">
                  <a:solidFill>
                    <a:srgbClr val="009900"/>
                  </a:solidFill>
                  <a:latin typeface="+mj-lt"/>
                </a:rPr>
                <a:t>k = </a:t>
              </a:r>
              <a:r>
                <a:rPr lang="en-US" sz="1600" b="1" dirty="0" smtClean="0">
                  <a:solidFill>
                    <a:srgbClr val="009900"/>
                  </a:solidFill>
                  <a:latin typeface="+mj-lt"/>
                </a:rPr>
                <a:t>1</a:t>
              </a:r>
              <a:endParaRPr lang="en-US" sz="1600" b="1" dirty="0">
                <a:solidFill>
                  <a:srgbClr val="009900"/>
                </a:solidFill>
                <a:latin typeface="+mj-lt"/>
              </a:endParaRPr>
            </a:p>
          </p:txBody>
        </p:sp>
        <p:sp>
          <p:nvSpPr>
            <p:cNvPr id="16" name="Textfeld 15"/>
            <p:cNvSpPr txBox="1"/>
            <p:nvPr/>
          </p:nvSpPr>
          <p:spPr>
            <a:xfrm>
              <a:off x="6027845" y="2740766"/>
              <a:ext cx="673635" cy="338554"/>
            </a:xfrm>
            <a:prstGeom prst="rect">
              <a:avLst/>
            </a:prstGeom>
            <a:noFill/>
          </p:spPr>
          <p:txBody>
            <a:bodyPr wrap="square" rtlCol="0">
              <a:spAutoFit/>
            </a:bodyPr>
            <a:lstStyle/>
            <a:p>
              <a:pPr algn="l">
                <a:spcBef>
                  <a:spcPts val="200"/>
                </a:spcBef>
              </a:pPr>
              <a:r>
                <a:rPr lang="en-US" sz="1600" b="1" i="1" dirty="0" smtClean="0">
                  <a:solidFill>
                    <a:srgbClr val="009900"/>
                  </a:solidFill>
                  <a:latin typeface="+mj-lt"/>
                </a:rPr>
                <a:t>k = </a:t>
              </a:r>
              <a:r>
                <a:rPr lang="en-US" sz="1600" b="1" dirty="0" smtClean="0">
                  <a:solidFill>
                    <a:srgbClr val="009900"/>
                  </a:solidFill>
                  <a:latin typeface="+mj-lt"/>
                </a:rPr>
                <a:t>-1</a:t>
              </a:r>
              <a:endParaRPr lang="en-US" sz="1600" b="1" dirty="0">
                <a:solidFill>
                  <a:srgbClr val="009900"/>
                </a:solidFill>
                <a:latin typeface="+mj-lt"/>
              </a:endParaRPr>
            </a:p>
          </p:txBody>
        </p:sp>
      </p:grpSp>
      <p:sp>
        <p:nvSpPr>
          <p:cNvPr id="28" name="Text Box 7"/>
          <p:cNvSpPr txBox="1">
            <a:spLocks noChangeArrowheads="1"/>
          </p:cNvSpPr>
          <p:nvPr/>
        </p:nvSpPr>
        <p:spPr bwMode="auto">
          <a:xfrm>
            <a:off x="342900" y="295275"/>
            <a:ext cx="8086725"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de-DE" sz="2400" b="1" dirty="0" smtClean="0">
                <a:solidFill>
                  <a:schemeClr val="tx1"/>
                </a:solidFill>
                <a:latin typeface="Times New Roman" pitchFamily="18" charset="0"/>
              </a:rPr>
              <a:t>Comparison BBQ versus TOPOS</a:t>
            </a:r>
            <a:endParaRPr lang="en-US" altLang="de-DE" sz="2400" b="1" dirty="0">
              <a:solidFill>
                <a:schemeClr val="tx1"/>
              </a:solidFill>
              <a:latin typeface="Times New Roman" pitchFamily="18" charset="0"/>
            </a:endParaRPr>
          </a:p>
        </p:txBody>
      </p:sp>
      <p:sp>
        <p:nvSpPr>
          <p:cNvPr id="5" name="TextBox 4"/>
          <p:cNvSpPr txBox="1"/>
          <p:nvPr/>
        </p:nvSpPr>
        <p:spPr>
          <a:xfrm>
            <a:off x="197665" y="3172757"/>
            <a:ext cx="4590359" cy="3208571"/>
          </a:xfrm>
          <a:prstGeom prst="rect">
            <a:avLst/>
          </a:prstGeom>
          <a:noFill/>
        </p:spPr>
        <p:txBody>
          <a:bodyPr wrap="none" rtlCol="0">
            <a:spAutoFit/>
          </a:bodyPr>
          <a:lstStyle/>
          <a:p>
            <a:r>
              <a:rPr lang="en-US" b="1" dirty="0" smtClean="0">
                <a:solidFill>
                  <a:srgbClr val="0000FF"/>
                </a:solidFill>
              </a:rPr>
              <a:t>TOPOS:</a:t>
            </a:r>
          </a:p>
          <a:p>
            <a:pPr indent="-285750">
              <a:spcBef>
                <a:spcPts val="300"/>
              </a:spcBef>
              <a:buFont typeface="Wingdings" panose="05000000000000000000" pitchFamily="2" charset="2"/>
              <a:buChar char="Ø"/>
            </a:pPr>
            <a:r>
              <a:rPr lang="en-US" dirty="0" smtClean="0"/>
              <a:t>Oversampled digitization of the BPM signals</a:t>
            </a:r>
            <a:endParaRPr lang="en-US" dirty="0"/>
          </a:p>
          <a:p>
            <a:pPr indent="-285750">
              <a:spcBef>
                <a:spcPts val="300"/>
              </a:spcBef>
              <a:buFont typeface="Wingdings" panose="05000000000000000000" pitchFamily="2" charset="2"/>
              <a:buChar char="Ø"/>
            </a:pPr>
            <a:r>
              <a:rPr lang="en-US" dirty="0" smtClean="0"/>
              <a:t>Full time domain information</a:t>
            </a:r>
          </a:p>
          <a:p>
            <a:pPr indent="-285750">
              <a:spcBef>
                <a:spcPts val="300"/>
              </a:spcBef>
              <a:buFont typeface="Wingdings" panose="05000000000000000000" pitchFamily="2" charset="2"/>
              <a:buChar char="Ø"/>
            </a:pPr>
            <a:r>
              <a:rPr lang="en-US" dirty="0" smtClean="0"/>
              <a:t>Versatile data processing possible</a:t>
            </a:r>
          </a:p>
          <a:p>
            <a:pPr>
              <a:spcBef>
                <a:spcPts val="300"/>
              </a:spcBef>
            </a:pPr>
            <a:r>
              <a:rPr lang="en-US" dirty="0"/>
              <a:t> </a:t>
            </a:r>
            <a:r>
              <a:rPr lang="en-US" dirty="0" smtClean="0"/>
              <a:t>    e.g. picking 1 of 4 bunches, filtering ...</a:t>
            </a:r>
            <a:endParaRPr lang="en-US" dirty="0"/>
          </a:p>
          <a:p>
            <a:pPr indent="-285750">
              <a:spcBef>
                <a:spcPts val="300"/>
              </a:spcBef>
              <a:buFont typeface="Wingdings" panose="05000000000000000000" pitchFamily="2" charset="2"/>
              <a:buChar char="Ø"/>
            </a:pPr>
            <a:r>
              <a:rPr lang="en-US" dirty="0" smtClean="0"/>
              <a:t>Results: Position, tune, longitudinal profile</a:t>
            </a:r>
          </a:p>
          <a:p>
            <a:pPr>
              <a:spcBef>
                <a:spcPts val="300"/>
              </a:spcBef>
            </a:pPr>
            <a:r>
              <a:rPr lang="en-US" dirty="0"/>
              <a:t> </a:t>
            </a:r>
            <a:r>
              <a:rPr lang="en-US" dirty="0" smtClean="0"/>
              <a:t>    synchrotron frequency </a:t>
            </a:r>
            <a:r>
              <a:rPr lang="en-US" b="1" i="1" dirty="0" smtClean="0">
                <a:sym typeface="Symbol"/>
              </a:rPr>
              <a:t></a:t>
            </a:r>
            <a:r>
              <a:rPr lang="en-US" b="1" i="1" baseline="-25000" dirty="0" smtClean="0">
                <a:sym typeface="Symbol"/>
              </a:rPr>
              <a:t>s</a:t>
            </a:r>
            <a:r>
              <a:rPr lang="en-US" b="1" i="1" dirty="0" smtClean="0"/>
              <a:t>  </a:t>
            </a:r>
          </a:p>
          <a:p>
            <a:pPr>
              <a:spcBef>
                <a:spcPts val="300"/>
              </a:spcBef>
            </a:pPr>
            <a:r>
              <a:rPr lang="en-US" dirty="0" smtClean="0">
                <a:sym typeface="Symbol"/>
              </a:rPr>
              <a:t> versatile due to full information stored</a:t>
            </a:r>
            <a:endParaRPr lang="en-US" dirty="0" smtClean="0"/>
          </a:p>
          <a:p>
            <a:pPr>
              <a:spcBef>
                <a:spcPts val="300"/>
              </a:spcBef>
            </a:pPr>
            <a:r>
              <a:rPr lang="en-US" b="1" dirty="0" smtClean="0"/>
              <a:t>Remark: </a:t>
            </a:r>
            <a:r>
              <a:rPr lang="en-US" dirty="0" smtClean="0"/>
              <a:t>Improved algorithms in preparation</a:t>
            </a:r>
          </a:p>
          <a:p>
            <a:pPr>
              <a:spcBef>
                <a:spcPts val="300"/>
              </a:spcBef>
            </a:pPr>
            <a:r>
              <a:rPr lang="en-US" dirty="0"/>
              <a:t> </a:t>
            </a:r>
            <a:r>
              <a:rPr lang="en-US" dirty="0" smtClean="0"/>
              <a:t>                based on linear regression fit </a:t>
            </a:r>
          </a:p>
        </p:txBody>
      </p:sp>
      <p:sp>
        <p:nvSpPr>
          <p:cNvPr id="12" name="TextBox 11"/>
          <p:cNvSpPr txBox="1"/>
          <p:nvPr/>
        </p:nvSpPr>
        <p:spPr>
          <a:xfrm>
            <a:off x="216776" y="987230"/>
            <a:ext cx="3704860" cy="1946687"/>
          </a:xfrm>
          <a:prstGeom prst="rect">
            <a:avLst/>
          </a:prstGeom>
          <a:noFill/>
        </p:spPr>
        <p:txBody>
          <a:bodyPr wrap="none" rtlCol="0">
            <a:spAutoFit/>
          </a:bodyPr>
          <a:lstStyle/>
          <a:p>
            <a:r>
              <a:rPr lang="en-US" b="1" dirty="0" smtClean="0">
                <a:solidFill>
                  <a:srgbClr val="0000FF"/>
                </a:solidFill>
              </a:rPr>
              <a:t>BBQ:</a:t>
            </a:r>
          </a:p>
          <a:p>
            <a:pPr indent="-285750">
              <a:spcBef>
                <a:spcPts val="200"/>
              </a:spcBef>
              <a:buFont typeface="Wingdings" panose="05000000000000000000" pitchFamily="2" charset="2"/>
              <a:buChar char="Ø"/>
            </a:pPr>
            <a:r>
              <a:rPr lang="en-US" dirty="0" smtClean="0"/>
              <a:t>Peak detection using analog circuit</a:t>
            </a:r>
          </a:p>
          <a:p>
            <a:pPr>
              <a:spcBef>
                <a:spcPts val="200"/>
              </a:spcBef>
            </a:pPr>
            <a:r>
              <a:rPr lang="en-US" dirty="0"/>
              <a:t> </a:t>
            </a:r>
            <a:r>
              <a:rPr lang="en-US" dirty="0" smtClean="0"/>
              <a:t>    i.e. no further treatment possible</a:t>
            </a:r>
            <a:endParaRPr lang="en-US" dirty="0"/>
          </a:p>
          <a:p>
            <a:pPr indent="-285750">
              <a:spcBef>
                <a:spcPts val="200"/>
              </a:spcBef>
              <a:buFont typeface="Wingdings" panose="05000000000000000000" pitchFamily="2" charset="2"/>
              <a:buChar char="Ø"/>
            </a:pPr>
            <a:r>
              <a:rPr lang="en-US" dirty="0" smtClean="0"/>
              <a:t>High dynamic range</a:t>
            </a:r>
            <a:endParaRPr lang="en-US" dirty="0"/>
          </a:p>
          <a:p>
            <a:pPr indent="-285750">
              <a:spcBef>
                <a:spcPts val="200"/>
              </a:spcBef>
              <a:buFont typeface="Wingdings" panose="05000000000000000000" pitchFamily="2" charset="2"/>
              <a:buChar char="Ø"/>
            </a:pPr>
            <a:r>
              <a:rPr lang="en-US" dirty="0" smtClean="0"/>
              <a:t>Result: tune with higher sensitivity</a:t>
            </a:r>
          </a:p>
          <a:p>
            <a:pPr>
              <a:spcBef>
                <a:spcPts val="200"/>
              </a:spcBef>
            </a:pPr>
            <a:r>
              <a:rPr lang="en-US" dirty="0" smtClean="0">
                <a:sym typeface="Symbol"/>
              </a:rPr>
              <a:t> </a:t>
            </a:r>
            <a:r>
              <a:rPr lang="en-US" dirty="0" smtClean="0"/>
              <a:t>‘Easy-to-use’ device</a:t>
            </a:r>
            <a:endParaRPr lang="en-US" dirty="0"/>
          </a:p>
        </p:txBody>
      </p:sp>
      <p:sp>
        <p:nvSpPr>
          <p:cNvPr id="8" name="Textfeld 7"/>
          <p:cNvSpPr txBox="1"/>
          <p:nvPr/>
        </p:nvSpPr>
        <p:spPr>
          <a:xfrm>
            <a:off x="4784024" y="6520962"/>
            <a:ext cx="2256850" cy="307778"/>
          </a:xfrm>
          <a:prstGeom prst="rect">
            <a:avLst/>
          </a:prstGeom>
          <a:noFill/>
        </p:spPr>
        <p:txBody>
          <a:bodyPr wrap="square" rtlCol="0">
            <a:spAutoFit/>
          </a:bodyPr>
          <a:lstStyle/>
          <a:p>
            <a:r>
              <a:rPr lang="en-US" sz="1400" dirty="0" smtClean="0"/>
              <a:t>R. Singh et al., IBIC’15</a:t>
            </a:r>
            <a:endParaRPr lang="en-US" sz="1400" dirty="0"/>
          </a:p>
        </p:txBody>
      </p:sp>
      <p:grpSp>
        <p:nvGrpSpPr>
          <p:cNvPr id="9" name="Gruppieren 8"/>
          <p:cNvGrpSpPr/>
          <p:nvPr/>
        </p:nvGrpSpPr>
        <p:grpSpPr>
          <a:xfrm>
            <a:off x="4818720" y="3504844"/>
            <a:ext cx="3788852" cy="2613496"/>
            <a:chOff x="4818720" y="3611524"/>
            <a:chExt cx="3788852" cy="2613496"/>
          </a:xfrm>
        </p:grpSpPr>
        <p:pic>
          <p:nvPicPr>
            <p:cNvPr id="8194" name="Picture 2"/>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69209"/>
            <a:stretch/>
          </p:blipFill>
          <p:spPr bwMode="auto">
            <a:xfrm>
              <a:off x="4977185" y="3794678"/>
              <a:ext cx="3546629" cy="113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61467"/>
            <a:stretch/>
          </p:blipFill>
          <p:spPr bwMode="auto">
            <a:xfrm>
              <a:off x="4977095" y="4809274"/>
              <a:ext cx="3546629" cy="141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rot="16200000">
              <a:off x="4333659" y="4546898"/>
              <a:ext cx="1282597" cy="312475"/>
            </a:xfrm>
            <a:prstGeom prst="rect">
              <a:avLst/>
            </a:prstGeom>
            <a:noFill/>
          </p:spPr>
          <p:txBody>
            <a:bodyPr wrap="square" rtlCol="0">
              <a:spAutoFit/>
            </a:bodyPr>
            <a:lstStyle/>
            <a:p>
              <a:r>
                <a:rPr lang="en-US" sz="1600" dirty="0" smtClean="0"/>
                <a:t>Amplitude</a:t>
              </a:r>
              <a:endParaRPr lang="en-US" sz="1600" dirty="0"/>
            </a:p>
          </p:txBody>
        </p:sp>
        <p:sp>
          <p:nvSpPr>
            <p:cNvPr id="6" name="Rechteck 5"/>
            <p:cNvSpPr/>
            <p:nvPr/>
          </p:nvSpPr>
          <p:spPr bwMode="auto">
            <a:xfrm>
              <a:off x="5613621" y="3961301"/>
              <a:ext cx="222636" cy="262618"/>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29" name="Rechteck 28"/>
            <p:cNvSpPr/>
            <p:nvPr/>
          </p:nvSpPr>
          <p:spPr bwMode="auto">
            <a:xfrm>
              <a:off x="5599046" y="4918014"/>
              <a:ext cx="222636" cy="262618"/>
            </a:xfrm>
            <a:prstGeom prst="rect">
              <a:avLst/>
            </a:prstGeom>
            <a:solidFill>
              <a:schemeClr val="bg1"/>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4" name="Textfeld 3"/>
            <p:cNvSpPr txBox="1"/>
            <p:nvPr/>
          </p:nvSpPr>
          <p:spPr>
            <a:xfrm>
              <a:off x="5486400" y="3851543"/>
              <a:ext cx="2816845" cy="553998"/>
            </a:xfrm>
            <a:prstGeom prst="rect">
              <a:avLst/>
            </a:prstGeom>
            <a:noFill/>
          </p:spPr>
          <p:txBody>
            <a:bodyPr wrap="square" rtlCol="0">
              <a:spAutoFit/>
            </a:bodyPr>
            <a:lstStyle/>
            <a:p>
              <a:r>
                <a:rPr lang="en-US" sz="1500" b="1" dirty="0" smtClean="0"/>
                <a:t>tradition</a:t>
              </a:r>
              <a:r>
                <a:rPr lang="en-US" sz="1500" dirty="0" smtClean="0"/>
                <a:t>: integration &amp; </a:t>
              </a:r>
              <a:r>
                <a:rPr lang="en-US" sz="1500" b="1" i="1" dirty="0" smtClean="0">
                  <a:latin typeface="Cambria Math" panose="02040503050406030204" pitchFamily="18" charset="0"/>
                  <a:ea typeface="Cambria Math" panose="02040503050406030204" pitchFamily="18" charset="0"/>
                </a:rPr>
                <a:t>y </a:t>
              </a:r>
              <a:r>
                <a:rPr lang="en-US" sz="1500" b="1" i="1" dirty="0" smtClean="0">
                  <a:latin typeface="Cambria Math" panose="02040503050406030204" pitchFamily="18" charset="0"/>
                  <a:ea typeface="Cambria Math" panose="02040503050406030204" pitchFamily="18" charset="0"/>
                  <a:sym typeface="Symbol"/>
                </a:rPr>
                <a:t> </a:t>
              </a:r>
              <a:r>
                <a:rPr lang="en-US" sz="1500" b="1" dirty="0" smtClean="0">
                  <a:latin typeface="Cambria Math" panose="02040503050406030204" pitchFamily="18" charset="0"/>
                  <a:ea typeface="Cambria Math" panose="02040503050406030204" pitchFamily="18" charset="0"/>
                  <a:sym typeface="Symbol"/>
                </a:rPr>
                <a:t></a:t>
              </a:r>
              <a:r>
                <a:rPr lang="en-US" sz="1500" b="1" i="1" dirty="0" smtClean="0">
                  <a:latin typeface="Cambria Math" panose="02040503050406030204" pitchFamily="18" charset="0"/>
                  <a:ea typeface="Cambria Math" panose="02040503050406030204" pitchFamily="18" charset="0"/>
                  <a:sym typeface="Symbol"/>
                </a:rPr>
                <a:t>/</a:t>
              </a:r>
            </a:p>
            <a:p>
              <a:r>
                <a:rPr lang="en-US" sz="1500" dirty="0" smtClean="0">
                  <a:sym typeface="Symbol"/>
                </a:rPr>
                <a:t>(presented data)</a:t>
              </a:r>
              <a:endParaRPr lang="en-US" sz="1500" dirty="0"/>
            </a:p>
          </p:txBody>
        </p:sp>
        <p:sp>
          <p:nvSpPr>
            <p:cNvPr id="30" name="Textfeld 29"/>
            <p:cNvSpPr txBox="1"/>
            <p:nvPr/>
          </p:nvSpPr>
          <p:spPr>
            <a:xfrm>
              <a:off x="5515542" y="4800451"/>
              <a:ext cx="3092030" cy="323165"/>
            </a:xfrm>
            <a:prstGeom prst="rect">
              <a:avLst/>
            </a:prstGeom>
            <a:noFill/>
          </p:spPr>
          <p:txBody>
            <a:bodyPr wrap="square" rtlCol="0">
              <a:spAutoFit/>
            </a:bodyPr>
            <a:lstStyle/>
            <a:p>
              <a:r>
                <a:rPr lang="en-US" sz="1500" b="1" dirty="0" smtClean="0"/>
                <a:t>novel</a:t>
              </a:r>
              <a:r>
                <a:rPr lang="en-US" sz="1500" dirty="0" smtClean="0"/>
                <a:t>: linear   fit </a:t>
              </a:r>
              <a:r>
                <a:rPr lang="en-US" sz="1500" b="1" dirty="0" smtClean="0">
                  <a:latin typeface="Cambria Math" panose="02040503050406030204" pitchFamily="18" charset="0"/>
                  <a:ea typeface="Cambria Math" panose="02040503050406030204" pitchFamily="18" charset="0"/>
                  <a:sym typeface="Symbol"/>
                </a:rPr>
                <a:t></a:t>
              </a:r>
              <a:r>
                <a:rPr lang="en-US" sz="1500" b="1" i="1" baseline="-25000" dirty="0" err="1" smtClean="0">
                  <a:latin typeface="Cambria Math" panose="02040503050406030204" pitchFamily="18" charset="0"/>
                  <a:ea typeface="Cambria Math" panose="02040503050406030204" pitchFamily="18" charset="0"/>
                  <a:sym typeface="Symbol"/>
                </a:rPr>
                <a:t>i</a:t>
              </a:r>
              <a:r>
                <a:rPr lang="en-US" sz="1500" dirty="0" smtClean="0">
                  <a:sym typeface="Symbol"/>
                </a:rPr>
                <a:t> versus </a:t>
              </a:r>
              <a:r>
                <a:rPr lang="en-US" sz="1500" b="1" i="1" dirty="0" smtClean="0">
                  <a:latin typeface="Cambria Math" panose="02040503050406030204" pitchFamily="18" charset="0"/>
                  <a:ea typeface="Cambria Math" panose="02040503050406030204" pitchFamily="18" charset="0"/>
                  <a:sym typeface="Symbol"/>
                </a:rPr>
                <a:t></a:t>
              </a:r>
              <a:r>
                <a:rPr lang="en-US" sz="1500" b="1" i="1" baseline="-25000" dirty="0" err="1" smtClean="0">
                  <a:latin typeface="Cambria Math" panose="02040503050406030204" pitchFamily="18" charset="0"/>
                  <a:ea typeface="Cambria Math" panose="02040503050406030204" pitchFamily="18" charset="0"/>
                  <a:sym typeface="Symbol"/>
                </a:rPr>
                <a:t>i</a:t>
              </a:r>
              <a:r>
                <a:rPr lang="en-US" sz="1500" dirty="0" smtClean="0">
                  <a:latin typeface="Cambria Math" panose="02040503050406030204" pitchFamily="18" charset="0"/>
                  <a:ea typeface="Cambria Math" panose="02040503050406030204" pitchFamily="18" charset="0"/>
                </a:rPr>
                <a:t>  </a:t>
              </a:r>
              <a:endParaRPr lang="en-US" sz="1500" dirty="0" smtClean="0">
                <a:latin typeface="Cambria Math" panose="02040503050406030204" pitchFamily="18" charset="0"/>
                <a:ea typeface="Cambria Math" panose="02040503050406030204" pitchFamily="18" charset="0"/>
                <a:sym typeface="Symbol"/>
              </a:endParaRPr>
            </a:p>
          </p:txBody>
        </p:sp>
        <p:sp>
          <p:nvSpPr>
            <p:cNvPr id="32" name="Textfeld 31"/>
            <p:cNvSpPr txBox="1"/>
            <p:nvPr/>
          </p:nvSpPr>
          <p:spPr>
            <a:xfrm>
              <a:off x="5323480" y="3611524"/>
              <a:ext cx="3228843" cy="323165"/>
            </a:xfrm>
            <a:prstGeom prst="rect">
              <a:avLst/>
            </a:prstGeom>
            <a:noFill/>
          </p:spPr>
          <p:txBody>
            <a:bodyPr wrap="square" rtlCol="0">
              <a:spAutoFit/>
            </a:bodyPr>
            <a:lstStyle/>
            <a:p>
              <a:r>
                <a:rPr lang="en-US" sz="1500" dirty="0"/>
                <a:t>S</a:t>
              </a:r>
              <a:r>
                <a:rPr lang="en-US" sz="1500" dirty="0" smtClean="0"/>
                <a:t>ame raw data but different algorithms</a:t>
              </a:r>
              <a:endParaRPr lang="en-US" sz="1500" dirty="0"/>
            </a:p>
          </p:txBody>
        </p:sp>
      </p:grpSp>
      <p:sp>
        <p:nvSpPr>
          <p:cNvPr id="3" name="TextBox 2"/>
          <p:cNvSpPr txBox="1"/>
          <p:nvPr/>
        </p:nvSpPr>
        <p:spPr>
          <a:xfrm>
            <a:off x="7293053" y="1122292"/>
            <a:ext cx="1017969" cy="369332"/>
          </a:xfrm>
          <a:prstGeom prst="rect">
            <a:avLst/>
          </a:prstGeom>
          <a:noFill/>
        </p:spPr>
        <p:txBody>
          <a:bodyPr wrap="square" rtlCol="0">
            <a:spAutoFit/>
          </a:bodyPr>
          <a:lstStyle/>
          <a:p>
            <a:r>
              <a:rPr lang="en-US" dirty="0" smtClean="0"/>
              <a:t>vertical</a:t>
            </a:r>
            <a:endParaRPr lang="en-US" dirty="0"/>
          </a:p>
        </p:txBody>
      </p:sp>
      <p:sp>
        <p:nvSpPr>
          <p:cNvPr id="7" name="Textfeld 6"/>
          <p:cNvSpPr txBox="1"/>
          <p:nvPr/>
        </p:nvSpPr>
        <p:spPr>
          <a:xfrm>
            <a:off x="4991403" y="6025075"/>
            <a:ext cx="4159737" cy="523220"/>
          </a:xfrm>
          <a:prstGeom prst="rect">
            <a:avLst/>
          </a:prstGeom>
          <a:noFill/>
        </p:spPr>
        <p:txBody>
          <a:bodyPr wrap="square" rtlCol="0">
            <a:spAutoFit/>
          </a:bodyPr>
          <a:lstStyle/>
          <a:p>
            <a:r>
              <a:rPr lang="en-US" sz="1400" dirty="0" smtClean="0"/>
              <a:t>5 x higher signal-to-background + higher resolution</a:t>
            </a:r>
          </a:p>
          <a:p>
            <a:r>
              <a:rPr lang="en-US" sz="1400" dirty="0" smtClean="0"/>
              <a:t>+ better common mode suppression</a:t>
            </a:r>
            <a:endParaRPr lang="en-US" sz="1400" dirty="0"/>
          </a:p>
        </p:txBody>
      </p:sp>
    </p:spTree>
    <p:extLst>
      <p:ext uri="{BB962C8B-B14F-4D97-AF65-F5344CB8AC3E}">
        <p14:creationId xmlns:p14="http://schemas.microsoft.com/office/powerpoint/2010/main" val="8854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400" dirty="0" smtClean="0"/>
              <a:t>Typical tune measurement systems were discussed.</a:t>
            </a:r>
          </a:p>
          <a:p>
            <a:r>
              <a:rPr lang="en-US" sz="2400" dirty="0" smtClean="0"/>
              <a:t>Tune measurement systems at GSI and their comparison.</a:t>
            </a:r>
          </a:p>
          <a:p>
            <a:r>
              <a:rPr lang="en-US" sz="2400" dirty="0" smtClean="0"/>
              <a:t>Systems should be chosen according the beam conditions and measurement requirement.</a:t>
            </a:r>
          </a:p>
          <a:p>
            <a:r>
              <a:rPr lang="en-US" sz="2400" dirty="0" smtClean="0"/>
              <a:t>As always a trade-off </a:t>
            </a:r>
            <a:r>
              <a:rPr lang="en-US" sz="2400" dirty="0"/>
              <a:t>between flexibility, simplicity and reliability. </a:t>
            </a:r>
            <a:endParaRPr lang="en-US" sz="2400" dirty="0" smtClean="0"/>
          </a:p>
          <a:p>
            <a:pPr marL="0" indent="0">
              <a:buNone/>
            </a:pPr>
            <a:endParaRPr lang="en-US" sz="2400" dirty="0"/>
          </a:p>
          <a:p>
            <a:pPr marL="0" indent="0">
              <a:buNone/>
            </a:pPr>
            <a:r>
              <a:rPr lang="en-US" sz="2400" dirty="0" smtClean="0"/>
              <a:t> </a:t>
            </a:r>
            <a:r>
              <a:rPr lang="en-US" sz="2400" dirty="0" smtClean="0">
                <a:solidFill>
                  <a:srgbClr val="0070C0"/>
                </a:solidFill>
              </a:rPr>
              <a:t>Acknowledgment : Colleagues at BI@GSI!</a:t>
            </a:r>
          </a:p>
          <a:p>
            <a:pPr marL="0" indent="0">
              <a:buNone/>
            </a:pPr>
            <a:endParaRPr lang="en-US" sz="2400" dirty="0">
              <a:solidFill>
                <a:srgbClr val="0070C0"/>
              </a:solidFill>
            </a:endParaRPr>
          </a:p>
          <a:p>
            <a:pPr marL="0" indent="0">
              <a:buNone/>
            </a:pPr>
            <a:endParaRPr lang="en-US" sz="2400" dirty="0">
              <a:solidFill>
                <a:srgbClr val="0070C0"/>
              </a:solidFill>
            </a:endParaRPr>
          </a:p>
        </p:txBody>
      </p:sp>
      <p:sp>
        <p:nvSpPr>
          <p:cNvPr id="4" name="Date Placeholder 3"/>
          <p:cNvSpPr>
            <a:spLocks noGrp="1"/>
          </p:cNvSpPr>
          <p:nvPr>
            <p:ph type="dt" sz="half" idx="10"/>
          </p:nvPr>
        </p:nvSpPr>
        <p:spPr/>
        <p:txBody>
          <a:bodyPr/>
          <a:lstStyle/>
          <a:p>
            <a:pPr>
              <a:defRPr/>
            </a:pPr>
            <a:fld id="{FFA019A6-1DDB-455D-9D4A-B8909EDA73A8}" type="datetime1">
              <a:rPr lang="en-US" smtClean="0"/>
              <a:pPr>
                <a:defRPr/>
              </a:pPr>
              <a:t>11/22/2016</a:t>
            </a:fld>
            <a:endParaRPr lang="de-DE" dirty="0"/>
          </a:p>
        </p:txBody>
      </p:sp>
      <p:sp>
        <p:nvSpPr>
          <p:cNvPr id="5" name="TextBox 4"/>
          <p:cNvSpPr txBox="1"/>
          <p:nvPr/>
        </p:nvSpPr>
        <p:spPr>
          <a:xfrm>
            <a:off x="3563888" y="5574192"/>
            <a:ext cx="1726498" cy="461665"/>
          </a:xfrm>
          <a:prstGeom prst="rect">
            <a:avLst/>
          </a:prstGeom>
          <a:noFill/>
        </p:spPr>
        <p:txBody>
          <a:bodyPr wrap="none" rtlCol="0">
            <a:spAutoFit/>
          </a:bodyPr>
          <a:lstStyle/>
          <a:p>
            <a:r>
              <a:rPr lang="en-US" sz="2400" dirty="0" smtClean="0"/>
              <a:t>Questions??</a:t>
            </a:r>
            <a:endParaRPr lang="en-US" sz="2400" dirty="0"/>
          </a:p>
        </p:txBody>
      </p:sp>
    </p:spTree>
    <p:extLst>
      <p:ext uri="{BB962C8B-B14F-4D97-AF65-F5344CB8AC3E}">
        <p14:creationId xmlns:p14="http://schemas.microsoft.com/office/powerpoint/2010/main" val="1849022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34"/>
          <p:cNvSpPr>
            <a:spLocks noChangeArrowheads="1"/>
          </p:cNvSpPr>
          <p:nvPr/>
        </p:nvSpPr>
        <p:spPr bwMode="auto">
          <a:xfrm>
            <a:off x="574675" y="1431925"/>
            <a:ext cx="4838700" cy="47132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de-DE" altLang="de-DE"/>
          </a:p>
        </p:txBody>
      </p:sp>
      <p:sp>
        <p:nvSpPr>
          <p:cNvPr id="19459" name="Text Box 2"/>
          <p:cNvSpPr txBox="1">
            <a:spLocks noChangeArrowheads="1"/>
          </p:cNvSpPr>
          <p:nvPr/>
        </p:nvSpPr>
        <p:spPr bwMode="auto">
          <a:xfrm>
            <a:off x="300038" y="361950"/>
            <a:ext cx="7924800" cy="46166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de-DE" sz="2400" b="1" dirty="0">
                <a:solidFill>
                  <a:srgbClr val="000000"/>
                </a:solidFill>
                <a:latin typeface="+mj-lt"/>
              </a:rPr>
              <a:t>GSI Heavy Ion </a:t>
            </a:r>
            <a:r>
              <a:rPr lang="en-US" altLang="de-DE" sz="2400" b="1" dirty="0" smtClean="0">
                <a:solidFill>
                  <a:srgbClr val="000000"/>
                </a:solidFill>
                <a:latin typeface="+mj-lt"/>
              </a:rPr>
              <a:t>Synchrotron SIS-18 (B</a:t>
            </a:r>
            <a:r>
              <a:rPr lang="en-US" altLang="de-DE" sz="2400" b="1" dirty="0" smtClean="0">
                <a:solidFill>
                  <a:srgbClr val="000000"/>
                </a:solidFill>
                <a:latin typeface="+mj-lt"/>
                <a:sym typeface="Symbol"/>
              </a:rPr>
              <a:t>=18 Tm)</a:t>
            </a:r>
            <a:r>
              <a:rPr lang="en-US" altLang="de-DE" sz="2400" b="1" dirty="0" smtClean="0">
                <a:solidFill>
                  <a:srgbClr val="000000"/>
                </a:solidFill>
                <a:latin typeface="+mj-lt"/>
              </a:rPr>
              <a:t>: </a:t>
            </a:r>
            <a:r>
              <a:rPr lang="en-US" altLang="de-DE" sz="2400" b="1" dirty="0">
                <a:solidFill>
                  <a:srgbClr val="000000"/>
                </a:solidFill>
                <a:latin typeface="+mj-lt"/>
              </a:rPr>
              <a:t>Overview</a:t>
            </a:r>
          </a:p>
        </p:txBody>
      </p:sp>
      <p:sp>
        <p:nvSpPr>
          <p:cNvPr id="19460" name="Text Box 4"/>
          <p:cNvSpPr txBox="1">
            <a:spLocks noChangeArrowheads="1"/>
          </p:cNvSpPr>
          <p:nvPr/>
        </p:nvSpPr>
        <p:spPr bwMode="auto">
          <a:xfrm>
            <a:off x="954088" y="1728788"/>
            <a:ext cx="404971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82945" tIns="41473" rIns="82945" bIns="41473">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de-DE" sz="1600" dirty="0"/>
              <a:t>Important parameters of SIS-18</a:t>
            </a:r>
          </a:p>
        </p:txBody>
      </p:sp>
      <p:sp>
        <p:nvSpPr>
          <p:cNvPr id="19490" name="Textfeld 18"/>
          <p:cNvSpPr txBox="1">
            <a:spLocks noChangeArrowheads="1"/>
          </p:cNvSpPr>
          <p:nvPr/>
        </p:nvSpPr>
        <p:spPr bwMode="auto">
          <a:xfrm>
            <a:off x="485775" y="3389313"/>
            <a:ext cx="14414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a:t>injec-</a:t>
            </a:r>
          </a:p>
          <a:p>
            <a:pPr algn="l">
              <a:spcBef>
                <a:spcPct val="0"/>
              </a:spcBef>
            </a:pPr>
            <a:r>
              <a:rPr lang="en-US" altLang="de-DE" sz="2000"/>
              <a:t>tion</a:t>
            </a:r>
          </a:p>
        </p:txBody>
      </p:sp>
      <p:sp>
        <p:nvSpPr>
          <p:cNvPr id="19491" name="Textfeld 20"/>
          <p:cNvSpPr txBox="1">
            <a:spLocks noChangeArrowheads="1"/>
          </p:cNvSpPr>
          <p:nvPr/>
        </p:nvSpPr>
        <p:spPr bwMode="auto">
          <a:xfrm>
            <a:off x="4787900" y="3568700"/>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a:t>extrac-</a:t>
            </a:r>
          </a:p>
          <a:p>
            <a:pPr algn="l">
              <a:spcBef>
                <a:spcPct val="0"/>
              </a:spcBef>
            </a:pPr>
            <a:r>
              <a:rPr lang="en-US" altLang="de-DE" sz="2000"/>
              <a:t>tion</a:t>
            </a:r>
          </a:p>
        </p:txBody>
      </p:sp>
      <p:sp>
        <p:nvSpPr>
          <p:cNvPr id="19492" name="Textfeld 19"/>
          <p:cNvSpPr txBox="1">
            <a:spLocks noChangeArrowheads="1"/>
          </p:cNvSpPr>
          <p:nvPr/>
        </p:nvSpPr>
        <p:spPr bwMode="auto">
          <a:xfrm>
            <a:off x="468313" y="1052513"/>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a:t>acceleration</a:t>
            </a:r>
          </a:p>
        </p:txBody>
      </p:sp>
      <p:grpSp>
        <p:nvGrpSpPr>
          <p:cNvPr id="19493" name="Gruppieren 19"/>
          <p:cNvGrpSpPr>
            <a:grpSpLocks/>
          </p:cNvGrpSpPr>
          <p:nvPr/>
        </p:nvGrpSpPr>
        <p:grpSpPr bwMode="auto">
          <a:xfrm>
            <a:off x="-23392" y="933450"/>
            <a:ext cx="6251576" cy="5613400"/>
            <a:chOff x="-45463" y="933031"/>
            <a:chExt cx="6250774" cy="5613790"/>
          </a:xfrm>
        </p:grpSpPr>
        <p:pic>
          <p:nvPicPr>
            <p:cNvPr id="19533" name="Picture 3" descr="sis_2"/>
            <p:cNvPicPr>
              <a:picLocks noChangeAspect="1" noChangeArrowheads="1"/>
            </p:cNvPicPr>
            <p:nvPr/>
          </p:nvPicPr>
          <p:blipFill>
            <a:blip r:embed="rId3">
              <a:extLst>
                <a:ext uri="{28A0092B-C50C-407E-A947-70E740481C1C}">
                  <a14:useLocalDpi xmlns:a14="http://schemas.microsoft.com/office/drawing/2010/main" val="0"/>
                </a:ext>
              </a:extLst>
            </a:blip>
            <a:srcRect l="8109"/>
            <a:stretch>
              <a:fillRect/>
            </a:stretch>
          </p:blipFill>
          <p:spPr bwMode="auto">
            <a:xfrm>
              <a:off x="-45463" y="933031"/>
              <a:ext cx="6250774" cy="56137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534" name="Oval 34"/>
            <p:cNvSpPr>
              <a:spLocks noChangeArrowheads="1"/>
            </p:cNvSpPr>
            <p:nvPr/>
          </p:nvSpPr>
          <p:spPr bwMode="auto">
            <a:xfrm>
              <a:off x="574519" y="1432062"/>
              <a:ext cx="4838278" cy="471256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de-DE" altLang="de-DE"/>
            </a:p>
          </p:txBody>
        </p:sp>
      </p:grpSp>
      <p:graphicFrame>
        <p:nvGraphicFramePr>
          <p:cNvPr id="23" name="Group 5"/>
          <p:cNvGraphicFramePr>
            <a:graphicFrameLocks/>
          </p:cNvGraphicFramePr>
          <p:nvPr>
            <p:extLst>
              <p:ext uri="{D42A27DB-BD31-4B8C-83A1-F6EECF244321}">
                <p14:modId xmlns:p14="http://schemas.microsoft.com/office/powerpoint/2010/main" val="529712877"/>
              </p:ext>
            </p:extLst>
          </p:nvPr>
        </p:nvGraphicFramePr>
        <p:xfrm>
          <a:off x="1274981" y="2060848"/>
          <a:ext cx="3609011" cy="3429742"/>
        </p:xfrm>
        <a:graphic>
          <a:graphicData uri="http://schemas.openxmlformats.org/drawingml/2006/table">
            <a:tbl>
              <a:tblPr/>
              <a:tblGrid>
                <a:gridCol w="1620673"/>
                <a:gridCol w="1988338"/>
              </a:tblGrid>
              <a:tr h="366827">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Ion range (Z)</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1 → 92 (p to U)</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827">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Circumference</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216 m</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Injection type</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Horizontal multi-turn</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Energy range</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11 MeV/u → 2 </a:t>
                      </a:r>
                      <a:r>
                        <a:rPr kumimoji="0" lang="en-US" sz="1300" b="0" i="0" u="none" strike="noStrike" cap="none" normalizeH="0" baseline="0" dirty="0" err="1" smtClean="0">
                          <a:ln>
                            <a:noFill/>
                          </a:ln>
                          <a:solidFill>
                            <a:schemeClr val="tx1"/>
                          </a:solidFill>
                          <a:effectLst/>
                          <a:latin typeface="Verdana" pitchFamily="34" charset="0"/>
                          <a:cs typeface="Arial" charset="0"/>
                        </a:rPr>
                        <a:t>GeV</a:t>
                      </a:r>
                      <a:r>
                        <a:rPr kumimoji="0" lang="en-US" sz="1300" b="0" i="0" u="none" strike="noStrike" cap="none" normalizeH="0" baseline="0" dirty="0" smtClean="0">
                          <a:ln>
                            <a:noFill/>
                          </a:ln>
                          <a:solidFill>
                            <a:schemeClr val="tx1"/>
                          </a:solidFill>
                          <a:effectLst/>
                          <a:latin typeface="Verdana" pitchFamily="34" charset="0"/>
                          <a:cs typeface="Arial" charset="0"/>
                        </a:rPr>
                        <a:t>/u</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9907">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Ramp duration</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0.1 → 1.5 s</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9907">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Acc. RF</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Verdana" pitchFamily="34" charset="0"/>
                          <a:cs typeface="Arial" charset="0"/>
                        </a:rPr>
                        <a:t>0.8 → 5 MHz</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Harmonic</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4 (= # bunches)</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Bunching factor</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0.4 → 0.08</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Tune h/v</a:t>
                      </a: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4.17-4.3 / 3.27</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379">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rPr>
                        <a:t>Trans. size </a:t>
                      </a:r>
                      <a:r>
                        <a:rPr kumimoji="0" lang="en-US" sz="1300" b="0" i="0" u="none" strike="noStrike" cap="none" normalizeH="0" baseline="0" dirty="0" smtClean="0">
                          <a:ln>
                            <a:noFill/>
                          </a:ln>
                          <a:solidFill>
                            <a:schemeClr val="tx1"/>
                          </a:solidFill>
                          <a:effectLst/>
                          <a:latin typeface="Verdana" pitchFamily="34" charset="0"/>
                          <a:cs typeface="Arial" charset="0"/>
                          <a:sym typeface="Symbol"/>
                        </a:rPr>
                        <a:t></a:t>
                      </a:r>
                      <a:r>
                        <a:rPr kumimoji="0" lang="en-US" sz="1300" b="0" i="0" u="none" strike="noStrike" cap="none" normalizeH="0" baseline="-25000" dirty="0" smtClean="0">
                          <a:ln>
                            <a:noFill/>
                          </a:ln>
                          <a:solidFill>
                            <a:schemeClr val="tx1"/>
                          </a:solidFill>
                          <a:effectLst/>
                          <a:latin typeface="Verdana" pitchFamily="34" charset="0"/>
                          <a:cs typeface="Arial" charset="0"/>
                          <a:sym typeface="Symbol"/>
                        </a:rPr>
                        <a:t>h </a:t>
                      </a:r>
                      <a:r>
                        <a:rPr kumimoji="0" lang="en-US" sz="1300" b="0" i="0" u="none" strike="noStrike" cap="none" normalizeH="0" baseline="0" dirty="0" smtClean="0">
                          <a:ln>
                            <a:noFill/>
                          </a:ln>
                          <a:solidFill>
                            <a:schemeClr val="tx1"/>
                          </a:solidFill>
                          <a:effectLst/>
                          <a:latin typeface="Verdana" pitchFamily="34" charset="0"/>
                          <a:cs typeface="Arial" charset="0"/>
                          <a:sym typeface="Symbol"/>
                        </a:rPr>
                        <a:t>/</a:t>
                      </a:r>
                      <a:r>
                        <a:rPr kumimoji="0" lang="en-US" sz="1300" b="0" i="0" u="none" strike="noStrike" cap="none" normalizeH="0" baseline="-25000" dirty="0" smtClean="0">
                          <a:ln>
                            <a:noFill/>
                          </a:ln>
                          <a:solidFill>
                            <a:schemeClr val="tx1"/>
                          </a:solidFill>
                          <a:effectLst/>
                          <a:latin typeface="Verdana" pitchFamily="34" charset="0"/>
                          <a:cs typeface="Arial" charset="0"/>
                          <a:sym typeface="Symbol"/>
                        </a:rPr>
                        <a:t> </a:t>
                      </a:r>
                      <a:r>
                        <a:rPr kumimoji="0" lang="en-US" sz="1300" b="0" i="0" u="none" strike="noStrike" cap="none" normalizeH="0" baseline="0" dirty="0" smtClean="0">
                          <a:ln>
                            <a:noFill/>
                          </a:ln>
                          <a:solidFill>
                            <a:schemeClr val="tx1"/>
                          </a:solidFill>
                          <a:effectLst/>
                          <a:latin typeface="Verdana" pitchFamily="34" charset="0"/>
                          <a:cs typeface="Arial" charset="0"/>
                          <a:sym typeface="Symbol"/>
                        </a:rPr>
                        <a:t></a:t>
                      </a:r>
                      <a:r>
                        <a:rPr kumimoji="0" lang="en-US" sz="1300" b="0" i="0" u="none" strike="noStrike" cap="none" normalizeH="0" baseline="-25000" dirty="0" smtClean="0">
                          <a:ln>
                            <a:noFill/>
                          </a:ln>
                          <a:solidFill>
                            <a:schemeClr val="tx1"/>
                          </a:solidFill>
                          <a:effectLst/>
                          <a:latin typeface="Verdana" pitchFamily="34" charset="0"/>
                          <a:cs typeface="Arial" charset="0"/>
                          <a:sym typeface="Symbol"/>
                        </a:rPr>
                        <a:t>v</a:t>
                      </a:r>
                      <a:endParaRPr kumimoji="0" lang="en-US" sz="1300" b="0" i="0" u="none" strike="noStrike" cap="none" normalizeH="0" baseline="0" dirty="0" smtClean="0">
                        <a:ln>
                          <a:noFill/>
                        </a:ln>
                        <a:solidFill>
                          <a:schemeClr val="tx1"/>
                        </a:solidFill>
                        <a:effectLst/>
                        <a:latin typeface="Verdana" pitchFamily="34" charset="0"/>
                        <a:cs typeface="Arial" charset="0"/>
                      </a:endParaRPr>
                    </a:p>
                  </a:txBody>
                  <a:tcPr marL="82944" marR="82944" marT="41478" marB="414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800"/>
                        </a:spcBef>
                        <a:spcAft>
                          <a:spcPct val="0"/>
                        </a:spcAft>
                        <a:buClr>
                          <a:srgbClr val="000000"/>
                        </a:buClr>
                        <a:buSzPct val="100000"/>
                        <a:buFont typeface="Times New Roman" pitchFamily="18" charset="0"/>
                        <a:buNone/>
                        <a:tabLst/>
                      </a:pPr>
                      <a:r>
                        <a:rPr kumimoji="0" lang="en-US" sz="1300" b="0" i="0" u="none" strike="noStrike" cap="none" normalizeH="0" baseline="0" dirty="0" smtClean="0">
                          <a:ln>
                            <a:noFill/>
                          </a:ln>
                          <a:solidFill>
                            <a:schemeClr val="tx1"/>
                          </a:solidFill>
                          <a:effectLst/>
                          <a:latin typeface="Verdana" pitchFamily="34" charset="0"/>
                          <a:cs typeface="Arial" charset="0"/>
                          <a:sym typeface="Symbol"/>
                        </a:rPr>
                        <a:t> </a:t>
                      </a:r>
                      <a:r>
                        <a:rPr kumimoji="0" lang="en-US" sz="1300" b="0" i="0" u="none" strike="noStrike" cap="none" normalizeH="0" baseline="0" dirty="0" smtClean="0">
                          <a:ln>
                            <a:noFill/>
                          </a:ln>
                          <a:solidFill>
                            <a:schemeClr val="tx1"/>
                          </a:solidFill>
                          <a:effectLst/>
                          <a:latin typeface="Verdana" pitchFamily="34" charset="0"/>
                          <a:cs typeface="Arial" charset="0"/>
                        </a:rPr>
                        <a:t>10 / 5 mm injection</a:t>
                      </a:r>
                    </a:p>
                  </a:txBody>
                  <a:tcPr marL="82944" marR="82944" marT="41478" marB="414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23" name="Text Box 4"/>
          <p:cNvSpPr txBox="1">
            <a:spLocks noChangeArrowheads="1"/>
          </p:cNvSpPr>
          <p:nvPr/>
        </p:nvSpPr>
        <p:spPr bwMode="auto">
          <a:xfrm>
            <a:off x="1242368" y="1700808"/>
            <a:ext cx="4049712"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82945" tIns="41473" rIns="82945" bIns="41473">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de-DE" b="1" dirty="0"/>
              <a:t>Important parameters of </a:t>
            </a:r>
            <a:r>
              <a:rPr lang="en-US" altLang="de-DE" b="1" dirty="0" smtClean="0"/>
              <a:t>SIS18</a:t>
            </a:r>
            <a:endParaRPr lang="en-US" altLang="de-DE" b="1" dirty="0"/>
          </a:p>
        </p:txBody>
      </p:sp>
      <p:sp>
        <p:nvSpPr>
          <p:cNvPr id="19524" name="Textfeld 20"/>
          <p:cNvSpPr txBox="1">
            <a:spLocks noChangeArrowheads="1"/>
          </p:cNvSpPr>
          <p:nvPr/>
        </p:nvSpPr>
        <p:spPr bwMode="auto">
          <a:xfrm>
            <a:off x="4832053" y="3571042"/>
            <a:ext cx="1439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dirty="0" err="1"/>
              <a:t>extrac</a:t>
            </a:r>
            <a:r>
              <a:rPr lang="en-US" altLang="de-DE" sz="2000" dirty="0"/>
              <a:t>-</a:t>
            </a:r>
          </a:p>
          <a:p>
            <a:pPr algn="l">
              <a:spcBef>
                <a:spcPct val="0"/>
              </a:spcBef>
            </a:pPr>
            <a:r>
              <a:rPr lang="en-US" altLang="de-DE" sz="2000" dirty="0" err="1"/>
              <a:t>tion</a:t>
            </a:r>
            <a:endParaRPr lang="en-US" altLang="de-DE" sz="2000" dirty="0"/>
          </a:p>
        </p:txBody>
      </p:sp>
      <p:sp>
        <p:nvSpPr>
          <p:cNvPr id="19525" name="Textfeld 18"/>
          <p:cNvSpPr txBox="1">
            <a:spLocks noChangeArrowheads="1"/>
          </p:cNvSpPr>
          <p:nvPr/>
        </p:nvSpPr>
        <p:spPr bwMode="auto">
          <a:xfrm>
            <a:off x="467544" y="3440113"/>
            <a:ext cx="14414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dirty="0" err="1"/>
              <a:t>injec</a:t>
            </a:r>
            <a:r>
              <a:rPr lang="en-US" altLang="de-DE" sz="2000" dirty="0"/>
              <a:t>-</a:t>
            </a:r>
          </a:p>
          <a:p>
            <a:pPr algn="l">
              <a:spcBef>
                <a:spcPct val="0"/>
              </a:spcBef>
            </a:pPr>
            <a:r>
              <a:rPr lang="en-US" altLang="de-DE" sz="2000" dirty="0" err="1"/>
              <a:t>tion</a:t>
            </a:r>
            <a:endParaRPr lang="en-US" altLang="de-DE" sz="2000" dirty="0"/>
          </a:p>
        </p:txBody>
      </p:sp>
      <p:sp>
        <p:nvSpPr>
          <p:cNvPr id="19526" name="Textfeld 19"/>
          <p:cNvSpPr txBox="1">
            <a:spLocks noChangeArrowheads="1"/>
          </p:cNvSpPr>
          <p:nvPr/>
        </p:nvSpPr>
        <p:spPr bwMode="auto">
          <a:xfrm>
            <a:off x="287338" y="1019175"/>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dirty="0"/>
              <a:t>acceleration</a:t>
            </a:r>
          </a:p>
        </p:txBody>
      </p:sp>
      <p:grpSp>
        <p:nvGrpSpPr>
          <p:cNvPr id="19528" name="Gruppieren 4"/>
          <p:cNvGrpSpPr>
            <a:grpSpLocks/>
          </p:cNvGrpSpPr>
          <p:nvPr/>
        </p:nvGrpSpPr>
        <p:grpSpPr bwMode="auto">
          <a:xfrm>
            <a:off x="5724128" y="822325"/>
            <a:ext cx="3528564" cy="2476500"/>
            <a:chOff x="5764283" y="3933056"/>
            <a:chExt cx="3528107" cy="2476366"/>
          </a:xfrm>
        </p:grpSpPr>
        <p:pic>
          <p:nvPicPr>
            <p:cNvPr id="195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5314" y="4005063"/>
              <a:ext cx="3398396" cy="240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0" name="Textfeld 13"/>
            <p:cNvSpPr txBox="1">
              <a:spLocks noChangeArrowheads="1"/>
            </p:cNvSpPr>
            <p:nvPr/>
          </p:nvSpPr>
          <p:spPr bwMode="auto">
            <a:xfrm>
              <a:off x="5764283" y="3933056"/>
              <a:ext cx="3528107" cy="83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400" b="1" dirty="0">
                  <a:solidFill>
                    <a:srgbClr val="FFFF99"/>
                  </a:solidFill>
                </a:rPr>
                <a:t>Dipole, quadrupole, </a:t>
              </a:r>
            </a:p>
            <a:p>
              <a:pPr algn="l">
                <a:spcBef>
                  <a:spcPct val="0"/>
                </a:spcBef>
              </a:pPr>
              <a:r>
                <a:rPr lang="en-US" altLang="de-DE" sz="2400" b="1" dirty="0" err="1">
                  <a:solidFill>
                    <a:srgbClr val="FFFF99"/>
                  </a:solidFill>
                </a:rPr>
                <a:t>rf</a:t>
              </a:r>
              <a:r>
                <a:rPr lang="en-US" altLang="de-DE" sz="2400" b="1" dirty="0">
                  <a:solidFill>
                    <a:srgbClr val="FFFF99"/>
                  </a:solidFill>
                </a:rPr>
                <a:t> </a:t>
              </a:r>
              <a:r>
                <a:rPr lang="en-US" altLang="de-DE" sz="2400" b="1" dirty="0" smtClean="0">
                  <a:solidFill>
                    <a:srgbClr val="FFFF99"/>
                  </a:solidFill>
                </a:rPr>
                <a:t>cavity  0.8 &lt; </a:t>
              </a:r>
              <a:r>
                <a:rPr lang="en-US" altLang="de-DE" sz="2400" b="1" i="1" dirty="0" smtClean="0">
                  <a:solidFill>
                    <a:srgbClr val="FFFF99"/>
                  </a:solidFill>
                </a:rPr>
                <a:t>f</a:t>
              </a:r>
              <a:r>
                <a:rPr lang="en-US" altLang="de-DE" sz="2400" b="1" dirty="0" smtClean="0">
                  <a:solidFill>
                    <a:srgbClr val="FFFF99"/>
                  </a:solidFill>
                </a:rPr>
                <a:t> &lt; 5 MHz</a:t>
              </a:r>
              <a:endParaRPr lang="en-US" altLang="de-DE" sz="2400" b="1" dirty="0">
                <a:solidFill>
                  <a:srgbClr val="FFFF99"/>
                </a:solidFill>
              </a:endParaRPr>
            </a:p>
          </p:txBody>
        </p:sp>
      </p:grpSp>
      <p:sp>
        <p:nvSpPr>
          <p:cNvPr id="24" name="Textfeld 18"/>
          <p:cNvSpPr txBox="1">
            <a:spLocks noChangeArrowheads="1"/>
          </p:cNvSpPr>
          <p:nvPr/>
        </p:nvSpPr>
        <p:spPr bwMode="auto">
          <a:xfrm>
            <a:off x="1283571" y="5391149"/>
            <a:ext cx="2153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dirty="0" smtClean="0"/>
              <a:t>electron cooling</a:t>
            </a:r>
            <a:endParaRPr lang="en-US" altLang="de-DE" sz="2000" dirty="0"/>
          </a:p>
        </p:txBody>
      </p:sp>
      <p:sp>
        <p:nvSpPr>
          <p:cNvPr id="25" name="Textfeld 19"/>
          <p:cNvSpPr txBox="1">
            <a:spLocks noChangeArrowheads="1"/>
          </p:cNvSpPr>
          <p:nvPr/>
        </p:nvSpPr>
        <p:spPr bwMode="auto">
          <a:xfrm>
            <a:off x="3297595" y="5432570"/>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de-DE" sz="2000" dirty="0"/>
              <a:t>acceleration</a:t>
            </a:r>
          </a:p>
        </p:txBody>
      </p:sp>
      <p:sp>
        <p:nvSpPr>
          <p:cNvPr id="3" name="Textfeld 2"/>
          <p:cNvSpPr txBox="1"/>
          <p:nvPr/>
        </p:nvSpPr>
        <p:spPr>
          <a:xfrm>
            <a:off x="5940152" y="3717032"/>
            <a:ext cx="2952328" cy="2308324"/>
          </a:xfrm>
          <a:prstGeom prst="rect">
            <a:avLst/>
          </a:prstGeom>
          <a:noFill/>
        </p:spPr>
        <p:txBody>
          <a:bodyPr wrap="square" rtlCol="0">
            <a:spAutoFit/>
          </a:bodyPr>
          <a:lstStyle/>
          <a:p>
            <a:r>
              <a:rPr lang="en-US" b="1" dirty="0">
                <a:solidFill>
                  <a:srgbClr val="0000FF"/>
                </a:solidFill>
              </a:rPr>
              <a:t>U</a:t>
            </a:r>
            <a:r>
              <a:rPr lang="en-US" b="1" dirty="0" smtClean="0">
                <a:solidFill>
                  <a:srgbClr val="0000FF"/>
                </a:solidFill>
              </a:rPr>
              <a:t>pcoming FAIR:</a:t>
            </a:r>
          </a:p>
          <a:p>
            <a:pPr marL="285750" indent="-285750">
              <a:buFont typeface="Wingdings" panose="05000000000000000000" pitchFamily="2" charset="2"/>
              <a:buChar char="Ø"/>
            </a:pPr>
            <a:r>
              <a:rPr lang="en-US" dirty="0" smtClean="0"/>
              <a:t>SIS18 used as booster </a:t>
            </a:r>
          </a:p>
          <a:p>
            <a:pPr marL="285750" indent="-285750">
              <a:buFont typeface="Wingdings" panose="05000000000000000000" pitchFamily="2" charset="2"/>
              <a:buChar char="Ø"/>
            </a:pPr>
            <a:r>
              <a:rPr lang="en-US" dirty="0" smtClean="0"/>
              <a:t>high intensities up to ‘space charge limit’</a:t>
            </a:r>
          </a:p>
          <a:p>
            <a:pPr marL="285750" indent="-285750">
              <a:buFont typeface="Wingdings" panose="05000000000000000000" pitchFamily="2" charset="2"/>
              <a:buChar char="Ø"/>
            </a:pPr>
            <a:r>
              <a:rPr lang="en-US" dirty="0" smtClean="0"/>
              <a:t>precise control of beam parameter for emittance conservation &amp; low losses</a:t>
            </a:r>
          </a:p>
          <a:p>
            <a:endParaRPr lang="en-US" dirty="0"/>
          </a:p>
        </p:txBody>
      </p:sp>
      <p:sp>
        <p:nvSpPr>
          <p:cNvPr id="27" name="Textfeld 26"/>
          <p:cNvSpPr txBox="1"/>
          <p:nvPr/>
        </p:nvSpPr>
        <p:spPr>
          <a:xfrm>
            <a:off x="4784545" y="5712429"/>
            <a:ext cx="4406752" cy="646331"/>
          </a:xfrm>
          <a:prstGeom prst="rect">
            <a:avLst/>
          </a:prstGeom>
          <a:noFill/>
        </p:spPr>
        <p:txBody>
          <a:bodyPr wrap="square" rtlCol="0">
            <a:spAutoFit/>
          </a:bodyPr>
          <a:lstStyle/>
          <a:p>
            <a:r>
              <a:rPr lang="en-US" b="1" dirty="0" smtClean="0">
                <a:solidFill>
                  <a:srgbClr val="006600"/>
                </a:solidFill>
              </a:rPr>
              <a:t>BPMs: 12 regular  + 5  for special purpose </a:t>
            </a:r>
          </a:p>
          <a:p>
            <a:r>
              <a:rPr lang="en-US" b="1" dirty="0" smtClean="0">
                <a:solidFill>
                  <a:srgbClr val="006600"/>
                </a:solidFill>
              </a:rPr>
              <a:t>+ </a:t>
            </a:r>
            <a:r>
              <a:rPr lang="en-US" b="1" dirty="0" err="1" smtClean="0">
                <a:solidFill>
                  <a:srgbClr val="006600"/>
                </a:solidFill>
              </a:rPr>
              <a:t>stripline</a:t>
            </a:r>
            <a:r>
              <a:rPr lang="en-US" b="1" dirty="0" smtClean="0">
                <a:solidFill>
                  <a:srgbClr val="006600"/>
                </a:solidFill>
              </a:rPr>
              <a:t> exciter</a:t>
            </a:r>
          </a:p>
        </p:txBody>
      </p:sp>
    </p:spTree>
    <p:extLst>
      <p:ext uri="{BB962C8B-B14F-4D97-AF65-F5344CB8AC3E}">
        <p14:creationId xmlns:p14="http://schemas.microsoft.com/office/powerpoint/2010/main" val="3240105681"/>
      </p:ext>
    </p:extLst>
  </p:cSld>
  <p:clrMapOvr>
    <a:masterClrMapping/>
  </p:clrMapOvr>
  <p:transition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ext Box 2"/>
          <p:cNvSpPr txBox="1">
            <a:spLocks noChangeArrowheads="1"/>
          </p:cNvSpPr>
          <p:nvPr/>
        </p:nvSpPr>
        <p:spPr bwMode="auto">
          <a:xfrm>
            <a:off x="300038" y="361950"/>
            <a:ext cx="7924800" cy="39687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altLang="de-DE" sz="2000" b="1">
              <a:solidFill>
                <a:schemeClr val="tx1"/>
              </a:solidFill>
              <a:latin typeface="Comic Sans MS" pitchFamily="66" charset="0"/>
            </a:endParaRPr>
          </a:p>
        </p:txBody>
      </p:sp>
      <p:sp>
        <p:nvSpPr>
          <p:cNvPr id="873475" name="Text Box 3"/>
          <p:cNvSpPr txBox="1">
            <a:spLocks noChangeArrowheads="1"/>
          </p:cNvSpPr>
          <p:nvPr/>
        </p:nvSpPr>
        <p:spPr bwMode="auto">
          <a:xfrm>
            <a:off x="125413" y="1343025"/>
            <a:ext cx="8729662"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endParaRPr lang="en-US" altLang="de-DE" sz="1600">
              <a:solidFill>
                <a:srgbClr val="006600"/>
              </a:solidFill>
              <a:latin typeface="Comic Sans MS" pitchFamily="66" charset="0"/>
            </a:endParaRPr>
          </a:p>
          <a:p>
            <a:pPr algn="l" eaLnBrk="0" hangingPunct="0"/>
            <a:endParaRPr lang="en-US" altLang="de-DE" sz="1600">
              <a:solidFill>
                <a:srgbClr val="006600"/>
              </a:solidFill>
              <a:latin typeface="Comic Sans MS" pitchFamily="66" charset="0"/>
            </a:endParaRPr>
          </a:p>
          <a:p>
            <a:pPr algn="l" eaLnBrk="0" hangingPunct="0"/>
            <a:endParaRPr lang="en-US" altLang="de-DE" sz="1600">
              <a:solidFill>
                <a:srgbClr val="006600"/>
              </a:solidFill>
              <a:latin typeface="Comic Sans MS" pitchFamily="66" charset="0"/>
            </a:endParaRPr>
          </a:p>
          <a:p>
            <a:pPr algn="l" eaLnBrk="0" hangingPunct="0"/>
            <a:endParaRPr lang="en-US" altLang="de-DE" sz="1600">
              <a:solidFill>
                <a:srgbClr val="006600"/>
              </a:solidFill>
              <a:latin typeface="Comic Sans MS" pitchFamily="66" charset="0"/>
            </a:endParaRPr>
          </a:p>
          <a:p>
            <a:pPr algn="l" eaLnBrk="0" hangingPunct="0"/>
            <a:endParaRPr lang="en-US" altLang="de-DE" sz="1600">
              <a:solidFill>
                <a:srgbClr val="006600"/>
              </a:solidFill>
              <a:latin typeface="Comic Sans MS" pitchFamily="66" charset="0"/>
            </a:endParaRPr>
          </a:p>
        </p:txBody>
      </p:sp>
      <p:sp>
        <p:nvSpPr>
          <p:cNvPr id="873476" name="Text Box 4"/>
          <p:cNvSpPr txBox="1">
            <a:spLocks noChangeArrowheads="1"/>
          </p:cNvSpPr>
          <p:nvPr/>
        </p:nvSpPr>
        <p:spPr bwMode="auto">
          <a:xfrm>
            <a:off x="0" y="1323975"/>
            <a:ext cx="3341688" cy="378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0000"/>
              </a:lnSpc>
              <a:spcBef>
                <a:spcPts val="600"/>
              </a:spcBef>
              <a:buFont typeface="Wingdings" pitchFamily="2" charset="2"/>
              <a:buNone/>
            </a:pPr>
            <a:r>
              <a:rPr lang="en-US" altLang="de-DE" sz="1700" b="1" dirty="0">
                <a:solidFill>
                  <a:srgbClr val="3333CC"/>
                </a:solidFill>
                <a:sym typeface="Symbol" pitchFamily="18" charset="2"/>
              </a:rPr>
              <a:t>Online display for </a:t>
            </a:r>
          </a:p>
          <a:p>
            <a:pPr algn="l" eaLnBrk="0" hangingPunct="0">
              <a:lnSpc>
                <a:spcPct val="60000"/>
              </a:lnSpc>
              <a:spcBef>
                <a:spcPts val="600"/>
              </a:spcBef>
              <a:buFont typeface="Wingdings" pitchFamily="2" charset="2"/>
              <a:buNone/>
            </a:pPr>
            <a:r>
              <a:rPr lang="en-US" altLang="de-DE" sz="1700" b="1" dirty="0">
                <a:solidFill>
                  <a:srgbClr val="3333CC"/>
                </a:solidFill>
                <a:sym typeface="Symbol" pitchFamily="18" charset="2"/>
              </a:rPr>
              <a:t>tune </a:t>
            </a:r>
            <a:r>
              <a:rPr lang="en-US" altLang="de-DE" sz="1700" b="1" dirty="0" smtClean="0">
                <a:solidFill>
                  <a:srgbClr val="3333CC"/>
                </a:solidFill>
                <a:sym typeface="Symbol" pitchFamily="18" charset="2"/>
              </a:rPr>
              <a:t>measurement</a:t>
            </a:r>
          </a:p>
          <a:p>
            <a:pPr algn="l" eaLnBrk="0" hangingPunct="0">
              <a:lnSpc>
                <a:spcPct val="60000"/>
              </a:lnSpc>
              <a:spcBef>
                <a:spcPts val="600"/>
              </a:spcBef>
              <a:buFont typeface="Wingdings" pitchFamily="2" charset="2"/>
              <a:buNone/>
            </a:pPr>
            <a:r>
              <a:rPr lang="en-US" altLang="de-DE" sz="1700" b="1" dirty="0" smtClean="0">
                <a:solidFill>
                  <a:srgbClr val="3333CC"/>
                </a:solidFill>
                <a:sym typeface="Symbol" pitchFamily="18" charset="2"/>
              </a:rPr>
              <a:t>during acceleration</a:t>
            </a:r>
            <a:endParaRPr lang="en-US" altLang="de-DE" sz="1700" b="1" dirty="0">
              <a:solidFill>
                <a:srgbClr val="3333CC"/>
              </a:solidFill>
              <a:sym typeface="Symbol" pitchFamily="18" charset="2"/>
            </a:endParaRPr>
          </a:p>
          <a:p>
            <a:pPr algn="l" eaLnBrk="0" hangingPunct="0">
              <a:lnSpc>
                <a:spcPct val="80000"/>
              </a:lnSpc>
              <a:spcBef>
                <a:spcPts val="600"/>
              </a:spcBef>
              <a:buFont typeface="Wingdings" pitchFamily="2" charset="2"/>
              <a:buNone/>
            </a:pPr>
            <a:r>
              <a:rPr lang="en-US" altLang="de-DE" sz="1700" dirty="0" smtClean="0">
                <a:solidFill>
                  <a:schemeClr val="tx1"/>
                </a:solidFill>
                <a:sym typeface="Symbol" pitchFamily="18" charset="2"/>
              </a:rPr>
              <a:t>Excitation with </a:t>
            </a:r>
          </a:p>
          <a:p>
            <a:pPr algn="l" eaLnBrk="0" hangingPunct="0">
              <a:lnSpc>
                <a:spcPct val="80000"/>
              </a:lnSpc>
              <a:spcBef>
                <a:spcPts val="600"/>
              </a:spcBef>
              <a:buFont typeface="Wingdings" pitchFamily="2" charset="2"/>
              <a:buNone/>
            </a:pPr>
            <a:r>
              <a:rPr lang="en-US" altLang="de-DE" sz="1700" dirty="0">
                <a:sym typeface="Symbol" pitchFamily="18" charset="2"/>
              </a:rPr>
              <a:t> </a:t>
            </a:r>
            <a:r>
              <a:rPr lang="en-US" altLang="de-DE" sz="1700" dirty="0" smtClean="0">
                <a:sym typeface="Symbol" pitchFamily="18" charset="2"/>
              </a:rPr>
              <a:t>  </a:t>
            </a:r>
            <a:r>
              <a:rPr lang="en-US" altLang="de-DE" sz="1700" dirty="0" smtClean="0">
                <a:solidFill>
                  <a:schemeClr val="tx1"/>
                </a:solidFill>
                <a:sym typeface="Symbol" pitchFamily="18" charset="2"/>
              </a:rPr>
              <a:t>band-limited noise</a:t>
            </a:r>
          </a:p>
          <a:p>
            <a:pPr algn="l" eaLnBrk="0" hangingPunct="0">
              <a:lnSpc>
                <a:spcPct val="80000"/>
              </a:lnSpc>
              <a:spcBef>
                <a:spcPts val="600"/>
              </a:spcBef>
              <a:buFont typeface="Wingdings" pitchFamily="2" charset="2"/>
              <a:buNone/>
            </a:pPr>
            <a:r>
              <a:rPr lang="en-US" altLang="de-DE" sz="1700" dirty="0" smtClean="0">
                <a:solidFill>
                  <a:schemeClr val="tx1"/>
                </a:solidFill>
                <a:sym typeface="Symbol" pitchFamily="18" charset="2"/>
              </a:rPr>
              <a:t>Time </a:t>
            </a:r>
            <a:r>
              <a:rPr lang="en-US" altLang="de-DE" sz="1700" dirty="0">
                <a:solidFill>
                  <a:schemeClr val="tx1"/>
                </a:solidFill>
                <a:sym typeface="Symbol" pitchFamily="18" charset="2"/>
              </a:rPr>
              <a:t>resolution:</a:t>
            </a:r>
          </a:p>
          <a:p>
            <a:pPr algn="l" eaLnBrk="0" hangingPunct="0">
              <a:lnSpc>
                <a:spcPct val="70000"/>
              </a:lnSpc>
              <a:spcBef>
                <a:spcPts val="600"/>
              </a:spcBef>
              <a:buFont typeface="Wingdings" pitchFamily="2" charset="2"/>
              <a:buNone/>
            </a:pPr>
            <a:r>
              <a:rPr lang="en-US" altLang="de-DE" sz="1700" dirty="0">
                <a:solidFill>
                  <a:schemeClr val="tx1"/>
                </a:solidFill>
                <a:sym typeface="Symbol" pitchFamily="18" charset="2"/>
              </a:rPr>
              <a:t>4096 turns  20 – 4.5 </a:t>
            </a:r>
            <a:r>
              <a:rPr lang="en-US" altLang="de-DE" sz="1700" dirty="0" err="1" smtClean="0">
                <a:solidFill>
                  <a:schemeClr val="tx1"/>
                </a:solidFill>
                <a:sym typeface="Symbol" pitchFamily="18" charset="2"/>
              </a:rPr>
              <a:t>ms</a:t>
            </a:r>
            <a:endParaRPr lang="en-US" altLang="de-DE" sz="1700" dirty="0" smtClean="0">
              <a:solidFill>
                <a:schemeClr val="tx1"/>
              </a:solidFill>
              <a:sym typeface="Symbol" pitchFamily="18" charset="2"/>
            </a:endParaRPr>
          </a:p>
          <a:p>
            <a:pPr algn="l" eaLnBrk="0" hangingPunct="0">
              <a:lnSpc>
                <a:spcPct val="70000"/>
              </a:lnSpc>
              <a:spcBef>
                <a:spcPts val="600"/>
              </a:spcBef>
              <a:buFont typeface="Wingdings" pitchFamily="2" charset="2"/>
              <a:buNone/>
            </a:pPr>
            <a:r>
              <a:rPr lang="en-US" altLang="de-DE" sz="1700" dirty="0" smtClean="0">
                <a:sym typeface="Symbol" pitchFamily="18" charset="2"/>
              </a:rPr>
              <a:t>Variation during ramp:</a:t>
            </a:r>
          </a:p>
          <a:p>
            <a:pPr algn="l" eaLnBrk="0" hangingPunct="0">
              <a:lnSpc>
                <a:spcPct val="70000"/>
              </a:lnSpc>
              <a:spcBef>
                <a:spcPts val="600"/>
              </a:spcBef>
              <a:buFont typeface="Wingdings" pitchFamily="2" charset="2"/>
              <a:buNone/>
            </a:pPr>
            <a:r>
              <a:rPr lang="en-US" altLang="de-DE" sz="1700" dirty="0" err="1" smtClean="0">
                <a:solidFill>
                  <a:schemeClr val="tx1"/>
                </a:solidFill>
                <a:sym typeface="Symbol" pitchFamily="18" charset="2"/>
              </a:rPr>
              <a:t>triplett</a:t>
            </a:r>
            <a:r>
              <a:rPr lang="en-US" altLang="de-DE" sz="1700" dirty="0" smtClean="0">
                <a:solidFill>
                  <a:schemeClr val="tx1"/>
                </a:solidFill>
                <a:sym typeface="Symbol" pitchFamily="18" charset="2"/>
              </a:rPr>
              <a:t> to </a:t>
            </a:r>
            <a:r>
              <a:rPr lang="en-US" altLang="de-DE" sz="1700" dirty="0" err="1" smtClean="0">
                <a:solidFill>
                  <a:schemeClr val="tx1"/>
                </a:solidFill>
                <a:sym typeface="Symbol" pitchFamily="18" charset="2"/>
              </a:rPr>
              <a:t>duplett</a:t>
            </a:r>
            <a:r>
              <a:rPr lang="en-US" altLang="de-DE" sz="1700" dirty="0" smtClean="0">
                <a:solidFill>
                  <a:schemeClr val="tx1"/>
                </a:solidFill>
                <a:sym typeface="Symbol" pitchFamily="18" charset="2"/>
              </a:rPr>
              <a:t> focusing</a:t>
            </a:r>
            <a:endParaRPr lang="en-US" altLang="de-DE" sz="1700" dirty="0">
              <a:solidFill>
                <a:schemeClr val="tx1"/>
              </a:solidFill>
              <a:sym typeface="Symbol" pitchFamily="18" charset="2"/>
            </a:endParaRPr>
          </a:p>
          <a:p>
            <a:pPr algn="l" eaLnBrk="0" hangingPunct="0">
              <a:lnSpc>
                <a:spcPct val="90000"/>
              </a:lnSpc>
              <a:spcBef>
                <a:spcPts val="600"/>
              </a:spcBef>
              <a:buFont typeface="Wingdings" pitchFamily="2" charset="2"/>
              <a:buNone/>
            </a:pPr>
            <a:r>
              <a:rPr lang="en-US" altLang="de-DE" sz="1700" b="1" dirty="0" smtClean="0">
                <a:solidFill>
                  <a:srgbClr val="3333CC"/>
                </a:solidFill>
                <a:sym typeface="Symbol" pitchFamily="18" charset="2"/>
              </a:rPr>
              <a:t>Result</a:t>
            </a:r>
            <a:r>
              <a:rPr lang="en-US" altLang="de-DE" sz="1700" b="1" dirty="0">
                <a:solidFill>
                  <a:srgbClr val="3333CC"/>
                </a:solidFill>
                <a:sym typeface="Symbol" pitchFamily="18" charset="2"/>
              </a:rPr>
              <a:t>:</a:t>
            </a:r>
          </a:p>
          <a:p>
            <a:pPr algn="l" eaLnBrk="0" hangingPunct="0">
              <a:lnSpc>
                <a:spcPct val="70000"/>
              </a:lnSpc>
              <a:spcBef>
                <a:spcPts val="600"/>
              </a:spcBef>
              <a:buFont typeface="Wingdings" pitchFamily="2" charset="2"/>
              <a:buChar char="Ø"/>
            </a:pPr>
            <a:r>
              <a:rPr lang="en-US" altLang="de-DE" sz="1700" b="1" dirty="0">
                <a:solidFill>
                  <a:schemeClr val="tx1"/>
                </a:solidFill>
                <a:sym typeface="Symbol" pitchFamily="18" charset="2"/>
              </a:rPr>
              <a:t> </a:t>
            </a:r>
            <a:r>
              <a:rPr lang="en-US" altLang="de-DE" sz="1700" dirty="0">
                <a:solidFill>
                  <a:schemeClr val="tx1"/>
                </a:solidFill>
                <a:sym typeface="Symbol" pitchFamily="18" charset="2"/>
              </a:rPr>
              <a:t>Online display </a:t>
            </a:r>
            <a:r>
              <a:rPr lang="en-US" altLang="de-DE" sz="1700" dirty="0" smtClean="0">
                <a:solidFill>
                  <a:schemeClr val="tx1"/>
                </a:solidFill>
                <a:sym typeface="Symbol" pitchFamily="18" charset="2"/>
              </a:rPr>
              <a:t>for user</a:t>
            </a:r>
            <a:endParaRPr lang="en-US" altLang="de-DE" sz="1700" dirty="0">
              <a:solidFill>
                <a:schemeClr val="tx1"/>
              </a:solidFill>
              <a:sym typeface="Symbol" pitchFamily="18" charset="2"/>
            </a:endParaRPr>
          </a:p>
          <a:p>
            <a:pPr algn="l" eaLnBrk="0" hangingPunct="0">
              <a:lnSpc>
                <a:spcPct val="70000"/>
              </a:lnSpc>
              <a:spcBef>
                <a:spcPts val="600"/>
              </a:spcBef>
              <a:buFont typeface="Wingdings" pitchFamily="2" charset="2"/>
              <a:buChar char="Ø"/>
            </a:pPr>
            <a:r>
              <a:rPr lang="en-US" altLang="de-DE" sz="1700" dirty="0">
                <a:solidFill>
                  <a:schemeClr val="tx1"/>
                </a:solidFill>
                <a:sym typeface="Symbol" pitchFamily="18" charset="2"/>
              </a:rPr>
              <a:t> </a:t>
            </a:r>
            <a:r>
              <a:rPr lang="en-US" altLang="de-DE" sz="1700" dirty="0" smtClean="0">
                <a:sym typeface="Symbol" pitchFamily="18" charset="2"/>
              </a:rPr>
              <a:t>Sufficient signal strength</a:t>
            </a:r>
          </a:p>
          <a:p>
            <a:pPr algn="l" eaLnBrk="0" hangingPunct="0">
              <a:lnSpc>
                <a:spcPct val="70000"/>
              </a:lnSpc>
              <a:spcBef>
                <a:spcPts val="600"/>
              </a:spcBef>
            </a:pPr>
            <a:r>
              <a:rPr lang="en-US" altLang="de-DE" sz="1700" dirty="0">
                <a:solidFill>
                  <a:schemeClr val="tx1"/>
                </a:solidFill>
                <a:sym typeface="Symbol" pitchFamily="18" charset="2"/>
              </a:rPr>
              <a:t> </a:t>
            </a:r>
            <a:r>
              <a:rPr lang="en-US" altLang="de-DE" sz="1700" dirty="0" smtClean="0">
                <a:solidFill>
                  <a:schemeClr val="tx1"/>
                </a:solidFill>
                <a:sym typeface="Symbol" pitchFamily="18" charset="2"/>
              </a:rPr>
              <a:t>   with moderate excitation</a:t>
            </a:r>
            <a:endParaRPr lang="en-US" altLang="de-DE" sz="1700" dirty="0">
              <a:solidFill>
                <a:schemeClr val="tx1"/>
              </a:solidFill>
              <a:sym typeface="Symbol" pitchFamily="18" charset="2"/>
            </a:endParaRPr>
          </a:p>
          <a:p>
            <a:pPr algn="l" eaLnBrk="0" hangingPunct="0">
              <a:lnSpc>
                <a:spcPct val="70000"/>
              </a:lnSpc>
              <a:spcBef>
                <a:spcPts val="600"/>
              </a:spcBef>
              <a:buFont typeface="Wingdings" pitchFamily="2" charset="2"/>
              <a:buChar char="Ø"/>
            </a:pPr>
            <a:r>
              <a:rPr lang="en-US" altLang="de-DE" sz="1700" dirty="0">
                <a:solidFill>
                  <a:schemeClr val="tx1"/>
                </a:solidFill>
                <a:sym typeface="Symbol" pitchFamily="18" charset="2"/>
              </a:rPr>
              <a:t> Minor </a:t>
            </a:r>
            <a:r>
              <a:rPr lang="en-US" altLang="de-DE" sz="1700" dirty="0" smtClean="0">
                <a:solidFill>
                  <a:schemeClr val="tx1"/>
                </a:solidFill>
                <a:sym typeface="Symbol" pitchFamily="18" charset="2"/>
              </a:rPr>
              <a:t>emittance </a:t>
            </a:r>
            <a:r>
              <a:rPr lang="en-US" altLang="de-DE" sz="1700" dirty="0">
                <a:solidFill>
                  <a:schemeClr val="tx1"/>
                </a:solidFill>
                <a:sym typeface="Symbol" pitchFamily="18" charset="2"/>
              </a:rPr>
              <a:t>growth</a:t>
            </a:r>
          </a:p>
        </p:txBody>
      </p:sp>
      <p:sp>
        <p:nvSpPr>
          <p:cNvPr id="873479" name="Text Box 7"/>
          <p:cNvSpPr txBox="1">
            <a:spLocks noChangeArrowheads="1"/>
          </p:cNvSpPr>
          <p:nvPr/>
        </p:nvSpPr>
        <p:spPr bwMode="auto">
          <a:xfrm>
            <a:off x="306835" y="332656"/>
            <a:ext cx="8729661" cy="461665"/>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en-US" altLang="de-DE" sz="2400" b="1" dirty="0">
                <a:solidFill>
                  <a:schemeClr val="tx1"/>
                </a:solidFill>
                <a:latin typeface="Times New Roman" pitchFamily="18" charset="0"/>
              </a:rPr>
              <a:t>Tune </a:t>
            </a:r>
            <a:r>
              <a:rPr lang="en-US" altLang="de-DE" sz="2400" b="1" dirty="0" smtClean="0">
                <a:solidFill>
                  <a:schemeClr val="tx1"/>
                </a:solidFill>
                <a:latin typeface="Times New Roman" pitchFamily="18" charset="0"/>
              </a:rPr>
              <a:t>determination </a:t>
            </a:r>
            <a:r>
              <a:rPr lang="en-US" altLang="de-DE" sz="2400" b="1" dirty="0">
                <a:solidFill>
                  <a:schemeClr val="tx1"/>
                </a:solidFill>
                <a:latin typeface="Times New Roman" pitchFamily="18" charset="0"/>
              </a:rPr>
              <a:t>at SIS18: Online </a:t>
            </a:r>
            <a:r>
              <a:rPr lang="en-US" altLang="de-DE" sz="2400" b="1" dirty="0" smtClean="0">
                <a:solidFill>
                  <a:schemeClr val="tx1"/>
                </a:solidFill>
                <a:latin typeface="Times New Roman" pitchFamily="18" charset="0"/>
              </a:rPr>
              <a:t>display </a:t>
            </a:r>
            <a:r>
              <a:rPr lang="en-US" altLang="de-DE" sz="2400" b="1" dirty="0" smtClean="0">
                <a:latin typeface="Times New Roman" pitchFamily="18" charset="0"/>
              </a:rPr>
              <a:t>in </a:t>
            </a:r>
            <a:r>
              <a:rPr lang="en-US" altLang="de-DE" sz="2400" b="1" dirty="0">
                <a:latin typeface="Times New Roman" pitchFamily="18" charset="0"/>
              </a:rPr>
              <a:t>c</a:t>
            </a:r>
            <a:r>
              <a:rPr lang="en-US" altLang="de-DE" sz="2400" b="1" dirty="0" smtClean="0">
                <a:solidFill>
                  <a:schemeClr val="tx1"/>
                </a:solidFill>
                <a:latin typeface="Times New Roman" pitchFamily="18" charset="0"/>
              </a:rPr>
              <a:t>ontrol </a:t>
            </a:r>
            <a:r>
              <a:rPr lang="en-US" altLang="de-DE" sz="2400" b="1" dirty="0">
                <a:latin typeface="Times New Roman" pitchFamily="18" charset="0"/>
              </a:rPr>
              <a:t>r</a:t>
            </a:r>
            <a:r>
              <a:rPr lang="en-US" altLang="de-DE" sz="2400" b="1" dirty="0" smtClean="0">
                <a:solidFill>
                  <a:schemeClr val="tx1"/>
                </a:solidFill>
                <a:latin typeface="Times New Roman" pitchFamily="18" charset="0"/>
              </a:rPr>
              <a:t>oom</a:t>
            </a:r>
            <a:endParaRPr lang="en-US" altLang="de-DE" sz="2400" b="1" dirty="0">
              <a:solidFill>
                <a:schemeClr val="tx1"/>
              </a:solidFill>
              <a:latin typeface="Times New Roman" pitchFamily="18" charset="0"/>
            </a:endParaRPr>
          </a:p>
        </p:txBody>
      </p:sp>
      <p:sp>
        <p:nvSpPr>
          <p:cNvPr id="873499" name="Text Box 27"/>
          <p:cNvSpPr txBox="1">
            <a:spLocks noChangeArrowheads="1"/>
          </p:cNvSpPr>
          <p:nvPr/>
        </p:nvSpPr>
        <p:spPr bwMode="auto">
          <a:xfrm>
            <a:off x="1544595" y="6231391"/>
            <a:ext cx="759940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a:r>
              <a:rPr lang="en-US" altLang="de-DE" sz="1300" dirty="0"/>
              <a:t>P. Kowina </a:t>
            </a:r>
            <a:r>
              <a:rPr lang="en-US" altLang="de-DE" sz="1300" dirty="0" smtClean="0"/>
              <a:t>et </a:t>
            </a:r>
            <a:r>
              <a:rPr lang="en-US" altLang="de-DE" sz="1300" dirty="0"/>
              <a:t>al., Proc. </a:t>
            </a:r>
            <a:r>
              <a:rPr lang="en-US" altLang="de-DE" sz="1300" dirty="0" smtClean="0"/>
              <a:t>BIW’10; R. </a:t>
            </a:r>
            <a:r>
              <a:rPr lang="en-US" altLang="de-DE" sz="1300" dirty="0" err="1" smtClean="0"/>
              <a:t>Haseitl</a:t>
            </a:r>
            <a:r>
              <a:rPr lang="en-US" altLang="de-DE" sz="1300" dirty="0" smtClean="0"/>
              <a:t> et al., Proc. DIPAC’11, G. </a:t>
            </a:r>
            <a:r>
              <a:rPr lang="en-US" altLang="de-DE" sz="1300" dirty="0" err="1" smtClean="0"/>
              <a:t>Jansa</a:t>
            </a:r>
            <a:r>
              <a:rPr lang="en-US" altLang="de-DE" sz="1300" dirty="0" smtClean="0"/>
              <a:t> et al., Proc. ICALEPCS’09 </a:t>
            </a:r>
            <a:endParaRPr lang="en-US" altLang="de-DE" sz="1300" dirty="0"/>
          </a:p>
        </p:txBody>
      </p:sp>
      <p:sp>
        <p:nvSpPr>
          <p:cNvPr id="28" name="Text Box 8"/>
          <p:cNvSpPr txBox="1">
            <a:spLocks noChangeArrowheads="1"/>
          </p:cNvSpPr>
          <p:nvPr/>
        </p:nvSpPr>
        <p:spPr bwMode="auto">
          <a:xfrm>
            <a:off x="5015" y="5196056"/>
            <a:ext cx="435447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ts val="600"/>
              </a:spcBef>
            </a:pPr>
            <a:r>
              <a:rPr lang="en-US" altLang="de-DE" sz="1600" b="1" dirty="0">
                <a:solidFill>
                  <a:srgbClr val="0000FF"/>
                </a:solidFill>
              </a:rPr>
              <a:t>Beam parameter</a:t>
            </a:r>
            <a:r>
              <a:rPr lang="en-US" altLang="de-DE" sz="1600" dirty="0"/>
              <a:t>:</a:t>
            </a:r>
          </a:p>
          <a:p>
            <a:pPr algn="l">
              <a:lnSpc>
                <a:spcPct val="50000"/>
              </a:lnSpc>
              <a:spcBef>
                <a:spcPts val="600"/>
              </a:spcBef>
            </a:pPr>
            <a:r>
              <a:rPr lang="en-US" altLang="de-DE" sz="1600" dirty="0" smtClean="0"/>
              <a:t>10</a:t>
            </a:r>
            <a:r>
              <a:rPr lang="en-US" altLang="de-DE" sz="1600" baseline="30000" dirty="0" smtClean="0"/>
              <a:t>10</a:t>
            </a:r>
            <a:r>
              <a:rPr lang="en-US" altLang="de-DE" sz="1600" dirty="0" smtClean="0"/>
              <a:t> Ar</a:t>
            </a:r>
            <a:r>
              <a:rPr lang="en-US" altLang="de-DE" sz="2000" baseline="30000" dirty="0" smtClean="0"/>
              <a:t>18</a:t>
            </a:r>
            <a:r>
              <a:rPr lang="en-US" altLang="de-DE" sz="2000" baseline="30000" dirty="0"/>
              <a:t>+</a:t>
            </a:r>
            <a:r>
              <a:rPr lang="en-US" altLang="de-DE" sz="1600" dirty="0"/>
              <a:t> </a:t>
            </a:r>
            <a:r>
              <a:rPr lang="en-US" altLang="de-DE" sz="1600" dirty="0" smtClean="0"/>
              <a:t>, 11 </a:t>
            </a:r>
            <a:r>
              <a:rPr lang="en-US" altLang="de-DE" sz="1600" dirty="0">
                <a:sym typeface="Symbol" pitchFamily="18" charset="2"/>
              </a:rPr>
              <a:t> 300 MeV/u</a:t>
            </a:r>
          </a:p>
          <a:p>
            <a:pPr algn="l">
              <a:lnSpc>
                <a:spcPct val="50000"/>
              </a:lnSpc>
              <a:spcBef>
                <a:spcPts val="600"/>
              </a:spcBef>
            </a:pPr>
            <a:r>
              <a:rPr lang="en-US" altLang="de-DE" sz="1600" dirty="0">
                <a:sym typeface="Symbol" pitchFamily="18" charset="2"/>
              </a:rPr>
              <a:t>within 0.7 </a:t>
            </a:r>
            <a:r>
              <a:rPr lang="en-US" altLang="de-DE" sz="1600" dirty="0" smtClean="0">
                <a:sym typeface="Symbol" pitchFamily="18" charset="2"/>
              </a:rPr>
              <a:t>s</a:t>
            </a:r>
          </a:p>
          <a:p>
            <a:pPr marL="285750" indent="-285750" algn="l">
              <a:lnSpc>
                <a:spcPct val="50000"/>
              </a:lnSpc>
              <a:spcBef>
                <a:spcPts val="600"/>
              </a:spcBef>
              <a:buFont typeface="Symbol"/>
              <a:buChar char="®"/>
            </a:pPr>
            <a:r>
              <a:rPr lang="en-US" altLang="de-DE" sz="1600" b="1" dirty="0" smtClean="0">
                <a:sym typeface="Symbol"/>
              </a:rPr>
              <a:t>tune variation by </a:t>
            </a:r>
          </a:p>
          <a:p>
            <a:pPr algn="l">
              <a:lnSpc>
                <a:spcPct val="50000"/>
              </a:lnSpc>
              <a:spcBef>
                <a:spcPts val="600"/>
              </a:spcBef>
            </a:pPr>
            <a:r>
              <a:rPr lang="en-US" altLang="de-DE" sz="1600" b="1" dirty="0">
                <a:sym typeface="Symbol"/>
              </a:rPr>
              <a:t> </a:t>
            </a:r>
            <a:r>
              <a:rPr lang="en-US" altLang="de-DE" sz="1600" b="1" dirty="0" smtClean="0">
                <a:sym typeface="Symbol"/>
              </a:rPr>
              <a:t>     imperfect focusing ramp</a:t>
            </a:r>
            <a:endParaRPr lang="en-US" altLang="de-DE" sz="1600" b="1" dirty="0">
              <a:sym typeface="Symbol" pitchFamily="18" charset="2"/>
            </a:endParaRPr>
          </a:p>
        </p:txBody>
      </p:sp>
      <p:grpSp>
        <p:nvGrpSpPr>
          <p:cNvPr id="2" name="Gruppieren 1"/>
          <p:cNvGrpSpPr/>
          <p:nvPr/>
        </p:nvGrpSpPr>
        <p:grpSpPr>
          <a:xfrm>
            <a:off x="2651173" y="958902"/>
            <a:ext cx="6700790" cy="5117798"/>
            <a:chOff x="2651173" y="958902"/>
            <a:chExt cx="6700790" cy="5117798"/>
          </a:xfrm>
        </p:grpSpPr>
        <p:sp>
          <p:nvSpPr>
            <p:cNvPr id="29" name="Text Box 32"/>
            <p:cNvSpPr txBox="1">
              <a:spLocks noChangeArrowheads="1"/>
            </p:cNvSpPr>
            <p:nvPr/>
          </p:nvSpPr>
          <p:spPr bwMode="auto">
            <a:xfrm>
              <a:off x="7821691" y="2277495"/>
              <a:ext cx="768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de-DE" sz="1100" dirty="0">
                  <a:latin typeface="Arial" charset="0"/>
                </a:rPr>
                <a:t>2 mm</a:t>
              </a:r>
            </a:p>
          </p:txBody>
        </p:sp>
        <p:sp>
          <p:nvSpPr>
            <p:cNvPr id="30" name="Text Box 33"/>
            <p:cNvSpPr txBox="1">
              <a:spLocks noChangeArrowheads="1"/>
            </p:cNvSpPr>
            <p:nvPr/>
          </p:nvSpPr>
          <p:spPr bwMode="auto">
            <a:xfrm>
              <a:off x="7821691" y="1125367"/>
              <a:ext cx="768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de-DE" sz="1100" dirty="0">
                  <a:latin typeface="Arial" charset="0"/>
                </a:rPr>
                <a:t>5 mm</a:t>
              </a:r>
            </a:p>
          </p:txBody>
        </p:sp>
        <p:sp>
          <p:nvSpPr>
            <p:cNvPr id="31" name="Line 29"/>
            <p:cNvSpPr>
              <a:spLocks noChangeShapeType="1"/>
            </p:cNvSpPr>
            <p:nvPr/>
          </p:nvSpPr>
          <p:spPr bwMode="auto">
            <a:xfrm flipV="1">
              <a:off x="7796248" y="1332450"/>
              <a:ext cx="0" cy="270842"/>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9"/>
            <p:cNvSpPr>
              <a:spLocks noChangeShapeType="1"/>
            </p:cNvSpPr>
            <p:nvPr/>
          </p:nvSpPr>
          <p:spPr bwMode="auto">
            <a:xfrm>
              <a:off x="7794506" y="1022626"/>
              <a:ext cx="0" cy="21907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9"/>
            <p:cNvSpPr>
              <a:spLocks noChangeShapeType="1"/>
            </p:cNvSpPr>
            <p:nvPr/>
          </p:nvSpPr>
          <p:spPr bwMode="auto">
            <a:xfrm>
              <a:off x="7780262" y="2174754"/>
              <a:ext cx="0" cy="21907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29"/>
            <p:cNvSpPr>
              <a:spLocks noChangeShapeType="1"/>
            </p:cNvSpPr>
            <p:nvPr/>
          </p:nvSpPr>
          <p:spPr bwMode="auto">
            <a:xfrm flipH="1" flipV="1">
              <a:off x="7796248" y="2490220"/>
              <a:ext cx="0" cy="261936"/>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6" name="Picture 8" descr="axp348-20110404-194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63" y="958902"/>
              <a:ext cx="6453188" cy="5070475"/>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9"/>
            <p:cNvSpPr txBox="1">
              <a:spLocks noChangeArrowheads="1"/>
            </p:cNvSpPr>
            <p:nvPr/>
          </p:nvSpPr>
          <p:spPr bwMode="auto">
            <a:xfrm>
              <a:off x="3589338" y="3578277"/>
              <a:ext cx="254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de-DE" sz="1600" b="1">
                  <a:solidFill>
                    <a:schemeClr val="tx2"/>
                  </a:solidFill>
                </a:rPr>
                <a:t>Tune versus time</a:t>
              </a:r>
            </a:p>
          </p:txBody>
        </p:sp>
        <p:sp>
          <p:nvSpPr>
            <p:cNvPr id="68" name="Text Box 10"/>
            <p:cNvSpPr txBox="1">
              <a:spLocks noChangeArrowheads="1"/>
            </p:cNvSpPr>
            <p:nvPr/>
          </p:nvSpPr>
          <p:spPr bwMode="auto">
            <a:xfrm>
              <a:off x="3108326" y="388149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de-DE" sz="1600" b="1" dirty="0">
                  <a:solidFill>
                    <a:srgbClr val="FFFF00"/>
                  </a:solidFill>
                </a:rPr>
                <a:t>horizontal</a:t>
              </a:r>
            </a:p>
          </p:txBody>
        </p:sp>
        <p:sp>
          <p:nvSpPr>
            <p:cNvPr id="69" name="Text Box 11"/>
            <p:cNvSpPr txBox="1">
              <a:spLocks noChangeArrowheads="1"/>
            </p:cNvSpPr>
            <p:nvPr/>
          </p:nvSpPr>
          <p:spPr bwMode="auto">
            <a:xfrm>
              <a:off x="5184776" y="3867202"/>
              <a:ext cx="1001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de-DE" sz="1600" b="1" dirty="0">
                  <a:solidFill>
                    <a:srgbClr val="FFFF00"/>
                  </a:solidFill>
                </a:rPr>
                <a:t>vertical</a:t>
              </a:r>
            </a:p>
          </p:txBody>
        </p:sp>
        <p:sp>
          <p:nvSpPr>
            <p:cNvPr id="70" name="Text Box 12"/>
            <p:cNvSpPr txBox="1">
              <a:spLocks noChangeArrowheads="1"/>
            </p:cNvSpPr>
            <p:nvPr/>
          </p:nvSpPr>
          <p:spPr bwMode="auto">
            <a:xfrm>
              <a:off x="6623051" y="3694165"/>
              <a:ext cx="254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de-DE" sz="1600" b="1">
                  <a:solidFill>
                    <a:schemeClr val="tx2"/>
                  </a:solidFill>
                </a:rPr>
                <a:t>Working Diagram</a:t>
              </a:r>
            </a:p>
          </p:txBody>
        </p:sp>
        <p:sp>
          <p:nvSpPr>
            <p:cNvPr id="71" name="Text Box 13"/>
            <p:cNvSpPr txBox="1">
              <a:spLocks noChangeArrowheads="1"/>
            </p:cNvSpPr>
            <p:nvPr/>
          </p:nvSpPr>
          <p:spPr bwMode="auto">
            <a:xfrm>
              <a:off x="6811963" y="1327202"/>
              <a:ext cx="254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de-DE" sz="1600" b="1">
                  <a:solidFill>
                    <a:schemeClr val="tx2"/>
                  </a:solidFill>
                </a:rPr>
                <a:t>Tune at fixed time</a:t>
              </a:r>
            </a:p>
          </p:txBody>
        </p:sp>
        <p:sp>
          <p:nvSpPr>
            <p:cNvPr id="72" name="Text Box 14"/>
            <p:cNvSpPr txBox="1">
              <a:spLocks noChangeArrowheads="1"/>
            </p:cNvSpPr>
            <p:nvPr/>
          </p:nvSpPr>
          <p:spPr bwMode="auto">
            <a:xfrm>
              <a:off x="7815263" y="2960740"/>
              <a:ext cx="1001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de-DE" sz="1400" b="1">
                  <a:solidFill>
                    <a:schemeClr val="tx2"/>
                  </a:solidFill>
                </a:rPr>
                <a:t>vertical</a:t>
              </a:r>
            </a:p>
          </p:txBody>
        </p:sp>
        <p:sp>
          <p:nvSpPr>
            <p:cNvPr id="73" name="Text Box 15"/>
            <p:cNvSpPr txBox="1">
              <a:spLocks noChangeArrowheads="1"/>
            </p:cNvSpPr>
            <p:nvPr/>
          </p:nvSpPr>
          <p:spPr bwMode="auto">
            <a:xfrm>
              <a:off x="7820026" y="1933627"/>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de-DE" sz="1400" b="1">
                  <a:solidFill>
                    <a:schemeClr val="tx2"/>
                  </a:solidFill>
                </a:rPr>
                <a:t>horizontal</a:t>
              </a:r>
            </a:p>
          </p:txBody>
        </p:sp>
        <p:sp>
          <p:nvSpPr>
            <p:cNvPr id="74" name="Text Box 16"/>
            <p:cNvSpPr txBox="1">
              <a:spLocks noChangeArrowheads="1"/>
            </p:cNvSpPr>
            <p:nvPr/>
          </p:nvSpPr>
          <p:spPr bwMode="auto">
            <a:xfrm>
              <a:off x="4673601" y="1890765"/>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de-DE" sz="1400" b="1" dirty="0">
                  <a:solidFill>
                    <a:schemeClr val="tx2"/>
                  </a:solidFill>
                </a:rPr>
                <a:t>horizontal</a:t>
              </a:r>
            </a:p>
          </p:txBody>
        </p:sp>
        <p:sp>
          <p:nvSpPr>
            <p:cNvPr id="75" name="Text Box 17"/>
            <p:cNvSpPr txBox="1">
              <a:spLocks noChangeArrowheads="1"/>
            </p:cNvSpPr>
            <p:nvPr/>
          </p:nvSpPr>
          <p:spPr bwMode="auto">
            <a:xfrm>
              <a:off x="4692651" y="3008365"/>
              <a:ext cx="1001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de-DE" sz="1400" b="1">
                  <a:solidFill>
                    <a:schemeClr val="tx2"/>
                  </a:solidFill>
                </a:rPr>
                <a:t>vertical</a:t>
              </a:r>
            </a:p>
          </p:txBody>
        </p:sp>
        <p:sp>
          <p:nvSpPr>
            <p:cNvPr id="76" name="Text Box 18"/>
            <p:cNvSpPr txBox="1">
              <a:spLocks noChangeArrowheads="1"/>
            </p:cNvSpPr>
            <p:nvPr/>
          </p:nvSpPr>
          <p:spPr bwMode="auto">
            <a:xfrm>
              <a:off x="2887663" y="1428802"/>
              <a:ext cx="314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de-DE" sz="1600" b="1">
                  <a:solidFill>
                    <a:schemeClr val="tx2"/>
                  </a:solidFill>
                </a:rPr>
                <a:t>Maximum Position Variation</a:t>
              </a:r>
            </a:p>
          </p:txBody>
        </p:sp>
        <p:sp>
          <p:nvSpPr>
            <p:cNvPr id="77" name="Line 19"/>
            <p:cNvSpPr>
              <a:spLocks noChangeShapeType="1"/>
            </p:cNvSpPr>
            <p:nvPr/>
          </p:nvSpPr>
          <p:spPr bwMode="auto">
            <a:xfrm>
              <a:off x="5084763" y="4489502"/>
              <a:ext cx="1306513" cy="0"/>
            </a:xfrm>
            <a:prstGeom prst="line">
              <a:avLst/>
            </a:prstGeom>
            <a:noFill/>
            <a:ln w="28575">
              <a:solidFill>
                <a:srgbClr val="FF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78" name="Line 20"/>
            <p:cNvSpPr>
              <a:spLocks noChangeShapeType="1"/>
            </p:cNvSpPr>
            <p:nvPr/>
          </p:nvSpPr>
          <p:spPr bwMode="auto">
            <a:xfrm>
              <a:off x="5092701" y="4748265"/>
              <a:ext cx="1306513" cy="0"/>
            </a:xfrm>
            <a:prstGeom prst="line">
              <a:avLst/>
            </a:prstGeom>
            <a:noFill/>
            <a:ln w="28575">
              <a:solidFill>
                <a:srgbClr val="FF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79" name="Text Box 21"/>
            <p:cNvSpPr txBox="1">
              <a:spLocks noChangeArrowheads="1"/>
            </p:cNvSpPr>
            <p:nvPr/>
          </p:nvSpPr>
          <p:spPr bwMode="auto">
            <a:xfrm>
              <a:off x="5141912" y="4951465"/>
              <a:ext cx="13162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US" altLang="de-DE" sz="1600" b="1" i="1" dirty="0" smtClean="0">
                  <a:solidFill>
                    <a:srgbClr val="FFFF00"/>
                  </a:solidFill>
                  <a:latin typeface="Cambria Math" panose="02040503050406030204" pitchFamily="18" charset="0"/>
                  <a:ea typeface="Cambria Math" panose="02040503050406030204" pitchFamily="18" charset="0"/>
                  <a:sym typeface="Symbol"/>
                </a:rPr>
                <a:t> </a:t>
              </a:r>
              <a:r>
                <a:rPr lang="en-US" altLang="de-DE" sz="1600" b="1" i="1" dirty="0" err="1" smtClean="0">
                  <a:solidFill>
                    <a:srgbClr val="FFFF00"/>
                  </a:solidFill>
                  <a:latin typeface="Cambria Math" panose="02040503050406030204" pitchFamily="18" charset="0"/>
                  <a:ea typeface="Cambria Math" panose="02040503050406030204" pitchFamily="18" charset="0"/>
                  <a:sym typeface="Symbol" pitchFamily="18" charset="2"/>
                </a:rPr>
                <a:t>Q</a:t>
              </a:r>
              <a:r>
                <a:rPr lang="en-US" altLang="de-DE" sz="2000" b="1" i="1" baseline="-25000" dirty="0" err="1" smtClean="0">
                  <a:solidFill>
                    <a:srgbClr val="FFFF00"/>
                  </a:solidFill>
                  <a:latin typeface="Cambria Math" panose="02040503050406030204" pitchFamily="18" charset="0"/>
                  <a:ea typeface="Cambria Math" panose="02040503050406030204" pitchFamily="18" charset="0"/>
                  <a:sym typeface="Symbol" pitchFamily="18" charset="2"/>
                </a:rPr>
                <a:t>y</a:t>
              </a:r>
              <a:r>
                <a:rPr lang="en-US" altLang="de-DE" sz="2000" b="1" i="1" baseline="-25000" dirty="0" smtClean="0">
                  <a:solidFill>
                    <a:srgbClr val="FFFF00"/>
                  </a:solidFill>
                  <a:latin typeface="Cambria Math" panose="02040503050406030204" pitchFamily="18" charset="0"/>
                  <a:ea typeface="Cambria Math" panose="02040503050406030204" pitchFamily="18" charset="0"/>
                  <a:sym typeface="Symbol" pitchFamily="18" charset="2"/>
                </a:rPr>
                <a:t> </a:t>
              </a:r>
              <a:r>
                <a:rPr lang="en-US" altLang="de-DE" sz="1600" b="1" dirty="0">
                  <a:solidFill>
                    <a:srgbClr val="FFFF00"/>
                  </a:solidFill>
                  <a:sym typeface="Symbol" pitchFamily="18" charset="2"/>
                </a:rPr>
                <a:t> </a:t>
              </a:r>
              <a:r>
                <a:rPr lang="en-US" altLang="de-DE" sz="1600" b="1" dirty="0" smtClean="0">
                  <a:solidFill>
                    <a:srgbClr val="FFFF00"/>
                  </a:solidFill>
                  <a:sym typeface="Symbol" pitchFamily="18" charset="2"/>
                </a:rPr>
                <a:t>0.020</a:t>
              </a:r>
              <a:endParaRPr lang="en-US" altLang="de-DE" sz="1600" b="1" dirty="0">
                <a:solidFill>
                  <a:srgbClr val="FFFF00"/>
                </a:solidFill>
                <a:sym typeface="Symbol" pitchFamily="18" charset="2"/>
              </a:endParaRPr>
            </a:p>
          </p:txBody>
        </p:sp>
        <p:sp>
          <p:nvSpPr>
            <p:cNvPr id="80" name="Text Box 22"/>
            <p:cNvSpPr txBox="1">
              <a:spLocks noChangeArrowheads="1"/>
            </p:cNvSpPr>
            <p:nvPr/>
          </p:nvSpPr>
          <p:spPr bwMode="auto">
            <a:xfrm>
              <a:off x="3008313" y="4964165"/>
              <a:ext cx="1322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de-DE" sz="1600" b="1" i="1" dirty="0" smtClean="0">
                  <a:solidFill>
                    <a:srgbClr val="FFFF00"/>
                  </a:solidFill>
                  <a:latin typeface="Cambria Math" panose="02040503050406030204" pitchFamily="18" charset="0"/>
                  <a:ea typeface="Cambria Math" panose="02040503050406030204" pitchFamily="18" charset="0"/>
                  <a:sym typeface="Symbol" pitchFamily="18" charset="2"/>
                </a:rPr>
                <a:t> </a:t>
              </a:r>
              <a:r>
                <a:rPr lang="en-US" altLang="de-DE" sz="1600" b="1" i="1" dirty="0" err="1" smtClean="0">
                  <a:solidFill>
                    <a:srgbClr val="FFFF00"/>
                  </a:solidFill>
                  <a:latin typeface="Cambria Math" panose="02040503050406030204" pitchFamily="18" charset="0"/>
                  <a:ea typeface="Cambria Math" panose="02040503050406030204" pitchFamily="18" charset="0"/>
                  <a:sym typeface="Symbol" pitchFamily="18" charset="2"/>
                </a:rPr>
                <a:t>Q</a:t>
              </a:r>
              <a:r>
                <a:rPr lang="en-US" altLang="de-DE" sz="2000" b="1" i="1" baseline="-25000" dirty="0" err="1" smtClean="0">
                  <a:solidFill>
                    <a:srgbClr val="FFFF00"/>
                  </a:solidFill>
                  <a:latin typeface="Cambria Math" panose="02040503050406030204" pitchFamily="18" charset="0"/>
                  <a:ea typeface="Cambria Math" panose="02040503050406030204" pitchFamily="18" charset="0"/>
                  <a:sym typeface="Symbol" pitchFamily="18" charset="2"/>
                </a:rPr>
                <a:t>x</a:t>
              </a:r>
              <a:r>
                <a:rPr lang="en-US" altLang="de-DE" sz="2000" b="1" i="1" baseline="-25000" dirty="0" smtClean="0">
                  <a:solidFill>
                    <a:srgbClr val="FFFF00"/>
                  </a:solidFill>
                  <a:latin typeface="Cambria Math" panose="02040503050406030204" pitchFamily="18" charset="0"/>
                  <a:ea typeface="Cambria Math" panose="02040503050406030204" pitchFamily="18" charset="0"/>
                  <a:sym typeface="Symbol" pitchFamily="18" charset="2"/>
                </a:rPr>
                <a:t> </a:t>
              </a:r>
              <a:r>
                <a:rPr lang="en-US" altLang="de-DE" sz="1600" b="1" dirty="0">
                  <a:solidFill>
                    <a:srgbClr val="FFFF00"/>
                  </a:solidFill>
                  <a:sym typeface="Symbol" pitchFamily="18" charset="2"/>
                </a:rPr>
                <a:t> 0.015</a:t>
              </a:r>
            </a:p>
          </p:txBody>
        </p:sp>
        <p:sp>
          <p:nvSpPr>
            <p:cNvPr id="81" name="Line 23"/>
            <p:cNvSpPr>
              <a:spLocks noChangeShapeType="1"/>
            </p:cNvSpPr>
            <p:nvPr/>
          </p:nvSpPr>
          <p:spPr bwMode="auto">
            <a:xfrm>
              <a:off x="3078163" y="4667302"/>
              <a:ext cx="1306513" cy="0"/>
            </a:xfrm>
            <a:prstGeom prst="line">
              <a:avLst/>
            </a:prstGeom>
            <a:noFill/>
            <a:ln w="28575">
              <a:solidFill>
                <a:srgbClr val="FF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82" name="Line 24"/>
            <p:cNvSpPr>
              <a:spLocks noChangeShapeType="1"/>
            </p:cNvSpPr>
            <p:nvPr/>
          </p:nvSpPr>
          <p:spPr bwMode="auto">
            <a:xfrm>
              <a:off x="3090863" y="4953052"/>
              <a:ext cx="1306513" cy="0"/>
            </a:xfrm>
            <a:prstGeom prst="line">
              <a:avLst/>
            </a:prstGeom>
            <a:noFill/>
            <a:ln w="28575">
              <a:solidFill>
                <a:srgbClr val="FF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83" name="Line 29"/>
            <p:cNvSpPr>
              <a:spLocks noChangeShapeType="1"/>
            </p:cNvSpPr>
            <p:nvPr/>
          </p:nvSpPr>
          <p:spPr bwMode="auto">
            <a:xfrm flipV="1">
              <a:off x="3816351" y="2076502"/>
              <a:ext cx="0" cy="144463"/>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30"/>
            <p:cNvSpPr>
              <a:spLocks noChangeShapeType="1"/>
            </p:cNvSpPr>
            <p:nvPr/>
          </p:nvSpPr>
          <p:spPr bwMode="auto">
            <a:xfrm>
              <a:off x="3816351" y="1933627"/>
              <a:ext cx="0"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32"/>
            <p:cNvSpPr>
              <a:spLocks noChangeShapeType="1"/>
            </p:cNvSpPr>
            <p:nvPr/>
          </p:nvSpPr>
          <p:spPr bwMode="auto">
            <a:xfrm>
              <a:off x="3816351" y="1765352"/>
              <a:ext cx="0" cy="21907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35"/>
            <p:cNvSpPr>
              <a:spLocks noChangeShapeType="1"/>
            </p:cNvSpPr>
            <p:nvPr/>
          </p:nvSpPr>
          <p:spPr bwMode="auto">
            <a:xfrm flipV="1">
              <a:off x="3779838" y="3229027"/>
              <a:ext cx="0" cy="144463"/>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36"/>
            <p:cNvSpPr>
              <a:spLocks noChangeShapeType="1"/>
            </p:cNvSpPr>
            <p:nvPr/>
          </p:nvSpPr>
          <p:spPr bwMode="auto">
            <a:xfrm>
              <a:off x="3779838" y="2960740"/>
              <a:ext cx="0" cy="157163"/>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Text Box 37"/>
            <p:cNvSpPr txBox="1">
              <a:spLocks noChangeArrowheads="1"/>
            </p:cNvSpPr>
            <p:nvPr/>
          </p:nvSpPr>
          <p:spPr bwMode="auto">
            <a:xfrm>
              <a:off x="3743326" y="3027415"/>
              <a:ext cx="768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100" b="1" dirty="0"/>
                <a:t>2 mm</a:t>
              </a:r>
            </a:p>
          </p:txBody>
        </p:sp>
        <p:sp>
          <p:nvSpPr>
            <p:cNvPr id="89" name="Text Box 38"/>
            <p:cNvSpPr txBox="1">
              <a:spLocks noChangeArrowheads="1"/>
            </p:cNvSpPr>
            <p:nvPr/>
          </p:nvSpPr>
          <p:spPr bwMode="auto">
            <a:xfrm>
              <a:off x="3779838" y="1890765"/>
              <a:ext cx="768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100" b="1" dirty="0"/>
                <a:t>5 mm</a:t>
              </a:r>
            </a:p>
          </p:txBody>
        </p:sp>
        <p:sp>
          <p:nvSpPr>
            <p:cNvPr id="90" name="Text Box 37"/>
            <p:cNvSpPr txBox="1">
              <a:spLocks noChangeArrowheads="1"/>
            </p:cNvSpPr>
            <p:nvPr/>
          </p:nvSpPr>
          <p:spPr bwMode="auto">
            <a:xfrm>
              <a:off x="6432415" y="2754365"/>
              <a:ext cx="768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200" b="1" dirty="0" smtClean="0"/>
                <a:t>0.05</a:t>
              </a:r>
              <a:endParaRPr lang="en-US" altLang="de-DE" sz="1200" b="1" dirty="0"/>
            </a:p>
          </p:txBody>
        </p:sp>
        <p:sp>
          <p:nvSpPr>
            <p:cNvPr id="91" name="Line 36"/>
            <p:cNvSpPr>
              <a:spLocks noChangeShapeType="1"/>
            </p:cNvSpPr>
            <p:nvPr/>
          </p:nvSpPr>
          <p:spPr bwMode="auto">
            <a:xfrm>
              <a:off x="6267451" y="2982171"/>
              <a:ext cx="812800"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36"/>
            <p:cNvSpPr>
              <a:spLocks noChangeShapeType="1"/>
            </p:cNvSpPr>
            <p:nvPr/>
          </p:nvSpPr>
          <p:spPr bwMode="auto">
            <a:xfrm>
              <a:off x="6267450" y="1933627"/>
              <a:ext cx="1257299" cy="0"/>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Text Box 37"/>
            <p:cNvSpPr txBox="1">
              <a:spLocks noChangeArrowheads="1"/>
            </p:cNvSpPr>
            <p:nvPr/>
          </p:nvSpPr>
          <p:spPr bwMode="auto">
            <a:xfrm>
              <a:off x="6658902" y="1708742"/>
              <a:ext cx="7683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200" b="1" dirty="0" smtClean="0"/>
                <a:t>0.05</a:t>
              </a:r>
              <a:endParaRPr lang="en-US" altLang="de-DE" sz="1200" b="1" dirty="0"/>
            </a:p>
          </p:txBody>
        </p:sp>
        <p:sp>
          <p:nvSpPr>
            <p:cNvPr id="3" name="Rechteck 2"/>
            <p:cNvSpPr/>
            <p:nvPr/>
          </p:nvSpPr>
          <p:spPr bwMode="auto">
            <a:xfrm>
              <a:off x="3026741" y="2262860"/>
              <a:ext cx="2834309" cy="212725"/>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44" name="Text Box 16"/>
            <p:cNvSpPr txBox="1">
              <a:spLocks noChangeArrowheads="1"/>
            </p:cNvSpPr>
            <p:nvPr/>
          </p:nvSpPr>
          <p:spPr bwMode="auto">
            <a:xfrm>
              <a:off x="3933469" y="2247635"/>
              <a:ext cx="8520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300" b="1" dirty="0" smtClean="0">
                  <a:solidFill>
                    <a:schemeClr val="tx2"/>
                  </a:solidFill>
                </a:rPr>
                <a:t>time [</a:t>
              </a:r>
              <a:r>
                <a:rPr lang="en-US" altLang="de-DE" sz="1300" b="1" dirty="0" err="1" smtClean="0">
                  <a:solidFill>
                    <a:schemeClr val="tx2"/>
                  </a:solidFill>
                </a:rPr>
                <a:t>ms</a:t>
              </a:r>
              <a:r>
                <a:rPr lang="en-US" altLang="de-DE" sz="1300" b="1" dirty="0" smtClean="0">
                  <a:solidFill>
                    <a:schemeClr val="tx2"/>
                  </a:solidFill>
                </a:rPr>
                <a:t>]</a:t>
              </a:r>
              <a:endParaRPr lang="en-US" altLang="de-DE" sz="1300" b="1" dirty="0">
                <a:solidFill>
                  <a:schemeClr val="tx2"/>
                </a:solidFill>
              </a:endParaRPr>
            </a:p>
          </p:txBody>
        </p:sp>
        <p:sp>
          <p:nvSpPr>
            <p:cNvPr id="46" name="Text Box 16"/>
            <p:cNvSpPr txBox="1">
              <a:spLocks noChangeArrowheads="1"/>
            </p:cNvSpPr>
            <p:nvPr/>
          </p:nvSpPr>
          <p:spPr bwMode="auto">
            <a:xfrm>
              <a:off x="2878662" y="2173631"/>
              <a:ext cx="28738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smtClean="0">
                  <a:solidFill>
                    <a:schemeClr val="tx2"/>
                  </a:solidFill>
                </a:rPr>
                <a:t>0</a:t>
              </a:r>
              <a:endParaRPr lang="en-US" altLang="de-DE" sz="1100" b="1" dirty="0">
                <a:solidFill>
                  <a:schemeClr val="tx2"/>
                </a:solidFill>
              </a:endParaRPr>
            </a:p>
          </p:txBody>
        </p:sp>
        <p:sp>
          <p:nvSpPr>
            <p:cNvPr id="47" name="Text Box 16"/>
            <p:cNvSpPr txBox="1">
              <a:spLocks noChangeArrowheads="1"/>
            </p:cNvSpPr>
            <p:nvPr/>
          </p:nvSpPr>
          <p:spPr bwMode="auto">
            <a:xfrm>
              <a:off x="3547806" y="2190853"/>
              <a:ext cx="400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smtClean="0">
                  <a:solidFill>
                    <a:schemeClr val="tx2"/>
                  </a:solidFill>
                </a:rPr>
                <a:t>200</a:t>
              </a:r>
              <a:endParaRPr lang="en-US" altLang="de-DE" sz="1100" b="1" dirty="0">
                <a:solidFill>
                  <a:schemeClr val="tx2"/>
                </a:solidFill>
              </a:endParaRPr>
            </a:p>
          </p:txBody>
        </p:sp>
        <p:sp>
          <p:nvSpPr>
            <p:cNvPr id="48" name="Text Box 16"/>
            <p:cNvSpPr txBox="1">
              <a:spLocks noChangeArrowheads="1"/>
            </p:cNvSpPr>
            <p:nvPr/>
          </p:nvSpPr>
          <p:spPr bwMode="auto">
            <a:xfrm>
              <a:off x="4635432" y="2188251"/>
              <a:ext cx="400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smtClean="0">
                  <a:solidFill>
                    <a:schemeClr val="tx2"/>
                  </a:solidFill>
                </a:rPr>
                <a:t>500</a:t>
              </a:r>
              <a:endParaRPr lang="en-US" altLang="de-DE" sz="1100" b="1" dirty="0">
                <a:solidFill>
                  <a:schemeClr val="tx2"/>
                </a:solidFill>
              </a:endParaRPr>
            </a:p>
          </p:txBody>
        </p:sp>
        <p:sp>
          <p:nvSpPr>
            <p:cNvPr id="49" name="Text Box 16"/>
            <p:cNvSpPr txBox="1">
              <a:spLocks noChangeArrowheads="1"/>
            </p:cNvSpPr>
            <p:nvPr/>
          </p:nvSpPr>
          <p:spPr bwMode="auto">
            <a:xfrm>
              <a:off x="5364006" y="2192643"/>
              <a:ext cx="400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a:solidFill>
                    <a:schemeClr val="tx2"/>
                  </a:solidFill>
                </a:rPr>
                <a:t>7</a:t>
              </a:r>
              <a:r>
                <a:rPr lang="en-US" altLang="de-DE" sz="1100" b="1" dirty="0" smtClean="0">
                  <a:solidFill>
                    <a:schemeClr val="tx2"/>
                  </a:solidFill>
                </a:rPr>
                <a:t>00</a:t>
              </a:r>
              <a:endParaRPr lang="en-US" altLang="de-DE" sz="1100" b="1" dirty="0">
                <a:solidFill>
                  <a:schemeClr val="tx2"/>
                </a:solidFill>
              </a:endParaRPr>
            </a:p>
          </p:txBody>
        </p:sp>
        <p:sp>
          <p:nvSpPr>
            <p:cNvPr id="50" name="Rechteck 49"/>
            <p:cNvSpPr/>
            <p:nvPr/>
          </p:nvSpPr>
          <p:spPr bwMode="auto">
            <a:xfrm>
              <a:off x="3008313" y="3387776"/>
              <a:ext cx="2834309" cy="212725"/>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51" name="Text Box 16"/>
            <p:cNvSpPr txBox="1">
              <a:spLocks noChangeArrowheads="1"/>
            </p:cNvSpPr>
            <p:nvPr/>
          </p:nvSpPr>
          <p:spPr bwMode="auto">
            <a:xfrm>
              <a:off x="2887663" y="3339026"/>
              <a:ext cx="28738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smtClean="0">
                  <a:solidFill>
                    <a:schemeClr val="tx2"/>
                  </a:solidFill>
                </a:rPr>
                <a:t>0</a:t>
              </a:r>
              <a:endParaRPr lang="en-US" altLang="de-DE" sz="1100" b="1" dirty="0">
                <a:solidFill>
                  <a:schemeClr val="tx2"/>
                </a:solidFill>
              </a:endParaRPr>
            </a:p>
          </p:txBody>
        </p:sp>
        <p:sp>
          <p:nvSpPr>
            <p:cNvPr id="52" name="Text Box 16"/>
            <p:cNvSpPr txBox="1">
              <a:spLocks noChangeArrowheads="1"/>
            </p:cNvSpPr>
            <p:nvPr/>
          </p:nvSpPr>
          <p:spPr bwMode="auto">
            <a:xfrm>
              <a:off x="3519231" y="3314803"/>
              <a:ext cx="400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smtClean="0">
                  <a:solidFill>
                    <a:schemeClr val="tx2"/>
                  </a:solidFill>
                </a:rPr>
                <a:t>200</a:t>
              </a:r>
              <a:endParaRPr lang="en-US" altLang="de-DE" sz="1100" b="1" dirty="0">
                <a:solidFill>
                  <a:schemeClr val="tx2"/>
                </a:solidFill>
              </a:endParaRPr>
            </a:p>
          </p:txBody>
        </p:sp>
        <p:sp>
          <p:nvSpPr>
            <p:cNvPr id="53" name="Text Box 16"/>
            <p:cNvSpPr txBox="1">
              <a:spLocks noChangeArrowheads="1"/>
            </p:cNvSpPr>
            <p:nvPr/>
          </p:nvSpPr>
          <p:spPr bwMode="auto">
            <a:xfrm>
              <a:off x="4635432" y="3321726"/>
              <a:ext cx="400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smtClean="0">
                  <a:solidFill>
                    <a:schemeClr val="tx2"/>
                  </a:solidFill>
                </a:rPr>
                <a:t>500</a:t>
              </a:r>
              <a:endParaRPr lang="en-US" altLang="de-DE" sz="1100" b="1" dirty="0">
                <a:solidFill>
                  <a:schemeClr val="tx2"/>
                </a:solidFill>
              </a:endParaRPr>
            </a:p>
          </p:txBody>
        </p:sp>
        <p:sp>
          <p:nvSpPr>
            <p:cNvPr id="54" name="Text Box 16"/>
            <p:cNvSpPr txBox="1">
              <a:spLocks noChangeArrowheads="1"/>
            </p:cNvSpPr>
            <p:nvPr/>
          </p:nvSpPr>
          <p:spPr bwMode="auto">
            <a:xfrm>
              <a:off x="5344956" y="3311915"/>
              <a:ext cx="400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100" b="1" dirty="0">
                  <a:solidFill>
                    <a:schemeClr val="tx2"/>
                  </a:solidFill>
                </a:rPr>
                <a:t>7</a:t>
              </a:r>
              <a:r>
                <a:rPr lang="en-US" altLang="de-DE" sz="1100" b="1" dirty="0" smtClean="0">
                  <a:solidFill>
                    <a:schemeClr val="tx2"/>
                  </a:solidFill>
                </a:rPr>
                <a:t>00</a:t>
              </a:r>
              <a:endParaRPr lang="en-US" altLang="de-DE" sz="1100" b="1" dirty="0">
                <a:solidFill>
                  <a:schemeClr val="tx2"/>
                </a:solidFill>
              </a:endParaRPr>
            </a:p>
          </p:txBody>
        </p:sp>
        <p:sp>
          <p:nvSpPr>
            <p:cNvPr id="55" name="Text Box 16"/>
            <p:cNvSpPr txBox="1">
              <a:spLocks noChangeArrowheads="1"/>
            </p:cNvSpPr>
            <p:nvPr/>
          </p:nvSpPr>
          <p:spPr bwMode="auto">
            <a:xfrm>
              <a:off x="3872170" y="3307911"/>
              <a:ext cx="8520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300" b="1" dirty="0" smtClean="0">
                  <a:solidFill>
                    <a:schemeClr val="tx2"/>
                  </a:solidFill>
                </a:rPr>
                <a:t>time [</a:t>
              </a:r>
              <a:r>
                <a:rPr lang="en-US" altLang="de-DE" sz="1300" b="1" dirty="0" err="1" smtClean="0">
                  <a:solidFill>
                    <a:schemeClr val="tx2"/>
                  </a:solidFill>
                </a:rPr>
                <a:t>ms</a:t>
              </a:r>
              <a:r>
                <a:rPr lang="en-US" altLang="de-DE" sz="1300" b="1" dirty="0" smtClean="0">
                  <a:solidFill>
                    <a:schemeClr val="tx2"/>
                  </a:solidFill>
                </a:rPr>
                <a:t>]</a:t>
              </a:r>
              <a:endParaRPr lang="en-US" altLang="de-DE" sz="1300" b="1" dirty="0">
                <a:solidFill>
                  <a:schemeClr val="tx2"/>
                </a:solidFill>
              </a:endParaRPr>
            </a:p>
          </p:txBody>
        </p:sp>
        <p:sp>
          <p:nvSpPr>
            <p:cNvPr id="57" name="Rechteck 56"/>
            <p:cNvSpPr/>
            <p:nvPr/>
          </p:nvSpPr>
          <p:spPr bwMode="auto">
            <a:xfrm>
              <a:off x="3022351" y="5884593"/>
              <a:ext cx="3410063" cy="131430"/>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56" name="Text Box 16"/>
            <p:cNvSpPr txBox="1">
              <a:spLocks noChangeArrowheads="1"/>
            </p:cNvSpPr>
            <p:nvPr/>
          </p:nvSpPr>
          <p:spPr bwMode="auto">
            <a:xfrm>
              <a:off x="3276619" y="5780362"/>
              <a:ext cx="8520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300" b="1" dirty="0" smtClean="0">
                  <a:solidFill>
                    <a:schemeClr val="tx2"/>
                  </a:solidFill>
                </a:rPr>
                <a:t>time [</a:t>
              </a:r>
              <a:r>
                <a:rPr lang="en-US" altLang="de-DE" sz="1300" b="1" dirty="0" err="1" smtClean="0">
                  <a:solidFill>
                    <a:schemeClr val="tx2"/>
                  </a:solidFill>
                </a:rPr>
                <a:t>ms</a:t>
              </a:r>
              <a:r>
                <a:rPr lang="en-US" altLang="de-DE" sz="1300" b="1" dirty="0" smtClean="0">
                  <a:solidFill>
                    <a:schemeClr val="tx2"/>
                  </a:solidFill>
                </a:rPr>
                <a:t>]</a:t>
              </a:r>
              <a:endParaRPr lang="en-US" altLang="de-DE" sz="1300" b="1" dirty="0">
                <a:solidFill>
                  <a:schemeClr val="tx2"/>
                </a:solidFill>
              </a:endParaRPr>
            </a:p>
          </p:txBody>
        </p:sp>
        <p:sp>
          <p:nvSpPr>
            <p:cNvPr id="58" name="Text Box 16"/>
            <p:cNvSpPr txBox="1">
              <a:spLocks noChangeArrowheads="1"/>
            </p:cNvSpPr>
            <p:nvPr/>
          </p:nvSpPr>
          <p:spPr bwMode="auto">
            <a:xfrm>
              <a:off x="5418249" y="5784312"/>
              <a:ext cx="85204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300" b="1" dirty="0" smtClean="0">
                  <a:solidFill>
                    <a:schemeClr val="tx2"/>
                  </a:solidFill>
                </a:rPr>
                <a:t>time [</a:t>
              </a:r>
              <a:r>
                <a:rPr lang="en-US" altLang="de-DE" sz="1300" b="1" dirty="0" err="1" smtClean="0">
                  <a:solidFill>
                    <a:schemeClr val="tx2"/>
                  </a:solidFill>
                </a:rPr>
                <a:t>ms</a:t>
              </a:r>
              <a:r>
                <a:rPr lang="en-US" altLang="de-DE" sz="1300" b="1" dirty="0" smtClean="0">
                  <a:solidFill>
                    <a:schemeClr val="tx2"/>
                  </a:solidFill>
                </a:rPr>
                <a:t>]</a:t>
              </a:r>
              <a:endParaRPr lang="en-US" altLang="de-DE" sz="1300" b="1" dirty="0">
                <a:solidFill>
                  <a:schemeClr val="tx2"/>
                </a:solidFill>
              </a:endParaRPr>
            </a:p>
          </p:txBody>
        </p:sp>
        <p:sp>
          <p:nvSpPr>
            <p:cNvPr id="59" name="Rechteck 58"/>
            <p:cNvSpPr/>
            <p:nvPr/>
          </p:nvSpPr>
          <p:spPr bwMode="auto">
            <a:xfrm>
              <a:off x="2751699" y="4487252"/>
              <a:ext cx="126963" cy="645187"/>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60" name="Rechteck 59"/>
            <p:cNvSpPr/>
            <p:nvPr/>
          </p:nvSpPr>
          <p:spPr bwMode="auto">
            <a:xfrm>
              <a:off x="4742509" y="4489502"/>
              <a:ext cx="126963" cy="645187"/>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61" name="Text Box 16"/>
            <p:cNvSpPr txBox="1">
              <a:spLocks noChangeArrowheads="1"/>
            </p:cNvSpPr>
            <p:nvPr/>
          </p:nvSpPr>
          <p:spPr bwMode="auto">
            <a:xfrm rot="16200000">
              <a:off x="2060499" y="4573448"/>
              <a:ext cx="147373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300" b="1" dirty="0" err="1" smtClean="0">
                  <a:solidFill>
                    <a:schemeClr val="tx2"/>
                  </a:solidFill>
                </a:rPr>
                <a:t>hori</a:t>
              </a:r>
              <a:r>
                <a:rPr lang="en-US" altLang="de-DE" sz="1300" b="1" dirty="0" smtClean="0">
                  <a:solidFill>
                    <a:schemeClr val="tx2"/>
                  </a:solidFill>
                </a:rPr>
                <a:t>. </a:t>
              </a:r>
              <a:r>
                <a:rPr lang="en-US" altLang="de-DE" sz="1300" b="1" dirty="0" err="1" smtClean="0">
                  <a:solidFill>
                    <a:schemeClr val="tx2"/>
                  </a:solidFill>
                </a:rPr>
                <a:t>frac</a:t>
              </a:r>
              <a:r>
                <a:rPr lang="en-US" altLang="de-DE" sz="1300" b="1" dirty="0" smtClean="0">
                  <a:solidFill>
                    <a:schemeClr val="tx2"/>
                  </a:solidFill>
                </a:rPr>
                <a:t>. tune </a:t>
              </a:r>
              <a:r>
                <a:rPr lang="en-US" altLang="de-DE" sz="1300" b="1" i="1" dirty="0" err="1">
                  <a:solidFill>
                    <a:schemeClr val="tx2"/>
                  </a:solidFill>
                </a:rPr>
                <a:t>Q</a:t>
              </a:r>
              <a:r>
                <a:rPr lang="en-US" altLang="de-DE" sz="1300" b="1" i="1" baseline="-25000" dirty="0" err="1" smtClean="0">
                  <a:solidFill>
                    <a:schemeClr val="tx2"/>
                  </a:solidFill>
                </a:rPr>
                <a:t>x</a:t>
              </a:r>
              <a:endParaRPr lang="en-US" altLang="de-DE" sz="1300" b="1" i="1" dirty="0">
                <a:solidFill>
                  <a:schemeClr val="tx2"/>
                </a:solidFill>
              </a:endParaRPr>
            </a:p>
          </p:txBody>
        </p:sp>
        <p:sp>
          <p:nvSpPr>
            <p:cNvPr id="62" name="Text Box 16"/>
            <p:cNvSpPr txBox="1">
              <a:spLocks noChangeArrowheads="1"/>
            </p:cNvSpPr>
            <p:nvPr/>
          </p:nvSpPr>
          <p:spPr bwMode="auto">
            <a:xfrm rot="16200000">
              <a:off x="4054673" y="4572455"/>
              <a:ext cx="147174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300" b="1" dirty="0" smtClean="0">
                  <a:solidFill>
                    <a:schemeClr val="tx2"/>
                  </a:solidFill>
                </a:rPr>
                <a:t>vert. </a:t>
              </a:r>
              <a:r>
                <a:rPr lang="en-US" altLang="de-DE" sz="1300" b="1" dirty="0" err="1" smtClean="0">
                  <a:solidFill>
                    <a:schemeClr val="tx2"/>
                  </a:solidFill>
                </a:rPr>
                <a:t>frac</a:t>
              </a:r>
              <a:r>
                <a:rPr lang="en-US" altLang="de-DE" sz="1300" b="1" dirty="0" smtClean="0">
                  <a:solidFill>
                    <a:schemeClr val="tx2"/>
                  </a:solidFill>
                </a:rPr>
                <a:t>. tune </a:t>
              </a:r>
              <a:r>
                <a:rPr lang="en-US" altLang="de-DE" sz="1300" b="1" i="1" dirty="0" err="1" smtClean="0">
                  <a:solidFill>
                    <a:schemeClr val="tx2"/>
                  </a:solidFill>
                </a:rPr>
                <a:t>Q</a:t>
              </a:r>
              <a:r>
                <a:rPr lang="en-US" altLang="de-DE" sz="1300" b="1" i="1" baseline="-25000" dirty="0" err="1" smtClean="0">
                  <a:solidFill>
                    <a:schemeClr val="tx2"/>
                  </a:solidFill>
                </a:rPr>
                <a:t>y</a:t>
              </a:r>
              <a:endParaRPr lang="en-US" altLang="de-DE" sz="1300" b="1" i="1" dirty="0">
                <a:solidFill>
                  <a:schemeClr val="tx2"/>
                </a:solidFill>
              </a:endParaRPr>
            </a:p>
          </p:txBody>
        </p:sp>
        <p:sp>
          <p:nvSpPr>
            <p:cNvPr id="63" name="Text Box 16"/>
            <p:cNvSpPr txBox="1">
              <a:spLocks noChangeArrowheads="1"/>
            </p:cNvSpPr>
            <p:nvPr/>
          </p:nvSpPr>
          <p:spPr bwMode="auto">
            <a:xfrm>
              <a:off x="7081452" y="3982776"/>
              <a:ext cx="8520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400" b="1" dirty="0" smtClean="0">
                  <a:solidFill>
                    <a:srgbClr val="FFFF00"/>
                  </a:solidFill>
                </a:rPr>
                <a:t>vert. </a:t>
              </a:r>
              <a:r>
                <a:rPr lang="en-US" altLang="de-DE" sz="1400" b="1" i="1" dirty="0" err="1">
                  <a:solidFill>
                    <a:srgbClr val="FFFF00"/>
                  </a:solidFill>
                  <a:latin typeface="Cambria Math" panose="02040503050406030204" pitchFamily="18" charset="0"/>
                  <a:ea typeface="Cambria Math" panose="02040503050406030204" pitchFamily="18" charset="0"/>
                </a:rPr>
                <a:t>Q</a:t>
              </a:r>
              <a:r>
                <a:rPr lang="en-US" altLang="de-DE" sz="1400" b="1" i="1" baseline="-25000" dirty="0" err="1" smtClean="0">
                  <a:solidFill>
                    <a:srgbClr val="FFFF00"/>
                  </a:solidFill>
                  <a:latin typeface="Cambria Math" panose="02040503050406030204" pitchFamily="18" charset="0"/>
                  <a:ea typeface="Cambria Math" panose="02040503050406030204" pitchFamily="18" charset="0"/>
                </a:rPr>
                <a:t>y</a:t>
              </a:r>
              <a:endParaRPr lang="en-US" altLang="de-DE" sz="1400" b="1" i="1" dirty="0">
                <a:solidFill>
                  <a:srgbClr val="FFFF00"/>
                </a:solidFill>
                <a:latin typeface="Cambria Math" panose="02040503050406030204" pitchFamily="18" charset="0"/>
                <a:ea typeface="Cambria Math" panose="02040503050406030204" pitchFamily="18" charset="0"/>
              </a:endParaRPr>
            </a:p>
          </p:txBody>
        </p:sp>
        <p:sp>
          <p:nvSpPr>
            <p:cNvPr id="64" name="Text Box 16"/>
            <p:cNvSpPr txBox="1">
              <a:spLocks noChangeArrowheads="1"/>
            </p:cNvSpPr>
            <p:nvPr/>
          </p:nvSpPr>
          <p:spPr bwMode="auto">
            <a:xfrm>
              <a:off x="7932905" y="5364272"/>
              <a:ext cx="9021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de-DE" sz="1400" b="1" dirty="0" err="1" smtClean="0">
                  <a:solidFill>
                    <a:srgbClr val="FFFF00"/>
                  </a:solidFill>
                </a:rPr>
                <a:t>hori</a:t>
              </a:r>
              <a:r>
                <a:rPr lang="en-US" altLang="de-DE" sz="1400" b="1" dirty="0" smtClean="0">
                  <a:solidFill>
                    <a:srgbClr val="FFFF00"/>
                  </a:solidFill>
                </a:rPr>
                <a:t>. </a:t>
              </a:r>
              <a:r>
                <a:rPr lang="en-US" altLang="de-DE" sz="1400" b="1" i="1" dirty="0" err="1">
                  <a:solidFill>
                    <a:srgbClr val="FFFF00"/>
                  </a:solidFill>
                  <a:latin typeface="Cambria Math" panose="02040503050406030204" pitchFamily="18" charset="0"/>
                  <a:ea typeface="Cambria Math" panose="02040503050406030204" pitchFamily="18" charset="0"/>
                </a:rPr>
                <a:t>Q</a:t>
              </a:r>
              <a:r>
                <a:rPr lang="en-US" altLang="de-DE" sz="1400" b="1" i="1" baseline="-25000" dirty="0" err="1" smtClean="0">
                  <a:solidFill>
                    <a:srgbClr val="FFFF00"/>
                  </a:solidFill>
                  <a:latin typeface="Cambria Math" panose="02040503050406030204" pitchFamily="18" charset="0"/>
                  <a:ea typeface="Cambria Math" panose="02040503050406030204" pitchFamily="18" charset="0"/>
                </a:rPr>
                <a:t>x</a:t>
              </a:r>
              <a:endParaRPr lang="en-US" altLang="de-DE" sz="1400" b="1" i="1" dirty="0">
                <a:solidFill>
                  <a:srgbClr val="FFFF00"/>
                </a:solidFill>
                <a:latin typeface="Cambria Math" panose="02040503050406030204" pitchFamily="18" charset="0"/>
                <a:ea typeface="Cambria Math" panose="02040503050406030204" pitchFamily="18" charset="0"/>
              </a:endParaRPr>
            </a:p>
          </p:txBody>
        </p:sp>
        <p:sp>
          <p:nvSpPr>
            <p:cNvPr id="95" name="Rechteck 94"/>
            <p:cNvSpPr/>
            <p:nvPr/>
          </p:nvSpPr>
          <p:spPr bwMode="auto">
            <a:xfrm>
              <a:off x="7200766" y="2446252"/>
              <a:ext cx="614498" cy="91593"/>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96" name="Rechteck 95"/>
            <p:cNvSpPr/>
            <p:nvPr/>
          </p:nvSpPr>
          <p:spPr bwMode="auto">
            <a:xfrm>
              <a:off x="7427252" y="3471587"/>
              <a:ext cx="614498" cy="91593"/>
            </a:xfrm>
            <a:prstGeom prst="rect">
              <a:avLst/>
            </a:prstGeom>
            <a:solidFill>
              <a:srgbClr val="DDDDDD"/>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2"/>
                </a:solidFill>
                <a:effectLst/>
                <a:latin typeface="Arial" charset="0"/>
              </a:endParaRPr>
            </a:p>
          </p:txBody>
        </p:sp>
        <p:sp>
          <p:nvSpPr>
            <p:cNvPr id="94" name="Text Box 16"/>
            <p:cNvSpPr txBox="1">
              <a:spLocks noChangeArrowheads="1"/>
            </p:cNvSpPr>
            <p:nvPr/>
          </p:nvSpPr>
          <p:spPr bwMode="auto">
            <a:xfrm>
              <a:off x="6890061" y="2310702"/>
              <a:ext cx="146467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US" altLang="de-DE" sz="1300" b="1" dirty="0" smtClean="0">
                  <a:solidFill>
                    <a:schemeClr val="tx2"/>
                  </a:solidFill>
                </a:rPr>
                <a:t>horizontal  tune</a:t>
              </a:r>
              <a:endParaRPr lang="en-US" altLang="de-DE" sz="1300" b="1" dirty="0">
                <a:solidFill>
                  <a:schemeClr val="tx2"/>
                </a:solidFill>
              </a:endParaRPr>
            </a:p>
          </p:txBody>
        </p:sp>
        <p:sp>
          <p:nvSpPr>
            <p:cNvPr id="97" name="Text Box 16"/>
            <p:cNvSpPr txBox="1">
              <a:spLocks noChangeArrowheads="1"/>
            </p:cNvSpPr>
            <p:nvPr/>
          </p:nvSpPr>
          <p:spPr bwMode="auto">
            <a:xfrm>
              <a:off x="6822294" y="3378821"/>
              <a:ext cx="146467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US" altLang="de-DE" sz="1300" b="1" dirty="0" smtClean="0">
                  <a:solidFill>
                    <a:schemeClr val="tx2"/>
                  </a:solidFill>
                </a:rPr>
                <a:t>vertical  tune</a:t>
              </a:r>
              <a:endParaRPr lang="en-US" altLang="de-DE" sz="1300" b="1" dirty="0">
                <a:solidFill>
                  <a:schemeClr val="tx2"/>
                </a:solidFill>
              </a:endParaRPr>
            </a:p>
          </p:txBody>
        </p:sp>
      </p:grpSp>
      <p:sp>
        <p:nvSpPr>
          <p:cNvPr id="65" name="Text Box 10"/>
          <p:cNvSpPr txBox="1">
            <a:spLocks noChangeArrowheads="1"/>
          </p:cNvSpPr>
          <p:nvPr/>
        </p:nvSpPr>
        <p:spPr bwMode="auto">
          <a:xfrm>
            <a:off x="2978068" y="5396110"/>
            <a:ext cx="3732613" cy="369332"/>
          </a:xfrm>
          <a:prstGeom prst="rect">
            <a:avLst/>
          </a:prstGeom>
          <a:solidFill>
            <a:srgbClr val="DDDDDD"/>
          </a:solidFill>
          <a:ln>
            <a:solidFill>
              <a:srgbClr val="DDDDDD"/>
            </a:solidFill>
          </a:ln>
          <a:effectLst/>
          <a:extLst/>
        </p:spPr>
        <p:txBody>
          <a:bodyPr wrap="square">
            <a:spAutoFit/>
          </a:bodyPr>
          <a:lstStyle/>
          <a:p>
            <a:pPr>
              <a:spcBef>
                <a:spcPct val="50000"/>
              </a:spcBef>
            </a:pPr>
            <a:r>
              <a:rPr lang="en-US" altLang="de-DE" b="1" dirty="0" smtClean="0">
                <a:solidFill>
                  <a:srgbClr val="C00000"/>
                </a:solidFill>
              </a:rPr>
              <a:t>Position of maximum in spectrum</a:t>
            </a:r>
            <a:endParaRPr lang="en-US" altLang="de-DE" b="1" dirty="0">
              <a:solidFill>
                <a:srgbClr val="C00000"/>
              </a:solidFill>
            </a:endParaRPr>
          </a:p>
        </p:txBody>
      </p:sp>
    </p:spTree>
    <p:extLst>
      <p:ext uri="{BB962C8B-B14F-4D97-AF65-F5344CB8AC3E}">
        <p14:creationId xmlns:p14="http://schemas.microsoft.com/office/powerpoint/2010/main" val="3184639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err="1" smtClean="0">
                <a:latin typeface="Times New Roman" pitchFamily="18" charset="0"/>
                <a:ea typeface="+mn-ea"/>
                <a:cs typeface="+mn-cs"/>
              </a:rPr>
              <a:t>Betatron</a:t>
            </a:r>
            <a:r>
              <a:rPr lang="en-US" sz="2400" b="1" dirty="0" smtClean="0">
                <a:latin typeface="Times New Roman" pitchFamily="18" charset="0"/>
                <a:ea typeface="+mn-ea"/>
                <a:cs typeface="+mn-cs"/>
              </a:rPr>
              <a:t> Tune</a:t>
            </a:r>
            <a:endParaRPr lang="en-US" sz="2400" b="1" dirty="0">
              <a:latin typeface="Times New Roman" pitchFamily="18" charset="0"/>
              <a:ea typeface="+mn-ea"/>
              <a:cs typeface="+mn-cs"/>
            </a:endParaRPr>
          </a:p>
        </p:txBody>
      </p:sp>
      <p:sp>
        <p:nvSpPr>
          <p:cNvPr id="4" name="Date Placeholder 3"/>
          <p:cNvSpPr>
            <a:spLocks noGrp="1"/>
          </p:cNvSpPr>
          <p:nvPr>
            <p:ph type="dt" sz="half" idx="10"/>
          </p:nvPr>
        </p:nvSpPr>
        <p:spPr/>
        <p:txBody>
          <a:bodyPr/>
          <a:lstStyle/>
          <a:p>
            <a:pPr>
              <a:defRPr/>
            </a:pPr>
            <a:fld id="{FFA019A6-1DDB-455D-9D4A-B8909EDA73A8}" type="datetime1">
              <a:rPr lang="en-US" smtClean="0"/>
              <a:pPr>
                <a:defRPr/>
              </a:pPr>
              <a:t>11/22/2016</a:t>
            </a:fld>
            <a:endParaRPr lang="de-DE"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59632" y="1681297"/>
            <a:ext cx="7272808" cy="2611799"/>
          </a:xfrm>
          <a:prstGeom prst="rect">
            <a:avLst/>
          </a:prstGeom>
          <a:noFill/>
          <a:ln w="9525">
            <a:noFill/>
            <a:miter lim="800000"/>
            <a:headEnd/>
            <a:tailEnd/>
          </a:ln>
        </p:spPr>
      </p:pic>
      <p:sp>
        <p:nvSpPr>
          <p:cNvPr id="6" name="TextBox 5"/>
          <p:cNvSpPr txBox="1"/>
          <p:nvPr/>
        </p:nvSpPr>
        <p:spPr>
          <a:xfrm>
            <a:off x="179512" y="4595644"/>
            <a:ext cx="4376065" cy="1569660"/>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t>Periodic focusing and defocusing due to magnetic lenses lead to transverse oscillations</a:t>
            </a:r>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r>
              <a:rPr lang="en-US" sz="1600" dirty="0" smtClean="0"/>
              <a:t>Number of transverse oscillations per turn is called tune</a:t>
            </a:r>
            <a:endParaRPr lang="en-US" sz="1600" dirty="0"/>
          </a:p>
        </p:txBody>
      </p:sp>
      <mc:AlternateContent xmlns:mc="http://schemas.openxmlformats.org/markup-compatibility/2006" xmlns:a14="http://schemas.microsoft.com/office/drawing/2010/main">
        <mc:Choice Requires="a14">
          <p:sp>
            <p:nvSpPr>
              <p:cNvPr id="7" name="TextBox 6"/>
              <p:cNvSpPr txBox="1"/>
              <p:nvPr/>
            </p:nvSpPr>
            <p:spPr>
              <a:xfrm>
                <a:off x="4681842" y="4861219"/>
                <a:ext cx="4343433"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de-DE" b="0" i="1" smtClean="0">
                              <a:latin typeface="Cambria Math"/>
                            </a:rPr>
                            <m:t>𝑑</m:t>
                          </m:r>
                        </m:e>
                        <m:sub>
                          <m:r>
                            <a:rPr lang="de-DE" b="0" i="1" smtClean="0">
                              <a:latin typeface="Cambria Math"/>
                            </a:rPr>
                            <m:t>𝑦</m:t>
                          </m:r>
                        </m:sub>
                      </m:sSub>
                      <m:d>
                        <m:dPr>
                          <m:ctrlPr>
                            <a:rPr lang="de-DE" b="0" i="1" smtClean="0">
                              <a:latin typeface="Cambria Math"/>
                            </a:rPr>
                          </m:ctrlPr>
                        </m:dPr>
                        <m:e>
                          <m:sSub>
                            <m:sSubPr>
                              <m:ctrlPr>
                                <a:rPr lang="de-DE" b="0" i="1" smtClean="0">
                                  <a:latin typeface="Cambria Math"/>
                                </a:rPr>
                              </m:ctrlPr>
                            </m:sSubPr>
                            <m:e>
                              <m:r>
                                <a:rPr lang="de-DE" b="0" i="1" smtClean="0">
                                  <a:latin typeface="Cambria Math"/>
                                </a:rPr>
                                <m:t>𝑠</m:t>
                              </m:r>
                            </m:e>
                            <m:sub>
                              <m:r>
                                <a:rPr lang="de-DE" b="0" i="1" smtClean="0">
                                  <a:latin typeface="Cambria Math"/>
                                </a:rPr>
                                <m:t>𝑃𝑈</m:t>
                              </m:r>
                            </m:sub>
                          </m:sSub>
                          <m:r>
                            <a:rPr lang="de-DE" b="0" i="1" smtClean="0">
                              <a:latin typeface="Cambria Math"/>
                            </a:rPr>
                            <m:t>,</m:t>
                          </m:r>
                          <m:r>
                            <a:rPr lang="de-DE" b="0" i="1" smtClean="0">
                              <a:latin typeface="Cambria Math"/>
                            </a:rPr>
                            <m:t>𝑛</m:t>
                          </m:r>
                        </m:e>
                      </m:d>
                      <m:r>
                        <a:rPr lang="de-DE" i="1">
                          <a:latin typeface="Cambria Math"/>
                          <a:ea typeface="Cambria Math"/>
                        </a:rPr>
                        <m:t>∝</m:t>
                      </m:r>
                      <m:rad>
                        <m:radPr>
                          <m:degHide m:val="on"/>
                          <m:ctrlPr>
                            <a:rPr lang="de-DE" b="0" i="1" smtClean="0">
                              <a:latin typeface="Cambria Math"/>
                            </a:rPr>
                          </m:ctrlPr>
                        </m:radPr>
                        <m:deg/>
                        <m:e>
                          <m:r>
                            <a:rPr lang="de-DE" b="0" i="1" smtClean="0">
                              <a:latin typeface="Cambria Math"/>
                              <a:ea typeface="Cambria Math"/>
                            </a:rPr>
                            <m:t>𝜀</m:t>
                          </m:r>
                          <m:sSub>
                            <m:sSubPr>
                              <m:ctrlPr>
                                <a:rPr lang="de-DE" b="0" i="1" smtClean="0">
                                  <a:latin typeface="Cambria Math"/>
                                  <a:ea typeface="Cambria Math"/>
                                </a:rPr>
                              </m:ctrlPr>
                            </m:sSubPr>
                            <m:e>
                              <m:r>
                                <a:rPr lang="de-DE" b="0" i="1" smtClean="0">
                                  <a:latin typeface="Cambria Math"/>
                                  <a:ea typeface="Cambria Math"/>
                                </a:rPr>
                                <m:t>𝛽</m:t>
                              </m:r>
                            </m:e>
                            <m:sub>
                              <m:r>
                                <a:rPr lang="de-DE" b="0" i="1" smtClean="0">
                                  <a:latin typeface="Cambria Math"/>
                                  <a:ea typeface="Cambria Math"/>
                                </a:rPr>
                                <m:t>𝑦</m:t>
                              </m:r>
                            </m:sub>
                          </m:sSub>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𝑠</m:t>
                              </m:r>
                            </m:e>
                            <m:sub>
                              <m:r>
                                <a:rPr lang="de-DE" b="0" i="1" smtClean="0">
                                  <a:latin typeface="Cambria Math"/>
                                  <a:ea typeface="Cambria Math"/>
                                </a:rPr>
                                <m:t>𝑃𝑈</m:t>
                              </m:r>
                            </m:sub>
                          </m:sSub>
                          <m:r>
                            <a:rPr lang="de-DE" b="0" i="1" smtClean="0">
                              <a:latin typeface="Cambria Math"/>
                              <a:ea typeface="Cambria Math"/>
                            </a:rPr>
                            <m:t>) </m:t>
                          </m:r>
                        </m:e>
                      </m:rad>
                      <m:func>
                        <m:funcPr>
                          <m:ctrlPr>
                            <a:rPr lang="de-DE" i="1">
                              <a:latin typeface="Cambria Math"/>
                              <a:ea typeface="Cambria Math"/>
                            </a:rPr>
                          </m:ctrlPr>
                        </m:funcPr>
                        <m:fName>
                          <m:r>
                            <m:rPr>
                              <m:sty m:val="p"/>
                            </m:rPr>
                            <a:rPr lang="de-DE">
                              <a:latin typeface="Cambria Math"/>
                              <a:ea typeface="Cambria Math"/>
                            </a:rPr>
                            <m:t>cos</m:t>
                          </m:r>
                        </m:fName>
                        <m:e>
                          <m:r>
                            <a:rPr lang="de-DE" i="1">
                              <a:latin typeface="Cambria Math"/>
                              <a:ea typeface="Cambria Math"/>
                            </a:rPr>
                            <m:t>(2</m:t>
                          </m:r>
                          <m:r>
                            <a:rPr lang="de-DE" i="1">
                              <a:latin typeface="Cambria Math"/>
                              <a:ea typeface="Cambria Math"/>
                            </a:rPr>
                            <m:t>𝜋</m:t>
                          </m:r>
                          <m:sSub>
                            <m:sSubPr>
                              <m:ctrlPr>
                                <a:rPr lang="de-DE" i="1">
                                  <a:latin typeface="Cambria Math"/>
                                  <a:ea typeface="Cambria Math"/>
                                </a:rPr>
                              </m:ctrlPr>
                            </m:sSubPr>
                            <m:e>
                              <m:r>
                                <a:rPr lang="de-DE" i="1">
                                  <a:latin typeface="Cambria Math"/>
                                  <a:ea typeface="Cambria Math"/>
                                </a:rPr>
                                <m:t>𝑄</m:t>
                              </m:r>
                            </m:e>
                            <m:sub>
                              <m:r>
                                <a:rPr lang="de-DE" i="1">
                                  <a:latin typeface="Cambria Math"/>
                                  <a:ea typeface="Cambria Math"/>
                                </a:rPr>
                                <m:t>𝑦</m:t>
                              </m:r>
                            </m:sub>
                          </m:sSub>
                          <m:r>
                            <a:rPr lang="de-DE" i="1">
                              <a:latin typeface="Cambria Math"/>
                              <a:ea typeface="Cambria Math"/>
                            </a:rPr>
                            <m:t>𝑛</m:t>
                          </m:r>
                          <m:r>
                            <a:rPr lang="de-DE" i="1">
                              <a:latin typeface="Cambria Math"/>
                              <a:ea typeface="Cambria Math"/>
                            </a:rPr>
                            <m:t>+</m:t>
                          </m:r>
                          <m:r>
                            <a:rPr lang="de-DE" i="1">
                              <a:latin typeface="Cambria Math"/>
                              <a:ea typeface="Cambria Math"/>
                            </a:rPr>
                            <m:t>𝜑</m:t>
                          </m:r>
                        </m:e>
                      </m:func>
                      <m:r>
                        <a:rPr lang="de-DE" b="0" i="1" smtClean="0">
                          <a:latin typeface="Cambria Math"/>
                          <a:ea typeface="Cambria Math"/>
                        </a:rPr>
                        <m: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681842" y="4861219"/>
                <a:ext cx="4343433" cy="65601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96543" y="5718960"/>
                <a:ext cx="3455433" cy="557204"/>
              </a:xfrm>
              <a:prstGeom prst="rect">
                <a:avLst/>
              </a:prstGeom>
              <a:noFill/>
            </p:spPr>
            <p:txBody>
              <a:bodyPr wrap="none" rtlCol="0">
                <a:spAutoFit/>
              </a:bodyPr>
              <a:lstStyle/>
              <a:p>
                <a14:m>
                  <m:oMath xmlns:m="http://schemas.openxmlformats.org/officeDocument/2006/math">
                    <m:r>
                      <a:rPr lang="en-US" sz="1400" i="1" smtClean="0">
                        <a:latin typeface="Cambria Math"/>
                        <a:ea typeface="Cambria Math"/>
                      </a:rPr>
                      <m:t>𝜀</m:t>
                    </m:r>
                    <m:r>
                      <a:rPr lang="de-DE" sz="1400" b="0" i="1" smtClean="0">
                        <a:latin typeface="Cambria Math"/>
                        <a:ea typeface="Cambria Math"/>
                      </a:rPr>
                      <m:t>=</m:t>
                    </m:r>
                  </m:oMath>
                </a14:m>
                <a:r>
                  <a:rPr lang="en-US" sz="1400" dirty="0" smtClean="0"/>
                  <a:t> emittance, </a:t>
                </a:r>
                <a14:m>
                  <m:oMath xmlns:m="http://schemas.openxmlformats.org/officeDocument/2006/math">
                    <m:sSub>
                      <m:sSubPr>
                        <m:ctrlPr>
                          <a:rPr lang="en-US" sz="1400" i="1" smtClean="0">
                            <a:latin typeface="Cambria Math"/>
                          </a:rPr>
                        </m:ctrlPr>
                      </m:sSubPr>
                      <m:e>
                        <m:r>
                          <a:rPr lang="de-DE" sz="1400" b="0" i="1" smtClean="0">
                            <a:latin typeface="Cambria Math"/>
                          </a:rPr>
                          <m:t>𝑑</m:t>
                        </m:r>
                      </m:e>
                      <m:sub>
                        <m:r>
                          <a:rPr lang="de-DE" sz="1400" b="0" i="1" smtClean="0">
                            <a:latin typeface="Cambria Math"/>
                          </a:rPr>
                          <m:t>𝑦</m:t>
                        </m:r>
                      </m:sub>
                    </m:sSub>
                    <m:d>
                      <m:dPr>
                        <m:ctrlPr>
                          <a:rPr lang="de-DE" sz="1400" b="0" i="1" smtClean="0">
                            <a:latin typeface="Cambria Math"/>
                          </a:rPr>
                        </m:ctrlPr>
                      </m:dPr>
                      <m:e>
                        <m:sSub>
                          <m:sSubPr>
                            <m:ctrlPr>
                              <a:rPr lang="de-DE" sz="1400" b="0" i="1" smtClean="0">
                                <a:latin typeface="Cambria Math"/>
                              </a:rPr>
                            </m:ctrlPr>
                          </m:sSubPr>
                          <m:e>
                            <m:r>
                              <a:rPr lang="de-DE" sz="1400" b="0" i="1" smtClean="0">
                                <a:latin typeface="Cambria Math"/>
                              </a:rPr>
                              <m:t>𝑠</m:t>
                            </m:r>
                          </m:e>
                          <m:sub>
                            <m:r>
                              <a:rPr lang="de-DE" sz="1400" b="0" i="1" smtClean="0">
                                <a:latin typeface="Cambria Math"/>
                              </a:rPr>
                              <m:t>𝑃𝑈</m:t>
                            </m:r>
                          </m:sub>
                        </m:sSub>
                      </m:e>
                    </m:d>
                    <m:r>
                      <a:rPr lang="de-DE" sz="1400" b="0" i="1" smtClean="0">
                        <a:latin typeface="Cambria Math"/>
                      </a:rPr>
                      <m:t>=</m:t>
                    </m:r>
                  </m:oMath>
                </a14:m>
                <a:r>
                  <a:rPr lang="en-US" sz="1400" dirty="0" smtClean="0"/>
                  <a:t> dipole moment,</a:t>
                </a:r>
              </a:p>
              <a:p>
                <a14:m>
                  <m:oMath xmlns:m="http://schemas.openxmlformats.org/officeDocument/2006/math">
                    <m:sSub>
                      <m:sSubPr>
                        <m:ctrlPr>
                          <a:rPr lang="en-US" sz="1400" i="1" smtClean="0">
                            <a:latin typeface="Cambria Math"/>
                          </a:rPr>
                        </m:ctrlPr>
                      </m:sSubPr>
                      <m:e>
                        <m:r>
                          <a:rPr lang="en-US" sz="1400" i="1" smtClean="0">
                            <a:latin typeface="Cambria Math"/>
                            <a:ea typeface="Cambria Math"/>
                          </a:rPr>
                          <m:t>𝛽</m:t>
                        </m:r>
                      </m:e>
                      <m:sub>
                        <m:r>
                          <a:rPr lang="de-DE" sz="1400" b="0" i="1" smtClean="0">
                            <a:latin typeface="Cambria Math"/>
                          </a:rPr>
                          <m:t>𝑦</m:t>
                        </m:r>
                      </m:sub>
                    </m:sSub>
                    <m:r>
                      <a:rPr lang="de-DE" sz="1400" b="0" i="1" smtClean="0">
                        <a:latin typeface="Cambria Math"/>
                      </a:rPr>
                      <m:t>=</m:t>
                    </m:r>
                  </m:oMath>
                </a14:m>
                <a:r>
                  <a:rPr lang="en-US" sz="1400" dirty="0" smtClean="0"/>
                  <a:t>lattice beta function</a:t>
                </a:r>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4696543" y="5718960"/>
                <a:ext cx="3455433" cy="557204"/>
              </a:xfrm>
              <a:prstGeom prst="rect">
                <a:avLst/>
              </a:prstGeom>
              <a:blipFill rotWithShape="1">
                <a:blip r:embed="rId5"/>
                <a:stretch>
                  <a:fillRect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572000" y="4437112"/>
                <a:ext cx="4491742" cy="342979"/>
              </a:xfrm>
              <a:prstGeom prst="rect">
                <a:avLst/>
              </a:prstGeom>
              <a:noFill/>
            </p:spPr>
            <p:txBody>
              <a:bodyPr wrap="none" rtlCol="0">
                <a:spAutoFit/>
              </a:bodyPr>
              <a:lstStyle/>
              <a:p>
                <a:r>
                  <a:rPr lang="en-US" sz="1600" dirty="0" smtClean="0"/>
                  <a:t>The oscillations at the pick-up on every </a:t>
                </a:r>
                <a14:m>
                  <m:oMath xmlns:m="http://schemas.openxmlformats.org/officeDocument/2006/math">
                    <m:sSup>
                      <m:sSupPr>
                        <m:ctrlPr>
                          <a:rPr lang="en-US" sz="1600" i="1" smtClean="0">
                            <a:latin typeface="Cambria Math"/>
                          </a:rPr>
                        </m:ctrlPr>
                      </m:sSupPr>
                      <m:e>
                        <m:r>
                          <a:rPr lang="de-DE" sz="1600" b="0" i="1" smtClean="0">
                            <a:latin typeface="Cambria Math"/>
                          </a:rPr>
                          <m:t>𝑛</m:t>
                        </m:r>
                      </m:e>
                      <m:sup>
                        <m:r>
                          <a:rPr lang="de-DE" sz="1600" b="0" i="1" smtClean="0">
                            <a:latin typeface="Cambria Math"/>
                          </a:rPr>
                          <m:t>𝑡h</m:t>
                        </m:r>
                      </m:sup>
                    </m:sSup>
                  </m:oMath>
                </a14:m>
                <a:r>
                  <a:rPr lang="en-US" sz="1600" dirty="0" smtClean="0"/>
                  <a:t> turn</a:t>
                </a:r>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572000" y="4437112"/>
                <a:ext cx="4491742" cy="342979"/>
              </a:xfrm>
              <a:prstGeom prst="rect">
                <a:avLst/>
              </a:prstGeom>
              <a:blipFill rotWithShape="1">
                <a:blip r:embed="rId6"/>
                <a:stretch>
                  <a:fillRect l="-678" t="-3571" b="-23214"/>
                </a:stretch>
              </a:blipFill>
            </p:spPr>
            <p:txBody>
              <a:bodyPr/>
              <a:lstStyle/>
              <a:p>
                <a:r>
                  <a:rPr lang="en-US">
                    <a:noFill/>
                  </a:rPr>
                  <a:t> </a:t>
                </a:r>
              </a:p>
            </p:txBody>
          </p:sp>
        </mc:Fallback>
      </mc:AlternateContent>
      <p:grpSp>
        <p:nvGrpSpPr>
          <p:cNvPr id="10" name="Group 9"/>
          <p:cNvGrpSpPr/>
          <p:nvPr/>
        </p:nvGrpSpPr>
        <p:grpSpPr>
          <a:xfrm>
            <a:off x="335284" y="1124744"/>
            <a:ext cx="3156596" cy="1308318"/>
            <a:chOff x="4572095" y="1090335"/>
            <a:chExt cx="4103077" cy="1653561"/>
          </a:xfrm>
        </p:grpSpPr>
        <p:grpSp>
          <p:nvGrpSpPr>
            <p:cNvPr id="11" name="Group 10"/>
            <p:cNvGrpSpPr/>
            <p:nvPr/>
          </p:nvGrpSpPr>
          <p:grpSpPr>
            <a:xfrm rot="21176908">
              <a:off x="4876036" y="1303147"/>
              <a:ext cx="461108" cy="1076591"/>
              <a:chOff x="4860032" y="1088740"/>
              <a:chExt cx="461108" cy="1076591"/>
            </a:xfrm>
          </p:grpSpPr>
          <p:sp>
            <p:nvSpPr>
              <p:cNvPr id="35" name="Oval 34"/>
              <p:cNvSpPr/>
              <p:nvPr/>
            </p:nvSpPr>
            <p:spPr>
              <a:xfrm rot="21420000">
                <a:off x="5076056" y="1088740"/>
                <a:ext cx="245084" cy="107659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21420000">
                <a:off x="4860032" y="1102832"/>
                <a:ext cx="114956" cy="1062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21416908">
              <a:off x="5866184" y="1090335"/>
              <a:ext cx="648072" cy="1093514"/>
              <a:chOff x="5724128" y="1099627"/>
              <a:chExt cx="648072" cy="1093514"/>
            </a:xfrm>
          </p:grpSpPr>
          <p:grpSp>
            <p:nvGrpSpPr>
              <p:cNvPr id="29" name="Group 28"/>
              <p:cNvGrpSpPr/>
              <p:nvPr/>
            </p:nvGrpSpPr>
            <p:grpSpPr>
              <a:xfrm>
                <a:off x="5844044" y="1099627"/>
                <a:ext cx="528156" cy="1093514"/>
                <a:chOff x="5724493" y="1159912"/>
                <a:chExt cx="431683" cy="1093514"/>
              </a:xfrm>
            </p:grpSpPr>
            <p:sp>
              <p:nvSpPr>
                <p:cNvPr id="31" name="Rectangle 30"/>
                <p:cNvSpPr/>
                <p:nvPr/>
              </p:nvSpPr>
              <p:spPr>
                <a:xfrm>
                  <a:off x="5940153" y="1159912"/>
                  <a:ext cx="155738" cy="10903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35970" y="1159913"/>
                  <a:ext cx="120206" cy="1076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784414" y="1163117"/>
                  <a:ext cx="155738" cy="10903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24493" y="1163118"/>
                  <a:ext cx="120206" cy="1076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5724128" y="1113021"/>
                <a:ext cx="114956" cy="1062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416908">
              <a:off x="6764590" y="1125570"/>
              <a:ext cx="474286" cy="1076591"/>
              <a:chOff x="6545276" y="1114580"/>
              <a:chExt cx="474286" cy="1076591"/>
            </a:xfrm>
          </p:grpSpPr>
          <p:sp>
            <p:nvSpPr>
              <p:cNvPr id="27" name="Oval 26"/>
              <p:cNvSpPr/>
              <p:nvPr/>
            </p:nvSpPr>
            <p:spPr>
              <a:xfrm>
                <a:off x="6774478" y="1114580"/>
                <a:ext cx="245084" cy="107659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45276" y="1124744"/>
                <a:ext cx="114956" cy="1062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rot="956908">
              <a:off x="7656849" y="1259382"/>
              <a:ext cx="648072" cy="1093514"/>
              <a:chOff x="7380312" y="1124744"/>
              <a:chExt cx="648072" cy="1093514"/>
            </a:xfrm>
          </p:grpSpPr>
          <p:grpSp>
            <p:nvGrpSpPr>
              <p:cNvPr id="21" name="Group 20"/>
              <p:cNvGrpSpPr/>
              <p:nvPr/>
            </p:nvGrpSpPr>
            <p:grpSpPr>
              <a:xfrm>
                <a:off x="7500228" y="1124744"/>
                <a:ext cx="528156" cy="1093514"/>
                <a:chOff x="5724493" y="1159912"/>
                <a:chExt cx="431683" cy="1093514"/>
              </a:xfrm>
            </p:grpSpPr>
            <p:sp>
              <p:nvSpPr>
                <p:cNvPr id="23" name="Rectangle 22"/>
                <p:cNvSpPr/>
                <p:nvPr/>
              </p:nvSpPr>
              <p:spPr>
                <a:xfrm>
                  <a:off x="5940153" y="1159912"/>
                  <a:ext cx="155738" cy="10903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35970" y="1159913"/>
                  <a:ext cx="120206" cy="1076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84414" y="1163117"/>
                  <a:ext cx="155738" cy="10903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4493" y="1163118"/>
                  <a:ext cx="120206" cy="10765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7380312" y="1138138"/>
                <a:ext cx="114956" cy="1062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4"/>
            <p:cNvSpPr/>
            <p:nvPr/>
          </p:nvSpPr>
          <p:spPr>
            <a:xfrm rot="176908">
              <a:off x="4572095" y="1611085"/>
              <a:ext cx="4103077" cy="442852"/>
            </a:xfrm>
            <a:custGeom>
              <a:avLst/>
              <a:gdLst>
                <a:gd name="connsiteX0" fmla="*/ 0 w 4103077"/>
                <a:gd name="connsiteY0" fmla="*/ 492824 h 492824"/>
                <a:gd name="connsiteX1" fmla="*/ 1957754 w 4103077"/>
                <a:gd name="connsiteY1" fmla="*/ 454 h 492824"/>
                <a:gd name="connsiteX2" fmla="*/ 4103077 w 4103077"/>
                <a:gd name="connsiteY2" fmla="*/ 422485 h 492824"/>
              </a:gdLst>
              <a:ahLst/>
              <a:cxnLst>
                <a:cxn ang="0">
                  <a:pos x="connsiteX0" y="connsiteY0"/>
                </a:cxn>
                <a:cxn ang="0">
                  <a:pos x="connsiteX1" y="connsiteY1"/>
                </a:cxn>
                <a:cxn ang="0">
                  <a:pos x="connsiteX2" y="connsiteY2"/>
                </a:cxn>
              </a:cxnLst>
              <a:rect l="l" t="t" r="r" b="b"/>
              <a:pathLst>
                <a:path w="4103077" h="492824">
                  <a:moveTo>
                    <a:pt x="0" y="492824"/>
                  </a:moveTo>
                  <a:cubicBezTo>
                    <a:pt x="636954" y="252500"/>
                    <a:pt x="1273908" y="12177"/>
                    <a:pt x="1957754" y="454"/>
                  </a:cubicBezTo>
                  <a:cubicBezTo>
                    <a:pt x="2641600" y="-11269"/>
                    <a:pt x="3372338" y="205608"/>
                    <a:pt x="4103077" y="422485"/>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76908">
              <a:off x="4573379" y="1359678"/>
              <a:ext cx="3903785" cy="731202"/>
            </a:xfrm>
            <a:custGeom>
              <a:avLst/>
              <a:gdLst>
                <a:gd name="connsiteX0" fmla="*/ 0 w 3903785"/>
                <a:gd name="connsiteY0" fmla="*/ 635676 h 731202"/>
                <a:gd name="connsiteX1" fmla="*/ 574431 w 3903785"/>
                <a:gd name="connsiteY1" fmla="*/ 260538 h 731202"/>
                <a:gd name="connsiteX2" fmla="*/ 1113692 w 3903785"/>
                <a:gd name="connsiteY2" fmla="*/ 319153 h 731202"/>
                <a:gd name="connsiteX3" fmla="*/ 1735015 w 3903785"/>
                <a:gd name="connsiteY3" fmla="*/ 506722 h 731202"/>
                <a:gd name="connsiteX4" fmla="*/ 2121877 w 3903785"/>
                <a:gd name="connsiteY4" fmla="*/ 201922 h 731202"/>
                <a:gd name="connsiteX5" fmla="*/ 2543908 w 3903785"/>
                <a:gd name="connsiteY5" fmla="*/ 2630 h 731202"/>
                <a:gd name="connsiteX6" fmla="*/ 3001108 w 3903785"/>
                <a:gd name="connsiteY6" fmla="*/ 342599 h 731202"/>
                <a:gd name="connsiteX7" fmla="*/ 3341077 w 3903785"/>
                <a:gd name="connsiteY7" fmla="*/ 706015 h 731202"/>
                <a:gd name="connsiteX8" fmla="*/ 3903785 w 3903785"/>
                <a:gd name="connsiteY8" fmla="*/ 670845 h 7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785" h="731202">
                  <a:moveTo>
                    <a:pt x="0" y="635676"/>
                  </a:moveTo>
                  <a:cubicBezTo>
                    <a:pt x="194408" y="474484"/>
                    <a:pt x="388816" y="313292"/>
                    <a:pt x="574431" y="260538"/>
                  </a:cubicBezTo>
                  <a:cubicBezTo>
                    <a:pt x="760046" y="207784"/>
                    <a:pt x="920261" y="278122"/>
                    <a:pt x="1113692" y="319153"/>
                  </a:cubicBezTo>
                  <a:cubicBezTo>
                    <a:pt x="1307123" y="360184"/>
                    <a:pt x="1566984" y="526261"/>
                    <a:pt x="1735015" y="506722"/>
                  </a:cubicBezTo>
                  <a:cubicBezTo>
                    <a:pt x="1903046" y="487183"/>
                    <a:pt x="1987062" y="285937"/>
                    <a:pt x="2121877" y="201922"/>
                  </a:cubicBezTo>
                  <a:cubicBezTo>
                    <a:pt x="2256692" y="117907"/>
                    <a:pt x="2397370" y="-20816"/>
                    <a:pt x="2543908" y="2630"/>
                  </a:cubicBezTo>
                  <a:cubicBezTo>
                    <a:pt x="2690447" y="26076"/>
                    <a:pt x="2868247" y="225368"/>
                    <a:pt x="3001108" y="342599"/>
                  </a:cubicBezTo>
                  <a:cubicBezTo>
                    <a:pt x="3133969" y="459830"/>
                    <a:pt x="3190631" y="651307"/>
                    <a:pt x="3341077" y="706015"/>
                  </a:cubicBezTo>
                  <a:cubicBezTo>
                    <a:pt x="3491523" y="760723"/>
                    <a:pt x="3697654" y="715784"/>
                    <a:pt x="3903785" y="670845"/>
                  </a:cubicBezTo>
                </a:path>
              </a:pathLst>
            </a:custGeom>
            <a:noFill/>
            <a:ln>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1501005">
              <a:off x="6096236" y="2223624"/>
              <a:ext cx="482824" cy="369332"/>
            </a:xfrm>
            <a:prstGeom prst="rect">
              <a:avLst/>
            </a:prstGeom>
            <a:noFill/>
          </p:spPr>
          <p:txBody>
            <a:bodyPr wrap="none" rtlCol="0">
              <a:spAutoFit/>
            </a:bodyPr>
            <a:lstStyle/>
            <a:p>
              <a:r>
                <a:rPr lang="de-DE" dirty="0" smtClean="0"/>
                <a:t>QD</a:t>
              </a:r>
              <a:endParaRPr lang="en-US" dirty="0"/>
            </a:p>
          </p:txBody>
        </p:sp>
        <p:sp>
          <p:nvSpPr>
            <p:cNvPr id="18" name="TextBox 17"/>
            <p:cNvSpPr txBox="1"/>
            <p:nvPr/>
          </p:nvSpPr>
          <p:spPr>
            <a:xfrm rot="447836">
              <a:off x="6823520" y="2288741"/>
              <a:ext cx="445956" cy="369332"/>
            </a:xfrm>
            <a:prstGeom prst="rect">
              <a:avLst/>
            </a:prstGeom>
            <a:noFill/>
          </p:spPr>
          <p:txBody>
            <a:bodyPr wrap="none" rtlCol="0">
              <a:spAutoFit/>
            </a:bodyPr>
            <a:lstStyle/>
            <a:p>
              <a:r>
                <a:rPr lang="de-DE" dirty="0" smtClean="0"/>
                <a:t>QF</a:t>
              </a:r>
              <a:endParaRPr lang="en-US" dirty="0"/>
            </a:p>
          </p:txBody>
        </p:sp>
        <p:sp>
          <p:nvSpPr>
            <p:cNvPr id="19" name="TextBox 18"/>
            <p:cNvSpPr txBox="1"/>
            <p:nvPr/>
          </p:nvSpPr>
          <p:spPr>
            <a:xfrm rot="1013298">
              <a:off x="7559745" y="2358877"/>
              <a:ext cx="482824" cy="369332"/>
            </a:xfrm>
            <a:prstGeom prst="rect">
              <a:avLst/>
            </a:prstGeom>
            <a:noFill/>
          </p:spPr>
          <p:txBody>
            <a:bodyPr wrap="none" rtlCol="0">
              <a:spAutoFit/>
            </a:bodyPr>
            <a:lstStyle/>
            <a:p>
              <a:r>
                <a:rPr lang="de-DE" dirty="0" smtClean="0"/>
                <a:t>QD</a:t>
              </a:r>
              <a:endParaRPr lang="en-US" dirty="0"/>
            </a:p>
          </p:txBody>
        </p:sp>
        <p:sp>
          <p:nvSpPr>
            <p:cNvPr id="20" name="TextBox 19"/>
            <p:cNvSpPr txBox="1"/>
            <p:nvPr/>
          </p:nvSpPr>
          <p:spPr>
            <a:xfrm rot="21358885">
              <a:off x="5146104" y="2374564"/>
              <a:ext cx="445956" cy="369332"/>
            </a:xfrm>
            <a:prstGeom prst="rect">
              <a:avLst/>
            </a:prstGeom>
            <a:noFill/>
          </p:spPr>
          <p:txBody>
            <a:bodyPr wrap="none" rtlCol="0">
              <a:spAutoFit/>
            </a:bodyPr>
            <a:lstStyle/>
            <a:p>
              <a:r>
                <a:rPr lang="de-DE" dirty="0" smtClean="0"/>
                <a:t>QF</a:t>
              </a:r>
              <a:endParaRPr lang="en-US" dirty="0"/>
            </a:p>
          </p:txBody>
        </p:sp>
      </p:grpSp>
    </p:spTree>
    <p:extLst>
      <p:ext uri="{BB962C8B-B14F-4D97-AF65-F5344CB8AC3E}">
        <p14:creationId xmlns:p14="http://schemas.microsoft.com/office/powerpoint/2010/main" val="11104012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704" y="1488272"/>
            <a:ext cx="4924800" cy="421358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9926" y="1488272"/>
            <a:ext cx="4924800" cy="4213582"/>
          </a:xfrm>
          <a:prstGeom prst="rect">
            <a:avLst/>
          </a:prstGeom>
        </p:spPr>
      </p:pic>
      <p:pic>
        <p:nvPicPr>
          <p:cNvPr id="6" name="Content Placeholder 5"/>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182853" y="1495801"/>
            <a:ext cx="4925651" cy="4214311"/>
          </a:xfr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776" y="2347403"/>
            <a:ext cx="3638545" cy="367388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776" y="2347403"/>
            <a:ext cx="3638546" cy="3673885"/>
          </a:xfrm>
          <a:prstGeom prst="rect">
            <a:avLst/>
          </a:prstGeom>
        </p:spPr>
      </p:pic>
      <p:sp>
        <p:nvSpPr>
          <p:cNvPr id="717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GB" altLang="en-US" dirty="0" smtClean="0"/>
              <a:t>Resonances, coupling and chromaticity</a:t>
            </a:r>
          </a:p>
        </p:txBody>
      </p:sp>
      <p:sp>
        <p:nvSpPr>
          <p:cNvPr id="7170" name="Slide Number Placeholder 1"/>
          <p:cNvSpPr>
            <a:spLocks noGrp="1"/>
          </p:cNvSpPr>
          <p:nvPr>
            <p:ph type="sldNum" sz="quarter" idx="4294967295"/>
          </p:nvPr>
        </p:nvSpPr>
        <p:spPr>
          <a:xfrm>
            <a:off x="8839200" y="6656388"/>
            <a:ext cx="304800" cy="152400"/>
          </a:xfrm>
          <a:prstGeom prst="rect">
            <a:avLst/>
          </a:prstGeom>
          <a:noFill/>
        </p:spPr>
        <p:txBody>
          <a:bodyPr/>
          <a:lstStyle>
            <a:lvl1pPr algn="ctr" eaLnBrk="0" hangingPunct="0">
              <a:defRPr sz="900">
                <a:solidFill>
                  <a:schemeClr val="tx1"/>
                </a:solidFill>
                <a:latin typeface="Arial" pitchFamily="34" charset="0"/>
              </a:defRPr>
            </a:lvl1pPr>
            <a:lvl2pPr marL="742950" indent="-285750" algn="ctr" eaLnBrk="0" hangingPunct="0">
              <a:defRPr sz="900">
                <a:solidFill>
                  <a:schemeClr val="tx1"/>
                </a:solidFill>
                <a:latin typeface="Arial" pitchFamily="34" charset="0"/>
              </a:defRPr>
            </a:lvl2pPr>
            <a:lvl3pPr marL="1143000" indent="-228600" algn="ctr" eaLnBrk="0" hangingPunct="0">
              <a:defRPr sz="900">
                <a:solidFill>
                  <a:schemeClr val="tx1"/>
                </a:solidFill>
                <a:latin typeface="Arial" pitchFamily="34" charset="0"/>
              </a:defRPr>
            </a:lvl3pPr>
            <a:lvl4pPr marL="1600200" indent="-228600" algn="ctr" eaLnBrk="0" hangingPunct="0">
              <a:defRPr sz="900">
                <a:solidFill>
                  <a:schemeClr val="tx1"/>
                </a:solidFill>
                <a:latin typeface="Arial" pitchFamily="34" charset="0"/>
              </a:defRPr>
            </a:lvl4pPr>
            <a:lvl5pPr marL="2057400" indent="-228600" algn="ctr" eaLnBrk="0" hangingPunct="0">
              <a:defRPr sz="900">
                <a:solidFill>
                  <a:schemeClr val="tx1"/>
                </a:solidFill>
                <a:latin typeface="Arial" pitchFamily="34" charset="0"/>
              </a:defRPr>
            </a:lvl5pPr>
            <a:lvl6pPr marL="2514600" indent="-228600" algn="ctr" eaLnBrk="0" fontAlgn="base" hangingPunct="0">
              <a:spcBef>
                <a:spcPct val="0"/>
              </a:spcBef>
              <a:spcAft>
                <a:spcPct val="0"/>
              </a:spcAft>
              <a:defRPr sz="900">
                <a:solidFill>
                  <a:schemeClr val="tx1"/>
                </a:solidFill>
                <a:latin typeface="Arial" pitchFamily="34" charset="0"/>
              </a:defRPr>
            </a:lvl6pPr>
            <a:lvl7pPr marL="2971800" indent="-228600" algn="ctr" eaLnBrk="0" fontAlgn="base" hangingPunct="0">
              <a:spcBef>
                <a:spcPct val="0"/>
              </a:spcBef>
              <a:spcAft>
                <a:spcPct val="0"/>
              </a:spcAft>
              <a:defRPr sz="900">
                <a:solidFill>
                  <a:schemeClr val="tx1"/>
                </a:solidFill>
                <a:latin typeface="Arial" pitchFamily="34" charset="0"/>
              </a:defRPr>
            </a:lvl7pPr>
            <a:lvl8pPr marL="3429000" indent="-228600" algn="ctr" eaLnBrk="0" fontAlgn="base" hangingPunct="0">
              <a:spcBef>
                <a:spcPct val="0"/>
              </a:spcBef>
              <a:spcAft>
                <a:spcPct val="0"/>
              </a:spcAft>
              <a:defRPr sz="900">
                <a:solidFill>
                  <a:schemeClr val="tx1"/>
                </a:solidFill>
                <a:latin typeface="Arial" pitchFamily="34" charset="0"/>
              </a:defRPr>
            </a:lvl8pPr>
            <a:lvl9pPr marL="3886200" indent="-228600" algn="ctr" eaLnBrk="0" fontAlgn="base" hangingPunct="0">
              <a:spcBef>
                <a:spcPct val="0"/>
              </a:spcBef>
              <a:spcAft>
                <a:spcPct val="0"/>
              </a:spcAft>
              <a:defRPr sz="900">
                <a:solidFill>
                  <a:schemeClr val="tx1"/>
                </a:solidFill>
                <a:latin typeface="Arial" pitchFamily="34" charset="0"/>
              </a:defRPr>
            </a:lvl9pPr>
          </a:lstStyle>
          <a:p>
            <a:pPr algn="r" eaLnBrk="1" hangingPunct="1"/>
            <a:fld id="{60661964-DF5A-48A1-B7A7-984A4DF167E5}" type="slidenum">
              <a:rPr lang="en-US" altLang="en-US"/>
              <a:pPr algn="r" eaLnBrk="1" hangingPunct="1"/>
              <a:t>6</a:t>
            </a:fld>
            <a:endParaRPr lang="en-US" altLang="en-US"/>
          </a:p>
        </p:txBody>
      </p:sp>
      <p:sp>
        <p:nvSpPr>
          <p:cNvPr id="12" name="Rectangle 4"/>
          <p:cNvSpPr>
            <a:spLocks noChangeArrowheads="1"/>
          </p:cNvSpPr>
          <p:nvPr/>
        </p:nvSpPr>
        <p:spPr bwMode="auto">
          <a:xfrm>
            <a:off x="250825" y="1052736"/>
            <a:ext cx="4018285" cy="457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115888">
              <a:spcBef>
                <a:spcPct val="20000"/>
              </a:spcBef>
              <a:spcAft>
                <a:spcPct val="20000"/>
              </a:spcAft>
              <a:defRPr/>
            </a:pPr>
            <a:endParaRPr lang="en-GB" sz="1200" dirty="0">
              <a:latin typeface="Arial" charset="0"/>
              <a:cs typeface="+mn-cs"/>
            </a:endParaRPr>
          </a:p>
        </p:txBody>
      </p:sp>
      <p:sp>
        <p:nvSpPr>
          <p:cNvPr id="9" name="TextBox 8"/>
          <p:cNvSpPr txBox="1"/>
          <p:nvPr/>
        </p:nvSpPr>
        <p:spPr>
          <a:xfrm>
            <a:off x="358774" y="1340768"/>
            <a:ext cx="3910335"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a:t>Structural </a:t>
            </a:r>
            <a:r>
              <a:rPr lang="en-US" dirty="0" smtClean="0"/>
              <a:t>resonances</a:t>
            </a:r>
          </a:p>
          <a:p>
            <a:endParaRPr lang="en-US" dirty="0"/>
          </a:p>
          <a:p>
            <a:r>
              <a:rPr lang="en-US" sz="1400" dirty="0"/>
              <a:t>M</a:t>
            </a:r>
            <a:r>
              <a:rPr lang="en-US" sz="1400" dirty="0" smtClean="0"/>
              <a:t>agnet errors drive the resonances, therefore some tune values (bands) are forbidden</a:t>
            </a:r>
          </a:p>
          <a:p>
            <a:endParaRPr lang="en-US" sz="1400" dirty="0" smtClean="0"/>
          </a:p>
          <a:p>
            <a:pPr marL="285750" indent="-285750">
              <a:buFont typeface="Wingdings" panose="05000000000000000000" pitchFamily="2" charset="2"/>
              <a:buChar char="Ø"/>
            </a:pPr>
            <a:r>
              <a:rPr lang="en-US" dirty="0"/>
              <a:t>Coupling between the </a:t>
            </a:r>
            <a:r>
              <a:rPr lang="en-US" dirty="0" smtClean="0"/>
              <a:t>planes</a:t>
            </a:r>
          </a:p>
          <a:p>
            <a:endParaRPr lang="en-US" dirty="0"/>
          </a:p>
          <a:p>
            <a:r>
              <a:rPr lang="en-US" sz="1400" dirty="0"/>
              <a:t>The magnets have tilts with respect to axis of reference, </a:t>
            </a:r>
            <a:r>
              <a:rPr lang="en-US" sz="1400" dirty="0" smtClean="0"/>
              <a:t>cause coupling </a:t>
            </a:r>
            <a:r>
              <a:rPr lang="en-US" sz="1400" dirty="0"/>
              <a:t>between the planes</a:t>
            </a:r>
          </a:p>
          <a:p>
            <a:endParaRPr lang="en-US" sz="1400" dirty="0" smtClean="0"/>
          </a:p>
          <a:p>
            <a:pPr marL="285750" indent="-285750">
              <a:buFont typeface="Wingdings" panose="05000000000000000000" pitchFamily="2" charset="2"/>
              <a:buChar char="Ø"/>
            </a:pPr>
            <a:r>
              <a:rPr lang="en-US" dirty="0" smtClean="0"/>
              <a:t>Chromaticity</a:t>
            </a:r>
          </a:p>
          <a:p>
            <a:endParaRPr lang="en-US" dirty="0" smtClean="0"/>
          </a:p>
          <a:p>
            <a:r>
              <a:rPr lang="en-US" sz="1400" dirty="0" smtClean="0"/>
              <a:t>Different focusing </a:t>
            </a:r>
            <a:r>
              <a:rPr lang="en-US" sz="1400" dirty="0"/>
              <a:t>for different </a:t>
            </a:r>
            <a:r>
              <a:rPr lang="en-US" sz="1400" dirty="0" smtClean="0"/>
              <a:t>energies</a:t>
            </a:r>
          </a:p>
          <a:p>
            <a:endParaRPr lang="en-US" sz="1400" dirty="0" smtClean="0"/>
          </a:p>
          <a:p>
            <a:endParaRPr lang="en-US" sz="1400" dirty="0" smtClean="0"/>
          </a:p>
          <a:p>
            <a:endParaRPr lang="en-US" dirty="0"/>
          </a:p>
        </p:txBody>
      </p:sp>
      <p:sp>
        <p:nvSpPr>
          <p:cNvPr id="4" name="Oval 3"/>
          <p:cNvSpPr/>
          <p:nvPr/>
        </p:nvSpPr>
        <p:spPr>
          <a:xfrm>
            <a:off x="6464733" y="3740784"/>
            <a:ext cx="72008" cy="12965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371672" y="4653136"/>
                <a:ext cx="1328120"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ea typeface="Cambria Math"/>
                            </a:rPr>
                          </m:ctrlPr>
                        </m:fPr>
                        <m:num>
                          <m:r>
                            <m:rPr>
                              <m:sty m:val="p"/>
                            </m:rPr>
                            <a:rPr lang="el-GR" i="1" smtClean="0">
                              <a:latin typeface="Cambria Math"/>
                              <a:ea typeface="Cambria Math"/>
                            </a:rPr>
                            <m:t>Δ</m:t>
                          </m:r>
                          <m:sSub>
                            <m:sSubPr>
                              <m:ctrlPr>
                                <a:rPr lang="el-GR" i="1" smtClean="0">
                                  <a:latin typeface="Cambria Math"/>
                                  <a:ea typeface="Cambria Math"/>
                                </a:rPr>
                              </m:ctrlPr>
                            </m:sSubPr>
                            <m:e>
                              <m:r>
                                <a:rPr lang="de-DE" b="0" i="1" smtClean="0">
                                  <a:latin typeface="Cambria Math"/>
                                  <a:ea typeface="Cambria Math"/>
                                </a:rPr>
                                <m:t>𝑄</m:t>
                              </m:r>
                            </m:e>
                            <m:sub>
                              <m:r>
                                <a:rPr lang="de-DE" b="0" i="1" smtClean="0">
                                  <a:latin typeface="Cambria Math"/>
                                  <a:ea typeface="Cambria Math"/>
                                </a:rPr>
                                <m:t> </m:t>
                              </m:r>
                            </m:sub>
                          </m:sSub>
                        </m:num>
                        <m:den>
                          <m:sSub>
                            <m:sSubPr>
                              <m:ctrlPr>
                                <a:rPr lang="en-US" i="1" smtClean="0">
                                  <a:latin typeface="Cambria Math"/>
                                  <a:ea typeface="Cambria Math"/>
                                </a:rPr>
                              </m:ctrlPr>
                            </m:sSubPr>
                            <m:e>
                              <m:r>
                                <a:rPr lang="de-DE" b="0" i="1" smtClean="0">
                                  <a:latin typeface="Cambria Math"/>
                                  <a:ea typeface="Cambria Math"/>
                                </a:rPr>
                                <m:t>𝑄</m:t>
                              </m:r>
                            </m:e>
                            <m:sub>
                              <m:r>
                                <a:rPr lang="de-DE" b="0" i="1" smtClean="0">
                                  <a:latin typeface="Cambria Math"/>
                                  <a:ea typeface="Cambria Math"/>
                                </a:rPr>
                                <m:t>0</m:t>
                              </m:r>
                            </m:sub>
                          </m:sSub>
                        </m:den>
                      </m:f>
                      <m:r>
                        <a:rPr lang="de-DE" b="0" i="1" smtClean="0">
                          <a:latin typeface="Cambria Math"/>
                          <a:ea typeface="Cambria Math"/>
                        </a:rPr>
                        <m:t>=</m:t>
                      </m:r>
                      <m:sSub>
                        <m:sSubPr>
                          <m:ctrlPr>
                            <a:rPr lang="de-DE" b="0" i="1" smtClean="0">
                              <a:latin typeface="Cambria Math"/>
                              <a:ea typeface="Cambria Math"/>
                            </a:rPr>
                          </m:ctrlPr>
                        </m:sSubPr>
                        <m:e>
                          <m:r>
                            <a:rPr lang="de-DE" b="0" i="1" smtClean="0">
                              <a:latin typeface="Cambria Math"/>
                              <a:ea typeface="Cambria Math"/>
                            </a:rPr>
                            <m:t>𝜉</m:t>
                          </m:r>
                        </m:e>
                        <m:sub>
                          <m:r>
                            <a:rPr lang="de-DE" b="0" i="1" smtClean="0">
                              <a:latin typeface="Cambria Math"/>
                              <a:ea typeface="Cambria Math"/>
                            </a:rPr>
                            <m:t> </m:t>
                          </m:r>
                        </m:sub>
                      </m:sSub>
                      <m:f>
                        <m:fPr>
                          <m:ctrlPr>
                            <a:rPr lang="de-DE" b="0" i="1" smtClean="0">
                              <a:latin typeface="Cambria Math"/>
                              <a:ea typeface="Cambria Math"/>
                            </a:rPr>
                          </m:ctrlPr>
                        </m:fPr>
                        <m:num>
                          <m:r>
                            <a:rPr lang="de-DE" b="0" i="1" smtClean="0">
                              <a:latin typeface="Cambria Math"/>
                              <a:ea typeface="Cambria Math"/>
                            </a:rPr>
                            <m:t>∆</m:t>
                          </m:r>
                          <m:r>
                            <a:rPr lang="de-DE" b="0" i="1" smtClean="0">
                              <a:latin typeface="Cambria Math"/>
                              <a:ea typeface="Cambria Math"/>
                            </a:rPr>
                            <m:t>𝑝</m:t>
                          </m:r>
                        </m:num>
                        <m:den>
                          <m:sSub>
                            <m:sSubPr>
                              <m:ctrlPr>
                                <a:rPr lang="de-DE" b="0" i="1" smtClean="0">
                                  <a:latin typeface="Cambria Math"/>
                                  <a:ea typeface="Cambria Math"/>
                                </a:rPr>
                              </m:ctrlPr>
                            </m:sSubPr>
                            <m:e>
                              <m:r>
                                <a:rPr lang="de-DE" b="0" i="1" smtClean="0">
                                  <a:latin typeface="Cambria Math"/>
                                  <a:ea typeface="Cambria Math"/>
                                </a:rPr>
                                <m:t>𝑝</m:t>
                              </m:r>
                            </m:e>
                            <m:sub>
                              <m:r>
                                <a:rPr lang="de-DE" b="0" i="1" smtClean="0">
                                  <a:latin typeface="Cambria Math"/>
                                  <a:ea typeface="Cambria Math"/>
                                </a:rPr>
                                <m:t>0</m:t>
                              </m:r>
                            </m:sub>
                          </m:sSub>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371672" y="4653136"/>
                <a:ext cx="1328120" cy="65979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712427" y="5661248"/>
                <a:ext cx="4324069" cy="6682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𝑙</m:t>
                      </m:r>
                      <m:sSub>
                        <m:sSubPr>
                          <m:ctrlPr>
                            <a:rPr lang="de-DE" b="0" i="1" smtClean="0">
                              <a:latin typeface="Cambria Math"/>
                            </a:rPr>
                          </m:ctrlPr>
                        </m:sSubPr>
                        <m:e>
                          <m:r>
                            <a:rPr lang="de-DE" b="0" i="1" smtClean="0">
                              <a:latin typeface="Cambria Math"/>
                            </a:rPr>
                            <m:t>𝑄</m:t>
                          </m:r>
                        </m:e>
                        <m:sub>
                          <m:r>
                            <a:rPr lang="de-DE" b="0" i="1" smtClean="0">
                              <a:latin typeface="Cambria Math"/>
                            </a:rPr>
                            <m:t>𝑥</m:t>
                          </m:r>
                        </m:sub>
                      </m:sSub>
                      <m:sSub>
                        <m:sSubPr>
                          <m:ctrlPr>
                            <a:rPr lang="de-DE" b="0" i="1" smtClean="0">
                              <a:latin typeface="Cambria Math"/>
                            </a:rPr>
                          </m:ctrlPr>
                        </m:sSubPr>
                        <m:e>
                          <m:r>
                            <a:rPr lang="de-DE" b="0" i="1" smtClean="0">
                              <a:latin typeface="Cambria Math"/>
                            </a:rPr>
                            <m:t>+</m:t>
                          </m:r>
                          <m:r>
                            <a:rPr lang="de-DE" b="0" i="1" smtClean="0">
                              <a:latin typeface="Cambria Math"/>
                            </a:rPr>
                            <m:t>𝑚𝑄</m:t>
                          </m:r>
                        </m:e>
                        <m:sub>
                          <m:r>
                            <a:rPr lang="de-DE" b="0" i="1" smtClean="0">
                              <a:latin typeface="Cambria Math"/>
                            </a:rPr>
                            <m:t>𝑦</m:t>
                          </m:r>
                        </m:sub>
                      </m:sSub>
                      <m:r>
                        <a:rPr lang="de-DE" b="0" i="0" smtClean="0">
                          <a:latin typeface="Cambria Math"/>
                        </a:rPr>
                        <m:t>=</m:t>
                      </m:r>
                      <m:r>
                        <m:rPr>
                          <m:sty m:val="p"/>
                        </m:rPr>
                        <a:rPr lang="de-DE" b="0" i="0" smtClean="0">
                          <a:latin typeface="Cambria Math"/>
                        </a:rPr>
                        <m:t>p</m:t>
                      </m:r>
                      <m:r>
                        <a:rPr lang="de-DE" b="0" i="0" smtClean="0">
                          <a:latin typeface="Cambria Math"/>
                        </a:rPr>
                        <m:t> </m:t>
                      </m:r>
                    </m:oMath>
                  </m:oMathPara>
                </a14:m>
                <a:endParaRPr lang="de-DE" b="0" i="0" dirty="0" smtClean="0">
                  <a:latin typeface="Cambria Math"/>
                </a:endParaRPr>
              </a:p>
              <a:p>
                <a14:m>
                  <m:oMath xmlns:m="http://schemas.openxmlformats.org/officeDocument/2006/math">
                    <m:r>
                      <m:rPr>
                        <m:sty m:val="p"/>
                      </m:rPr>
                      <a:rPr lang="de-DE" b="0" i="0" smtClean="0">
                        <a:latin typeface="Cambria Math"/>
                      </a:rPr>
                      <m:t>where</m:t>
                    </m:r>
                    <m:r>
                      <a:rPr lang="de-DE" b="0" i="0" smtClean="0">
                        <a:latin typeface="Cambria Math"/>
                      </a:rPr>
                      <m:t> </m:t>
                    </m:r>
                    <m:d>
                      <m:dPr>
                        <m:begChr m:val="|"/>
                        <m:endChr m:val="|"/>
                        <m:ctrlPr>
                          <a:rPr lang="de-DE" b="0" i="1" smtClean="0">
                            <a:latin typeface="Cambria Math"/>
                          </a:rPr>
                        </m:ctrlPr>
                      </m:dPr>
                      <m:e>
                        <m:r>
                          <a:rPr lang="de-DE" b="0" i="1" smtClean="0">
                            <a:latin typeface="Cambria Math"/>
                          </a:rPr>
                          <m:t>𝑙</m:t>
                        </m:r>
                      </m:e>
                    </m:d>
                    <m:r>
                      <a:rPr lang="de-DE" b="0" i="1" smtClean="0">
                        <a:latin typeface="Cambria Math"/>
                      </a:rPr>
                      <m:t>+</m:t>
                    </m:r>
                    <m:d>
                      <m:dPr>
                        <m:begChr m:val="|"/>
                        <m:endChr m:val="|"/>
                        <m:ctrlPr>
                          <a:rPr lang="de-DE" b="0" i="1" smtClean="0">
                            <a:latin typeface="Cambria Math"/>
                          </a:rPr>
                        </m:ctrlPr>
                      </m:dPr>
                      <m:e>
                        <m:r>
                          <a:rPr lang="de-DE" b="0" i="1" smtClean="0">
                            <a:latin typeface="Cambria Math"/>
                          </a:rPr>
                          <m:t>𝑚</m:t>
                        </m:r>
                      </m:e>
                    </m:d>
                  </m:oMath>
                </a14:m>
                <a:r>
                  <a:rPr lang="en-US" dirty="0" smtClean="0"/>
                  <a:t> is the order of resonance</a:t>
                </a:r>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712427" y="5661248"/>
                <a:ext cx="4324069" cy="668260"/>
              </a:xfrm>
              <a:prstGeom prst="rect">
                <a:avLst/>
              </a:prstGeom>
              <a:blipFill rotWithShape="1">
                <a:blip r:embed="rId9"/>
                <a:stretch>
                  <a:fillRect r="-282" b="-14679"/>
                </a:stretch>
              </a:blipFill>
            </p:spPr>
            <p:txBody>
              <a:bodyPr/>
              <a:lstStyle/>
              <a:p>
                <a:r>
                  <a:rPr lang="en-US">
                    <a:noFill/>
                  </a:rPr>
                  <a:t> </a:t>
                </a:r>
              </a:p>
            </p:txBody>
          </p:sp>
        </mc:Fallback>
      </mc:AlternateContent>
      <p:sp>
        <p:nvSpPr>
          <p:cNvPr id="5" name="Oval 4"/>
          <p:cNvSpPr/>
          <p:nvPr/>
        </p:nvSpPr>
        <p:spPr>
          <a:xfrm>
            <a:off x="6394234" y="3717032"/>
            <a:ext cx="212516" cy="211895"/>
          </a:xfrm>
          <a:prstGeom prst="ellipse">
            <a:avLst/>
          </a:prstGeom>
          <a:solidFill>
            <a:schemeClr val="accent3">
              <a:lumMod val="8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83968" y="5219908"/>
            <a:ext cx="1591141" cy="369332"/>
          </a:xfrm>
          <a:prstGeom prst="rect">
            <a:avLst/>
          </a:prstGeom>
        </p:spPr>
        <p:txBody>
          <a:bodyPr wrap="none">
            <a:spAutoFit/>
          </a:bodyPr>
          <a:lstStyle/>
          <a:p>
            <a:r>
              <a:rPr lang="en-US" dirty="0"/>
              <a:t>Working point</a:t>
            </a:r>
          </a:p>
        </p:txBody>
      </p:sp>
      <p:cxnSp>
        <p:nvCxnSpPr>
          <p:cNvPr id="17" name="Straight Arrow Connector 16"/>
          <p:cNvCxnSpPr/>
          <p:nvPr/>
        </p:nvCxnSpPr>
        <p:spPr>
          <a:xfrm flipV="1">
            <a:off x="5364088" y="3928927"/>
            <a:ext cx="1030146" cy="12909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3594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3" grpId="0"/>
      <p:bldP spid="5"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5481" y="3717032"/>
            <a:ext cx="5376485" cy="2516509"/>
          </a:xfrm>
          <a:prstGeom prst="rect">
            <a:avLst/>
          </a:prstGeom>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7689" y="3433840"/>
            <a:ext cx="3843766" cy="266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74848" y="-18256"/>
            <a:ext cx="8229600" cy="1143000"/>
          </a:xfrm>
        </p:spPr>
        <p:txBody>
          <a:bodyPr/>
          <a:lstStyle/>
          <a:p>
            <a:r>
              <a:rPr lang="de-DE" dirty="0"/>
              <a:t>L</a:t>
            </a:r>
            <a:r>
              <a:rPr lang="de-DE" dirty="0" smtClean="0"/>
              <a:t>ongitudinal </a:t>
            </a:r>
            <a:r>
              <a:rPr lang="de-DE" dirty="0"/>
              <a:t>b</a:t>
            </a:r>
            <a:r>
              <a:rPr lang="de-DE" dirty="0" smtClean="0"/>
              <a:t>eam </a:t>
            </a:r>
            <a:r>
              <a:rPr lang="de-DE" dirty="0" err="1"/>
              <a:t>s</a:t>
            </a:r>
            <a:r>
              <a:rPr lang="de-DE" dirty="0" err="1" smtClean="0"/>
              <a:t>pectrum</a:t>
            </a:r>
            <a:r>
              <a:rPr lang="de-DE" dirty="0" smtClean="0"/>
              <a:t>: </a:t>
            </a:r>
            <a:r>
              <a:rPr lang="en-US" altLang="de-DE" dirty="0" smtClean="0"/>
              <a:t>Coasting beam</a:t>
            </a:r>
            <a:endParaRPr lang="en-US" altLang="de-DE" dirty="0"/>
          </a:p>
        </p:txBody>
      </p:sp>
      <p:sp>
        <p:nvSpPr>
          <p:cNvPr id="6" name="Oval 5"/>
          <p:cNvSpPr/>
          <p:nvPr/>
        </p:nvSpPr>
        <p:spPr>
          <a:xfrm>
            <a:off x="467544" y="1740084"/>
            <a:ext cx="2687937" cy="2687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1783202" y="1679799"/>
            <a:ext cx="148081"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44"/>
          <p:cNvSpPr/>
          <p:nvPr/>
        </p:nvSpPr>
        <p:spPr>
          <a:xfrm>
            <a:off x="1378727" y="1812092"/>
            <a:ext cx="792088" cy="395209"/>
          </a:xfrm>
          <a:prstGeom prst="rect">
            <a:avLst/>
          </a:prstGeom>
          <a:solidFill>
            <a:srgbClr val="00B0F0"/>
          </a:solidFill>
          <a:scene3d>
            <a:camera prst="orthographicFront">
              <a:rot lat="42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382902" y="1308036"/>
            <a:ext cx="792088" cy="395209"/>
          </a:xfrm>
          <a:prstGeom prst="rect">
            <a:avLst/>
          </a:prstGeom>
          <a:solidFill>
            <a:srgbClr val="00B0F0"/>
          </a:solidFill>
          <a:scene3d>
            <a:camera prst="orthographicFront">
              <a:rot lat="42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V="1">
            <a:off x="1859337" y="2009697"/>
            <a:ext cx="0" cy="278821"/>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flipV="1">
            <a:off x="1859337" y="1236028"/>
            <a:ext cx="0" cy="278821"/>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flipV="1">
            <a:off x="1853995" y="2304425"/>
            <a:ext cx="1420593" cy="2"/>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1859730" y="1236028"/>
            <a:ext cx="1414858" cy="0"/>
          </a:xfrm>
          <a:prstGeom prst="line">
            <a:avLst/>
          </a:prstGeom>
        </p:spPr>
        <p:style>
          <a:lnRef idx="2">
            <a:schemeClr val="dk1"/>
          </a:lnRef>
          <a:fillRef idx="0">
            <a:schemeClr val="dk1"/>
          </a:fillRef>
          <a:effectRef idx="1">
            <a:schemeClr val="dk1"/>
          </a:effectRef>
          <a:fontRef idx="minor">
            <a:schemeClr val="tx1"/>
          </a:fontRef>
        </p:style>
      </p:cxnSp>
      <p:sp>
        <p:nvSpPr>
          <p:cNvPr id="54" name="Oval 53"/>
          <p:cNvSpPr/>
          <p:nvPr/>
        </p:nvSpPr>
        <p:spPr>
          <a:xfrm>
            <a:off x="2987824" y="1512464"/>
            <a:ext cx="576064" cy="52750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flipV="1">
            <a:off x="3275856" y="2051720"/>
            <a:ext cx="0" cy="253474"/>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flipV="1">
            <a:off x="3275856" y="1246809"/>
            <a:ext cx="0" cy="278821"/>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3059832" y="1591549"/>
                <a:ext cx="3642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Σ</m:t>
                      </m:r>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3059832" y="1591549"/>
                <a:ext cx="364202" cy="369332"/>
              </a:xfrm>
              <a:prstGeom prst="rect">
                <a:avLst/>
              </a:prstGeom>
              <a:blipFill rotWithShape="1">
                <a:blip r:embed="rId5"/>
                <a:stretch>
                  <a:fillRect/>
                </a:stretch>
              </a:blipFill>
            </p:spPr>
            <p:txBody>
              <a:bodyPr/>
              <a:lstStyle/>
              <a:p>
                <a:r>
                  <a:rPr lang="en-US">
                    <a:noFill/>
                  </a:rPr>
                  <a:t> </a:t>
                </a:r>
              </a:p>
            </p:txBody>
          </p:sp>
        </mc:Fallback>
      </mc:AlternateContent>
      <p:cxnSp>
        <p:nvCxnSpPr>
          <p:cNvPr id="62" name="Straight Arrow Connector 61"/>
          <p:cNvCxnSpPr/>
          <p:nvPr/>
        </p:nvCxnSpPr>
        <p:spPr>
          <a:xfrm>
            <a:off x="3563888" y="1772816"/>
            <a:ext cx="4111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a:off x="1576131" y="1679799"/>
            <a:ext cx="485646"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895683" y="2745480"/>
                <a:ext cx="1775038" cy="338554"/>
              </a:xfrm>
              <a:prstGeom prst="rect">
                <a:avLst/>
              </a:prstGeom>
              <a:noFill/>
            </p:spPr>
            <p:txBody>
              <a:bodyPr wrap="none" rtlCol="0">
                <a:spAutoFit/>
              </a:bodyPr>
              <a:lstStyle/>
              <a:p>
                <a14:m>
                  <m:oMath xmlns:m="http://schemas.openxmlformats.org/officeDocument/2006/math">
                    <m:r>
                      <a:rPr lang="de-DE" sz="1600" b="0" i="1" smtClean="0">
                        <a:latin typeface="Cambria Math"/>
                      </a:rPr>
                      <m:t>𝐼</m:t>
                    </m:r>
                    <m:d>
                      <m:dPr>
                        <m:ctrlPr>
                          <a:rPr lang="de-DE" sz="1600" b="0" i="1" smtClean="0">
                            <a:latin typeface="Cambria Math"/>
                          </a:rPr>
                        </m:ctrlPr>
                      </m:dPr>
                      <m:e>
                        <m:r>
                          <a:rPr lang="de-DE" sz="1600" b="0" i="1" smtClean="0">
                            <a:latin typeface="Cambria Math"/>
                          </a:rPr>
                          <m:t>𝑡</m:t>
                        </m:r>
                      </m:e>
                    </m:d>
                    <m:r>
                      <a:rPr lang="de-DE" sz="1600" i="1">
                        <a:latin typeface="Cambria Math"/>
                        <a:ea typeface="Cambria Math"/>
                      </a:rPr>
                      <m:t>∝</m:t>
                    </m:r>
                    <m:r>
                      <a:rPr lang="de-DE" sz="1600" b="0" i="1" smtClean="0">
                        <a:latin typeface="Cambria Math"/>
                        <a:ea typeface="Cambria Math"/>
                      </a:rPr>
                      <m:t>𝛿</m:t>
                    </m:r>
                    <m:r>
                      <a:rPr lang="de-DE" sz="1600" b="0" i="1" smtClean="0">
                        <a:latin typeface="Cambria Math"/>
                        <a:ea typeface="Cambria Math"/>
                      </a:rPr>
                      <m:t>(</m:t>
                    </m:r>
                    <m:r>
                      <a:rPr lang="de-DE" sz="1600" b="0" i="1" smtClean="0">
                        <a:latin typeface="Cambria Math"/>
                        <a:ea typeface="Cambria Math"/>
                      </a:rPr>
                      <m:t>𝑡</m:t>
                    </m:r>
                    <m:r>
                      <a:rPr lang="de-DE" sz="1600" b="0" i="1" smtClean="0">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𝑛𝑇</m:t>
                        </m:r>
                      </m:e>
                      <m:sub>
                        <m:r>
                          <a:rPr lang="de-DE" sz="1600" i="1">
                            <a:latin typeface="Cambria Math"/>
                            <a:ea typeface="Cambria Math"/>
                          </a:rPr>
                          <m:t>0</m:t>
                        </m:r>
                      </m:sub>
                    </m:sSub>
                    <m:r>
                      <a:rPr lang="de-DE" sz="1600" b="0" i="1" smtClean="0">
                        <a:latin typeface="Cambria Math"/>
                        <a:ea typeface="Cambria Math"/>
                      </a:rPr>
                      <m:t>)</m:t>
                    </m:r>
                  </m:oMath>
                </a14:m>
                <a:r>
                  <a:rPr lang="en-US" sz="1600" dirty="0" smtClean="0"/>
                  <a:t> </a:t>
                </a:r>
                <a:endParaRPr lang="en-US"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95683" y="2745480"/>
                <a:ext cx="1775038" cy="338554"/>
              </a:xfrm>
              <a:prstGeom prst="rect">
                <a:avLst/>
              </a:prstGeom>
              <a:blipFill rotWithShape="1">
                <a:blip r:embed="rId6"/>
                <a:stretch>
                  <a:fillRect b="-8929"/>
                </a:stretch>
              </a:blipFill>
            </p:spPr>
            <p:txBody>
              <a:bodyPr/>
              <a:lstStyle/>
              <a:p>
                <a:r>
                  <a:rPr lang="en-US">
                    <a:noFill/>
                  </a:rPr>
                  <a:t> </a:t>
                </a:r>
              </a:p>
            </p:txBody>
          </p:sp>
        </mc:Fallback>
      </mc:AlternateContent>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9241" y="1041560"/>
            <a:ext cx="4782040" cy="2273793"/>
          </a:xfrm>
          <a:prstGeom prst="rect">
            <a:avLst/>
          </a:prstGeom>
        </p:spPr>
      </p:pic>
      <mc:AlternateContent xmlns:mc="http://schemas.openxmlformats.org/markup-compatibility/2006" xmlns:a14="http://schemas.microsoft.com/office/drawing/2010/main">
        <mc:Choice Requires="a14">
          <p:sp>
            <p:nvSpPr>
              <p:cNvPr id="38" name="TextBox 37"/>
              <p:cNvSpPr txBox="1"/>
              <p:nvPr/>
            </p:nvSpPr>
            <p:spPr>
              <a:xfrm>
                <a:off x="644493" y="3429000"/>
                <a:ext cx="2430474" cy="338554"/>
              </a:xfrm>
              <a:prstGeom prst="rect">
                <a:avLst/>
              </a:prstGeom>
              <a:noFill/>
            </p:spPr>
            <p:txBody>
              <a:bodyPr wrap="none" rtlCol="0">
                <a:spAutoFit/>
              </a:bodyPr>
              <a:lstStyle/>
              <a:p>
                <a14:m>
                  <m:oMath xmlns:m="http://schemas.openxmlformats.org/officeDocument/2006/math">
                    <m:r>
                      <a:rPr lang="de-DE" sz="1600" b="0" i="1" smtClean="0">
                        <a:solidFill>
                          <a:srgbClr val="FF0000"/>
                        </a:solidFill>
                        <a:latin typeface="Cambria Math"/>
                      </a:rPr>
                      <m:t>𝐼</m:t>
                    </m:r>
                    <m:d>
                      <m:dPr>
                        <m:ctrlPr>
                          <a:rPr lang="de-DE" sz="1600" b="0" i="1" smtClean="0">
                            <a:solidFill>
                              <a:srgbClr val="FF0000"/>
                            </a:solidFill>
                            <a:latin typeface="Cambria Math"/>
                          </a:rPr>
                        </m:ctrlPr>
                      </m:dPr>
                      <m:e>
                        <m:r>
                          <a:rPr lang="de-DE" sz="1600" b="0" i="1" smtClean="0">
                            <a:solidFill>
                              <a:srgbClr val="FF0000"/>
                            </a:solidFill>
                            <a:latin typeface="Cambria Math"/>
                          </a:rPr>
                          <m:t>𝑡</m:t>
                        </m:r>
                      </m:e>
                    </m:d>
                    <m:r>
                      <a:rPr lang="de-DE" sz="1600" i="1">
                        <a:solidFill>
                          <a:srgbClr val="FF0000"/>
                        </a:solidFill>
                        <a:latin typeface="Cambria Math"/>
                        <a:ea typeface="Cambria Math"/>
                      </a:rPr>
                      <m:t>∝</m:t>
                    </m:r>
                    <m:r>
                      <a:rPr lang="de-DE" sz="1600" b="0" i="1" smtClean="0">
                        <a:solidFill>
                          <a:srgbClr val="FF0000"/>
                        </a:solidFill>
                        <a:latin typeface="Cambria Math"/>
                        <a:ea typeface="Cambria Math"/>
                      </a:rPr>
                      <m:t>𝛿</m:t>
                    </m:r>
                    <m:r>
                      <a:rPr lang="de-DE" sz="1600" b="0" i="1" smtClean="0">
                        <a:solidFill>
                          <a:srgbClr val="FF0000"/>
                        </a:solidFill>
                        <a:latin typeface="Cambria Math"/>
                        <a:ea typeface="Cambria Math"/>
                      </a:rPr>
                      <m:t>(</m:t>
                    </m:r>
                    <m:r>
                      <a:rPr lang="de-DE" sz="1600" b="0" i="1" smtClean="0">
                        <a:solidFill>
                          <a:srgbClr val="FF0000"/>
                        </a:solidFill>
                        <a:latin typeface="Cambria Math"/>
                        <a:ea typeface="Cambria Math"/>
                      </a:rPr>
                      <m:t>𝑡</m:t>
                    </m:r>
                    <m:r>
                      <a:rPr lang="de-DE" sz="1600" b="0" i="1" smtClean="0">
                        <a:solidFill>
                          <a:srgbClr val="FF0000"/>
                        </a:solidFill>
                        <a:latin typeface="Cambria Math"/>
                        <a:ea typeface="Cambria Math"/>
                      </a:rPr>
                      <m:t>−</m:t>
                    </m:r>
                    <m:sSub>
                      <m:sSubPr>
                        <m:ctrlPr>
                          <a:rPr lang="de-DE" sz="1600" i="1">
                            <a:solidFill>
                              <a:srgbClr val="FF0000"/>
                            </a:solidFill>
                            <a:latin typeface="Cambria Math"/>
                            <a:ea typeface="Cambria Math"/>
                          </a:rPr>
                        </m:ctrlPr>
                      </m:sSubPr>
                      <m:e>
                        <m:r>
                          <a:rPr lang="de-DE" sz="1600" i="1">
                            <a:solidFill>
                              <a:srgbClr val="FF0000"/>
                            </a:solidFill>
                            <a:latin typeface="Cambria Math"/>
                            <a:ea typeface="Cambria Math"/>
                          </a:rPr>
                          <m:t>𝑛</m:t>
                        </m:r>
                        <m:r>
                          <a:rPr lang="de-DE" sz="1600" b="0" i="1" smtClean="0">
                            <a:solidFill>
                              <a:srgbClr val="FF0000"/>
                            </a:solidFill>
                            <a:latin typeface="Cambria Math"/>
                            <a:ea typeface="Cambria Math"/>
                          </a:rPr>
                          <m:t>(</m:t>
                        </m:r>
                        <m:r>
                          <a:rPr lang="de-DE" sz="1600" i="1">
                            <a:solidFill>
                              <a:srgbClr val="FF0000"/>
                            </a:solidFill>
                            <a:latin typeface="Cambria Math"/>
                            <a:ea typeface="Cambria Math"/>
                          </a:rPr>
                          <m:t>𝑇</m:t>
                        </m:r>
                      </m:e>
                      <m:sub>
                        <m:r>
                          <a:rPr lang="de-DE" sz="1600" i="1">
                            <a:solidFill>
                              <a:srgbClr val="FF0000"/>
                            </a:solidFill>
                            <a:latin typeface="Cambria Math"/>
                            <a:ea typeface="Cambria Math"/>
                          </a:rPr>
                          <m:t>0</m:t>
                        </m:r>
                      </m:sub>
                    </m:sSub>
                    <m:r>
                      <a:rPr lang="de-DE" sz="1600" b="0" i="1" smtClean="0">
                        <a:solidFill>
                          <a:srgbClr val="FF0000"/>
                        </a:solidFill>
                        <a:latin typeface="Cambria Math"/>
                        <a:ea typeface="Cambria Math"/>
                      </a:rPr>
                      <m:t>+∆</m:t>
                    </m:r>
                    <m:r>
                      <a:rPr lang="de-DE" sz="1600" b="0" i="1" smtClean="0">
                        <a:solidFill>
                          <a:srgbClr val="FF0000"/>
                        </a:solidFill>
                        <a:latin typeface="Cambria Math"/>
                        <a:ea typeface="Cambria Math"/>
                      </a:rPr>
                      <m:t>𝑇</m:t>
                    </m:r>
                    <m:r>
                      <a:rPr lang="de-DE" sz="1600" b="0" i="1" smtClean="0">
                        <a:solidFill>
                          <a:srgbClr val="FF0000"/>
                        </a:solidFill>
                        <a:latin typeface="Cambria Math"/>
                        <a:ea typeface="Cambria Math"/>
                      </a:rPr>
                      <m:t>))</m:t>
                    </m:r>
                  </m:oMath>
                </a14:m>
                <a:r>
                  <a:rPr lang="en-US" sz="1600" dirty="0" smtClean="0">
                    <a:solidFill>
                      <a:srgbClr val="FF0000"/>
                    </a:solidFill>
                  </a:rPr>
                  <a:t> </a:t>
                </a:r>
                <a:endParaRPr lang="en-US" sz="1600"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44493" y="3429000"/>
                <a:ext cx="2430474" cy="338554"/>
              </a:xfrm>
              <a:prstGeom prst="rect">
                <a:avLst/>
              </a:prstGeom>
              <a:blipFill rotWithShape="1">
                <a:blip r:embed="rId8"/>
                <a:stretch>
                  <a:fillRect b="-9091"/>
                </a:stretch>
              </a:blipFill>
            </p:spPr>
            <p:txBody>
              <a:bodyPr/>
              <a:lstStyle/>
              <a:p>
                <a:r>
                  <a:rPr lang="en-US">
                    <a:noFill/>
                  </a:rPr>
                  <a:t> </a:t>
                </a:r>
              </a:p>
            </p:txBody>
          </p:sp>
        </mc:Fallback>
      </mc:AlternateContent>
      <p:cxnSp>
        <p:nvCxnSpPr>
          <p:cNvPr id="8" name="Straight Arrow Connector 7"/>
          <p:cNvCxnSpPr/>
          <p:nvPr/>
        </p:nvCxnSpPr>
        <p:spPr>
          <a:xfrm flipV="1">
            <a:off x="5148064" y="1630200"/>
            <a:ext cx="0" cy="1078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588322" y="1634262"/>
            <a:ext cx="0" cy="1078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001527" y="1628800"/>
            <a:ext cx="0" cy="1078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422942" y="1628800"/>
            <a:ext cx="0" cy="1078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854990" y="1632525"/>
            <a:ext cx="0" cy="1078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282192" y="1628463"/>
            <a:ext cx="0" cy="1078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7706030" y="1630200"/>
            <a:ext cx="0" cy="1078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8138078" y="1620380"/>
            <a:ext cx="0" cy="1078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561916" y="1614776"/>
            <a:ext cx="0" cy="10787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6001527" y="1123370"/>
                <a:ext cx="93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ea typeface="Cambria Math"/>
                        </a:rPr>
                        <m:t>∆</m:t>
                      </m:r>
                      <m:r>
                        <a:rPr lang="de-DE" b="0" i="1" smtClean="0">
                          <a:solidFill>
                            <a:srgbClr val="FF0000"/>
                          </a:solidFill>
                          <a:latin typeface="Cambria Math"/>
                          <a:ea typeface="Cambria Math"/>
                        </a:rPr>
                        <m:t>𝑝</m:t>
                      </m:r>
                      <m:r>
                        <a:rPr lang="de-DE" b="0" i="1" smtClean="0">
                          <a:solidFill>
                            <a:srgbClr val="FF0000"/>
                          </a:solidFill>
                          <a:latin typeface="Cambria Math"/>
                          <a:ea typeface="Cambria Math"/>
                        </a:rPr>
                        <m:t>≠0</m:t>
                      </m:r>
                    </m:oMath>
                  </m:oMathPara>
                </a14:m>
                <a:endParaRPr lang="en-US"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001527" y="1123370"/>
                <a:ext cx="936090" cy="369332"/>
              </a:xfrm>
              <a:prstGeom prst="rect">
                <a:avLst/>
              </a:prstGeom>
              <a:blipFill rotWithShape="1">
                <a:blip r:embed="rId9"/>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306726" y="3130687"/>
                <a:ext cx="9360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a:ea typeface="Cambria Math"/>
                        </a:rPr>
                        <m:t>∆</m:t>
                      </m:r>
                      <m:r>
                        <a:rPr lang="de-DE" i="1">
                          <a:solidFill>
                            <a:srgbClr val="FF0000"/>
                          </a:solidFill>
                          <a:latin typeface="Cambria Math"/>
                          <a:ea typeface="Cambria Math"/>
                        </a:rPr>
                        <m:t>𝑝</m:t>
                      </m:r>
                      <m:r>
                        <a:rPr lang="de-DE" i="1">
                          <a:solidFill>
                            <a:srgbClr val="FF0000"/>
                          </a:solidFill>
                          <a:latin typeface="Cambria Math"/>
                          <a:ea typeface="Cambria Math"/>
                        </a:rPr>
                        <m:t>≠0</m:t>
                      </m:r>
                    </m:oMath>
                  </m:oMathPara>
                </a14:m>
                <a:endParaRPr lang="en-US" dirty="0">
                  <a:solidFill>
                    <a:srgbClr val="FF0000"/>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306726" y="3130687"/>
                <a:ext cx="936089" cy="369332"/>
              </a:xfrm>
              <a:prstGeom prst="rect">
                <a:avLst/>
              </a:prstGeom>
              <a:blipFill rotWithShape="1">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306726" y="2508830"/>
                <a:ext cx="9360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a:ea typeface="Cambria Math"/>
                        </a:rPr>
                        <m:t>∆</m:t>
                      </m:r>
                      <m:r>
                        <a:rPr lang="de-DE" b="0" i="1" smtClean="0">
                          <a:solidFill>
                            <a:schemeClr val="tx1"/>
                          </a:solidFill>
                          <a:latin typeface="Cambria Math"/>
                          <a:ea typeface="Cambria Math"/>
                        </a:rPr>
                        <m:t>𝑝</m:t>
                      </m:r>
                      <m:r>
                        <a:rPr lang="de-DE" b="0" i="1" smtClean="0">
                          <a:solidFill>
                            <a:schemeClr val="tx1"/>
                          </a:solidFill>
                          <a:latin typeface="Cambria Math"/>
                          <a:ea typeface="Cambria Math"/>
                        </a:rPr>
                        <m:t>=0</m:t>
                      </m:r>
                    </m:oMath>
                  </m:oMathPara>
                </a14:m>
                <a:endParaRPr lang="en-US" dirty="0">
                  <a:solidFill>
                    <a:schemeClr val="tx1"/>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1306726" y="2508830"/>
                <a:ext cx="936090" cy="369332"/>
              </a:xfrm>
              <a:prstGeom prst="rect">
                <a:avLst/>
              </a:prstGeom>
              <a:blipFill rotWithShape="1">
                <a:blip r:embed="rId11"/>
                <a:stretch>
                  <a:fillRect b="-6667"/>
                </a:stretch>
              </a:blipFill>
            </p:spPr>
            <p:txBody>
              <a:bodyPr/>
              <a:lstStyle/>
              <a:p>
                <a:r>
                  <a:rPr lang="en-US">
                    <a:noFill/>
                  </a:rPr>
                  <a:t> </a:t>
                </a:r>
              </a:p>
            </p:txBody>
          </p:sp>
        </mc:Fallback>
      </mc:AlternateContent>
      <p:sp>
        <p:nvSpPr>
          <p:cNvPr id="23" name="TextBox 22"/>
          <p:cNvSpPr txBox="1"/>
          <p:nvPr/>
        </p:nvSpPr>
        <p:spPr>
          <a:xfrm>
            <a:off x="5741127" y="3872661"/>
            <a:ext cx="2227726" cy="307777"/>
          </a:xfrm>
          <a:prstGeom prst="rect">
            <a:avLst/>
          </a:prstGeom>
          <a:noFill/>
        </p:spPr>
        <p:txBody>
          <a:bodyPr wrap="none" rtlCol="0">
            <a:spAutoFit/>
          </a:bodyPr>
          <a:lstStyle/>
          <a:p>
            <a:r>
              <a:rPr lang="en-US" sz="1400" dirty="0" smtClean="0"/>
              <a:t>Area same under each band</a:t>
            </a:r>
            <a:endParaRPr lang="en-US" sz="1400" dirty="0"/>
          </a:p>
        </p:txBody>
      </p:sp>
      <mc:AlternateContent xmlns:mc="http://schemas.openxmlformats.org/markup-compatibility/2006" xmlns:a14="http://schemas.microsoft.com/office/drawing/2010/main">
        <mc:Choice Requires="a14">
          <p:sp>
            <p:nvSpPr>
              <p:cNvPr id="24" name="TextBox 23"/>
              <p:cNvSpPr txBox="1"/>
              <p:nvPr/>
            </p:nvSpPr>
            <p:spPr>
              <a:xfrm>
                <a:off x="220876" y="4460827"/>
                <a:ext cx="3196155" cy="1815882"/>
              </a:xfrm>
              <a:prstGeom prst="rect">
                <a:avLst/>
              </a:prstGeom>
              <a:noFill/>
            </p:spPr>
            <p:txBody>
              <a:bodyPr wrap="square" rtlCol="0">
                <a:spAutoFit/>
              </a:bodyPr>
              <a:lstStyle/>
              <a:p>
                <a:pPr marL="285750" indent="-285750">
                  <a:buFont typeface="Wingdings" panose="05000000000000000000" pitchFamily="2" charset="2"/>
                  <a:buChar char="Ø"/>
                </a:pPr>
                <a:r>
                  <a:rPr lang="de-DE" sz="1600" dirty="0" smtClean="0">
                    <a:latin typeface="Cambria Math"/>
                  </a:rPr>
                  <a:t>Non-</a:t>
                </a:r>
                <a:r>
                  <a:rPr lang="de-DE" sz="1600" dirty="0" err="1" smtClean="0">
                    <a:latin typeface="Cambria Math"/>
                  </a:rPr>
                  <a:t>interacting</a:t>
                </a:r>
                <a:r>
                  <a:rPr lang="de-DE" sz="1600" dirty="0" smtClean="0">
                    <a:latin typeface="Cambria Math"/>
                  </a:rPr>
                  <a:t> </a:t>
                </a:r>
                <a:r>
                  <a:rPr lang="de-DE" sz="1600" dirty="0" err="1" smtClean="0">
                    <a:latin typeface="Cambria Math"/>
                  </a:rPr>
                  <a:t>particles</a:t>
                </a:r>
                <a:endParaRPr lang="de-DE" sz="1600" dirty="0" smtClean="0">
                  <a:latin typeface="Cambria Math"/>
                </a:endParaRPr>
              </a:p>
              <a:p>
                <a:pPr marL="285750" indent="-285750">
                  <a:buFont typeface="Wingdings" panose="05000000000000000000" pitchFamily="2" charset="2"/>
                  <a:buChar char="Ø"/>
                </a:pPr>
                <a:endParaRPr lang="de-DE" sz="1600" dirty="0" smtClean="0">
                  <a:latin typeface="Cambria Math"/>
                </a:endParaRPr>
              </a:p>
              <a:p>
                <a:pPr marL="285750" indent="-285750">
                  <a:buFont typeface="Wingdings" panose="05000000000000000000" pitchFamily="2" charset="2"/>
                  <a:buChar char="Ø"/>
                </a:pPr>
                <a14:m>
                  <m:oMath xmlns:m="http://schemas.openxmlformats.org/officeDocument/2006/math">
                    <m:sSub>
                      <m:sSubPr>
                        <m:ctrlPr>
                          <a:rPr lang="de-DE" sz="1600" i="1" smtClean="0">
                            <a:latin typeface="Cambria Math"/>
                          </a:rPr>
                        </m:ctrlPr>
                      </m:sSubPr>
                      <m:e>
                        <m:r>
                          <a:rPr lang="de-DE" sz="1600" i="1">
                            <a:latin typeface="Cambria Math"/>
                          </a:rPr>
                          <m:t>𝐼</m:t>
                        </m:r>
                      </m:e>
                      <m:sub>
                        <m:r>
                          <a:rPr lang="de-DE" sz="1600" i="1">
                            <a:latin typeface="Cambria Math"/>
                          </a:rPr>
                          <m:t>0</m:t>
                        </m:r>
                      </m:sub>
                    </m:sSub>
                  </m:oMath>
                </a14:m>
                <a:r>
                  <a:rPr lang="en-US" sz="1600" dirty="0" smtClean="0"/>
                  <a:t> is the DC current of the beam,</a:t>
                </a:r>
              </a:p>
              <a:p>
                <a:r>
                  <a:rPr lang="de-DE" sz="1600" dirty="0" err="1" smtClean="0">
                    <a:ea typeface="Cambria Math"/>
                  </a:rPr>
                  <a:t>and</a:t>
                </a:r>
                <a:r>
                  <a:rPr lang="de-DE" sz="1600" dirty="0" smtClean="0">
                    <a:ea typeface="Cambria Math"/>
                  </a:rPr>
                  <a:t> </a:t>
                </a:r>
                <a14:m>
                  <m:oMath xmlns:m="http://schemas.openxmlformats.org/officeDocument/2006/math">
                    <m:r>
                      <m:rPr>
                        <m:sty m:val="p"/>
                      </m:rPr>
                      <a:rPr lang="el-GR" sz="1600" i="1">
                        <a:latin typeface="Cambria Math"/>
                        <a:ea typeface="Cambria Math"/>
                      </a:rPr>
                      <m:t>η</m:t>
                    </m:r>
                  </m:oMath>
                </a14:m>
                <a:r>
                  <a:rPr lang="en-US" sz="1600" dirty="0" smtClean="0"/>
                  <a:t> is the slip factor</a:t>
                </a:r>
              </a:p>
              <a:p>
                <a:endParaRPr lang="en-US" sz="1600" dirty="0" smtClean="0"/>
              </a:p>
              <a:p>
                <a:pPr marL="285750" indent="-285750">
                  <a:buFont typeface="Wingdings" panose="05000000000000000000" pitchFamily="2" charset="2"/>
                  <a:buChar char="Ø"/>
                </a:pPr>
                <a:r>
                  <a:rPr lang="en-US" sz="1600" dirty="0" smtClean="0"/>
                  <a:t>Momentum spread and revolution frequency</a:t>
                </a:r>
                <a:endParaRPr lang="en-US" sz="1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20876" y="4460827"/>
                <a:ext cx="3196155" cy="1815882"/>
              </a:xfrm>
              <a:prstGeom prst="rect">
                <a:avLst/>
              </a:prstGeom>
              <a:blipFill rotWithShape="1">
                <a:blip r:embed="rId12"/>
                <a:stretch>
                  <a:fillRect l="-952" t="-1342" b="-3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667048" y="5661248"/>
                <a:ext cx="1550937"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i="1" smtClean="0">
                              <a:latin typeface="Cambria Math"/>
                              <a:ea typeface="Cambria Math"/>
                            </a:rPr>
                          </m:ctrlPr>
                        </m:fPr>
                        <m:num>
                          <m:r>
                            <m:rPr>
                              <m:sty m:val="p"/>
                            </m:rPr>
                            <a:rPr lang="el-GR" i="1">
                              <a:latin typeface="Cambria Math"/>
                              <a:ea typeface="Cambria Math"/>
                            </a:rPr>
                            <m:t>Δ</m:t>
                          </m:r>
                          <m:r>
                            <a:rPr lang="de-DE" i="1">
                              <a:latin typeface="Cambria Math"/>
                              <a:ea typeface="Cambria Math"/>
                            </a:rPr>
                            <m:t>𝑝</m:t>
                          </m:r>
                        </m:num>
                        <m:den>
                          <m:sSub>
                            <m:sSubPr>
                              <m:ctrlPr>
                                <a:rPr lang="de-DE" i="1">
                                  <a:latin typeface="Cambria Math"/>
                                  <a:ea typeface="Cambria Math"/>
                                </a:rPr>
                              </m:ctrlPr>
                            </m:sSubPr>
                            <m:e>
                              <m:r>
                                <a:rPr lang="de-DE" i="1">
                                  <a:latin typeface="Cambria Math"/>
                                  <a:ea typeface="Cambria Math"/>
                                </a:rPr>
                                <m:t>𝑝</m:t>
                              </m:r>
                            </m:e>
                            <m:sub>
                              <m:r>
                                <a:rPr lang="de-DE" i="1">
                                  <a:latin typeface="Cambria Math"/>
                                  <a:ea typeface="Cambria Math"/>
                                </a:rPr>
                                <m:t>0</m:t>
                              </m:r>
                            </m:sub>
                          </m:sSub>
                        </m:den>
                      </m:f>
                      <m:r>
                        <a:rPr lang="de-DE" b="0" i="1" smtClean="0">
                          <a:latin typeface="Cambria Math"/>
                          <a:ea typeface="Cambria Math"/>
                        </a:rPr>
                        <m:t>=</m:t>
                      </m:r>
                      <m:f>
                        <m:fPr>
                          <m:ctrlPr>
                            <a:rPr lang="de-DE" b="0" i="1" smtClean="0">
                              <a:latin typeface="Cambria Math"/>
                              <a:ea typeface="Cambria Math"/>
                            </a:rPr>
                          </m:ctrlPr>
                        </m:fPr>
                        <m:num>
                          <m:r>
                            <a:rPr lang="de-DE" b="0" i="1" smtClean="0">
                              <a:latin typeface="Cambria Math"/>
                              <a:ea typeface="Cambria Math"/>
                            </a:rPr>
                            <m:t>∆</m:t>
                          </m:r>
                          <m:r>
                            <a:rPr lang="de-DE" b="0" i="1" smtClean="0">
                              <a:latin typeface="Cambria Math"/>
                              <a:ea typeface="Cambria Math"/>
                            </a:rPr>
                            <m:t>𝜔</m:t>
                          </m:r>
                        </m:num>
                        <m:den>
                          <m:sSub>
                            <m:sSubPr>
                              <m:ctrlPr>
                                <a:rPr lang="de-DE" b="0" i="1" smtClean="0">
                                  <a:latin typeface="Cambria Math"/>
                                  <a:ea typeface="Cambria Math"/>
                                </a:rPr>
                              </m:ctrlPr>
                            </m:sSubPr>
                            <m:e>
                              <m:r>
                                <a:rPr lang="de-DE" b="0" i="1" smtClean="0">
                                  <a:latin typeface="Cambria Math"/>
                                  <a:ea typeface="Cambria Math"/>
                                </a:rPr>
                                <m:t>𝑚</m:t>
                              </m:r>
                              <m:d>
                                <m:dPr>
                                  <m:begChr m:val="|"/>
                                  <m:endChr m:val="|"/>
                                  <m:ctrlPr>
                                    <a:rPr lang="de-DE" b="0" i="1" smtClean="0">
                                      <a:latin typeface="Cambria Math"/>
                                      <a:ea typeface="Cambria Math"/>
                                    </a:rPr>
                                  </m:ctrlPr>
                                </m:dPr>
                                <m:e>
                                  <m:r>
                                    <m:rPr>
                                      <m:sty m:val="p"/>
                                    </m:rPr>
                                    <a:rPr lang="el-GR" i="1">
                                      <a:latin typeface="Cambria Math"/>
                                      <a:ea typeface="Cambria Math"/>
                                    </a:rPr>
                                    <m:t>η</m:t>
                                  </m:r>
                                </m:e>
                              </m:d>
                              <m:r>
                                <a:rPr lang="de-DE" b="0" i="1" smtClean="0">
                                  <a:latin typeface="Cambria Math"/>
                                  <a:ea typeface="Cambria Math"/>
                                </a:rPr>
                                <m:t>𝜔</m:t>
                              </m:r>
                            </m:e>
                            <m:sub>
                              <m:r>
                                <a:rPr lang="de-DE" b="0" i="1" smtClean="0">
                                  <a:latin typeface="Cambria Math"/>
                                  <a:ea typeface="Cambria Math"/>
                                </a:rPr>
                                <m:t>0</m:t>
                              </m:r>
                            </m:sub>
                          </m:sSub>
                        </m:den>
                      </m:f>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667048" y="5661248"/>
                <a:ext cx="1550937" cy="659796"/>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390881" y="4953270"/>
                <a:ext cx="1549976" cy="338554"/>
              </a:xfrm>
              <a:prstGeom prst="rect">
                <a:avLst/>
              </a:prstGeom>
            </p:spPr>
            <p:txBody>
              <a:bodyPr wrap="none">
                <a:spAutoFit/>
              </a:bodyPr>
              <a:lstStyle/>
              <a:p>
                <a:r>
                  <a:rPr lang="de-DE" sz="1600" dirty="0" err="1" smtClean="0"/>
                  <a:t>Shot</a:t>
                </a:r>
                <a:r>
                  <a:rPr lang="de-DE" sz="1600" dirty="0" smtClean="0"/>
                  <a:t> </a:t>
                </a:r>
                <a:r>
                  <a:rPr lang="de-DE" sz="1600" dirty="0" err="1" smtClean="0"/>
                  <a:t>noise</a:t>
                </a:r>
                <a:r>
                  <a:rPr lang="de-DE" sz="1600" dirty="0" smtClean="0"/>
                  <a:t>: </a:t>
                </a:r>
                <a14:m>
                  <m:oMath xmlns:m="http://schemas.openxmlformats.org/officeDocument/2006/math">
                    <m:r>
                      <a:rPr lang="de-DE" sz="1600" i="1">
                        <a:latin typeface="Cambria Math"/>
                      </a:rPr>
                      <m:t>2</m:t>
                    </m:r>
                    <m:r>
                      <a:rPr lang="de-DE" sz="1600" i="1">
                        <a:latin typeface="Cambria Math"/>
                      </a:rPr>
                      <m:t>𝑞</m:t>
                    </m:r>
                    <m:sSub>
                      <m:sSubPr>
                        <m:ctrlPr>
                          <a:rPr lang="de-DE" sz="1600" i="1">
                            <a:latin typeface="Cambria Math"/>
                          </a:rPr>
                        </m:ctrlPr>
                      </m:sSubPr>
                      <m:e>
                        <m:r>
                          <a:rPr lang="de-DE" sz="1600" i="1">
                            <a:latin typeface="Cambria Math"/>
                          </a:rPr>
                          <m:t>𝐼</m:t>
                        </m:r>
                      </m:e>
                      <m:sub>
                        <m:r>
                          <a:rPr lang="de-DE" sz="1600" i="1">
                            <a:latin typeface="Cambria Math"/>
                          </a:rPr>
                          <m:t>0</m:t>
                        </m:r>
                      </m:sub>
                    </m:sSub>
                  </m:oMath>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6390881" y="4953270"/>
                <a:ext cx="1549976" cy="338554"/>
              </a:xfrm>
              <a:prstGeom prst="rect">
                <a:avLst/>
              </a:prstGeom>
              <a:blipFill rotWithShape="1">
                <a:blip r:embed="rId14"/>
                <a:stretch>
                  <a:fillRect l="-1961"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827782" y="4683350"/>
                <a:ext cx="133094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𝐴𝑡</m:t>
                      </m:r>
                      <m:r>
                        <a:rPr lang="de-DE" sz="1400" b="0" i="1" smtClean="0">
                          <a:latin typeface="Cambria Math"/>
                        </a:rPr>
                        <m:t> </m:t>
                      </m:r>
                      <m:r>
                        <m:rPr>
                          <m:sty m:val="p"/>
                        </m:rPr>
                        <a:rPr lang="de-DE" sz="1400" i="1" smtClean="0">
                          <a:latin typeface="Cambria Math"/>
                        </a:rPr>
                        <m:t>m</m:t>
                      </m:r>
                      <m:r>
                        <a:rPr lang="de-DE" sz="1400" b="0" i="1" smtClean="0">
                          <a:latin typeface="Cambria Math"/>
                          <a:ea typeface="Cambria Math"/>
                        </a:rPr>
                        <m:t>∆</m:t>
                      </m:r>
                      <m:r>
                        <a:rPr lang="de-DE" sz="1400" b="0" i="1" smtClean="0">
                          <a:latin typeface="Cambria Math"/>
                          <a:ea typeface="Cambria Math"/>
                        </a:rPr>
                        <m:t>𝜔</m:t>
                      </m:r>
                      <m:r>
                        <a:rPr lang="de-DE" sz="1400" b="0" i="1" smtClean="0">
                          <a:latin typeface="Cambria Math"/>
                          <a:ea typeface="Cambria Math"/>
                        </a:rPr>
                        <m:t>&gt;</m:t>
                      </m:r>
                      <m:sSub>
                        <m:sSubPr>
                          <m:ctrlPr>
                            <a:rPr lang="de-DE" sz="1400" b="0" i="1" smtClean="0">
                              <a:latin typeface="Cambria Math"/>
                              <a:ea typeface="Cambria Math"/>
                            </a:rPr>
                          </m:ctrlPr>
                        </m:sSubPr>
                        <m:e>
                          <m:r>
                            <a:rPr lang="de-DE" sz="1400" b="0" i="1" smtClean="0">
                              <a:latin typeface="Cambria Math"/>
                              <a:ea typeface="Cambria Math"/>
                            </a:rPr>
                            <m:t>𝜔</m:t>
                          </m:r>
                        </m:e>
                        <m:sub>
                          <m:r>
                            <a:rPr lang="de-DE" sz="1400" b="0" i="1" smtClean="0">
                              <a:latin typeface="Cambria Math"/>
                              <a:ea typeface="Cambria Math"/>
                            </a:rPr>
                            <m:t>0</m:t>
                          </m:r>
                        </m:sub>
                      </m:sSub>
                      <m:r>
                        <a:rPr lang="de-DE" sz="1400" b="0" i="1" smtClean="0">
                          <a:latin typeface="Cambria Math"/>
                          <a:ea typeface="Cambria Math"/>
                        </a:rPr>
                        <m:t> </m:t>
                      </m:r>
                    </m:oMath>
                  </m:oMathPara>
                </a14:m>
                <a:endParaRPr lang="en-US"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6827782" y="4683350"/>
                <a:ext cx="1330941" cy="307777"/>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481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9000" fill="hold" grpId="1" nodeType="clickEffect">
                                  <p:stCondLst>
                                    <p:cond delay="0"/>
                                  </p:stCondLst>
                                  <p:endCondLst>
                                    <p:cond evt="onNext" delay="0">
                                      <p:tgtEl>
                                        <p:sldTgt/>
                                      </p:tgtEl>
                                    </p:cond>
                                  </p:endCondLst>
                                  <p:childTnLst>
                                    <p:animMotion origin="layout" path="M -0.00747 -0.00162 C 0.07864 -0.00162 0.14913 0.08426 0.14913 0.19121 C 0.14913 0.29792 0.07864 0.38519 -0.00747 0.38519 C -0.09271 0.38519 -0.16181 0.29792 -0.16181 0.19121 C -0.16181 0.08426 -0.09271 -0.00162 -0.00747 -0.00162 Z " pathEditMode="relative" rAng="0" ptsTypes="fffff">
                                      <p:cBhvr>
                                        <p:cTn id="6" dur="2000" fill="hold"/>
                                        <p:tgtEl>
                                          <p:spTgt spid="7"/>
                                        </p:tgtEl>
                                        <p:attrNameLst>
                                          <p:attrName>ppt_x</p:attrName>
                                          <p:attrName>ppt_y</p:attrName>
                                        </p:attrNameLst>
                                      </p:cBhvr>
                                      <p:rCtr x="104" y="1932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35" grpId="0"/>
      <p:bldP spid="38" grpId="0"/>
      <p:bldP spid="20" grpId="0"/>
      <p:bldP spid="21" grpId="0"/>
      <p:bldP spid="23" grpId="0"/>
      <p:bldP spid="24" grpId="0"/>
      <p:bldP spid="25"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99392"/>
            <a:ext cx="8229600" cy="1143000"/>
          </a:xfrm>
        </p:spPr>
        <p:txBody>
          <a:bodyPr/>
          <a:lstStyle/>
          <a:p>
            <a:r>
              <a:rPr lang="de-DE" dirty="0" smtClean="0"/>
              <a:t>Transverse beam </a:t>
            </a:r>
            <a:r>
              <a:rPr lang="de-DE" dirty="0" err="1"/>
              <a:t>s</a:t>
            </a:r>
            <a:r>
              <a:rPr lang="de-DE" dirty="0" err="1" smtClean="0"/>
              <a:t>pectrum</a:t>
            </a:r>
            <a:r>
              <a:rPr lang="de-DE" dirty="0" smtClean="0"/>
              <a:t>: </a:t>
            </a:r>
            <a:r>
              <a:rPr lang="en-US" altLang="de-DE" dirty="0" smtClean="0"/>
              <a:t>Coasting beam</a:t>
            </a:r>
            <a:endParaRPr lang="en-US" altLang="de-DE" dirty="0"/>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776111"/>
            <a:ext cx="2304256" cy="2271043"/>
          </a:xfrm>
          <a:prstGeom prst="rect">
            <a:avLst/>
          </a:prstGeom>
        </p:spPr>
      </p:pic>
      <p:sp>
        <p:nvSpPr>
          <p:cNvPr id="32" name="Oval 31"/>
          <p:cNvSpPr/>
          <p:nvPr/>
        </p:nvSpPr>
        <p:spPr>
          <a:xfrm>
            <a:off x="395536" y="1894799"/>
            <a:ext cx="2217846" cy="2088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ectangle 32"/>
          <p:cNvSpPr/>
          <p:nvPr/>
        </p:nvSpPr>
        <p:spPr>
          <a:xfrm>
            <a:off x="1245230" y="1966806"/>
            <a:ext cx="646872" cy="301539"/>
          </a:xfrm>
          <a:prstGeom prst="rect">
            <a:avLst/>
          </a:prstGeom>
          <a:solidFill>
            <a:srgbClr val="00B0F0"/>
          </a:solidFill>
          <a:scene3d>
            <a:camera prst="orthographicFront">
              <a:rot lat="42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49405" y="1462750"/>
            <a:ext cx="646872" cy="301539"/>
          </a:xfrm>
          <a:prstGeom prst="rect">
            <a:avLst/>
          </a:prstGeom>
          <a:solidFill>
            <a:srgbClr val="00B0F0"/>
          </a:solidFill>
          <a:scene3d>
            <a:camera prst="orthographicFront">
              <a:rot lat="42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V="1">
            <a:off x="1639137" y="2174034"/>
            <a:ext cx="0" cy="141659"/>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flipV="1">
            <a:off x="1642899" y="1419163"/>
            <a:ext cx="0" cy="141659"/>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flipV="1">
            <a:off x="1626147" y="2326845"/>
            <a:ext cx="1416040" cy="1"/>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1631882" y="1412776"/>
            <a:ext cx="1411357" cy="0"/>
          </a:xfrm>
          <a:prstGeom prst="line">
            <a:avLst/>
          </a:prstGeom>
        </p:spPr>
        <p:style>
          <a:lnRef idx="2">
            <a:schemeClr val="dk1"/>
          </a:lnRef>
          <a:fillRef idx="0">
            <a:schemeClr val="dk1"/>
          </a:fillRef>
          <a:effectRef idx="1">
            <a:schemeClr val="dk1"/>
          </a:effectRef>
          <a:fontRef idx="minor">
            <a:schemeClr val="tx1"/>
          </a:fontRef>
        </p:style>
      </p:cxnSp>
      <p:sp>
        <p:nvSpPr>
          <p:cNvPr id="41" name="Oval 40"/>
          <p:cNvSpPr/>
          <p:nvPr/>
        </p:nvSpPr>
        <p:spPr>
          <a:xfrm>
            <a:off x="2784010" y="1598457"/>
            <a:ext cx="470452" cy="40247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V="1">
            <a:off x="3025856" y="1414911"/>
            <a:ext cx="0" cy="188549"/>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2856018" y="1615671"/>
                <a:ext cx="3065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Δ</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2856018" y="1615671"/>
                <a:ext cx="306596" cy="369332"/>
              </a:xfrm>
              <a:prstGeom prst="rect">
                <a:avLst/>
              </a:prstGeom>
              <a:blipFill rotWithShape="1">
                <a:blip r:embed="rId4"/>
                <a:stretch>
                  <a:fillRect r="-2000"/>
                </a:stretch>
              </a:blipFill>
            </p:spPr>
            <p:txBody>
              <a:bodyPr/>
              <a:lstStyle/>
              <a:p>
                <a:r>
                  <a:rPr lang="en-US">
                    <a:noFill/>
                  </a:rPr>
                  <a:t> </a:t>
                </a:r>
              </a:p>
            </p:txBody>
          </p:sp>
        </mc:Fallback>
      </mc:AlternateContent>
      <p:cxnSp>
        <p:nvCxnSpPr>
          <p:cNvPr id="44" name="Straight Arrow Connector 43"/>
          <p:cNvCxnSpPr>
            <a:stCxn id="41" idx="6"/>
          </p:cNvCxnSpPr>
          <p:nvPr/>
        </p:nvCxnSpPr>
        <p:spPr>
          <a:xfrm flipV="1">
            <a:off x="3254462" y="1799695"/>
            <a:ext cx="59745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544292" y="2758894"/>
                <a:ext cx="191071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a:rPr>
                          </m:ctrlPr>
                        </m:sSubPr>
                        <m:e>
                          <m:r>
                            <a:rPr lang="de-DE" sz="1600" b="0" i="1" smtClean="0">
                              <a:latin typeface="Cambria Math"/>
                            </a:rPr>
                            <m:t>𝑑</m:t>
                          </m:r>
                        </m:e>
                        <m:sub>
                          <m:r>
                            <a:rPr lang="de-DE" sz="1600" b="0" i="1" smtClean="0">
                              <a:latin typeface="Cambria Math"/>
                            </a:rPr>
                            <m:t> </m:t>
                          </m:r>
                        </m:sub>
                      </m:sSub>
                      <m:d>
                        <m:dPr>
                          <m:ctrlPr>
                            <a:rPr lang="de-DE" sz="1600" b="0" i="1" smtClean="0">
                              <a:latin typeface="Cambria Math"/>
                            </a:rPr>
                          </m:ctrlPr>
                        </m:dPr>
                        <m:e>
                          <m:r>
                            <a:rPr lang="de-DE" sz="1600" b="0" i="1" smtClean="0">
                              <a:latin typeface="Cambria Math"/>
                            </a:rPr>
                            <m:t>𝑡</m:t>
                          </m:r>
                        </m:e>
                      </m:d>
                      <m:r>
                        <a:rPr lang="de-DE" sz="1600" i="1">
                          <a:latin typeface="Cambria Math"/>
                          <a:ea typeface="Cambria Math"/>
                        </a:rPr>
                        <m:t>∝</m:t>
                      </m:r>
                      <m:r>
                        <a:rPr lang="de-DE" sz="1600" b="0" i="1" smtClean="0">
                          <a:latin typeface="Cambria Math"/>
                        </a:rPr>
                        <m:t> </m:t>
                      </m:r>
                      <m:sSub>
                        <m:sSubPr>
                          <m:ctrlPr>
                            <a:rPr lang="de-DE" sz="1600" b="0" i="1" smtClean="0">
                              <a:latin typeface="Cambria Math"/>
                            </a:rPr>
                          </m:ctrlPr>
                        </m:sSubPr>
                        <m:e>
                          <m:r>
                            <a:rPr lang="de-DE" sz="1600" b="0" i="1" smtClean="0">
                              <a:latin typeface="Cambria Math"/>
                            </a:rPr>
                            <m:t>𝑥</m:t>
                          </m:r>
                        </m:e>
                        <m:sub>
                          <m:r>
                            <a:rPr lang="de-DE" sz="1600" b="0" i="1" smtClean="0">
                              <a:latin typeface="Cambria Math"/>
                            </a:rPr>
                            <m:t> </m:t>
                          </m:r>
                        </m:sub>
                      </m:sSub>
                      <m:d>
                        <m:dPr>
                          <m:ctrlPr>
                            <a:rPr lang="de-DE" sz="1600" b="0" i="1" smtClean="0">
                              <a:latin typeface="Cambria Math"/>
                            </a:rPr>
                          </m:ctrlPr>
                        </m:dPr>
                        <m:e>
                          <m:r>
                            <a:rPr lang="de-DE" sz="1600" b="0" i="1" smtClean="0">
                              <a:latin typeface="Cambria Math"/>
                            </a:rPr>
                            <m:t>𝑡</m:t>
                          </m:r>
                        </m:e>
                      </m:d>
                      <m:sSub>
                        <m:sSubPr>
                          <m:ctrlPr>
                            <a:rPr lang="de-DE" sz="1600" b="0" i="1" smtClean="0">
                              <a:latin typeface="Cambria Math"/>
                            </a:rPr>
                          </m:ctrlPr>
                        </m:sSubPr>
                        <m:e>
                          <m:r>
                            <a:rPr lang="de-DE" sz="1600" b="0" i="1" smtClean="0">
                              <a:latin typeface="Cambria Math"/>
                              <a:ea typeface="Cambria Math"/>
                            </a:rPr>
                            <m:t>∙</m:t>
                          </m:r>
                          <m:r>
                            <a:rPr lang="de-DE" sz="1600" b="0" i="1" smtClean="0">
                              <a:latin typeface="Cambria Math"/>
                            </a:rPr>
                            <m:t>𝐼</m:t>
                          </m:r>
                        </m:e>
                        <m:sub>
                          <m:r>
                            <a:rPr lang="de-DE" sz="1600" b="0" i="1" smtClean="0">
                              <a:latin typeface="Cambria Math"/>
                            </a:rPr>
                            <m:t> </m:t>
                          </m:r>
                        </m:sub>
                      </m:sSub>
                      <m:d>
                        <m:dPr>
                          <m:ctrlPr>
                            <a:rPr lang="de-DE" sz="1600" b="0" i="1" smtClean="0">
                              <a:latin typeface="Cambria Math"/>
                            </a:rPr>
                          </m:ctrlPr>
                        </m:dPr>
                        <m:e>
                          <m:r>
                            <a:rPr lang="de-DE" sz="1600" b="0" i="1" smtClean="0">
                              <a:latin typeface="Cambria Math"/>
                            </a:rPr>
                            <m:t>𝑡</m:t>
                          </m:r>
                        </m:e>
                      </m:d>
                    </m:oMath>
                  </m:oMathPara>
                </a14:m>
                <a:endParaRPr lang="de-DE" sz="1600" b="0" i="1" dirty="0" smtClean="0">
                  <a:latin typeface="Cambria Math"/>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44292" y="2758894"/>
                <a:ext cx="1910716" cy="338554"/>
              </a:xfrm>
              <a:prstGeom prst="rect">
                <a:avLst/>
              </a:prstGeom>
              <a:blipFill rotWithShape="1">
                <a:blip r:embed="rId5"/>
                <a:stretch>
                  <a:fillRect/>
                </a:stretch>
              </a:blipFill>
            </p:spPr>
            <p:txBody>
              <a:bodyPr/>
              <a:lstStyle/>
              <a:p>
                <a:r>
                  <a:rPr lang="en-US">
                    <a:noFill/>
                  </a:rPr>
                  <a:t> </a:t>
                </a:r>
              </a:p>
            </p:txBody>
          </p:sp>
        </mc:Fallback>
      </mc:AlternateContent>
      <p:cxnSp>
        <p:nvCxnSpPr>
          <p:cNvPr id="65" name="Straight Connector 64"/>
          <p:cNvCxnSpPr/>
          <p:nvPr/>
        </p:nvCxnSpPr>
        <p:spPr>
          <a:xfrm flipV="1">
            <a:off x="3035909" y="2019727"/>
            <a:ext cx="0" cy="303659"/>
          </a:xfrm>
          <a:prstGeom prst="line">
            <a:avLst/>
          </a:prstGeom>
        </p:spPr>
        <p:style>
          <a:lnRef idx="2">
            <a:schemeClr val="dk1"/>
          </a:lnRef>
          <a:fillRef idx="0">
            <a:schemeClr val="dk1"/>
          </a:fillRef>
          <a:effectRef idx="1">
            <a:schemeClr val="dk1"/>
          </a:effectRef>
          <a:fontRef idx="minor">
            <a:schemeClr val="tx1"/>
          </a:fontRef>
        </p:style>
      </p:cxnSp>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1115984"/>
            <a:ext cx="4824536" cy="2335281"/>
          </a:xfrm>
          <a:prstGeom prst="rect">
            <a:avLst/>
          </a:prstGeom>
        </p:spPr>
      </p:pic>
      <p:sp>
        <p:nvSpPr>
          <p:cNvPr id="3" name="TextBox 2"/>
          <p:cNvSpPr txBox="1"/>
          <p:nvPr/>
        </p:nvSpPr>
        <p:spPr>
          <a:xfrm>
            <a:off x="139309" y="4365104"/>
            <a:ext cx="3856627" cy="230832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t>Simple AM modulation of the longitudinal spectrum</a:t>
            </a:r>
          </a:p>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r>
              <a:rPr lang="en-US" sz="1600" dirty="0" smtClean="0"/>
              <a:t>The difference in width of sidebands provide chromaticity</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smtClean="0"/>
              <a:t>The ratio of powers in longitudinal and transverse spectra can provide beam width</a:t>
            </a:r>
            <a:endParaRPr lang="en-US" sz="1600" dirty="0"/>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670" y="3497030"/>
            <a:ext cx="5247818" cy="288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551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1590" y="983316"/>
            <a:ext cx="4782040" cy="2273793"/>
          </a:xfrm>
          <a:prstGeom prst="rect">
            <a:avLst/>
          </a:prstGeom>
        </p:spPr>
      </p:pic>
      <p:sp>
        <p:nvSpPr>
          <p:cNvPr id="2" name="Title 1"/>
          <p:cNvSpPr>
            <a:spLocks noGrp="1"/>
          </p:cNvSpPr>
          <p:nvPr>
            <p:ph type="title"/>
          </p:nvPr>
        </p:nvSpPr>
        <p:spPr>
          <a:xfrm>
            <a:off x="374848" y="-99392"/>
            <a:ext cx="8229600" cy="1143000"/>
          </a:xfrm>
        </p:spPr>
        <p:txBody>
          <a:bodyPr/>
          <a:lstStyle/>
          <a:p>
            <a:r>
              <a:rPr lang="de-DE" dirty="0"/>
              <a:t>L</a:t>
            </a:r>
            <a:r>
              <a:rPr lang="de-DE" dirty="0" smtClean="0"/>
              <a:t>ongitudinal beam </a:t>
            </a:r>
            <a:r>
              <a:rPr lang="de-DE" dirty="0" err="1" smtClean="0"/>
              <a:t>spectrum</a:t>
            </a:r>
            <a:r>
              <a:rPr lang="de-DE" dirty="0" smtClean="0"/>
              <a:t>: </a:t>
            </a:r>
            <a:r>
              <a:rPr lang="en-US" altLang="de-DE" dirty="0" smtClean="0"/>
              <a:t>Bunched beam</a:t>
            </a:r>
            <a:endParaRPr lang="en-US" altLang="de-DE" dirty="0"/>
          </a:p>
        </p:txBody>
      </p:sp>
      <p:sp>
        <p:nvSpPr>
          <p:cNvPr id="6" name="Oval 5"/>
          <p:cNvSpPr/>
          <p:nvPr/>
        </p:nvSpPr>
        <p:spPr>
          <a:xfrm>
            <a:off x="467544" y="1740084"/>
            <a:ext cx="2687937" cy="2687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1783202" y="1679799"/>
            <a:ext cx="148081"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1759019" y="1679799"/>
            <a:ext cx="148081" cy="144016"/>
          </a:xfrm>
          <a:prstGeom prst="ellipse">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44"/>
          <p:cNvSpPr/>
          <p:nvPr/>
        </p:nvSpPr>
        <p:spPr>
          <a:xfrm>
            <a:off x="1378727" y="1812092"/>
            <a:ext cx="792088" cy="395209"/>
          </a:xfrm>
          <a:prstGeom prst="rect">
            <a:avLst/>
          </a:prstGeom>
          <a:solidFill>
            <a:srgbClr val="00B0F0"/>
          </a:solidFill>
          <a:scene3d>
            <a:camera prst="orthographicFront">
              <a:rot lat="42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382902" y="1308036"/>
            <a:ext cx="792088" cy="395209"/>
          </a:xfrm>
          <a:prstGeom prst="rect">
            <a:avLst/>
          </a:prstGeom>
          <a:solidFill>
            <a:srgbClr val="00B0F0"/>
          </a:solidFill>
          <a:scene3d>
            <a:camera prst="orthographicFront">
              <a:rot lat="4200000" lon="60000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V="1">
            <a:off x="1859337" y="2009697"/>
            <a:ext cx="0" cy="278821"/>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flipV="1">
            <a:off x="1859337" y="1236028"/>
            <a:ext cx="0" cy="278821"/>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flipV="1">
            <a:off x="1853995" y="2304425"/>
            <a:ext cx="1420593" cy="2"/>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1859730" y="1236028"/>
            <a:ext cx="1414858" cy="0"/>
          </a:xfrm>
          <a:prstGeom prst="line">
            <a:avLst/>
          </a:prstGeom>
        </p:spPr>
        <p:style>
          <a:lnRef idx="2">
            <a:schemeClr val="dk1"/>
          </a:lnRef>
          <a:fillRef idx="0">
            <a:schemeClr val="dk1"/>
          </a:fillRef>
          <a:effectRef idx="1">
            <a:schemeClr val="dk1"/>
          </a:effectRef>
          <a:fontRef idx="minor">
            <a:schemeClr val="tx1"/>
          </a:fontRef>
        </p:style>
      </p:cxnSp>
      <p:sp>
        <p:nvSpPr>
          <p:cNvPr id="54" name="Oval 53"/>
          <p:cNvSpPr/>
          <p:nvPr/>
        </p:nvSpPr>
        <p:spPr>
          <a:xfrm>
            <a:off x="2987824" y="1512464"/>
            <a:ext cx="576064" cy="52750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flipV="1">
            <a:off x="3275856" y="2051720"/>
            <a:ext cx="0" cy="253474"/>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flipV="1">
            <a:off x="3275856" y="1246809"/>
            <a:ext cx="0" cy="278821"/>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3059832" y="1591549"/>
                <a:ext cx="3642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Σ</m:t>
                      </m:r>
                    </m:oMath>
                  </m:oMathPara>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3059832" y="1591549"/>
                <a:ext cx="364202" cy="369332"/>
              </a:xfrm>
              <a:prstGeom prst="rect">
                <a:avLst/>
              </a:prstGeom>
              <a:blipFill rotWithShape="1">
                <a:blip r:embed="rId4"/>
                <a:stretch>
                  <a:fillRect/>
                </a:stretch>
              </a:blipFill>
            </p:spPr>
            <p:txBody>
              <a:bodyPr/>
              <a:lstStyle/>
              <a:p>
                <a:r>
                  <a:rPr lang="en-US">
                    <a:noFill/>
                  </a:rPr>
                  <a:t> </a:t>
                </a:r>
              </a:p>
            </p:txBody>
          </p:sp>
        </mc:Fallback>
      </mc:AlternateContent>
      <p:cxnSp>
        <p:nvCxnSpPr>
          <p:cNvPr id="62" name="Straight Arrow Connector 61"/>
          <p:cNvCxnSpPr/>
          <p:nvPr/>
        </p:nvCxnSpPr>
        <p:spPr>
          <a:xfrm>
            <a:off x="3563888" y="1772816"/>
            <a:ext cx="4111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1403648" y="5197876"/>
                <a:ext cx="1973874" cy="355803"/>
              </a:xfrm>
              <a:prstGeom prst="rect">
                <a:avLst/>
              </a:prstGeom>
              <a:noFill/>
            </p:spPr>
            <p:txBody>
              <a:bodyPr wrap="none" rtlCol="0">
                <a:spAutoFit/>
              </a:bodyPr>
              <a:lstStyle/>
              <a:p>
                <a14:m>
                  <m:oMath xmlns:m="http://schemas.openxmlformats.org/officeDocument/2006/math">
                    <m:sSubSup>
                      <m:sSubSupPr>
                        <m:ctrlPr>
                          <a:rPr lang="de-DE" sz="1600" i="1" smtClean="0">
                            <a:latin typeface="Cambria Math"/>
                          </a:rPr>
                        </m:ctrlPr>
                      </m:sSubSupPr>
                      <m:e>
                        <m:r>
                          <m:rPr>
                            <m:sty m:val="p"/>
                          </m:rPr>
                          <a:rPr lang="de-DE" sz="1600" b="0" i="0" smtClean="0">
                            <a:latin typeface="Cambria Math"/>
                          </a:rPr>
                          <m:t>r</m:t>
                        </m:r>
                      </m:e>
                      <m:sub>
                        <m:r>
                          <a:rPr lang="de-DE" sz="1600" i="1">
                            <a:latin typeface="Cambria Math"/>
                          </a:rPr>
                          <m:t>𝑚</m:t>
                        </m:r>
                        <m:r>
                          <a:rPr lang="de-DE" sz="1600" i="1">
                            <a:latin typeface="Cambria Math"/>
                          </a:rPr>
                          <m:t>,</m:t>
                        </m:r>
                        <m:r>
                          <a:rPr lang="de-DE" sz="1600" i="1">
                            <a:latin typeface="Cambria Math"/>
                          </a:rPr>
                          <m:t>𝑘</m:t>
                        </m:r>
                      </m:sub>
                      <m:sup/>
                    </m:sSubSup>
                    <m:r>
                      <a:rPr lang="de-DE" sz="1600" b="0" i="1" smtClean="0">
                        <a:latin typeface="Cambria Math"/>
                        <a:ea typeface="Cambria Math"/>
                      </a:rPr>
                      <m:t>=</m:t>
                    </m:r>
                    <m:r>
                      <a:rPr lang="de-DE" sz="1600" b="0" i="1" smtClean="0">
                        <a:latin typeface="Cambria Math"/>
                        <a:ea typeface="Cambria Math"/>
                      </a:rPr>
                      <m:t>𝑞</m:t>
                    </m:r>
                    <m:sSub>
                      <m:sSubPr>
                        <m:ctrlPr>
                          <a:rPr lang="de-DE" sz="1600" b="0" i="1" smtClean="0">
                            <a:latin typeface="Cambria Math"/>
                            <a:ea typeface="Cambria Math"/>
                          </a:rPr>
                        </m:ctrlPr>
                      </m:sSubPr>
                      <m:e>
                        <m:r>
                          <a:rPr lang="de-DE" sz="1600" b="0" i="1" smtClean="0">
                            <a:latin typeface="Cambria Math"/>
                            <a:ea typeface="Cambria Math"/>
                          </a:rPr>
                          <m:t>𝜔</m:t>
                        </m:r>
                      </m:e>
                      <m:sub>
                        <m:r>
                          <a:rPr lang="de-DE" sz="1600" b="0" i="1" smtClean="0">
                            <a:latin typeface="Cambria Math"/>
                            <a:ea typeface="Cambria Math"/>
                          </a:rPr>
                          <m:t>0</m:t>
                        </m:r>
                      </m:sub>
                    </m:sSub>
                    <m:sSub>
                      <m:sSubPr>
                        <m:ctrlPr>
                          <a:rPr lang="de-DE" sz="1600" b="0" i="1" smtClean="0">
                            <a:latin typeface="Cambria Math"/>
                            <a:ea typeface="Cambria Math"/>
                          </a:rPr>
                        </m:ctrlPr>
                      </m:sSubPr>
                      <m:e>
                        <m:r>
                          <a:rPr lang="de-DE" sz="1600" b="0" i="1" smtClean="0">
                            <a:latin typeface="Cambria Math"/>
                            <a:ea typeface="Cambria Math"/>
                          </a:rPr>
                          <m:t> </m:t>
                        </m:r>
                        <m:r>
                          <a:rPr lang="de-DE" sz="1600" b="0" i="1" smtClean="0">
                            <a:latin typeface="Cambria Math"/>
                            <a:ea typeface="Cambria Math"/>
                          </a:rPr>
                          <m:t>𝐽</m:t>
                        </m:r>
                      </m:e>
                      <m:sub>
                        <m:r>
                          <a:rPr lang="de-DE" sz="1600" b="0" i="1" smtClean="0">
                            <a:latin typeface="Cambria Math"/>
                            <a:ea typeface="Cambria Math"/>
                          </a:rPr>
                          <m:t>𝑘</m:t>
                        </m:r>
                      </m:sub>
                    </m:sSub>
                    <m:r>
                      <a:rPr lang="de-DE" sz="1600" b="0" i="1" smtClean="0">
                        <a:latin typeface="Cambria Math"/>
                        <a:ea typeface="Cambria Math"/>
                      </a:rPr>
                      <m:t>(</m:t>
                    </m:r>
                    <m:r>
                      <a:rPr lang="de-DE" sz="1600" b="0" i="1" smtClean="0">
                        <a:latin typeface="Cambria Math"/>
                        <a:ea typeface="Cambria Math"/>
                      </a:rPr>
                      <m:t>𝑚</m:t>
                    </m:r>
                    <m:sSub>
                      <m:sSubPr>
                        <m:ctrlPr>
                          <a:rPr lang="de-DE" sz="1600" i="1">
                            <a:latin typeface="Cambria Math"/>
                          </a:rPr>
                        </m:ctrlPr>
                      </m:sSubPr>
                      <m:e>
                        <m:r>
                          <a:rPr lang="de-DE" sz="1600" i="1">
                            <a:latin typeface="Cambria Math"/>
                            <a:ea typeface="Cambria Math"/>
                          </a:rPr>
                          <m:t>𝜃</m:t>
                        </m:r>
                      </m:e>
                      <m:sub>
                        <m:r>
                          <a:rPr lang="de-DE" sz="1600" i="1">
                            <a:latin typeface="Cambria Math"/>
                          </a:rPr>
                          <m:t>𝑚</m:t>
                        </m:r>
                      </m:sub>
                    </m:sSub>
                  </m:oMath>
                </a14:m>
                <a:r>
                  <a:rPr lang="en-US" sz="1600" dirty="0" smtClean="0"/>
                  <a:t>)</a:t>
                </a:r>
                <a:endParaRPr lang="en-US"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403648" y="5197876"/>
                <a:ext cx="1973874" cy="355803"/>
              </a:xfrm>
              <a:prstGeom prst="rect">
                <a:avLst/>
              </a:prstGeom>
              <a:blipFill rotWithShape="1">
                <a:blip r:embed="rId5"/>
                <a:stretch>
                  <a:fillRect t="-3448" r="-309" b="-18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1331640" y="4869160"/>
                <a:ext cx="1938608" cy="3558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de-DE" sz="1600" i="1" smtClean="0">
                              <a:latin typeface="Cambria Math"/>
                            </a:rPr>
                          </m:ctrlPr>
                        </m:sSubSupPr>
                        <m:e>
                          <m:r>
                            <m:rPr>
                              <m:sty m:val="p"/>
                            </m:rPr>
                            <a:rPr lang="de-DE" sz="1600">
                              <a:latin typeface="Cambria Math"/>
                              <a:ea typeface="Cambria Math"/>
                            </a:rPr>
                            <m:t>ω</m:t>
                          </m:r>
                        </m:e>
                        <m:sub>
                          <m:r>
                            <a:rPr lang="de-DE" sz="1600" i="1">
                              <a:latin typeface="Cambria Math"/>
                            </a:rPr>
                            <m:t>𝑚</m:t>
                          </m:r>
                          <m:r>
                            <a:rPr lang="de-DE" sz="1600" i="1">
                              <a:latin typeface="Cambria Math"/>
                            </a:rPr>
                            <m:t>,</m:t>
                          </m:r>
                          <m:r>
                            <a:rPr lang="de-DE" sz="1600" i="1">
                              <a:latin typeface="Cambria Math"/>
                            </a:rPr>
                            <m:t>𝑘</m:t>
                          </m:r>
                        </m:sub>
                        <m:sup/>
                      </m:sSubSup>
                      <m:r>
                        <a:rPr lang="de-DE" sz="1600" b="0" i="1" smtClean="0">
                          <a:latin typeface="Cambria Math"/>
                        </a:rPr>
                        <m:t>=</m:t>
                      </m:r>
                      <m:r>
                        <a:rPr lang="de-DE" sz="1600" b="0" i="1" smtClean="0">
                          <a:latin typeface="Cambria Math"/>
                          <a:ea typeface="Cambria Math"/>
                        </a:rPr>
                        <m:t>𝑚</m:t>
                      </m:r>
                      <m:sSub>
                        <m:sSubPr>
                          <m:ctrlPr>
                            <a:rPr lang="de-DE" sz="1600" i="1">
                              <a:latin typeface="Cambria Math"/>
                              <a:ea typeface="Cambria Math"/>
                            </a:rPr>
                          </m:ctrlPr>
                        </m:sSubPr>
                        <m:e>
                          <m:r>
                            <a:rPr lang="de-DE" sz="1600" i="1">
                              <a:latin typeface="Cambria Math"/>
                              <a:ea typeface="Cambria Math"/>
                            </a:rPr>
                            <m:t>𝜔</m:t>
                          </m:r>
                        </m:e>
                        <m:sub>
                          <m:r>
                            <a:rPr lang="de-DE" sz="1600" i="1">
                              <a:latin typeface="Cambria Math"/>
                              <a:ea typeface="Cambria Math"/>
                            </a:rPr>
                            <m:t>0</m:t>
                          </m:r>
                        </m:sub>
                      </m:sSub>
                      <m:r>
                        <a:rPr lang="de-DE" sz="1600" b="0" i="1" smtClean="0">
                          <a:latin typeface="Cambria Math"/>
                          <a:ea typeface="Cambria Math"/>
                        </a:rPr>
                        <m:t>+</m:t>
                      </m:r>
                      <m:r>
                        <a:rPr lang="de-DE" sz="1600" b="0" i="1" smtClean="0">
                          <a:latin typeface="Cambria Math"/>
                          <a:ea typeface="Cambria Math"/>
                        </a:rPr>
                        <m:t>𝑘</m:t>
                      </m:r>
                      <m:sSub>
                        <m:sSubPr>
                          <m:ctrlPr>
                            <a:rPr lang="de-DE" sz="1600" i="1">
                              <a:latin typeface="Cambria Math"/>
                              <a:ea typeface="Cambria Math"/>
                            </a:rPr>
                          </m:ctrlPr>
                        </m:sSubPr>
                        <m:e>
                          <m:r>
                            <a:rPr lang="de-DE" sz="1600" i="1">
                              <a:latin typeface="Cambria Math"/>
                              <a:ea typeface="Cambria Math"/>
                            </a:rPr>
                            <m:t>𝜔</m:t>
                          </m:r>
                        </m:e>
                        <m:sub>
                          <m:r>
                            <a:rPr lang="de-DE" sz="1600" i="1">
                              <a:latin typeface="Cambria Math"/>
                              <a:ea typeface="Cambria Math"/>
                            </a:rPr>
                            <m:t>𝑠</m:t>
                          </m:r>
                        </m:sub>
                      </m:sSub>
                    </m:oMath>
                  </m:oMathPara>
                </a14:m>
                <a:endParaRPr lang="en-US" sz="1600" dirty="0"/>
              </a:p>
            </p:txBody>
          </p:sp>
        </mc:Choice>
        <mc:Fallback xmlns="">
          <p:sp>
            <p:nvSpPr>
              <p:cNvPr id="140" name="TextBox 139"/>
              <p:cNvSpPr txBox="1">
                <a:spLocks noRot="1" noChangeAspect="1" noMove="1" noResize="1" noEditPoints="1" noAdjustHandles="1" noChangeArrowheads="1" noChangeShapeType="1" noTextEdit="1"/>
              </p:cNvSpPr>
              <p:nvPr/>
            </p:nvSpPr>
            <p:spPr>
              <a:xfrm>
                <a:off x="1331640" y="4869160"/>
                <a:ext cx="1938608" cy="35580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p:cNvSpPr txBox="1"/>
              <p:nvPr/>
            </p:nvSpPr>
            <p:spPr>
              <a:xfrm>
                <a:off x="474896" y="3417312"/>
                <a:ext cx="2563586" cy="3626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00" b="0" i="1" smtClean="0">
                              <a:latin typeface="Cambria Math"/>
                            </a:rPr>
                          </m:ctrlPr>
                        </m:sSubPr>
                        <m:e>
                          <m:r>
                            <a:rPr lang="de-DE" sz="1600" b="0" i="1" smtClean="0">
                              <a:latin typeface="Cambria Math"/>
                              <a:ea typeface="Cambria Math"/>
                            </a:rPr>
                            <m:t>𝜃</m:t>
                          </m:r>
                        </m:e>
                        <m:sub>
                          <m:r>
                            <a:rPr lang="de-DE" sz="1600" b="0" i="1" smtClean="0">
                              <a:latin typeface="Cambria Math"/>
                              <a:ea typeface="Cambria Math"/>
                            </a:rPr>
                            <m:t> </m:t>
                          </m:r>
                        </m:sub>
                      </m:sSub>
                      <m:d>
                        <m:dPr>
                          <m:ctrlPr>
                            <a:rPr lang="de-DE" sz="1600" b="0" i="1" smtClean="0">
                              <a:latin typeface="Cambria Math"/>
                            </a:rPr>
                          </m:ctrlPr>
                        </m:dPr>
                        <m:e>
                          <m:r>
                            <a:rPr lang="de-DE" sz="1600" b="0" i="1" smtClean="0">
                              <a:latin typeface="Cambria Math"/>
                            </a:rPr>
                            <m:t>𝑡</m:t>
                          </m:r>
                        </m:e>
                      </m:d>
                      <m:r>
                        <a:rPr lang="de-DE" sz="1600" b="0" i="1" smtClean="0">
                          <a:latin typeface="Cambria Math"/>
                        </a:rPr>
                        <m:t>=</m:t>
                      </m:r>
                      <m:sSub>
                        <m:sSubPr>
                          <m:ctrlPr>
                            <a:rPr lang="de-DE" sz="1600" b="0" i="1" smtClean="0">
                              <a:latin typeface="Cambria Math"/>
                            </a:rPr>
                          </m:ctrlPr>
                        </m:sSubPr>
                        <m:e>
                          <m:sSub>
                            <m:sSubPr>
                              <m:ctrlPr>
                                <a:rPr lang="de-DE" sz="1600" b="0" i="1" smtClean="0">
                                  <a:latin typeface="Cambria Math"/>
                                </a:rPr>
                              </m:ctrlPr>
                            </m:sSubPr>
                            <m:e>
                              <m:r>
                                <a:rPr lang="de-DE" sz="1600" b="0" i="1" smtClean="0">
                                  <a:latin typeface="Cambria Math"/>
                                  <a:ea typeface="Cambria Math"/>
                                </a:rPr>
                                <m:t>𝜃</m:t>
                              </m:r>
                            </m:e>
                            <m:sub>
                              <m:r>
                                <a:rPr lang="de-DE" sz="1600" b="0" i="1" smtClean="0">
                                  <a:latin typeface="Cambria Math"/>
                                </a:rPr>
                                <m:t>𝑚</m:t>
                              </m:r>
                            </m:sub>
                          </m:sSub>
                        </m:e>
                        <m:sub>
                          <m:r>
                            <a:rPr lang="de-DE" sz="1600" b="0" i="1" smtClean="0">
                              <a:latin typeface="Cambria Math"/>
                              <a:ea typeface="Cambria Math"/>
                            </a:rPr>
                            <m:t> </m:t>
                          </m:r>
                        </m:sub>
                      </m:sSub>
                      <m:func>
                        <m:funcPr>
                          <m:ctrlPr>
                            <a:rPr lang="de-DE" sz="1600" b="0" i="1" smtClean="0">
                              <a:latin typeface="Cambria Math"/>
                            </a:rPr>
                          </m:ctrlPr>
                        </m:funcPr>
                        <m:fName>
                          <m:r>
                            <m:rPr>
                              <m:sty m:val="p"/>
                            </m:rPr>
                            <a:rPr lang="de-DE" sz="1600" b="0" i="0" smtClean="0">
                              <a:latin typeface="Cambria Math"/>
                            </a:rPr>
                            <m:t>sin</m:t>
                          </m:r>
                        </m:fName>
                        <m:e>
                          <m:r>
                            <a:rPr lang="de-DE" sz="1600" b="0" i="1" smtClean="0">
                              <a:latin typeface="Cambria Math"/>
                            </a:rPr>
                            <m:t>(</m:t>
                          </m:r>
                          <m:sSub>
                            <m:sSubPr>
                              <m:ctrlPr>
                                <a:rPr lang="de-DE" sz="1600" b="0" i="1" smtClean="0">
                                  <a:latin typeface="Cambria Math"/>
                                  <a:ea typeface="Cambria Math"/>
                                </a:rPr>
                              </m:ctrlPr>
                            </m:sSubPr>
                            <m:e>
                              <m:r>
                                <a:rPr lang="de-DE" sz="1600" b="0" i="1" smtClean="0">
                                  <a:latin typeface="Cambria Math"/>
                                  <a:ea typeface="Cambria Math"/>
                                </a:rPr>
                                <m:t>𝜔</m:t>
                              </m:r>
                            </m:e>
                            <m:sub>
                              <m:r>
                                <a:rPr lang="de-DE" sz="1600" b="0" i="1" smtClean="0">
                                  <a:latin typeface="Cambria Math"/>
                                  <a:ea typeface="Cambria Math"/>
                                </a:rPr>
                                <m:t>𝑠</m:t>
                              </m:r>
                            </m:sub>
                          </m:sSub>
                          <m:r>
                            <a:rPr lang="de-DE" sz="1600" b="0" i="1" smtClean="0">
                              <a:latin typeface="Cambria Math"/>
                              <a:ea typeface="Cambria Math"/>
                            </a:rPr>
                            <m:t>𝑡</m:t>
                          </m:r>
                          <m:r>
                            <a:rPr lang="de-DE" sz="1600" b="0" i="1" smtClean="0">
                              <a:latin typeface="Cambria Math"/>
                              <a:ea typeface="Cambria Math"/>
                            </a:rPr>
                            <m:t> + </m:t>
                          </m:r>
                          <m:sSub>
                            <m:sSubPr>
                              <m:ctrlPr>
                                <a:rPr lang="de-DE" sz="1600" b="0" i="1" smtClean="0">
                                  <a:latin typeface="Cambria Math"/>
                                  <a:ea typeface="Cambria Math"/>
                                </a:rPr>
                              </m:ctrlPr>
                            </m:sSubPr>
                            <m:e>
                              <m:r>
                                <a:rPr lang="de-DE" sz="1600" b="0" i="1" smtClean="0">
                                  <a:latin typeface="Cambria Math"/>
                                  <a:ea typeface="Cambria Math"/>
                                </a:rPr>
                                <m:t>𝜑</m:t>
                              </m:r>
                            </m:e>
                            <m:sub>
                              <m:r>
                                <a:rPr lang="de-DE" sz="1600" b="0" i="1" smtClean="0">
                                  <a:latin typeface="Cambria Math"/>
                                  <a:ea typeface="Cambria Math"/>
                                </a:rPr>
                                <m:t> </m:t>
                              </m:r>
                            </m:sub>
                          </m:sSub>
                          <m:r>
                            <a:rPr lang="de-DE" sz="1600" b="0" i="1" smtClean="0">
                              <a:latin typeface="Cambria Math"/>
                            </a:rPr>
                            <m:t>)</m:t>
                          </m:r>
                        </m:e>
                      </m:func>
                    </m:oMath>
                  </m:oMathPara>
                </a14:m>
                <a:endParaRPr lang="en-US" sz="1600" dirty="0"/>
              </a:p>
            </p:txBody>
          </p:sp>
        </mc:Choice>
        <mc:Fallback xmlns="">
          <p:sp>
            <p:nvSpPr>
              <p:cNvPr id="143" name="TextBox 142"/>
              <p:cNvSpPr txBox="1">
                <a:spLocks noRot="1" noChangeAspect="1" noMove="1" noResize="1" noEditPoints="1" noAdjustHandles="1" noChangeArrowheads="1" noChangeShapeType="1" noTextEdit="1"/>
              </p:cNvSpPr>
              <p:nvPr/>
            </p:nvSpPr>
            <p:spPr>
              <a:xfrm>
                <a:off x="474896" y="3417312"/>
                <a:ext cx="2563586" cy="362600"/>
              </a:xfrm>
              <a:prstGeom prst="rect">
                <a:avLst/>
              </a:prstGeom>
              <a:blipFill rotWithShape="1">
                <a:blip r:embed="rId7"/>
                <a:stretch>
                  <a:fillRect b="-5085"/>
                </a:stretch>
              </a:blipFill>
            </p:spPr>
            <p:txBody>
              <a:bodyPr/>
              <a:lstStyle/>
              <a:p>
                <a:r>
                  <a:rPr lang="en-US">
                    <a:noFill/>
                  </a:rPr>
                  <a:t> </a:t>
                </a:r>
              </a:p>
            </p:txBody>
          </p:sp>
        </mc:Fallback>
      </mc:AlternateContent>
      <p:sp>
        <p:nvSpPr>
          <p:cNvPr id="12" name="TextBox 11"/>
          <p:cNvSpPr txBox="1"/>
          <p:nvPr/>
        </p:nvSpPr>
        <p:spPr>
          <a:xfrm>
            <a:off x="35496" y="5219908"/>
            <a:ext cx="1095172" cy="338554"/>
          </a:xfrm>
          <a:prstGeom prst="rect">
            <a:avLst/>
          </a:prstGeom>
          <a:noFill/>
        </p:spPr>
        <p:txBody>
          <a:bodyPr wrap="none" rtlCol="0">
            <a:spAutoFit/>
          </a:bodyPr>
          <a:lstStyle/>
          <a:p>
            <a:r>
              <a:rPr lang="de-DE" sz="1600" dirty="0" smtClean="0"/>
              <a:t>Amplitude</a:t>
            </a:r>
            <a:endParaRPr lang="en-US" sz="1600" dirty="0"/>
          </a:p>
        </p:txBody>
      </p:sp>
      <p:sp>
        <p:nvSpPr>
          <p:cNvPr id="149" name="TextBox 148"/>
          <p:cNvSpPr txBox="1"/>
          <p:nvPr/>
        </p:nvSpPr>
        <p:spPr>
          <a:xfrm>
            <a:off x="42284" y="4909575"/>
            <a:ext cx="1152880" cy="338554"/>
          </a:xfrm>
          <a:prstGeom prst="rect">
            <a:avLst/>
          </a:prstGeom>
          <a:noFill/>
        </p:spPr>
        <p:txBody>
          <a:bodyPr wrap="none" rtlCol="0">
            <a:spAutoFit/>
          </a:bodyPr>
          <a:lstStyle/>
          <a:p>
            <a:r>
              <a:rPr lang="de-DE" sz="1600" dirty="0" err="1" smtClean="0"/>
              <a:t>Frequency</a:t>
            </a:r>
            <a:endParaRPr lang="en-US" sz="1600" dirty="0"/>
          </a:p>
        </p:txBody>
      </p:sp>
      <mc:AlternateContent xmlns:mc="http://schemas.openxmlformats.org/markup-compatibility/2006" xmlns:a14="http://schemas.microsoft.com/office/drawing/2010/main">
        <mc:Choice Requires="a14">
          <p:sp>
            <p:nvSpPr>
              <p:cNvPr id="3" name="TextBox 2"/>
              <p:cNvSpPr txBox="1"/>
              <p:nvPr/>
            </p:nvSpPr>
            <p:spPr>
              <a:xfrm>
                <a:off x="1262082" y="2877502"/>
                <a:ext cx="994183" cy="479490"/>
              </a:xfrm>
              <a:prstGeom prst="rect">
                <a:avLst/>
              </a:prstGeom>
              <a:noFill/>
            </p:spPr>
            <p:txBody>
              <a:bodyPr wrap="none" rtlCol="0">
                <a:spAutoFit/>
              </a:bodyPr>
              <a:lstStyle/>
              <a:p>
                <a14:m>
                  <m:oMath xmlns:m="http://schemas.openxmlformats.org/officeDocument/2006/math">
                    <m:sSub>
                      <m:sSubPr>
                        <m:ctrlPr>
                          <a:rPr lang="de-DE" sz="1600" i="1" smtClean="0">
                            <a:latin typeface="Cambria Math"/>
                          </a:rPr>
                        </m:ctrlPr>
                      </m:sSubPr>
                      <m:e>
                        <m:sSub>
                          <m:sSubPr>
                            <m:ctrlPr>
                              <a:rPr lang="de-DE" sz="1600" i="1">
                                <a:latin typeface="Cambria Math"/>
                              </a:rPr>
                            </m:ctrlPr>
                          </m:sSubPr>
                          <m:e>
                            <m:r>
                              <a:rPr lang="de-DE" sz="1600" i="1">
                                <a:latin typeface="Cambria Math"/>
                                <a:ea typeface="Cambria Math"/>
                              </a:rPr>
                              <m:t>𝜃</m:t>
                            </m:r>
                          </m:e>
                          <m:sub>
                            <m:r>
                              <a:rPr lang="de-DE" sz="1600" i="1">
                                <a:latin typeface="Cambria Math"/>
                              </a:rPr>
                              <m:t>𝑚</m:t>
                            </m:r>
                          </m:sub>
                        </m:sSub>
                      </m:e>
                      <m:sub>
                        <m:r>
                          <a:rPr lang="de-DE" sz="1600" b="0" i="1" smtClean="0">
                            <a:latin typeface="Cambria Math"/>
                            <a:ea typeface="Cambria Math"/>
                          </a:rPr>
                          <m:t> </m:t>
                        </m:r>
                      </m:sub>
                    </m:sSub>
                    <m:r>
                      <a:rPr lang="de-DE" sz="1600" i="1" smtClean="0">
                        <a:latin typeface="Cambria Math"/>
                        <a:ea typeface="Cambria Math"/>
                      </a:rPr>
                      <m:t>∝</m:t>
                    </m:r>
                    <m:f>
                      <m:fPr>
                        <m:ctrlPr>
                          <a:rPr lang="de-DE" sz="1600" i="1">
                            <a:latin typeface="Cambria Math"/>
                            <a:ea typeface="Cambria Math"/>
                          </a:rPr>
                        </m:ctrlPr>
                      </m:fPr>
                      <m:num>
                        <m:r>
                          <m:rPr>
                            <m:sty m:val="p"/>
                          </m:rPr>
                          <a:rPr lang="el-GR" sz="1600" i="1">
                            <a:latin typeface="Cambria Math"/>
                            <a:ea typeface="Cambria Math"/>
                          </a:rPr>
                          <m:t>Δ</m:t>
                        </m:r>
                        <m:r>
                          <a:rPr lang="de-DE" sz="1600" i="1">
                            <a:latin typeface="Cambria Math"/>
                            <a:ea typeface="Cambria Math"/>
                          </a:rPr>
                          <m:t>𝑝</m:t>
                        </m:r>
                      </m:num>
                      <m:den>
                        <m:sSub>
                          <m:sSubPr>
                            <m:ctrlPr>
                              <a:rPr lang="de-DE" sz="1600" i="1">
                                <a:latin typeface="Cambria Math"/>
                                <a:ea typeface="Cambria Math"/>
                              </a:rPr>
                            </m:ctrlPr>
                          </m:sSubPr>
                          <m:e>
                            <m:r>
                              <a:rPr lang="de-DE" sz="1600" i="1">
                                <a:latin typeface="Cambria Math"/>
                                <a:ea typeface="Cambria Math"/>
                              </a:rPr>
                              <m:t>𝑝</m:t>
                            </m:r>
                          </m:e>
                          <m:sub>
                            <m:r>
                              <a:rPr lang="de-DE" sz="1600" i="1">
                                <a:latin typeface="Cambria Math"/>
                                <a:ea typeface="Cambria Math"/>
                              </a:rPr>
                              <m:t>0</m:t>
                            </m:r>
                          </m:sub>
                        </m:sSub>
                      </m:den>
                    </m:f>
                  </m:oMath>
                </a14:m>
                <a:r>
                  <a:rPr lang="en-US" sz="1600" dirty="0" smtClean="0"/>
                  <a:t> </a:t>
                </a:r>
                <a:endParaRPr lang="en-US"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1262082" y="2877502"/>
                <a:ext cx="994183" cy="479490"/>
              </a:xfrm>
              <a:prstGeom prst="rect">
                <a:avLst/>
              </a:prstGeom>
              <a:blipFill rotWithShape="1">
                <a:blip r:embed="rId15"/>
                <a:stretch>
                  <a:fillRect/>
                </a:stretch>
              </a:blipFill>
            </p:spPr>
            <p:txBody>
              <a:bodyPr/>
              <a:lstStyle/>
              <a:p>
                <a:r>
                  <a:rPr lang="en-US">
                    <a:noFill/>
                  </a:rPr>
                  <a:t> </a:t>
                </a:r>
              </a:p>
            </p:txBody>
          </p:sp>
        </mc:Fallback>
      </mc:AlternateContent>
      <p:sp>
        <p:nvSpPr>
          <p:cNvPr id="13" name="TextBox 12"/>
          <p:cNvSpPr txBox="1"/>
          <p:nvPr/>
        </p:nvSpPr>
        <p:spPr>
          <a:xfrm>
            <a:off x="4829100" y="4791002"/>
            <a:ext cx="1050462" cy="584775"/>
          </a:xfrm>
          <a:prstGeom prst="rect">
            <a:avLst/>
          </a:prstGeom>
          <a:solidFill>
            <a:srgbClr val="00B050"/>
          </a:solidFill>
        </p:spPr>
        <p:txBody>
          <a:bodyPr wrap="square" rtlCol="0">
            <a:spAutoFit/>
          </a:bodyPr>
          <a:lstStyle/>
          <a:p>
            <a:r>
              <a:rPr lang="de-DE" sz="1600" dirty="0" err="1" smtClean="0">
                <a:solidFill>
                  <a:schemeClr val="bg1"/>
                </a:solidFill>
              </a:rPr>
              <a:t>Bessel‘s</a:t>
            </a:r>
            <a:endParaRPr lang="de-DE" sz="1600" dirty="0" smtClean="0">
              <a:solidFill>
                <a:schemeClr val="bg1"/>
              </a:solidFill>
            </a:endParaRPr>
          </a:p>
          <a:p>
            <a:r>
              <a:rPr lang="de-DE" sz="1600" dirty="0" err="1">
                <a:solidFill>
                  <a:schemeClr val="bg1"/>
                </a:solidFill>
              </a:rPr>
              <a:t>f</a:t>
            </a:r>
            <a:r>
              <a:rPr lang="de-DE" sz="1600" dirty="0" err="1" smtClean="0">
                <a:solidFill>
                  <a:schemeClr val="bg1"/>
                </a:solidFill>
              </a:rPr>
              <a:t>unction</a:t>
            </a:r>
            <a:endParaRPr lang="en-US" sz="1600" dirty="0">
              <a:solidFill>
                <a:schemeClr val="bg1"/>
              </a:solidFill>
            </a:endParaRPr>
          </a:p>
        </p:txBody>
      </p:sp>
      <p:sp>
        <p:nvSpPr>
          <p:cNvPr id="101" name="TextBox 100"/>
          <p:cNvSpPr txBox="1"/>
          <p:nvPr/>
        </p:nvSpPr>
        <p:spPr>
          <a:xfrm>
            <a:off x="203686" y="4521060"/>
            <a:ext cx="2301576" cy="338554"/>
          </a:xfrm>
          <a:prstGeom prst="rect">
            <a:avLst/>
          </a:prstGeom>
          <a:solidFill>
            <a:srgbClr val="00B050"/>
          </a:solidFill>
        </p:spPr>
        <p:txBody>
          <a:bodyPr wrap="square" rtlCol="0">
            <a:spAutoFit/>
          </a:bodyPr>
          <a:lstStyle/>
          <a:p>
            <a:r>
              <a:rPr lang="de-DE" sz="1600" dirty="0" smtClean="0">
                <a:solidFill>
                  <a:schemeClr val="bg1"/>
                </a:solidFill>
              </a:rPr>
              <a:t>Synchrotron </a:t>
            </a:r>
            <a:r>
              <a:rPr lang="de-DE" sz="1600" dirty="0" err="1" smtClean="0">
                <a:solidFill>
                  <a:schemeClr val="bg1"/>
                </a:solidFill>
              </a:rPr>
              <a:t>frequency</a:t>
            </a:r>
            <a:endParaRPr lang="de-DE" sz="1600" dirty="0" smtClean="0">
              <a:solidFill>
                <a:schemeClr val="bg1"/>
              </a:solidFill>
            </a:endParaRPr>
          </a:p>
        </p:txBody>
      </p:sp>
      <p:cxnSp>
        <p:nvCxnSpPr>
          <p:cNvPr id="102" name="Straight Arrow Connector 101"/>
          <p:cNvCxnSpPr>
            <a:stCxn id="101" idx="0"/>
          </p:cNvCxnSpPr>
          <p:nvPr/>
        </p:nvCxnSpPr>
        <p:spPr>
          <a:xfrm flipV="1">
            <a:off x="1354474" y="3779494"/>
            <a:ext cx="576809" cy="7415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23" name="TextBox 122"/>
              <p:cNvSpPr txBox="1"/>
              <p:nvPr/>
            </p:nvSpPr>
            <p:spPr>
              <a:xfrm>
                <a:off x="1403648" y="5560456"/>
                <a:ext cx="1317220" cy="3558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de-DE" sz="1600" i="1" smtClean="0">
                              <a:latin typeface="Cambria Math"/>
                            </a:rPr>
                          </m:ctrlPr>
                        </m:sSubSupPr>
                        <m:e>
                          <m:r>
                            <m:rPr>
                              <m:sty m:val="p"/>
                            </m:rPr>
                            <a:rPr lang="de-DE" sz="1600">
                              <a:latin typeface="Cambria Math"/>
                              <a:ea typeface="Cambria Math"/>
                            </a:rPr>
                            <m:t>α</m:t>
                          </m:r>
                        </m:e>
                        <m:sub>
                          <m:r>
                            <a:rPr lang="de-DE" sz="1600" i="1">
                              <a:latin typeface="Cambria Math"/>
                            </a:rPr>
                            <m:t>𝑚</m:t>
                          </m:r>
                          <m:r>
                            <a:rPr lang="de-DE" sz="1600" i="1">
                              <a:latin typeface="Cambria Math"/>
                            </a:rPr>
                            <m:t>,</m:t>
                          </m:r>
                          <m:r>
                            <a:rPr lang="de-DE" sz="1600" i="1">
                              <a:latin typeface="Cambria Math"/>
                            </a:rPr>
                            <m:t>𝑘</m:t>
                          </m:r>
                        </m:sub>
                        <m:sup/>
                      </m:sSubSup>
                      <m:r>
                        <a:rPr lang="de-DE" sz="1600" b="0" i="1" smtClean="0">
                          <a:latin typeface="Cambria Math"/>
                          <a:ea typeface="Cambria Math"/>
                        </a:rPr>
                        <m:t>=</m:t>
                      </m:r>
                      <m:r>
                        <a:rPr lang="de-DE" sz="1600" i="1">
                          <a:latin typeface="Cambria Math"/>
                          <a:ea typeface="Cambria Math"/>
                        </a:rPr>
                        <m:t>−</m:t>
                      </m:r>
                      <m:r>
                        <a:rPr lang="de-DE" sz="1600" i="1">
                          <a:latin typeface="Cambria Math"/>
                          <a:ea typeface="Cambria Math"/>
                        </a:rPr>
                        <m:t>𝑘</m:t>
                      </m:r>
                      <m:r>
                        <a:rPr lang="de-DE" sz="1600" i="1">
                          <a:latin typeface="Cambria Math"/>
                          <a:ea typeface="Cambria Math"/>
                        </a:rPr>
                        <m:t>𝜑</m:t>
                      </m:r>
                    </m:oMath>
                  </m:oMathPara>
                </a14:m>
                <a:endParaRPr lang="en-US" sz="1600" dirty="0"/>
              </a:p>
            </p:txBody>
          </p:sp>
        </mc:Choice>
        <mc:Fallback xmlns="">
          <p:sp>
            <p:nvSpPr>
              <p:cNvPr id="123" name="TextBox 122"/>
              <p:cNvSpPr txBox="1">
                <a:spLocks noRot="1" noChangeAspect="1" noMove="1" noResize="1" noEditPoints="1" noAdjustHandles="1" noChangeArrowheads="1" noChangeShapeType="1" noTextEdit="1"/>
              </p:cNvSpPr>
              <p:nvPr/>
            </p:nvSpPr>
            <p:spPr>
              <a:xfrm>
                <a:off x="1403648" y="5560456"/>
                <a:ext cx="1317220" cy="355803"/>
              </a:xfrm>
              <a:prstGeom prst="rect">
                <a:avLst/>
              </a:prstGeom>
              <a:blipFill rotWithShape="1">
                <a:blip r:embed="rId16"/>
                <a:stretch>
                  <a:fillRect b="-5085"/>
                </a:stretch>
              </a:blipFill>
            </p:spPr>
            <p:txBody>
              <a:bodyPr/>
              <a:lstStyle/>
              <a:p>
                <a:r>
                  <a:rPr lang="en-US">
                    <a:noFill/>
                  </a:rPr>
                  <a:t> </a:t>
                </a:r>
              </a:p>
            </p:txBody>
          </p:sp>
        </mc:Fallback>
      </mc:AlternateContent>
      <p:sp>
        <p:nvSpPr>
          <p:cNvPr id="124" name="TextBox 123"/>
          <p:cNvSpPr txBox="1"/>
          <p:nvPr/>
        </p:nvSpPr>
        <p:spPr>
          <a:xfrm>
            <a:off x="35496" y="5539264"/>
            <a:ext cx="764953" cy="338554"/>
          </a:xfrm>
          <a:prstGeom prst="rect">
            <a:avLst/>
          </a:prstGeom>
          <a:noFill/>
        </p:spPr>
        <p:txBody>
          <a:bodyPr wrap="none" rtlCol="0">
            <a:spAutoFit/>
          </a:bodyPr>
          <a:lstStyle/>
          <a:p>
            <a:r>
              <a:rPr lang="de-DE" sz="1600" dirty="0" smtClean="0"/>
              <a:t>Phase</a:t>
            </a:r>
            <a:endParaRPr lang="en-US" sz="1600" dirty="0"/>
          </a:p>
        </p:txBody>
      </p:sp>
      <p:cxnSp>
        <p:nvCxnSpPr>
          <p:cNvPr id="86" name="Straight Arrow Connector 85"/>
          <p:cNvCxnSpPr/>
          <p:nvPr/>
        </p:nvCxnSpPr>
        <p:spPr>
          <a:xfrm>
            <a:off x="1576131" y="1679799"/>
            <a:ext cx="485646"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12" name="TextBox 111"/>
              <p:cNvSpPr txBox="1"/>
              <p:nvPr/>
            </p:nvSpPr>
            <p:spPr>
              <a:xfrm>
                <a:off x="4355976" y="3342542"/>
                <a:ext cx="4680520" cy="479490"/>
              </a:xfrm>
              <a:prstGeom prst="rect">
                <a:avLst/>
              </a:prstGeom>
              <a:solidFill>
                <a:srgbClr val="00B050"/>
              </a:solidFill>
            </p:spPr>
            <p:txBody>
              <a:bodyPr wrap="square" rtlCol="0">
                <a:spAutoFit/>
              </a:bodyPr>
              <a:lstStyle/>
              <a:p>
                <a:r>
                  <a:rPr lang="de-DE" sz="1600" dirty="0" smtClean="0">
                    <a:solidFill>
                      <a:schemeClr val="bg1"/>
                    </a:solidFill>
                  </a:rPr>
                  <a:t>Frequency </a:t>
                </a:r>
                <a:r>
                  <a:rPr lang="de-DE" sz="1600" dirty="0" err="1" smtClean="0">
                    <a:solidFill>
                      <a:schemeClr val="bg1"/>
                    </a:solidFill>
                  </a:rPr>
                  <a:t>modulation</a:t>
                </a:r>
                <a:r>
                  <a:rPr lang="de-DE" sz="1600" dirty="0" smtClean="0">
                    <a:solidFill>
                      <a:schemeClr val="bg1"/>
                    </a:solidFill>
                  </a:rPr>
                  <a:t> </a:t>
                </a:r>
                <a:r>
                  <a:rPr lang="de-DE" sz="1600" dirty="0" err="1" smtClean="0">
                    <a:solidFill>
                      <a:schemeClr val="bg1"/>
                    </a:solidFill>
                  </a:rPr>
                  <a:t>with</a:t>
                </a:r>
                <a:r>
                  <a:rPr lang="de-DE" sz="1600" dirty="0" smtClean="0">
                    <a:solidFill>
                      <a:schemeClr val="bg1"/>
                    </a:solidFill>
                  </a:rPr>
                  <a:t> </a:t>
                </a:r>
                <a:r>
                  <a:rPr lang="de-DE" sz="1600" dirty="0" err="1" smtClean="0">
                    <a:solidFill>
                      <a:schemeClr val="bg1"/>
                    </a:solidFill>
                  </a:rPr>
                  <a:t>index</a:t>
                </a:r>
                <a:r>
                  <a:rPr lang="de-DE" sz="1600" dirty="0" smtClean="0">
                    <a:solidFill>
                      <a:schemeClr val="bg1"/>
                    </a:solidFill>
                  </a:rPr>
                  <a:t> </a:t>
                </a:r>
                <a14:m>
                  <m:oMath xmlns:m="http://schemas.openxmlformats.org/officeDocument/2006/math">
                    <m:r>
                      <m:rPr>
                        <m:sty m:val="p"/>
                      </m:rPr>
                      <a:rPr lang="de-DE" sz="1600" b="0" i="0" smtClean="0">
                        <a:solidFill>
                          <a:schemeClr val="bg1"/>
                        </a:solidFill>
                        <a:latin typeface="Cambria Math"/>
                        <a:ea typeface="Cambria Math"/>
                      </a:rPr>
                      <m:t>h</m:t>
                    </m:r>
                    <m:r>
                      <a:rPr lang="de-DE" sz="1600" b="0" i="0" smtClean="0">
                        <a:solidFill>
                          <a:schemeClr val="bg1"/>
                        </a:solidFill>
                        <a:latin typeface="Cambria Math"/>
                        <a:ea typeface="Cambria Math"/>
                      </a:rPr>
                      <m:t>=(</m:t>
                    </m:r>
                    <m:r>
                      <m:rPr>
                        <m:sty m:val="p"/>
                      </m:rPr>
                      <a:rPr lang="de-DE" sz="1600" b="0" i="0" smtClean="0">
                        <a:solidFill>
                          <a:schemeClr val="bg1"/>
                        </a:solidFill>
                        <a:latin typeface="Cambria Math"/>
                        <a:ea typeface="Cambria Math"/>
                      </a:rPr>
                      <m:t>m</m:t>
                    </m:r>
                    <m:r>
                      <m:rPr>
                        <m:sty m:val="p"/>
                      </m:rPr>
                      <a:rPr lang="el-GR" sz="1600" b="0" i="1" smtClean="0">
                        <a:solidFill>
                          <a:schemeClr val="bg1"/>
                        </a:solidFill>
                        <a:latin typeface="Cambria Math"/>
                        <a:ea typeface="Cambria Math"/>
                      </a:rPr>
                      <m:t>η</m:t>
                    </m:r>
                    <m:sSub>
                      <m:sSubPr>
                        <m:ctrlPr>
                          <a:rPr lang="de-DE" sz="1600" i="1">
                            <a:solidFill>
                              <a:schemeClr val="bg1"/>
                            </a:solidFill>
                            <a:latin typeface="Cambria Math"/>
                            <a:ea typeface="Cambria Math"/>
                          </a:rPr>
                        </m:ctrlPr>
                      </m:sSubPr>
                      <m:e>
                        <m:r>
                          <a:rPr lang="de-DE" sz="1600" i="1">
                            <a:solidFill>
                              <a:schemeClr val="bg1"/>
                            </a:solidFill>
                            <a:latin typeface="Cambria Math"/>
                            <a:ea typeface="Cambria Math"/>
                          </a:rPr>
                          <m:t>𝜔</m:t>
                        </m:r>
                      </m:e>
                      <m:sub>
                        <m:r>
                          <a:rPr lang="de-DE" sz="1600" i="1">
                            <a:solidFill>
                              <a:schemeClr val="bg1"/>
                            </a:solidFill>
                            <a:latin typeface="Cambria Math"/>
                            <a:ea typeface="Cambria Math"/>
                          </a:rPr>
                          <m:t>0</m:t>
                        </m:r>
                      </m:sub>
                    </m:sSub>
                    <m:f>
                      <m:fPr>
                        <m:ctrlPr>
                          <a:rPr lang="de-DE" sz="1600" i="1">
                            <a:solidFill>
                              <a:schemeClr val="bg1"/>
                            </a:solidFill>
                            <a:latin typeface="Cambria Math"/>
                            <a:ea typeface="Cambria Math"/>
                          </a:rPr>
                        </m:ctrlPr>
                      </m:fPr>
                      <m:num>
                        <m:r>
                          <m:rPr>
                            <m:sty m:val="p"/>
                          </m:rPr>
                          <a:rPr lang="el-GR" sz="1600" i="1">
                            <a:solidFill>
                              <a:schemeClr val="bg1"/>
                            </a:solidFill>
                            <a:latin typeface="Cambria Math"/>
                            <a:ea typeface="Cambria Math"/>
                          </a:rPr>
                          <m:t>Δ</m:t>
                        </m:r>
                        <m:r>
                          <a:rPr lang="de-DE" sz="1600" i="1">
                            <a:solidFill>
                              <a:schemeClr val="bg1"/>
                            </a:solidFill>
                            <a:latin typeface="Cambria Math"/>
                            <a:ea typeface="Cambria Math"/>
                          </a:rPr>
                          <m:t>𝑝</m:t>
                        </m:r>
                      </m:num>
                      <m:den>
                        <m:sSub>
                          <m:sSubPr>
                            <m:ctrlPr>
                              <a:rPr lang="de-DE" sz="1600" i="1">
                                <a:solidFill>
                                  <a:schemeClr val="bg1"/>
                                </a:solidFill>
                                <a:latin typeface="Cambria Math"/>
                                <a:ea typeface="Cambria Math"/>
                              </a:rPr>
                            </m:ctrlPr>
                          </m:sSubPr>
                          <m:e>
                            <m:r>
                              <a:rPr lang="de-DE" sz="1600" i="1">
                                <a:solidFill>
                                  <a:schemeClr val="bg1"/>
                                </a:solidFill>
                                <a:latin typeface="Cambria Math"/>
                                <a:ea typeface="Cambria Math"/>
                              </a:rPr>
                              <m:t>𝑝</m:t>
                            </m:r>
                          </m:e>
                          <m:sub>
                            <m:r>
                              <a:rPr lang="de-DE" sz="1600" i="1">
                                <a:solidFill>
                                  <a:schemeClr val="bg1"/>
                                </a:solidFill>
                                <a:latin typeface="Cambria Math"/>
                                <a:ea typeface="Cambria Math"/>
                              </a:rPr>
                              <m:t>0</m:t>
                            </m:r>
                          </m:sub>
                        </m:sSub>
                      </m:den>
                    </m:f>
                    <m:r>
                      <a:rPr lang="de-DE" sz="1600" b="0" i="1" smtClean="0">
                        <a:solidFill>
                          <a:schemeClr val="bg1"/>
                        </a:solidFill>
                        <a:latin typeface="Cambria Math"/>
                        <a:ea typeface="Cambria Math"/>
                      </a:rPr>
                      <m:t>)/</m:t>
                    </m:r>
                    <m:sSub>
                      <m:sSubPr>
                        <m:ctrlPr>
                          <a:rPr lang="de-DE" sz="1600" i="1">
                            <a:solidFill>
                              <a:schemeClr val="bg1"/>
                            </a:solidFill>
                            <a:latin typeface="Cambria Math"/>
                            <a:ea typeface="Cambria Math"/>
                          </a:rPr>
                        </m:ctrlPr>
                      </m:sSubPr>
                      <m:e>
                        <m:r>
                          <a:rPr lang="de-DE" sz="1600" i="1">
                            <a:solidFill>
                              <a:schemeClr val="bg1"/>
                            </a:solidFill>
                            <a:latin typeface="Cambria Math"/>
                            <a:ea typeface="Cambria Math"/>
                          </a:rPr>
                          <m:t>𝜔</m:t>
                        </m:r>
                      </m:e>
                      <m:sub>
                        <m:r>
                          <a:rPr lang="de-DE" sz="1600" i="1">
                            <a:solidFill>
                              <a:schemeClr val="bg1"/>
                            </a:solidFill>
                            <a:latin typeface="Cambria Math"/>
                            <a:ea typeface="Cambria Math"/>
                          </a:rPr>
                          <m:t>𝑠</m:t>
                        </m:r>
                      </m:sub>
                    </m:sSub>
                  </m:oMath>
                </a14:m>
                <a:endParaRPr lang="de-DE" sz="1600" dirty="0" smtClean="0">
                  <a:solidFill>
                    <a:schemeClr val="bg1"/>
                  </a:solidFill>
                </a:endParaRPr>
              </a:p>
            </p:txBody>
          </p:sp>
        </mc:Choice>
        <mc:Fallback xmlns="">
          <p:sp>
            <p:nvSpPr>
              <p:cNvPr id="112" name="TextBox 111"/>
              <p:cNvSpPr txBox="1">
                <a:spLocks noRot="1" noChangeAspect="1" noMove="1" noResize="1" noEditPoints="1" noAdjustHandles="1" noChangeArrowheads="1" noChangeShapeType="1" noTextEdit="1"/>
              </p:cNvSpPr>
              <p:nvPr/>
            </p:nvSpPr>
            <p:spPr>
              <a:xfrm>
                <a:off x="4355976" y="3342542"/>
                <a:ext cx="4680520" cy="479490"/>
              </a:xfrm>
              <a:prstGeom prst="rect">
                <a:avLst/>
              </a:prstGeom>
              <a:blipFill rotWithShape="1">
                <a:blip r:embed="rId17"/>
                <a:stretch>
                  <a:fillRect l="-7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648340" y="2555776"/>
                <a:ext cx="2422779" cy="338554"/>
              </a:xfrm>
              <a:prstGeom prst="rect">
                <a:avLst/>
              </a:prstGeom>
              <a:noFill/>
            </p:spPr>
            <p:txBody>
              <a:bodyPr wrap="none" rtlCol="0">
                <a:spAutoFit/>
              </a:bodyPr>
              <a:lstStyle/>
              <a:p>
                <a14:m>
                  <m:oMath xmlns:m="http://schemas.openxmlformats.org/officeDocument/2006/math">
                    <m:r>
                      <a:rPr lang="de-DE" sz="1600" b="0" i="1" smtClean="0">
                        <a:latin typeface="Cambria Math"/>
                      </a:rPr>
                      <m:t>𝐼</m:t>
                    </m:r>
                    <m:d>
                      <m:dPr>
                        <m:ctrlPr>
                          <a:rPr lang="de-DE" sz="1600" b="0" i="1" smtClean="0">
                            <a:latin typeface="Cambria Math"/>
                          </a:rPr>
                        </m:ctrlPr>
                      </m:dPr>
                      <m:e>
                        <m:r>
                          <a:rPr lang="de-DE" sz="1600" b="0" i="1" smtClean="0">
                            <a:latin typeface="Cambria Math"/>
                          </a:rPr>
                          <m:t>𝑡</m:t>
                        </m:r>
                      </m:e>
                    </m:d>
                    <m:r>
                      <a:rPr lang="de-DE" sz="1600" i="1">
                        <a:latin typeface="Cambria Math"/>
                        <a:ea typeface="Cambria Math"/>
                      </a:rPr>
                      <m:t>∝</m:t>
                    </m:r>
                    <m:r>
                      <a:rPr lang="de-DE" sz="1600" b="0" i="1" smtClean="0">
                        <a:latin typeface="Cambria Math"/>
                        <a:ea typeface="Cambria Math"/>
                      </a:rPr>
                      <m:t>𝛿</m:t>
                    </m:r>
                    <m:r>
                      <a:rPr lang="de-DE" sz="1600" b="0" i="1" smtClean="0">
                        <a:latin typeface="Cambria Math"/>
                        <a:ea typeface="Cambria Math"/>
                      </a:rPr>
                      <m:t>(</m:t>
                    </m:r>
                    <m:r>
                      <a:rPr lang="de-DE" sz="1600" b="0" i="1" smtClean="0">
                        <a:latin typeface="Cambria Math"/>
                        <a:ea typeface="Cambria Math"/>
                      </a:rPr>
                      <m:t>𝑡</m:t>
                    </m:r>
                    <m:r>
                      <a:rPr lang="de-DE" sz="1600" b="0" i="1" smtClean="0">
                        <a:latin typeface="Cambria Math"/>
                        <a:ea typeface="Cambria Math"/>
                      </a:rPr>
                      <m:t>−</m:t>
                    </m:r>
                    <m:sSub>
                      <m:sSubPr>
                        <m:ctrlPr>
                          <a:rPr lang="de-DE" sz="1600" b="0" i="1" smtClean="0">
                            <a:latin typeface="Cambria Math"/>
                            <a:ea typeface="Cambria Math"/>
                          </a:rPr>
                        </m:ctrlPr>
                      </m:sSubPr>
                      <m:e>
                        <m:r>
                          <a:rPr lang="de-DE" sz="1600" b="0" i="1" smtClean="0">
                            <a:latin typeface="Cambria Math"/>
                            <a:ea typeface="Cambria Math"/>
                          </a:rPr>
                          <m:t>𝑛𝑇</m:t>
                        </m:r>
                      </m:e>
                      <m:sub>
                        <m:r>
                          <a:rPr lang="de-DE" sz="1600" b="0" i="1" smtClean="0">
                            <a:latin typeface="Cambria Math"/>
                            <a:ea typeface="Cambria Math"/>
                          </a:rPr>
                          <m:t>0</m:t>
                        </m:r>
                      </m:sub>
                    </m:sSub>
                    <m:r>
                      <a:rPr lang="de-DE" sz="1600" b="0" i="1" smtClean="0">
                        <a:latin typeface="Cambria Math"/>
                        <a:ea typeface="Cambria Math"/>
                      </a:rPr>
                      <m:t>−</m:t>
                    </m:r>
                    <m:sSub>
                      <m:sSubPr>
                        <m:ctrlPr>
                          <a:rPr lang="de-DE" sz="1600" i="1">
                            <a:latin typeface="Cambria Math"/>
                          </a:rPr>
                        </m:ctrlPr>
                      </m:sSubPr>
                      <m:e>
                        <m:r>
                          <a:rPr lang="de-DE" sz="1600" i="1">
                            <a:latin typeface="Cambria Math"/>
                            <a:ea typeface="Cambria Math"/>
                          </a:rPr>
                          <m:t>𝜃</m:t>
                        </m:r>
                      </m:e>
                      <m:sub>
                        <m:r>
                          <a:rPr lang="de-DE" sz="1600" i="1">
                            <a:latin typeface="Cambria Math"/>
                            <a:ea typeface="Cambria Math"/>
                          </a:rPr>
                          <m:t> </m:t>
                        </m:r>
                      </m:sub>
                    </m:sSub>
                    <m:d>
                      <m:dPr>
                        <m:ctrlPr>
                          <a:rPr lang="de-DE" sz="1600" i="1">
                            <a:latin typeface="Cambria Math"/>
                          </a:rPr>
                        </m:ctrlPr>
                      </m:dPr>
                      <m:e>
                        <m:r>
                          <a:rPr lang="de-DE" sz="1600" i="1">
                            <a:latin typeface="Cambria Math"/>
                          </a:rPr>
                          <m:t>𝑡</m:t>
                        </m:r>
                      </m:e>
                    </m:d>
                    <m:r>
                      <a:rPr lang="de-DE" sz="1600" b="0" i="1" smtClean="0">
                        <a:latin typeface="Cambria Math"/>
                        <a:ea typeface="Cambria Math"/>
                      </a:rPr>
                      <m:t>)</m:t>
                    </m:r>
                  </m:oMath>
                </a14:m>
                <a:r>
                  <a:rPr lang="en-US" sz="1600" dirty="0" smtClean="0"/>
                  <a:t> </a:t>
                </a:r>
                <a:endParaRPr lang="en-US" sz="1600" dirty="0"/>
              </a:p>
            </p:txBody>
          </p:sp>
        </mc:Choice>
        <mc:Fallback xmlns="">
          <p:sp>
            <p:nvSpPr>
              <p:cNvPr id="125" name="TextBox 124"/>
              <p:cNvSpPr txBox="1">
                <a:spLocks noRot="1" noChangeAspect="1" noMove="1" noResize="1" noEditPoints="1" noAdjustHandles="1" noChangeArrowheads="1" noChangeShapeType="1" noTextEdit="1"/>
              </p:cNvSpPr>
              <p:nvPr/>
            </p:nvSpPr>
            <p:spPr>
              <a:xfrm>
                <a:off x="648340" y="2555776"/>
                <a:ext cx="2422779" cy="338554"/>
              </a:xfrm>
              <a:prstGeom prst="rect">
                <a:avLst/>
              </a:prstGeom>
              <a:blipFill rotWithShape="1">
                <a:blip r:embed="rId10"/>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35968" y="2411760"/>
                <a:ext cx="1775038" cy="338554"/>
              </a:xfrm>
              <a:prstGeom prst="rect">
                <a:avLst/>
              </a:prstGeom>
              <a:noFill/>
            </p:spPr>
            <p:txBody>
              <a:bodyPr wrap="none" rtlCol="0">
                <a:spAutoFit/>
              </a:bodyPr>
              <a:lstStyle/>
              <a:p>
                <a14:m>
                  <m:oMath xmlns:m="http://schemas.openxmlformats.org/officeDocument/2006/math">
                    <m:r>
                      <a:rPr lang="de-DE" sz="1600" b="0" i="1" smtClean="0">
                        <a:latin typeface="Cambria Math"/>
                      </a:rPr>
                      <m:t>𝐼</m:t>
                    </m:r>
                    <m:d>
                      <m:dPr>
                        <m:ctrlPr>
                          <a:rPr lang="de-DE" sz="1600" b="0" i="1" smtClean="0">
                            <a:latin typeface="Cambria Math"/>
                          </a:rPr>
                        </m:ctrlPr>
                      </m:dPr>
                      <m:e>
                        <m:r>
                          <a:rPr lang="de-DE" sz="1600" b="0" i="1" smtClean="0">
                            <a:latin typeface="Cambria Math"/>
                          </a:rPr>
                          <m:t>𝑡</m:t>
                        </m:r>
                      </m:e>
                    </m:d>
                    <m:r>
                      <a:rPr lang="de-DE" sz="1600" i="1">
                        <a:latin typeface="Cambria Math"/>
                        <a:ea typeface="Cambria Math"/>
                      </a:rPr>
                      <m:t>∝</m:t>
                    </m:r>
                    <m:r>
                      <a:rPr lang="de-DE" sz="1600" b="0" i="1" smtClean="0">
                        <a:latin typeface="Cambria Math"/>
                        <a:ea typeface="Cambria Math"/>
                      </a:rPr>
                      <m:t>𝛿</m:t>
                    </m:r>
                    <m:r>
                      <a:rPr lang="de-DE" sz="1600" b="0" i="1" smtClean="0">
                        <a:latin typeface="Cambria Math"/>
                        <a:ea typeface="Cambria Math"/>
                      </a:rPr>
                      <m:t>(</m:t>
                    </m:r>
                    <m:r>
                      <a:rPr lang="de-DE" sz="1600" b="0" i="1" smtClean="0">
                        <a:latin typeface="Cambria Math"/>
                        <a:ea typeface="Cambria Math"/>
                      </a:rPr>
                      <m:t>𝑡</m:t>
                    </m:r>
                    <m:r>
                      <a:rPr lang="de-DE" sz="1600" b="0" i="1" smtClean="0">
                        <a:latin typeface="Cambria Math"/>
                        <a:ea typeface="Cambria Math"/>
                      </a:rPr>
                      <m:t>−</m:t>
                    </m:r>
                    <m:sSub>
                      <m:sSubPr>
                        <m:ctrlPr>
                          <a:rPr lang="de-DE" sz="1600" i="1">
                            <a:latin typeface="Cambria Math"/>
                            <a:ea typeface="Cambria Math"/>
                          </a:rPr>
                        </m:ctrlPr>
                      </m:sSubPr>
                      <m:e>
                        <m:r>
                          <a:rPr lang="de-DE" sz="1600" i="1">
                            <a:latin typeface="Cambria Math"/>
                            <a:ea typeface="Cambria Math"/>
                          </a:rPr>
                          <m:t>𝑛𝑇</m:t>
                        </m:r>
                      </m:e>
                      <m:sub>
                        <m:r>
                          <a:rPr lang="de-DE" sz="1600" i="1">
                            <a:latin typeface="Cambria Math"/>
                            <a:ea typeface="Cambria Math"/>
                          </a:rPr>
                          <m:t>0</m:t>
                        </m:r>
                      </m:sub>
                    </m:sSub>
                    <m:r>
                      <a:rPr lang="de-DE" sz="1600" b="0" i="1" smtClean="0">
                        <a:latin typeface="Cambria Math"/>
                        <a:ea typeface="Cambria Math"/>
                      </a:rPr>
                      <m:t>)</m:t>
                    </m:r>
                  </m:oMath>
                </a14:m>
                <a:r>
                  <a:rPr lang="en-US" sz="1600" dirty="0" smtClean="0"/>
                  <a:t> </a:t>
                </a:r>
                <a:endParaRPr lang="en-US"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35968" y="2411760"/>
                <a:ext cx="1775038" cy="338554"/>
              </a:xfrm>
              <a:prstGeom prst="rect">
                <a:avLst/>
              </a:prstGeom>
              <a:blipFill rotWithShape="1">
                <a:blip r:embed="rId11"/>
                <a:stretch>
                  <a:fillRect b="-10909"/>
                </a:stretch>
              </a:blipFill>
            </p:spPr>
            <p:txBody>
              <a:bodyPr/>
              <a:lstStyle/>
              <a:p>
                <a:r>
                  <a:rPr lang="en-US">
                    <a:noFill/>
                  </a:rPr>
                  <a:t> </a:t>
                </a:r>
              </a:p>
            </p:txBody>
          </p:sp>
        </mc:Fallback>
      </mc:AlternateContent>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60375" y="3878362"/>
            <a:ext cx="5376485" cy="2516509"/>
          </a:xfrm>
          <a:prstGeom prst="rect">
            <a:avLst/>
          </a:prstGeom>
        </p:spPr>
      </p:pic>
      <p:sp>
        <p:nvSpPr>
          <p:cNvPr id="5" name="TextBox 4"/>
          <p:cNvSpPr txBox="1"/>
          <p:nvPr/>
        </p:nvSpPr>
        <p:spPr>
          <a:xfrm>
            <a:off x="32754" y="6093296"/>
            <a:ext cx="4865606" cy="584775"/>
          </a:xfrm>
          <a:prstGeom prst="rect">
            <a:avLst/>
          </a:prstGeom>
          <a:noFill/>
        </p:spPr>
        <p:txBody>
          <a:bodyPr wrap="square" rtlCol="0">
            <a:spAutoFit/>
          </a:bodyPr>
          <a:lstStyle/>
          <a:p>
            <a:r>
              <a:rPr lang="en-US" sz="1600" dirty="0" smtClean="0"/>
              <a:t>Width of synchrotron sidebands given by synchrotron frequency spread!</a:t>
            </a:r>
            <a:endParaRPr lang="en-US" sz="1600" dirty="0"/>
          </a:p>
        </p:txBody>
      </p:sp>
    </p:spTree>
    <p:extLst>
      <p:ext uri="{BB962C8B-B14F-4D97-AF65-F5344CB8AC3E}">
        <p14:creationId xmlns:p14="http://schemas.microsoft.com/office/powerpoint/2010/main" val="83826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9000" fill="hold" grpId="1" nodeType="clickEffect">
                                  <p:stCondLst>
                                    <p:cond delay="0"/>
                                  </p:stCondLst>
                                  <p:endCondLst>
                                    <p:cond evt="onNext" delay="0">
                                      <p:tgtEl>
                                        <p:sldTgt/>
                                      </p:tgtEl>
                                    </p:cond>
                                  </p:endCondLst>
                                  <p:childTnLst>
                                    <p:animMotion origin="layout" path="M -0.00747 -0.00162 C 0.07864 -0.00162 0.14913 0.08426 0.14913 0.19121 C 0.14913 0.29792 0.07864 0.38519 -0.00747 0.38519 C -0.09271 0.38519 -0.16181 0.29792 -0.16181 0.19121 C -0.16181 0.08426 -0.09271 -0.00162 -0.00747 -0.00162 Z " pathEditMode="relative" rAng="0" ptsTypes="fffff">
                                      <p:cBhvr>
                                        <p:cTn id="6" dur="2000" fill="hold"/>
                                        <p:tgtEl>
                                          <p:spTgt spid="7"/>
                                        </p:tgtEl>
                                        <p:attrNameLst>
                                          <p:attrName>ppt_x</p:attrName>
                                          <p:attrName>ppt_y</p:attrName>
                                        </p:attrNameLst>
                                      </p:cBhvr>
                                      <p:rCtr x="104" y="19329"/>
                                    </p:animMotion>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path" presetSubtype="0" repeatCount="30000" fill="hold" grpId="0" nodeType="clickEffect">
                                  <p:stCondLst>
                                    <p:cond delay="0"/>
                                  </p:stCondLst>
                                  <p:endCondLst>
                                    <p:cond evt="onNext" delay="0">
                                      <p:tgtEl>
                                        <p:sldTgt/>
                                      </p:tgtEl>
                                    </p:cond>
                                  </p:endCondLst>
                                  <p:childTnLst>
                                    <p:animMotion origin="layout" path="M -0.00747 -0.00162 C 0.07743 -0.00162 0.14687 0.08704 0.14687 0.19653 C 0.14687 0.30602 0.07743 0.39561 -0.00747 0.39561 C -0.09184 0.39561 -0.16007 0.30602 -0.16007 0.19653 C -0.16007 0.08704 -0.09184 -0.00162 -0.00747 -0.00162 Z " pathEditMode="relative" rAng="0" ptsTypes="fffff">
                                      <p:cBhvr>
                                        <p:cTn id="12" dur="2000" fill="hold"/>
                                        <p:tgtEl>
                                          <p:spTgt spid="7"/>
                                        </p:tgtEl>
                                        <p:attrNameLst>
                                          <p:attrName>ppt_x</p:attrName>
                                          <p:attrName>ppt_y</p:attrName>
                                        </p:attrNameLst>
                                      </p:cBhvr>
                                      <p:rCtr x="87" y="19861"/>
                                    </p:animMotion>
                                  </p:childTnLst>
                                </p:cTn>
                              </p:par>
                              <p:par>
                                <p:cTn id="13" presetID="1" presetClass="path" presetSubtype="0" repeatCount="2000" fill="hold" grpId="0" nodeType="withEffect">
                                  <p:stCondLst>
                                    <p:cond delay="0"/>
                                  </p:stCondLst>
                                  <p:childTnLst>
                                    <p:animMotion origin="layout" path="M -0.00434 -0.00162 C 0.08004 -0.00208 0.14948 0.08658 0.14862 0.19653 C 0.14914 0.30649 0.08073 0.39561 -0.00381 0.39607 C -0.0875 0.39329 -0.15555 0.30625 -0.15555 0.19561 C -0.15555 0.08658 -0.08767 -0.00208 -0.00434 -0.00162 Z " pathEditMode="relative" rAng="0" ptsTypes="fffff">
                                      <p:cBhvr>
                                        <p:cTn id="14" dur="1950" fill="hold"/>
                                        <p:tgtEl>
                                          <p:spTgt spid="9"/>
                                        </p:tgtEl>
                                        <p:attrNameLst>
                                          <p:attrName>ppt_x</p:attrName>
                                          <p:attrName>ppt_y</p:attrName>
                                        </p:attrNameLst>
                                      </p:cBhvr>
                                      <p:rCtr x="122" y="19861"/>
                                    </p:animMotion>
                                  </p:childTnLst>
                                </p:cTn>
                              </p:par>
                            </p:childTnLst>
                          </p:cTn>
                        </p:par>
                        <p:par>
                          <p:cTn id="15" fill="hold">
                            <p:stCondLst>
                              <p:cond delay="3900"/>
                            </p:stCondLst>
                            <p:childTnLst>
                              <p:par>
                                <p:cTn id="16" presetID="1" presetClass="path" presetSubtype="0" repeatCount="4000" fill="hold" grpId="1" nodeType="afterEffect">
                                  <p:stCondLst>
                                    <p:cond delay="0"/>
                                  </p:stCondLst>
                                  <p:childTnLst>
                                    <p:animMotion origin="layout" path="M -0.00225 -0.00162 C 0.08125 -0.00162 0.14948 0.08704 0.14948 0.19676 C 0.14948 0.30625 0.08125 0.39561 -0.00225 0.39561 C -0.08576 0.39561 -0.15329 0.30625 -0.15329 0.19676 C -0.15329 0.08704 -0.08576 -0.00162 -0.00225 -0.00162 Z " pathEditMode="relative" rAng="0" ptsTypes="fffff">
                                      <p:cBhvr>
                                        <p:cTn id="17" dur="2050" fill="hold"/>
                                        <p:tgtEl>
                                          <p:spTgt spid="9"/>
                                        </p:tgtEl>
                                        <p:attrNameLst>
                                          <p:attrName>ppt_x</p:attrName>
                                          <p:attrName>ppt_y</p:attrName>
                                        </p:attrNameLst>
                                      </p:cBhvr>
                                      <p:rCtr x="35" y="19861"/>
                                    </p:animMotion>
                                  </p:childTnLst>
                                </p:cTn>
                              </p:par>
                            </p:childTnLst>
                          </p:cTn>
                        </p:par>
                        <p:par>
                          <p:cTn id="18" fill="hold">
                            <p:stCondLst>
                              <p:cond delay="12100"/>
                            </p:stCondLst>
                            <p:childTnLst>
                              <p:par>
                                <p:cTn id="19" presetID="1" presetClass="path" presetSubtype="0" repeatCount="4000" fill="hold" grpId="2" nodeType="afterEffect">
                                  <p:stCondLst>
                                    <p:cond delay="0"/>
                                  </p:stCondLst>
                                  <p:childTnLst>
                                    <p:animMotion origin="layout" path="M -0.00503 -0.00162 C 0.07917 -0.00162 0.14931 0.08704 0.14931 0.19676 C 0.14931 0.30672 0.07917 0.3963 -0.00503 0.3963 C -0.08975 0.3963 -0.15763 0.30672 -0.15763 0.19676 C -0.15763 0.08704 -0.08975 -0.00162 -0.00503 -0.00162 Z " pathEditMode="relative" rAng="0" ptsTypes="fffff">
                                      <p:cBhvr>
                                        <p:cTn id="20" dur="1950" fill="hold"/>
                                        <p:tgtEl>
                                          <p:spTgt spid="9"/>
                                        </p:tgtEl>
                                        <p:attrNameLst>
                                          <p:attrName>ppt_x</p:attrName>
                                          <p:attrName>ppt_y</p:attrName>
                                        </p:attrNameLst>
                                      </p:cBhvr>
                                      <p:rCtr x="87" y="19884"/>
                                    </p:animMotion>
                                  </p:childTnLst>
                                </p:cTn>
                              </p:par>
                            </p:childTnLst>
                          </p:cTn>
                        </p:par>
                        <p:par>
                          <p:cTn id="21" fill="hold">
                            <p:stCondLst>
                              <p:cond delay="19900"/>
                            </p:stCondLst>
                            <p:childTnLst>
                              <p:par>
                                <p:cTn id="22" presetID="1" presetClass="path" presetSubtype="0" repeatCount="4000" fill="hold" grpId="3" nodeType="afterEffect">
                                  <p:stCondLst>
                                    <p:cond delay="0"/>
                                  </p:stCondLst>
                                  <p:childTnLst>
                                    <p:animMotion origin="layout" path="M -0.00243 -0.00162 C 0.08056 -0.00162 0.14948 0.08681 0.14948 0.19653 C 0.14948 0.30602 0.08056 0.39561 -0.00243 0.39561 C -0.08559 0.39561 -0.15243 0.30602 -0.15243 0.19653 C -0.15243 0.08681 -0.08559 -0.00162 -0.00243 -0.00162 Z " pathEditMode="relative" rAng="0" ptsTypes="fffff">
                                      <p:cBhvr>
                                        <p:cTn id="23" dur="2050" fill="hold"/>
                                        <p:tgtEl>
                                          <p:spTgt spid="9"/>
                                        </p:tgtEl>
                                        <p:attrNameLst>
                                          <p:attrName>ppt_x</p:attrName>
                                          <p:attrName>ppt_y</p:attrName>
                                        </p:attrNameLst>
                                      </p:cBhvr>
                                      <p:rCtr x="87" y="19861"/>
                                    </p:animMotion>
                                  </p:childTnLst>
                                </p:cTn>
                              </p:par>
                            </p:childTnLst>
                          </p:cTn>
                        </p:par>
                        <p:par>
                          <p:cTn id="24" fill="hold">
                            <p:stCondLst>
                              <p:cond delay="28100"/>
                            </p:stCondLst>
                            <p:childTnLst>
                              <p:par>
                                <p:cTn id="25" presetID="1" presetClass="path" presetSubtype="0" repeatCount="4000" fill="hold" grpId="4" nodeType="afterEffect">
                                  <p:stCondLst>
                                    <p:cond delay="0"/>
                                  </p:stCondLst>
                                  <p:childTnLst>
                                    <p:animMotion origin="layout" path="M -0.00243 -0.00162 C 0.08056 -0.00162 0.14948 0.08681 0.14948 0.19653 C 0.14948 0.30602 0.08056 0.39561 -0.00243 0.39561 C -0.08559 0.39561 -0.15243 0.30602 -0.15243 0.19653 C -0.15243 0.08681 -0.08559 -0.00162 -0.00243 -0.00162 Z " pathEditMode="relative" rAng="0" ptsTypes="fffff">
                                      <p:cBhvr>
                                        <p:cTn id="26" dur="1950" fill="hold"/>
                                        <p:tgtEl>
                                          <p:spTgt spid="9"/>
                                        </p:tgtEl>
                                        <p:attrNameLst>
                                          <p:attrName>ppt_x</p:attrName>
                                          <p:attrName>ppt_y</p:attrName>
                                        </p:attrNameLst>
                                      </p:cBhvr>
                                      <p:rCtr x="87" y="19861"/>
                                    </p:animMotion>
                                  </p:childTnLst>
                                </p:cTn>
                              </p:par>
                            </p:childTnLst>
                          </p:cTn>
                        </p:par>
                        <p:par>
                          <p:cTn id="27" fill="hold">
                            <p:stCondLst>
                              <p:cond delay="35900"/>
                            </p:stCondLst>
                            <p:childTnLst>
                              <p:par>
                                <p:cTn id="28" presetID="1" presetClass="path" presetSubtype="0" repeatCount="4000" fill="hold" grpId="5" nodeType="afterEffect">
                                  <p:stCondLst>
                                    <p:cond delay="0"/>
                                  </p:stCondLst>
                                  <p:childTnLst>
                                    <p:animMotion origin="layout" path="M -0.00885 -0.00162 C 0.07327 -0.00162 0.1415 0.08681 0.1415 0.19653 C 0.1415 0.30602 0.07327 0.39561 -0.00885 0.39561 C -0.09149 0.39561 -0.15763 0.30602 -0.15763 0.19653 C -0.15763 0.08681 -0.09149 -0.00162 -0.00885 -0.00162 Z " pathEditMode="relative" rAng="0" ptsTypes="fffff">
                                      <p:cBhvr>
                                        <p:cTn id="29" dur="2050" fill="hold"/>
                                        <p:tgtEl>
                                          <p:spTgt spid="9"/>
                                        </p:tgtEl>
                                        <p:attrNameLst>
                                          <p:attrName>ppt_x</p:attrName>
                                          <p:attrName>ppt_y</p:attrName>
                                        </p:attrNameLst>
                                      </p:cBhvr>
                                      <p:rCtr x="69" y="19861"/>
                                    </p:animMotion>
                                  </p:childTnLst>
                                </p:cTn>
                              </p:par>
                            </p:childTnLst>
                          </p:cTn>
                        </p:par>
                        <p:par>
                          <p:cTn id="30" fill="hold">
                            <p:stCondLst>
                              <p:cond delay="44100"/>
                            </p:stCondLst>
                            <p:childTnLst>
                              <p:par>
                                <p:cTn id="31" presetID="1" presetClass="path" presetSubtype="0" repeatCount="4000" fill="hold" grpId="6" nodeType="afterEffect">
                                  <p:stCondLst>
                                    <p:cond delay="0"/>
                                  </p:stCondLst>
                                  <p:childTnLst>
                                    <p:animMotion origin="layout" path="M -0.00538 -0.00162 C 0.079 -0.00162 0.14931 0.08727 0.14931 0.19723 C 0.14931 0.30741 0.079 0.39723 -0.00538 0.39723 C -0.0901 0.39723 -0.15763 0.30741 -0.15763 0.19723 C -0.15763 0.08727 -0.0901 -0.00162 -0.00538 -0.00162 Z " pathEditMode="relative" rAng="0" ptsTypes="fffff">
                                      <p:cBhvr>
                                        <p:cTn id="32" dur="1950" fill="hold"/>
                                        <p:tgtEl>
                                          <p:spTgt spid="9"/>
                                        </p:tgtEl>
                                        <p:attrNameLst>
                                          <p:attrName>ppt_x</p:attrName>
                                          <p:attrName>ppt_y</p:attrName>
                                        </p:attrNameLst>
                                      </p:cBhvr>
                                      <p:rCtr x="122" y="19931"/>
                                    </p:animMotion>
                                  </p:childTnLst>
                                </p:cTn>
                              </p:par>
                            </p:childTnLst>
                          </p:cTn>
                        </p:par>
                        <p:par>
                          <p:cTn id="33" fill="hold">
                            <p:stCondLst>
                              <p:cond delay="51900"/>
                            </p:stCondLst>
                            <p:childTnLst>
                              <p:par>
                                <p:cTn id="34" presetID="1" presetClass="path" presetSubtype="0" repeatCount="4000" fill="hold" grpId="7" nodeType="afterEffect">
                                  <p:stCondLst>
                                    <p:cond delay="0"/>
                                  </p:stCondLst>
                                  <p:childTnLst>
                                    <p:animMotion origin="layout" path="M -0.00695 -0.00162 C 0.07673 -0.00162 0.1467 0.08681 0.1467 0.19653 C 0.1467 0.30602 0.07673 0.39561 -0.00695 0.39561 C -0.09098 0.39561 -0.15747 0.30602 -0.15747 0.19653 C -0.15747 0.08681 -0.09098 -0.00162 -0.00695 -0.00162 Z " pathEditMode="relative" rAng="0" ptsTypes="fffff">
                                      <p:cBhvr>
                                        <p:cTn id="35" dur="2050" fill="hold"/>
                                        <p:tgtEl>
                                          <p:spTgt spid="9"/>
                                        </p:tgtEl>
                                        <p:attrNameLst>
                                          <p:attrName>ppt_x</p:attrName>
                                          <p:attrName>ppt_y</p:attrName>
                                        </p:attrNameLst>
                                      </p:cBhvr>
                                      <p:rCtr x="156" y="19861"/>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4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2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4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2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1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9" grpId="2" animBg="1"/>
      <p:bldP spid="9" grpId="3" animBg="1"/>
      <p:bldP spid="9" grpId="4" animBg="1"/>
      <p:bldP spid="9" grpId="5" animBg="1"/>
      <p:bldP spid="9" grpId="6" animBg="1"/>
      <p:bldP spid="9" grpId="7" animBg="1"/>
      <p:bldP spid="51" grpId="0" animBg="1"/>
      <p:bldP spid="140" grpId="0" animBg="1"/>
      <p:bldP spid="143" grpId="0"/>
      <p:bldP spid="12" grpId="0"/>
      <p:bldP spid="149" grpId="0"/>
      <p:bldP spid="3" grpId="0"/>
      <p:bldP spid="13" grpId="0" animBg="1"/>
      <p:bldP spid="101" grpId="0" animBg="1"/>
      <p:bldP spid="123" grpId="0" animBg="1"/>
      <p:bldP spid="124" grpId="0"/>
      <p:bldP spid="112" grpId="0" animBg="1"/>
      <p:bldP spid="125" grpId="0"/>
      <p:bldP spid="35" grpId="0"/>
      <p:bldP spid="5" grpId="0"/>
    </p:bldLst>
  </p:timing>
</p:sld>
</file>

<file path=ppt/theme/theme1.xml><?xml version="1.0" encoding="utf-8"?>
<a:theme xmlns:a="http://schemas.openxmlformats.org/drawingml/2006/main" name="Larissa-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0</TotalTime>
  <Words>3013</Words>
  <Application>Microsoft Office PowerPoint</Application>
  <PresentationFormat>On-screen Show (4:3)</PresentationFormat>
  <Paragraphs>428</Paragraphs>
  <Slides>26</Slides>
  <Notes>16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8" baseType="lpstr">
      <vt:lpstr>Arial</vt:lpstr>
      <vt:lpstr>Times New Roman</vt:lpstr>
      <vt:lpstr>Wingdings</vt:lpstr>
      <vt:lpstr>Bitstream Charter</vt:lpstr>
      <vt:lpstr>Cambria Math</vt:lpstr>
      <vt:lpstr>Comic Sans MS</vt:lpstr>
      <vt:lpstr>ＭＳ Ｐゴシック</vt:lpstr>
      <vt:lpstr>Verdana</vt:lpstr>
      <vt:lpstr>Calibri</vt:lpstr>
      <vt:lpstr>Symbol</vt:lpstr>
      <vt:lpstr>Larissa-Design</vt:lpstr>
      <vt:lpstr>Equation</vt:lpstr>
      <vt:lpstr>Tune measurements at SIS-18 </vt:lpstr>
      <vt:lpstr>Outline </vt:lpstr>
      <vt:lpstr>PowerPoint Presentation</vt:lpstr>
      <vt:lpstr>PowerPoint Presentation</vt:lpstr>
      <vt:lpstr>Betatron Tune</vt:lpstr>
      <vt:lpstr>Resonances, coupling and chromaticity</vt:lpstr>
      <vt:lpstr>Longitudinal beam spectrum: Coasting beam</vt:lpstr>
      <vt:lpstr>Transverse beam spectrum: Coasting beam</vt:lpstr>
      <vt:lpstr>Longitudinal beam spectrum: Bunched beam</vt:lpstr>
      <vt:lpstr>PowerPoint Presentation</vt:lpstr>
      <vt:lpstr>Schottky signal monitor</vt:lpstr>
      <vt:lpstr>Longitudinal Schottky spectrum</vt:lpstr>
      <vt:lpstr>Longitudinal Schottky spectrum</vt:lpstr>
      <vt:lpstr>Transverse Schottky spectrum : Coasting beam</vt:lpstr>
      <vt:lpstr>Transverse Schottky spectrum: Bunched beam</vt:lpstr>
      <vt:lpstr>Beam transfer function</vt:lpstr>
      <vt:lpstr>Tune measurement using PLL</vt:lpstr>
      <vt:lpstr>Basic technique of tune measurement</vt:lpstr>
      <vt:lpstr>Beam excitation</vt:lpstr>
      <vt:lpstr>Baseband tune spectra : Bunched beam</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Measurements and interpretation of the betatron tune spectra of high intensity bunched beam in the SIS 18.</dc:title>
  <dc:creator>Singh, Rahul</dc:creator>
  <cp:lastModifiedBy>Singh, Rahul</cp:lastModifiedBy>
  <cp:revision>1817</cp:revision>
  <dcterms:modified xsi:type="dcterms:W3CDTF">2016-11-22T12:01:21Z</dcterms:modified>
</cp:coreProperties>
</file>