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19" r:id="rId1"/>
  </p:sldMasterIdLst>
  <p:notesMasterIdLst>
    <p:notesMasterId r:id="rId18"/>
  </p:notesMasterIdLst>
  <p:handoutMasterIdLst>
    <p:handoutMasterId r:id="rId19"/>
  </p:handoutMasterIdLst>
  <p:sldIdLst>
    <p:sldId id="273" r:id="rId2"/>
    <p:sldId id="295" r:id="rId3"/>
    <p:sldId id="338" r:id="rId4"/>
    <p:sldId id="339" r:id="rId5"/>
    <p:sldId id="296" r:id="rId6"/>
    <p:sldId id="300" r:id="rId7"/>
    <p:sldId id="340" r:id="rId8"/>
    <p:sldId id="320" r:id="rId9"/>
    <p:sldId id="332" r:id="rId10"/>
    <p:sldId id="333" r:id="rId11"/>
    <p:sldId id="331" r:id="rId12"/>
    <p:sldId id="328" r:id="rId13"/>
    <p:sldId id="334" r:id="rId14"/>
    <p:sldId id="341" r:id="rId15"/>
    <p:sldId id="307" r:id="rId16"/>
    <p:sldId id="288" r:id="rId17"/>
  </p:sldIdLst>
  <p:sldSz cx="10080625" cy="5670550"/>
  <p:notesSz cx="7099300" cy="10234613"/>
  <p:defaultTextStyle>
    <a:defPPr>
      <a:defRPr lang="de-DE"/>
    </a:defPPr>
    <a:lvl1pPr marL="0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4005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8011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2016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6022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20027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24032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8038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32043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salbuoni, Sara" initials="CS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9D200"/>
    <a:srgbClr val="0082C9"/>
    <a:srgbClr val="0081C8"/>
    <a:srgbClr val="008AD9"/>
    <a:srgbClr val="0082CA"/>
    <a:srgbClr val="E1DDD9"/>
    <a:srgbClr val="8E8D8F"/>
    <a:srgbClr val="EE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129" autoAdjust="0"/>
  </p:normalViewPr>
  <p:slideViewPr>
    <p:cSldViewPr snapToGrid="0" snapToObjects="1">
      <p:cViewPr varScale="1">
        <p:scale>
          <a:sx n="111" d="100"/>
          <a:sy n="111" d="100"/>
        </p:scale>
        <p:origin x="102" y="78"/>
      </p:cViewPr>
      <p:guideLst>
        <p:guide orient="horz" pos="1786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25" d="100"/>
          <a:sy n="125" d="100"/>
        </p:scale>
        <p:origin x="-1758" y="-28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721854"/>
            <a:ext cx="3076575" cy="511176"/>
          </a:xfrm>
          <a:prstGeom prst="rect">
            <a:avLst/>
          </a:prstGeom>
        </p:spPr>
        <p:txBody>
          <a:bodyPr vert="horz" lIns="90973" tIns="45486" rIns="90973" bIns="45486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505" y="9721970"/>
            <a:ext cx="3076694" cy="510358"/>
          </a:xfrm>
          <a:prstGeom prst="rect">
            <a:avLst/>
          </a:prstGeom>
        </p:spPr>
        <p:txBody>
          <a:bodyPr vert="horz" lIns="90973" tIns="45486" rIns="90973" bIns="45486" rtlCol="0" anchor="b"/>
          <a:lstStyle>
            <a:lvl1pPr algn="r">
              <a:defRPr sz="1100"/>
            </a:lvl1pPr>
          </a:lstStyle>
          <a:p>
            <a:fld id="{358EA544-6BD7-47C8-9485-B2A9A1E4F95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1313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-1087438" y="446088"/>
            <a:ext cx="4570413" cy="2570162"/>
          </a:xfrm>
          <a:prstGeom prst="rect">
            <a:avLst/>
          </a:prstGeom>
          <a:noFill/>
          <a:ln w="3175">
            <a:noFill/>
          </a:ln>
        </p:spPr>
        <p:txBody>
          <a:bodyPr vert="horz" lIns="98542" tIns="49271" rIns="98542" bIns="4927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354205" y="445783"/>
            <a:ext cx="4567066" cy="9472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8880486"/>
            <a:ext cx="2058551" cy="656150"/>
          </a:xfrm>
          <a:prstGeom prst="rect">
            <a:avLst/>
          </a:prstGeom>
        </p:spPr>
        <p:txBody>
          <a:bodyPr vert="horz" lIns="179081" tIns="0" rIns="0" bIns="0" rtlCol="0" anchor="b" anchorCtr="0"/>
          <a:lstStyle>
            <a:lvl1pPr algn="l">
              <a:lnSpc>
                <a:spcPct val="105000"/>
              </a:lnSpc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" y="9529307"/>
            <a:ext cx="2058551" cy="389295"/>
          </a:xfrm>
          <a:prstGeom prst="rect">
            <a:avLst/>
          </a:prstGeom>
        </p:spPr>
        <p:txBody>
          <a:bodyPr vert="horz" lIns="179081" tIns="0" rIns="0" bIns="0" rtlCol="0" anchor="t" anchorCtr="0"/>
          <a:lstStyle>
            <a:lvl1pPr algn="l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Page </a:t>
            </a:r>
            <a:fld id="{620D9F60-E376-4B4C-B200-3C688A0EA474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843236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77800" indent="-177800" algn="l" defTabSz="1008011" rtl="0" eaLnBrk="1" latinLnBrk="0" hangingPunct="1">
      <a:lnSpc>
        <a:spcPct val="105000"/>
      </a:lnSpc>
      <a:spcAft>
        <a:spcPts val="500"/>
      </a:spcAft>
      <a:buFont typeface="Arial" pitchFamily="34" charset="0"/>
      <a:buNone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63525" indent="-176213" algn="l" defTabSz="1008011" rtl="0" eaLnBrk="1" latinLnBrk="0" hangingPunct="1">
      <a:lnSpc>
        <a:spcPct val="105000"/>
      </a:lnSpc>
      <a:spcAft>
        <a:spcPts val="500"/>
      </a:spcAft>
      <a:buFont typeface="Arial" pitchFamily="34" charset="0"/>
      <a:buChar char="▪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355600" indent="-176213" algn="l" defTabSz="1008011" rtl="0" eaLnBrk="1" latinLnBrk="0" hangingPunct="1">
      <a:lnSpc>
        <a:spcPct val="105000"/>
      </a:lnSpc>
      <a:spcAft>
        <a:spcPts val="500"/>
      </a:spcAft>
      <a:buFont typeface="Arial" pitchFamily="34" charset="0"/>
      <a:buChar char="▪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446088" indent="-176213" algn="l" defTabSz="1008011" rtl="0" eaLnBrk="1" latinLnBrk="0" hangingPunct="1">
      <a:lnSpc>
        <a:spcPct val="105000"/>
      </a:lnSpc>
      <a:spcAft>
        <a:spcPts val="500"/>
      </a:spcAft>
      <a:buFont typeface="Arial" pitchFamily="34" charset="0"/>
      <a:buChar char="▪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538163" indent="-176213" algn="l" defTabSz="1008011" rtl="0" eaLnBrk="1" latinLnBrk="0" hangingPunct="1">
      <a:lnSpc>
        <a:spcPct val="105000"/>
      </a:lnSpc>
      <a:spcAft>
        <a:spcPts val="500"/>
      </a:spcAft>
      <a:buFont typeface="Arial" pitchFamily="34" charset="0"/>
      <a:buChar char="▪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520027" algn="l" defTabSz="1008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032" algn="l" defTabSz="1008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038" algn="l" defTabSz="1008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043" algn="l" defTabSz="1008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lau">
    <p:bg bwMode="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11221" r="10956" b="13851"/>
          <a:stretch/>
        </p:blipFill>
        <p:spPr>
          <a:xfrm>
            <a:off x="-16329" y="16328"/>
            <a:ext cx="10058400" cy="5633357"/>
          </a:xfrm>
          <a:prstGeom prst="rect">
            <a:avLst/>
          </a:prstGeom>
        </p:spPr>
      </p:pic>
      <p:sp>
        <p:nvSpPr>
          <p:cNvPr id="6" name="Rechteck 5"/>
          <p:cNvSpPr>
            <a:spLocks/>
          </p:cNvSpPr>
          <p:nvPr/>
        </p:nvSpPr>
        <p:spPr bwMode="white">
          <a:xfrm>
            <a:off x="179664" y="3375347"/>
            <a:ext cx="9720000" cy="2160000"/>
          </a:xfrm>
          <a:prstGeom prst="rect">
            <a:avLst/>
          </a:prstGeom>
          <a:gradFill>
            <a:gsLst>
              <a:gs pos="0">
                <a:srgbClr val="008AD9"/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008011" rtl="0" eaLnBrk="1" latinLnBrk="0" hangingPunct="1">
              <a:defRPr/>
            </a:pPr>
            <a:endParaRPr lang="de-DE" sz="20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664" y="3735396"/>
            <a:ext cx="6840261" cy="1260169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664" y="4995564"/>
            <a:ext cx="6840912" cy="180025"/>
          </a:xfrm>
          <a:prstGeom prst="rect">
            <a:avLst/>
          </a:prstGeom>
        </p:spPr>
        <p:txBody>
          <a:bodyPr vert="horz" lIns="360000" tIns="0" rIns="360000" bIns="0" rtlCol="0" anchor="t" anchorCtr="0"/>
          <a:lstStyle>
            <a:lvl1pPr marL="0" indent="0" algn="l" defTabSz="1008011" rtl="0" eaLnBrk="1" latinLnBrk="0" hangingPunct="1">
              <a:buNone/>
              <a:defRPr lang="de-DE" sz="9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4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179388" y="3375025"/>
            <a:ext cx="6840538" cy="360370"/>
          </a:xfrm>
          <a:prstGeom prst="rect">
            <a:avLst/>
          </a:prstGeom>
        </p:spPr>
        <p:txBody>
          <a:bodyPr lIns="360000" tIns="144000" rIns="0" bIns="0"/>
          <a:lstStyle>
            <a:lvl1pPr>
              <a:buNone/>
              <a:defRPr sz="1100" b="1">
                <a:solidFill>
                  <a:srgbClr val="C9D2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79388" y="5175587"/>
            <a:ext cx="6840538" cy="180975"/>
          </a:xfrm>
          <a:prstGeom prst="rect">
            <a:avLst/>
          </a:prstGeom>
        </p:spPr>
        <p:txBody>
          <a:bodyPr lIns="360000" tIns="0" rIns="360000" bIns="0"/>
          <a:lstStyle>
            <a:lvl1pPr marL="0" indent="0">
              <a:buFontTx/>
              <a:buNone/>
              <a:defRPr lang="de-DE" sz="9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FontTx/>
              <a:buNone/>
              <a:defRPr lang="de-DE" sz="9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buFontTx/>
              <a:buNone/>
              <a:defRPr lang="de-DE" sz="9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buFontTx/>
              <a:buNone/>
              <a:defRPr lang="de-DE" sz="9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buFontTx/>
              <a:buNone/>
              <a:defRPr lang="de-DE" sz="9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3" t="18518" r="3200" b="17383"/>
          <a:stretch/>
        </p:blipFill>
        <p:spPr>
          <a:xfrm>
            <a:off x="6902835" y="60070"/>
            <a:ext cx="2996829" cy="640748"/>
          </a:xfrm>
          <a:prstGeom prst="rect">
            <a:avLst/>
          </a:prstGeom>
        </p:spPr>
      </p:pic>
      <p:pic>
        <p:nvPicPr>
          <p:cNvPr id="9" name="Picture 5" descr="C:\Dokumente und Einstellungen\User\Eigene Dateien\Crb-Data\Conferences- trips\ASC 2008\KITlogo_cmyk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3253" y="794260"/>
            <a:ext cx="1396411" cy="64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ung Blau">
    <p:bg bwMode="grayWhite">
      <p:bgPr>
        <a:gradFill>
          <a:gsLst>
            <a:gs pos="0">
              <a:srgbClr val="008AD9"/>
            </a:gs>
            <a:gs pos="100000">
              <a:srgbClr val="006EA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>
            <a:spLocks/>
          </p:cNvSpPr>
          <p:nvPr/>
        </p:nvSpPr>
        <p:spPr bwMode="blackWhite">
          <a:xfrm>
            <a:off x="179664" y="3375347"/>
            <a:ext cx="9720000" cy="2090882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008011" rtl="0" eaLnBrk="1" latinLnBrk="0" hangingPunct="1">
              <a:defRPr/>
            </a:pPr>
            <a:endParaRPr lang="de-DE" sz="20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664" y="3735396"/>
            <a:ext cx="6840261" cy="1260169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blackWhite">
          <a:xfrm>
            <a:off x="180000" y="1260001"/>
            <a:ext cx="9720000" cy="422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bIns="90000"/>
          <a:lstStyle>
            <a:lvl1pPr>
              <a:lnSpc>
                <a:spcPct val="105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73844" y="5504170"/>
            <a:ext cx="31908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539867" y="5504170"/>
            <a:ext cx="23526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482903" y="103876"/>
            <a:ext cx="2409639" cy="1024850"/>
            <a:chOff x="4505094" y="3274241"/>
            <a:chExt cx="2409639" cy="1024850"/>
          </a:xfrm>
        </p:grpSpPr>
        <p:sp>
          <p:nvSpPr>
            <p:cNvPr id="5" name="Rectangle 4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3" t="18518" r="3200" b="17383"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7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-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blackWhite">
          <a:xfrm>
            <a:off x="180000" y="1260001"/>
            <a:ext cx="9720000" cy="422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80000" y="1260477"/>
            <a:ext cx="6391275" cy="4229100"/>
          </a:xfrm>
          <a:prstGeom prst="rect">
            <a:avLst/>
          </a:prstGeom>
        </p:spPr>
        <p:txBody>
          <a:bodyPr lIns="180000" tIns="270000" rIns="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73844" y="5504170"/>
            <a:ext cx="31908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539867" y="5504170"/>
            <a:ext cx="23526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482903" y="103876"/>
            <a:ext cx="2409639" cy="1024850"/>
            <a:chOff x="4505094" y="3274241"/>
            <a:chExt cx="2409639" cy="1024850"/>
          </a:xfrm>
        </p:grpSpPr>
        <p:sp>
          <p:nvSpPr>
            <p:cNvPr id="8" name="Rectangle 7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3" name="Group 12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3" t="18518" r="3200" b="17383"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15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180000" y="1260001"/>
            <a:ext cx="4860312" cy="422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 bwMode="blackWhite">
          <a:xfrm>
            <a:off x="5130000" y="1260001"/>
            <a:ext cx="4770000" cy="422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 bwMode="blackWhite">
          <a:xfrm>
            <a:off x="180000" y="1260477"/>
            <a:ext cx="4860312" cy="4229100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5127975" y="1260477"/>
            <a:ext cx="4772025" cy="4229100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73844" y="5504170"/>
            <a:ext cx="31908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539867" y="5504170"/>
            <a:ext cx="23526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482903" y="103876"/>
            <a:ext cx="2409639" cy="1024850"/>
            <a:chOff x="4505094" y="3274241"/>
            <a:chExt cx="2409639" cy="102485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3" t="18518" r="3200" b="17383"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20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White">
          <a:xfrm>
            <a:off x="180002" y="1260001"/>
            <a:ext cx="6390000" cy="422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 bwMode="blackWhite">
          <a:xfrm>
            <a:off x="6660000" y="1260477"/>
            <a:ext cx="3240000" cy="422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179390" y="1260477"/>
            <a:ext cx="6391275" cy="4229100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6660000" y="1260477"/>
            <a:ext cx="3240000" cy="4229100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1150" kern="1200" dirty="0">
                <a:solidFill>
                  <a:srgbClr val="34333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73844" y="5504170"/>
            <a:ext cx="31908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539867" y="5504170"/>
            <a:ext cx="23526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482903" y="103876"/>
            <a:ext cx="2409639" cy="1024850"/>
            <a:chOff x="4505094" y="3274241"/>
            <a:chExt cx="2409639" cy="102485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7" name="Picture 16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3" t="18518" r="3200" b="17383"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18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Text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blackWhite">
          <a:xfrm>
            <a:off x="6660000" y="1260477"/>
            <a:ext cx="3240000" cy="422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 userDrawn="1"/>
        </p:nvSpPr>
        <p:spPr bwMode="blackWhite">
          <a:xfrm>
            <a:off x="180000" y="1260001"/>
            <a:ext cx="6390002" cy="422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9"/>
          </p:nvPr>
        </p:nvSpPr>
        <p:spPr>
          <a:xfrm>
            <a:off x="6649157" y="4566096"/>
            <a:ext cx="3240000" cy="920750"/>
          </a:xfrm>
          <a:prstGeom prst="rect">
            <a:avLst/>
          </a:prstGeom>
        </p:spPr>
        <p:txBody>
          <a:bodyPr lIns="180000" tIns="90000" bIns="180000" anchor="b" anchorCtr="0"/>
          <a:lstStyle>
            <a:lvl1pPr marL="0" indent="0">
              <a:buFontTx/>
              <a:buNone/>
              <a:defRPr sz="1000" b="1">
                <a:solidFill>
                  <a:srgbClr val="000000"/>
                </a:solidFill>
              </a:defRPr>
            </a:lvl1pPr>
            <a:lvl2pPr>
              <a:buFontTx/>
              <a:buNone/>
              <a:defRPr sz="1000">
                <a:solidFill>
                  <a:srgbClr val="000000"/>
                </a:solidFill>
              </a:defRPr>
            </a:lvl2pPr>
            <a:lvl3pPr>
              <a:buFontTx/>
              <a:buNone/>
              <a:defRPr sz="1000">
                <a:solidFill>
                  <a:srgbClr val="000000"/>
                </a:solidFill>
              </a:defRPr>
            </a:lvl3pPr>
            <a:lvl4pPr>
              <a:buFontTx/>
              <a:buNone/>
              <a:defRPr sz="1000">
                <a:solidFill>
                  <a:srgbClr val="000000"/>
                </a:solidFill>
              </a:defRPr>
            </a:lvl4pPr>
            <a:lvl5pPr>
              <a:buFontTx/>
              <a:buNone/>
              <a:defRPr sz="10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6653045" y="1260475"/>
            <a:ext cx="3239497" cy="3186535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180002" y="1260477"/>
            <a:ext cx="6390000" cy="4229100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115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73844" y="5504170"/>
            <a:ext cx="31908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2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539867" y="5504170"/>
            <a:ext cx="23526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482903" y="103876"/>
            <a:ext cx="2409639" cy="1024850"/>
            <a:chOff x="4505094" y="3274241"/>
            <a:chExt cx="2409639" cy="102485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8" name="Picture 17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3" t="18518" r="3200" b="17383"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21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blackWhite">
          <a:xfrm>
            <a:off x="3510958" y="1260001"/>
            <a:ext cx="6390002" cy="422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 bwMode="blackWhite">
          <a:xfrm>
            <a:off x="180002" y="1260477"/>
            <a:ext cx="3240000" cy="422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3510110" y="1260477"/>
            <a:ext cx="6389892" cy="4229100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115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5"/>
          </p:nvPr>
        </p:nvSpPr>
        <p:spPr bwMode="blackGray">
          <a:xfrm>
            <a:off x="180000" y="1260477"/>
            <a:ext cx="3240000" cy="4229100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115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73844" y="5504170"/>
            <a:ext cx="31908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539867" y="5504170"/>
            <a:ext cx="23526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482903" y="103876"/>
            <a:ext cx="2409639" cy="1024850"/>
            <a:chOff x="4505094" y="3274241"/>
            <a:chExt cx="2409639" cy="102485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3" t="18518" r="3200" b="17383"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17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blackWhite">
          <a:xfrm>
            <a:off x="180000" y="1260001"/>
            <a:ext cx="9720000" cy="422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180000" y="1260477"/>
            <a:ext cx="9720000" cy="4229100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115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73844" y="5504170"/>
            <a:ext cx="31908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539867" y="5504170"/>
            <a:ext cx="23526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482903" y="103876"/>
            <a:ext cx="2409639" cy="1024850"/>
            <a:chOff x="4505094" y="3274241"/>
            <a:chExt cx="2409639" cy="10248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3" name="Group 12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33" t="18518" r="3200" b="17383"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15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8AD9"/>
            </a:gs>
            <a:gs pos="100000">
              <a:srgbClr val="006EA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0002" y="180000"/>
            <a:ext cx="6390000" cy="1080000"/>
          </a:xfrm>
          <a:prstGeom prst="rect">
            <a:avLst/>
          </a:prstGeom>
        </p:spPr>
        <p:txBody>
          <a:bodyPr vert="horz" lIns="180000" tIns="0" rIns="0" bIns="90000" rtlCol="0" anchor="ctr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73844" y="5516282"/>
            <a:ext cx="31908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539867" y="5516282"/>
            <a:ext cx="235267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00" y="241200"/>
            <a:ext cx="1439999" cy="7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1008011" rtl="0" eaLnBrk="1" latinLnBrk="0" hangingPunct="1">
        <a:lnSpc>
          <a:spcPct val="105000"/>
        </a:lnSpc>
        <a:spcBef>
          <a:spcPct val="0"/>
        </a:spcBef>
        <a:buNone/>
        <a:defRPr sz="2200" b="1" kern="1200" baseline="0">
          <a:solidFill>
            <a:srgbClr val="FFFFFF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975" indent="-180975" algn="l" defTabSz="1008011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8775" indent="-176213" algn="l" defTabSz="1008011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1338" indent="-182563" algn="l" defTabSz="1008011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15963" indent="-174625" algn="l" defTabSz="1008011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98525" indent="-182563" algn="l" defTabSz="1008011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772030" indent="-252003" algn="l" defTabSz="1008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035" indent="-252003" algn="l" defTabSz="1008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040" indent="-252003" algn="l" defTabSz="1008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046" indent="-252003" algn="l" defTabSz="1008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5" algn="l" defTabSz="1008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11" algn="l" defTabSz="1008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16" algn="l" defTabSz="1008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22" algn="l" defTabSz="1008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27" algn="l" defTabSz="1008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032" algn="l" defTabSz="1008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038" algn="l" defTabSz="1008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043" algn="l" defTabSz="1008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79665" y="3778732"/>
            <a:ext cx="7470816" cy="1097280"/>
          </a:xfrm>
        </p:spPr>
        <p:txBody>
          <a:bodyPr bIns="0" anchor="ctr" anchorCtr="0"/>
          <a:lstStyle/>
          <a:p>
            <a:r>
              <a:rPr lang="en-US" sz="2200" dirty="0" smtClean="0"/>
              <a:t>Challenges of vacuum chambers with adjustable gap for SC undulators</a:t>
            </a:r>
            <a:endParaRPr lang="en-US" sz="2200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179662" y="5037388"/>
            <a:ext cx="9720000" cy="40716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200" b="0" dirty="0" smtClean="0"/>
              <a:t> C. Boffo, </a:t>
            </a:r>
            <a:r>
              <a:rPr lang="de-DE" sz="1200" b="0" dirty="0" err="1" smtClean="0"/>
              <a:t>Th</a:t>
            </a:r>
            <a:r>
              <a:rPr lang="de-DE" sz="1200" b="0" dirty="0" smtClean="0"/>
              <a:t>. Gerhard, M. Turenne, W. Walter; Babcock Noell GmbH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sz="1200" b="0" dirty="0" smtClean="0"/>
              <a:t>S. </a:t>
            </a:r>
            <a:r>
              <a:rPr lang="de-DE" sz="1200" b="0" dirty="0"/>
              <a:t>C</a:t>
            </a:r>
            <a:r>
              <a:rPr lang="de-DE" sz="1200" b="0" dirty="0" smtClean="0"/>
              <a:t>asalbuoni, A. Cecilia, S. </a:t>
            </a:r>
            <a:r>
              <a:rPr lang="de-DE" sz="1200" b="0" dirty="0" err="1" smtClean="0"/>
              <a:t>Gerstl</a:t>
            </a:r>
            <a:r>
              <a:rPr lang="de-DE" sz="1200" b="0" dirty="0" smtClean="0"/>
              <a:t>, A. Grau, T Holubek, C. </a:t>
            </a:r>
            <a:r>
              <a:rPr lang="de-DE" sz="1200" b="0" dirty="0" err="1" smtClean="0"/>
              <a:t>Meuter</a:t>
            </a:r>
            <a:r>
              <a:rPr lang="de-DE" sz="1200" b="0" dirty="0" smtClean="0"/>
              <a:t>, D. Saez de Jauregui, R. </a:t>
            </a:r>
            <a:r>
              <a:rPr lang="de-DE" sz="1200" b="0" dirty="0" err="1" smtClean="0"/>
              <a:t>Voutta</a:t>
            </a:r>
            <a:r>
              <a:rPr lang="de-DE" sz="1200" b="0" dirty="0" smtClean="0"/>
              <a:t>; Karlsruhe Institute </a:t>
            </a:r>
            <a:r>
              <a:rPr lang="de-DE" sz="1200" b="0" dirty="0" err="1" smtClean="0"/>
              <a:t>for</a:t>
            </a:r>
            <a:r>
              <a:rPr lang="de-DE" sz="1200" b="0" dirty="0" smtClean="0"/>
              <a:t> Technology</a:t>
            </a:r>
            <a:endParaRPr lang="en-US" sz="1200" b="0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Beam Dynamics meets Vacuum, Collimators and Surfaces 08-10 March 2017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727950" y="5517408"/>
            <a:ext cx="2174663" cy="166687"/>
          </a:xfrm>
        </p:spPr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562" y="736292"/>
            <a:ext cx="1438537" cy="6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505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B Thesis TheSans" panose="020B0503040302060204" pitchFamily="34" charset="0"/>
              </a:rPr>
              <a:t>SCU15 vacuum chamber</a:t>
            </a:r>
            <a:br>
              <a:rPr lang="en-US" dirty="0" smtClean="0">
                <a:latin typeface="BB Thesis TheSans" panose="020B0503040302060204" pitchFamily="34" charset="0"/>
              </a:rPr>
            </a:br>
            <a:r>
              <a:rPr lang="en-US" sz="1400" b="0" dirty="0" smtClean="0">
                <a:latin typeface="BB Thesis TheSans" panose="020B0503040302060204" pitchFamily="34" charset="0"/>
              </a:rPr>
              <a:t>Technological development</a:t>
            </a:r>
            <a:endParaRPr lang="en-US" sz="1400" b="0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80002" y="1183562"/>
            <a:ext cx="7074814" cy="4244170"/>
          </a:xfrm>
        </p:spPr>
        <p:txBody>
          <a:bodyPr lIns="180000" tIns="72000" numCol="1" anchor="ctr">
            <a:normAutofit/>
          </a:bodyPr>
          <a:lstStyle/>
          <a:p>
            <a:pPr>
              <a:lnSpc>
                <a:spcPct val="200000"/>
              </a:lnSpc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latin typeface="BB Thesis TheSans" panose="020B0503040302060204" pitchFamily="34" charset="0"/>
              </a:rPr>
              <a:t>Forming of stainless steel foils with high precision and small angles </a:t>
            </a:r>
            <a:r>
              <a:rPr lang="en-US" dirty="0" smtClean="0">
                <a:latin typeface="BB Thesis TheSans" panose="020B0503040302060204" pitchFamily="34" charset="0"/>
              </a:rPr>
              <a:t>(elastic limit)</a:t>
            </a:r>
            <a:endParaRPr lang="en-US" dirty="0" smtClean="0">
              <a:latin typeface="BB Thesis TheSans" panose="020B0503040302060204" pitchFamily="34" charset="0"/>
            </a:endParaRPr>
          </a:p>
          <a:p>
            <a:pPr>
              <a:lnSpc>
                <a:spcPct val="200000"/>
              </a:lnSpc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latin typeface="BB Thesis TheSans" panose="020B0503040302060204" pitchFamily="34" charset="0"/>
              </a:rPr>
              <a:t>Coating of internal and external surfaces with galvanic deposited copper (measured RRR 190)</a:t>
            </a:r>
          </a:p>
          <a:p>
            <a:pPr>
              <a:lnSpc>
                <a:spcPct val="200000"/>
              </a:lnSpc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latin typeface="BB Thesis TheSans" panose="020B0503040302060204" pitchFamily="34" charset="0"/>
              </a:rPr>
              <a:t>Laser welding of the chamber</a:t>
            </a:r>
          </a:p>
          <a:p>
            <a:pPr>
              <a:lnSpc>
                <a:spcPct val="200000"/>
              </a:lnSpc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latin typeface="BB Thesis TheSans" panose="020B0503040302060204" pitchFamily="34" charset="0"/>
              </a:rPr>
              <a:t>Soft soldering of cooling elements</a:t>
            </a:r>
          </a:p>
          <a:p>
            <a:pPr>
              <a:lnSpc>
                <a:spcPct val="200000"/>
              </a:lnSpc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latin typeface="BB Thesis TheSans" panose="020B0503040302060204" pitchFamily="34" charset="0"/>
              </a:rPr>
              <a:t>Ultrasonic cleaning of the full chamber (Al, SST316L and Copper)</a:t>
            </a:r>
          </a:p>
          <a:p>
            <a:pPr>
              <a:lnSpc>
                <a:spcPct val="200000"/>
              </a:lnSpc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latin typeface="BB Thesis TheSans" panose="020B0503040302060204" pitchFamily="34" charset="0"/>
              </a:rPr>
              <a:t>Bake out at 120 C for 12 hours</a:t>
            </a:r>
            <a:endParaRPr lang="en-US" dirty="0">
              <a:latin typeface="BB Thesis TheSans" panose="020B050304030206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935" y="1260000"/>
            <a:ext cx="2405233" cy="42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45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B Thesis TheSans" panose="020B0503040302060204" pitchFamily="34" charset="0"/>
              </a:rPr>
              <a:t>SCU15 vacuum </a:t>
            </a:r>
            <a:r>
              <a:rPr lang="en-US" dirty="0">
                <a:latin typeface="BB Thesis TheSans" panose="020B0503040302060204" pitchFamily="34" charset="0"/>
              </a:rPr>
              <a:t>chamber</a:t>
            </a:r>
            <a:r>
              <a:rPr lang="en-US" dirty="0" smtClean="0">
                <a:latin typeface="BB Thesis TheSans" panose="020B0503040302060204" pitchFamily="34" charset="0"/>
              </a:rPr>
              <a:t/>
            </a:r>
            <a:br>
              <a:rPr lang="en-US" dirty="0" smtClean="0">
                <a:latin typeface="BB Thesis TheSans" panose="020B0503040302060204" pitchFamily="34" charset="0"/>
              </a:rPr>
            </a:br>
            <a:r>
              <a:rPr lang="en-US" sz="1400" b="0" dirty="0" smtClean="0">
                <a:latin typeface="BB Thesis TheSans" panose="020B0503040302060204" pitchFamily="34" charset="0"/>
              </a:rPr>
              <a:t>Qualification and performance</a:t>
            </a:r>
            <a:endParaRPr lang="en-US" sz="1400" b="0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38249" y="1681819"/>
            <a:ext cx="4588422" cy="3722375"/>
            <a:chOff x="9571613" y="2043557"/>
            <a:chExt cx="4588422" cy="37223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4341"/>
            <a:stretch/>
          </p:blipFill>
          <p:spPr>
            <a:xfrm>
              <a:off x="9571613" y="2043557"/>
              <a:ext cx="4496546" cy="298411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115419" y="5535100"/>
              <a:ext cx="40446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smtClean="0">
                  <a:solidFill>
                    <a:srgbClr val="000000"/>
                  </a:solidFill>
                  <a:latin typeface="BB Thesis TheSans" panose="020B0503040302060204" pitchFamily="34" charset="0"/>
                </a:rPr>
                <a:t>S</a:t>
              </a:r>
              <a:r>
                <a:rPr lang="de-DE" sz="900" dirty="0">
                  <a:solidFill>
                    <a:srgbClr val="000000"/>
                  </a:solidFill>
                  <a:latin typeface="BB Thesis TheSans" panose="020B0503040302060204" pitchFamily="34" charset="0"/>
                </a:rPr>
                <a:t>. Casalbuoni et al., </a:t>
              </a:r>
              <a:r>
                <a:rPr lang="de-DE" sz="900" dirty="0" err="1">
                  <a:solidFill>
                    <a:srgbClr val="000000"/>
                  </a:solidFill>
                  <a:latin typeface="BB Thesis TheSans" panose="020B0503040302060204" pitchFamily="34" charset="0"/>
                </a:rPr>
                <a:t>Superconducting</a:t>
              </a:r>
              <a:r>
                <a:rPr lang="de-DE" sz="900" dirty="0">
                  <a:solidFill>
                    <a:srgbClr val="000000"/>
                  </a:solidFill>
                  <a:latin typeface="BB Thesis TheSans" panose="020B0503040302060204" pitchFamily="34" charset="0"/>
                </a:rPr>
                <a:t> Undulator Workshop, </a:t>
              </a:r>
              <a:r>
                <a:rPr lang="de-DE" sz="900" dirty="0" err="1">
                  <a:solidFill>
                    <a:srgbClr val="000000"/>
                  </a:solidFill>
                  <a:latin typeface="BB Thesis TheSans" panose="020B0503040302060204" pitchFamily="34" charset="0"/>
                </a:rPr>
                <a:t>Didcot</a:t>
              </a:r>
              <a:r>
                <a:rPr lang="de-DE" sz="900" dirty="0">
                  <a:solidFill>
                    <a:srgbClr val="000000"/>
                  </a:solidFill>
                  <a:latin typeface="BB Thesis TheSans" panose="020B0503040302060204" pitchFamily="34" charset="0"/>
                </a:rPr>
                <a:t>, UK, 2014</a:t>
              </a:r>
              <a:endParaRPr lang="de-DE" sz="900" dirty="0" smtClean="0">
                <a:solidFill>
                  <a:srgbClr val="000000"/>
                </a:solidFill>
                <a:latin typeface="BB Thesis TheSans" panose="020B050304030206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2" y="1457211"/>
            <a:ext cx="5142857" cy="3590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3872" y="3936436"/>
            <a:ext cx="3237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Vacuum  	&lt;5*E-10 mbar static	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	&lt;5*E-9 </a:t>
            </a:r>
            <a:r>
              <a:rPr lang="en-US" sz="1400" dirty="0">
                <a:solidFill>
                  <a:srgbClr val="000000"/>
                </a:solidFill>
              </a:rPr>
              <a:t>mbar </a:t>
            </a:r>
            <a:r>
              <a:rPr lang="en-US" sz="1400" dirty="0" smtClean="0">
                <a:solidFill>
                  <a:srgbClr val="000000"/>
                </a:solidFill>
              </a:rPr>
              <a:t>dynamic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Leak rate 	&lt; 5*E-10 mbar l s</a:t>
            </a:r>
            <a:endParaRPr lang="de-DE" sz="1400" dirty="0" err="1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773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B Thesis TheSans" panose="020B0503040302060204" pitchFamily="34" charset="0"/>
              </a:rPr>
              <a:t>Operation in </a:t>
            </a:r>
            <a:r>
              <a:rPr lang="de-DE" dirty="0" err="1" smtClean="0">
                <a:latin typeface="BB Thesis TheSans" panose="020B0503040302060204" pitchFamily="34" charset="0"/>
              </a:rPr>
              <a:t>the</a:t>
            </a:r>
            <a:r>
              <a:rPr lang="de-DE" dirty="0" smtClean="0">
                <a:latin typeface="BB Thesis TheSans" panose="020B0503040302060204" pitchFamily="34" charset="0"/>
              </a:rPr>
              <a:t> ANKA ring</a:t>
            </a:r>
            <a:br>
              <a:rPr lang="de-DE" dirty="0" smtClean="0">
                <a:latin typeface="BB Thesis TheSans" panose="020B0503040302060204" pitchFamily="34" charset="0"/>
              </a:rPr>
            </a:br>
            <a:r>
              <a:rPr lang="de-DE" sz="1400" b="0" dirty="0" smtClean="0">
                <a:latin typeface="BB Thesis TheSans" panose="020B0503040302060204" pitchFamily="34" charset="0"/>
              </a:rPr>
              <a:t>Beam </a:t>
            </a:r>
            <a:r>
              <a:rPr lang="de-DE" sz="1400" b="0" dirty="0" err="1" smtClean="0">
                <a:latin typeface="BB Thesis TheSans" panose="020B0503040302060204" pitchFamily="34" charset="0"/>
              </a:rPr>
              <a:t>lifetime</a:t>
            </a:r>
            <a:endParaRPr lang="de-DE" sz="1400" b="0" u="sng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7724" y="5223365"/>
            <a:ext cx="16001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>
                <a:solidFill>
                  <a:srgbClr val="000000"/>
                </a:solidFill>
                <a:latin typeface="BB Thesis TheSans" panose="020B0503040302060204" pitchFamily="34" charset="0"/>
              </a:rPr>
              <a:t>S.Casalbuoni</a:t>
            </a:r>
            <a:r>
              <a:rPr lang="de-DE" sz="900" dirty="0">
                <a:solidFill>
                  <a:srgbClr val="000000"/>
                </a:solidFill>
                <a:latin typeface="BB Thesis TheSans" panose="020B0503040302060204" pitchFamily="34" charset="0"/>
              </a:rPr>
              <a:t> et al., </a:t>
            </a:r>
            <a:r>
              <a:rPr lang="de-DE" sz="900" dirty="0" smtClean="0">
                <a:solidFill>
                  <a:srgbClr val="000000"/>
                </a:solidFill>
                <a:latin typeface="BB Thesis TheSans" panose="020B0503040302060204" pitchFamily="34" charset="0"/>
              </a:rPr>
              <a:t>ASC2016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477" y="1450376"/>
            <a:ext cx="6607247" cy="4028808"/>
          </a:xfrm>
          <a:prstGeom prst="rect">
            <a:avLst/>
          </a:prstGeom>
        </p:spPr>
      </p:pic>
      <p:sp>
        <p:nvSpPr>
          <p:cNvPr id="8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906522" y="1118472"/>
            <a:ext cx="7124866" cy="510875"/>
          </a:xfrm>
        </p:spPr>
        <p:txBody>
          <a:bodyPr lIns="180000" tIns="72000" numCol="1" anchor="ctr">
            <a:normAutofit/>
          </a:bodyPr>
          <a:lstStyle/>
          <a:p>
            <a:pPr marL="0" indent="0">
              <a:lnSpc>
                <a:spcPts val="2000"/>
              </a:lnSpc>
              <a:spcAft>
                <a:spcPts val="1800"/>
              </a:spcAft>
              <a:buClr>
                <a:schemeClr val="tx1"/>
              </a:buClr>
              <a:buNone/>
            </a:pPr>
            <a:r>
              <a:rPr lang="en-US" dirty="0" smtClean="0">
                <a:latin typeface="BB Thesis TheSans" panose="020B0503040302060204" pitchFamily="34" charset="0"/>
              </a:rPr>
              <a:t>Beam lifetime not affected with SCU15 in the ring and in operation.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388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B Thesis TheSans" panose="020B0503040302060204" pitchFamily="34" charset="0"/>
              </a:rPr>
              <a:t>SCU20 vacuum chamber</a:t>
            </a:r>
            <a:br>
              <a:rPr lang="en-US" dirty="0" smtClean="0">
                <a:latin typeface="BB Thesis TheSans" panose="020B0503040302060204" pitchFamily="34" charset="0"/>
              </a:rPr>
            </a:br>
            <a:r>
              <a:rPr lang="en-US" sz="1400" b="0" dirty="0" smtClean="0">
                <a:latin typeface="BB Thesis TheSans" panose="020B0503040302060204" pitchFamily="34" charset="0"/>
              </a:rPr>
              <a:t>Improvements and results</a:t>
            </a:r>
            <a:endParaRPr lang="en-US" sz="1400" b="0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sp>
        <p:nvSpPr>
          <p:cNvPr id="6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80002" y="1260000"/>
            <a:ext cx="4779273" cy="4244170"/>
          </a:xfrm>
        </p:spPr>
        <p:txBody>
          <a:bodyPr lIns="180000" tIns="72000" numCol="1"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Position of the 50 K temperature level after the taper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Magnets width reduced  so that the vacuum chamber cross section can be reduced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Taper inside cryostat 7 mm to 15 mm and outside cryostat from 15 mm to 32 mm (reduced heat load)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RF bellow does not see temperature gradient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No cold BPM</a:t>
            </a:r>
            <a:endParaRPr lang="en-US" dirty="0">
              <a:latin typeface="BB Thesis TheSans" panose="020B050304030206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4188" r="13943" b="4544"/>
          <a:stretch/>
        </p:blipFill>
        <p:spPr>
          <a:xfrm rot="5400000">
            <a:off x="5925192" y="1527489"/>
            <a:ext cx="4244170" cy="3709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8248" y="4871773"/>
            <a:ext cx="2367956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Vacuum  &lt;5*E-10 mbar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Leak rate &lt; 1*E-10 mbar l s</a:t>
            </a:r>
            <a:endParaRPr lang="de-DE" sz="14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35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B Thesis TheSans" panose="020B0503040302060204" pitchFamily="34" charset="0"/>
              </a:rPr>
              <a:t>RF Bellows</a:t>
            </a:r>
            <a:br>
              <a:rPr lang="en-US" dirty="0" smtClean="0">
                <a:latin typeface="BB Thesis TheSans" panose="020B0503040302060204" pitchFamily="34" charset="0"/>
              </a:rPr>
            </a:br>
            <a:r>
              <a:rPr lang="en-US" sz="1400" b="0" dirty="0" smtClean="0">
                <a:latin typeface="BB Thesis TheSans" panose="020B0503040302060204" pitchFamily="34" charset="0"/>
              </a:rPr>
              <a:t>Design comparison</a:t>
            </a:r>
            <a:endParaRPr lang="en-US" sz="1400" b="0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9" y="1782270"/>
            <a:ext cx="2789857" cy="3396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935" y="1386586"/>
            <a:ext cx="3149021" cy="39975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30730" y="1313835"/>
            <a:ext cx="742148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Warm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687910" y="1334868"/>
            <a:ext cx="742148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Cold</a:t>
            </a:r>
            <a:endParaRPr lang="de-DE" sz="1400" dirty="0" smtClean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09841" y="1300978"/>
            <a:ext cx="742148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Warm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29386" y="1313835"/>
            <a:ext cx="742148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Cold</a:t>
            </a:r>
            <a:endParaRPr lang="de-DE" sz="1400" dirty="0" smtClean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54350" y="4462940"/>
            <a:ext cx="914400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CF75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36672" y="4473779"/>
            <a:ext cx="914400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CF100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81335" y="3294491"/>
            <a:ext cx="914400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Fingers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281335" y="2772606"/>
            <a:ext cx="914400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Clips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281335" y="2239814"/>
            <a:ext cx="914400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 smtClean="0">
                <a:solidFill>
                  <a:srgbClr val="000000"/>
                </a:solidFill>
              </a:rPr>
              <a:t>support</a:t>
            </a:r>
            <a:endParaRPr lang="de-DE" sz="1400" dirty="0" smtClean="0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281335" y="3845568"/>
            <a:ext cx="914400" cy="372534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Bellow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195735" y="2239814"/>
            <a:ext cx="1710674" cy="218873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195735" y="3203512"/>
            <a:ext cx="2031710" cy="310645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195735" y="4035249"/>
            <a:ext cx="1861281" cy="1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058984" y="2284593"/>
            <a:ext cx="1222351" cy="146602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829261" y="2953465"/>
            <a:ext cx="1453876" cy="28757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291379" y="3455788"/>
            <a:ext cx="1951553" cy="5836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180147" y="4035250"/>
            <a:ext cx="2101188" cy="41128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413242" y="4914974"/>
            <a:ext cx="1385722" cy="4692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 smtClean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7492" y="1281036"/>
            <a:ext cx="8070283" cy="4075126"/>
            <a:chOff x="817492" y="1281036"/>
            <a:chExt cx="8070283" cy="40751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6" t="13184" r="20854" b="17707"/>
            <a:stretch/>
          </p:blipFill>
          <p:spPr>
            <a:xfrm rot="5400000">
              <a:off x="557860" y="1540668"/>
              <a:ext cx="4075126" cy="35558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9483" y="1288709"/>
              <a:ext cx="4508292" cy="4061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30957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B Thesis TheSans" panose="020B0503040302060204" pitchFamily="34" charset="0"/>
              </a:rPr>
              <a:t>Summary</a:t>
            </a:r>
            <a:endParaRPr lang="de-DE" sz="1200" b="0" u="sng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73843" y="1260000"/>
            <a:ext cx="9718699" cy="4244169"/>
          </a:xfrm>
        </p:spPr>
        <p:txBody>
          <a:bodyPr lIns="180000" tIns="72000" numCol="1" anchor="ctr">
            <a:normAutofit/>
          </a:bodyPr>
          <a:lstStyle/>
          <a:p>
            <a:pPr lvl="0">
              <a:lnSpc>
                <a:spcPts val="3000"/>
              </a:lnSpc>
              <a:spcAft>
                <a:spcPts val="2400"/>
              </a:spcAft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BB Thesis TheSans" panose="020B0503040302060204" pitchFamily="34" charset="0"/>
              </a:rPr>
              <a:t>Designing a flexible vacuum chamber for superconducting undulators is challenging</a:t>
            </a:r>
          </a:p>
          <a:p>
            <a:pPr lvl="0">
              <a:lnSpc>
                <a:spcPts val="3000"/>
              </a:lnSpc>
              <a:spcAft>
                <a:spcPts val="2400"/>
              </a:spcAft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800" smtClean="0">
                <a:latin typeface="BB Thesis TheSans" panose="020B0503040302060204" pitchFamily="34" charset="0"/>
              </a:rPr>
              <a:t>SCU15 </a:t>
            </a:r>
            <a:r>
              <a:rPr lang="en-US" sz="1800" dirty="0" smtClean="0">
                <a:latin typeface="BB Thesis TheSans" panose="020B0503040302060204" pitchFamily="34" charset="0"/>
              </a:rPr>
              <a:t>demonstrated that the required performance can be achieved</a:t>
            </a:r>
          </a:p>
          <a:p>
            <a:pPr lvl="0">
              <a:lnSpc>
                <a:spcPts val="3000"/>
              </a:lnSpc>
              <a:spcAft>
                <a:spcPts val="2400"/>
              </a:spcAft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BB Thesis TheSans" panose="020B0503040302060204" pitchFamily="34" charset="0"/>
              </a:rPr>
              <a:t>Design improvements for the SCU20 vacuum chamber focused on manufacturability and reproducibility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982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8" b="40688"/>
          <a:stretch/>
        </p:blipFill>
        <p:spPr>
          <a:xfrm>
            <a:off x="72709" y="3371356"/>
            <a:ext cx="9925031" cy="2103120"/>
          </a:xfrm>
          <a:prstGeom prst="roundRect">
            <a:avLst>
              <a:gd name="adj" fmla="val 6823"/>
            </a:avLst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5811" y="3400136"/>
            <a:ext cx="9743269" cy="1260169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Thank you for your attention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727950" y="5503863"/>
            <a:ext cx="2194983" cy="144462"/>
          </a:xfrm>
        </p:spPr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75314" y="245661"/>
            <a:ext cx="9184943" cy="2960966"/>
          </a:xfrm>
          <a:prstGeom prst="rect">
            <a:avLst/>
          </a:prstGeom>
        </p:spPr>
        <p:txBody>
          <a:bodyPr vert="horz" lIns="360000" tIns="0" rIns="0" bIns="144000" rtlCol="0" anchor="b" anchorCtr="0">
            <a:noAutofit/>
          </a:bodyPr>
          <a:lstStyle>
            <a:lvl1pPr algn="l" defTabSz="10080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baseline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800" dirty="0" smtClean="0">
                <a:solidFill>
                  <a:srgbClr val="C9D200"/>
                </a:solidFill>
              </a:rPr>
              <a:t>If you want the best insertion device </a:t>
            </a:r>
          </a:p>
          <a:p>
            <a:pPr algn="ctr"/>
            <a:r>
              <a:rPr lang="en-US" sz="2800" dirty="0" smtClean="0">
                <a:solidFill>
                  <a:srgbClr val="C9D200"/>
                </a:solidFill>
              </a:rPr>
              <a:t>for your light source</a:t>
            </a:r>
          </a:p>
          <a:p>
            <a:pPr algn="ctr"/>
            <a:endParaRPr lang="en-US" sz="2800" dirty="0" smtClean="0">
              <a:solidFill>
                <a:srgbClr val="C9D200"/>
              </a:solidFill>
            </a:endParaRPr>
          </a:p>
          <a:p>
            <a:pPr algn="ctr"/>
            <a:r>
              <a:rPr lang="en-US" sz="4000" u="sng" dirty="0" smtClean="0">
                <a:solidFill>
                  <a:srgbClr val="C9D200"/>
                </a:solidFill>
              </a:rPr>
              <a:t>CONTACT US</a:t>
            </a:r>
          </a:p>
          <a:p>
            <a:pPr algn="ctr"/>
            <a:endParaRPr lang="en-US" sz="2800" dirty="0" smtClean="0">
              <a:solidFill>
                <a:srgbClr val="C9D200"/>
              </a:solidFill>
            </a:endParaRPr>
          </a:p>
          <a:p>
            <a:pPr algn="ctr"/>
            <a:r>
              <a:rPr lang="en-US" sz="2800" dirty="0" smtClean="0">
                <a:solidFill>
                  <a:srgbClr val="C9D200"/>
                </a:solidFill>
              </a:rPr>
              <a:t>We will deliver your SCU in 24 months</a:t>
            </a:r>
            <a:endParaRPr lang="en-US" sz="2800" dirty="0">
              <a:solidFill>
                <a:srgbClr val="C9D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330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B Thesis TheSans" panose="020B0503040302060204" pitchFamily="34" charset="0"/>
              </a:rPr>
              <a:t>Outline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1200" b="0" u="sng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07009" y="1788304"/>
            <a:ext cx="5123520" cy="3196376"/>
          </a:xfrm>
        </p:spPr>
        <p:txBody>
          <a:bodyPr lIns="180000" tIns="72000" numCol="1" anchor="ctr">
            <a:normAutofit/>
          </a:bodyPr>
          <a:lstStyle/>
          <a:p>
            <a:pPr lvl="0">
              <a:lnSpc>
                <a:spcPct val="2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BB Thesis TheSans" panose="020B0503040302060204" pitchFamily="34" charset="0"/>
              </a:rPr>
              <a:t>Undulators and SCUs</a:t>
            </a:r>
          </a:p>
          <a:p>
            <a:pPr lvl="0">
              <a:lnSpc>
                <a:spcPct val="2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BB Thesis TheSans" panose="020B0503040302060204" pitchFamily="34" charset="0"/>
              </a:rPr>
              <a:t>SCU15 and SCu20</a:t>
            </a:r>
          </a:p>
          <a:p>
            <a:pPr lvl="0">
              <a:lnSpc>
                <a:spcPct val="2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BB Thesis TheSans" panose="020B0503040302060204" pitchFamily="34" charset="0"/>
              </a:rPr>
              <a:t>Requirements for the vacuum chamber</a:t>
            </a:r>
          </a:p>
          <a:p>
            <a:pPr lvl="0">
              <a:lnSpc>
                <a:spcPct val="2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BB Thesis TheSans" panose="020B0503040302060204" pitchFamily="34" charset="0"/>
              </a:rPr>
              <a:t>Technological solutions</a:t>
            </a:r>
          </a:p>
          <a:p>
            <a:pPr lvl="0">
              <a:lnSpc>
                <a:spcPct val="20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 smtClean="0">
                <a:latin typeface="BB Thesis TheSans" panose="020B0503040302060204" pitchFamily="34" charset="0"/>
              </a:rPr>
              <a:t>Summary</a:t>
            </a:r>
          </a:p>
          <a:p>
            <a:pPr marL="0" lvl="0" indent="0">
              <a:lnSpc>
                <a:spcPct val="200000"/>
              </a:lnSpc>
              <a:buClr>
                <a:schemeClr val="tx1"/>
              </a:buClr>
              <a:buNone/>
            </a:pPr>
            <a:endParaRPr lang="en-US" sz="1800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Picture 2" descr="C:\Users\boffo\Desktop\IMG_08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0" t="18755" r="23919" b="5245"/>
          <a:stretch/>
        </p:blipFill>
        <p:spPr bwMode="auto">
          <a:xfrm>
            <a:off x="5885501" y="1268467"/>
            <a:ext cx="4006019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721" y="4741256"/>
            <a:ext cx="534953" cy="6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244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B Thesis TheSans" panose="020B0503040302060204" pitchFamily="34" charset="0"/>
              </a:rPr>
              <a:t>Babcock </a:t>
            </a:r>
            <a:r>
              <a:rPr lang="en-US" dirty="0" err="1" smtClean="0">
                <a:latin typeface="BB Thesis TheSans" panose="020B0503040302060204" pitchFamily="34" charset="0"/>
              </a:rPr>
              <a:t>Noell</a:t>
            </a:r>
            <a:r>
              <a:rPr lang="en-US" dirty="0" smtClean="0">
                <a:latin typeface="BB Thesis TheSans" panose="020B0503040302060204" pitchFamily="34" charset="0"/>
              </a:rPr>
              <a:t> GmbH</a:t>
            </a:r>
            <a:br>
              <a:rPr lang="en-US" dirty="0" smtClean="0">
                <a:latin typeface="BB Thesis TheSans" panose="020B0503040302060204" pitchFamily="34" charset="0"/>
              </a:rPr>
            </a:br>
            <a:r>
              <a:rPr lang="en-US" sz="1400" b="0" dirty="0" smtClean="0">
                <a:latin typeface="BB Thesis TheSans" panose="020B0503040302060204" pitchFamily="34" charset="0"/>
              </a:rPr>
              <a:t>Your best partner of cutting edge development</a:t>
            </a:r>
            <a:endParaRPr lang="en-US" sz="1400" b="0" u="sng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2" t="28400" r="33534" b="26232"/>
          <a:stretch/>
        </p:blipFill>
        <p:spPr>
          <a:xfrm>
            <a:off x="5637995" y="1254307"/>
            <a:ext cx="4258480" cy="4212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81" t="1185" r="8942"/>
          <a:stretch/>
        </p:blipFill>
        <p:spPr>
          <a:xfrm>
            <a:off x="266500" y="1350035"/>
            <a:ext cx="5457993" cy="40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516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B Thesis TheSans" panose="020B0503040302060204" pitchFamily="34" charset="0"/>
              </a:rPr>
              <a:t>Undulators</a:t>
            </a:r>
            <a:br>
              <a:rPr lang="en-US" dirty="0" smtClean="0">
                <a:latin typeface="BB Thesis TheSans" panose="020B0503040302060204" pitchFamily="34" charset="0"/>
              </a:rPr>
            </a:br>
            <a:r>
              <a:rPr lang="en-US" sz="1400" b="0" dirty="0" smtClean="0">
                <a:latin typeface="BB Thesis TheSans" panose="020B0503040302060204" pitchFamily="34" charset="0"/>
              </a:rPr>
              <a:t>Evolution of the </a:t>
            </a:r>
            <a:r>
              <a:rPr lang="en-US" sz="1400" b="0" dirty="0" err="1" smtClean="0">
                <a:latin typeface="BB Thesis TheSans" panose="020B0503040302060204" pitchFamily="34" charset="0"/>
              </a:rPr>
              <a:t>spieces</a:t>
            </a:r>
            <a:endParaRPr lang="en-US" sz="1400" b="0" u="sng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06583" y="1383104"/>
            <a:ext cx="2420856" cy="3927881"/>
            <a:chOff x="206583" y="1383104"/>
            <a:chExt cx="2420856" cy="3927881"/>
          </a:xfrm>
        </p:grpSpPr>
        <p:grpSp>
          <p:nvGrpSpPr>
            <p:cNvPr id="12" name="Group 11"/>
            <p:cNvGrpSpPr/>
            <p:nvPr/>
          </p:nvGrpSpPr>
          <p:grpSpPr>
            <a:xfrm>
              <a:off x="408365" y="1890943"/>
              <a:ext cx="1384916" cy="2663929"/>
              <a:chOff x="674703" y="1562470"/>
              <a:chExt cx="1384916" cy="2663929"/>
            </a:xfrm>
            <a:effectLst/>
          </p:grpSpPr>
          <p:sp>
            <p:nvSpPr>
              <p:cNvPr id="7" name="Rounded Rectangle 6"/>
              <p:cNvSpPr/>
              <p:nvPr/>
            </p:nvSpPr>
            <p:spPr>
              <a:xfrm>
                <a:off x="1020932" y="1779972"/>
                <a:ext cx="1038687" cy="683581"/>
              </a:xfrm>
              <a:prstGeom prst="roundRect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PM</a:t>
                </a:r>
                <a:endParaRPr lang="de-DE" sz="1400" dirty="0" err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020932" y="3325316"/>
                <a:ext cx="1038687" cy="683581"/>
              </a:xfrm>
              <a:prstGeom prst="roundRect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PM</a:t>
                </a:r>
                <a:endParaRPr lang="de-DE" sz="1400" dirty="0" err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020932" y="2641106"/>
                <a:ext cx="1038687" cy="514905"/>
              </a:xfrm>
              <a:prstGeom prst="rect">
                <a:avLst/>
              </a:prstGeom>
              <a:ln w="12700"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Vacuum chamber</a:t>
                </a:r>
                <a:endParaRPr lang="de-DE" sz="1400" dirty="0" err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Up-Down Arrow 9"/>
              <p:cNvSpPr/>
              <p:nvPr/>
            </p:nvSpPr>
            <p:spPr>
              <a:xfrm>
                <a:off x="674703" y="1562470"/>
                <a:ext cx="213064" cy="901083"/>
              </a:xfrm>
              <a:prstGeom prst="upDownArrow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 err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Up-Down Arrow 10"/>
              <p:cNvSpPr/>
              <p:nvPr/>
            </p:nvSpPr>
            <p:spPr>
              <a:xfrm>
                <a:off x="674703" y="3325316"/>
                <a:ext cx="213064" cy="901083"/>
              </a:xfrm>
              <a:prstGeom prst="upDownArrow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 err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206583" y="4664654"/>
              <a:ext cx="24208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000000"/>
                  </a:solidFill>
                </a:rPr>
                <a:t>Room temperature (stabilized)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000000"/>
                  </a:solidFill>
                </a:rPr>
                <a:t>Strongest possible PM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000000"/>
                  </a:solidFill>
                </a:rPr>
                <a:t>Gap adjustment to modify B</a:t>
              </a:r>
              <a:endParaRPr lang="de-DE" sz="1200" dirty="0" err="1" smtClean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1429" y="1383104"/>
              <a:ext cx="1221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Classical PM</a:t>
              </a:r>
              <a:endParaRPr lang="de-DE" sz="1400" dirty="0" err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757652" y="1366506"/>
            <a:ext cx="2422458" cy="3944479"/>
            <a:chOff x="2757652" y="1366506"/>
            <a:chExt cx="2422458" cy="3944479"/>
          </a:xfrm>
        </p:grpSpPr>
        <p:grpSp>
          <p:nvGrpSpPr>
            <p:cNvPr id="31" name="Group 30"/>
            <p:cNvGrpSpPr/>
            <p:nvPr/>
          </p:nvGrpSpPr>
          <p:grpSpPr>
            <a:xfrm>
              <a:off x="2870439" y="1890945"/>
              <a:ext cx="1454458" cy="2663929"/>
              <a:chOff x="4245006" y="1562469"/>
              <a:chExt cx="1454458" cy="266392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245006" y="1562469"/>
                <a:ext cx="1454458" cy="2663929"/>
                <a:chOff x="2504983" y="1562470"/>
                <a:chExt cx="1454458" cy="2663929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2787588" y="1562471"/>
                  <a:ext cx="1171853" cy="266392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rgbClr val="000000"/>
                      </a:solidFill>
                    </a:rPr>
                    <a:t>Vacuum chamber</a:t>
                  </a:r>
                  <a:endParaRPr lang="de-DE" sz="1400" dirty="0" err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2851212" y="1904259"/>
                  <a:ext cx="1038687" cy="683581"/>
                </a:xfrm>
                <a:prstGeom prst="roundRect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rgbClr val="000000"/>
                      </a:solidFill>
                    </a:rPr>
                    <a:t>PM</a:t>
                  </a:r>
                  <a:endParaRPr lang="de-DE" sz="1400" dirty="0" err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>
                <a:xfrm>
                  <a:off x="2851212" y="3183268"/>
                  <a:ext cx="1038687" cy="683581"/>
                </a:xfrm>
                <a:prstGeom prst="roundRect">
                  <a:avLst/>
                </a:prstGeom>
                <a:ln w="12700">
                  <a:solidFill>
                    <a:srgbClr val="000000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rgbClr val="000000"/>
                      </a:solidFill>
                    </a:rPr>
                    <a:t>PM</a:t>
                  </a:r>
                  <a:endParaRPr lang="de-DE" sz="1400" dirty="0" err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Up-Down Arrow 16"/>
                <p:cNvSpPr/>
                <p:nvPr/>
              </p:nvSpPr>
              <p:spPr>
                <a:xfrm>
                  <a:off x="2504983" y="1562470"/>
                  <a:ext cx="213064" cy="901083"/>
                </a:xfrm>
                <a:prstGeom prst="upDownArrow">
                  <a:avLst/>
                </a:prstGeom>
                <a:ln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 err="1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Up-Down Arrow 17"/>
                <p:cNvSpPr/>
                <p:nvPr/>
              </p:nvSpPr>
              <p:spPr>
                <a:xfrm>
                  <a:off x="2504983" y="3325316"/>
                  <a:ext cx="213064" cy="901083"/>
                </a:xfrm>
                <a:prstGeom prst="upDownArrow">
                  <a:avLst/>
                </a:prstGeom>
                <a:ln/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 err="1" smtClean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4722920" y="2641106"/>
                <a:ext cx="754602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733277" y="3135296"/>
                <a:ext cx="754602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2757652" y="4664654"/>
              <a:ext cx="24224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000000"/>
                  </a:solidFill>
                </a:rPr>
                <a:t>Room temperature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000000"/>
                  </a:solidFill>
                </a:rPr>
                <a:t>Magnets get closer B increase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rgbClr val="000000"/>
                  </a:solidFill>
                </a:rPr>
                <a:t>Gap adjustment to modify B</a:t>
              </a:r>
              <a:endParaRPr lang="de-DE" sz="1200" dirty="0" err="1" smtClean="0">
                <a:solidFill>
                  <a:srgbClr val="00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83503" y="1366506"/>
              <a:ext cx="1329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In vacuum PM</a:t>
              </a:r>
              <a:endParaRPr lang="de-DE" sz="1400" dirty="0" err="1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78745" y="1366506"/>
            <a:ext cx="2464136" cy="3940641"/>
            <a:chOff x="5278745" y="1366506"/>
            <a:chExt cx="2464136" cy="3940641"/>
          </a:xfrm>
        </p:grpSpPr>
        <p:grpSp>
          <p:nvGrpSpPr>
            <p:cNvPr id="53" name="Group 52"/>
            <p:cNvGrpSpPr/>
            <p:nvPr/>
          </p:nvGrpSpPr>
          <p:grpSpPr>
            <a:xfrm>
              <a:off x="5278745" y="1366506"/>
              <a:ext cx="2464136" cy="3940641"/>
              <a:chOff x="5278745" y="1366506"/>
              <a:chExt cx="2464136" cy="394064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5297000" y="1906259"/>
                <a:ext cx="1451498" cy="2701251"/>
                <a:chOff x="5297000" y="1906259"/>
                <a:chExt cx="1451498" cy="2701251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5297000" y="1906259"/>
                  <a:ext cx="1451498" cy="2701251"/>
                  <a:chOff x="7815309" y="1525148"/>
                  <a:chExt cx="1451498" cy="2701251"/>
                </a:xfrm>
              </p:grpSpPr>
              <p:sp>
                <p:nvSpPr>
                  <p:cNvPr id="34" name="Rectangle 33"/>
                  <p:cNvSpPr/>
                  <p:nvPr/>
                </p:nvSpPr>
                <p:spPr>
                  <a:xfrm>
                    <a:off x="8094954" y="1525148"/>
                    <a:ext cx="1171853" cy="2663927"/>
                  </a:xfrm>
                  <a:prstGeom prst="rect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>
                        <a:solidFill>
                          <a:srgbClr val="000000"/>
                        </a:solidFill>
                      </a:rPr>
                      <a:t>Vacuum chamber</a:t>
                    </a:r>
                    <a:endParaRPr lang="de-DE" sz="1400" dirty="0" err="1" smtClean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7815309" y="1562470"/>
                    <a:ext cx="1384916" cy="2663929"/>
                    <a:chOff x="674703" y="1562470"/>
                    <a:chExt cx="1384916" cy="2663929"/>
                  </a:xfrm>
                  <a:effectLst/>
                </p:grpSpPr>
                <p:sp>
                  <p:nvSpPr>
                    <p:cNvPr id="36" name="Rounded Rectangle 35"/>
                    <p:cNvSpPr/>
                    <p:nvPr/>
                  </p:nvSpPr>
                  <p:spPr>
                    <a:xfrm>
                      <a:off x="1018500" y="1894333"/>
                      <a:ext cx="1038687" cy="683581"/>
                    </a:xfrm>
                    <a:prstGeom prst="roundRect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PM</a:t>
                      </a:r>
                      <a:endParaRPr lang="de-DE" sz="1400" dirty="0" err="1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7" name="Rounded Rectangle 36"/>
                    <p:cNvSpPr/>
                    <p:nvPr/>
                  </p:nvSpPr>
                  <p:spPr>
                    <a:xfrm>
                      <a:off x="1020932" y="3130631"/>
                      <a:ext cx="1038687" cy="683581"/>
                    </a:xfrm>
                    <a:prstGeom prst="roundRect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PM</a:t>
                      </a:r>
                      <a:endParaRPr lang="de-DE" sz="1400" dirty="0" err="1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9" name="Up-Down Arrow 38"/>
                    <p:cNvSpPr/>
                    <p:nvPr/>
                  </p:nvSpPr>
                  <p:spPr>
                    <a:xfrm>
                      <a:off x="674703" y="1562470"/>
                      <a:ext cx="213064" cy="901083"/>
                    </a:xfrm>
                    <a:prstGeom prst="upDownArrow">
                      <a:avLst/>
                    </a:prstGeom>
                    <a:ln/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dirty="0" err="1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40" name="Up-Down Arrow 39"/>
                    <p:cNvSpPr/>
                    <p:nvPr/>
                  </p:nvSpPr>
                  <p:spPr>
                    <a:xfrm>
                      <a:off x="674703" y="3325316"/>
                      <a:ext cx="213064" cy="901083"/>
                    </a:xfrm>
                    <a:prstGeom prst="upDownArrow">
                      <a:avLst/>
                    </a:prstGeom>
                    <a:ln/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dirty="0" err="1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756211" y="3008956"/>
                  <a:ext cx="754602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766568" y="3475153"/>
                  <a:ext cx="754602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/>
              <p:cNvSpPr txBox="1"/>
              <p:nvPr/>
            </p:nvSpPr>
            <p:spPr>
              <a:xfrm>
                <a:off x="5278745" y="4660816"/>
                <a:ext cx="24641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Temperature ~100 K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Magnets get cooled B increase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 smtClean="0">
                    <a:solidFill>
                      <a:srgbClr val="000000"/>
                    </a:solidFill>
                  </a:rPr>
                  <a:t>Gap adjustment to modify B</a:t>
                </a:r>
                <a:endParaRPr lang="de-DE" sz="1200" dirty="0" err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688029" y="1366506"/>
                <a:ext cx="881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000000"/>
                    </a:solidFill>
                  </a:rPr>
                  <a:t>Cryo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 PM</a:t>
                </a:r>
                <a:endParaRPr lang="de-DE" sz="1400" dirty="0" err="1" smtClean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561" y="1757346"/>
              <a:ext cx="461205" cy="461205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735404" y="1383104"/>
            <a:ext cx="1782831" cy="3924043"/>
            <a:chOff x="7735404" y="1383104"/>
            <a:chExt cx="1782831" cy="3924043"/>
          </a:xfrm>
        </p:grpSpPr>
        <p:grpSp>
          <p:nvGrpSpPr>
            <p:cNvPr id="60" name="Group 59"/>
            <p:cNvGrpSpPr/>
            <p:nvPr/>
          </p:nvGrpSpPr>
          <p:grpSpPr>
            <a:xfrm>
              <a:off x="7735404" y="1383104"/>
              <a:ext cx="1782831" cy="3924043"/>
              <a:chOff x="7735404" y="1383104"/>
              <a:chExt cx="1782831" cy="3924043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7735404" y="1383104"/>
                <a:ext cx="1782831" cy="3924043"/>
                <a:chOff x="7735404" y="1383104"/>
                <a:chExt cx="1782831" cy="3924043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7735404" y="1890943"/>
                  <a:ext cx="1451498" cy="2663929"/>
                  <a:chOff x="7815309" y="1562470"/>
                  <a:chExt cx="1451498" cy="2663929"/>
                </a:xfrm>
              </p:grpSpPr>
              <p:sp>
                <p:nvSpPr>
                  <p:cNvPr id="29" name="Rectangle 28"/>
                  <p:cNvSpPr/>
                  <p:nvPr/>
                </p:nvSpPr>
                <p:spPr>
                  <a:xfrm>
                    <a:off x="8094954" y="1562472"/>
                    <a:ext cx="1171853" cy="2663927"/>
                  </a:xfrm>
                  <a:prstGeom prst="rect">
                    <a:avLst/>
                  </a:prstGeom>
                  <a:ln w="12700">
                    <a:solidFill>
                      <a:srgbClr val="0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>
                        <a:solidFill>
                          <a:srgbClr val="000000"/>
                        </a:solidFill>
                      </a:rPr>
                      <a:t>Vacuum chamber</a:t>
                    </a:r>
                    <a:endParaRPr lang="de-DE" sz="1400" dirty="0" err="1" smtClean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7815309" y="1562470"/>
                    <a:ext cx="1384916" cy="2663929"/>
                    <a:chOff x="674703" y="1562470"/>
                    <a:chExt cx="1384916" cy="2663929"/>
                  </a:xfrm>
                  <a:effectLst/>
                </p:grpSpPr>
                <p:sp>
                  <p:nvSpPr>
                    <p:cNvPr id="24" name="Rounded Rectangle 23"/>
                    <p:cNvSpPr/>
                    <p:nvPr/>
                  </p:nvSpPr>
                  <p:spPr>
                    <a:xfrm>
                      <a:off x="1020932" y="1876794"/>
                      <a:ext cx="1038687" cy="683581"/>
                    </a:xfrm>
                    <a:prstGeom prst="roundRect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SC</a:t>
                      </a:r>
                      <a:endParaRPr lang="de-DE" sz="1400" dirty="0" err="1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5" name="Rounded Rectangle 24"/>
                    <p:cNvSpPr/>
                    <p:nvPr/>
                  </p:nvSpPr>
                  <p:spPr>
                    <a:xfrm>
                      <a:off x="1020932" y="3206978"/>
                      <a:ext cx="1038687" cy="683581"/>
                    </a:xfrm>
                    <a:prstGeom prst="roundRect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SC</a:t>
                      </a:r>
                      <a:endParaRPr lang="de-DE" sz="1400" dirty="0" err="1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1020932" y="2641106"/>
                      <a:ext cx="1038687" cy="514905"/>
                    </a:xfrm>
                    <a:prstGeom prst="rect">
                      <a:avLst/>
                    </a:prstGeom>
                    <a:ln w="127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Vacuum chamber</a:t>
                      </a:r>
                      <a:endParaRPr lang="de-DE" sz="1400" dirty="0" err="1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7" name="Up-Down Arrow 26"/>
                    <p:cNvSpPr/>
                    <p:nvPr/>
                  </p:nvSpPr>
                  <p:spPr>
                    <a:xfrm>
                      <a:off x="674703" y="1562470"/>
                      <a:ext cx="213064" cy="901083"/>
                    </a:xfrm>
                    <a:prstGeom prst="upDownArrow">
                      <a:avLst/>
                    </a:prstGeom>
                    <a:ln/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dirty="0" err="1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8" name="Up-Down Arrow 27"/>
                    <p:cNvSpPr/>
                    <p:nvPr/>
                  </p:nvSpPr>
                  <p:spPr>
                    <a:xfrm>
                      <a:off x="674703" y="3325316"/>
                      <a:ext cx="213064" cy="901083"/>
                    </a:xfrm>
                    <a:prstGeom prst="upDownArrow">
                      <a:avLst/>
                    </a:prstGeom>
                    <a:ln/>
                  </p:spPr>
                  <p:style>
                    <a:lnRef idx="2">
                      <a:schemeClr val="accent3">
                        <a:shade val="50000"/>
                      </a:schemeClr>
                    </a:lnRef>
                    <a:fillRef idx="1">
                      <a:schemeClr val="accent3"/>
                    </a:fillRef>
                    <a:effectRef idx="0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400" dirty="0" err="1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7736978" y="4660816"/>
                  <a:ext cx="178125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200" dirty="0" smtClean="0">
                      <a:solidFill>
                        <a:srgbClr val="000000"/>
                      </a:solidFill>
                    </a:rPr>
                    <a:t>Temperature ~4 K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US" sz="1200" dirty="0" smtClean="0">
                      <a:solidFill>
                        <a:srgbClr val="000000"/>
                      </a:solidFill>
                    </a:rPr>
                    <a:t>Higher fields with SC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endParaRPr lang="en-US" sz="1200" dirty="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856894" y="1383104"/>
                  <a:ext cx="152798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0000"/>
                      </a:solidFill>
                    </a:rPr>
                    <a:t>Superconducting</a:t>
                  </a:r>
                  <a:endParaRPr lang="de-DE" sz="1400" dirty="0" err="1" smtClean="0">
                    <a:solidFill>
                      <a:srgbClr val="000000"/>
                    </a:solidFill>
                  </a:endParaRPr>
                </a:p>
              </p:txBody>
            </p:sp>
          </p:grp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6299" y="1700289"/>
                <a:ext cx="461205" cy="461205"/>
              </a:xfrm>
              <a:prstGeom prst="rect">
                <a:avLst/>
              </a:prstGeom>
            </p:spPr>
          </p:pic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040" y="1685779"/>
              <a:ext cx="461205" cy="461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60073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B Thesis TheSans" panose="020B0503040302060204" pitchFamily="34" charset="0"/>
              </a:rPr>
              <a:t>Undulators</a:t>
            </a:r>
            <a:br>
              <a:rPr lang="en-US" dirty="0" smtClean="0">
                <a:latin typeface="BB Thesis TheSans" panose="020B0503040302060204" pitchFamily="34" charset="0"/>
              </a:rPr>
            </a:br>
            <a:r>
              <a:rPr lang="en-US" sz="1400" b="0" dirty="0" smtClean="0">
                <a:latin typeface="BB Thesis TheSans" panose="020B0503040302060204" pitchFamily="34" charset="0"/>
              </a:rPr>
              <a:t>Motivation</a:t>
            </a:r>
            <a:endParaRPr lang="en-US" sz="1400" b="0" u="sng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089" y="1302933"/>
            <a:ext cx="7113256" cy="411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42" y="5267047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BB Thesis TheSans" panose="020B0503040302060204" pitchFamily="34" charset="0"/>
              </a:rPr>
              <a:t>Slide courtesy of KIT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506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B Thesis TheSans" panose="020B0503040302060204" pitchFamily="34" charset="0"/>
              </a:rPr>
              <a:t>SCUs</a:t>
            </a:r>
            <a:br>
              <a:rPr lang="de-DE" dirty="0" smtClean="0">
                <a:latin typeface="BB Thesis TheSans" panose="020B0503040302060204" pitchFamily="34" charset="0"/>
              </a:rPr>
            </a:br>
            <a:r>
              <a:rPr lang="de-DE" sz="1400" b="0" dirty="0">
                <a:latin typeface="BB Thesis TheSans" panose="020B0503040302060204" pitchFamily="34" charset="0"/>
              </a:rPr>
              <a:t>Main </a:t>
            </a:r>
            <a:r>
              <a:rPr lang="en-US" sz="1400" b="0" dirty="0">
                <a:latin typeface="BB Thesis TheSans" panose="020B0503040302060204" pitchFamily="34" charset="0"/>
              </a:rPr>
              <a:t>parameters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6</a:t>
            </a:fld>
            <a:endParaRPr lang="de-DE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81225"/>
              </p:ext>
            </p:extLst>
          </p:nvPr>
        </p:nvGraphicFramePr>
        <p:xfrm>
          <a:off x="4963885" y="1592067"/>
          <a:ext cx="4845134" cy="3380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67203"/>
                <a:gridCol w="749019"/>
                <a:gridCol w="749019"/>
                <a:gridCol w="779893"/>
              </a:tblGrid>
              <a:tr h="338080">
                <a:tc>
                  <a:txBody>
                    <a:bodyPr/>
                    <a:lstStyle/>
                    <a:p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SCU15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SCU20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Units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  <a:tr h="33808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Period length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15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20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mm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  <a:tr h="33808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Full periods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100.5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75.5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  <a:tr h="33808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Max field on axis 7 mm gap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0.73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1.18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T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  <a:tr h="33808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Nominal</a:t>
                      </a:r>
                      <a:r>
                        <a:rPr lang="en-US" sz="1400" baseline="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 current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150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390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A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  <a:tr h="33808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Ramp</a:t>
                      </a:r>
                      <a:r>
                        <a:rPr lang="en-US" sz="1400" baseline="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 to nominal current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450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300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s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  <a:tr h="33808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Operating gap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7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7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mm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  <a:tr h="33808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Injection gap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15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15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mm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  <a:tr h="33808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Beam heat load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4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4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W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  <a:tr h="338080">
                <a:tc>
                  <a:txBody>
                    <a:bodyPr/>
                    <a:lstStyle/>
                    <a:p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Design temperature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4.2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4.2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olidFill>
                            <a:srgbClr val="000000"/>
                          </a:solidFill>
                          <a:latin typeface="BB Thesis TheSans" panose="020B0503040302060204" pitchFamily="34" charset="0"/>
                        </a:rPr>
                        <a:t>K</a:t>
                      </a:r>
                      <a:endParaRPr lang="en-US" sz="1400" noProof="0" dirty="0">
                        <a:solidFill>
                          <a:srgbClr val="000000"/>
                        </a:solidFill>
                        <a:latin typeface="BB Thesis TheSans" panose="020B050304030206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80002" y="1644890"/>
            <a:ext cx="4783884" cy="3060000"/>
          </a:xfrm>
        </p:spPr>
        <p:txBody>
          <a:bodyPr lIns="180000" tIns="72000" numCol="1" anchor="ctr">
            <a:norm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BB Thesis TheSans" panose="020B0503040302060204" pitchFamily="34" charset="0"/>
              </a:rPr>
              <a:t>Iron formers</a:t>
            </a:r>
          </a:p>
          <a:p>
            <a:pPr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BB Thesis TheSans" panose="020B0503040302060204" pitchFamily="34" charset="0"/>
              </a:rPr>
              <a:t>NbTi</a:t>
            </a:r>
            <a:r>
              <a:rPr lang="en-US" dirty="0" smtClean="0">
                <a:latin typeface="BB Thesis TheSans" panose="020B0503040302060204" pitchFamily="34" charset="0"/>
              </a:rPr>
              <a:t> superconductor</a:t>
            </a:r>
          </a:p>
          <a:p>
            <a:pPr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BB Thesis TheSans" panose="020B0503040302060204" pitchFamily="34" charset="0"/>
              </a:rPr>
              <a:t>Tight tolerances &lt;50 um on key dimensions</a:t>
            </a:r>
          </a:p>
          <a:p>
            <a:pPr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BB Thesis TheSans" panose="020B0503040302060204" pitchFamily="34" charset="0"/>
              </a:rPr>
              <a:t>Movable gap</a:t>
            </a:r>
          </a:p>
          <a:p>
            <a:pPr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BB Thesis TheSans" panose="020B0503040302060204" pitchFamily="34" charset="0"/>
              </a:rPr>
              <a:t>Cold corrector coils for minimization of field integrals </a:t>
            </a:r>
          </a:p>
          <a:p>
            <a:pPr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BB Thesis TheSans" panose="020B0503040302060204" pitchFamily="34" charset="0"/>
              </a:rPr>
              <a:t>Conduction-cooling design</a:t>
            </a:r>
            <a:endParaRPr lang="en-US" dirty="0">
              <a:latin typeface="BB Thesis TheSans" panose="020B050304030206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197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BB Thesis TheSans" panose="020B0503040302060204" pitchFamily="34" charset="0"/>
              </a:rPr>
              <a:t>SCU15 </a:t>
            </a:r>
            <a:br>
              <a:rPr lang="de-DE" dirty="0" smtClean="0">
                <a:latin typeface="BB Thesis TheSans" panose="020B0503040302060204" pitchFamily="34" charset="0"/>
              </a:rPr>
            </a:br>
            <a:r>
              <a:rPr lang="de-DE" sz="1400" b="0" dirty="0">
                <a:latin typeface="BB Thesis TheSans" panose="020B0503040302060204" pitchFamily="34" charset="0"/>
              </a:rPr>
              <a:t>The </a:t>
            </a:r>
            <a:r>
              <a:rPr lang="de-DE" sz="1400" b="0" dirty="0" err="1">
                <a:latin typeface="BB Thesis TheSans" panose="020B0503040302060204" pitchFamily="34" charset="0"/>
              </a:rPr>
              <a:t>device</a:t>
            </a:r>
            <a:endParaRPr lang="de-DE" sz="1400" b="0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9" name="Grafik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747" r="3020"/>
          <a:stretch/>
        </p:blipFill>
        <p:spPr bwMode="auto">
          <a:xfrm>
            <a:off x="2673750" y="1315143"/>
            <a:ext cx="4941014" cy="412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72533" y="1464733"/>
            <a:ext cx="3826934" cy="372534"/>
            <a:chOff x="372533" y="1464733"/>
            <a:chExt cx="3826934" cy="372534"/>
          </a:xfrm>
          <a:effectLst/>
        </p:grpSpPr>
        <p:sp>
          <p:nvSpPr>
            <p:cNvPr id="3" name="Rounded Rectangle 2"/>
            <p:cNvSpPr/>
            <p:nvPr/>
          </p:nvSpPr>
          <p:spPr>
            <a:xfrm>
              <a:off x="372533" y="1464733"/>
              <a:ext cx="1896534" cy="372534"/>
            </a:xfrm>
            <a:prstGeom prst="roundRect">
              <a:avLst/>
            </a:prstGeom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 smtClean="0">
                  <a:solidFill>
                    <a:srgbClr val="000000"/>
                  </a:solidFill>
                </a:rPr>
                <a:t>Mover</a:t>
              </a:r>
              <a:r>
                <a:rPr lang="de-DE" sz="1400" dirty="0" smtClean="0">
                  <a:solidFill>
                    <a:srgbClr val="00000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system</a:t>
              </a:r>
              <a:endParaRPr lang="de-DE" sz="1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3" idx="3"/>
            </p:cNvCxnSpPr>
            <p:nvPr/>
          </p:nvCxnSpPr>
          <p:spPr>
            <a:xfrm>
              <a:off x="2269067" y="1651000"/>
              <a:ext cx="1930400" cy="186267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72533" y="4425766"/>
            <a:ext cx="3386667" cy="508001"/>
            <a:chOff x="372533" y="4425766"/>
            <a:chExt cx="3386667" cy="508001"/>
          </a:xfrm>
        </p:grpSpPr>
        <p:sp>
          <p:nvSpPr>
            <p:cNvPr id="11" name="Rounded Rectangle 10"/>
            <p:cNvSpPr/>
            <p:nvPr/>
          </p:nvSpPr>
          <p:spPr>
            <a:xfrm>
              <a:off x="372533" y="4561233"/>
              <a:ext cx="1896534" cy="372534"/>
            </a:xfrm>
            <a:prstGeom prst="roundRect">
              <a:avLst/>
            </a:prstGeom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 smtClean="0">
                  <a:solidFill>
                    <a:srgbClr val="000000"/>
                  </a:solidFill>
                </a:rPr>
                <a:t>Adjusting</a:t>
              </a:r>
              <a:r>
                <a:rPr lang="de-DE" sz="1400" dirty="0" smtClean="0">
                  <a:solidFill>
                    <a:srgbClr val="000000"/>
                  </a:solidFill>
                </a:rPr>
                <a:t>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feet</a:t>
              </a:r>
              <a:endParaRPr lang="de-DE" sz="1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1" idx="3"/>
            </p:cNvCxnSpPr>
            <p:nvPr/>
          </p:nvCxnSpPr>
          <p:spPr>
            <a:xfrm flipV="1">
              <a:off x="2269067" y="4425766"/>
              <a:ext cx="1490133" cy="321734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72533" y="3529066"/>
            <a:ext cx="3014134" cy="372534"/>
            <a:chOff x="372533" y="3529066"/>
            <a:chExt cx="3014134" cy="372534"/>
          </a:xfrm>
        </p:grpSpPr>
        <p:sp>
          <p:nvSpPr>
            <p:cNvPr id="10" name="Rounded Rectangle 9"/>
            <p:cNvSpPr/>
            <p:nvPr/>
          </p:nvSpPr>
          <p:spPr>
            <a:xfrm>
              <a:off x="372533" y="3529066"/>
              <a:ext cx="1896534" cy="372534"/>
            </a:xfrm>
            <a:prstGeom prst="roundRect">
              <a:avLst/>
            </a:prstGeom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 smtClean="0">
                  <a:solidFill>
                    <a:srgbClr val="000000"/>
                  </a:solidFill>
                </a:rPr>
                <a:t>Cryostat</a:t>
              </a:r>
              <a:endParaRPr lang="de-DE" sz="1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0" idx="3"/>
            </p:cNvCxnSpPr>
            <p:nvPr/>
          </p:nvCxnSpPr>
          <p:spPr>
            <a:xfrm>
              <a:off x="2269067" y="3715333"/>
              <a:ext cx="1117600" cy="102954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72533" y="2496899"/>
            <a:ext cx="2827867" cy="508001"/>
            <a:chOff x="372533" y="2496899"/>
            <a:chExt cx="2827867" cy="508001"/>
          </a:xfrm>
        </p:grpSpPr>
        <p:sp>
          <p:nvSpPr>
            <p:cNvPr id="7" name="Rounded Rectangle 6"/>
            <p:cNvSpPr/>
            <p:nvPr/>
          </p:nvSpPr>
          <p:spPr>
            <a:xfrm>
              <a:off x="372533" y="2496899"/>
              <a:ext cx="1896534" cy="372534"/>
            </a:xfrm>
            <a:prstGeom prst="roundRect">
              <a:avLst/>
            </a:prstGeom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rgbClr val="000000"/>
                  </a:solidFill>
                </a:rPr>
                <a:t>RF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bellow</a:t>
              </a:r>
              <a:endParaRPr lang="de-DE" sz="1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Arrow Connector 17"/>
            <p:cNvCxnSpPr>
              <a:stCxn id="7" idx="3"/>
            </p:cNvCxnSpPr>
            <p:nvPr/>
          </p:nvCxnSpPr>
          <p:spPr>
            <a:xfrm>
              <a:off x="2269067" y="2683166"/>
              <a:ext cx="931333" cy="321734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096001" y="1464733"/>
            <a:ext cx="3658255" cy="760466"/>
            <a:chOff x="6096001" y="1464733"/>
            <a:chExt cx="3658255" cy="760466"/>
          </a:xfrm>
        </p:grpSpPr>
        <p:sp>
          <p:nvSpPr>
            <p:cNvPr id="8" name="Rounded Rectangle 7"/>
            <p:cNvSpPr/>
            <p:nvPr/>
          </p:nvSpPr>
          <p:spPr>
            <a:xfrm>
              <a:off x="7857722" y="1464733"/>
              <a:ext cx="1896534" cy="372534"/>
            </a:xfrm>
            <a:prstGeom prst="roundRect">
              <a:avLst/>
            </a:prstGeom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rgbClr val="000000"/>
                  </a:solidFill>
                </a:rPr>
                <a:t>Cryocoolers</a:t>
              </a:r>
            </a:p>
          </p:txBody>
        </p:sp>
        <p:cxnSp>
          <p:nvCxnSpPr>
            <p:cNvPr id="26" name="Straight Arrow Connector 25"/>
            <p:cNvCxnSpPr>
              <a:stCxn id="8" idx="1"/>
            </p:cNvCxnSpPr>
            <p:nvPr/>
          </p:nvCxnSpPr>
          <p:spPr>
            <a:xfrm flipH="1">
              <a:off x="6096001" y="1651000"/>
              <a:ext cx="1761721" cy="574199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969000" y="2452284"/>
            <a:ext cx="3785256" cy="489277"/>
            <a:chOff x="5969000" y="2452284"/>
            <a:chExt cx="3785256" cy="489277"/>
          </a:xfrm>
        </p:grpSpPr>
        <p:sp>
          <p:nvSpPr>
            <p:cNvPr id="12" name="Rounded Rectangle 11"/>
            <p:cNvSpPr/>
            <p:nvPr/>
          </p:nvSpPr>
          <p:spPr>
            <a:xfrm>
              <a:off x="7857722" y="2452284"/>
              <a:ext cx="1896534" cy="372534"/>
            </a:xfrm>
            <a:prstGeom prst="roundRect">
              <a:avLst/>
            </a:prstGeom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rgbClr val="000000"/>
                  </a:solidFill>
                </a:rPr>
                <a:t>Coils</a:t>
              </a:r>
            </a:p>
          </p:txBody>
        </p:sp>
        <p:cxnSp>
          <p:nvCxnSpPr>
            <p:cNvPr id="29" name="Straight Arrow Connector 28"/>
            <p:cNvCxnSpPr>
              <a:stCxn id="12" idx="1"/>
            </p:cNvCxnSpPr>
            <p:nvPr/>
          </p:nvCxnSpPr>
          <p:spPr>
            <a:xfrm flipH="1">
              <a:off x="5969000" y="2638551"/>
              <a:ext cx="1888722" cy="303010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248401" y="3106116"/>
            <a:ext cx="3505855" cy="750869"/>
            <a:chOff x="6248401" y="3106116"/>
            <a:chExt cx="3505855" cy="750869"/>
          </a:xfrm>
        </p:grpSpPr>
        <p:sp>
          <p:nvSpPr>
            <p:cNvPr id="13" name="Rounded Rectangle 12"/>
            <p:cNvSpPr/>
            <p:nvPr/>
          </p:nvSpPr>
          <p:spPr>
            <a:xfrm>
              <a:off x="7857722" y="3484451"/>
              <a:ext cx="1896534" cy="372534"/>
            </a:xfrm>
            <a:prstGeom prst="roundRect">
              <a:avLst/>
            </a:prstGeom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rgbClr val="000000"/>
                  </a:solidFill>
                </a:rPr>
                <a:t>Beam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pipe</a:t>
              </a:r>
              <a:endParaRPr lang="de-DE" sz="1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Arrow Connector 29"/>
            <p:cNvCxnSpPr>
              <a:stCxn id="13" idx="1"/>
            </p:cNvCxnSpPr>
            <p:nvPr/>
          </p:nvCxnSpPr>
          <p:spPr>
            <a:xfrm flipH="1" flipV="1">
              <a:off x="6248401" y="3106116"/>
              <a:ext cx="1609321" cy="564602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248401" y="3529066"/>
            <a:ext cx="3505855" cy="1360086"/>
            <a:chOff x="6248401" y="3529066"/>
            <a:chExt cx="3505855" cy="1360086"/>
          </a:xfrm>
        </p:grpSpPr>
        <p:sp>
          <p:nvSpPr>
            <p:cNvPr id="14" name="Rounded Rectangle 13"/>
            <p:cNvSpPr/>
            <p:nvPr/>
          </p:nvSpPr>
          <p:spPr>
            <a:xfrm>
              <a:off x="7857722" y="4516618"/>
              <a:ext cx="1896534" cy="372534"/>
            </a:xfrm>
            <a:prstGeom prst="roundRect">
              <a:avLst/>
            </a:prstGeom>
            <a:ln w="1270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rgbClr val="000000"/>
                  </a:solidFill>
                </a:rPr>
                <a:t>Thermal 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shield</a:t>
              </a:r>
              <a:endParaRPr lang="de-DE" sz="14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Arrow Connector 30"/>
            <p:cNvCxnSpPr>
              <a:stCxn id="14" idx="1"/>
            </p:cNvCxnSpPr>
            <p:nvPr/>
          </p:nvCxnSpPr>
          <p:spPr>
            <a:xfrm flipH="1" flipV="1">
              <a:off x="6248401" y="3529066"/>
              <a:ext cx="1609321" cy="1173819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06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B Thesis TheSans" panose="020B0503040302060204" pitchFamily="34" charset="0"/>
              </a:rPr>
              <a:t>Requirements for the vacuum chamber</a:t>
            </a:r>
            <a:br>
              <a:rPr lang="en-US" dirty="0" smtClean="0">
                <a:latin typeface="BB Thesis TheSans" panose="020B0503040302060204" pitchFamily="34" charset="0"/>
              </a:rPr>
            </a:br>
            <a:r>
              <a:rPr lang="en-US" sz="1400" b="0" dirty="0" smtClean="0">
                <a:latin typeface="BB Thesis TheSans" panose="020B0503040302060204" pitchFamily="34" charset="0"/>
              </a:rPr>
              <a:t>A dream project for an engineer</a:t>
            </a:r>
            <a:endParaRPr lang="en-US" sz="1400" b="0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80001" y="1260000"/>
            <a:ext cx="9395320" cy="4244170"/>
          </a:xfrm>
        </p:spPr>
        <p:txBody>
          <a:bodyPr lIns="180000" tIns="72000" numCol="1" anchor="ctr">
            <a:normAutofit fontScale="92500" lnSpcReduction="10000"/>
          </a:bodyPr>
          <a:lstStyle/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C9D200"/>
                </a:solidFill>
                <a:latin typeface="BB Thesis TheSans" panose="020B0503040302060204" pitchFamily="34" charset="0"/>
              </a:rPr>
              <a:t>Thermal</a:t>
            </a:r>
          </a:p>
          <a:p>
            <a:pPr marL="646113" lvl="2" indent="-285750">
              <a:lnSpc>
                <a:spcPct val="1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Beam heat load of 4W (plus conductive and radiative loads) would require at least 3 </a:t>
            </a:r>
            <a:r>
              <a:rPr lang="en-US" dirty="0" err="1" smtClean="0">
                <a:latin typeface="BB Thesis TheSans" panose="020B0503040302060204" pitchFamily="34" charset="0"/>
              </a:rPr>
              <a:t>cryoccolers</a:t>
            </a:r>
            <a:r>
              <a:rPr lang="en-US" dirty="0" smtClean="0">
                <a:latin typeface="BB Thesis TheSans" panose="020B0503040302060204" pitchFamily="34" charset="0"/>
              </a:rPr>
              <a:t> to operate at 4.2K</a:t>
            </a:r>
          </a:p>
          <a:p>
            <a:pPr marL="646113" lvl="2" indent="-285750">
              <a:lnSpc>
                <a:spcPct val="1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Provide cooling along the vacuum chamber</a:t>
            </a:r>
          </a:p>
          <a:p>
            <a:pPr marL="646113" lvl="2" indent="-285750">
              <a:lnSpc>
                <a:spcPct val="1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Minimize length of warm to cold transition (impact on active length of </a:t>
            </a:r>
            <a:r>
              <a:rPr lang="en-US" dirty="0" err="1" smtClean="0">
                <a:latin typeface="BB Thesis TheSans" panose="020B0503040302060204" pitchFamily="34" charset="0"/>
              </a:rPr>
              <a:t>undulator</a:t>
            </a:r>
            <a:r>
              <a:rPr lang="en-US" dirty="0" smtClean="0">
                <a:latin typeface="BB Thesis TheSans" panose="020B0503040302060204" pitchFamily="34" charset="0"/>
              </a:rPr>
              <a:t>)</a:t>
            </a: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C9D200"/>
                </a:solidFill>
                <a:latin typeface="BB Thesis TheSans" panose="020B0503040302060204" pitchFamily="34" charset="0"/>
              </a:rPr>
              <a:t>Mechanical</a:t>
            </a:r>
          </a:p>
          <a:p>
            <a:pPr marL="646113" lvl="2" indent="-285750">
              <a:lnSpc>
                <a:spcPct val="1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Minimize thickness (reduce difference between magnetic and beam gap)</a:t>
            </a:r>
          </a:p>
          <a:p>
            <a:pPr marL="646113" lvl="2" indent="-285750">
              <a:lnSpc>
                <a:spcPct val="1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Flat center area of at least 300 mm ( magnet width to minimize magnetic roll off)</a:t>
            </a:r>
          </a:p>
          <a:p>
            <a:pPr marL="646113" lvl="2" indent="-285750">
              <a:lnSpc>
                <a:spcPct val="1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Sustain differential pressures in both directions of 1 bar (during installation or failure)</a:t>
            </a:r>
          </a:p>
          <a:p>
            <a:pPr marL="646113" lvl="2" indent="-285750">
              <a:lnSpc>
                <a:spcPct val="1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Movable gap between 7 and 15 mm (flexible elements are required)</a:t>
            </a:r>
          </a:p>
          <a:p>
            <a:pPr marL="646113" lvl="2" indent="-285750">
              <a:lnSpc>
                <a:spcPct val="10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Taper between 7 mm to standard 32 mm warm ANKA beam pipe height</a:t>
            </a:r>
            <a:endParaRPr lang="en-US" dirty="0">
              <a:latin typeface="BB Thesis TheSans" panose="020B0503040302060204" pitchFamily="34" charset="0"/>
            </a:endParaRP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b="1" dirty="0" smtClean="0">
                <a:solidFill>
                  <a:srgbClr val="C9D200"/>
                </a:solidFill>
                <a:latin typeface="BB Thesis TheSans" panose="020B0503040302060204" pitchFamily="34" charset="0"/>
              </a:rPr>
              <a:t>Beam</a:t>
            </a:r>
          </a:p>
          <a:p>
            <a:pPr marL="646113" lvl="2" indent="-285750">
              <a:lnSpc>
                <a:spcPct val="11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Internal </a:t>
            </a:r>
            <a:r>
              <a:rPr lang="en-US" dirty="0">
                <a:latin typeface="BB Thesis TheSans" panose="020B0503040302060204" pitchFamily="34" charset="0"/>
              </a:rPr>
              <a:t>copper coating to reduce </a:t>
            </a:r>
            <a:r>
              <a:rPr lang="en-US" dirty="0" smtClean="0">
                <a:latin typeface="BB Thesis TheSans" panose="020B0503040302060204" pitchFamily="34" charset="0"/>
              </a:rPr>
              <a:t>surface resistance</a:t>
            </a:r>
            <a:endParaRPr lang="en-US" dirty="0">
              <a:latin typeface="BB Thesis TheSans" panose="020B0503040302060204" pitchFamily="34" charset="0"/>
            </a:endParaRPr>
          </a:p>
          <a:p>
            <a:pPr marL="646113" lvl="2" indent="-285750">
              <a:lnSpc>
                <a:spcPct val="110000"/>
              </a:lnSpc>
            </a:pPr>
            <a:r>
              <a:rPr lang="en-US" dirty="0">
                <a:latin typeface="BB Thesis TheSans" panose="020B0503040302060204" pitchFamily="34" charset="0"/>
              </a:rPr>
              <a:t>Integration of cold BPM</a:t>
            </a:r>
          </a:p>
          <a:p>
            <a:pPr marL="646113" lvl="2" indent="-285750">
              <a:lnSpc>
                <a:spcPct val="110000"/>
              </a:lnSpc>
            </a:pPr>
            <a:r>
              <a:rPr lang="en-US" dirty="0" smtClean="0">
                <a:latin typeface="BB Thesis TheSans" panose="020B0503040302060204" pitchFamily="34" charset="0"/>
              </a:rPr>
              <a:t>Integration </a:t>
            </a:r>
            <a:r>
              <a:rPr lang="en-US" dirty="0">
                <a:latin typeface="BB Thesis TheSans" panose="020B0503040302060204" pitchFamily="34" charset="0"/>
              </a:rPr>
              <a:t>of cold RF </a:t>
            </a:r>
            <a:r>
              <a:rPr lang="en-US" dirty="0" smtClean="0">
                <a:latin typeface="BB Thesis TheSans" panose="020B0503040302060204" pitchFamily="34" charset="0"/>
              </a:rPr>
              <a:t>bellows (compensation for cooldown shrinkage)</a:t>
            </a:r>
            <a:endParaRPr lang="en-US" dirty="0">
              <a:latin typeface="BB Thesis TheSans" panose="020B0503040302060204" pitchFamily="34" charset="0"/>
            </a:endParaRPr>
          </a:p>
          <a:p>
            <a:pPr>
              <a:lnSpc>
                <a:spcPct val="200000"/>
              </a:lnSpc>
              <a:buFont typeface="Courier New" panose="02070309020205020404" pitchFamily="49" charset="0"/>
              <a:buChar char="o"/>
            </a:pPr>
            <a:endParaRPr lang="en-US" dirty="0">
              <a:latin typeface="BB Thesis TheSans" panose="020B050304030206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106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B Thesis TheSans" panose="020B0503040302060204" pitchFamily="34" charset="0"/>
              </a:rPr>
              <a:t>First generation vacuum chamber</a:t>
            </a:r>
            <a:br>
              <a:rPr lang="en-US" dirty="0" smtClean="0">
                <a:latin typeface="BB Thesis TheSans" panose="020B0503040302060204" pitchFamily="34" charset="0"/>
              </a:rPr>
            </a:br>
            <a:r>
              <a:rPr lang="en-US" sz="1400" b="0" dirty="0" smtClean="0">
                <a:latin typeface="BB Thesis TheSans" panose="020B0503040302060204" pitchFamily="34" charset="0"/>
              </a:rPr>
              <a:t>Concept</a:t>
            </a:r>
            <a:endParaRPr lang="en-US" sz="1400" b="0" dirty="0">
              <a:latin typeface="BB Thesis TheSans" panose="020B050304030206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C239CA27-86D7-4C84-9F07-29988B758EA9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456" y="564842"/>
            <a:ext cx="1438537" cy="60955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402202" y="2248477"/>
            <a:ext cx="2069774" cy="449302"/>
          </a:xfrm>
          <a:prstGeom prst="rect">
            <a:avLst/>
          </a:prstGeom>
          <a:solidFill>
            <a:srgbClr val="FABF8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Liner</a:t>
            </a: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974970" y="2310190"/>
            <a:ext cx="950274" cy="30480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Beam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1399599" y="1539527"/>
            <a:ext cx="2069774" cy="632184"/>
          </a:xfrm>
          <a:prstGeom prst="roundRect">
            <a:avLst>
              <a:gd name="adj" fmla="val 16667"/>
            </a:avLst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Magnet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1402202" y="2845405"/>
            <a:ext cx="2069774" cy="632184"/>
          </a:xfrm>
          <a:prstGeom prst="roundRect">
            <a:avLst>
              <a:gd name="adj" fmla="val 16667"/>
            </a:avLst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00000"/>
            </a:solidFill>
            <a:prstDash val="lgDash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Magnet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 flipH="1">
            <a:off x="599645" y="1695832"/>
            <a:ext cx="734814" cy="304803"/>
          </a:xfrm>
          <a:prstGeom prst="rightArrow">
            <a:avLst>
              <a:gd name="adj1" fmla="val 50120"/>
              <a:gd name="adj2" fmla="val 64698"/>
            </a:avLst>
          </a:prstGeom>
          <a:solidFill>
            <a:srgbClr val="DBE5F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 rot="10800000" flipH="1">
            <a:off x="3529583" y="2320726"/>
            <a:ext cx="585785" cy="304803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BD4B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153073" y="1553678"/>
            <a:ext cx="289125" cy="1804743"/>
          </a:xfrm>
          <a:prstGeom prst="rect">
            <a:avLst/>
          </a:prstGeom>
          <a:solidFill>
            <a:srgbClr val="FDE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Cooling circuit  B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82761" y="1528755"/>
            <a:ext cx="273366" cy="1860428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Cooling circuit  A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 flipH="1">
            <a:off x="599645" y="3001305"/>
            <a:ext cx="734814" cy="304803"/>
          </a:xfrm>
          <a:prstGeom prst="rightArrow">
            <a:avLst>
              <a:gd name="adj1" fmla="val 50120"/>
              <a:gd name="adj2" fmla="val 64698"/>
            </a:avLst>
          </a:prstGeom>
          <a:solidFill>
            <a:srgbClr val="DBE5F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286" y="1620830"/>
            <a:ext cx="4740010" cy="1544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6132" r="11479" b="38053"/>
          <a:stretch/>
        </p:blipFill>
        <p:spPr>
          <a:xfrm>
            <a:off x="917620" y="2225981"/>
            <a:ext cx="2584706" cy="5779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931405" y="1347146"/>
            <a:ext cx="1328468" cy="339002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RF Bellow</a:t>
            </a:r>
            <a:endParaRPr lang="de-DE" sz="1400" dirty="0" err="1" smtClean="0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31405" y="3324843"/>
            <a:ext cx="1328468" cy="339002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BPM</a:t>
            </a:r>
            <a:endParaRPr lang="de-DE" sz="1400" dirty="0" err="1" smtClean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04688" y="3329659"/>
            <a:ext cx="1328468" cy="339002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50 K</a:t>
            </a:r>
            <a:endParaRPr lang="de-DE" sz="1400" dirty="0" err="1" smtClean="0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79102" y="1863303"/>
            <a:ext cx="2057194" cy="618623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 w="63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Magnet</a:t>
            </a:r>
            <a:endParaRPr lang="de-DE" sz="1400" dirty="0" err="1" smtClean="0">
              <a:solidFill>
                <a:srgbClr val="00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43465" y="3318487"/>
            <a:ext cx="1328468" cy="339002"/>
          </a:xfrm>
          <a:prstGeom prst="roundRect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1</a:t>
            </a:r>
            <a:r>
              <a:rPr lang="en-US" sz="1400" dirty="0" smtClean="0">
                <a:solidFill>
                  <a:srgbClr val="000000"/>
                </a:solidFill>
              </a:rPr>
              <a:t>0 K</a:t>
            </a:r>
            <a:endParaRPr lang="de-DE" sz="1400" dirty="0" err="1" smtClean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2761" y="3910403"/>
            <a:ext cx="4701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rgbClr val="000000"/>
                </a:solidFill>
                <a:latin typeface="BB Thesis TheSans" panose="020B0503040302060204" pitchFamily="34" charset="0"/>
              </a:rPr>
              <a:t>Minimization of difference between beams stay clear 7 mm and magnet gap 8 mm</a:t>
            </a: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endParaRPr lang="en-US" sz="1200" dirty="0" smtClean="0">
              <a:solidFill>
                <a:srgbClr val="000000"/>
              </a:solidFill>
              <a:latin typeface="BB Thesis TheSans" panose="020B0503040302060204" pitchFamily="34" charset="0"/>
            </a:endParaRP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rgbClr val="000000"/>
                </a:solidFill>
                <a:latin typeface="BB Thesis TheSans" panose="020B0503040302060204" pitchFamily="34" charset="0"/>
              </a:rPr>
              <a:t>Formed 0.3 mm 316L foil as chamber (leaves 0.2 mm distance to magnet)</a:t>
            </a: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endParaRPr lang="en-US" sz="1200" dirty="0" smtClean="0">
              <a:solidFill>
                <a:srgbClr val="000000"/>
              </a:solidFill>
              <a:latin typeface="BB Thesis TheSans" panose="020B0503040302060204" pitchFamily="34" charset="0"/>
            </a:endParaRP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rgbClr val="000000"/>
                </a:solidFill>
                <a:latin typeface="BB Thesis TheSans" panose="020B0503040302060204" pitchFamily="34" charset="0"/>
              </a:rPr>
              <a:t>Only 20 mm center straight with smooth angle to provide space for cooling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479102" y="2619746"/>
            <a:ext cx="2057194" cy="618623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 w="63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Magnet</a:t>
            </a:r>
            <a:endParaRPr lang="de-DE" sz="1400" dirty="0" err="1" smtClean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>
            <a:stCxn id="8" idx="2"/>
          </p:cNvCxnSpPr>
          <p:nvPr/>
        </p:nvCxnSpPr>
        <p:spPr>
          <a:xfrm flipH="1">
            <a:off x="5583219" y="1686148"/>
            <a:ext cx="12420" cy="699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0"/>
          </p:cNvCxnSpPr>
          <p:nvPr/>
        </p:nvCxnSpPr>
        <p:spPr>
          <a:xfrm flipV="1">
            <a:off x="5595639" y="2813282"/>
            <a:ext cx="321067" cy="5115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0"/>
          </p:cNvCxnSpPr>
          <p:nvPr/>
        </p:nvCxnSpPr>
        <p:spPr>
          <a:xfrm flipH="1" flipV="1">
            <a:off x="6404688" y="2625530"/>
            <a:ext cx="664234" cy="7041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0"/>
          </p:cNvCxnSpPr>
          <p:nvPr/>
        </p:nvCxnSpPr>
        <p:spPr>
          <a:xfrm flipH="1" flipV="1">
            <a:off x="7443490" y="2562045"/>
            <a:ext cx="1064209" cy="7564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Up-Down Arrow 5"/>
          <p:cNvSpPr/>
          <p:nvPr/>
        </p:nvSpPr>
        <p:spPr>
          <a:xfrm>
            <a:off x="9171933" y="2000635"/>
            <a:ext cx="364363" cy="1000670"/>
          </a:xfrm>
          <a:prstGeom prst="upDownArrow">
            <a:avLst>
              <a:gd name="adj1" fmla="val 65365"/>
              <a:gd name="adj2" fmla="val 50000"/>
            </a:avLst>
          </a:prstGeom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GAP</a:t>
            </a:r>
            <a:endParaRPr lang="de-DE" sz="1400" dirty="0" err="1" smtClean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584" y="5463685"/>
            <a:ext cx="5995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BB Thesis TheSans" panose="020B0503040302060204" pitchFamily="34" charset="0"/>
              </a:rPr>
              <a:t>C. Boffo                                                                                                           Beam Dynamics meets Vacuum etc. 8-10 Match 2017</a:t>
            </a:r>
            <a:endParaRPr lang="de-DE" sz="900" dirty="0" err="1" smtClean="0">
              <a:solidFill>
                <a:srgbClr val="FFFFFF"/>
              </a:solidFill>
              <a:latin typeface="BB Thesis TheSans" panose="020B050304030206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84116" y="3910403"/>
            <a:ext cx="4740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rgbClr val="000000"/>
                </a:solidFill>
                <a:latin typeface="BB Thesis TheSans" panose="020B0503040302060204" pitchFamily="34" charset="0"/>
              </a:rPr>
              <a:t>Cooling provided by copper elements soft soldered to the foil</a:t>
            </a: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endParaRPr lang="en-US" sz="1200" dirty="0" smtClean="0">
              <a:solidFill>
                <a:srgbClr val="000000"/>
              </a:solidFill>
              <a:latin typeface="BB Thesis TheSans" panose="020B0503040302060204" pitchFamily="34" charset="0"/>
            </a:endParaRP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rgbClr val="000000"/>
                </a:solidFill>
                <a:latin typeface="BB Thesis TheSans" panose="020B0503040302060204" pitchFamily="34" charset="0"/>
              </a:rPr>
              <a:t>Beam shifted 2.5 mm toward inside of chamber to reduce beam heat load</a:t>
            </a: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endParaRPr lang="en-US" sz="1200" dirty="0" smtClean="0">
              <a:solidFill>
                <a:srgbClr val="000000"/>
              </a:solidFill>
              <a:latin typeface="BB Thesis TheSans" panose="020B0503040302060204" pitchFamily="34" charset="0"/>
            </a:endParaRP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rgbClr val="000000"/>
                </a:solidFill>
                <a:latin typeface="BB Thesis TheSans" panose="020B0503040302060204" pitchFamily="34" charset="0"/>
              </a:rPr>
              <a:t>Lateral spring elements to provide flexibility to open and close gap</a:t>
            </a: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endParaRPr lang="en-US" sz="1200" dirty="0" smtClean="0">
              <a:solidFill>
                <a:srgbClr val="000000"/>
              </a:solidFill>
              <a:latin typeface="BB Thesis TheSans" panose="020B0503040302060204" pitchFamily="34" charset="0"/>
            </a:endParaRPr>
          </a:p>
          <a:p>
            <a:pPr marL="171450" indent="-171450">
              <a:buClr>
                <a:srgbClr val="C9D200"/>
              </a:buClr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rgbClr val="000000"/>
                </a:solidFill>
                <a:latin typeface="BB Thesis TheSans" panose="020B0503040302060204" pitchFamily="34" charset="0"/>
              </a:rPr>
              <a:t>RF bellow sustain temperature </a:t>
            </a:r>
            <a:r>
              <a:rPr lang="en-US" sz="1200" dirty="0" err="1">
                <a:solidFill>
                  <a:srgbClr val="000000"/>
                </a:solidFill>
                <a:latin typeface="BB Thesis TheSans" panose="020B0503040302060204" pitchFamily="34" charset="0"/>
              </a:rPr>
              <a:t>gardients</a:t>
            </a:r>
            <a:r>
              <a:rPr lang="en-US" sz="1200" dirty="0">
                <a:solidFill>
                  <a:srgbClr val="000000"/>
                </a:solidFill>
                <a:latin typeface="BB Thesis TheSans" panose="020B0503040302060204" pitchFamily="34" charset="0"/>
              </a:rPr>
              <a:t> between 300 and 50 </a:t>
            </a:r>
            <a:r>
              <a:rPr lang="en-US" sz="1200" dirty="0" smtClean="0">
                <a:solidFill>
                  <a:srgbClr val="000000"/>
                </a:solidFill>
                <a:latin typeface="BB Thesis TheSans" panose="020B0503040302060204" pitchFamily="34" charset="0"/>
              </a:rPr>
              <a:t>K</a:t>
            </a:r>
            <a:endParaRPr lang="en-US" sz="1200" dirty="0">
              <a:solidFill>
                <a:srgbClr val="000000"/>
              </a:solidFill>
              <a:latin typeface="BB Thesis TheSans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891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lienmaster_englisch">
  <a:themeElements>
    <a:clrScheme name="Akzent Orange">
      <a:dk1>
        <a:srgbClr val="C9D200"/>
      </a:dk1>
      <a:lt1>
        <a:srgbClr val="008AD9"/>
      </a:lt1>
      <a:dk2>
        <a:srgbClr val="F3AF4D"/>
      </a:dk2>
      <a:lt2>
        <a:srgbClr val="EE8D00"/>
      </a:lt2>
      <a:accent1>
        <a:srgbClr val="FAD181"/>
      </a:accent1>
      <a:accent2>
        <a:srgbClr val="FCE8CC"/>
      </a:accent2>
      <a:accent3>
        <a:srgbClr val="5E5C60"/>
      </a:accent3>
      <a:accent4>
        <a:srgbClr val="8E8D8F"/>
      </a:accent4>
      <a:accent5>
        <a:srgbClr val="BDBEC0"/>
      </a:accent5>
      <a:accent6>
        <a:srgbClr val="DFDEDC"/>
      </a:accent6>
      <a:hlink>
        <a:srgbClr val="000000"/>
      </a:hlink>
      <a:folHlink>
        <a:srgbClr val="000000"/>
      </a:folHlink>
    </a:clrScheme>
    <a:fontScheme name="Bilfinger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00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ilfinger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ilfinger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966</Words>
  <Application>Microsoft Office PowerPoint</Application>
  <PresentationFormat>Custom</PresentationFormat>
  <Paragraphs>213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BB Thesis TheSans</vt:lpstr>
      <vt:lpstr>Calibri</vt:lpstr>
      <vt:lpstr>Courier New</vt:lpstr>
      <vt:lpstr>Times New Roman</vt:lpstr>
      <vt:lpstr>Wingdings</vt:lpstr>
      <vt:lpstr>Folienmaster_englisch</vt:lpstr>
      <vt:lpstr>Challenges of vacuum chambers with adjustable gap for SC undulators</vt:lpstr>
      <vt:lpstr>Outline </vt:lpstr>
      <vt:lpstr>Babcock Noell GmbH Your best partner of cutting edge development</vt:lpstr>
      <vt:lpstr>Undulators Evolution of the spieces</vt:lpstr>
      <vt:lpstr>Undulators Motivation</vt:lpstr>
      <vt:lpstr>SCUs Main parameters</vt:lpstr>
      <vt:lpstr>SCU15  The device</vt:lpstr>
      <vt:lpstr>Requirements for the vacuum chamber A dream project for an engineer</vt:lpstr>
      <vt:lpstr>First generation vacuum chamber Concept</vt:lpstr>
      <vt:lpstr>SCU15 vacuum chamber Technological development</vt:lpstr>
      <vt:lpstr>SCU15 vacuum chamber Qualification and performance</vt:lpstr>
      <vt:lpstr>Operation in the ANKA ring Beam lifetime</vt:lpstr>
      <vt:lpstr>SCU20 vacuum chamber Improvements and results</vt:lpstr>
      <vt:lpstr>RF Bellows Design comparison</vt:lpstr>
      <vt:lpstr>Summary</vt:lpstr>
      <vt:lpstr>Thank you for your attention</vt:lpstr>
    </vt:vector>
  </TitlesOfParts>
  <Company>BNG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Verwendete Schrift</dc:title>
  <dc:creator>Boffo</dc:creator>
  <cp:lastModifiedBy>Boffo, Cristian</cp:lastModifiedBy>
  <cp:revision>426</cp:revision>
  <cp:lastPrinted>2015-01-26T10:53:28Z</cp:lastPrinted>
  <dcterms:created xsi:type="dcterms:W3CDTF">2014-01-13T13:31:20Z</dcterms:created>
  <dcterms:modified xsi:type="dcterms:W3CDTF">2017-03-09T22:20:45Z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