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8" r:id="rId2"/>
    <p:sldMasterId id="2147483666" r:id="rId3"/>
    <p:sldMasterId id="2147483674" r:id="rId4"/>
  </p:sldMasterIdLst>
  <p:notesMasterIdLst>
    <p:notesMasterId r:id="rId39"/>
  </p:notesMasterIdLst>
  <p:handoutMasterIdLst>
    <p:handoutMasterId r:id="rId40"/>
  </p:handoutMasterIdLst>
  <p:sldIdLst>
    <p:sldId id="256" r:id="rId5"/>
    <p:sldId id="389" r:id="rId6"/>
    <p:sldId id="401" r:id="rId7"/>
    <p:sldId id="402" r:id="rId8"/>
    <p:sldId id="433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00" r:id="rId17"/>
    <p:sldId id="391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8" r:id="rId26"/>
    <p:sldId id="419" r:id="rId27"/>
    <p:sldId id="429" r:id="rId28"/>
    <p:sldId id="430" r:id="rId29"/>
    <p:sldId id="431" r:id="rId30"/>
    <p:sldId id="432" r:id="rId31"/>
    <p:sldId id="426" r:id="rId32"/>
    <p:sldId id="427" r:id="rId33"/>
    <p:sldId id="428" r:id="rId34"/>
    <p:sldId id="420" r:id="rId35"/>
    <p:sldId id="434" r:id="rId36"/>
    <p:sldId id="435" r:id="rId37"/>
    <p:sldId id="399" r:id="rId38"/>
  </p:sldIdLst>
  <p:sldSz cx="9144000" cy="6858000" type="screen4x3"/>
  <p:notesSz cx="10234613" cy="70993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99"/>
    <a:srgbClr val="FFFFCC"/>
    <a:srgbClr val="FF00FF"/>
    <a:srgbClr val="00CCFF"/>
    <a:srgbClr val="006600"/>
    <a:srgbClr val="FF5050"/>
    <a:srgbClr val="00CC00"/>
    <a:srgbClr val="FEE3BE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0" autoAdjust="0"/>
    <p:restoredTop sz="91226" autoAdjust="0"/>
  </p:normalViewPr>
  <p:slideViewPr>
    <p:cSldViewPr snapToGrid="0" snapToObjects="1">
      <p:cViewPr varScale="1">
        <p:scale>
          <a:sx n="94" d="100"/>
          <a:sy n="94" d="100"/>
        </p:scale>
        <p:origin x="-1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250" d="100"/>
          <a:sy n="250" d="100"/>
        </p:scale>
        <p:origin x="2358" y="774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851660-0934-124D-A4B3-496C7F320307}" type="datetimeFigureOut">
              <a:rPr lang="de-DE" smtClean="0"/>
              <a:t>18.02.17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8C828EF-C252-394A-93BF-1C478CFA0896}" type="datetimeFigureOut">
              <a:rPr lang="de-DE" smtClean="0"/>
              <a:t>18.02.17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80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43275" y="533400"/>
            <a:ext cx="3548063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438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1E662A-1968-8D42-B367-7AEB3DF4C0E5}" type="slidenum">
              <a:rPr lang="en-US"/>
              <a:pPr/>
              <a:t>15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A05B3B-B998-2643-88A6-6DF78FA24B34}" type="slidenum">
              <a:rPr lang="en-US"/>
              <a:pPr/>
              <a:t>17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C57A72-D839-1C45-8F81-8C3C3E8064C0}" type="slidenum">
              <a:rPr lang="en-US"/>
              <a:pPr/>
              <a:t>18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FE43D3-F4A7-FF4C-AFAA-389633EE4363}" type="slidenum">
              <a:rPr lang="en-US"/>
              <a:pPr/>
              <a:t>20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EA1CAF-A11B-7E4D-A310-AF34B856E51C}" type="slidenum">
              <a:rPr lang="en-US"/>
              <a:pPr/>
              <a:t>21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43275" y="533400"/>
            <a:ext cx="3548063" cy="2660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8BB0-7DDA-834F-8ACA-990D099DE76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03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investigate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material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irradiated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find a </a:t>
            </a:r>
            <a:r>
              <a:rPr lang="de-DE" baseline="0" dirty="0" err="1" smtClean="0"/>
              <a:t>relation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amount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composition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desorbed</a:t>
            </a:r>
            <a:r>
              <a:rPr lang="de-DE" baseline="0" dirty="0" smtClean="0"/>
              <a:t> gas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material.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44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0"/>
            <a:ext cx="3729037" cy="2795588"/>
          </a:xfrm>
          <a:solidFill>
            <a:srgbClr val="FFFFFF"/>
          </a:solidFill>
          <a:ln/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3251" y="3349414"/>
            <a:ext cx="8740071" cy="3152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31A487-85FA-274F-B0BC-F77817999A49}" type="slidenum">
              <a:rPr lang="en-US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7AFFD9-F976-FC41-87EA-66AB55599EA4}" type="slidenum">
              <a:rPr lang="en-US"/>
              <a:pPr/>
              <a:t>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4BD6D0-32DF-B147-8CD9-F0CF49B17C83}" type="slidenum">
              <a:rPr lang="en-US"/>
              <a:pPr/>
              <a:t>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552E36-4557-BE48-B4BC-3B99D5E86695}" type="slidenum">
              <a:rPr lang="en-US"/>
              <a:pPr/>
              <a:t>10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0F63B6-93E4-6045-A134-61C361BAF68B}" type="slidenum">
              <a:rPr lang="en-US"/>
              <a:pPr/>
              <a:t>12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2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09664" y="166688"/>
            <a:ext cx="7769225" cy="3097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28100" y="6665915"/>
            <a:ext cx="215900" cy="192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F398D8A-8EE3-9E42-9A52-4F46E6B992A0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6497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4" name="Picture 24" descr="PPT_Header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16" descr="http://d1jqu7g1y74ds1.cloudfront.net/wp-content/uploads/2012/05/Rosetta-Earth-image-2009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857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9479"/>
              <a:stretch/>
            </p:blipFill>
            <p:spPr bwMode="auto">
              <a:xfrm>
                <a:off x="7267574" y="0"/>
                <a:ext cx="1876425" cy="6857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463" y="2968625"/>
              <a:ext cx="4808537" cy="388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2957992"/>
            <a:ext cx="7947025" cy="579438"/>
          </a:xfrm>
        </p:spPr>
        <p:txBody>
          <a:bodyPr/>
          <a:lstStyle>
            <a:lvl1pPr>
              <a:defRPr sz="3200" b="1" cap="all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7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2550" y="4200620"/>
            <a:ext cx="60053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Presenter: </a:t>
            </a:r>
            <a:r>
              <a:rPr lang="en-GB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Dr.</a:t>
            </a:r>
            <a:r>
              <a:rPr lang="en-GB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O. Minster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Title: Physical Sciences Office Head</a:t>
            </a:r>
            <a:endParaRPr lang="en-GB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Event</a:t>
            </a:r>
            <a:endParaRPr lang="en-GB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13404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3" y="393068"/>
            <a:ext cx="7282856" cy="400110"/>
          </a:xfrm>
        </p:spPr>
        <p:txBody>
          <a:bodyPr/>
          <a:lstStyle>
            <a:lvl1pPr>
              <a:defRPr sz="2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3" y="1359244"/>
            <a:ext cx="8625016" cy="4942703"/>
          </a:xfrm>
        </p:spPr>
        <p:txBody>
          <a:bodyPr/>
          <a:lstStyle>
            <a:lvl1pPr>
              <a:buFont typeface="Courier New" pitchFamily="49" charset="0"/>
              <a:buChar char="o"/>
              <a:defRPr/>
            </a:lvl1pPr>
            <a:lvl2pPr>
              <a:buFont typeface="Arial" pitchFamily="34" charset="0"/>
              <a:buChar char="•"/>
              <a:defRPr/>
            </a:lvl2pPr>
            <a:lvl3pPr marL="1825625" indent="-419100">
              <a:buFont typeface="Wingdings" pitchFamily="2" charset="2"/>
              <a:buChar char="§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8675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</a:rPr>
              <a:t>Markus Bender, GSI Materials Research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2785E60-2145-4782-B2EC-768E92BDE139}" type="slidenum">
              <a:rPr lang="de-DE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53002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1"/>
            <a:ext cx="4114800" cy="21051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114800" cy="21051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904" y="62611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Markus Bender, GSI Materials Research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37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E17048E-75A9-492B-8FED-F0038A58E2EC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4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8457"/>
            <a:ext cx="77724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15900" y="6583365"/>
            <a:ext cx="19050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76463" y="6583365"/>
            <a:ext cx="530542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</a:rPr>
              <a:t>Markus Bender, GSI Materials Research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18488" y="6581777"/>
            <a:ext cx="925512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429C8C8-B490-4460-8EE7-5006BB909D97}" type="slidenum">
              <a:rPr lang="de-DE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3738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09664" y="166688"/>
            <a:ext cx="7769225" cy="3097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28100" y="6665915"/>
            <a:ext cx="215900" cy="192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F398D8A-8EE3-9E42-9A52-4F46E6B992A0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2909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50DD9-E65E-D248-A662-8383C2DFFED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4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49A1D-E585-2244-838D-90613DF8108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63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7ACBC-AB24-8048-9EC6-47D9B31B0EA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6" y="271337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35267" y="6620370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11" name="Rechteck 10"/>
          <p:cNvSpPr>
            <a:spLocks/>
          </p:cNvSpPr>
          <p:nvPr userDrawn="1"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7203973" y="6552645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3"/>
            <a:ext cx="353449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A8C-2BB9-0840-92DE-AD065C5A53D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29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0D421-A313-E644-85EA-51CE4C685F2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1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43B01-6D79-974C-A744-6478C8862B6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16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D49F9-C56B-7749-92B1-B7A4E3C1630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8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86DF6-CE6A-594B-BD2C-4A9F2B1DC6B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46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7CF0C-093F-5F4B-9B1B-4EAB76F3A0B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87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5ED29-9C69-D34B-90B0-67DAA8D9ECF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76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1" y="228603"/>
            <a:ext cx="20764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3"/>
            <a:ext cx="6088674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091B9-6874-5D4E-A794-681E05EAD73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7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7203973" y="6552645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3"/>
            <a:ext cx="353449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435267" y="6620370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10" name="Rechteck 9"/>
          <p:cNvSpPr>
            <a:spLocks/>
          </p:cNvSpPr>
          <p:nvPr userDrawn="1"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7203973" y="6552645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3"/>
            <a:ext cx="353449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4" name="Picture 24" descr="PPT_Header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16" descr="http://d1jqu7g1y74ds1.cloudfront.net/wp-content/uploads/2012/05/Rosetta-Earth-image-2009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857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9479"/>
              <a:stretch/>
            </p:blipFill>
            <p:spPr bwMode="auto">
              <a:xfrm>
                <a:off x="7267574" y="0"/>
                <a:ext cx="1876425" cy="6857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463" y="2968625"/>
              <a:ext cx="4808537" cy="388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2957992"/>
            <a:ext cx="7947025" cy="579438"/>
          </a:xfrm>
        </p:spPr>
        <p:txBody>
          <a:bodyPr/>
          <a:lstStyle>
            <a:lvl1pPr>
              <a:defRPr sz="3200" b="1" cap="all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7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2550" y="4200620"/>
            <a:ext cx="60053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Presenter: </a:t>
            </a:r>
            <a:r>
              <a:rPr lang="en-GB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Dr.</a:t>
            </a:r>
            <a:r>
              <a:rPr lang="en-GB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O. Minster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Title: Physical Sciences Office Head</a:t>
            </a:r>
            <a:endParaRPr lang="en-GB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Event</a:t>
            </a:r>
            <a:endParaRPr lang="en-GB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67699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3" y="393068"/>
            <a:ext cx="7282856" cy="400110"/>
          </a:xfrm>
        </p:spPr>
        <p:txBody>
          <a:bodyPr/>
          <a:lstStyle>
            <a:lvl1pPr>
              <a:defRPr sz="2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3" y="1359244"/>
            <a:ext cx="8625016" cy="4942703"/>
          </a:xfrm>
        </p:spPr>
        <p:txBody>
          <a:bodyPr/>
          <a:lstStyle>
            <a:lvl1pPr>
              <a:buFont typeface="Courier New" pitchFamily="49" charset="0"/>
              <a:buChar char="o"/>
              <a:defRPr/>
            </a:lvl1pPr>
            <a:lvl2pPr>
              <a:buFont typeface="Arial" pitchFamily="34" charset="0"/>
              <a:buChar char="•"/>
              <a:defRPr/>
            </a:lvl2pPr>
            <a:lvl3pPr marL="1825625" indent="-419100">
              <a:buFont typeface="Wingdings" pitchFamily="2" charset="2"/>
              <a:buChar char="§"/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477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</a:rPr>
              <a:t>Markus Bender, GSI Materials Research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2785E60-2145-4782-B2EC-768E92BDE139}" type="slidenum">
              <a:rPr lang="de-DE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76709"/>
      </p:ext>
    </p:extLst>
  </p:cSld>
  <p:clrMapOvr>
    <a:masterClrMapping/>
  </p:clrMapOvr>
  <p:transition xmlns:p14="http://schemas.microsoft.com/office/powerpoint/2010/main"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1"/>
            <a:ext cx="4114800" cy="21051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114800" cy="21051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904" y="62611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Markus Bender, GSI Materials Research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37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E17048E-75A9-492B-8FED-F0038A58E2EC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8457"/>
            <a:ext cx="77724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15900" y="6583365"/>
            <a:ext cx="19050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76463" y="6583365"/>
            <a:ext cx="530542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</a:rPr>
              <a:t>Markus Bender, GSI Materials Research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18488" y="6581777"/>
            <a:ext cx="925512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429C8C8-B490-4460-8EE7-5006BB909D97}" type="slidenum">
              <a:rPr lang="de-DE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23175"/>
      </p:ext>
    </p:extLst>
  </p:cSld>
  <p:clrMapOvr>
    <a:masterClrMapping/>
  </p:clrMapOvr>
  <p:transition xmlns:p14="http://schemas.microsoft.com/office/powerpoint/2010/main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2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70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6" y="270002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203973" y="6552645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3"/>
            <a:ext cx="353449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6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1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6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36409" y="6429377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ESA UNCLASSIFIED – For Official Use   |   slide </a:t>
            </a:r>
            <a:fld id="{FC4F0009-6B23-4ECC-B403-210101866D41}" type="slidenum">
              <a:rPr lang="en-GB" sz="8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en-GB" sz="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4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5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6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1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6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36409" y="6429377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ESA UNCLASSIFIED – For Official Use   |   slide </a:t>
            </a:r>
            <a:fld id="{FC4F0009-6B23-4ECC-B403-210101866D41}" type="slidenum">
              <a:rPr lang="en-GB" sz="8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en-GB" sz="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  <p:sldLayoutId id="2147483672" r:id="rId5"/>
    <p:sldLayoutId id="2147483673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983274" y="228600"/>
            <a:ext cx="7976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6DA4CBEC-8A4B-CC44-B552-D267E78F83B1}" type="slidenum">
              <a:rPr lang="en-US" smtClean="0">
                <a:ea typeface="ＭＳ Ｐゴシック" charset="0"/>
              </a:rPr>
              <a:pPr defTabSz="914400" fontAlgn="base">
                <a:spcAft>
                  <a:spcPct val="0"/>
                </a:spcAft>
              </a:pPr>
              <a:t>‹Nr.›</a:t>
            </a:fld>
            <a:endParaRPr lang="en-US" smtClean="0">
              <a:ea typeface="ＭＳ Ｐゴシック" charset="0"/>
            </a:endParaRPr>
          </a:p>
        </p:txBody>
      </p:sp>
      <p:pic>
        <p:nvPicPr>
          <p:cNvPr id="3078" name="Picture 12" descr="cern_logo_blue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" y="60327"/>
            <a:ext cx="7180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78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38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3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3" Type="http://schemas.openxmlformats.org/officeDocument/2006/relationships/image" Target="../media/image25.emf"/><Relationship Id="rId14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8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7.wmf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577137"/>
            <a:ext cx="6607516" cy="1844108"/>
          </a:xfrm>
        </p:spPr>
        <p:txBody>
          <a:bodyPr/>
          <a:lstStyle/>
          <a:p>
            <a:r>
              <a:rPr lang="en-US" b="0" dirty="0" smtClean="0"/>
              <a:t>Dynamic Vacuum Challenges for Heavy Ion Accelerators</a:t>
            </a:r>
            <a:endParaRPr lang="en-US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730624"/>
            <a:ext cx="6400800" cy="584660"/>
          </a:xfrm>
        </p:spPr>
        <p:txBody>
          <a:bodyPr/>
          <a:lstStyle/>
          <a:p>
            <a:r>
              <a:rPr lang="de-DE" dirty="0" smtClean="0">
                <a:solidFill>
                  <a:srgbClr val="3333FF"/>
                </a:solidFill>
              </a:rPr>
              <a:t>Markus Bender</a:t>
            </a:r>
            <a:endParaRPr lang="de-DE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+mj-lt"/>
                <a:cs typeface="Verdana"/>
              </a:rPr>
              <a:t>Material Dependence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09613" y="4761806"/>
            <a:ext cx="3096671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Cu</a:t>
            </a:r>
            <a:r>
              <a:rPr lang="en-US" sz="1800" baseline="-25000"/>
              <a:t>2</a:t>
            </a:r>
            <a:r>
              <a:rPr lang="en-US" sz="1800"/>
              <a:t>O </a:t>
            </a:r>
            <a:r>
              <a:rPr lang="en-US" sz="1800">
                <a:sym typeface="Wingdings" charset="0"/>
              </a:rPr>
              <a:t> insulator: </a:t>
            </a:r>
          </a:p>
          <a:p>
            <a:r>
              <a:rPr lang="en-US" sz="1800">
                <a:sym typeface="Wingdings" charset="0"/>
              </a:rPr>
              <a:t>poor el. &amp; th. conductivity</a:t>
            </a:r>
            <a:endParaRPr lang="en-US" sz="1800"/>
          </a:p>
          <a:p>
            <a:r>
              <a:rPr lang="en-US" sz="1800">
                <a:latin typeface="Symbol" charset="0"/>
              </a:rPr>
              <a:t>h</a:t>
            </a:r>
            <a:r>
              <a:rPr lang="en-US" sz="1800"/>
              <a:t>~1530 (Proj: 1.4MeV/u Xe)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128839" y="5752180"/>
            <a:ext cx="5148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/>
              <a:t>mainly CO, H</a:t>
            </a:r>
            <a:r>
              <a:rPr lang="en-US" sz="2400" baseline="-25000" dirty="0"/>
              <a:t>2</a:t>
            </a:r>
            <a:r>
              <a:rPr lang="en-US" sz="2400" dirty="0"/>
              <a:t>, CO</a:t>
            </a:r>
            <a:r>
              <a:rPr lang="en-US" sz="2400" baseline="-25000" dirty="0"/>
              <a:t>2</a:t>
            </a:r>
            <a:r>
              <a:rPr lang="en-US" sz="2400" dirty="0"/>
              <a:t> for both samples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603751" y="4761806"/>
            <a:ext cx="4216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Cu </a:t>
            </a:r>
            <a:r>
              <a:rPr lang="en-US" sz="1800">
                <a:sym typeface="Wingdings" charset="0"/>
              </a:rPr>
              <a:t> conductor: </a:t>
            </a:r>
          </a:p>
          <a:p>
            <a:r>
              <a:rPr lang="en-US" sz="1800">
                <a:sym typeface="Wingdings" charset="0"/>
              </a:rPr>
              <a:t>free electrons moderate energy load</a:t>
            </a:r>
            <a:endParaRPr lang="en-US" sz="1800"/>
          </a:p>
          <a:p>
            <a:r>
              <a:rPr lang="en-US" sz="1800">
                <a:latin typeface="Symbol" charset="0"/>
              </a:rPr>
              <a:t>h</a:t>
            </a:r>
            <a:r>
              <a:rPr lang="en-US" sz="1800"/>
              <a:t>~350 (Proj: 1.4MeV/u Xe) mainly H</a:t>
            </a:r>
            <a:r>
              <a:rPr lang="en-US" sz="1800" baseline="-25000"/>
              <a:t>2</a:t>
            </a:r>
            <a:endParaRPr lang="en-US" sz="1800"/>
          </a:p>
        </p:txBody>
      </p:sp>
      <p:pic>
        <p:nvPicPr>
          <p:cNvPr id="2151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8582" r="4504" b="41891"/>
          <a:stretch>
            <a:fillRect/>
          </a:stretch>
        </p:blipFill>
        <p:spPr>
          <a:xfrm>
            <a:off x="219076" y="1235969"/>
            <a:ext cx="8640763" cy="32639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1512" name="Text Box 7"/>
          <p:cNvSpPr txBox="1">
            <a:spLocks noChangeArrowheads="1"/>
          </p:cNvSpPr>
          <p:nvPr/>
        </p:nvSpPr>
        <p:spPr bwMode="auto">
          <a:xfrm rot="-5400000">
            <a:off x="-733974" y="2588797"/>
            <a:ext cx="203786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dirty="0"/>
              <a:t>concentration [%]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2843214" y="1763019"/>
            <a:ext cx="176972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oxidized copper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973638" y="1763020"/>
            <a:ext cx="190531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dirty="0"/>
              <a:t>metallic copper</a:t>
            </a:r>
          </a:p>
          <a:p>
            <a:r>
              <a:rPr lang="en-US" sz="1800" dirty="0"/>
              <a:t>+ acid treatment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2182813" y="4303020"/>
            <a:ext cx="103299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depth [nm]</a:t>
            </a: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6143626" y="4310957"/>
            <a:ext cx="103299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depth [nm]</a:t>
            </a:r>
          </a:p>
        </p:txBody>
      </p:sp>
      <p:sp>
        <p:nvSpPr>
          <p:cNvPr id="21517" name="Textfeld 1"/>
          <p:cNvSpPr txBox="1">
            <a:spLocks noChangeArrowheads="1"/>
          </p:cNvSpPr>
          <p:nvPr/>
        </p:nvSpPr>
        <p:spPr bwMode="auto">
          <a:xfrm>
            <a:off x="1522230" y="6222109"/>
            <a:ext cx="6331280" cy="338554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1600" dirty="0">
                <a:latin typeface="Arial" charset="0"/>
              </a:rPr>
              <a:t>M. Bender, H. </a:t>
            </a:r>
            <a:r>
              <a:rPr lang="de-DE" sz="1600" dirty="0" err="1">
                <a:latin typeface="Arial" charset="0"/>
              </a:rPr>
              <a:t>Kollmus</a:t>
            </a:r>
            <a:r>
              <a:rPr lang="de-DE" sz="1600" dirty="0">
                <a:latin typeface="Arial" charset="0"/>
              </a:rPr>
              <a:t>, W. Assmann, </a:t>
            </a:r>
            <a:r>
              <a:rPr lang="de-DE" sz="1600" dirty="0" err="1" smtClean="0">
                <a:latin typeface="Arial" charset="0"/>
              </a:rPr>
              <a:t>Nucl</a:t>
            </a:r>
            <a:r>
              <a:rPr lang="de-DE" sz="1600" dirty="0" smtClean="0">
                <a:latin typeface="Arial" charset="0"/>
              </a:rPr>
              <a:t>. </a:t>
            </a:r>
            <a:r>
              <a:rPr lang="de-DE" sz="1600" dirty="0" err="1" smtClean="0">
                <a:latin typeface="Arial" charset="0"/>
              </a:rPr>
              <a:t>Inst</a:t>
            </a:r>
            <a:r>
              <a:rPr lang="de-DE" sz="1600" dirty="0" smtClean="0">
                <a:latin typeface="Arial" charset="0"/>
              </a:rPr>
              <a:t>. </a:t>
            </a:r>
            <a:r>
              <a:rPr lang="de-DE" sz="1600" dirty="0" err="1" smtClean="0">
                <a:latin typeface="Arial" charset="0"/>
              </a:rPr>
              <a:t>Meth</a:t>
            </a:r>
            <a:r>
              <a:rPr lang="de-DE" sz="1600" dirty="0" smtClean="0">
                <a:latin typeface="Arial" charset="0"/>
              </a:rPr>
              <a:t>. </a:t>
            </a:r>
            <a:r>
              <a:rPr lang="de-DE" sz="1600" b="1" dirty="0">
                <a:latin typeface="Arial" charset="0"/>
              </a:rPr>
              <a:t>B</a:t>
            </a:r>
            <a:r>
              <a:rPr lang="de-DE" sz="1600" dirty="0">
                <a:latin typeface="Arial" charset="0"/>
              </a:rPr>
              <a:t> 256 (2007)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44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+mj-lt"/>
                <a:cs typeface="Verdana"/>
              </a:rPr>
              <a:t>Oxidation Prevention</a:t>
            </a:r>
            <a:endParaRPr lang="en-US" b="1" dirty="0">
              <a:latin typeface="+mj-lt"/>
              <a:cs typeface="Verdana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862013" y="4071938"/>
            <a:ext cx="6589712" cy="1662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0"/>
              <a:buChar char="Ø"/>
            </a:pPr>
            <a:r>
              <a:rPr lang="en-US" smtClean="0">
                <a:latin typeface="Tahoma" charset="0"/>
              </a:rPr>
              <a:t>Rhodium coating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SzPct val="80000"/>
              <a:buFont typeface="Wingdings" charset="0"/>
              <a:buChar char="ü"/>
            </a:pPr>
            <a:r>
              <a:rPr lang="en-US" smtClean="0">
                <a:latin typeface="Tahoma" charset="0"/>
              </a:rPr>
              <a:t> </a:t>
            </a:r>
            <a:r>
              <a:rPr lang="en-US" sz="1600" smtClean="0">
                <a:latin typeface="Tahoma" charset="0"/>
              </a:rPr>
              <a:t>no oxide layer (noble metal)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SzPct val="80000"/>
              <a:buFont typeface="Wingdings" charset="0"/>
              <a:buChar char="ü"/>
            </a:pPr>
            <a:r>
              <a:rPr lang="en-US" sz="1600" smtClean="0">
                <a:latin typeface="Tahoma" charset="0"/>
              </a:rPr>
              <a:t> less diffusion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SzPct val="80000"/>
              <a:buFont typeface="Wingdings" charset="0"/>
              <a:buChar char="ü"/>
            </a:pPr>
            <a:r>
              <a:rPr lang="en-US" sz="1600" smtClean="0">
                <a:latin typeface="Tahoma" charset="0"/>
              </a:rPr>
              <a:t> lower energy loss dE/dx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Char char="L"/>
            </a:pPr>
            <a:r>
              <a:rPr lang="en-US" sz="1600" smtClean="0">
                <a:latin typeface="Tahoma" charset="0"/>
              </a:rPr>
              <a:t> measured yields: </a:t>
            </a:r>
            <a:r>
              <a:rPr lang="en-US" sz="1600" smtClean="0">
                <a:latin typeface="Arial Unicode MS" charset="0"/>
              </a:rPr>
              <a:t>≳</a:t>
            </a:r>
            <a:r>
              <a:rPr lang="en-US" sz="1600" smtClean="0">
                <a:latin typeface="Tahoma" charset="0"/>
              </a:rPr>
              <a:t> 1000 (1.4 MeV/u Xe) </a:t>
            </a:r>
            <a:endParaRPr lang="en-US" sz="1600">
              <a:latin typeface="Tahoma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863600" y="1700213"/>
            <a:ext cx="6300788" cy="1655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0"/>
              <a:buChar char="Ø"/>
            </a:pPr>
            <a:r>
              <a:rPr lang="en-US">
                <a:latin typeface="Tahoma" charset="0"/>
              </a:rPr>
              <a:t>Gold coating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SzPct val="80000"/>
              <a:buFont typeface="Wingdings" charset="0"/>
              <a:buChar char="ü"/>
            </a:pPr>
            <a:r>
              <a:rPr lang="en-US" sz="1600">
                <a:latin typeface="Tahoma" charset="0"/>
              </a:rPr>
              <a:t> no oxide layer (noble metal)</a:t>
            </a:r>
          </a:p>
          <a:p>
            <a:pPr marL="742950" lvl="1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charset="0"/>
              <a:buChar char="û"/>
            </a:pPr>
            <a:r>
              <a:rPr lang="en-US" sz="1600">
                <a:latin typeface="Tahoma" charset="0"/>
              </a:rPr>
              <a:t> diffusion into copper</a:t>
            </a:r>
          </a:p>
          <a:p>
            <a:pPr marL="742950" lvl="1" indent="-285750">
              <a:spcBef>
                <a:spcPct val="20000"/>
              </a:spcBef>
              <a:buClr>
                <a:srgbClr val="FF3300"/>
              </a:buClr>
              <a:buSzPct val="80000"/>
              <a:buFont typeface="Wingdings" charset="0"/>
              <a:buChar char="û"/>
            </a:pPr>
            <a:r>
              <a:rPr lang="en-US" sz="1600">
                <a:latin typeface="Tahoma" charset="0"/>
              </a:rPr>
              <a:t> high energy loss dE/dx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Webdings" charset="0"/>
              <a:buChar char="i"/>
            </a:pPr>
            <a:r>
              <a:rPr lang="en-US" sz="1600">
                <a:latin typeface="Tahoma" charset="0"/>
              </a:rPr>
              <a:t> measured yields: </a:t>
            </a:r>
            <a:r>
              <a:rPr lang="en-US" sz="1600">
                <a:latin typeface="Symbol" charset="0"/>
              </a:rPr>
              <a:t>h</a:t>
            </a:r>
            <a:r>
              <a:rPr lang="en-US" sz="1600">
                <a:latin typeface="Tahoma" charset="0"/>
              </a:rPr>
              <a:t> </a:t>
            </a:r>
            <a:r>
              <a:rPr lang="en-US" sz="1600">
                <a:latin typeface="Arial Unicode MS" charset="0"/>
                <a:cs typeface="Arial Unicode MS" charset="0"/>
              </a:rPr>
              <a:t>≲</a:t>
            </a:r>
            <a:r>
              <a:rPr lang="en-US" sz="1600">
                <a:latin typeface="Tahoma" charset="0"/>
              </a:rPr>
              <a:t> 200 (1.4 MeV/u Xe)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5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+mj-lt"/>
                <a:cs typeface="Verdana"/>
              </a:rPr>
              <a:t>Summary </a:t>
            </a:r>
            <a:r>
              <a:rPr lang="en-US" b="1" dirty="0" smtClean="0">
                <a:latin typeface="+mj-lt"/>
                <a:cs typeface="Verdana"/>
              </a:rPr>
              <a:t>of </a:t>
            </a:r>
            <a:r>
              <a:rPr lang="en-US" b="1" dirty="0">
                <a:latin typeface="+mj-lt"/>
                <a:cs typeface="Verdana"/>
              </a:rPr>
              <a:t>Experimental Results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34" y="1448265"/>
            <a:ext cx="8945555" cy="453231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>
                <a:latin typeface="Tahoma" charset="0"/>
              </a:rPr>
              <a:t> Desorbed gas is not the sputtered impurities of the material</a:t>
            </a:r>
          </a:p>
          <a:p>
            <a:pPr eaLnBrk="1" hangingPunct="1"/>
            <a:r>
              <a:rPr lang="en-US" sz="2400" dirty="0">
                <a:latin typeface="Tahoma" charset="0"/>
              </a:rPr>
              <a:t> Desorbed gas is always CO, CO</a:t>
            </a:r>
            <a:r>
              <a:rPr lang="en-US" sz="2400" baseline="-25000" dirty="0">
                <a:latin typeface="Tahoma" charset="0"/>
              </a:rPr>
              <a:t>2</a:t>
            </a:r>
            <a:r>
              <a:rPr lang="en-US" sz="2400" dirty="0">
                <a:latin typeface="Tahoma" charset="0"/>
              </a:rPr>
              <a:t> and H</a:t>
            </a:r>
            <a:r>
              <a:rPr lang="en-US" sz="2400" baseline="-25000" dirty="0">
                <a:latin typeface="Tahoma" charset="0"/>
              </a:rPr>
              <a:t>2</a:t>
            </a:r>
          </a:p>
          <a:p>
            <a:pPr lvl="1" eaLnBrk="1" hangingPunct="1"/>
            <a:r>
              <a:rPr lang="en-US" sz="2400" dirty="0">
                <a:latin typeface="Tahoma" charset="0"/>
              </a:rPr>
              <a:t> Also the contents of the residual gas</a:t>
            </a:r>
          </a:p>
          <a:p>
            <a:pPr eaLnBrk="1" hangingPunct="1"/>
            <a:r>
              <a:rPr lang="en-US" sz="2400" dirty="0">
                <a:latin typeface="Tahoma" charset="0"/>
              </a:rPr>
              <a:t> Link to the substrate</a:t>
            </a:r>
          </a:p>
          <a:p>
            <a:pPr lvl="1" eaLnBrk="1" hangingPunct="1"/>
            <a:r>
              <a:rPr lang="en-US" sz="2400" dirty="0">
                <a:latin typeface="Tahoma" charset="0"/>
              </a:rPr>
              <a:t> Insulators (Cu</a:t>
            </a:r>
            <a:r>
              <a:rPr lang="en-US" sz="2400" baseline="-25000" dirty="0">
                <a:latin typeface="Tahoma" charset="0"/>
              </a:rPr>
              <a:t>2</a:t>
            </a:r>
            <a:r>
              <a:rPr lang="en-US" sz="2400" dirty="0">
                <a:latin typeface="Tahoma" charset="0"/>
              </a:rPr>
              <a:t>O) desorb more than conductors</a:t>
            </a:r>
          </a:p>
          <a:p>
            <a:pPr eaLnBrk="1" hangingPunct="1"/>
            <a:r>
              <a:rPr lang="en-US" sz="2400" dirty="0">
                <a:latin typeface="Tahoma" charset="0"/>
              </a:rPr>
              <a:t> Higher temperature </a:t>
            </a:r>
            <a:r>
              <a:rPr lang="en-US" sz="2400" dirty="0" err="1">
                <a:latin typeface="Tahoma" charset="0"/>
              </a:rPr>
              <a:t>bakeout</a:t>
            </a:r>
            <a:r>
              <a:rPr lang="en-US" sz="2400" dirty="0">
                <a:latin typeface="Tahoma" charset="0"/>
              </a:rPr>
              <a:t> of loss regions reduces desorption</a:t>
            </a:r>
          </a:p>
          <a:p>
            <a:pPr lvl="1" eaLnBrk="1" hangingPunct="1"/>
            <a:r>
              <a:rPr lang="en-US" sz="2400" dirty="0">
                <a:latin typeface="Tahoma" charset="0"/>
              </a:rPr>
              <a:t> At 350°C highest CO </a:t>
            </a:r>
            <a:r>
              <a:rPr lang="en-US" sz="2400" dirty="0" smtClean="0">
                <a:latin typeface="Tahoma" charset="0"/>
              </a:rPr>
              <a:t>desorption</a:t>
            </a:r>
          </a:p>
          <a:p>
            <a:pPr marL="457200" lvl="1" indent="0" eaLnBrk="1" hangingPunct="1">
              <a:buNone/>
            </a:pPr>
            <a:endParaRPr lang="en-US" sz="2400" dirty="0">
              <a:latin typeface="Tahoma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Char char=""/>
            </a:pPr>
            <a:r>
              <a:rPr lang="en-US" sz="2400" dirty="0">
                <a:latin typeface="Tahoma" charset="0"/>
              </a:rPr>
              <a:t> Thermal moderated surface process with link to the substrate</a:t>
            </a:r>
          </a:p>
          <a:p>
            <a:pPr lvl="1" eaLnBrk="1" hangingPunct="1"/>
            <a:r>
              <a:rPr lang="en-US" sz="2400" dirty="0">
                <a:latin typeface="Tahoma" charset="0"/>
              </a:rPr>
              <a:t> Desorption </a:t>
            </a:r>
            <a:r>
              <a:rPr lang="en-US" sz="2400" dirty="0" smtClean="0">
                <a:latin typeface="Tahoma" charset="0"/>
              </a:rPr>
              <a:t>= release </a:t>
            </a:r>
            <a:r>
              <a:rPr lang="en-US" sz="2400" dirty="0">
                <a:latin typeface="Tahoma" charset="0"/>
              </a:rPr>
              <a:t>of weakly bound surface </a:t>
            </a:r>
            <a:r>
              <a:rPr lang="en-US" sz="2400" dirty="0" err="1">
                <a:latin typeface="Tahoma" charset="0"/>
              </a:rPr>
              <a:t>adsorbats</a:t>
            </a:r>
            <a:r>
              <a:rPr lang="en-US" sz="2400" dirty="0">
                <a:latin typeface="Tahoma" charset="0"/>
              </a:rPr>
              <a:t> </a:t>
            </a:r>
          </a:p>
          <a:p>
            <a:pPr lvl="1" eaLnBrk="1" hangingPunct="1"/>
            <a:r>
              <a:rPr lang="en-US" sz="2400" dirty="0">
                <a:latin typeface="Tahoma" charset="0"/>
              </a:rPr>
              <a:t> Transient overheated spot drives the release  </a:t>
            </a:r>
          </a:p>
          <a:p>
            <a:pPr lvl="1" eaLnBrk="1" hangingPunct="1"/>
            <a:r>
              <a:rPr lang="en-US" sz="2400" dirty="0">
                <a:latin typeface="Tahoma" charset="0"/>
              </a:rPr>
              <a:t> (</a:t>
            </a:r>
            <a:r>
              <a:rPr lang="en-US" sz="2400" dirty="0" err="1">
                <a:latin typeface="Tahoma" charset="0"/>
              </a:rPr>
              <a:t>dE</a:t>
            </a:r>
            <a:r>
              <a:rPr lang="en-US" sz="2400" dirty="0">
                <a:latin typeface="Tahoma" charset="0"/>
              </a:rPr>
              <a:t>/dx)</a:t>
            </a:r>
            <a:r>
              <a:rPr lang="en-US" sz="2400" baseline="30000" dirty="0">
                <a:latin typeface="Tahoma" charset="0"/>
              </a:rPr>
              <a:t>2</a:t>
            </a:r>
            <a:r>
              <a:rPr lang="en-US" sz="2400" dirty="0">
                <a:latin typeface="Tahoma" charset="0"/>
              </a:rPr>
              <a:t>-scaling</a:t>
            </a:r>
          </a:p>
          <a:p>
            <a:pPr lvl="1" eaLnBrk="1" hangingPunct="1">
              <a:buFont typeface="Wingdings" charset="0"/>
              <a:buNone/>
            </a:pPr>
            <a:endParaRPr lang="en-US" sz="2400" dirty="0">
              <a:latin typeface="Tahoma" charset="0"/>
            </a:endParaRPr>
          </a:p>
          <a:p>
            <a:pPr lvl="1" eaLnBrk="1" hangingPunct="1"/>
            <a:endParaRPr lang="en-US" sz="2400" dirty="0">
              <a:latin typeface="Tahoma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50825" y="5708651"/>
            <a:ext cx="18466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 sz="240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6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22566" y="68137"/>
            <a:ext cx="6242342" cy="787557"/>
          </a:xfrm>
        </p:spPr>
        <p:txBody>
          <a:bodyPr>
            <a:normAutofit/>
          </a:bodyPr>
          <a:lstStyle/>
          <a:p>
            <a:r>
              <a:rPr lang="en-US" smtClean="0"/>
              <a:t>“Cure” for the dynamic vacuum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750" y="1333123"/>
            <a:ext cx="7872132" cy="2016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Tahoma" charset="0"/>
              </a:rPr>
              <a:t>beam loss collimator</a:t>
            </a:r>
          </a:p>
          <a:p>
            <a:pPr lvl="1"/>
            <a:r>
              <a:rPr lang="en-US" smtClean="0">
                <a:latin typeface="Tahoma" charset="0"/>
              </a:rPr>
              <a:t> Gold coated OFHC-copper</a:t>
            </a:r>
          </a:p>
          <a:p>
            <a:pPr lvl="2"/>
            <a:r>
              <a:rPr lang="en-US" smtClean="0">
                <a:latin typeface="Tahoma" charset="0"/>
              </a:rPr>
              <a:t>Ni diffusion barrier </a:t>
            </a:r>
          </a:p>
          <a:p>
            <a:pPr lvl="1"/>
            <a:r>
              <a:rPr lang="en-US" smtClean="0">
                <a:latin typeface="Tahoma" charset="0"/>
              </a:rPr>
              <a:t> in-situ bake out of the loss sections minimize the desorption</a:t>
            </a:r>
          </a:p>
          <a:p>
            <a:pPr lvl="2"/>
            <a:r>
              <a:rPr lang="en-US" smtClean="0">
                <a:latin typeface="Tahoma" charset="0"/>
              </a:rPr>
              <a:t>while cooling down from the UHV bake out collimator is kept at higher temperature</a:t>
            </a:r>
            <a:endParaRPr lang="en-US" dirty="0">
              <a:latin typeface="Tahoma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96" r="27351" b="11034"/>
          <a:stretch>
            <a:fillRect/>
          </a:stretch>
        </p:blipFill>
        <p:spPr bwMode="auto">
          <a:xfrm>
            <a:off x="973139" y="3204785"/>
            <a:ext cx="6911975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58889" y="3742946"/>
            <a:ext cx="68610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beam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92501" y="3300033"/>
            <a:ext cx="1041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dipole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588126" y="4303333"/>
            <a:ext cx="106621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collimator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35750" y="5047871"/>
            <a:ext cx="76535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heater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148264" y="6084508"/>
            <a:ext cx="69822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pump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19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22566" y="68137"/>
            <a:ext cx="6242342" cy="787557"/>
          </a:xfrm>
        </p:spPr>
        <p:txBody>
          <a:bodyPr>
            <a:normAutofit/>
          </a:bodyPr>
          <a:lstStyle/>
          <a:p>
            <a:r>
              <a:rPr lang="en-US" dirty="0" smtClean="0"/>
              <a:t>”Cure“ for the dynamic vacuum</a:t>
            </a:r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9" y="1250599"/>
            <a:ext cx="8724677" cy="5208647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960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+mj-lt"/>
                <a:cs typeface="Verdana"/>
              </a:rPr>
              <a:t>Idea of thermal moderated Desorption</a:t>
            </a:r>
            <a:endParaRPr lang="en-US" b="1" dirty="0">
              <a:latin typeface="+mj-lt"/>
              <a:cs typeface="Verdana"/>
            </a:endParaRPr>
          </a:p>
        </p:txBody>
      </p:sp>
      <p:sp>
        <p:nvSpPr>
          <p:cNvPr id="31748" name="AutoShape 3"/>
          <p:cNvSpPr>
            <a:spLocks/>
          </p:cNvSpPr>
          <p:nvPr/>
        </p:nvSpPr>
        <p:spPr bwMode="auto">
          <a:xfrm>
            <a:off x="6804025" y="2098677"/>
            <a:ext cx="287338" cy="2879725"/>
          </a:xfrm>
          <a:prstGeom prst="rightBrace">
            <a:avLst>
              <a:gd name="adj1" fmla="val 8351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213600" y="2943225"/>
            <a:ext cx="188329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smtClean="0"/>
              <a:t>inelastic</a:t>
            </a:r>
          </a:p>
          <a:p>
            <a:r>
              <a:rPr lang="en-US" sz="2400" smtClean="0"/>
              <a:t>Thermal </a:t>
            </a:r>
          </a:p>
          <a:p>
            <a:r>
              <a:rPr lang="en-US" sz="2400" smtClean="0"/>
              <a:t>Spike Modell</a:t>
            </a:r>
            <a:endParaRPr lang="en-US" sz="2400"/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2700338" y="2060575"/>
            <a:ext cx="4032250" cy="6477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2700338" y="3213100"/>
            <a:ext cx="4032250" cy="6477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7"/>
          <p:cNvSpPr>
            <a:spLocks noChangeArrowheads="1"/>
          </p:cNvSpPr>
          <p:nvPr/>
        </p:nvSpPr>
        <p:spPr bwMode="auto">
          <a:xfrm>
            <a:off x="2700338" y="4365625"/>
            <a:ext cx="4032250" cy="6477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8"/>
          <p:cNvSpPr>
            <a:spLocks noChangeArrowheads="1"/>
          </p:cNvSpPr>
          <p:nvPr/>
        </p:nvSpPr>
        <p:spPr bwMode="auto">
          <a:xfrm>
            <a:off x="2700338" y="5518150"/>
            <a:ext cx="4032250" cy="6477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3117144" y="2060576"/>
            <a:ext cx="316054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projectile ion loses energy</a:t>
            </a:r>
          </a:p>
          <a:p>
            <a:pPr algn="ctr"/>
            <a:r>
              <a:rPr lang="en-US" sz="1600"/>
              <a:t>(mainly to the electronic system)</a:t>
            </a: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3289403" y="3211513"/>
            <a:ext cx="273664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electrons carry energy away</a:t>
            </a:r>
          </a:p>
          <a:p>
            <a:pPr algn="ctr"/>
            <a:r>
              <a:rPr lang="en-US" sz="1600"/>
              <a:t>from the ion track</a:t>
            </a:r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2953037" y="4405313"/>
            <a:ext cx="351891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the hot electrons transfer the energy</a:t>
            </a:r>
          </a:p>
          <a:p>
            <a:pPr algn="ctr"/>
            <a:r>
              <a:rPr lang="en-US" sz="1600"/>
              <a:t>to the lattice by e-p coupling</a:t>
            </a:r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3207143" y="5554663"/>
            <a:ext cx="295355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thermal desorption due to </a:t>
            </a:r>
          </a:p>
          <a:p>
            <a:pPr algn="ctr"/>
            <a:r>
              <a:rPr lang="en-US" sz="1600"/>
              <a:t>enhanced surface temperature</a:t>
            </a:r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4645025" y="2708275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>
            <a:off x="4645025" y="3860800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5"/>
          <p:cNvSpPr>
            <a:spLocks noChangeShapeType="1"/>
          </p:cNvSpPr>
          <p:nvPr/>
        </p:nvSpPr>
        <p:spPr bwMode="auto">
          <a:xfrm>
            <a:off x="4645025" y="5013325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 flipH="1">
            <a:off x="1547814" y="2386013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7"/>
          <p:cNvSpPr>
            <a:spLocks noChangeShapeType="1"/>
          </p:cNvSpPr>
          <p:nvPr/>
        </p:nvSpPr>
        <p:spPr bwMode="auto">
          <a:xfrm>
            <a:off x="1547813" y="2382838"/>
            <a:ext cx="0" cy="230346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8"/>
          <p:cNvSpPr>
            <a:spLocks noChangeShapeType="1"/>
          </p:cNvSpPr>
          <p:nvPr/>
        </p:nvSpPr>
        <p:spPr bwMode="auto">
          <a:xfrm>
            <a:off x="1547814" y="4686300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Text Box 19"/>
          <p:cNvSpPr txBox="1">
            <a:spLocks noChangeArrowheads="1"/>
          </p:cNvSpPr>
          <p:nvPr/>
        </p:nvSpPr>
        <p:spPr bwMode="auto">
          <a:xfrm rot="-5400000">
            <a:off x="499611" y="3348625"/>
            <a:ext cx="17122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/>
              <a:t>nuclear collisions</a:t>
            </a:r>
          </a:p>
        </p:txBody>
      </p:sp>
      <p:sp>
        <p:nvSpPr>
          <p:cNvPr id="31765" name="Text Box 20"/>
          <p:cNvSpPr txBox="1">
            <a:spLocks noChangeArrowheads="1"/>
          </p:cNvSpPr>
          <p:nvPr/>
        </p:nvSpPr>
        <p:spPr bwMode="auto">
          <a:xfrm>
            <a:off x="34925" y="1316039"/>
            <a:ext cx="9111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smtClean="0"/>
              <a:t>How can 1 ion trigger the desorption of some 100 gas molecules?</a:t>
            </a:r>
            <a:endParaRPr lang="en-US" sz="240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11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88571"/>
            <a:ext cx="6242342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+mj-lt"/>
                <a:cs typeface="Verdana"/>
              </a:rPr>
              <a:t>The inelastic Thermal Spike Model</a:t>
            </a:r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0" r="9573"/>
          <a:stretch>
            <a:fillRect/>
          </a:stretch>
        </p:blipFill>
        <p:spPr>
          <a:xfrm>
            <a:off x="250825" y="1186022"/>
            <a:ext cx="4235450" cy="4532313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32773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5399034"/>
              </p:ext>
            </p:extLst>
          </p:nvPr>
        </p:nvGraphicFramePr>
        <p:xfrm>
          <a:off x="3585984" y="2108816"/>
          <a:ext cx="5339900" cy="59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4" imgW="3898900" imgH="431800" progId="Equation.3">
                  <p:embed/>
                </p:oleObj>
              </mc:Choice>
              <mc:Fallback>
                <p:oleObj name="Equation" r:id="rId4" imgW="3898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984" y="2108816"/>
                        <a:ext cx="5339900" cy="5909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553641"/>
              </p:ext>
            </p:extLst>
          </p:nvPr>
        </p:nvGraphicFramePr>
        <p:xfrm>
          <a:off x="3585984" y="4120543"/>
          <a:ext cx="5391096" cy="58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Formel" r:id="rId6" imgW="3949700" imgH="431800" progId="Equation.3">
                  <p:embed/>
                </p:oleObj>
              </mc:Choice>
              <mc:Fallback>
                <p:oleObj name="Formel" r:id="rId6" imgW="3949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984" y="4120543"/>
                        <a:ext cx="5391096" cy="58901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92139" y="6056314"/>
            <a:ext cx="8074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Solving the equations: radial time dependant temperature distribution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7821430" y="2654460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526515" y="1607687"/>
            <a:ext cx="246819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Electronic Subsystem: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543795" y="3610957"/>
            <a:ext cx="176262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Lattice</a:t>
            </a:r>
            <a:r>
              <a:rPr lang="de-DE" dirty="0" smtClean="0"/>
              <a:t> System: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40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 r="2872"/>
          <a:stretch>
            <a:fillRect/>
          </a:stretch>
        </p:blipFill>
        <p:spPr>
          <a:xfrm>
            <a:off x="831088" y="1377920"/>
            <a:ext cx="7632700" cy="51657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 rot="-5400000">
            <a:off x="451739" y="3496714"/>
            <a:ext cx="92856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time [s]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3855275" y="6230906"/>
            <a:ext cx="132643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radius [nm]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7320788" y="1371568"/>
            <a:ext cx="177558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</a:rPr>
              <a:t>temperature [K]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  <a:cs typeface="Verdana"/>
              </a:rPr>
              <a:t>Temperature of the Electrons</a:t>
            </a:r>
            <a:endParaRPr lang="en-US" b="1" dirty="0">
              <a:latin typeface="+mj-lt"/>
              <a:cs typeface="Verdan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89257" y="854363"/>
            <a:ext cx="215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charset="0"/>
              </a:rPr>
              <a:t>(1.4MeV/u </a:t>
            </a:r>
            <a:r>
              <a:rPr lang="en-US" dirty="0" err="1" smtClean="0">
                <a:latin typeface="Tahoma" charset="0"/>
              </a:rPr>
              <a:t>Xe</a:t>
            </a:r>
            <a:r>
              <a:rPr lang="en-US" dirty="0" err="1" smtClean="0">
                <a:latin typeface="Tahoma" charset="0"/>
                <a:sym typeface="Wingdings" charset="0"/>
              </a:rPr>
              <a:t>Cu</a:t>
            </a:r>
            <a:r>
              <a:rPr lang="en-US" dirty="0" smtClean="0">
                <a:latin typeface="Tahoma" charset="0"/>
                <a:sym typeface="Wingdings" charset="0"/>
              </a:rPr>
              <a:t>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2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+mj-lt"/>
                <a:cs typeface="Verdana"/>
              </a:rPr>
              <a:t>Temperature of the Lattice</a:t>
            </a:r>
            <a:endParaRPr lang="en-US" b="1" dirty="0">
              <a:latin typeface="+mj-lt"/>
              <a:cs typeface="Verdana"/>
            </a:endParaRPr>
          </a:p>
        </p:txBody>
      </p:sp>
      <p:pic>
        <p:nvPicPr>
          <p:cNvPr id="358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r="6238"/>
          <a:stretch>
            <a:fillRect/>
          </a:stretch>
        </p:blipFill>
        <p:spPr>
          <a:xfrm>
            <a:off x="703263" y="1403577"/>
            <a:ext cx="7848600" cy="5033962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 rot="-5400000">
            <a:off x="409639" y="3431886"/>
            <a:ext cx="92856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time [s]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924300" y="6221640"/>
            <a:ext cx="132643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radius [nm]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7356475" y="1362302"/>
            <a:ext cx="177558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</a:rPr>
              <a:t>temperature [K]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89257" y="849730"/>
            <a:ext cx="215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charset="0"/>
              </a:rPr>
              <a:t>(1.4MeV/u </a:t>
            </a:r>
            <a:r>
              <a:rPr lang="en-US" dirty="0" err="1" smtClean="0">
                <a:latin typeface="Tahoma" charset="0"/>
              </a:rPr>
              <a:t>Xe</a:t>
            </a:r>
            <a:r>
              <a:rPr lang="en-US" dirty="0" err="1" smtClean="0">
                <a:latin typeface="Tahoma" charset="0"/>
                <a:sym typeface="Wingdings" charset="0"/>
              </a:rPr>
              <a:t>Cu</a:t>
            </a:r>
            <a:r>
              <a:rPr lang="en-US" dirty="0" smtClean="0">
                <a:latin typeface="Tahoma" charset="0"/>
                <a:sym typeface="Wingdings" charset="0"/>
              </a:rPr>
              <a:t>)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67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88571"/>
            <a:ext cx="6242342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+mj-lt"/>
                <a:cs typeface="Verdana"/>
              </a:rPr>
              <a:t>Thermal Desorption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2" r="38789"/>
          <a:stretch>
            <a:fillRect/>
          </a:stretch>
        </p:blipFill>
        <p:spPr>
          <a:xfrm>
            <a:off x="539751" y="2115502"/>
            <a:ext cx="3929063" cy="40322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3379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1061191"/>
              </p:ext>
            </p:extLst>
          </p:nvPr>
        </p:nvGraphicFramePr>
        <p:xfrm>
          <a:off x="628650" y="1136017"/>
          <a:ext cx="79216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4" imgW="3810000" imgH="508000" progId="Equation.3">
                  <p:embed/>
                </p:oleObj>
              </mc:Choice>
              <mc:Fallback>
                <p:oleObj name="Equation" r:id="rId4" imgW="3810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136017"/>
                        <a:ext cx="7921625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024054"/>
              </p:ext>
            </p:extLst>
          </p:nvPr>
        </p:nvGraphicFramePr>
        <p:xfrm>
          <a:off x="4684714" y="2944177"/>
          <a:ext cx="403225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6" imgW="1790700" imgH="457200" progId="Equation.3">
                  <p:embed/>
                </p:oleObj>
              </mc:Choice>
              <mc:Fallback>
                <p:oleObj name="Equation" r:id="rId6" imgW="1790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4" y="2944177"/>
                        <a:ext cx="403225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416482"/>
              </p:ext>
            </p:extLst>
          </p:nvPr>
        </p:nvGraphicFramePr>
        <p:xfrm>
          <a:off x="5580063" y="4434842"/>
          <a:ext cx="23050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Formel" r:id="rId8" imgW="939800" imgH="228600" progId="Equation.3">
                  <p:embed/>
                </p:oleObj>
              </mc:Choice>
              <mc:Fallback>
                <p:oleObj name="Formel" r:id="rId8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434842"/>
                        <a:ext cx="23050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extfeld 8"/>
          <p:cNvSpPr txBox="1">
            <a:spLocks noChangeArrowheads="1"/>
          </p:cNvSpPr>
          <p:nvPr/>
        </p:nvSpPr>
        <p:spPr bwMode="auto">
          <a:xfrm>
            <a:off x="1129448" y="6224808"/>
            <a:ext cx="7148912" cy="338554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1600" dirty="0">
                <a:latin typeface="Arial" charset="0"/>
              </a:rPr>
              <a:t>M. Bender, H. </a:t>
            </a:r>
            <a:r>
              <a:rPr lang="de-DE" sz="1600" dirty="0" err="1">
                <a:latin typeface="Arial" charset="0"/>
              </a:rPr>
              <a:t>Kollmus</a:t>
            </a:r>
            <a:r>
              <a:rPr lang="de-DE" sz="1600" dirty="0">
                <a:latin typeface="Arial" charset="0"/>
              </a:rPr>
              <a:t>, M. </a:t>
            </a:r>
            <a:r>
              <a:rPr lang="de-DE" sz="1600" dirty="0" err="1">
                <a:latin typeface="Arial" charset="0"/>
              </a:rPr>
              <a:t>Toulemonde</a:t>
            </a:r>
            <a:r>
              <a:rPr lang="de-DE" sz="1600" dirty="0">
                <a:latin typeface="Arial" charset="0"/>
              </a:rPr>
              <a:t>, et al., </a:t>
            </a:r>
            <a:r>
              <a:rPr lang="de-DE" sz="1600" dirty="0" err="1" smtClean="0">
                <a:latin typeface="Arial" charset="0"/>
              </a:rPr>
              <a:t>Nucl</a:t>
            </a:r>
            <a:r>
              <a:rPr lang="de-DE" sz="1600" dirty="0" smtClean="0">
                <a:latin typeface="Arial" charset="0"/>
              </a:rPr>
              <a:t>. </a:t>
            </a:r>
            <a:r>
              <a:rPr lang="de-DE" sz="1600" dirty="0" err="1" smtClean="0">
                <a:latin typeface="Arial" charset="0"/>
              </a:rPr>
              <a:t>Inst</a:t>
            </a:r>
            <a:r>
              <a:rPr lang="de-DE" sz="1600" dirty="0" smtClean="0">
                <a:latin typeface="Arial" charset="0"/>
              </a:rPr>
              <a:t>. </a:t>
            </a:r>
            <a:r>
              <a:rPr lang="de-DE" sz="1600" dirty="0" err="1" smtClean="0">
                <a:latin typeface="Arial" charset="0"/>
              </a:rPr>
              <a:t>Meth</a:t>
            </a:r>
            <a:r>
              <a:rPr lang="de-DE" sz="1600" dirty="0" smtClean="0">
                <a:latin typeface="Arial" charset="0"/>
              </a:rPr>
              <a:t>. </a:t>
            </a:r>
            <a:r>
              <a:rPr lang="de-DE" sz="1600" b="1" dirty="0">
                <a:latin typeface="Arial" charset="0"/>
              </a:rPr>
              <a:t>B</a:t>
            </a:r>
            <a:r>
              <a:rPr lang="de-DE" sz="1600" dirty="0">
                <a:latin typeface="Arial" charset="0"/>
              </a:rPr>
              <a:t> 267 (2009)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29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22566" y="68137"/>
            <a:ext cx="6242342" cy="787557"/>
          </a:xfrm>
        </p:spPr>
        <p:txBody>
          <a:bodyPr>
            <a:normAutofit/>
          </a:bodyPr>
          <a:lstStyle/>
          <a:p>
            <a:r>
              <a:rPr lang="en-US" smtClean="0"/>
              <a:t>Swift heavy ion-induced desorption</a:t>
            </a:r>
            <a:endParaRPr lang="en-US"/>
          </a:p>
        </p:txBody>
      </p:sp>
      <p:pic>
        <p:nvPicPr>
          <p:cNvPr id="16" name="Bild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6" y="2095502"/>
            <a:ext cx="8842499" cy="394947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13847" y="1422402"/>
            <a:ext cx="2716308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400" b="1" smtClean="0"/>
              <a:t>Dynamic vacuum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86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13345" r="17476" b="5043"/>
          <a:stretch>
            <a:fillRect/>
          </a:stretch>
        </p:blipFill>
        <p:spPr>
          <a:xfrm>
            <a:off x="1187451" y="1284879"/>
            <a:ext cx="7056438" cy="510698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+mj-lt"/>
                <a:cs typeface="Verdana"/>
              </a:rPr>
              <a:t>Desorbed </a:t>
            </a:r>
            <a:r>
              <a:rPr lang="en-US" b="1" dirty="0" err="1" smtClean="0">
                <a:latin typeface="+mj-lt"/>
                <a:cs typeface="Verdana"/>
              </a:rPr>
              <a:t>Molcules</a:t>
            </a:r>
            <a:endParaRPr lang="en-US" b="1" dirty="0">
              <a:latin typeface="+mj-lt"/>
              <a:cs typeface="Verdana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 rot="-5400000">
            <a:off x="817627" y="3454475"/>
            <a:ext cx="92856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time [s]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924300" y="6131517"/>
            <a:ext cx="132643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radius [nm]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056439" y="1234079"/>
            <a:ext cx="17875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desorbed </a:t>
            </a:r>
            <a:r>
              <a:rPr lang="en-US" sz="1800" smtClean="0">
                <a:latin typeface="Arial" charset="0"/>
              </a:rPr>
              <a:t>molecules</a:t>
            </a:r>
            <a:endParaRPr lang="en-US" sz="1800">
              <a:latin typeface="Arial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429218" y="4777380"/>
            <a:ext cx="439119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Arial" charset="0"/>
              </a:rPr>
              <a:t>radial function, integral over 2</a:t>
            </a:r>
            <a:r>
              <a:rPr lang="en-US" sz="2400">
                <a:latin typeface="Symbol" charset="0"/>
              </a:rPr>
              <a:t>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589257" y="854363"/>
            <a:ext cx="215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charset="0"/>
              </a:rPr>
              <a:t>(1.4MeV/u </a:t>
            </a:r>
            <a:r>
              <a:rPr lang="en-US" dirty="0" err="1" smtClean="0">
                <a:latin typeface="Tahoma" charset="0"/>
              </a:rPr>
              <a:t>Xe</a:t>
            </a:r>
            <a:r>
              <a:rPr lang="en-US" dirty="0" err="1" smtClean="0">
                <a:latin typeface="Tahoma" charset="0"/>
                <a:sym typeface="Wingdings" charset="0"/>
              </a:rPr>
              <a:t>Cu</a:t>
            </a:r>
            <a:r>
              <a:rPr lang="en-US" dirty="0" smtClean="0">
                <a:latin typeface="Tahoma" charset="0"/>
                <a:sym typeface="Wingdings" charset="0"/>
              </a:rPr>
              <a:t>)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8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22566" y="88571"/>
            <a:ext cx="6242342" cy="787557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latin typeface="+mj-lt"/>
                <a:cs typeface="Verdana"/>
              </a:rPr>
              <a:t>Some</a:t>
            </a:r>
            <a:r>
              <a:rPr lang="de-DE" b="1" dirty="0" smtClean="0">
                <a:latin typeface="+mj-lt"/>
                <a:cs typeface="Verdana"/>
              </a:rPr>
              <a:t> Numbers</a:t>
            </a:r>
            <a:endParaRPr lang="de-DE" b="1" dirty="0">
              <a:latin typeface="+mj-lt"/>
              <a:cs typeface="Verdana"/>
            </a:endParaRPr>
          </a:p>
        </p:txBody>
      </p:sp>
      <p:graphicFrame>
        <p:nvGraphicFramePr>
          <p:cNvPr id="83971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0374659"/>
              </p:ext>
            </p:extLst>
          </p:nvPr>
        </p:nvGraphicFramePr>
        <p:xfrm>
          <a:off x="952546" y="1351694"/>
          <a:ext cx="7416800" cy="4494213"/>
        </p:xfrm>
        <a:graphic>
          <a:graphicData uri="http://schemas.openxmlformats.org/drawingml/2006/table">
            <a:tbl>
              <a:tblPr/>
              <a:tblGrid>
                <a:gridCol w="2471737"/>
                <a:gridCol w="2473325"/>
                <a:gridCol w="2471738"/>
              </a:tblGrid>
              <a:tr h="801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Collision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experimental </a:t>
                      </a:r>
                      <a:r>
                        <a:rPr kumimoji="0" lang="de-DE" altLang="de-D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value</a:t>
                      </a:r>
                      <a:endParaRPr kumimoji="0" lang="de-DE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model value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ML; 0,4 eV; 1,5 e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-</a:t>
                      </a:r>
                      <a:endParaRPr kumimoji="0" lang="de-DE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1,4 MeV/u Xe 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 Cu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290...360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1,4 MeV/u Xe 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 Au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1,4 MeV/u Xe 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 Rh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1,4 MeV/u Xe 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 Cu</a:t>
                      </a:r>
                      <a:r>
                        <a:rPr kumimoji="0" lang="de-DE" alt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O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1,4 MeV/u C  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 Cu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1,4 MeV/u Cr 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 Cu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1,4 MeV/u Pb 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 Cu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4,2 MeV/u Pb </a:t>
                      </a: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 Au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90" name="Textfeld 4"/>
          <p:cNvSpPr txBox="1">
            <a:spLocks noChangeArrowheads="1"/>
          </p:cNvSpPr>
          <p:nvPr/>
        </p:nvSpPr>
        <p:spPr bwMode="auto">
          <a:xfrm>
            <a:off x="1160233" y="6225568"/>
            <a:ext cx="7148912" cy="338554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1600" dirty="0">
                <a:latin typeface="Arial" charset="0"/>
              </a:rPr>
              <a:t>M. Bender, H. </a:t>
            </a:r>
            <a:r>
              <a:rPr lang="de-DE" sz="1600" dirty="0" err="1">
                <a:latin typeface="Arial" charset="0"/>
              </a:rPr>
              <a:t>Kollmus</a:t>
            </a:r>
            <a:r>
              <a:rPr lang="de-DE" sz="1600" dirty="0">
                <a:latin typeface="Arial" charset="0"/>
              </a:rPr>
              <a:t>, M. </a:t>
            </a:r>
            <a:r>
              <a:rPr lang="de-DE" sz="1600" dirty="0" err="1">
                <a:latin typeface="Arial" charset="0"/>
              </a:rPr>
              <a:t>Toulemonde</a:t>
            </a:r>
            <a:r>
              <a:rPr lang="de-DE" sz="1600" dirty="0">
                <a:latin typeface="Arial" charset="0"/>
              </a:rPr>
              <a:t>, et al., </a:t>
            </a:r>
            <a:r>
              <a:rPr lang="de-DE" sz="1600" dirty="0" err="1" smtClean="0">
                <a:latin typeface="Arial" charset="0"/>
              </a:rPr>
              <a:t>Nucl</a:t>
            </a:r>
            <a:r>
              <a:rPr lang="de-DE" sz="1600" dirty="0" smtClean="0">
                <a:latin typeface="Arial" charset="0"/>
              </a:rPr>
              <a:t>. </a:t>
            </a:r>
            <a:r>
              <a:rPr lang="de-DE" sz="1600" dirty="0" err="1" smtClean="0">
                <a:latin typeface="Arial" charset="0"/>
              </a:rPr>
              <a:t>Inst</a:t>
            </a:r>
            <a:r>
              <a:rPr lang="de-DE" sz="1600" dirty="0" smtClean="0">
                <a:latin typeface="Arial" charset="0"/>
              </a:rPr>
              <a:t>. </a:t>
            </a:r>
            <a:r>
              <a:rPr lang="de-DE" sz="1600" dirty="0" err="1" smtClean="0">
                <a:latin typeface="Arial" charset="0"/>
              </a:rPr>
              <a:t>Meth</a:t>
            </a:r>
            <a:r>
              <a:rPr lang="de-DE" sz="1600" dirty="0" smtClean="0">
                <a:latin typeface="Arial" charset="0"/>
              </a:rPr>
              <a:t>. </a:t>
            </a:r>
            <a:r>
              <a:rPr lang="de-DE" sz="1600" b="1" dirty="0">
                <a:latin typeface="Arial" charset="0"/>
              </a:rPr>
              <a:t>B</a:t>
            </a:r>
            <a:r>
              <a:rPr lang="de-DE" sz="1600" dirty="0">
                <a:latin typeface="Arial" charset="0"/>
              </a:rPr>
              <a:t> 267 (2009)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  <a:cs typeface="Verdana"/>
              </a:rPr>
              <a:t>High Intensity on Targets</a:t>
            </a:r>
            <a:endParaRPr lang="en-US" b="1" dirty="0">
              <a:latin typeface="+mj-lt"/>
              <a:cs typeface="Verdana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6335" y="1477216"/>
            <a:ext cx="86642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Spiral2: 5e14 ions per second (S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@ FISIC)</a:t>
            </a:r>
          </a:p>
          <a:p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pPr marL="285750" indent="-285750"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even with lowest desorption yields (100) and high pumping speed (some 1000 l/s) the system will break down within seconds</a:t>
            </a:r>
          </a:p>
          <a:p>
            <a:pPr marL="285750" indent="-285750">
              <a:buFont typeface="Wingdings" charset="0"/>
              <a:buChar char="à"/>
            </a:pPr>
            <a:endParaRPr lang="en-US" sz="2400" dirty="0" smtClean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endParaRPr lang="en-US" sz="2400" dirty="0" smtClean="0">
              <a:sym typeface="Wingdings"/>
            </a:endParaRPr>
          </a:p>
          <a:p>
            <a:endParaRPr lang="en-US" sz="2400" dirty="0" smtClean="0">
              <a:sym typeface="Wingdings"/>
            </a:endParaRPr>
          </a:p>
          <a:p>
            <a:pPr algn="ctr"/>
            <a:r>
              <a:rPr lang="en-US" sz="2400" dirty="0" smtClean="0">
                <a:sym typeface="Wingdings"/>
              </a:rPr>
              <a:t>AND THE DESORBED GAS WILL BE ACTIVATED!</a:t>
            </a:r>
          </a:p>
          <a:p>
            <a:pPr algn="ctr"/>
            <a:endParaRPr lang="en-US" sz="2400" dirty="0" smtClean="0">
              <a:sym typeface="Wingdings"/>
            </a:endParaRPr>
          </a:p>
          <a:p>
            <a:pPr algn="ctr"/>
            <a:endParaRPr lang="en-US" sz="2400" dirty="0" smtClean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How to minimize the desorption yield?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6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latin typeface="+mj-lt"/>
                <a:cs typeface="Verdana"/>
              </a:rPr>
              <a:t>Latest</a:t>
            </a:r>
            <a:r>
              <a:rPr lang="de-DE" b="1" dirty="0" smtClean="0">
                <a:latin typeface="+mj-lt"/>
                <a:cs typeface="Verdana"/>
              </a:rPr>
              <a:t> Experiments </a:t>
            </a:r>
            <a:r>
              <a:rPr lang="de-DE" b="1" dirty="0" err="1" smtClean="0">
                <a:latin typeface="+mj-lt"/>
                <a:cs typeface="Verdana"/>
              </a:rPr>
              <a:t>Ca</a:t>
            </a:r>
            <a:r>
              <a:rPr lang="de-DE" b="1" dirty="0" smtClean="0">
                <a:latin typeface="+mj-lt"/>
                <a:cs typeface="Verdana"/>
              </a:rPr>
              <a:t> on Au-</a:t>
            </a:r>
            <a:r>
              <a:rPr lang="de-DE" b="1" dirty="0" err="1" smtClean="0">
                <a:latin typeface="+mj-lt"/>
                <a:cs typeface="Verdana"/>
              </a:rPr>
              <a:t>Ni</a:t>
            </a:r>
            <a:r>
              <a:rPr lang="de-DE" b="1" dirty="0" smtClean="0">
                <a:latin typeface="+mj-lt"/>
                <a:cs typeface="Verdana"/>
              </a:rPr>
              <a:t>-</a:t>
            </a:r>
            <a:r>
              <a:rPr lang="de-DE" b="1" dirty="0" err="1" smtClean="0">
                <a:latin typeface="+mj-lt"/>
                <a:cs typeface="Verdana"/>
              </a:rPr>
              <a:t>Cu</a:t>
            </a:r>
            <a:endParaRPr lang="de-DE" b="1" dirty="0">
              <a:latin typeface="+mj-lt"/>
              <a:cs typeface="Verdana"/>
            </a:endParaRPr>
          </a:p>
        </p:txBody>
      </p:sp>
      <p:pic>
        <p:nvPicPr>
          <p:cNvPr id="5" name="Bild 4" descr="Cleaning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8567" r="13889" b="5098"/>
          <a:stretch/>
        </p:blipFill>
        <p:spPr>
          <a:xfrm>
            <a:off x="691440" y="1157114"/>
            <a:ext cx="7704667" cy="551744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-4282" y="1157114"/>
            <a:ext cx="1313781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b="1" dirty="0" smtClean="0">
                <a:latin typeface="Symbol" charset="2"/>
                <a:cs typeface="Symbol" charset="2"/>
              </a:rPr>
              <a:t>h</a:t>
            </a:r>
            <a:r>
              <a:rPr lang="de-DE" sz="1600" b="1" dirty="0" smtClean="0"/>
              <a:t> = 37500</a:t>
            </a:r>
            <a:r>
              <a:rPr lang="de-DE" sz="1600" b="1" dirty="0" smtClean="0">
                <a:sym typeface="Wingdings"/>
              </a:rPr>
              <a:t></a:t>
            </a:r>
            <a:endParaRPr lang="de-DE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9223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\\cern.ch\dfs\Users\e\emahner\Desktop\2009 Linac3 cold surfaces\Photos 2009-09-27\L1060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7" y="976318"/>
            <a:ext cx="7565781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11"/>
          <p:cNvSpPr txBox="1">
            <a:spLocks noChangeArrowheads="1"/>
          </p:cNvSpPr>
          <p:nvPr/>
        </p:nvSpPr>
        <p:spPr bwMode="auto">
          <a:xfrm>
            <a:off x="1159122" y="5548183"/>
            <a:ext cx="7074877" cy="1077218"/>
          </a:xfrm>
          <a:prstGeom prst="rect">
            <a:avLst/>
          </a:prstGeom>
          <a:solidFill>
            <a:srgbClr val="FF99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Bakeable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 UHV system with 2 RGA's, 2 BAG's, gas injection system, MTV, 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linac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 beam control </a:t>
            </a:r>
          </a:p>
          <a:p>
            <a:pPr marL="0" lvl="1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Cryogenic target assembly developed</a:t>
            </a:r>
          </a:p>
          <a:p>
            <a:pPr marL="0" lvl="1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Static pressure: low 10</a:t>
            </a:r>
            <a:r>
              <a:rPr lang="en-US" sz="1600" baseline="30000" dirty="0" smtClean="0">
                <a:solidFill>
                  <a:srgbClr val="000000"/>
                </a:solidFill>
                <a:latin typeface="Calibri" charset="0"/>
              </a:rPr>
              <a:t>-11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Torr</a:t>
            </a:r>
            <a:endParaRPr lang="en-US" sz="1600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1989" name="TextBox 17"/>
          <p:cNvSpPr txBox="1">
            <a:spLocks noChangeArrowheads="1"/>
          </p:cNvSpPr>
          <p:nvPr/>
        </p:nvSpPr>
        <p:spPr bwMode="auto">
          <a:xfrm>
            <a:off x="936383" y="5322892"/>
            <a:ext cx="6976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FFFF"/>
                </a:solidFill>
              </a:rPr>
              <a:t>27.9.2009</a:t>
            </a:r>
          </a:p>
        </p:txBody>
      </p:sp>
      <p:sp>
        <p:nvSpPr>
          <p:cNvPr id="4199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LINAC 3 cryogenic target experiment </a:t>
            </a:r>
            <a:r>
              <a:rPr lang="en-US" sz="1600">
                <a:latin typeface="Calibri" charset="0"/>
              </a:rPr>
              <a:t>2009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746065" y="650217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Edgar </a:t>
            </a:r>
            <a:r>
              <a:rPr lang="en-US" dirty="0" err="1" smtClean="0"/>
              <a:t>Mahner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9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\\cern.ch\dfs\Users\e\emahner\Desktop\2009 Linac3 cold surfaces\Photos 2009-09-04\L1060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68" y="976313"/>
            <a:ext cx="2397369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 descr="\\cern.ch\dfs\Users\e\emahner\Desktop\2009 Linac3 cold surfaces\Photos 2009-09-03\L1060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4" y="973138"/>
            <a:ext cx="24003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\\cern.ch\dfs\Users\e\emahner\Desktop\2009 Linac3 cold surfaces\Photos 2009-09-03\L10601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07" y="973138"/>
            <a:ext cx="3026019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11"/>
          <p:cNvSpPr txBox="1">
            <a:spLocks noChangeArrowheads="1"/>
          </p:cNvSpPr>
          <p:nvPr/>
        </p:nvSpPr>
        <p:spPr bwMode="auto">
          <a:xfrm>
            <a:off x="920264" y="5756278"/>
            <a:ext cx="7507166" cy="1015663"/>
          </a:xfrm>
          <a:prstGeom prst="rect">
            <a:avLst/>
          </a:prstGeom>
          <a:solidFill>
            <a:srgbClr val="FF99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00" smtClean="0">
                <a:solidFill>
                  <a:srgbClr val="000000"/>
                </a:solidFill>
                <a:latin typeface="Calibri" charset="0"/>
              </a:rPr>
              <a:t>Cryogenic targets: </a:t>
            </a:r>
            <a:r>
              <a:rPr lang="en-US" sz="1500" smtClean="0">
                <a:solidFill>
                  <a:srgbClr val="000000"/>
                </a:solidFill>
                <a:latin typeface="Calibri" charset="0"/>
                <a:sym typeface="Symbol" charset="0"/>
              </a:rPr>
              <a:t> </a:t>
            </a:r>
            <a:r>
              <a:rPr lang="en-US" sz="1500" smtClean="0">
                <a:solidFill>
                  <a:srgbClr val="000000"/>
                </a:solidFill>
                <a:latin typeface="Calibri" charset="0"/>
              </a:rPr>
              <a:t>141 mm, mounted on a cold-head, 2 samples tested: bare Cu and Au/Cu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00" smtClean="0">
                <a:solidFill>
                  <a:srgbClr val="000000"/>
                </a:solidFill>
                <a:latin typeface="Calibri" charset="0"/>
              </a:rPr>
              <a:t>Temperature control: 3 sensors (PT100, RhFe, Si diode) + 2 heaters (25 W)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00" smtClean="0">
                <a:solidFill>
                  <a:srgbClr val="000000"/>
                </a:solidFill>
                <a:latin typeface="Calibri" charset="0"/>
              </a:rPr>
              <a:t>Cu radiation shield: electro-polished outside, coated inside. Lowest target temperature achieved: 6.3 K</a:t>
            </a:r>
          </a:p>
        </p:txBody>
      </p:sp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6444765" y="4017965"/>
            <a:ext cx="2699238" cy="192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charset="0"/>
              </a:rPr>
              <a:t>Assembly with bare Cu target and instrumentation </a:t>
            </a:r>
            <a:r>
              <a:rPr lang="en-US" sz="1200" dirty="0" err="1" smtClean="0">
                <a:solidFill>
                  <a:srgbClr val="000000"/>
                </a:solidFill>
                <a:latin typeface="Calibri" charset="0"/>
              </a:rPr>
              <a:t>feedthroughs</a:t>
            </a:r>
            <a:endParaRPr lang="en-US" sz="1200" dirty="0" smtClean="0">
              <a:solidFill>
                <a:srgbClr val="000000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charset="0"/>
            </a:endParaRP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Times New Roman" charset="0"/>
              </a:rPr>
              <a:t>Ions: Pb</a:t>
            </a:r>
            <a:r>
              <a:rPr lang="en-AU" sz="1500" baseline="30000" dirty="0" smtClean="0">
                <a:solidFill>
                  <a:srgbClr val="3333CC"/>
                </a:solidFill>
                <a:latin typeface="Calibri" charset="0"/>
                <a:cs typeface="Times New Roman" charset="0"/>
              </a:rPr>
              <a:t>54+</a:t>
            </a: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Times New Roman" charset="0"/>
              </a:rPr>
              <a:t> @ 4.2 </a:t>
            </a:r>
            <a:r>
              <a:rPr lang="en-AU" sz="1500" dirty="0" err="1" smtClean="0">
                <a:solidFill>
                  <a:srgbClr val="3333CC"/>
                </a:solidFill>
                <a:latin typeface="Calibri" charset="0"/>
                <a:cs typeface="Times New Roman" charset="0"/>
              </a:rPr>
              <a:t>MeVu</a:t>
            </a: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Times New Roman" charset="0"/>
              </a:rPr>
              <a:t>, 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Times New Roman" charset="0"/>
              </a:rPr>
              <a:t>Impact angle: </a:t>
            </a:r>
            <a:r>
              <a:rPr lang="en-AU" sz="1500" i="1" dirty="0" smtClean="0">
                <a:solidFill>
                  <a:srgbClr val="3333CC"/>
                </a:solidFill>
                <a:latin typeface="Calibri" charset="0"/>
                <a:cs typeface="Times New Roman" charset="0"/>
                <a:sym typeface="Symbol" charset="0"/>
              </a:rPr>
              <a:t></a:t>
            </a: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Times New Roman" charset="0"/>
                <a:sym typeface="Symbol" charset="0"/>
              </a:rPr>
              <a:t> = </a:t>
            </a: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Arial" charset="0"/>
              </a:rPr>
              <a:t>0°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  <a:buFont typeface="Symbol" charset="0"/>
              <a:buNone/>
            </a:pP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Times New Roman" charset="0"/>
              </a:rPr>
              <a:t>Intensity: </a:t>
            </a: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Times New Roman" charset="0"/>
              </a:rPr>
              <a:t>1.1-1.5</a:t>
            </a: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Times New Roman" charset="0"/>
                <a:sym typeface="Symbol" charset="0"/>
              </a:rPr>
              <a:t></a:t>
            </a: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Times New Roman" charset="0"/>
              </a:rPr>
              <a:t>10</a:t>
            </a:r>
            <a:r>
              <a:rPr lang="en-AU" sz="1500" baseline="30000" dirty="0" smtClean="0">
                <a:solidFill>
                  <a:srgbClr val="3333CC"/>
                </a:solidFill>
                <a:latin typeface="Calibri" charset="0"/>
                <a:cs typeface="Times New Roman" charset="0"/>
              </a:rPr>
              <a:t>9</a:t>
            </a: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Times New Roman" charset="0"/>
              </a:rPr>
              <a:t> ions/pulse</a:t>
            </a:r>
            <a:endParaRPr lang="en-AU" sz="1500" dirty="0" smtClean="0">
              <a:solidFill>
                <a:srgbClr val="3333CC"/>
              </a:solidFill>
              <a:latin typeface="Calibri" charset="0"/>
              <a:cs typeface="Times New Roman" charset="0"/>
            </a:endParaRP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  <a:buFont typeface="Symbol" charset="0"/>
              <a:buNone/>
            </a:pP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Times New Roman" charset="0"/>
              </a:rPr>
              <a:t>Targets: bare Cu, Au/Cu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  <a:buFont typeface="Symbol" charset="0"/>
              <a:buNone/>
            </a:pPr>
            <a:r>
              <a:rPr lang="en-AU" sz="1500" dirty="0" smtClean="0">
                <a:solidFill>
                  <a:srgbClr val="3333CC"/>
                </a:solidFill>
                <a:latin typeface="Calibri" charset="0"/>
                <a:cs typeface="Arial" charset="0"/>
              </a:rPr>
              <a:t>Target temp.: 300, 77, 6.3 K</a:t>
            </a:r>
            <a:endParaRPr lang="en-GB" sz="1500" dirty="0" smtClean="0">
              <a:solidFill>
                <a:srgbClr val="3333CC"/>
              </a:solidFill>
              <a:latin typeface="Calibri" charset="0"/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3016" name="TextBox 15"/>
          <p:cNvSpPr txBox="1">
            <a:spLocks noChangeArrowheads="1"/>
          </p:cNvSpPr>
          <p:nvPr/>
        </p:nvSpPr>
        <p:spPr bwMode="auto">
          <a:xfrm>
            <a:off x="6523894" y="3722691"/>
            <a:ext cx="6335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FFFF"/>
                </a:solidFill>
              </a:rPr>
              <a:t>4.9.2009</a:t>
            </a:r>
          </a:p>
        </p:txBody>
      </p:sp>
      <p:sp>
        <p:nvSpPr>
          <p:cNvPr id="43017" name="TextBox 20"/>
          <p:cNvSpPr txBox="1">
            <a:spLocks noChangeArrowheads="1"/>
          </p:cNvSpPr>
          <p:nvPr/>
        </p:nvSpPr>
        <p:spPr bwMode="auto">
          <a:xfrm>
            <a:off x="951038" y="5480055"/>
            <a:ext cx="6335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FFFF"/>
                </a:solidFill>
              </a:rPr>
              <a:t>3.9.2009</a:t>
            </a:r>
          </a:p>
        </p:txBody>
      </p:sp>
      <p:sp>
        <p:nvSpPr>
          <p:cNvPr id="43018" name="TextBox 21"/>
          <p:cNvSpPr txBox="1">
            <a:spLocks noChangeArrowheads="1"/>
          </p:cNvSpPr>
          <p:nvPr/>
        </p:nvSpPr>
        <p:spPr bwMode="auto">
          <a:xfrm>
            <a:off x="4042999" y="5480055"/>
            <a:ext cx="6335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FFFF"/>
                </a:solidFill>
              </a:rPr>
              <a:t>3.9.2009</a:t>
            </a:r>
          </a:p>
        </p:txBody>
      </p:sp>
      <p:sp>
        <p:nvSpPr>
          <p:cNvPr id="4302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LINAC 3 cryogenic target assembly </a:t>
            </a:r>
            <a:r>
              <a:rPr lang="en-US" sz="1600">
                <a:latin typeface="Calibri" charset="0"/>
              </a:rPr>
              <a:t>2009</a:t>
            </a:r>
          </a:p>
        </p:txBody>
      </p:sp>
      <p:sp>
        <p:nvSpPr>
          <p:cNvPr id="43022" name="Rectangle 16"/>
          <p:cNvSpPr>
            <a:spLocks noChangeArrowheads="1"/>
          </p:cNvSpPr>
          <p:nvPr/>
        </p:nvSpPr>
        <p:spPr bwMode="auto">
          <a:xfrm rot="-5400000">
            <a:off x="-866957" y="3182879"/>
            <a:ext cx="3033712" cy="2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E. M. et al. PRST-AB 14, 050102 (2011)</a:t>
            </a:r>
            <a:endParaRPr lang="en-US" sz="1400" baseline="30000" smtClean="0">
              <a:solidFill>
                <a:srgbClr val="000099"/>
              </a:solidFill>
              <a:latin typeface="Calibri" charset="0"/>
              <a:ea typeface="ＭＳ Ｐゴシック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AU" sz="1600" smtClean="0">
              <a:solidFill>
                <a:srgbClr val="3333CC"/>
              </a:solidFill>
              <a:latin typeface="Calibri" charset="0"/>
              <a:ea typeface="ＭＳ Ｐゴシック" charset="0"/>
              <a:cs typeface="Times New Roman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99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32553" y="650217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Courtesy</a:t>
            </a:r>
            <a:r>
              <a:rPr lang="de-DE" dirty="0" smtClean="0"/>
              <a:t> Edgar Mahner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44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0"/>
          <p:cNvSpPr>
            <a:spLocks noChangeArrowheads="1"/>
          </p:cNvSpPr>
          <p:nvPr/>
        </p:nvSpPr>
        <p:spPr bwMode="auto">
          <a:xfrm>
            <a:off x="5864" y="908050"/>
            <a:ext cx="9127881" cy="563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83274" y="228600"/>
            <a:ext cx="79760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  <a:ea typeface="ＭＳ Ｐゴシック" charset="0"/>
              </a:rPr>
              <a:t>LINAC 3 pressure rises and desorption yields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  <a:ea typeface="ＭＳ Ｐゴシック" charset="0"/>
              </a:rPr>
              <a:t>Au/Cu target at 300, 77, 6.3 K</a:t>
            </a:r>
          </a:p>
        </p:txBody>
      </p:sp>
      <p:grpSp>
        <p:nvGrpSpPr>
          <p:cNvPr id="44042" name="Group 36"/>
          <p:cNvGrpSpPr>
            <a:grpSpLocks/>
          </p:cNvGrpSpPr>
          <p:nvPr/>
        </p:nvGrpSpPr>
        <p:grpSpPr bwMode="auto">
          <a:xfrm>
            <a:off x="702582" y="939800"/>
            <a:ext cx="7971032" cy="5683250"/>
            <a:chOff x="920552" y="836712"/>
            <a:chExt cx="8635058" cy="5682730"/>
          </a:xfrm>
        </p:grpSpPr>
        <p:pic>
          <p:nvPicPr>
            <p:cNvPr id="44048" name="Picture 3" descr="\\cern.ch\dfs\Users\e\emahner\Desktop\PRST-AB#6 (cold targets)\FIG 2\300K-Au-eta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52" y="3501008"/>
              <a:ext cx="3018434" cy="301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4" descr="\\cern.ch\dfs\Users\e\emahner\Desktop\PRST-AB#6 (cold targets)\FIG 2\300K-Au-p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52" y="836712"/>
              <a:ext cx="3018434" cy="301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3" descr="\\cern.ch\dfs\Users\e\emahner\Desktop\PRST-AB#6 (cold targets)\FIG 3\77K-Au-eta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864" y="3501008"/>
              <a:ext cx="3018434" cy="301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4" descr="\\cern.ch\dfs\Users\e\emahner\Desktop\PRST-AB#6 (cold targets)\FIG 3\77K-Au-p.w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864" y="836712"/>
              <a:ext cx="3018434" cy="301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7" descr="\\cern.ch\dfs\Users\e\emahner\Desktop\PRST-AB#6 (cold targets)\FIG 4\6K-Au-eta.w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176" y="3501008"/>
              <a:ext cx="3018434" cy="301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8" descr="\\cern.ch\dfs\Users\e\emahner\Desktop\PRST-AB#6 (cold targets)\FIG 4\6K-Au-p.wm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176" y="836712"/>
              <a:ext cx="3018434" cy="301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5" name="TextBox 48"/>
          <p:cNvSpPr txBox="1">
            <a:spLocks noChangeArrowheads="1"/>
          </p:cNvSpPr>
          <p:nvPr/>
        </p:nvSpPr>
        <p:spPr bwMode="auto">
          <a:xfrm>
            <a:off x="3824654" y="900118"/>
            <a:ext cx="203026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ＭＳ Ｐゴシック" charset="0"/>
              </a:rPr>
              <a:t>Pb</a:t>
            </a:r>
            <a:r>
              <a:rPr lang="en-US" sz="1400" baseline="30000" dirty="0">
                <a:solidFill>
                  <a:srgbClr val="000000"/>
                </a:solidFill>
                <a:latin typeface="Calibri" pitchFamily="34" charset="0"/>
                <a:ea typeface="ＭＳ Ｐゴシック" charset="0"/>
              </a:rPr>
              <a:t>54+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ＭＳ Ｐゴシック" charset="0"/>
              </a:rPr>
              <a:t> (4.2 MeV/u),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sym typeface="Symbol" pitchFamily="18" charset="2"/>
              </a:rPr>
              <a:t>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ＭＳ Ｐゴシック" charset="0"/>
              </a:rPr>
              <a:t> = 0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sym typeface="Symbol" pitchFamily="18" charset="2"/>
              </a:rPr>
              <a:t></a:t>
            </a:r>
            <a:endParaRPr lang="en-US" sz="1400" dirty="0">
              <a:solidFill>
                <a:srgbClr val="000000"/>
              </a:solidFill>
              <a:latin typeface="Calibri" pitchFamily="34" charset="0"/>
              <a:ea typeface="ＭＳ Ｐゴシック" charset="0"/>
            </a:endParaRPr>
          </a:p>
        </p:txBody>
      </p:sp>
      <p:sp>
        <p:nvSpPr>
          <p:cNvPr id="44041" name="Rectangle 16"/>
          <p:cNvSpPr>
            <a:spLocks noChangeArrowheads="1"/>
          </p:cNvSpPr>
          <p:nvPr/>
        </p:nvSpPr>
        <p:spPr bwMode="auto">
          <a:xfrm rot="5400000">
            <a:off x="7109132" y="3660717"/>
            <a:ext cx="3033713" cy="26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E. M. et al. PRST-AB 14, 050102 (2011)</a:t>
            </a:r>
            <a:endParaRPr lang="en-US" sz="1400" baseline="30000" smtClean="0">
              <a:solidFill>
                <a:srgbClr val="000099"/>
              </a:solidFill>
              <a:latin typeface="Calibri" charset="0"/>
              <a:ea typeface="ＭＳ Ｐゴシック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AU" sz="1600" smtClean="0">
              <a:solidFill>
                <a:srgbClr val="3333CC"/>
              </a:solidFill>
              <a:latin typeface="Calibri" charset="0"/>
              <a:ea typeface="ＭＳ Ｐゴシック" charset="0"/>
              <a:cs typeface="Times New Roman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99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746065" y="650217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Courtesy</a:t>
            </a:r>
            <a:r>
              <a:rPr lang="de-DE" dirty="0" smtClean="0"/>
              <a:t> Edgar Mahner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05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ChangeArrowheads="1"/>
          </p:cNvSpPr>
          <p:nvPr/>
        </p:nvSpPr>
        <p:spPr bwMode="auto">
          <a:xfrm>
            <a:off x="5864" y="908050"/>
            <a:ext cx="9127881" cy="563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506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LINAC 3 temperature and CO gas adsorption 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>Desorption yields for Au/Cu and Cu</a:t>
            </a:r>
          </a:p>
        </p:txBody>
      </p:sp>
      <p:pic>
        <p:nvPicPr>
          <p:cNvPr id="45062" name="Picture 6" descr="\\cern.ch\dfs\Users\e\emahner\Desktop\Heraeus 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99" y="549275"/>
            <a:ext cx="4643803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\\cern.ch\dfs\Users\e\emahner\Desktop\Heraeus 1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643804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5" y="5470525"/>
            <a:ext cx="348468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23" y="5468938"/>
            <a:ext cx="3424604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8"/>
          <p:cNvSpPr txBox="1">
            <a:spLocks noChangeArrowheads="1"/>
          </p:cNvSpPr>
          <p:nvPr/>
        </p:nvSpPr>
        <p:spPr bwMode="auto">
          <a:xfrm>
            <a:off x="2441331" y="4030664"/>
            <a:ext cx="17628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990000"/>
                </a:solidFill>
                <a:latin typeface="Calibri" charset="0"/>
              </a:rPr>
              <a:t>Both targets have a factor of </a:t>
            </a:r>
            <a:r>
              <a:rPr lang="en-US" sz="1000" smtClean="0">
                <a:solidFill>
                  <a:srgbClr val="990000"/>
                </a:solidFill>
                <a:latin typeface="Calibri" charset="0"/>
                <a:sym typeface="Symbol" charset="0"/>
              </a:rPr>
              <a:t></a:t>
            </a:r>
            <a:r>
              <a:rPr lang="en-US" sz="1000" smtClean="0">
                <a:solidFill>
                  <a:srgbClr val="990000"/>
                </a:solidFill>
                <a:latin typeface="Calibri" charset="0"/>
              </a:rPr>
              <a:t>18 lower desorption yield at 6.3 K compared to the 300 K value.</a:t>
            </a:r>
            <a:endParaRPr lang="en-GB" sz="1000" smtClean="0">
              <a:solidFill>
                <a:srgbClr val="990000"/>
              </a:solidFill>
              <a:latin typeface="Calibri" charset="0"/>
            </a:endParaRPr>
          </a:p>
        </p:txBody>
      </p:sp>
      <p:sp>
        <p:nvSpPr>
          <p:cNvPr id="45067" name="TextBox 21"/>
          <p:cNvSpPr txBox="1">
            <a:spLocks noChangeArrowheads="1"/>
          </p:cNvSpPr>
          <p:nvPr/>
        </p:nvSpPr>
        <p:spPr bwMode="auto">
          <a:xfrm>
            <a:off x="1210408" y="1216025"/>
            <a:ext cx="30567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990000"/>
                </a:solidFill>
                <a:latin typeface="Calibri" charset="0"/>
              </a:rPr>
              <a:t>Experiments have shown, for the first time, that the heavy-ion induced desorption yield is temperature-dependent</a:t>
            </a:r>
            <a:r>
              <a:rPr lang="en-US" sz="1000" smtClean="0">
                <a:solidFill>
                  <a:srgbClr val="996600"/>
                </a:solidFill>
                <a:latin typeface="Calibri" charset="0"/>
              </a:rPr>
              <a:t>. </a:t>
            </a:r>
            <a:endParaRPr lang="en-GB" sz="1000" smtClean="0">
              <a:solidFill>
                <a:srgbClr val="996600"/>
              </a:solidFill>
              <a:latin typeface="Calibri" charset="0"/>
            </a:endParaRPr>
          </a:p>
        </p:txBody>
      </p:sp>
      <p:sp>
        <p:nvSpPr>
          <p:cNvPr id="45068" name="TextBox 23"/>
          <p:cNvSpPr txBox="1">
            <a:spLocks noChangeArrowheads="1"/>
          </p:cNvSpPr>
          <p:nvPr/>
        </p:nvSpPr>
        <p:spPr bwMode="auto">
          <a:xfrm>
            <a:off x="5947996" y="2060580"/>
            <a:ext cx="6362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990000"/>
                </a:solidFill>
                <a:latin typeface="Calibri" charset="0"/>
              </a:rPr>
              <a:t>10 ML</a:t>
            </a:r>
          </a:p>
        </p:txBody>
      </p:sp>
      <p:cxnSp>
        <p:nvCxnSpPr>
          <p:cNvPr id="45069" name="Straight Arrow Connector 25"/>
          <p:cNvCxnSpPr>
            <a:cxnSpLocks noChangeShapeType="1"/>
          </p:cNvCxnSpPr>
          <p:nvPr/>
        </p:nvCxnSpPr>
        <p:spPr bwMode="auto">
          <a:xfrm flipH="1">
            <a:off x="5681299" y="2225675"/>
            <a:ext cx="315057" cy="184150"/>
          </a:xfrm>
          <a:prstGeom prst="straightConnector1">
            <a:avLst/>
          </a:prstGeom>
          <a:noFill/>
          <a:ln w="317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0" name="TextBox 27"/>
          <p:cNvSpPr txBox="1">
            <a:spLocks noChangeArrowheads="1"/>
          </p:cNvSpPr>
          <p:nvPr/>
        </p:nvSpPr>
        <p:spPr bwMode="auto">
          <a:xfrm>
            <a:off x="5767756" y="3295650"/>
            <a:ext cx="545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990000"/>
                </a:solidFill>
                <a:latin typeface="Calibri" charset="0"/>
              </a:rPr>
              <a:t>1 ML</a:t>
            </a:r>
          </a:p>
        </p:txBody>
      </p:sp>
      <p:cxnSp>
        <p:nvCxnSpPr>
          <p:cNvPr id="45071" name="Straight Arrow Connector 28"/>
          <p:cNvCxnSpPr>
            <a:cxnSpLocks noChangeShapeType="1"/>
          </p:cNvCxnSpPr>
          <p:nvPr/>
        </p:nvCxnSpPr>
        <p:spPr bwMode="auto">
          <a:xfrm flipH="1" flipV="1">
            <a:off x="5600702" y="3262318"/>
            <a:ext cx="218343" cy="168275"/>
          </a:xfrm>
          <a:prstGeom prst="straightConnector1">
            <a:avLst/>
          </a:prstGeom>
          <a:noFill/>
          <a:ln w="317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3508" y="6183253"/>
            <a:ext cx="8998629" cy="31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E. M., L. Evans, D. </a:t>
            </a:r>
            <a:r>
              <a:rPr lang="en-US" sz="1400" dirty="0" err="1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Küchler</a:t>
            </a:r>
            <a:r>
              <a:rPr lang="en-US" sz="1400" dirty="0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, R. </a:t>
            </a:r>
            <a:r>
              <a:rPr lang="en-US" sz="1400" dirty="0" err="1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Scrivens</a:t>
            </a:r>
            <a:r>
              <a:rPr lang="en-US" sz="1400" dirty="0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, M. Bender, H. </a:t>
            </a:r>
            <a:r>
              <a:rPr lang="en-US" sz="1400" dirty="0" err="1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Kollmus</a:t>
            </a:r>
            <a:r>
              <a:rPr lang="en-US" sz="1400" dirty="0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, D. </a:t>
            </a:r>
            <a:r>
              <a:rPr lang="en-US" sz="1400" dirty="0" err="1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Severin</a:t>
            </a:r>
            <a:r>
              <a:rPr lang="en-US" sz="1400" dirty="0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, M. </a:t>
            </a:r>
            <a:r>
              <a:rPr lang="en-US" sz="1400" dirty="0" err="1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Wengenroth</a:t>
            </a:r>
            <a:r>
              <a:rPr lang="en-US" sz="1400" dirty="0" smtClean="0">
                <a:solidFill>
                  <a:srgbClr val="000099"/>
                </a:solidFill>
                <a:latin typeface="Calibri" charset="0"/>
                <a:ea typeface="ＭＳ Ｐゴシック" charset="0"/>
              </a:rPr>
              <a:t>, PRST-AB 14, 050102 (2011)</a:t>
            </a:r>
            <a:endParaRPr lang="en-US" sz="1400" baseline="30000" dirty="0" smtClean="0">
              <a:solidFill>
                <a:srgbClr val="000099"/>
              </a:solidFill>
              <a:latin typeface="Calibri" charset="0"/>
              <a:ea typeface="ＭＳ Ｐゴシック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AU" sz="1600" dirty="0" smtClean="0">
              <a:solidFill>
                <a:srgbClr val="3333CC"/>
              </a:solidFill>
              <a:latin typeface="Calibri" charset="0"/>
              <a:ea typeface="ＭＳ Ｐゴシック" charset="0"/>
              <a:cs typeface="Times New Roman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srgbClr val="000099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746065" y="650217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Courtesy</a:t>
            </a:r>
            <a:r>
              <a:rPr lang="de-DE" dirty="0" smtClean="0"/>
              <a:t> Edgar Mahner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0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82197"/>
            <a:ext cx="6242342" cy="787557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“Our Expectation": 1 Monolayer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766763" y="4797427"/>
            <a:ext cx="7561262" cy="12239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7308850" y="5589588"/>
            <a:ext cx="915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1800">
                <a:latin typeface="Arial" charset="0"/>
              </a:rPr>
              <a:t>T: Cryo</a:t>
            </a:r>
          </a:p>
        </p:txBody>
      </p:sp>
      <p:sp>
        <p:nvSpPr>
          <p:cNvPr id="47110" name="Oval 8"/>
          <p:cNvSpPr>
            <a:spLocks noChangeArrowheads="1"/>
          </p:cNvSpPr>
          <p:nvPr/>
        </p:nvSpPr>
        <p:spPr bwMode="auto">
          <a:xfrm>
            <a:off x="971550" y="44926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1" name="Oval 9"/>
          <p:cNvSpPr>
            <a:spLocks noChangeArrowheads="1"/>
          </p:cNvSpPr>
          <p:nvPr/>
        </p:nvSpPr>
        <p:spPr bwMode="auto">
          <a:xfrm>
            <a:off x="1304926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2" name="Oval 18"/>
          <p:cNvSpPr>
            <a:spLocks noChangeArrowheads="1"/>
          </p:cNvSpPr>
          <p:nvPr/>
        </p:nvSpPr>
        <p:spPr bwMode="auto">
          <a:xfrm>
            <a:off x="1620838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79" name="Oval 19"/>
          <p:cNvSpPr>
            <a:spLocks noChangeArrowheads="1"/>
          </p:cNvSpPr>
          <p:nvPr/>
        </p:nvSpPr>
        <p:spPr bwMode="auto">
          <a:xfrm>
            <a:off x="1936751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4" name="Oval 20"/>
          <p:cNvSpPr>
            <a:spLocks noChangeArrowheads="1"/>
          </p:cNvSpPr>
          <p:nvPr/>
        </p:nvSpPr>
        <p:spPr bwMode="auto">
          <a:xfrm>
            <a:off x="2252663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1" name="Oval 21"/>
          <p:cNvSpPr>
            <a:spLocks noChangeArrowheads="1"/>
          </p:cNvSpPr>
          <p:nvPr/>
        </p:nvSpPr>
        <p:spPr bwMode="auto">
          <a:xfrm>
            <a:off x="2568576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2" name="Oval 22"/>
          <p:cNvSpPr>
            <a:spLocks noChangeArrowheads="1"/>
          </p:cNvSpPr>
          <p:nvPr/>
        </p:nvSpPr>
        <p:spPr bwMode="auto">
          <a:xfrm>
            <a:off x="2884488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3" name="Oval 23"/>
          <p:cNvSpPr>
            <a:spLocks noChangeArrowheads="1"/>
          </p:cNvSpPr>
          <p:nvPr/>
        </p:nvSpPr>
        <p:spPr bwMode="auto">
          <a:xfrm>
            <a:off x="3200401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4" name="Oval 24"/>
          <p:cNvSpPr>
            <a:spLocks noChangeArrowheads="1"/>
          </p:cNvSpPr>
          <p:nvPr/>
        </p:nvSpPr>
        <p:spPr bwMode="auto">
          <a:xfrm>
            <a:off x="3516314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5" name="Oval 25"/>
          <p:cNvSpPr>
            <a:spLocks noChangeArrowheads="1"/>
          </p:cNvSpPr>
          <p:nvPr/>
        </p:nvSpPr>
        <p:spPr bwMode="auto">
          <a:xfrm>
            <a:off x="3832225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6" name="Oval 26"/>
          <p:cNvSpPr>
            <a:spLocks noChangeArrowheads="1"/>
          </p:cNvSpPr>
          <p:nvPr/>
        </p:nvSpPr>
        <p:spPr bwMode="auto">
          <a:xfrm>
            <a:off x="4148139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4464050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4779964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5095875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90" name="Oval 30"/>
          <p:cNvSpPr>
            <a:spLocks noChangeArrowheads="1"/>
          </p:cNvSpPr>
          <p:nvPr/>
        </p:nvSpPr>
        <p:spPr bwMode="auto">
          <a:xfrm>
            <a:off x="5411789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91" name="Oval 31"/>
          <p:cNvSpPr>
            <a:spLocks noChangeArrowheads="1"/>
          </p:cNvSpPr>
          <p:nvPr/>
        </p:nvSpPr>
        <p:spPr bwMode="auto">
          <a:xfrm>
            <a:off x="5727700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92" name="Oval 32"/>
          <p:cNvSpPr>
            <a:spLocks noChangeArrowheads="1"/>
          </p:cNvSpPr>
          <p:nvPr/>
        </p:nvSpPr>
        <p:spPr bwMode="auto">
          <a:xfrm>
            <a:off x="6043614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7" name="Oval 33"/>
          <p:cNvSpPr>
            <a:spLocks noChangeArrowheads="1"/>
          </p:cNvSpPr>
          <p:nvPr/>
        </p:nvSpPr>
        <p:spPr bwMode="auto">
          <a:xfrm>
            <a:off x="6359525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8" name="Oval 34"/>
          <p:cNvSpPr>
            <a:spLocks noChangeArrowheads="1"/>
          </p:cNvSpPr>
          <p:nvPr/>
        </p:nvSpPr>
        <p:spPr bwMode="auto">
          <a:xfrm>
            <a:off x="6675439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95" name="Oval 35"/>
          <p:cNvSpPr>
            <a:spLocks noChangeArrowheads="1"/>
          </p:cNvSpPr>
          <p:nvPr/>
        </p:nvSpPr>
        <p:spPr bwMode="auto">
          <a:xfrm>
            <a:off x="6991350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96" name="Oval 36"/>
          <p:cNvSpPr>
            <a:spLocks noChangeArrowheads="1"/>
          </p:cNvSpPr>
          <p:nvPr/>
        </p:nvSpPr>
        <p:spPr bwMode="auto">
          <a:xfrm>
            <a:off x="7307264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1" name="Oval 37"/>
          <p:cNvSpPr>
            <a:spLocks noChangeArrowheads="1"/>
          </p:cNvSpPr>
          <p:nvPr/>
        </p:nvSpPr>
        <p:spPr bwMode="auto">
          <a:xfrm>
            <a:off x="7623176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99" name="Line 39"/>
          <p:cNvSpPr>
            <a:spLocks noChangeShapeType="1"/>
          </p:cNvSpPr>
          <p:nvPr/>
        </p:nvSpPr>
        <p:spPr bwMode="auto">
          <a:xfrm>
            <a:off x="4427538" y="2708277"/>
            <a:ext cx="0" cy="2449513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00" name="AutoShape 40"/>
          <p:cNvSpPr>
            <a:spLocks noChangeArrowheads="1"/>
          </p:cNvSpPr>
          <p:nvPr/>
        </p:nvSpPr>
        <p:spPr bwMode="auto">
          <a:xfrm>
            <a:off x="2660651" y="4797425"/>
            <a:ext cx="3529013" cy="431800"/>
          </a:xfrm>
          <a:custGeom>
            <a:avLst/>
            <a:gdLst>
              <a:gd name="T0" fmla="*/ 2147483647 w 21600"/>
              <a:gd name="T1" fmla="*/ 86280057 h 21600"/>
              <a:gd name="T2" fmla="*/ 2147483647 w 21600"/>
              <a:gd name="T3" fmla="*/ 172560114 h 21600"/>
              <a:gd name="T4" fmla="*/ 2147483647 w 21600"/>
              <a:gd name="T5" fmla="*/ 8628005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00 w 21600"/>
              <a:gd name="T13" fmla="*/ 6200 h 21600"/>
              <a:gd name="T14" fmla="*/ 15400 w 21600"/>
              <a:gd name="T15" fmla="*/ 15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799" y="21600"/>
                </a:lnTo>
                <a:lnTo>
                  <a:pt x="128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2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2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9" grpId="0" animBg="1"/>
      <p:bldP spid="92181" grpId="0" animBg="1"/>
      <p:bldP spid="92182" grpId="0" animBg="1"/>
      <p:bldP spid="92183" grpId="0" animBg="1"/>
      <p:bldP spid="92184" grpId="0" animBg="1"/>
      <p:bldP spid="92185" grpId="0" animBg="1"/>
      <p:bldP spid="92186" grpId="0" animBg="1"/>
      <p:bldP spid="92187" grpId="0" animBg="1"/>
      <p:bldP spid="92188" grpId="0" animBg="1"/>
      <p:bldP spid="92189" grpId="0" animBg="1"/>
      <p:bldP spid="92190" grpId="0" animBg="1"/>
      <p:bldP spid="92191" grpId="0" animBg="1"/>
      <p:bldP spid="92192" grpId="0" animBg="1"/>
      <p:bldP spid="92195" grpId="0" animBg="1"/>
      <p:bldP spid="92196" grpId="0" animBg="1"/>
      <p:bldP spid="92199" grpId="0" animBg="1"/>
      <p:bldP spid="92199" grpId="1" animBg="1"/>
      <p:bldP spid="92200" grpId="0" animBg="1"/>
      <p:bldP spid="9220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82197"/>
            <a:ext cx="6242342" cy="787557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“Our Expectation": few Monolayers 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766763" y="4797427"/>
            <a:ext cx="7561262" cy="12239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7308850" y="5589588"/>
            <a:ext cx="915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1800">
                <a:latin typeface="Arial" charset="0"/>
              </a:rPr>
              <a:t>T: Cryo</a:t>
            </a:r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971550" y="44926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5" name="Oval 6"/>
          <p:cNvSpPr>
            <a:spLocks noChangeArrowheads="1"/>
          </p:cNvSpPr>
          <p:nvPr/>
        </p:nvSpPr>
        <p:spPr bwMode="auto">
          <a:xfrm>
            <a:off x="1304926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6" name="Oval 7"/>
          <p:cNvSpPr>
            <a:spLocks noChangeArrowheads="1"/>
          </p:cNvSpPr>
          <p:nvPr/>
        </p:nvSpPr>
        <p:spPr bwMode="auto">
          <a:xfrm>
            <a:off x="1620838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7" name="Oval 8"/>
          <p:cNvSpPr>
            <a:spLocks noChangeArrowheads="1"/>
          </p:cNvSpPr>
          <p:nvPr/>
        </p:nvSpPr>
        <p:spPr bwMode="auto">
          <a:xfrm>
            <a:off x="1936751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8" name="Oval 9"/>
          <p:cNvSpPr>
            <a:spLocks noChangeArrowheads="1"/>
          </p:cNvSpPr>
          <p:nvPr/>
        </p:nvSpPr>
        <p:spPr bwMode="auto">
          <a:xfrm>
            <a:off x="2252663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568576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884488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3200401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3516314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3832225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4148139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4464050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4779964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5095875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411789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5727700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05" name="Oval 21"/>
          <p:cNvSpPr>
            <a:spLocks noChangeArrowheads="1"/>
          </p:cNvSpPr>
          <p:nvPr/>
        </p:nvSpPr>
        <p:spPr bwMode="auto">
          <a:xfrm>
            <a:off x="6043614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6359525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2" name="Oval 23"/>
          <p:cNvSpPr>
            <a:spLocks noChangeArrowheads="1"/>
          </p:cNvSpPr>
          <p:nvPr/>
        </p:nvSpPr>
        <p:spPr bwMode="auto">
          <a:xfrm>
            <a:off x="6675439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3" name="Oval 24"/>
          <p:cNvSpPr>
            <a:spLocks noChangeArrowheads="1"/>
          </p:cNvSpPr>
          <p:nvPr/>
        </p:nvSpPr>
        <p:spPr bwMode="auto">
          <a:xfrm>
            <a:off x="6991350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7307264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5" name="Oval 26"/>
          <p:cNvSpPr>
            <a:spLocks noChangeArrowheads="1"/>
          </p:cNvSpPr>
          <p:nvPr/>
        </p:nvSpPr>
        <p:spPr bwMode="auto">
          <a:xfrm>
            <a:off x="7623176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11" name="Line 27"/>
          <p:cNvSpPr>
            <a:spLocks noChangeShapeType="1"/>
          </p:cNvSpPr>
          <p:nvPr/>
        </p:nvSpPr>
        <p:spPr bwMode="auto">
          <a:xfrm>
            <a:off x="4427538" y="2708277"/>
            <a:ext cx="0" cy="2449513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12" name="AutoShape 28"/>
          <p:cNvSpPr>
            <a:spLocks noChangeArrowheads="1"/>
          </p:cNvSpPr>
          <p:nvPr/>
        </p:nvSpPr>
        <p:spPr bwMode="auto">
          <a:xfrm>
            <a:off x="2660651" y="4797425"/>
            <a:ext cx="3529013" cy="431800"/>
          </a:xfrm>
          <a:custGeom>
            <a:avLst/>
            <a:gdLst>
              <a:gd name="T0" fmla="*/ 2147483647 w 21600"/>
              <a:gd name="T1" fmla="*/ 86280057 h 21600"/>
              <a:gd name="T2" fmla="*/ 2147483647 w 21600"/>
              <a:gd name="T3" fmla="*/ 172560114 h 21600"/>
              <a:gd name="T4" fmla="*/ 2147483647 w 21600"/>
              <a:gd name="T5" fmla="*/ 8628005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00 w 21600"/>
              <a:gd name="T13" fmla="*/ 6200 h 21600"/>
              <a:gd name="T14" fmla="*/ 15400 w 21600"/>
              <a:gd name="T15" fmla="*/ 15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799" y="21600"/>
                </a:lnTo>
                <a:lnTo>
                  <a:pt x="128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8" name="Oval 29"/>
          <p:cNvSpPr>
            <a:spLocks noChangeArrowheads="1"/>
          </p:cNvSpPr>
          <p:nvPr/>
        </p:nvSpPr>
        <p:spPr bwMode="auto">
          <a:xfrm>
            <a:off x="1143001" y="42211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9" name="Oval 30"/>
          <p:cNvSpPr>
            <a:spLocks noChangeArrowheads="1"/>
          </p:cNvSpPr>
          <p:nvPr/>
        </p:nvSpPr>
        <p:spPr bwMode="auto">
          <a:xfrm>
            <a:off x="1476375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1792289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61" name="Oval 32"/>
          <p:cNvSpPr>
            <a:spLocks noChangeArrowheads="1"/>
          </p:cNvSpPr>
          <p:nvPr/>
        </p:nvSpPr>
        <p:spPr bwMode="auto">
          <a:xfrm>
            <a:off x="2108200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2424114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2740025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3055939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20" name="Oval 36"/>
          <p:cNvSpPr>
            <a:spLocks noChangeArrowheads="1"/>
          </p:cNvSpPr>
          <p:nvPr/>
        </p:nvSpPr>
        <p:spPr bwMode="auto">
          <a:xfrm>
            <a:off x="3371850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3687764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auto">
          <a:xfrm>
            <a:off x="4003676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auto">
          <a:xfrm>
            <a:off x="4319588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24" name="Oval 40"/>
          <p:cNvSpPr>
            <a:spLocks noChangeArrowheads="1"/>
          </p:cNvSpPr>
          <p:nvPr/>
        </p:nvSpPr>
        <p:spPr bwMode="auto">
          <a:xfrm>
            <a:off x="4635501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4951413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auto">
          <a:xfrm>
            <a:off x="5267326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27" name="Oval 43"/>
          <p:cNvSpPr>
            <a:spLocks noChangeArrowheads="1"/>
          </p:cNvSpPr>
          <p:nvPr/>
        </p:nvSpPr>
        <p:spPr bwMode="auto">
          <a:xfrm>
            <a:off x="5583238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28" name="Oval 44"/>
          <p:cNvSpPr>
            <a:spLocks noChangeArrowheads="1"/>
          </p:cNvSpPr>
          <p:nvPr/>
        </p:nvSpPr>
        <p:spPr bwMode="auto">
          <a:xfrm>
            <a:off x="5899151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29" name="Oval 45"/>
          <p:cNvSpPr>
            <a:spLocks noChangeArrowheads="1"/>
          </p:cNvSpPr>
          <p:nvPr/>
        </p:nvSpPr>
        <p:spPr bwMode="auto">
          <a:xfrm>
            <a:off x="6215063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30" name="Oval 46"/>
          <p:cNvSpPr>
            <a:spLocks noChangeArrowheads="1"/>
          </p:cNvSpPr>
          <p:nvPr/>
        </p:nvSpPr>
        <p:spPr bwMode="auto">
          <a:xfrm>
            <a:off x="6530976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6" name="Oval 47"/>
          <p:cNvSpPr>
            <a:spLocks noChangeArrowheads="1"/>
          </p:cNvSpPr>
          <p:nvPr/>
        </p:nvSpPr>
        <p:spPr bwMode="auto">
          <a:xfrm>
            <a:off x="6846888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32" name="Oval 48"/>
          <p:cNvSpPr>
            <a:spLocks noChangeArrowheads="1"/>
          </p:cNvSpPr>
          <p:nvPr/>
        </p:nvSpPr>
        <p:spPr bwMode="auto">
          <a:xfrm>
            <a:off x="7162801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33" name="Oval 49"/>
          <p:cNvSpPr>
            <a:spLocks noChangeArrowheads="1"/>
          </p:cNvSpPr>
          <p:nvPr/>
        </p:nvSpPr>
        <p:spPr bwMode="auto">
          <a:xfrm>
            <a:off x="7478714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9" name="Oval 50"/>
          <p:cNvSpPr>
            <a:spLocks noChangeArrowheads="1"/>
          </p:cNvSpPr>
          <p:nvPr/>
        </p:nvSpPr>
        <p:spPr bwMode="auto">
          <a:xfrm>
            <a:off x="7794625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80" name="Oval 52"/>
          <p:cNvSpPr>
            <a:spLocks noChangeArrowheads="1"/>
          </p:cNvSpPr>
          <p:nvPr/>
        </p:nvSpPr>
        <p:spPr bwMode="auto">
          <a:xfrm>
            <a:off x="1316038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>
            <a:off x="1631951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1947863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auto">
          <a:xfrm>
            <a:off x="2263776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2579688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41" name="Oval 57"/>
          <p:cNvSpPr>
            <a:spLocks noChangeArrowheads="1"/>
          </p:cNvSpPr>
          <p:nvPr/>
        </p:nvSpPr>
        <p:spPr bwMode="auto">
          <a:xfrm>
            <a:off x="2895601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3211514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3527425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44" name="Oval 60"/>
          <p:cNvSpPr>
            <a:spLocks noChangeArrowheads="1"/>
          </p:cNvSpPr>
          <p:nvPr/>
        </p:nvSpPr>
        <p:spPr bwMode="auto">
          <a:xfrm>
            <a:off x="3843339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45" name="Oval 61"/>
          <p:cNvSpPr>
            <a:spLocks noChangeArrowheads="1"/>
          </p:cNvSpPr>
          <p:nvPr/>
        </p:nvSpPr>
        <p:spPr bwMode="auto">
          <a:xfrm>
            <a:off x="4159250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46" name="Oval 62"/>
          <p:cNvSpPr>
            <a:spLocks noChangeArrowheads="1"/>
          </p:cNvSpPr>
          <p:nvPr/>
        </p:nvSpPr>
        <p:spPr bwMode="auto">
          <a:xfrm>
            <a:off x="4475164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47" name="Oval 63"/>
          <p:cNvSpPr>
            <a:spLocks noChangeArrowheads="1"/>
          </p:cNvSpPr>
          <p:nvPr/>
        </p:nvSpPr>
        <p:spPr bwMode="auto">
          <a:xfrm>
            <a:off x="4791075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48" name="Oval 64"/>
          <p:cNvSpPr>
            <a:spLocks noChangeArrowheads="1"/>
          </p:cNvSpPr>
          <p:nvPr/>
        </p:nvSpPr>
        <p:spPr bwMode="auto">
          <a:xfrm>
            <a:off x="5106989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49" name="Oval 65"/>
          <p:cNvSpPr>
            <a:spLocks noChangeArrowheads="1"/>
          </p:cNvSpPr>
          <p:nvPr/>
        </p:nvSpPr>
        <p:spPr bwMode="auto">
          <a:xfrm>
            <a:off x="5422900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50" name="Oval 66"/>
          <p:cNvSpPr>
            <a:spLocks noChangeArrowheads="1"/>
          </p:cNvSpPr>
          <p:nvPr/>
        </p:nvSpPr>
        <p:spPr bwMode="auto">
          <a:xfrm>
            <a:off x="5738814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51" name="Oval 67"/>
          <p:cNvSpPr>
            <a:spLocks noChangeArrowheads="1"/>
          </p:cNvSpPr>
          <p:nvPr/>
        </p:nvSpPr>
        <p:spPr bwMode="auto">
          <a:xfrm>
            <a:off x="6054725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52" name="Oval 68"/>
          <p:cNvSpPr>
            <a:spLocks noChangeArrowheads="1"/>
          </p:cNvSpPr>
          <p:nvPr/>
        </p:nvSpPr>
        <p:spPr bwMode="auto">
          <a:xfrm>
            <a:off x="6370639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53" name="Oval 69"/>
          <p:cNvSpPr>
            <a:spLocks noChangeArrowheads="1"/>
          </p:cNvSpPr>
          <p:nvPr/>
        </p:nvSpPr>
        <p:spPr bwMode="auto">
          <a:xfrm>
            <a:off x="6686550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54" name="Oval 70"/>
          <p:cNvSpPr>
            <a:spLocks noChangeArrowheads="1"/>
          </p:cNvSpPr>
          <p:nvPr/>
        </p:nvSpPr>
        <p:spPr bwMode="auto">
          <a:xfrm>
            <a:off x="7002464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255" name="Oval 71"/>
          <p:cNvSpPr>
            <a:spLocks noChangeArrowheads="1"/>
          </p:cNvSpPr>
          <p:nvPr/>
        </p:nvSpPr>
        <p:spPr bwMode="auto">
          <a:xfrm>
            <a:off x="7318376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200" name="Oval 72"/>
          <p:cNvSpPr>
            <a:spLocks noChangeArrowheads="1"/>
          </p:cNvSpPr>
          <p:nvPr/>
        </p:nvSpPr>
        <p:spPr bwMode="auto">
          <a:xfrm>
            <a:off x="7634288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67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3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3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3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93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93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93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9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9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9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9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9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9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9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9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9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9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9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9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9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9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9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9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9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9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9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9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9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9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9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9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9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9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9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9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9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9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9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9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93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93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 animBg="1"/>
      <p:bldP spid="93195" grpId="0" animBg="1"/>
      <p:bldP spid="93196" grpId="0" animBg="1"/>
      <p:bldP spid="93197" grpId="0" animBg="1"/>
      <p:bldP spid="93198" grpId="0" animBg="1"/>
      <p:bldP spid="93199" grpId="0" animBg="1"/>
      <p:bldP spid="93200" grpId="0" animBg="1"/>
      <p:bldP spid="93201" grpId="0" animBg="1"/>
      <p:bldP spid="93202" grpId="0" animBg="1"/>
      <p:bldP spid="93203" grpId="0" animBg="1"/>
      <p:bldP spid="93204" grpId="0" animBg="1"/>
      <p:bldP spid="93205" grpId="0" animBg="1"/>
      <p:bldP spid="93206" grpId="0" animBg="1"/>
      <p:bldP spid="93209" grpId="0" animBg="1"/>
      <p:bldP spid="93211" grpId="0" animBg="1"/>
      <p:bldP spid="93211" grpId="1" animBg="1"/>
      <p:bldP spid="93212" grpId="0" animBg="1"/>
      <p:bldP spid="93212" grpId="1" animBg="1"/>
      <p:bldP spid="93215" grpId="0" animBg="1"/>
      <p:bldP spid="93217" grpId="0" animBg="1"/>
      <p:bldP spid="93218" grpId="0" animBg="1"/>
      <p:bldP spid="93219" grpId="0" animBg="1"/>
      <p:bldP spid="93220" grpId="0" animBg="1"/>
      <p:bldP spid="93221" grpId="0" animBg="1"/>
      <p:bldP spid="93222" grpId="0" animBg="1"/>
      <p:bldP spid="93223" grpId="0" animBg="1"/>
      <p:bldP spid="93224" grpId="0" animBg="1"/>
      <p:bldP spid="93225" grpId="0" animBg="1"/>
      <p:bldP spid="93226" grpId="0" animBg="1"/>
      <p:bldP spid="93227" grpId="0" animBg="1"/>
      <p:bldP spid="93228" grpId="0" animBg="1"/>
      <p:bldP spid="93229" grpId="0" animBg="1"/>
      <p:bldP spid="93230" grpId="0" animBg="1"/>
      <p:bldP spid="93232" grpId="0" animBg="1"/>
      <p:bldP spid="93233" grpId="0" animBg="1"/>
      <p:bldP spid="93237" grpId="0" animBg="1"/>
      <p:bldP spid="93238" grpId="0" animBg="1"/>
      <p:bldP spid="93239" grpId="0" animBg="1"/>
      <p:bldP spid="93240" grpId="0" animBg="1"/>
      <p:bldP spid="93241" grpId="0" animBg="1"/>
      <p:bldP spid="93242" grpId="0" animBg="1"/>
      <p:bldP spid="93243" grpId="0" animBg="1"/>
      <p:bldP spid="93244" grpId="0" animBg="1"/>
      <p:bldP spid="93245" grpId="0" animBg="1"/>
      <p:bldP spid="93246" grpId="0" animBg="1"/>
      <p:bldP spid="93247" grpId="0" animBg="1"/>
      <p:bldP spid="93248" grpId="0" animBg="1"/>
      <p:bldP spid="93249" grpId="0" animBg="1"/>
      <p:bldP spid="93250" grpId="0" animBg="1"/>
      <p:bldP spid="93251" grpId="0" animBg="1"/>
      <p:bldP spid="93252" grpId="0" animBg="1"/>
      <p:bldP spid="93253" grpId="0" animBg="1"/>
      <p:bldP spid="93254" grpId="0" animBg="1"/>
      <p:bldP spid="932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4" y="71764"/>
            <a:ext cx="6920581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+mj-lt"/>
                <a:cs typeface="Verdana"/>
              </a:rPr>
              <a:t>Desorption </a:t>
            </a:r>
            <a:r>
              <a:rPr lang="en-US" dirty="0">
                <a:latin typeface="+mj-lt"/>
                <a:cs typeface="Verdana"/>
              </a:rPr>
              <a:t>y</a:t>
            </a:r>
            <a:r>
              <a:rPr lang="en-US" b="1" dirty="0" smtClean="0">
                <a:latin typeface="+mj-lt"/>
                <a:cs typeface="Verdana"/>
              </a:rPr>
              <a:t>ield measurements</a:t>
            </a:r>
            <a:endParaRPr lang="en-US" b="1" dirty="0">
              <a:latin typeface="+mj-lt"/>
              <a:cs typeface="Verdana"/>
            </a:endParaRP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660401" y="1225551"/>
            <a:ext cx="7662256" cy="2909522"/>
            <a:chOff x="508" y="862"/>
            <a:chExt cx="5069" cy="1985"/>
          </a:xfrm>
        </p:grpSpPr>
        <p:sp>
          <p:nvSpPr>
            <p:cNvPr id="10252" name="AutoShape 4"/>
            <p:cNvSpPr>
              <a:spLocks noChangeArrowheads="1"/>
            </p:cNvSpPr>
            <p:nvPr/>
          </p:nvSpPr>
          <p:spPr bwMode="auto">
            <a:xfrm>
              <a:off x="4615" y="2543"/>
              <a:ext cx="962" cy="228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7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latin typeface="Tahoma" charset="0"/>
                </a:rPr>
                <a:t>sample holder</a:t>
              </a:r>
            </a:p>
          </p:txBody>
        </p:sp>
        <p:sp>
          <p:nvSpPr>
            <p:cNvPr id="10253" name="Text Box 5"/>
            <p:cNvSpPr txBox="1">
              <a:spLocks noChangeArrowheads="1"/>
            </p:cNvSpPr>
            <p:nvPr/>
          </p:nvSpPr>
          <p:spPr bwMode="auto">
            <a:xfrm>
              <a:off x="3800" y="945"/>
              <a:ext cx="49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ion gauge</a:t>
              </a:r>
            </a:p>
          </p:txBody>
        </p:sp>
        <p:sp>
          <p:nvSpPr>
            <p:cNvPr id="10254" name="Text Box 6"/>
            <p:cNvSpPr txBox="1">
              <a:spLocks noChangeArrowheads="1"/>
            </p:cNvSpPr>
            <p:nvPr/>
          </p:nvSpPr>
          <p:spPr bwMode="auto">
            <a:xfrm>
              <a:off x="871" y="2447"/>
              <a:ext cx="702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sector valve</a:t>
              </a: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4929" y="1035"/>
              <a:ext cx="55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RGA</a:t>
              </a:r>
            </a:p>
          </p:txBody>
        </p:sp>
        <p:sp>
          <p:nvSpPr>
            <p:cNvPr id="10256" name="AutoShape 8"/>
            <p:cNvSpPr>
              <a:spLocks noChangeArrowheads="1"/>
            </p:cNvSpPr>
            <p:nvPr/>
          </p:nvSpPr>
          <p:spPr bwMode="auto">
            <a:xfrm>
              <a:off x="3419" y="1439"/>
              <a:ext cx="895" cy="234"/>
            </a:xfrm>
            <a:prstGeom prst="roundRect">
              <a:avLst>
                <a:gd name="adj" fmla="val 42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conductance</a:t>
              </a:r>
            </a:p>
          </p:txBody>
        </p:sp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>
              <a:off x="664" y="1626"/>
              <a:ext cx="669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8" name="Line 10"/>
            <p:cNvSpPr>
              <a:spLocks noChangeShapeType="1"/>
            </p:cNvSpPr>
            <p:nvPr/>
          </p:nvSpPr>
          <p:spPr bwMode="auto">
            <a:xfrm>
              <a:off x="664" y="1823"/>
              <a:ext cx="669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9" name="Line 11"/>
            <p:cNvSpPr>
              <a:spLocks noChangeShapeType="1"/>
            </p:cNvSpPr>
            <p:nvPr/>
          </p:nvSpPr>
          <p:spPr bwMode="auto">
            <a:xfrm>
              <a:off x="1937" y="1566"/>
              <a:ext cx="1" cy="132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0" name="Line 12"/>
            <p:cNvSpPr>
              <a:spLocks noChangeShapeType="1"/>
            </p:cNvSpPr>
            <p:nvPr/>
          </p:nvSpPr>
          <p:spPr bwMode="auto">
            <a:xfrm>
              <a:off x="1937" y="1753"/>
              <a:ext cx="1" cy="132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1" name="Line 13"/>
            <p:cNvSpPr>
              <a:spLocks noChangeShapeType="1"/>
            </p:cNvSpPr>
            <p:nvPr/>
          </p:nvSpPr>
          <p:spPr bwMode="auto">
            <a:xfrm flipV="1">
              <a:off x="1265" y="1494"/>
              <a:ext cx="1" cy="13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2" name="Line 14"/>
            <p:cNvSpPr>
              <a:spLocks noChangeShapeType="1"/>
            </p:cNvSpPr>
            <p:nvPr/>
          </p:nvSpPr>
          <p:spPr bwMode="auto">
            <a:xfrm>
              <a:off x="1265" y="1823"/>
              <a:ext cx="1" cy="1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3" name="Line 15"/>
            <p:cNvSpPr>
              <a:spLocks noChangeShapeType="1"/>
            </p:cNvSpPr>
            <p:nvPr/>
          </p:nvSpPr>
          <p:spPr bwMode="auto">
            <a:xfrm>
              <a:off x="1265" y="1495"/>
              <a:ext cx="8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4" name="Line 16"/>
            <p:cNvSpPr>
              <a:spLocks noChangeShapeType="1"/>
            </p:cNvSpPr>
            <p:nvPr/>
          </p:nvSpPr>
          <p:spPr bwMode="auto">
            <a:xfrm>
              <a:off x="1265" y="1955"/>
              <a:ext cx="8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5" name="Line 17"/>
            <p:cNvSpPr>
              <a:spLocks noChangeShapeType="1"/>
            </p:cNvSpPr>
            <p:nvPr/>
          </p:nvSpPr>
          <p:spPr bwMode="auto">
            <a:xfrm>
              <a:off x="1348" y="1495"/>
              <a:ext cx="1" cy="1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6" name="Line 18"/>
            <p:cNvSpPr>
              <a:spLocks noChangeShapeType="1"/>
            </p:cNvSpPr>
            <p:nvPr/>
          </p:nvSpPr>
          <p:spPr bwMode="auto">
            <a:xfrm flipV="1">
              <a:off x="1348" y="1822"/>
              <a:ext cx="1" cy="13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7" name="Line 19"/>
            <p:cNvSpPr>
              <a:spLocks noChangeShapeType="1"/>
            </p:cNvSpPr>
            <p:nvPr/>
          </p:nvSpPr>
          <p:spPr bwMode="auto">
            <a:xfrm>
              <a:off x="1348" y="1626"/>
              <a:ext cx="250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8" name="Line 20"/>
            <p:cNvSpPr>
              <a:spLocks noChangeShapeType="1"/>
            </p:cNvSpPr>
            <p:nvPr/>
          </p:nvSpPr>
          <p:spPr bwMode="auto">
            <a:xfrm>
              <a:off x="1348" y="1823"/>
              <a:ext cx="250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9" name="Line 21"/>
            <p:cNvSpPr>
              <a:spLocks noChangeShapeType="1"/>
            </p:cNvSpPr>
            <p:nvPr/>
          </p:nvSpPr>
          <p:spPr bwMode="auto">
            <a:xfrm flipV="1">
              <a:off x="1598" y="1427"/>
              <a:ext cx="1" cy="19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0" name="Line 22"/>
            <p:cNvSpPr>
              <a:spLocks noChangeShapeType="1"/>
            </p:cNvSpPr>
            <p:nvPr/>
          </p:nvSpPr>
          <p:spPr bwMode="auto">
            <a:xfrm flipV="1">
              <a:off x="1598" y="1821"/>
              <a:ext cx="1" cy="2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1" name="Line 23"/>
            <p:cNvSpPr>
              <a:spLocks noChangeShapeType="1"/>
            </p:cNvSpPr>
            <p:nvPr/>
          </p:nvSpPr>
          <p:spPr bwMode="auto">
            <a:xfrm flipV="1">
              <a:off x="1850" y="1427"/>
              <a:ext cx="1" cy="19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2" name="Line 24"/>
            <p:cNvSpPr>
              <a:spLocks noChangeShapeType="1"/>
            </p:cNvSpPr>
            <p:nvPr/>
          </p:nvSpPr>
          <p:spPr bwMode="auto">
            <a:xfrm flipV="1">
              <a:off x="1850" y="1821"/>
              <a:ext cx="1" cy="2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3" name="Line 25"/>
            <p:cNvSpPr>
              <a:spLocks noChangeShapeType="1"/>
            </p:cNvSpPr>
            <p:nvPr/>
          </p:nvSpPr>
          <p:spPr bwMode="auto">
            <a:xfrm>
              <a:off x="1850" y="1626"/>
              <a:ext cx="581" cy="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4" name="Line 26"/>
            <p:cNvSpPr>
              <a:spLocks noChangeShapeType="1"/>
            </p:cNvSpPr>
            <p:nvPr/>
          </p:nvSpPr>
          <p:spPr bwMode="auto">
            <a:xfrm>
              <a:off x="1850" y="1823"/>
              <a:ext cx="217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5" name="Line 27"/>
            <p:cNvSpPr>
              <a:spLocks noChangeShapeType="1"/>
            </p:cNvSpPr>
            <p:nvPr/>
          </p:nvSpPr>
          <p:spPr bwMode="auto">
            <a:xfrm flipV="1">
              <a:off x="2781" y="1624"/>
              <a:ext cx="1" cy="68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6" name="Line 28"/>
            <p:cNvSpPr>
              <a:spLocks noChangeShapeType="1"/>
            </p:cNvSpPr>
            <p:nvPr/>
          </p:nvSpPr>
          <p:spPr bwMode="auto">
            <a:xfrm>
              <a:off x="2781" y="1757"/>
              <a:ext cx="1" cy="6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7" name="Line 29"/>
            <p:cNvSpPr>
              <a:spLocks noChangeShapeType="1"/>
            </p:cNvSpPr>
            <p:nvPr/>
          </p:nvSpPr>
          <p:spPr bwMode="auto">
            <a:xfrm>
              <a:off x="2781" y="1823"/>
              <a:ext cx="167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8" name="Line 30"/>
            <p:cNvSpPr>
              <a:spLocks noChangeShapeType="1"/>
            </p:cNvSpPr>
            <p:nvPr/>
          </p:nvSpPr>
          <p:spPr bwMode="auto">
            <a:xfrm>
              <a:off x="2781" y="1626"/>
              <a:ext cx="167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9" name="Line 31"/>
            <p:cNvSpPr>
              <a:spLocks noChangeShapeType="1"/>
            </p:cNvSpPr>
            <p:nvPr/>
          </p:nvSpPr>
          <p:spPr bwMode="auto">
            <a:xfrm flipV="1">
              <a:off x="2948" y="1427"/>
              <a:ext cx="1" cy="19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0" name="Line 32"/>
            <p:cNvSpPr>
              <a:spLocks noChangeShapeType="1"/>
            </p:cNvSpPr>
            <p:nvPr/>
          </p:nvSpPr>
          <p:spPr bwMode="auto">
            <a:xfrm flipV="1">
              <a:off x="2948" y="1821"/>
              <a:ext cx="1" cy="2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1" name="Line 33"/>
            <p:cNvSpPr>
              <a:spLocks noChangeShapeType="1"/>
            </p:cNvSpPr>
            <p:nvPr/>
          </p:nvSpPr>
          <p:spPr bwMode="auto">
            <a:xfrm flipV="1">
              <a:off x="3199" y="1427"/>
              <a:ext cx="1" cy="19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2" name="Line 34"/>
            <p:cNvSpPr>
              <a:spLocks noChangeShapeType="1"/>
            </p:cNvSpPr>
            <p:nvPr/>
          </p:nvSpPr>
          <p:spPr bwMode="auto">
            <a:xfrm flipV="1">
              <a:off x="3199" y="1821"/>
              <a:ext cx="1" cy="2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3" name="Line 35"/>
            <p:cNvSpPr>
              <a:spLocks noChangeShapeType="1"/>
            </p:cNvSpPr>
            <p:nvPr/>
          </p:nvSpPr>
          <p:spPr bwMode="auto">
            <a:xfrm>
              <a:off x="3199" y="1823"/>
              <a:ext cx="167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4" name="Line 36"/>
            <p:cNvSpPr>
              <a:spLocks noChangeShapeType="1"/>
            </p:cNvSpPr>
            <p:nvPr/>
          </p:nvSpPr>
          <p:spPr bwMode="auto">
            <a:xfrm>
              <a:off x="3199" y="1626"/>
              <a:ext cx="167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5" name="Line 37"/>
            <p:cNvSpPr>
              <a:spLocks noChangeShapeType="1"/>
            </p:cNvSpPr>
            <p:nvPr/>
          </p:nvSpPr>
          <p:spPr bwMode="auto">
            <a:xfrm>
              <a:off x="3366" y="1626"/>
              <a:ext cx="1" cy="6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6" name="Line 38"/>
            <p:cNvSpPr>
              <a:spLocks noChangeShapeType="1"/>
            </p:cNvSpPr>
            <p:nvPr/>
          </p:nvSpPr>
          <p:spPr bwMode="auto">
            <a:xfrm>
              <a:off x="3366" y="1757"/>
              <a:ext cx="1" cy="6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7" name="Line 39"/>
            <p:cNvSpPr>
              <a:spLocks noChangeShapeType="1"/>
            </p:cNvSpPr>
            <p:nvPr/>
          </p:nvSpPr>
          <p:spPr bwMode="auto">
            <a:xfrm>
              <a:off x="3366" y="1757"/>
              <a:ext cx="919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8" name="Line 40"/>
            <p:cNvSpPr>
              <a:spLocks noChangeShapeType="1"/>
            </p:cNvSpPr>
            <p:nvPr/>
          </p:nvSpPr>
          <p:spPr bwMode="auto">
            <a:xfrm>
              <a:off x="3356" y="1692"/>
              <a:ext cx="929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9" name="Line 41"/>
            <p:cNvSpPr>
              <a:spLocks noChangeShapeType="1"/>
            </p:cNvSpPr>
            <p:nvPr/>
          </p:nvSpPr>
          <p:spPr bwMode="auto">
            <a:xfrm>
              <a:off x="4285" y="1757"/>
              <a:ext cx="1" cy="6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0" name="Line 42"/>
            <p:cNvSpPr>
              <a:spLocks noChangeShapeType="1"/>
            </p:cNvSpPr>
            <p:nvPr/>
          </p:nvSpPr>
          <p:spPr bwMode="auto">
            <a:xfrm>
              <a:off x="4285" y="1626"/>
              <a:ext cx="1" cy="6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1" name="Line 43"/>
            <p:cNvSpPr>
              <a:spLocks noChangeShapeType="1"/>
            </p:cNvSpPr>
            <p:nvPr/>
          </p:nvSpPr>
          <p:spPr bwMode="auto">
            <a:xfrm>
              <a:off x="5289" y="1823"/>
              <a:ext cx="166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2" name="Line 44"/>
            <p:cNvSpPr>
              <a:spLocks noChangeShapeType="1"/>
            </p:cNvSpPr>
            <p:nvPr/>
          </p:nvSpPr>
          <p:spPr bwMode="auto">
            <a:xfrm>
              <a:off x="5289" y="1626"/>
              <a:ext cx="166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3" name="Line 45"/>
            <p:cNvSpPr>
              <a:spLocks noChangeShapeType="1"/>
            </p:cNvSpPr>
            <p:nvPr/>
          </p:nvSpPr>
          <p:spPr bwMode="auto">
            <a:xfrm>
              <a:off x="4285" y="1626"/>
              <a:ext cx="168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4" name="Line 46"/>
            <p:cNvSpPr>
              <a:spLocks noChangeShapeType="1"/>
            </p:cNvSpPr>
            <p:nvPr/>
          </p:nvSpPr>
          <p:spPr bwMode="auto">
            <a:xfrm>
              <a:off x="4285" y="1823"/>
              <a:ext cx="168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5" name="Line 47"/>
            <p:cNvSpPr>
              <a:spLocks noChangeShapeType="1"/>
            </p:cNvSpPr>
            <p:nvPr/>
          </p:nvSpPr>
          <p:spPr bwMode="auto">
            <a:xfrm flipV="1">
              <a:off x="4453" y="1427"/>
              <a:ext cx="1" cy="19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6" name="Line 48"/>
            <p:cNvSpPr>
              <a:spLocks noChangeShapeType="1"/>
            </p:cNvSpPr>
            <p:nvPr/>
          </p:nvSpPr>
          <p:spPr bwMode="auto">
            <a:xfrm flipV="1">
              <a:off x="4703" y="1821"/>
              <a:ext cx="1" cy="2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7" name="Line 49"/>
            <p:cNvSpPr>
              <a:spLocks noChangeShapeType="1"/>
            </p:cNvSpPr>
            <p:nvPr/>
          </p:nvSpPr>
          <p:spPr bwMode="auto">
            <a:xfrm flipV="1">
              <a:off x="4703" y="1427"/>
              <a:ext cx="1" cy="19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8" name="Line 50"/>
            <p:cNvSpPr>
              <a:spLocks noChangeShapeType="1"/>
            </p:cNvSpPr>
            <p:nvPr/>
          </p:nvSpPr>
          <p:spPr bwMode="auto">
            <a:xfrm flipV="1">
              <a:off x="4453" y="1821"/>
              <a:ext cx="1" cy="2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9" name="Line 51"/>
            <p:cNvSpPr>
              <a:spLocks noChangeShapeType="1"/>
            </p:cNvSpPr>
            <p:nvPr/>
          </p:nvSpPr>
          <p:spPr bwMode="auto">
            <a:xfrm>
              <a:off x="4703" y="1823"/>
              <a:ext cx="335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0" name="Line 52"/>
            <p:cNvSpPr>
              <a:spLocks noChangeShapeType="1"/>
            </p:cNvSpPr>
            <p:nvPr/>
          </p:nvSpPr>
          <p:spPr bwMode="auto">
            <a:xfrm>
              <a:off x="4703" y="1626"/>
              <a:ext cx="335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1" name="Line 53"/>
            <p:cNvSpPr>
              <a:spLocks noChangeShapeType="1"/>
            </p:cNvSpPr>
            <p:nvPr/>
          </p:nvSpPr>
          <p:spPr bwMode="auto">
            <a:xfrm flipV="1">
              <a:off x="5038" y="1427"/>
              <a:ext cx="1" cy="19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2" name="Line 54"/>
            <p:cNvSpPr>
              <a:spLocks noChangeShapeType="1"/>
            </p:cNvSpPr>
            <p:nvPr/>
          </p:nvSpPr>
          <p:spPr bwMode="auto">
            <a:xfrm flipV="1">
              <a:off x="5028" y="1822"/>
              <a:ext cx="10" cy="597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3" name="Line 55"/>
            <p:cNvSpPr>
              <a:spLocks noChangeShapeType="1"/>
            </p:cNvSpPr>
            <p:nvPr/>
          </p:nvSpPr>
          <p:spPr bwMode="auto">
            <a:xfrm flipV="1">
              <a:off x="5289" y="1427"/>
              <a:ext cx="1" cy="19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4" name="Line 56"/>
            <p:cNvSpPr>
              <a:spLocks noChangeShapeType="1"/>
            </p:cNvSpPr>
            <p:nvPr/>
          </p:nvSpPr>
          <p:spPr bwMode="auto">
            <a:xfrm flipH="1" flipV="1">
              <a:off x="5288" y="1821"/>
              <a:ext cx="3" cy="62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5" name="Line 57"/>
            <p:cNvSpPr>
              <a:spLocks noChangeShapeType="1"/>
            </p:cNvSpPr>
            <p:nvPr/>
          </p:nvSpPr>
          <p:spPr bwMode="auto">
            <a:xfrm>
              <a:off x="5455" y="1626"/>
              <a:ext cx="1" cy="197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6" name="Line 58"/>
            <p:cNvSpPr>
              <a:spLocks noChangeShapeType="1"/>
            </p:cNvSpPr>
            <p:nvPr/>
          </p:nvSpPr>
          <p:spPr bwMode="auto">
            <a:xfrm>
              <a:off x="5028" y="2418"/>
              <a:ext cx="252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7" name="Line 59"/>
            <p:cNvSpPr>
              <a:spLocks noChangeShapeType="1"/>
            </p:cNvSpPr>
            <p:nvPr/>
          </p:nvSpPr>
          <p:spPr bwMode="auto">
            <a:xfrm>
              <a:off x="5038" y="1429"/>
              <a:ext cx="251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8" name="Line 60"/>
            <p:cNvSpPr>
              <a:spLocks noChangeShapeType="1"/>
            </p:cNvSpPr>
            <p:nvPr/>
          </p:nvSpPr>
          <p:spPr bwMode="auto">
            <a:xfrm>
              <a:off x="4453" y="2021"/>
              <a:ext cx="250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9" name="Line 61"/>
            <p:cNvSpPr>
              <a:spLocks noChangeShapeType="1"/>
            </p:cNvSpPr>
            <p:nvPr/>
          </p:nvSpPr>
          <p:spPr bwMode="auto">
            <a:xfrm>
              <a:off x="4453" y="1429"/>
              <a:ext cx="250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0" name="Line 62"/>
            <p:cNvSpPr>
              <a:spLocks noChangeShapeType="1"/>
            </p:cNvSpPr>
            <p:nvPr/>
          </p:nvSpPr>
          <p:spPr bwMode="auto">
            <a:xfrm>
              <a:off x="1598" y="1429"/>
              <a:ext cx="252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1" name="Line 63"/>
            <p:cNvSpPr>
              <a:spLocks noChangeShapeType="1"/>
            </p:cNvSpPr>
            <p:nvPr/>
          </p:nvSpPr>
          <p:spPr bwMode="auto">
            <a:xfrm>
              <a:off x="1598" y="2021"/>
              <a:ext cx="252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2" name="Line 64"/>
            <p:cNvSpPr>
              <a:spLocks noChangeShapeType="1"/>
            </p:cNvSpPr>
            <p:nvPr/>
          </p:nvSpPr>
          <p:spPr bwMode="auto">
            <a:xfrm>
              <a:off x="2948" y="2021"/>
              <a:ext cx="251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3" name="Line 65"/>
            <p:cNvSpPr>
              <a:spLocks noChangeShapeType="1"/>
            </p:cNvSpPr>
            <p:nvPr/>
          </p:nvSpPr>
          <p:spPr bwMode="auto">
            <a:xfrm>
              <a:off x="2948" y="1429"/>
              <a:ext cx="251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4" name="Line 66"/>
            <p:cNvSpPr>
              <a:spLocks noChangeShapeType="1"/>
            </p:cNvSpPr>
            <p:nvPr/>
          </p:nvSpPr>
          <p:spPr bwMode="auto">
            <a:xfrm>
              <a:off x="1683" y="2021"/>
              <a:ext cx="1" cy="1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315" name="Group 67"/>
            <p:cNvGrpSpPr>
              <a:grpSpLocks/>
            </p:cNvGrpSpPr>
            <p:nvPr/>
          </p:nvGrpSpPr>
          <p:grpSpPr bwMode="auto">
            <a:xfrm>
              <a:off x="2863" y="1032"/>
              <a:ext cx="360" cy="262"/>
              <a:chOff x="2863" y="1032"/>
              <a:chExt cx="360" cy="262"/>
            </a:xfrm>
          </p:grpSpPr>
          <p:sp>
            <p:nvSpPr>
              <p:cNvPr id="10391" name="Oval 68"/>
              <p:cNvSpPr>
                <a:spLocks noChangeArrowheads="1"/>
              </p:cNvSpPr>
              <p:nvPr/>
            </p:nvSpPr>
            <p:spPr bwMode="auto">
              <a:xfrm>
                <a:off x="2863" y="1032"/>
                <a:ext cx="361" cy="261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92" name="Line 69"/>
              <p:cNvSpPr>
                <a:spLocks noChangeShapeType="1"/>
              </p:cNvSpPr>
              <p:nvPr/>
            </p:nvSpPr>
            <p:spPr bwMode="auto">
              <a:xfrm>
                <a:off x="2918" y="1076"/>
                <a:ext cx="111" cy="2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93" name="Line 70"/>
              <p:cNvSpPr>
                <a:spLocks noChangeShapeType="1"/>
              </p:cNvSpPr>
              <p:nvPr/>
            </p:nvSpPr>
            <p:spPr bwMode="auto">
              <a:xfrm flipH="1">
                <a:off x="3084" y="1076"/>
                <a:ext cx="85" cy="2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94" name="Line 71"/>
              <p:cNvSpPr>
                <a:spLocks noChangeShapeType="1"/>
              </p:cNvSpPr>
              <p:nvPr/>
            </p:nvSpPr>
            <p:spPr bwMode="auto">
              <a:xfrm>
                <a:off x="3044" y="1113"/>
                <a:ext cx="1" cy="18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95" name="Line 72"/>
              <p:cNvSpPr>
                <a:spLocks noChangeShapeType="1"/>
              </p:cNvSpPr>
              <p:nvPr/>
            </p:nvSpPr>
            <p:spPr bwMode="auto">
              <a:xfrm>
                <a:off x="2915" y="1073"/>
                <a:ext cx="129" cy="4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96" name="Line 73"/>
              <p:cNvSpPr>
                <a:spLocks noChangeShapeType="1"/>
              </p:cNvSpPr>
              <p:nvPr/>
            </p:nvSpPr>
            <p:spPr bwMode="auto">
              <a:xfrm flipV="1">
                <a:off x="3044" y="1072"/>
                <a:ext cx="129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316" name="Group 74"/>
            <p:cNvGrpSpPr>
              <a:grpSpLocks/>
            </p:cNvGrpSpPr>
            <p:nvPr/>
          </p:nvGrpSpPr>
          <p:grpSpPr bwMode="auto">
            <a:xfrm>
              <a:off x="2863" y="2152"/>
              <a:ext cx="364" cy="265"/>
              <a:chOff x="2863" y="2152"/>
              <a:chExt cx="364" cy="265"/>
            </a:xfrm>
          </p:grpSpPr>
          <p:sp>
            <p:nvSpPr>
              <p:cNvPr id="10385" name="Oval 75"/>
              <p:cNvSpPr>
                <a:spLocks noChangeArrowheads="1"/>
              </p:cNvSpPr>
              <p:nvPr/>
            </p:nvSpPr>
            <p:spPr bwMode="auto">
              <a:xfrm>
                <a:off x="2863" y="2152"/>
                <a:ext cx="365" cy="266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86" name="Line 76"/>
              <p:cNvSpPr>
                <a:spLocks noChangeShapeType="1"/>
              </p:cNvSpPr>
              <p:nvPr/>
            </p:nvSpPr>
            <p:spPr bwMode="auto">
              <a:xfrm>
                <a:off x="2919" y="2196"/>
                <a:ext cx="112" cy="22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87" name="Line 77"/>
              <p:cNvSpPr>
                <a:spLocks noChangeShapeType="1"/>
              </p:cNvSpPr>
              <p:nvPr/>
            </p:nvSpPr>
            <p:spPr bwMode="auto">
              <a:xfrm flipH="1">
                <a:off x="3087" y="2196"/>
                <a:ext cx="86" cy="22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388" name="Group 78"/>
              <p:cNvGrpSpPr>
                <a:grpSpLocks/>
              </p:cNvGrpSpPr>
              <p:nvPr/>
            </p:nvGrpSpPr>
            <p:grpSpPr bwMode="auto">
              <a:xfrm>
                <a:off x="3003" y="2263"/>
                <a:ext cx="83" cy="44"/>
                <a:chOff x="3003" y="2263"/>
                <a:chExt cx="83" cy="44"/>
              </a:xfrm>
            </p:grpSpPr>
            <p:sp>
              <p:nvSpPr>
                <p:cNvPr id="10389" name="AutoShape 79"/>
                <p:cNvSpPr>
                  <a:spLocks noChangeArrowheads="1"/>
                </p:cNvSpPr>
                <p:nvPr/>
              </p:nvSpPr>
              <p:spPr bwMode="auto">
                <a:xfrm rot="10800000">
                  <a:off x="3003" y="2264"/>
                  <a:ext cx="84" cy="44"/>
                </a:xfrm>
                <a:prstGeom prst="roundRect">
                  <a:avLst>
                    <a:gd name="adj" fmla="val 226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36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390" name="Freeform 80"/>
                <p:cNvSpPr>
                  <a:spLocks noChangeArrowheads="1"/>
                </p:cNvSpPr>
                <p:nvPr/>
              </p:nvSpPr>
              <p:spPr bwMode="auto">
                <a:xfrm>
                  <a:off x="3003" y="2263"/>
                  <a:ext cx="84" cy="44"/>
                </a:xfrm>
                <a:custGeom>
                  <a:avLst/>
                  <a:gdLst>
                    <a:gd name="T0" fmla="*/ 0 w 371"/>
                    <a:gd name="T1" fmla="*/ 0 h 196"/>
                    <a:gd name="T2" fmla="*/ 0 w 371"/>
                    <a:gd name="T3" fmla="*/ 0 h 196"/>
                    <a:gd name="T4" fmla="*/ 0 w 371"/>
                    <a:gd name="T5" fmla="*/ 0 h 196"/>
                    <a:gd name="T6" fmla="*/ 0 w 371"/>
                    <a:gd name="T7" fmla="*/ 1 h 196"/>
                    <a:gd name="T8" fmla="*/ 0 w 371"/>
                    <a:gd name="T9" fmla="*/ 1 h 196"/>
                    <a:gd name="T10" fmla="*/ 0 w 371"/>
                    <a:gd name="T11" fmla="*/ 1 h 196"/>
                    <a:gd name="T12" fmla="*/ 0 w 371"/>
                    <a:gd name="T13" fmla="*/ 1 h 196"/>
                    <a:gd name="T14" fmla="*/ 0 w 371"/>
                    <a:gd name="T15" fmla="*/ 2 h 196"/>
                    <a:gd name="T16" fmla="*/ 1 w 371"/>
                    <a:gd name="T17" fmla="*/ 2 h 196"/>
                    <a:gd name="T18" fmla="*/ 1 w 371"/>
                    <a:gd name="T19" fmla="*/ 2 h 196"/>
                    <a:gd name="T20" fmla="*/ 1 w 371"/>
                    <a:gd name="T21" fmla="*/ 2 h 196"/>
                    <a:gd name="T22" fmla="*/ 1 w 371"/>
                    <a:gd name="T23" fmla="*/ 2 h 196"/>
                    <a:gd name="T24" fmla="*/ 1 w 371"/>
                    <a:gd name="T25" fmla="*/ 2 h 196"/>
                    <a:gd name="T26" fmla="*/ 2 w 371"/>
                    <a:gd name="T27" fmla="*/ 2 h 196"/>
                    <a:gd name="T28" fmla="*/ 2 w 371"/>
                    <a:gd name="T29" fmla="*/ 2 h 196"/>
                    <a:gd name="T30" fmla="*/ 2 w 371"/>
                    <a:gd name="T31" fmla="*/ 2 h 196"/>
                    <a:gd name="T32" fmla="*/ 2 w 371"/>
                    <a:gd name="T33" fmla="*/ 2 h 196"/>
                    <a:gd name="T34" fmla="*/ 2 w 371"/>
                    <a:gd name="T35" fmla="*/ 2 h 196"/>
                    <a:gd name="T36" fmla="*/ 3 w 371"/>
                    <a:gd name="T37" fmla="*/ 2 h 196"/>
                    <a:gd name="T38" fmla="*/ 3 w 371"/>
                    <a:gd name="T39" fmla="*/ 2 h 196"/>
                    <a:gd name="T40" fmla="*/ 3 w 371"/>
                    <a:gd name="T41" fmla="*/ 2 h 196"/>
                    <a:gd name="T42" fmla="*/ 3 w 371"/>
                    <a:gd name="T43" fmla="*/ 2 h 196"/>
                    <a:gd name="T44" fmla="*/ 3 w 371"/>
                    <a:gd name="T45" fmla="*/ 2 h 196"/>
                    <a:gd name="T46" fmla="*/ 4 w 371"/>
                    <a:gd name="T47" fmla="*/ 2 h 196"/>
                    <a:gd name="T48" fmla="*/ 4 w 371"/>
                    <a:gd name="T49" fmla="*/ 2 h 196"/>
                    <a:gd name="T50" fmla="*/ 4 w 371"/>
                    <a:gd name="T51" fmla="*/ 1 h 196"/>
                    <a:gd name="T52" fmla="*/ 4 w 371"/>
                    <a:gd name="T53" fmla="*/ 1 h 196"/>
                    <a:gd name="T54" fmla="*/ 4 w 371"/>
                    <a:gd name="T55" fmla="*/ 1 h 196"/>
                    <a:gd name="T56" fmla="*/ 4 w 371"/>
                    <a:gd name="T57" fmla="*/ 1 h 196"/>
                    <a:gd name="T58" fmla="*/ 4 w 371"/>
                    <a:gd name="T59" fmla="*/ 0 h 196"/>
                    <a:gd name="T60" fmla="*/ 4 w 371"/>
                    <a:gd name="T61" fmla="*/ 0 h 196"/>
                    <a:gd name="T62" fmla="*/ 4 w 371"/>
                    <a:gd name="T63" fmla="*/ 0 h 1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1" h="196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" y="29"/>
                      </a:lnTo>
                      <a:lnTo>
                        <a:pt x="3" y="38"/>
                      </a:lnTo>
                      <a:lnTo>
                        <a:pt x="5" y="48"/>
                      </a:lnTo>
                      <a:lnTo>
                        <a:pt x="7" y="57"/>
                      </a:lnTo>
                      <a:lnTo>
                        <a:pt x="10" y="66"/>
                      </a:lnTo>
                      <a:lnTo>
                        <a:pt x="13" y="75"/>
                      </a:lnTo>
                      <a:lnTo>
                        <a:pt x="16" y="84"/>
                      </a:lnTo>
                      <a:lnTo>
                        <a:pt x="20" y="92"/>
                      </a:lnTo>
                      <a:lnTo>
                        <a:pt x="25" y="101"/>
                      </a:lnTo>
                      <a:lnTo>
                        <a:pt x="30" y="109"/>
                      </a:lnTo>
                      <a:lnTo>
                        <a:pt x="35" y="117"/>
                      </a:lnTo>
                      <a:lnTo>
                        <a:pt x="41" y="124"/>
                      </a:lnTo>
                      <a:lnTo>
                        <a:pt x="47" y="132"/>
                      </a:lnTo>
                      <a:lnTo>
                        <a:pt x="53" y="139"/>
                      </a:lnTo>
                      <a:lnTo>
                        <a:pt x="60" y="145"/>
                      </a:lnTo>
                      <a:lnTo>
                        <a:pt x="67" y="152"/>
                      </a:lnTo>
                      <a:lnTo>
                        <a:pt x="74" y="157"/>
                      </a:lnTo>
                      <a:lnTo>
                        <a:pt x="82" y="163"/>
                      </a:lnTo>
                      <a:lnTo>
                        <a:pt x="90" y="168"/>
                      </a:lnTo>
                      <a:lnTo>
                        <a:pt x="98" y="173"/>
                      </a:lnTo>
                      <a:lnTo>
                        <a:pt x="106" y="177"/>
                      </a:lnTo>
                      <a:lnTo>
                        <a:pt x="115" y="181"/>
                      </a:lnTo>
                      <a:lnTo>
                        <a:pt x="124" y="184"/>
                      </a:lnTo>
                      <a:lnTo>
                        <a:pt x="132" y="187"/>
                      </a:lnTo>
                      <a:lnTo>
                        <a:pt x="141" y="190"/>
                      </a:lnTo>
                      <a:lnTo>
                        <a:pt x="151" y="192"/>
                      </a:lnTo>
                      <a:lnTo>
                        <a:pt x="160" y="193"/>
                      </a:lnTo>
                      <a:lnTo>
                        <a:pt x="169" y="194"/>
                      </a:lnTo>
                      <a:lnTo>
                        <a:pt x="178" y="195"/>
                      </a:lnTo>
                      <a:lnTo>
                        <a:pt x="188" y="195"/>
                      </a:lnTo>
                      <a:lnTo>
                        <a:pt x="197" y="195"/>
                      </a:lnTo>
                      <a:lnTo>
                        <a:pt x="206" y="194"/>
                      </a:lnTo>
                      <a:lnTo>
                        <a:pt x="216" y="192"/>
                      </a:lnTo>
                      <a:lnTo>
                        <a:pt x="225" y="191"/>
                      </a:lnTo>
                      <a:lnTo>
                        <a:pt x="234" y="188"/>
                      </a:lnTo>
                      <a:lnTo>
                        <a:pt x="243" y="186"/>
                      </a:lnTo>
                      <a:lnTo>
                        <a:pt x="252" y="182"/>
                      </a:lnTo>
                      <a:lnTo>
                        <a:pt x="260" y="179"/>
                      </a:lnTo>
                      <a:lnTo>
                        <a:pt x="269" y="175"/>
                      </a:lnTo>
                      <a:lnTo>
                        <a:pt x="277" y="170"/>
                      </a:lnTo>
                      <a:lnTo>
                        <a:pt x="285" y="165"/>
                      </a:lnTo>
                      <a:lnTo>
                        <a:pt x="293" y="160"/>
                      </a:lnTo>
                      <a:lnTo>
                        <a:pt x="300" y="154"/>
                      </a:lnTo>
                      <a:lnTo>
                        <a:pt x="307" y="148"/>
                      </a:lnTo>
                      <a:lnTo>
                        <a:pt x="314" y="141"/>
                      </a:lnTo>
                      <a:lnTo>
                        <a:pt x="321" y="134"/>
                      </a:lnTo>
                      <a:lnTo>
                        <a:pt x="327" y="127"/>
                      </a:lnTo>
                      <a:lnTo>
                        <a:pt x="333" y="120"/>
                      </a:lnTo>
                      <a:lnTo>
                        <a:pt x="338" y="112"/>
                      </a:lnTo>
                      <a:lnTo>
                        <a:pt x="343" y="104"/>
                      </a:lnTo>
                      <a:lnTo>
                        <a:pt x="348" y="96"/>
                      </a:lnTo>
                      <a:lnTo>
                        <a:pt x="352" y="87"/>
                      </a:lnTo>
                      <a:lnTo>
                        <a:pt x="356" y="79"/>
                      </a:lnTo>
                      <a:lnTo>
                        <a:pt x="359" y="70"/>
                      </a:lnTo>
                      <a:lnTo>
                        <a:pt x="362" y="61"/>
                      </a:lnTo>
                      <a:lnTo>
                        <a:pt x="365" y="51"/>
                      </a:lnTo>
                      <a:lnTo>
                        <a:pt x="367" y="42"/>
                      </a:lnTo>
                      <a:lnTo>
                        <a:pt x="368" y="33"/>
                      </a:lnTo>
                      <a:lnTo>
                        <a:pt x="369" y="23"/>
                      </a:lnTo>
                      <a:lnTo>
                        <a:pt x="370" y="14"/>
                      </a:lnTo>
                      <a:lnTo>
                        <a:pt x="370" y="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0317" name="Group 81"/>
            <p:cNvGrpSpPr>
              <a:grpSpLocks/>
            </p:cNvGrpSpPr>
            <p:nvPr/>
          </p:nvGrpSpPr>
          <p:grpSpPr bwMode="auto">
            <a:xfrm>
              <a:off x="4201" y="1098"/>
              <a:ext cx="304" cy="218"/>
              <a:chOff x="4201" y="1098"/>
              <a:chExt cx="304" cy="218"/>
            </a:xfrm>
          </p:grpSpPr>
          <p:sp>
            <p:nvSpPr>
              <p:cNvPr id="10381" name="Oval 82"/>
              <p:cNvSpPr>
                <a:spLocks noChangeArrowheads="1"/>
              </p:cNvSpPr>
              <p:nvPr/>
            </p:nvSpPr>
            <p:spPr bwMode="auto">
              <a:xfrm>
                <a:off x="4201" y="1098"/>
                <a:ext cx="305" cy="219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82" name="Line 83"/>
              <p:cNvSpPr>
                <a:spLocks noChangeShapeType="1"/>
              </p:cNvSpPr>
              <p:nvPr/>
            </p:nvSpPr>
            <p:spPr bwMode="auto">
              <a:xfrm>
                <a:off x="4312" y="1164"/>
                <a:ext cx="56" cy="8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83" name="Line 84"/>
              <p:cNvSpPr>
                <a:spLocks noChangeShapeType="1"/>
              </p:cNvSpPr>
              <p:nvPr/>
            </p:nvSpPr>
            <p:spPr bwMode="auto">
              <a:xfrm flipV="1">
                <a:off x="4367" y="1163"/>
                <a:ext cx="55" cy="8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84" name="Line 85"/>
              <p:cNvSpPr>
                <a:spLocks noChangeShapeType="1"/>
              </p:cNvSpPr>
              <p:nvPr/>
            </p:nvSpPr>
            <p:spPr bwMode="auto">
              <a:xfrm>
                <a:off x="4312" y="1208"/>
                <a:ext cx="11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318" name="Group 86"/>
            <p:cNvGrpSpPr>
              <a:grpSpLocks/>
            </p:cNvGrpSpPr>
            <p:nvPr/>
          </p:nvGrpSpPr>
          <p:grpSpPr bwMode="auto">
            <a:xfrm>
              <a:off x="4620" y="1098"/>
              <a:ext cx="277" cy="218"/>
              <a:chOff x="4620" y="1098"/>
              <a:chExt cx="277" cy="218"/>
            </a:xfrm>
          </p:grpSpPr>
          <p:sp>
            <p:nvSpPr>
              <p:cNvPr id="10374" name="Oval 87"/>
              <p:cNvSpPr>
                <a:spLocks noChangeArrowheads="1"/>
              </p:cNvSpPr>
              <p:nvPr/>
            </p:nvSpPr>
            <p:spPr bwMode="auto">
              <a:xfrm>
                <a:off x="4620" y="1098"/>
                <a:ext cx="278" cy="219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75" name="Line 88"/>
              <p:cNvSpPr>
                <a:spLocks noChangeShapeType="1"/>
              </p:cNvSpPr>
              <p:nvPr/>
            </p:nvSpPr>
            <p:spPr bwMode="auto">
              <a:xfrm>
                <a:off x="4705" y="1228"/>
                <a:ext cx="128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76" name="Line 89"/>
              <p:cNvSpPr>
                <a:spLocks noChangeShapeType="1"/>
              </p:cNvSpPr>
              <p:nvPr/>
            </p:nvSpPr>
            <p:spPr bwMode="auto">
              <a:xfrm>
                <a:off x="4705" y="1209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77" name="Line 90"/>
              <p:cNvSpPr>
                <a:spLocks noChangeShapeType="1"/>
              </p:cNvSpPr>
              <p:nvPr/>
            </p:nvSpPr>
            <p:spPr bwMode="auto">
              <a:xfrm>
                <a:off x="4726" y="1172"/>
                <a:ext cx="1" cy="5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78" name="Line 91"/>
              <p:cNvSpPr>
                <a:spLocks noChangeShapeType="1"/>
              </p:cNvSpPr>
              <p:nvPr/>
            </p:nvSpPr>
            <p:spPr bwMode="auto">
              <a:xfrm>
                <a:off x="4769" y="1209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79" name="Line 92"/>
              <p:cNvSpPr>
                <a:spLocks noChangeShapeType="1"/>
              </p:cNvSpPr>
              <p:nvPr/>
            </p:nvSpPr>
            <p:spPr bwMode="auto">
              <a:xfrm>
                <a:off x="4791" y="1191"/>
                <a:ext cx="1" cy="3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80" name="Line 93"/>
              <p:cNvSpPr>
                <a:spLocks noChangeShapeType="1"/>
              </p:cNvSpPr>
              <p:nvPr/>
            </p:nvSpPr>
            <p:spPr bwMode="auto">
              <a:xfrm>
                <a:off x="4748" y="1209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319" name="Line 94"/>
            <p:cNvSpPr>
              <a:spLocks noChangeShapeType="1"/>
            </p:cNvSpPr>
            <p:nvPr/>
          </p:nvSpPr>
          <p:spPr bwMode="auto">
            <a:xfrm>
              <a:off x="4535" y="1230"/>
              <a:ext cx="8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0" name="Line 95"/>
            <p:cNvSpPr>
              <a:spLocks noChangeShapeType="1"/>
            </p:cNvSpPr>
            <p:nvPr/>
          </p:nvSpPr>
          <p:spPr bwMode="auto">
            <a:xfrm>
              <a:off x="4535" y="1230"/>
              <a:ext cx="1" cy="19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1" name="Line 96"/>
            <p:cNvSpPr>
              <a:spLocks noChangeShapeType="1"/>
            </p:cNvSpPr>
            <p:nvPr/>
          </p:nvSpPr>
          <p:spPr bwMode="auto">
            <a:xfrm>
              <a:off x="3031" y="1296"/>
              <a:ext cx="1" cy="13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2" name="Line 97"/>
            <p:cNvSpPr>
              <a:spLocks noChangeShapeType="1"/>
            </p:cNvSpPr>
            <p:nvPr/>
          </p:nvSpPr>
          <p:spPr bwMode="auto">
            <a:xfrm>
              <a:off x="3031" y="2021"/>
              <a:ext cx="1" cy="1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3" name="Line 98"/>
            <p:cNvSpPr>
              <a:spLocks noChangeShapeType="1"/>
            </p:cNvSpPr>
            <p:nvPr/>
          </p:nvSpPr>
          <p:spPr bwMode="auto">
            <a:xfrm flipH="1">
              <a:off x="4469" y="1254"/>
              <a:ext cx="6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4" name="Text Box 99"/>
            <p:cNvSpPr txBox="1">
              <a:spLocks noChangeArrowheads="1"/>
            </p:cNvSpPr>
            <p:nvPr/>
          </p:nvSpPr>
          <p:spPr bwMode="auto">
            <a:xfrm>
              <a:off x="1963" y="1054"/>
              <a:ext cx="625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collimator</a:t>
              </a:r>
            </a:p>
          </p:txBody>
        </p:sp>
        <p:sp>
          <p:nvSpPr>
            <p:cNvPr id="10325" name="Line 100"/>
            <p:cNvSpPr>
              <a:spLocks noChangeShapeType="1"/>
            </p:cNvSpPr>
            <p:nvPr/>
          </p:nvSpPr>
          <p:spPr bwMode="auto">
            <a:xfrm flipH="1">
              <a:off x="1947" y="1198"/>
              <a:ext cx="69" cy="35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6" name="Line 101"/>
            <p:cNvSpPr>
              <a:spLocks noChangeShapeType="1"/>
            </p:cNvSpPr>
            <p:nvPr/>
          </p:nvSpPr>
          <p:spPr bwMode="auto">
            <a:xfrm flipV="1">
              <a:off x="1131" y="1966"/>
              <a:ext cx="124" cy="5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7" name="Freeform 102"/>
            <p:cNvSpPr>
              <a:spLocks noChangeArrowheads="1"/>
            </p:cNvSpPr>
            <p:nvPr/>
          </p:nvSpPr>
          <p:spPr bwMode="auto">
            <a:xfrm>
              <a:off x="1276" y="1799"/>
              <a:ext cx="61" cy="166"/>
            </a:xfrm>
            <a:custGeom>
              <a:avLst/>
              <a:gdLst>
                <a:gd name="T0" fmla="*/ 2 w 269"/>
                <a:gd name="T1" fmla="*/ 0 h 733"/>
                <a:gd name="T2" fmla="*/ 3 w 269"/>
                <a:gd name="T3" fmla="*/ 9 h 733"/>
                <a:gd name="T4" fmla="*/ 0 w 269"/>
                <a:gd name="T5" fmla="*/ 9 h 733"/>
                <a:gd name="T6" fmla="*/ 2 w 269"/>
                <a:gd name="T7" fmla="*/ 0 h 7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9" h="733">
                  <a:moveTo>
                    <a:pt x="133" y="0"/>
                  </a:moveTo>
                  <a:lnTo>
                    <a:pt x="268" y="732"/>
                  </a:lnTo>
                  <a:lnTo>
                    <a:pt x="0" y="732"/>
                  </a:lnTo>
                  <a:lnTo>
                    <a:pt x="133" y="0"/>
                  </a:lnTo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28" name="Freeform 103"/>
            <p:cNvSpPr>
              <a:spLocks noChangeArrowheads="1"/>
            </p:cNvSpPr>
            <p:nvPr/>
          </p:nvSpPr>
          <p:spPr bwMode="auto">
            <a:xfrm>
              <a:off x="1276" y="1484"/>
              <a:ext cx="61" cy="166"/>
            </a:xfrm>
            <a:custGeom>
              <a:avLst/>
              <a:gdLst>
                <a:gd name="T0" fmla="*/ 2 w 268"/>
                <a:gd name="T1" fmla="*/ 9 h 734"/>
                <a:gd name="T2" fmla="*/ 0 w 268"/>
                <a:gd name="T3" fmla="*/ 0 h 734"/>
                <a:gd name="T4" fmla="*/ 3 w 268"/>
                <a:gd name="T5" fmla="*/ 0 h 734"/>
                <a:gd name="T6" fmla="*/ 2 w 268"/>
                <a:gd name="T7" fmla="*/ 9 h 7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8" h="734">
                  <a:moveTo>
                    <a:pt x="134" y="733"/>
                  </a:moveTo>
                  <a:lnTo>
                    <a:pt x="0" y="0"/>
                  </a:lnTo>
                  <a:lnTo>
                    <a:pt x="267" y="0"/>
                  </a:lnTo>
                  <a:lnTo>
                    <a:pt x="134" y="733"/>
                  </a:lnTo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29" name="Line 104"/>
            <p:cNvSpPr>
              <a:spLocks noChangeShapeType="1"/>
            </p:cNvSpPr>
            <p:nvPr/>
          </p:nvSpPr>
          <p:spPr bwMode="auto">
            <a:xfrm>
              <a:off x="664" y="1721"/>
              <a:ext cx="4486" cy="1"/>
            </a:xfrm>
            <a:prstGeom prst="line">
              <a:avLst/>
            </a:prstGeom>
            <a:noFill/>
            <a:ln w="38160">
              <a:solidFill>
                <a:srgbClr val="8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30" name="Text Box 105"/>
            <p:cNvSpPr txBox="1">
              <a:spLocks noChangeArrowheads="1"/>
            </p:cNvSpPr>
            <p:nvPr/>
          </p:nvSpPr>
          <p:spPr bwMode="auto">
            <a:xfrm>
              <a:off x="508" y="1246"/>
              <a:ext cx="991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from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accelerator</a:t>
              </a:r>
            </a:p>
          </p:txBody>
        </p:sp>
        <p:sp>
          <p:nvSpPr>
            <p:cNvPr id="10331" name="Text Box 106"/>
            <p:cNvSpPr txBox="1">
              <a:spLocks noChangeArrowheads="1"/>
            </p:cNvSpPr>
            <p:nvPr/>
          </p:nvSpPr>
          <p:spPr bwMode="auto">
            <a:xfrm>
              <a:off x="1503" y="2473"/>
              <a:ext cx="373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TMP</a:t>
              </a:r>
            </a:p>
          </p:txBody>
        </p:sp>
        <p:sp>
          <p:nvSpPr>
            <p:cNvPr id="10332" name="Text Box 107"/>
            <p:cNvSpPr txBox="1">
              <a:spLocks noChangeArrowheads="1"/>
            </p:cNvSpPr>
            <p:nvPr/>
          </p:nvSpPr>
          <p:spPr bwMode="auto">
            <a:xfrm>
              <a:off x="2861" y="2473"/>
              <a:ext cx="373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TSP</a:t>
              </a:r>
            </a:p>
          </p:txBody>
        </p:sp>
        <p:sp>
          <p:nvSpPr>
            <p:cNvPr id="10333" name="Text Box 108"/>
            <p:cNvSpPr txBox="1">
              <a:spLocks noChangeArrowheads="1"/>
            </p:cNvSpPr>
            <p:nvPr/>
          </p:nvSpPr>
          <p:spPr bwMode="auto">
            <a:xfrm>
              <a:off x="2899" y="862"/>
              <a:ext cx="31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IP</a:t>
              </a:r>
            </a:p>
          </p:txBody>
        </p:sp>
        <p:sp>
          <p:nvSpPr>
            <p:cNvPr id="10334" name="Text Box 109"/>
            <p:cNvSpPr txBox="1">
              <a:spLocks noChangeArrowheads="1"/>
            </p:cNvSpPr>
            <p:nvPr/>
          </p:nvSpPr>
          <p:spPr bwMode="auto">
            <a:xfrm>
              <a:off x="612" y="2063"/>
              <a:ext cx="743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10</a:t>
              </a:r>
              <a:r>
                <a:rPr lang="en-GB" sz="1600" baseline="30000">
                  <a:solidFill>
                    <a:srgbClr val="000000"/>
                  </a:solidFill>
                  <a:latin typeface="Times New Roman" charset="0"/>
                </a:rPr>
                <a:t>-7 </a:t>
              </a: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mbar</a:t>
              </a:r>
            </a:p>
          </p:txBody>
        </p:sp>
        <p:sp>
          <p:nvSpPr>
            <p:cNvPr id="10335" name="Text Box 110"/>
            <p:cNvSpPr txBox="1">
              <a:spLocks noChangeArrowheads="1"/>
            </p:cNvSpPr>
            <p:nvPr/>
          </p:nvSpPr>
          <p:spPr bwMode="auto">
            <a:xfrm>
              <a:off x="2795" y="2639"/>
              <a:ext cx="743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10</a:t>
              </a:r>
              <a:r>
                <a:rPr lang="en-GB" sz="1600" baseline="30000">
                  <a:solidFill>
                    <a:srgbClr val="000000"/>
                  </a:solidFill>
                  <a:latin typeface="Times New Roman" charset="0"/>
                </a:rPr>
                <a:t>-10 </a:t>
              </a: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mbar</a:t>
              </a:r>
            </a:p>
          </p:txBody>
        </p:sp>
        <p:sp>
          <p:nvSpPr>
            <p:cNvPr id="10336" name="Text Box 111"/>
            <p:cNvSpPr txBox="1">
              <a:spLocks noChangeArrowheads="1"/>
            </p:cNvSpPr>
            <p:nvPr/>
          </p:nvSpPr>
          <p:spPr bwMode="auto">
            <a:xfrm>
              <a:off x="1495" y="2687"/>
              <a:ext cx="74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10</a:t>
              </a:r>
              <a:r>
                <a:rPr lang="en-GB" sz="1600" baseline="30000">
                  <a:solidFill>
                    <a:srgbClr val="000000"/>
                  </a:solidFill>
                  <a:latin typeface="Times New Roman" charset="0"/>
                </a:rPr>
                <a:t>-8 </a:t>
              </a: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mbar</a:t>
              </a:r>
            </a:p>
          </p:txBody>
        </p:sp>
        <p:sp>
          <p:nvSpPr>
            <p:cNvPr id="10337" name="Line 112"/>
            <p:cNvSpPr>
              <a:spLocks noChangeShapeType="1"/>
            </p:cNvSpPr>
            <p:nvPr/>
          </p:nvSpPr>
          <p:spPr bwMode="auto">
            <a:xfrm>
              <a:off x="5338" y="2141"/>
              <a:ext cx="1" cy="277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338" name="Group 113"/>
            <p:cNvGrpSpPr>
              <a:grpSpLocks/>
            </p:cNvGrpSpPr>
            <p:nvPr/>
          </p:nvGrpSpPr>
          <p:grpSpPr bwMode="auto">
            <a:xfrm>
              <a:off x="5153" y="1642"/>
              <a:ext cx="61" cy="885"/>
              <a:chOff x="5153" y="1642"/>
              <a:chExt cx="61" cy="885"/>
            </a:xfrm>
          </p:grpSpPr>
          <p:sp>
            <p:nvSpPr>
              <p:cNvPr id="10370" name="Line 114"/>
              <p:cNvSpPr>
                <a:spLocks noChangeShapeType="1"/>
              </p:cNvSpPr>
              <p:nvPr/>
            </p:nvSpPr>
            <p:spPr bwMode="auto">
              <a:xfrm>
                <a:off x="5214" y="1808"/>
                <a:ext cx="1" cy="72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71" name="Oval 115"/>
              <p:cNvSpPr>
                <a:spLocks noChangeArrowheads="1"/>
              </p:cNvSpPr>
              <p:nvPr/>
            </p:nvSpPr>
            <p:spPr bwMode="auto">
              <a:xfrm>
                <a:off x="5153" y="1642"/>
                <a:ext cx="62" cy="166"/>
              </a:xfrm>
              <a:prstGeom prst="ellips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72" name="Oval 116"/>
              <p:cNvSpPr>
                <a:spLocks noChangeArrowheads="1"/>
              </p:cNvSpPr>
              <p:nvPr/>
            </p:nvSpPr>
            <p:spPr bwMode="auto">
              <a:xfrm>
                <a:off x="5153" y="1863"/>
                <a:ext cx="62" cy="166"/>
              </a:xfrm>
              <a:prstGeom prst="ellips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73" name="Oval 117"/>
              <p:cNvSpPr>
                <a:spLocks noChangeArrowheads="1"/>
              </p:cNvSpPr>
              <p:nvPr/>
            </p:nvSpPr>
            <p:spPr bwMode="auto">
              <a:xfrm>
                <a:off x="5153" y="2085"/>
                <a:ext cx="62" cy="167"/>
              </a:xfrm>
              <a:prstGeom prst="ellips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339" name="Group 118"/>
            <p:cNvGrpSpPr>
              <a:grpSpLocks/>
            </p:cNvGrpSpPr>
            <p:nvPr/>
          </p:nvGrpSpPr>
          <p:grpSpPr bwMode="auto">
            <a:xfrm>
              <a:off x="1487" y="2159"/>
              <a:ext cx="363" cy="265"/>
              <a:chOff x="1487" y="2159"/>
              <a:chExt cx="363" cy="265"/>
            </a:xfrm>
          </p:grpSpPr>
          <p:sp>
            <p:nvSpPr>
              <p:cNvPr id="10365" name="Oval 119"/>
              <p:cNvSpPr>
                <a:spLocks noChangeArrowheads="1"/>
              </p:cNvSpPr>
              <p:nvPr/>
            </p:nvSpPr>
            <p:spPr bwMode="auto">
              <a:xfrm>
                <a:off x="1487" y="2159"/>
                <a:ext cx="364" cy="266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66" name="Line 120"/>
              <p:cNvSpPr>
                <a:spLocks noChangeShapeType="1"/>
              </p:cNvSpPr>
              <p:nvPr/>
            </p:nvSpPr>
            <p:spPr bwMode="auto">
              <a:xfrm>
                <a:off x="1543" y="2203"/>
                <a:ext cx="112" cy="22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67" name="Line 121"/>
              <p:cNvSpPr>
                <a:spLocks noChangeShapeType="1"/>
              </p:cNvSpPr>
              <p:nvPr/>
            </p:nvSpPr>
            <p:spPr bwMode="auto">
              <a:xfrm flipH="1">
                <a:off x="1709" y="2203"/>
                <a:ext cx="86" cy="22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68" name="Oval 122"/>
              <p:cNvSpPr>
                <a:spLocks noChangeArrowheads="1"/>
              </p:cNvSpPr>
              <p:nvPr/>
            </p:nvSpPr>
            <p:spPr bwMode="auto">
              <a:xfrm>
                <a:off x="1623" y="2249"/>
                <a:ext cx="91" cy="72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69" name="Oval 123"/>
              <p:cNvSpPr>
                <a:spLocks noChangeArrowheads="1"/>
              </p:cNvSpPr>
              <p:nvPr/>
            </p:nvSpPr>
            <p:spPr bwMode="auto">
              <a:xfrm>
                <a:off x="1646" y="2267"/>
                <a:ext cx="46" cy="36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340" name="Line 124"/>
            <p:cNvSpPr>
              <a:spLocks noChangeShapeType="1"/>
            </p:cNvSpPr>
            <p:nvPr/>
          </p:nvSpPr>
          <p:spPr bwMode="auto">
            <a:xfrm flipV="1">
              <a:off x="2067" y="1815"/>
              <a:ext cx="1" cy="2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1" name="Line 125"/>
            <p:cNvSpPr>
              <a:spLocks noChangeShapeType="1"/>
            </p:cNvSpPr>
            <p:nvPr/>
          </p:nvSpPr>
          <p:spPr bwMode="auto">
            <a:xfrm flipV="1">
              <a:off x="2319" y="1815"/>
              <a:ext cx="1" cy="2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" name="Line 126"/>
            <p:cNvSpPr>
              <a:spLocks noChangeShapeType="1"/>
            </p:cNvSpPr>
            <p:nvPr/>
          </p:nvSpPr>
          <p:spPr bwMode="auto">
            <a:xfrm>
              <a:off x="2067" y="2014"/>
              <a:ext cx="252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3" name="Line 127"/>
            <p:cNvSpPr>
              <a:spLocks noChangeShapeType="1"/>
            </p:cNvSpPr>
            <p:nvPr/>
          </p:nvSpPr>
          <p:spPr bwMode="auto">
            <a:xfrm>
              <a:off x="2198" y="2014"/>
              <a:ext cx="1" cy="1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344" name="Group 128"/>
            <p:cNvGrpSpPr>
              <a:grpSpLocks/>
            </p:cNvGrpSpPr>
            <p:nvPr/>
          </p:nvGrpSpPr>
          <p:grpSpPr bwMode="auto">
            <a:xfrm>
              <a:off x="2015" y="2159"/>
              <a:ext cx="363" cy="265"/>
              <a:chOff x="2015" y="2159"/>
              <a:chExt cx="363" cy="265"/>
            </a:xfrm>
          </p:grpSpPr>
          <p:sp>
            <p:nvSpPr>
              <p:cNvPr id="10360" name="Oval 129"/>
              <p:cNvSpPr>
                <a:spLocks noChangeArrowheads="1"/>
              </p:cNvSpPr>
              <p:nvPr/>
            </p:nvSpPr>
            <p:spPr bwMode="auto">
              <a:xfrm>
                <a:off x="2015" y="2159"/>
                <a:ext cx="364" cy="266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61" name="Line 130"/>
              <p:cNvSpPr>
                <a:spLocks noChangeShapeType="1"/>
              </p:cNvSpPr>
              <p:nvPr/>
            </p:nvSpPr>
            <p:spPr bwMode="auto">
              <a:xfrm>
                <a:off x="2071" y="2203"/>
                <a:ext cx="112" cy="22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62" name="Line 131"/>
              <p:cNvSpPr>
                <a:spLocks noChangeShapeType="1"/>
              </p:cNvSpPr>
              <p:nvPr/>
            </p:nvSpPr>
            <p:spPr bwMode="auto">
              <a:xfrm flipH="1">
                <a:off x="2239" y="2203"/>
                <a:ext cx="85" cy="22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63" name="Oval 132"/>
              <p:cNvSpPr>
                <a:spLocks noChangeArrowheads="1"/>
              </p:cNvSpPr>
              <p:nvPr/>
            </p:nvSpPr>
            <p:spPr bwMode="auto">
              <a:xfrm>
                <a:off x="2152" y="2249"/>
                <a:ext cx="91" cy="72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64" name="Oval 133"/>
              <p:cNvSpPr>
                <a:spLocks noChangeArrowheads="1"/>
              </p:cNvSpPr>
              <p:nvPr/>
            </p:nvSpPr>
            <p:spPr bwMode="auto">
              <a:xfrm>
                <a:off x="2175" y="2267"/>
                <a:ext cx="46" cy="36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345" name="Text Box 134"/>
            <p:cNvSpPr txBox="1">
              <a:spLocks noChangeArrowheads="1"/>
            </p:cNvSpPr>
            <p:nvPr/>
          </p:nvSpPr>
          <p:spPr bwMode="auto">
            <a:xfrm>
              <a:off x="2015" y="2446"/>
              <a:ext cx="373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TMP</a:t>
              </a:r>
            </a:p>
          </p:txBody>
        </p:sp>
        <p:sp>
          <p:nvSpPr>
            <p:cNvPr id="10346" name="Line 135"/>
            <p:cNvSpPr>
              <a:spLocks noChangeShapeType="1"/>
            </p:cNvSpPr>
            <p:nvPr/>
          </p:nvSpPr>
          <p:spPr bwMode="auto">
            <a:xfrm>
              <a:off x="2327" y="1823"/>
              <a:ext cx="104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7" name="Line 136"/>
            <p:cNvSpPr>
              <a:spLocks noChangeShapeType="1"/>
            </p:cNvSpPr>
            <p:nvPr/>
          </p:nvSpPr>
          <p:spPr bwMode="auto">
            <a:xfrm>
              <a:off x="2431" y="1757"/>
              <a:ext cx="1" cy="6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8" name="Line 137"/>
            <p:cNvSpPr>
              <a:spLocks noChangeShapeType="1"/>
            </p:cNvSpPr>
            <p:nvPr/>
          </p:nvSpPr>
          <p:spPr bwMode="auto">
            <a:xfrm>
              <a:off x="2425" y="1768"/>
              <a:ext cx="356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9" name="Line 138"/>
            <p:cNvSpPr>
              <a:spLocks noChangeShapeType="1"/>
            </p:cNvSpPr>
            <p:nvPr/>
          </p:nvSpPr>
          <p:spPr bwMode="auto">
            <a:xfrm>
              <a:off x="2431" y="1630"/>
              <a:ext cx="1" cy="48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50" name="Line 139"/>
            <p:cNvSpPr>
              <a:spLocks noChangeShapeType="1"/>
            </p:cNvSpPr>
            <p:nvPr/>
          </p:nvSpPr>
          <p:spPr bwMode="auto">
            <a:xfrm>
              <a:off x="2431" y="1679"/>
              <a:ext cx="356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51" name="Text Box 140"/>
            <p:cNvSpPr txBox="1">
              <a:spLocks noChangeArrowheads="1"/>
            </p:cNvSpPr>
            <p:nvPr/>
          </p:nvSpPr>
          <p:spPr bwMode="auto">
            <a:xfrm>
              <a:off x="2223" y="1246"/>
              <a:ext cx="78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current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transformer</a:t>
              </a:r>
            </a:p>
          </p:txBody>
        </p:sp>
        <p:sp>
          <p:nvSpPr>
            <p:cNvPr id="10352" name="Line 141"/>
            <p:cNvSpPr>
              <a:spLocks noChangeShapeType="1"/>
            </p:cNvSpPr>
            <p:nvPr/>
          </p:nvSpPr>
          <p:spPr bwMode="auto">
            <a:xfrm>
              <a:off x="2535" y="1535"/>
              <a:ext cx="1" cy="14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353" name="Group 142"/>
            <p:cNvGrpSpPr>
              <a:grpSpLocks/>
            </p:cNvGrpSpPr>
            <p:nvPr/>
          </p:nvGrpSpPr>
          <p:grpSpPr bwMode="auto">
            <a:xfrm>
              <a:off x="1547" y="1054"/>
              <a:ext cx="304" cy="217"/>
              <a:chOff x="1547" y="1054"/>
              <a:chExt cx="304" cy="217"/>
            </a:xfrm>
          </p:grpSpPr>
          <p:sp>
            <p:nvSpPr>
              <p:cNvPr id="10356" name="Oval 143"/>
              <p:cNvSpPr>
                <a:spLocks noChangeArrowheads="1"/>
              </p:cNvSpPr>
              <p:nvPr/>
            </p:nvSpPr>
            <p:spPr bwMode="auto">
              <a:xfrm>
                <a:off x="1548" y="1054"/>
                <a:ext cx="305" cy="218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57" name="Line 144"/>
              <p:cNvSpPr>
                <a:spLocks noChangeShapeType="1"/>
              </p:cNvSpPr>
              <p:nvPr/>
            </p:nvSpPr>
            <p:spPr bwMode="auto">
              <a:xfrm>
                <a:off x="1658" y="1120"/>
                <a:ext cx="55" cy="8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8" name="Line 145"/>
              <p:cNvSpPr>
                <a:spLocks noChangeShapeType="1"/>
              </p:cNvSpPr>
              <p:nvPr/>
            </p:nvSpPr>
            <p:spPr bwMode="auto">
              <a:xfrm flipV="1">
                <a:off x="1714" y="1119"/>
                <a:ext cx="56" cy="8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9" name="Line 146"/>
              <p:cNvSpPr>
                <a:spLocks noChangeShapeType="1"/>
              </p:cNvSpPr>
              <p:nvPr/>
            </p:nvSpPr>
            <p:spPr bwMode="auto">
              <a:xfrm>
                <a:off x="1658" y="1164"/>
                <a:ext cx="11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354" name="Text Box 147"/>
            <p:cNvSpPr txBox="1">
              <a:spLocks noChangeArrowheads="1"/>
            </p:cNvSpPr>
            <p:nvPr/>
          </p:nvSpPr>
          <p:spPr bwMode="auto">
            <a:xfrm>
              <a:off x="1131" y="959"/>
              <a:ext cx="49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Times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Times New Roman" charset="0"/>
                </a:rPr>
                <a:t>ion gauge</a:t>
              </a:r>
            </a:p>
          </p:txBody>
        </p:sp>
        <p:sp>
          <p:nvSpPr>
            <p:cNvPr id="10355" name="Line 148"/>
            <p:cNvSpPr>
              <a:spLocks noChangeShapeType="1"/>
            </p:cNvSpPr>
            <p:nvPr/>
          </p:nvSpPr>
          <p:spPr bwMode="auto">
            <a:xfrm>
              <a:off x="1703" y="1272"/>
              <a:ext cx="1" cy="14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0245" name="Picture 14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6" y="4159252"/>
            <a:ext cx="34972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50"/>
          <p:cNvSpPr txBox="1">
            <a:spLocks noChangeArrowheads="1"/>
          </p:cNvSpPr>
          <p:nvPr/>
        </p:nvSpPr>
        <p:spPr bwMode="auto">
          <a:xfrm>
            <a:off x="66676" y="6111877"/>
            <a:ext cx="3497263" cy="44767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200" b="1" dirty="0"/>
              <a:t>Experiments by: M. Bender, A. </a:t>
            </a:r>
            <a:r>
              <a:rPr lang="en-GB" sz="1200" b="1" dirty="0" err="1"/>
              <a:t>Krämer</a:t>
            </a:r>
            <a:r>
              <a:rPr lang="en-GB" sz="1200" b="1" dirty="0"/>
              <a:t>, </a:t>
            </a:r>
          </a:p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200" b="1" dirty="0"/>
              <a:t>H. </a:t>
            </a:r>
            <a:r>
              <a:rPr lang="en-GB" sz="1200" b="1" dirty="0" err="1"/>
              <a:t>Kollmus</a:t>
            </a:r>
            <a:r>
              <a:rPr lang="en-GB" sz="1200" b="1" dirty="0"/>
              <a:t> (GSI), E. </a:t>
            </a:r>
            <a:r>
              <a:rPr lang="en-GB" sz="1200" b="1" dirty="0" err="1"/>
              <a:t>Mahner</a:t>
            </a:r>
            <a:r>
              <a:rPr lang="en-GB" sz="1200" b="1" dirty="0"/>
              <a:t> (CERN</a:t>
            </a:r>
            <a:r>
              <a:rPr lang="en-GB" sz="1200" b="1" dirty="0" smtClean="0"/>
              <a:t>) 2003</a:t>
            </a:r>
            <a:endParaRPr lang="en-US" sz="1200" b="1" dirty="0"/>
          </a:p>
        </p:txBody>
      </p:sp>
      <p:graphicFrame>
        <p:nvGraphicFramePr>
          <p:cNvPr id="10247" name="Object 151"/>
          <p:cNvGraphicFramePr>
            <a:graphicFrameLocks noChangeAspect="1"/>
          </p:cNvGraphicFramePr>
          <p:nvPr/>
        </p:nvGraphicFramePr>
        <p:xfrm>
          <a:off x="6516689" y="4230690"/>
          <a:ext cx="16652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4" imgW="888614" imgH="431613" progId="Equation.3">
                  <p:embed/>
                </p:oleObj>
              </mc:Choice>
              <mc:Fallback>
                <p:oleObj name="Equation" r:id="rId4" imgW="88861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9" y="4230690"/>
                        <a:ext cx="1665287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152"/>
          <p:cNvSpPr txBox="1">
            <a:spLocks noChangeArrowheads="1"/>
          </p:cNvSpPr>
          <p:nvPr/>
        </p:nvSpPr>
        <p:spPr bwMode="auto">
          <a:xfrm>
            <a:off x="3779839" y="4365625"/>
            <a:ext cx="2376487" cy="72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200" b="1">
                <a:latin typeface="Lucida Sans" charset="0"/>
              </a:rPr>
              <a:t>desorption yield out of</a:t>
            </a:r>
          </a:p>
          <a:p>
            <a:pPr eaLnBrk="0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200" b="1">
                <a:latin typeface="Lucida Sans" charset="0"/>
              </a:rPr>
              <a:t>pressure increase:</a:t>
            </a:r>
          </a:p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200" b="1">
                <a:latin typeface="Lucida Sans" charset="0"/>
              </a:rPr>
              <a:t>(short single pulse, no pumping)</a:t>
            </a:r>
          </a:p>
        </p:txBody>
      </p:sp>
      <p:sp>
        <p:nvSpPr>
          <p:cNvPr id="10249" name="Text Box 153"/>
          <p:cNvSpPr txBox="1">
            <a:spLocks noChangeArrowheads="1"/>
          </p:cNvSpPr>
          <p:nvPr/>
        </p:nvSpPr>
        <p:spPr bwMode="auto">
          <a:xfrm>
            <a:off x="3779839" y="5632451"/>
            <a:ext cx="2016125" cy="53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200" b="1">
                <a:latin typeface="Lucida Sans" charset="0"/>
              </a:rPr>
              <a:t>time dependent:</a:t>
            </a:r>
          </a:p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200" b="1">
                <a:latin typeface="Lucida Sans" charset="0"/>
              </a:rPr>
              <a:t>(continuous bombardment)</a:t>
            </a:r>
          </a:p>
        </p:txBody>
      </p:sp>
      <p:graphicFrame>
        <p:nvGraphicFramePr>
          <p:cNvPr id="10250" name="Object 154"/>
          <p:cNvGraphicFramePr>
            <a:graphicFrameLocks noChangeAspect="1"/>
          </p:cNvGraphicFramePr>
          <p:nvPr/>
        </p:nvGraphicFramePr>
        <p:xfrm>
          <a:off x="5940425" y="5402265"/>
          <a:ext cx="28956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Formel" r:id="rId6" imgW="1638300" imgH="457200" progId="Equation.3">
                  <p:embed/>
                </p:oleObj>
              </mc:Choice>
              <mc:Fallback>
                <p:oleObj name="Formel" r:id="rId6" imgW="1638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402265"/>
                        <a:ext cx="289560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Line 155"/>
          <p:cNvSpPr>
            <a:spLocks noChangeShapeType="1"/>
          </p:cNvSpPr>
          <p:nvPr/>
        </p:nvSpPr>
        <p:spPr bwMode="auto">
          <a:xfrm>
            <a:off x="827088" y="2487613"/>
            <a:ext cx="6840537" cy="0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49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82197"/>
            <a:ext cx="6242342" cy="787557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“Our Expectation": many Monolayers 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766763" y="4797427"/>
            <a:ext cx="7561262" cy="12239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7308850" y="5589588"/>
            <a:ext cx="915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1800">
                <a:latin typeface="Arial" charset="0"/>
              </a:rPr>
              <a:t>T: Cryo</a:t>
            </a:r>
          </a:p>
        </p:txBody>
      </p:sp>
      <p:sp>
        <p:nvSpPr>
          <p:cNvPr id="49158" name="Oval 5"/>
          <p:cNvSpPr>
            <a:spLocks noChangeArrowheads="1"/>
          </p:cNvSpPr>
          <p:nvPr/>
        </p:nvSpPr>
        <p:spPr bwMode="auto">
          <a:xfrm>
            <a:off x="971550" y="44926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59" name="Oval 6"/>
          <p:cNvSpPr>
            <a:spLocks noChangeArrowheads="1"/>
          </p:cNvSpPr>
          <p:nvPr/>
        </p:nvSpPr>
        <p:spPr bwMode="auto">
          <a:xfrm>
            <a:off x="1304926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0" name="Oval 7"/>
          <p:cNvSpPr>
            <a:spLocks noChangeArrowheads="1"/>
          </p:cNvSpPr>
          <p:nvPr/>
        </p:nvSpPr>
        <p:spPr bwMode="auto">
          <a:xfrm>
            <a:off x="1620838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1" name="Oval 8"/>
          <p:cNvSpPr>
            <a:spLocks noChangeArrowheads="1"/>
          </p:cNvSpPr>
          <p:nvPr/>
        </p:nvSpPr>
        <p:spPr bwMode="auto">
          <a:xfrm>
            <a:off x="1936751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2" name="Oval 9"/>
          <p:cNvSpPr>
            <a:spLocks noChangeArrowheads="1"/>
          </p:cNvSpPr>
          <p:nvPr/>
        </p:nvSpPr>
        <p:spPr bwMode="auto">
          <a:xfrm>
            <a:off x="2252663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3" name="Oval 10"/>
          <p:cNvSpPr>
            <a:spLocks noChangeArrowheads="1"/>
          </p:cNvSpPr>
          <p:nvPr/>
        </p:nvSpPr>
        <p:spPr bwMode="auto">
          <a:xfrm>
            <a:off x="2568576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4" name="Oval 11"/>
          <p:cNvSpPr>
            <a:spLocks noChangeArrowheads="1"/>
          </p:cNvSpPr>
          <p:nvPr/>
        </p:nvSpPr>
        <p:spPr bwMode="auto">
          <a:xfrm>
            <a:off x="2884488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5" name="Oval 12"/>
          <p:cNvSpPr>
            <a:spLocks noChangeArrowheads="1"/>
          </p:cNvSpPr>
          <p:nvPr/>
        </p:nvSpPr>
        <p:spPr bwMode="auto">
          <a:xfrm>
            <a:off x="3200401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6" name="Oval 13"/>
          <p:cNvSpPr>
            <a:spLocks noChangeArrowheads="1"/>
          </p:cNvSpPr>
          <p:nvPr/>
        </p:nvSpPr>
        <p:spPr bwMode="auto">
          <a:xfrm>
            <a:off x="3516314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7" name="Oval 14"/>
          <p:cNvSpPr>
            <a:spLocks noChangeArrowheads="1"/>
          </p:cNvSpPr>
          <p:nvPr/>
        </p:nvSpPr>
        <p:spPr bwMode="auto">
          <a:xfrm>
            <a:off x="3832225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8" name="Oval 15"/>
          <p:cNvSpPr>
            <a:spLocks noChangeArrowheads="1"/>
          </p:cNvSpPr>
          <p:nvPr/>
        </p:nvSpPr>
        <p:spPr bwMode="auto">
          <a:xfrm>
            <a:off x="4148139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9" name="Oval 16"/>
          <p:cNvSpPr>
            <a:spLocks noChangeArrowheads="1"/>
          </p:cNvSpPr>
          <p:nvPr/>
        </p:nvSpPr>
        <p:spPr bwMode="auto">
          <a:xfrm>
            <a:off x="4464050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0" name="Oval 17"/>
          <p:cNvSpPr>
            <a:spLocks noChangeArrowheads="1"/>
          </p:cNvSpPr>
          <p:nvPr/>
        </p:nvSpPr>
        <p:spPr bwMode="auto">
          <a:xfrm>
            <a:off x="4779964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1" name="Oval 18"/>
          <p:cNvSpPr>
            <a:spLocks noChangeArrowheads="1"/>
          </p:cNvSpPr>
          <p:nvPr/>
        </p:nvSpPr>
        <p:spPr bwMode="auto">
          <a:xfrm>
            <a:off x="5095875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2" name="Oval 19"/>
          <p:cNvSpPr>
            <a:spLocks noChangeArrowheads="1"/>
          </p:cNvSpPr>
          <p:nvPr/>
        </p:nvSpPr>
        <p:spPr bwMode="auto">
          <a:xfrm>
            <a:off x="5411789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3" name="Oval 20"/>
          <p:cNvSpPr>
            <a:spLocks noChangeArrowheads="1"/>
          </p:cNvSpPr>
          <p:nvPr/>
        </p:nvSpPr>
        <p:spPr bwMode="auto">
          <a:xfrm>
            <a:off x="5727700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4" name="Oval 21"/>
          <p:cNvSpPr>
            <a:spLocks noChangeArrowheads="1"/>
          </p:cNvSpPr>
          <p:nvPr/>
        </p:nvSpPr>
        <p:spPr bwMode="auto">
          <a:xfrm>
            <a:off x="6043614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5" name="Oval 22"/>
          <p:cNvSpPr>
            <a:spLocks noChangeArrowheads="1"/>
          </p:cNvSpPr>
          <p:nvPr/>
        </p:nvSpPr>
        <p:spPr bwMode="auto">
          <a:xfrm>
            <a:off x="6359525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6" name="Oval 23"/>
          <p:cNvSpPr>
            <a:spLocks noChangeArrowheads="1"/>
          </p:cNvSpPr>
          <p:nvPr/>
        </p:nvSpPr>
        <p:spPr bwMode="auto">
          <a:xfrm>
            <a:off x="6675439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7" name="Oval 24"/>
          <p:cNvSpPr>
            <a:spLocks noChangeArrowheads="1"/>
          </p:cNvSpPr>
          <p:nvPr/>
        </p:nvSpPr>
        <p:spPr bwMode="auto">
          <a:xfrm>
            <a:off x="6991350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8" name="Oval 25"/>
          <p:cNvSpPr>
            <a:spLocks noChangeArrowheads="1"/>
          </p:cNvSpPr>
          <p:nvPr/>
        </p:nvSpPr>
        <p:spPr bwMode="auto">
          <a:xfrm>
            <a:off x="7307264" y="44973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9" name="Oval 26"/>
          <p:cNvSpPr>
            <a:spLocks noChangeArrowheads="1"/>
          </p:cNvSpPr>
          <p:nvPr/>
        </p:nvSpPr>
        <p:spPr bwMode="auto">
          <a:xfrm>
            <a:off x="7623176" y="44973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0" name="AutoShape 28"/>
          <p:cNvSpPr>
            <a:spLocks noChangeArrowheads="1"/>
          </p:cNvSpPr>
          <p:nvPr/>
        </p:nvSpPr>
        <p:spPr bwMode="auto">
          <a:xfrm>
            <a:off x="2660651" y="4797425"/>
            <a:ext cx="3529013" cy="431800"/>
          </a:xfrm>
          <a:custGeom>
            <a:avLst/>
            <a:gdLst>
              <a:gd name="T0" fmla="*/ 2147483647 w 21600"/>
              <a:gd name="T1" fmla="*/ 86280057 h 21600"/>
              <a:gd name="T2" fmla="*/ 2147483647 w 21600"/>
              <a:gd name="T3" fmla="*/ 172560114 h 21600"/>
              <a:gd name="T4" fmla="*/ 2147483647 w 21600"/>
              <a:gd name="T5" fmla="*/ 8628005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00 w 21600"/>
              <a:gd name="T13" fmla="*/ 6200 h 21600"/>
              <a:gd name="T14" fmla="*/ 15400 w 21600"/>
              <a:gd name="T15" fmla="*/ 15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799" y="21600"/>
                </a:lnTo>
                <a:lnTo>
                  <a:pt x="128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1143001" y="42211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2" name="Oval 30"/>
          <p:cNvSpPr>
            <a:spLocks noChangeArrowheads="1"/>
          </p:cNvSpPr>
          <p:nvPr/>
        </p:nvSpPr>
        <p:spPr bwMode="auto">
          <a:xfrm>
            <a:off x="1476375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3" name="Oval 31"/>
          <p:cNvSpPr>
            <a:spLocks noChangeArrowheads="1"/>
          </p:cNvSpPr>
          <p:nvPr/>
        </p:nvSpPr>
        <p:spPr bwMode="auto">
          <a:xfrm>
            <a:off x="1792289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4" name="Oval 32"/>
          <p:cNvSpPr>
            <a:spLocks noChangeArrowheads="1"/>
          </p:cNvSpPr>
          <p:nvPr/>
        </p:nvSpPr>
        <p:spPr bwMode="auto">
          <a:xfrm>
            <a:off x="2108200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5" name="Oval 33"/>
          <p:cNvSpPr>
            <a:spLocks noChangeArrowheads="1"/>
          </p:cNvSpPr>
          <p:nvPr/>
        </p:nvSpPr>
        <p:spPr bwMode="auto">
          <a:xfrm>
            <a:off x="2424114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6" name="Oval 34"/>
          <p:cNvSpPr>
            <a:spLocks noChangeArrowheads="1"/>
          </p:cNvSpPr>
          <p:nvPr/>
        </p:nvSpPr>
        <p:spPr bwMode="auto">
          <a:xfrm>
            <a:off x="2740025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7" name="Oval 35"/>
          <p:cNvSpPr>
            <a:spLocks noChangeArrowheads="1"/>
          </p:cNvSpPr>
          <p:nvPr/>
        </p:nvSpPr>
        <p:spPr bwMode="auto">
          <a:xfrm>
            <a:off x="3055939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8" name="Oval 36"/>
          <p:cNvSpPr>
            <a:spLocks noChangeArrowheads="1"/>
          </p:cNvSpPr>
          <p:nvPr/>
        </p:nvSpPr>
        <p:spPr bwMode="auto">
          <a:xfrm>
            <a:off x="3371850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9" name="Oval 37"/>
          <p:cNvSpPr>
            <a:spLocks noChangeArrowheads="1"/>
          </p:cNvSpPr>
          <p:nvPr/>
        </p:nvSpPr>
        <p:spPr bwMode="auto">
          <a:xfrm>
            <a:off x="3687764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0" name="Oval 38"/>
          <p:cNvSpPr>
            <a:spLocks noChangeArrowheads="1"/>
          </p:cNvSpPr>
          <p:nvPr/>
        </p:nvSpPr>
        <p:spPr bwMode="auto">
          <a:xfrm>
            <a:off x="4003676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1" name="Oval 39"/>
          <p:cNvSpPr>
            <a:spLocks noChangeArrowheads="1"/>
          </p:cNvSpPr>
          <p:nvPr/>
        </p:nvSpPr>
        <p:spPr bwMode="auto">
          <a:xfrm>
            <a:off x="4319588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2" name="Oval 40"/>
          <p:cNvSpPr>
            <a:spLocks noChangeArrowheads="1"/>
          </p:cNvSpPr>
          <p:nvPr/>
        </p:nvSpPr>
        <p:spPr bwMode="auto">
          <a:xfrm>
            <a:off x="4635501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3" name="Oval 41"/>
          <p:cNvSpPr>
            <a:spLocks noChangeArrowheads="1"/>
          </p:cNvSpPr>
          <p:nvPr/>
        </p:nvSpPr>
        <p:spPr bwMode="auto">
          <a:xfrm>
            <a:off x="4951413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4" name="Oval 42"/>
          <p:cNvSpPr>
            <a:spLocks noChangeArrowheads="1"/>
          </p:cNvSpPr>
          <p:nvPr/>
        </p:nvSpPr>
        <p:spPr bwMode="auto">
          <a:xfrm>
            <a:off x="5267326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5" name="Oval 43"/>
          <p:cNvSpPr>
            <a:spLocks noChangeArrowheads="1"/>
          </p:cNvSpPr>
          <p:nvPr/>
        </p:nvSpPr>
        <p:spPr bwMode="auto">
          <a:xfrm>
            <a:off x="5583238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6" name="Oval 44"/>
          <p:cNvSpPr>
            <a:spLocks noChangeArrowheads="1"/>
          </p:cNvSpPr>
          <p:nvPr/>
        </p:nvSpPr>
        <p:spPr bwMode="auto">
          <a:xfrm>
            <a:off x="5899151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7" name="Oval 45"/>
          <p:cNvSpPr>
            <a:spLocks noChangeArrowheads="1"/>
          </p:cNvSpPr>
          <p:nvPr/>
        </p:nvSpPr>
        <p:spPr bwMode="auto">
          <a:xfrm>
            <a:off x="6215063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8" name="Oval 46"/>
          <p:cNvSpPr>
            <a:spLocks noChangeArrowheads="1"/>
          </p:cNvSpPr>
          <p:nvPr/>
        </p:nvSpPr>
        <p:spPr bwMode="auto">
          <a:xfrm>
            <a:off x="6530976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9" name="Oval 47"/>
          <p:cNvSpPr>
            <a:spLocks noChangeArrowheads="1"/>
          </p:cNvSpPr>
          <p:nvPr/>
        </p:nvSpPr>
        <p:spPr bwMode="auto">
          <a:xfrm>
            <a:off x="6846888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0" name="Oval 48"/>
          <p:cNvSpPr>
            <a:spLocks noChangeArrowheads="1"/>
          </p:cNvSpPr>
          <p:nvPr/>
        </p:nvSpPr>
        <p:spPr bwMode="auto">
          <a:xfrm>
            <a:off x="7162801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1" name="Oval 49"/>
          <p:cNvSpPr>
            <a:spLocks noChangeArrowheads="1"/>
          </p:cNvSpPr>
          <p:nvPr/>
        </p:nvSpPr>
        <p:spPr bwMode="auto">
          <a:xfrm>
            <a:off x="7478714" y="42259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2" name="Oval 50"/>
          <p:cNvSpPr>
            <a:spLocks noChangeArrowheads="1"/>
          </p:cNvSpPr>
          <p:nvPr/>
        </p:nvSpPr>
        <p:spPr bwMode="auto">
          <a:xfrm>
            <a:off x="7794625" y="42259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3" name="Oval 51"/>
          <p:cNvSpPr>
            <a:spLocks noChangeArrowheads="1"/>
          </p:cNvSpPr>
          <p:nvPr/>
        </p:nvSpPr>
        <p:spPr bwMode="auto">
          <a:xfrm>
            <a:off x="1316038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4" name="Oval 52"/>
          <p:cNvSpPr>
            <a:spLocks noChangeArrowheads="1"/>
          </p:cNvSpPr>
          <p:nvPr/>
        </p:nvSpPr>
        <p:spPr bwMode="auto">
          <a:xfrm>
            <a:off x="1631951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5" name="Oval 53"/>
          <p:cNvSpPr>
            <a:spLocks noChangeArrowheads="1"/>
          </p:cNvSpPr>
          <p:nvPr/>
        </p:nvSpPr>
        <p:spPr bwMode="auto">
          <a:xfrm>
            <a:off x="1947863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6" name="Oval 54"/>
          <p:cNvSpPr>
            <a:spLocks noChangeArrowheads="1"/>
          </p:cNvSpPr>
          <p:nvPr/>
        </p:nvSpPr>
        <p:spPr bwMode="auto">
          <a:xfrm>
            <a:off x="2263776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7" name="Oval 55"/>
          <p:cNvSpPr>
            <a:spLocks noChangeArrowheads="1"/>
          </p:cNvSpPr>
          <p:nvPr/>
        </p:nvSpPr>
        <p:spPr bwMode="auto">
          <a:xfrm>
            <a:off x="2579688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8" name="Oval 56"/>
          <p:cNvSpPr>
            <a:spLocks noChangeArrowheads="1"/>
          </p:cNvSpPr>
          <p:nvPr/>
        </p:nvSpPr>
        <p:spPr bwMode="auto">
          <a:xfrm>
            <a:off x="2895601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9" name="Oval 57"/>
          <p:cNvSpPr>
            <a:spLocks noChangeArrowheads="1"/>
          </p:cNvSpPr>
          <p:nvPr/>
        </p:nvSpPr>
        <p:spPr bwMode="auto">
          <a:xfrm>
            <a:off x="3211514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0" name="Oval 58"/>
          <p:cNvSpPr>
            <a:spLocks noChangeArrowheads="1"/>
          </p:cNvSpPr>
          <p:nvPr/>
        </p:nvSpPr>
        <p:spPr bwMode="auto">
          <a:xfrm>
            <a:off x="3527425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1" name="Oval 59"/>
          <p:cNvSpPr>
            <a:spLocks noChangeArrowheads="1"/>
          </p:cNvSpPr>
          <p:nvPr/>
        </p:nvSpPr>
        <p:spPr bwMode="auto">
          <a:xfrm>
            <a:off x="3843339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2" name="Oval 60"/>
          <p:cNvSpPr>
            <a:spLocks noChangeArrowheads="1"/>
          </p:cNvSpPr>
          <p:nvPr/>
        </p:nvSpPr>
        <p:spPr bwMode="auto">
          <a:xfrm>
            <a:off x="4159250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3" name="Oval 61"/>
          <p:cNvSpPr>
            <a:spLocks noChangeArrowheads="1"/>
          </p:cNvSpPr>
          <p:nvPr/>
        </p:nvSpPr>
        <p:spPr bwMode="auto">
          <a:xfrm>
            <a:off x="4475164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4" name="Oval 62"/>
          <p:cNvSpPr>
            <a:spLocks noChangeArrowheads="1"/>
          </p:cNvSpPr>
          <p:nvPr/>
        </p:nvSpPr>
        <p:spPr bwMode="auto">
          <a:xfrm>
            <a:off x="4791075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5" name="Oval 63"/>
          <p:cNvSpPr>
            <a:spLocks noChangeArrowheads="1"/>
          </p:cNvSpPr>
          <p:nvPr/>
        </p:nvSpPr>
        <p:spPr bwMode="auto">
          <a:xfrm>
            <a:off x="5106989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6" name="Oval 64"/>
          <p:cNvSpPr>
            <a:spLocks noChangeArrowheads="1"/>
          </p:cNvSpPr>
          <p:nvPr/>
        </p:nvSpPr>
        <p:spPr bwMode="auto">
          <a:xfrm>
            <a:off x="5422900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7" name="Oval 65"/>
          <p:cNvSpPr>
            <a:spLocks noChangeArrowheads="1"/>
          </p:cNvSpPr>
          <p:nvPr/>
        </p:nvSpPr>
        <p:spPr bwMode="auto">
          <a:xfrm>
            <a:off x="5738814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8" name="Oval 66"/>
          <p:cNvSpPr>
            <a:spLocks noChangeArrowheads="1"/>
          </p:cNvSpPr>
          <p:nvPr/>
        </p:nvSpPr>
        <p:spPr bwMode="auto">
          <a:xfrm>
            <a:off x="6054725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9" name="Oval 67"/>
          <p:cNvSpPr>
            <a:spLocks noChangeArrowheads="1"/>
          </p:cNvSpPr>
          <p:nvPr/>
        </p:nvSpPr>
        <p:spPr bwMode="auto">
          <a:xfrm>
            <a:off x="6370639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0" name="Oval 68"/>
          <p:cNvSpPr>
            <a:spLocks noChangeArrowheads="1"/>
          </p:cNvSpPr>
          <p:nvPr/>
        </p:nvSpPr>
        <p:spPr bwMode="auto">
          <a:xfrm>
            <a:off x="6686550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1" name="Oval 69"/>
          <p:cNvSpPr>
            <a:spLocks noChangeArrowheads="1"/>
          </p:cNvSpPr>
          <p:nvPr/>
        </p:nvSpPr>
        <p:spPr bwMode="auto">
          <a:xfrm>
            <a:off x="7002464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2" name="Oval 70"/>
          <p:cNvSpPr>
            <a:spLocks noChangeArrowheads="1"/>
          </p:cNvSpPr>
          <p:nvPr/>
        </p:nvSpPr>
        <p:spPr bwMode="auto">
          <a:xfrm>
            <a:off x="7318376" y="39544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3" name="Oval 71"/>
          <p:cNvSpPr>
            <a:spLocks noChangeArrowheads="1"/>
          </p:cNvSpPr>
          <p:nvPr/>
        </p:nvSpPr>
        <p:spPr bwMode="auto">
          <a:xfrm>
            <a:off x="7634288" y="39544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4" name="Oval 72"/>
          <p:cNvSpPr>
            <a:spLocks noChangeArrowheads="1"/>
          </p:cNvSpPr>
          <p:nvPr/>
        </p:nvSpPr>
        <p:spPr bwMode="auto">
          <a:xfrm>
            <a:off x="1127125" y="36798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5" name="Oval 73"/>
          <p:cNvSpPr>
            <a:spLocks noChangeArrowheads="1"/>
          </p:cNvSpPr>
          <p:nvPr/>
        </p:nvSpPr>
        <p:spPr bwMode="auto">
          <a:xfrm>
            <a:off x="1460500" y="3684589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6" name="Oval 74"/>
          <p:cNvSpPr>
            <a:spLocks noChangeArrowheads="1"/>
          </p:cNvSpPr>
          <p:nvPr/>
        </p:nvSpPr>
        <p:spPr bwMode="auto">
          <a:xfrm>
            <a:off x="1776414" y="3684589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7" name="Oval 75"/>
          <p:cNvSpPr>
            <a:spLocks noChangeArrowheads="1"/>
          </p:cNvSpPr>
          <p:nvPr/>
        </p:nvSpPr>
        <p:spPr bwMode="auto">
          <a:xfrm>
            <a:off x="2092325" y="3684589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8" name="Oval 76"/>
          <p:cNvSpPr>
            <a:spLocks noChangeArrowheads="1"/>
          </p:cNvSpPr>
          <p:nvPr/>
        </p:nvSpPr>
        <p:spPr bwMode="auto">
          <a:xfrm>
            <a:off x="2408239" y="3684589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9" name="Oval 77"/>
          <p:cNvSpPr>
            <a:spLocks noChangeArrowheads="1"/>
          </p:cNvSpPr>
          <p:nvPr/>
        </p:nvSpPr>
        <p:spPr bwMode="auto">
          <a:xfrm>
            <a:off x="2724150" y="3684589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30" name="Oval 78"/>
          <p:cNvSpPr>
            <a:spLocks noChangeArrowheads="1"/>
          </p:cNvSpPr>
          <p:nvPr/>
        </p:nvSpPr>
        <p:spPr bwMode="auto">
          <a:xfrm>
            <a:off x="3040064" y="3684589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31" name="Oval 79"/>
          <p:cNvSpPr>
            <a:spLocks noChangeArrowheads="1"/>
          </p:cNvSpPr>
          <p:nvPr/>
        </p:nvSpPr>
        <p:spPr bwMode="auto">
          <a:xfrm>
            <a:off x="3355976" y="3684589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32" name="Oval 80"/>
          <p:cNvSpPr>
            <a:spLocks noChangeArrowheads="1"/>
          </p:cNvSpPr>
          <p:nvPr/>
        </p:nvSpPr>
        <p:spPr bwMode="auto">
          <a:xfrm>
            <a:off x="3671888" y="3684589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33" name="Oval 81"/>
          <p:cNvSpPr>
            <a:spLocks noChangeArrowheads="1"/>
          </p:cNvSpPr>
          <p:nvPr/>
        </p:nvSpPr>
        <p:spPr bwMode="auto">
          <a:xfrm>
            <a:off x="3987801" y="3684589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34" name="Oval 82"/>
          <p:cNvSpPr>
            <a:spLocks noChangeArrowheads="1"/>
          </p:cNvSpPr>
          <p:nvPr/>
        </p:nvSpPr>
        <p:spPr bwMode="auto">
          <a:xfrm>
            <a:off x="4303713" y="3684589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35" name="Oval 83"/>
          <p:cNvSpPr>
            <a:spLocks noChangeArrowheads="1"/>
          </p:cNvSpPr>
          <p:nvPr/>
        </p:nvSpPr>
        <p:spPr bwMode="auto">
          <a:xfrm>
            <a:off x="4619626" y="3684589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36" name="Oval 84"/>
          <p:cNvSpPr>
            <a:spLocks noChangeArrowheads="1"/>
          </p:cNvSpPr>
          <p:nvPr/>
        </p:nvSpPr>
        <p:spPr bwMode="auto">
          <a:xfrm>
            <a:off x="4935538" y="3684589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37" name="Oval 85"/>
          <p:cNvSpPr>
            <a:spLocks noChangeArrowheads="1"/>
          </p:cNvSpPr>
          <p:nvPr/>
        </p:nvSpPr>
        <p:spPr bwMode="auto">
          <a:xfrm>
            <a:off x="5251451" y="3684589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38" name="Oval 86"/>
          <p:cNvSpPr>
            <a:spLocks noChangeArrowheads="1"/>
          </p:cNvSpPr>
          <p:nvPr/>
        </p:nvSpPr>
        <p:spPr bwMode="auto">
          <a:xfrm>
            <a:off x="5567363" y="3684589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39" name="Oval 87"/>
          <p:cNvSpPr>
            <a:spLocks noChangeArrowheads="1"/>
          </p:cNvSpPr>
          <p:nvPr/>
        </p:nvSpPr>
        <p:spPr bwMode="auto">
          <a:xfrm>
            <a:off x="5883276" y="3684589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40" name="Oval 88"/>
          <p:cNvSpPr>
            <a:spLocks noChangeArrowheads="1"/>
          </p:cNvSpPr>
          <p:nvPr/>
        </p:nvSpPr>
        <p:spPr bwMode="auto">
          <a:xfrm>
            <a:off x="6199188" y="3684589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41" name="Oval 89"/>
          <p:cNvSpPr>
            <a:spLocks noChangeArrowheads="1"/>
          </p:cNvSpPr>
          <p:nvPr/>
        </p:nvSpPr>
        <p:spPr bwMode="auto">
          <a:xfrm>
            <a:off x="6515101" y="3684589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42" name="Oval 90"/>
          <p:cNvSpPr>
            <a:spLocks noChangeArrowheads="1"/>
          </p:cNvSpPr>
          <p:nvPr/>
        </p:nvSpPr>
        <p:spPr bwMode="auto">
          <a:xfrm>
            <a:off x="6831014" y="3684589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43" name="Oval 91"/>
          <p:cNvSpPr>
            <a:spLocks noChangeArrowheads="1"/>
          </p:cNvSpPr>
          <p:nvPr/>
        </p:nvSpPr>
        <p:spPr bwMode="auto">
          <a:xfrm>
            <a:off x="7146925" y="3684589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44" name="Oval 92"/>
          <p:cNvSpPr>
            <a:spLocks noChangeArrowheads="1"/>
          </p:cNvSpPr>
          <p:nvPr/>
        </p:nvSpPr>
        <p:spPr bwMode="auto">
          <a:xfrm>
            <a:off x="7462839" y="3684589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45" name="Oval 93"/>
          <p:cNvSpPr>
            <a:spLocks noChangeArrowheads="1"/>
          </p:cNvSpPr>
          <p:nvPr/>
        </p:nvSpPr>
        <p:spPr bwMode="auto">
          <a:xfrm>
            <a:off x="7778750" y="3684589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46" name="Oval 94"/>
          <p:cNvSpPr>
            <a:spLocks noChangeArrowheads="1"/>
          </p:cNvSpPr>
          <p:nvPr/>
        </p:nvSpPr>
        <p:spPr bwMode="auto">
          <a:xfrm>
            <a:off x="1298576" y="34083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47" name="Oval 95"/>
          <p:cNvSpPr>
            <a:spLocks noChangeArrowheads="1"/>
          </p:cNvSpPr>
          <p:nvPr/>
        </p:nvSpPr>
        <p:spPr bwMode="auto">
          <a:xfrm>
            <a:off x="1631951" y="34131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48" name="Oval 96"/>
          <p:cNvSpPr>
            <a:spLocks noChangeArrowheads="1"/>
          </p:cNvSpPr>
          <p:nvPr/>
        </p:nvSpPr>
        <p:spPr bwMode="auto">
          <a:xfrm>
            <a:off x="1947863" y="34131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49" name="Oval 97"/>
          <p:cNvSpPr>
            <a:spLocks noChangeArrowheads="1"/>
          </p:cNvSpPr>
          <p:nvPr/>
        </p:nvSpPr>
        <p:spPr bwMode="auto">
          <a:xfrm>
            <a:off x="2263776" y="34131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50" name="Oval 98"/>
          <p:cNvSpPr>
            <a:spLocks noChangeArrowheads="1"/>
          </p:cNvSpPr>
          <p:nvPr/>
        </p:nvSpPr>
        <p:spPr bwMode="auto">
          <a:xfrm>
            <a:off x="2579688" y="34131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51" name="Oval 99"/>
          <p:cNvSpPr>
            <a:spLocks noChangeArrowheads="1"/>
          </p:cNvSpPr>
          <p:nvPr/>
        </p:nvSpPr>
        <p:spPr bwMode="auto">
          <a:xfrm>
            <a:off x="2895601" y="34131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52" name="Oval 100"/>
          <p:cNvSpPr>
            <a:spLocks noChangeArrowheads="1"/>
          </p:cNvSpPr>
          <p:nvPr/>
        </p:nvSpPr>
        <p:spPr bwMode="auto">
          <a:xfrm>
            <a:off x="3211514" y="34131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53" name="Oval 101"/>
          <p:cNvSpPr>
            <a:spLocks noChangeArrowheads="1"/>
          </p:cNvSpPr>
          <p:nvPr/>
        </p:nvSpPr>
        <p:spPr bwMode="auto">
          <a:xfrm>
            <a:off x="3527425" y="34131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54" name="Oval 102"/>
          <p:cNvSpPr>
            <a:spLocks noChangeArrowheads="1"/>
          </p:cNvSpPr>
          <p:nvPr/>
        </p:nvSpPr>
        <p:spPr bwMode="auto">
          <a:xfrm>
            <a:off x="3843339" y="34131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55" name="Oval 103"/>
          <p:cNvSpPr>
            <a:spLocks noChangeArrowheads="1"/>
          </p:cNvSpPr>
          <p:nvPr/>
        </p:nvSpPr>
        <p:spPr bwMode="auto">
          <a:xfrm>
            <a:off x="4159250" y="34131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56" name="Oval 104"/>
          <p:cNvSpPr>
            <a:spLocks noChangeArrowheads="1"/>
          </p:cNvSpPr>
          <p:nvPr/>
        </p:nvSpPr>
        <p:spPr bwMode="auto">
          <a:xfrm>
            <a:off x="4475164" y="34131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57" name="Oval 105"/>
          <p:cNvSpPr>
            <a:spLocks noChangeArrowheads="1"/>
          </p:cNvSpPr>
          <p:nvPr/>
        </p:nvSpPr>
        <p:spPr bwMode="auto">
          <a:xfrm>
            <a:off x="4791075" y="34131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58" name="Oval 106"/>
          <p:cNvSpPr>
            <a:spLocks noChangeArrowheads="1"/>
          </p:cNvSpPr>
          <p:nvPr/>
        </p:nvSpPr>
        <p:spPr bwMode="auto">
          <a:xfrm>
            <a:off x="5106989" y="34131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59" name="Oval 107"/>
          <p:cNvSpPr>
            <a:spLocks noChangeArrowheads="1"/>
          </p:cNvSpPr>
          <p:nvPr/>
        </p:nvSpPr>
        <p:spPr bwMode="auto">
          <a:xfrm>
            <a:off x="5422900" y="34131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60" name="Oval 108"/>
          <p:cNvSpPr>
            <a:spLocks noChangeArrowheads="1"/>
          </p:cNvSpPr>
          <p:nvPr/>
        </p:nvSpPr>
        <p:spPr bwMode="auto">
          <a:xfrm>
            <a:off x="5738814" y="34131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61" name="Oval 109"/>
          <p:cNvSpPr>
            <a:spLocks noChangeArrowheads="1"/>
          </p:cNvSpPr>
          <p:nvPr/>
        </p:nvSpPr>
        <p:spPr bwMode="auto">
          <a:xfrm>
            <a:off x="6054725" y="34131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62" name="Oval 110"/>
          <p:cNvSpPr>
            <a:spLocks noChangeArrowheads="1"/>
          </p:cNvSpPr>
          <p:nvPr/>
        </p:nvSpPr>
        <p:spPr bwMode="auto">
          <a:xfrm>
            <a:off x="6370639" y="34131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63" name="Oval 111"/>
          <p:cNvSpPr>
            <a:spLocks noChangeArrowheads="1"/>
          </p:cNvSpPr>
          <p:nvPr/>
        </p:nvSpPr>
        <p:spPr bwMode="auto">
          <a:xfrm>
            <a:off x="6686550" y="34131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64" name="Oval 112"/>
          <p:cNvSpPr>
            <a:spLocks noChangeArrowheads="1"/>
          </p:cNvSpPr>
          <p:nvPr/>
        </p:nvSpPr>
        <p:spPr bwMode="auto">
          <a:xfrm>
            <a:off x="7002464" y="34131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65" name="Oval 113"/>
          <p:cNvSpPr>
            <a:spLocks noChangeArrowheads="1"/>
          </p:cNvSpPr>
          <p:nvPr/>
        </p:nvSpPr>
        <p:spPr bwMode="auto">
          <a:xfrm>
            <a:off x="7318376" y="34131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66" name="Oval 114"/>
          <p:cNvSpPr>
            <a:spLocks noChangeArrowheads="1"/>
          </p:cNvSpPr>
          <p:nvPr/>
        </p:nvSpPr>
        <p:spPr bwMode="auto">
          <a:xfrm>
            <a:off x="7634288" y="34131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67" name="Oval 115"/>
          <p:cNvSpPr>
            <a:spLocks noChangeArrowheads="1"/>
          </p:cNvSpPr>
          <p:nvPr/>
        </p:nvSpPr>
        <p:spPr bwMode="auto">
          <a:xfrm>
            <a:off x="7950201" y="34131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68" name="Oval 116"/>
          <p:cNvSpPr>
            <a:spLocks noChangeArrowheads="1"/>
          </p:cNvSpPr>
          <p:nvPr/>
        </p:nvSpPr>
        <p:spPr bwMode="auto">
          <a:xfrm>
            <a:off x="1471614" y="31416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69" name="Oval 117"/>
          <p:cNvSpPr>
            <a:spLocks noChangeArrowheads="1"/>
          </p:cNvSpPr>
          <p:nvPr/>
        </p:nvSpPr>
        <p:spPr bwMode="auto">
          <a:xfrm>
            <a:off x="1787525" y="31416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70" name="Oval 118"/>
          <p:cNvSpPr>
            <a:spLocks noChangeArrowheads="1"/>
          </p:cNvSpPr>
          <p:nvPr/>
        </p:nvSpPr>
        <p:spPr bwMode="auto">
          <a:xfrm>
            <a:off x="2103439" y="31416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71" name="Oval 119"/>
          <p:cNvSpPr>
            <a:spLocks noChangeArrowheads="1"/>
          </p:cNvSpPr>
          <p:nvPr/>
        </p:nvSpPr>
        <p:spPr bwMode="auto">
          <a:xfrm>
            <a:off x="2419350" y="31416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72" name="Oval 120"/>
          <p:cNvSpPr>
            <a:spLocks noChangeArrowheads="1"/>
          </p:cNvSpPr>
          <p:nvPr/>
        </p:nvSpPr>
        <p:spPr bwMode="auto">
          <a:xfrm>
            <a:off x="2735264" y="31416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73" name="Oval 121"/>
          <p:cNvSpPr>
            <a:spLocks noChangeArrowheads="1"/>
          </p:cNvSpPr>
          <p:nvPr/>
        </p:nvSpPr>
        <p:spPr bwMode="auto">
          <a:xfrm>
            <a:off x="3051176" y="31416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74" name="Oval 122"/>
          <p:cNvSpPr>
            <a:spLocks noChangeArrowheads="1"/>
          </p:cNvSpPr>
          <p:nvPr/>
        </p:nvSpPr>
        <p:spPr bwMode="auto">
          <a:xfrm>
            <a:off x="3367088" y="31416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75" name="Oval 123"/>
          <p:cNvSpPr>
            <a:spLocks noChangeArrowheads="1"/>
          </p:cNvSpPr>
          <p:nvPr/>
        </p:nvSpPr>
        <p:spPr bwMode="auto">
          <a:xfrm>
            <a:off x="3683001" y="31416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76" name="Oval 124"/>
          <p:cNvSpPr>
            <a:spLocks noChangeArrowheads="1"/>
          </p:cNvSpPr>
          <p:nvPr/>
        </p:nvSpPr>
        <p:spPr bwMode="auto">
          <a:xfrm>
            <a:off x="3998913" y="31416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77" name="Oval 125"/>
          <p:cNvSpPr>
            <a:spLocks noChangeArrowheads="1"/>
          </p:cNvSpPr>
          <p:nvPr/>
        </p:nvSpPr>
        <p:spPr bwMode="auto">
          <a:xfrm>
            <a:off x="4314826" y="31416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78" name="Oval 126"/>
          <p:cNvSpPr>
            <a:spLocks noChangeArrowheads="1"/>
          </p:cNvSpPr>
          <p:nvPr/>
        </p:nvSpPr>
        <p:spPr bwMode="auto">
          <a:xfrm>
            <a:off x="4630738" y="31416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79" name="Oval 127"/>
          <p:cNvSpPr>
            <a:spLocks noChangeArrowheads="1"/>
          </p:cNvSpPr>
          <p:nvPr/>
        </p:nvSpPr>
        <p:spPr bwMode="auto">
          <a:xfrm>
            <a:off x="4946651" y="31416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80" name="Oval 128"/>
          <p:cNvSpPr>
            <a:spLocks noChangeArrowheads="1"/>
          </p:cNvSpPr>
          <p:nvPr/>
        </p:nvSpPr>
        <p:spPr bwMode="auto">
          <a:xfrm>
            <a:off x="5262563" y="31416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81" name="Oval 129"/>
          <p:cNvSpPr>
            <a:spLocks noChangeArrowheads="1"/>
          </p:cNvSpPr>
          <p:nvPr/>
        </p:nvSpPr>
        <p:spPr bwMode="auto">
          <a:xfrm>
            <a:off x="5578476" y="31416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82" name="Oval 130"/>
          <p:cNvSpPr>
            <a:spLocks noChangeArrowheads="1"/>
          </p:cNvSpPr>
          <p:nvPr/>
        </p:nvSpPr>
        <p:spPr bwMode="auto">
          <a:xfrm>
            <a:off x="5894388" y="31416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83" name="Oval 131"/>
          <p:cNvSpPr>
            <a:spLocks noChangeArrowheads="1"/>
          </p:cNvSpPr>
          <p:nvPr/>
        </p:nvSpPr>
        <p:spPr bwMode="auto">
          <a:xfrm>
            <a:off x="6210301" y="31416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84" name="Oval 132"/>
          <p:cNvSpPr>
            <a:spLocks noChangeArrowheads="1"/>
          </p:cNvSpPr>
          <p:nvPr/>
        </p:nvSpPr>
        <p:spPr bwMode="auto">
          <a:xfrm>
            <a:off x="6526214" y="31416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85" name="Oval 133"/>
          <p:cNvSpPr>
            <a:spLocks noChangeArrowheads="1"/>
          </p:cNvSpPr>
          <p:nvPr/>
        </p:nvSpPr>
        <p:spPr bwMode="auto">
          <a:xfrm>
            <a:off x="6842125" y="31416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86" name="Oval 134"/>
          <p:cNvSpPr>
            <a:spLocks noChangeArrowheads="1"/>
          </p:cNvSpPr>
          <p:nvPr/>
        </p:nvSpPr>
        <p:spPr bwMode="auto">
          <a:xfrm>
            <a:off x="7158039" y="31416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87" name="Oval 135"/>
          <p:cNvSpPr>
            <a:spLocks noChangeArrowheads="1"/>
          </p:cNvSpPr>
          <p:nvPr/>
        </p:nvSpPr>
        <p:spPr bwMode="auto">
          <a:xfrm>
            <a:off x="7473950" y="31416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88" name="Oval 136"/>
          <p:cNvSpPr>
            <a:spLocks noChangeArrowheads="1"/>
          </p:cNvSpPr>
          <p:nvPr/>
        </p:nvSpPr>
        <p:spPr bwMode="auto">
          <a:xfrm>
            <a:off x="7789864" y="31416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89" name="Oval 137"/>
          <p:cNvSpPr>
            <a:spLocks noChangeArrowheads="1"/>
          </p:cNvSpPr>
          <p:nvPr/>
        </p:nvSpPr>
        <p:spPr bwMode="auto">
          <a:xfrm>
            <a:off x="1282701" y="28670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90" name="Oval 138"/>
          <p:cNvSpPr>
            <a:spLocks noChangeArrowheads="1"/>
          </p:cNvSpPr>
          <p:nvPr/>
        </p:nvSpPr>
        <p:spPr bwMode="auto">
          <a:xfrm>
            <a:off x="1616076" y="28717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91" name="Oval 139"/>
          <p:cNvSpPr>
            <a:spLocks noChangeArrowheads="1"/>
          </p:cNvSpPr>
          <p:nvPr/>
        </p:nvSpPr>
        <p:spPr bwMode="auto">
          <a:xfrm>
            <a:off x="1931988" y="28717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92" name="Oval 140"/>
          <p:cNvSpPr>
            <a:spLocks noChangeArrowheads="1"/>
          </p:cNvSpPr>
          <p:nvPr/>
        </p:nvSpPr>
        <p:spPr bwMode="auto">
          <a:xfrm>
            <a:off x="2247901" y="28717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93" name="Oval 141"/>
          <p:cNvSpPr>
            <a:spLocks noChangeArrowheads="1"/>
          </p:cNvSpPr>
          <p:nvPr/>
        </p:nvSpPr>
        <p:spPr bwMode="auto">
          <a:xfrm>
            <a:off x="2563814" y="28717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94" name="Oval 142"/>
          <p:cNvSpPr>
            <a:spLocks noChangeArrowheads="1"/>
          </p:cNvSpPr>
          <p:nvPr/>
        </p:nvSpPr>
        <p:spPr bwMode="auto">
          <a:xfrm>
            <a:off x="2879725" y="28717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95" name="Oval 143"/>
          <p:cNvSpPr>
            <a:spLocks noChangeArrowheads="1"/>
          </p:cNvSpPr>
          <p:nvPr/>
        </p:nvSpPr>
        <p:spPr bwMode="auto">
          <a:xfrm>
            <a:off x="3195639" y="28717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96" name="Oval 144"/>
          <p:cNvSpPr>
            <a:spLocks noChangeArrowheads="1"/>
          </p:cNvSpPr>
          <p:nvPr/>
        </p:nvSpPr>
        <p:spPr bwMode="auto">
          <a:xfrm>
            <a:off x="3511550" y="28717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97" name="Oval 145"/>
          <p:cNvSpPr>
            <a:spLocks noChangeArrowheads="1"/>
          </p:cNvSpPr>
          <p:nvPr/>
        </p:nvSpPr>
        <p:spPr bwMode="auto">
          <a:xfrm>
            <a:off x="3827464" y="28717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98" name="Oval 146"/>
          <p:cNvSpPr>
            <a:spLocks noChangeArrowheads="1"/>
          </p:cNvSpPr>
          <p:nvPr/>
        </p:nvSpPr>
        <p:spPr bwMode="auto">
          <a:xfrm>
            <a:off x="4143375" y="28717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99" name="Oval 147"/>
          <p:cNvSpPr>
            <a:spLocks noChangeArrowheads="1"/>
          </p:cNvSpPr>
          <p:nvPr/>
        </p:nvSpPr>
        <p:spPr bwMode="auto">
          <a:xfrm>
            <a:off x="4459289" y="28717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00" name="Oval 148"/>
          <p:cNvSpPr>
            <a:spLocks noChangeArrowheads="1"/>
          </p:cNvSpPr>
          <p:nvPr/>
        </p:nvSpPr>
        <p:spPr bwMode="auto">
          <a:xfrm>
            <a:off x="4775200" y="28717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01" name="Oval 149"/>
          <p:cNvSpPr>
            <a:spLocks noChangeArrowheads="1"/>
          </p:cNvSpPr>
          <p:nvPr/>
        </p:nvSpPr>
        <p:spPr bwMode="auto">
          <a:xfrm>
            <a:off x="5091114" y="28717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02" name="Oval 150"/>
          <p:cNvSpPr>
            <a:spLocks noChangeArrowheads="1"/>
          </p:cNvSpPr>
          <p:nvPr/>
        </p:nvSpPr>
        <p:spPr bwMode="auto">
          <a:xfrm>
            <a:off x="5407025" y="28717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03" name="Oval 151"/>
          <p:cNvSpPr>
            <a:spLocks noChangeArrowheads="1"/>
          </p:cNvSpPr>
          <p:nvPr/>
        </p:nvSpPr>
        <p:spPr bwMode="auto">
          <a:xfrm>
            <a:off x="5722939" y="28717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04" name="Oval 152"/>
          <p:cNvSpPr>
            <a:spLocks noChangeArrowheads="1"/>
          </p:cNvSpPr>
          <p:nvPr/>
        </p:nvSpPr>
        <p:spPr bwMode="auto">
          <a:xfrm>
            <a:off x="6038850" y="28717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05" name="Oval 153"/>
          <p:cNvSpPr>
            <a:spLocks noChangeArrowheads="1"/>
          </p:cNvSpPr>
          <p:nvPr/>
        </p:nvSpPr>
        <p:spPr bwMode="auto">
          <a:xfrm>
            <a:off x="6354764" y="28717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06" name="Oval 154"/>
          <p:cNvSpPr>
            <a:spLocks noChangeArrowheads="1"/>
          </p:cNvSpPr>
          <p:nvPr/>
        </p:nvSpPr>
        <p:spPr bwMode="auto">
          <a:xfrm>
            <a:off x="6670676" y="28717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07" name="Oval 155"/>
          <p:cNvSpPr>
            <a:spLocks noChangeArrowheads="1"/>
          </p:cNvSpPr>
          <p:nvPr/>
        </p:nvSpPr>
        <p:spPr bwMode="auto">
          <a:xfrm>
            <a:off x="6986588" y="28717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08" name="Oval 156"/>
          <p:cNvSpPr>
            <a:spLocks noChangeArrowheads="1"/>
          </p:cNvSpPr>
          <p:nvPr/>
        </p:nvSpPr>
        <p:spPr bwMode="auto">
          <a:xfrm>
            <a:off x="7302501" y="28717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09" name="Oval 157"/>
          <p:cNvSpPr>
            <a:spLocks noChangeArrowheads="1"/>
          </p:cNvSpPr>
          <p:nvPr/>
        </p:nvSpPr>
        <p:spPr bwMode="auto">
          <a:xfrm>
            <a:off x="7618413" y="28717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10" name="Oval 158"/>
          <p:cNvSpPr>
            <a:spLocks noChangeArrowheads="1"/>
          </p:cNvSpPr>
          <p:nvPr/>
        </p:nvSpPr>
        <p:spPr bwMode="auto">
          <a:xfrm>
            <a:off x="7934326" y="28717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11" name="Oval 159"/>
          <p:cNvSpPr>
            <a:spLocks noChangeArrowheads="1"/>
          </p:cNvSpPr>
          <p:nvPr/>
        </p:nvSpPr>
        <p:spPr bwMode="auto">
          <a:xfrm>
            <a:off x="1454150" y="25955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12" name="Oval 160"/>
          <p:cNvSpPr>
            <a:spLocks noChangeArrowheads="1"/>
          </p:cNvSpPr>
          <p:nvPr/>
        </p:nvSpPr>
        <p:spPr bwMode="auto">
          <a:xfrm>
            <a:off x="1787525" y="26003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13" name="Oval 161"/>
          <p:cNvSpPr>
            <a:spLocks noChangeArrowheads="1"/>
          </p:cNvSpPr>
          <p:nvPr/>
        </p:nvSpPr>
        <p:spPr bwMode="auto">
          <a:xfrm>
            <a:off x="2103439" y="26003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14" name="Oval 162"/>
          <p:cNvSpPr>
            <a:spLocks noChangeArrowheads="1"/>
          </p:cNvSpPr>
          <p:nvPr/>
        </p:nvSpPr>
        <p:spPr bwMode="auto">
          <a:xfrm>
            <a:off x="2419350" y="26003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15" name="Oval 163"/>
          <p:cNvSpPr>
            <a:spLocks noChangeArrowheads="1"/>
          </p:cNvSpPr>
          <p:nvPr/>
        </p:nvSpPr>
        <p:spPr bwMode="auto">
          <a:xfrm>
            <a:off x="2735264" y="26003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16" name="Oval 164"/>
          <p:cNvSpPr>
            <a:spLocks noChangeArrowheads="1"/>
          </p:cNvSpPr>
          <p:nvPr/>
        </p:nvSpPr>
        <p:spPr bwMode="auto">
          <a:xfrm>
            <a:off x="3051176" y="26003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17" name="Oval 165"/>
          <p:cNvSpPr>
            <a:spLocks noChangeArrowheads="1"/>
          </p:cNvSpPr>
          <p:nvPr/>
        </p:nvSpPr>
        <p:spPr bwMode="auto">
          <a:xfrm>
            <a:off x="3367088" y="26003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18" name="Oval 166"/>
          <p:cNvSpPr>
            <a:spLocks noChangeArrowheads="1"/>
          </p:cNvSpPr>
          <p:nvPr/>
        </p:nvSpPr>
        <p:spPr bwMode="auto">
          <a:xfrm>
            <a:off x="3683001" y="26003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19" name="Oval 167"/>
          <p:cNvSpPr>
            <a:spLocks noChangeArrowheads="1"/>
          </p:cNvSpPr>
          <p:nvPr/>
        </p:nvSpPr>
        <p:spPr bwMode="auto">
          <a:xfrm>
            <a:off x="3998913" y="26003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20" name="Oval 168"/>
          <p:cNvSpPr>
            <a:spLocks noChangeArrowheads="1"/>
          </p:cNvSpPr>
          <p:nvPr/>
        </p:nvSpPr>
        <p:spPr bwMode="auto">
          <a:xfrm>
            <a:off x="4314826" y="26003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21" name="Oval 169"/>
          <p:cNvSpPr>
            <a:spLocks noChangeArrowheads="1"/>
          </p:cNvSpPr>
          <p:nvPr/>
        </p:nvSpPr>
        <p:spPr bwMode="auto">
          <a:xfrm>
            <a:off x="4630738" y="26003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22" name="Oval 170"/>
          <p:cNvSpPr>
            <a:spLocks noChangeArrowheads="1"/>
          </p:cNvSpPr>
          <p:nvPr/>
        </p:nvSpPr>
        <p:spPr bwMode="auto">
          <a:xfrm>
            <a:off x="4946651" y="26003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23" name="Oval 171"/>
          <p:cNvSpPr>
            <a:spLocks noChangeArrowheads="1"/>
          </p:cNvSpPr>
          <p:nvPr/>
        </p:nvSpPr>
        <p:spPr bwMode="auto">
          <a:xfrm>
            <a:off x="5262563" y="26003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24" name="Oval 172"/>
          <p:cNvSpPr>
            <a:spLocks noChangeArrowheads="1"/>
          </p:cNvSpPr>
          <p:nvPr/>
        </p:nvSpPr>
        <p:spPr bwMode="auto">
          <a:xfrm>
            <a:off x="5578476" y="26003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25" name="Oval 173"/>
          <p:cNvSpPr>
            <a:spLocks noChangeArrowheads="1"/>
          </p:cNvSpPr>
          <p:nvPr/>
        </p:nvSpPr>
        <p:spPr bwMode="auto">
          <a:xfrm>
            <a:off x="5894388" y="26003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26" name="Oval 174"/>
          <p:cNvSpPr>
            <a:spLocks noChangeArrowheads="1"/>
          </p:cNvSpPr>
          <p:nvPr/>
        </p:nvSpPr>
        <p:spPr bwMode="auto">
          <a:xfrm>
            <a:off x="6210301" y="26003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27" name="Oval 175"/>
          <p:cNvSpPr>
            <a:spLocks noChangeArrowheads="1"/>
          </p:cNvSpPr>
          <p:nvPr/>
        </p:nvSpPr>
        <p:spPr bwMode="auto">
          <a:xfrm>
            <a:off x="6526214" y="26003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28" name="Oval 176"/>
          <p:cNvSpPr>
            <a:spLocks noChangeArrowheads="1"/>
          </p:cNvSpPr>
          <p:nvPr/>
        </p:nvSpPr>
        <p:spPr bwMode="auto">
          <a:xfrm>
            <a:off x="6842125" y="26003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29" name="Oval 177"/>
          <p:cNvSpPr>
            <a:spLocks noChangeArrowheads="1"/>
          </p:cNvSpPr>
          <p:nvPr/>
        </p:nvSpPr>
        <p:spPr bwMode="auto">
          <a:xfrm>
            <a:off x="7158039" y="26003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30" name="Oval 178"/>
          <p:cNvSpPr>
            <a:spLocks noChangeArrowheads="1"/>
          </p:cNvSpPr>
          <p:nvPr/>
        </p:nvSpPr>
        <p:spPr bwMode="auto">
          <a:xfrm>
            <a:off x="7473950" y="26003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31" name="Oval 179"/>
          <p:cNvSpPr>
            <a:spLocks noChangeArrowheads="1"/>
          </p:cNvSpPr>
          <p:nvPr/>
        </p:nvSpPr>
        <p:spPr bwMode="auto">
          <a:xfrm>
            <a:off x="7789864" y="26003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32" name="Oval 180"/>
          <p:cNvSpPr>
            <a:spLocks noChangeArrowheads="1"/>
          </p:cNvSpPr>
          <p:nvPr/>
        </p:nvSpPr>
        <p:spPr bwMode="auto">
          <a:xfrm>
            <a:off x="8105775" y="26003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33" name="Oval 181"/>
          <p:cNvSpPr>
            <a:spLocks noChangeArrowheads="1"/>
          </p:cNvSpPr>
          <p:nvPr/>
        </p:nvSpPr>
        <p:spPr bwMode="auto">
          <a:xfrm>
            <a:off x="1627188" y="23288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34" name="Oval 182"/>
          <p:cNvSpPr>
            <a:spLocks noChangeArrowheads="1"/>
          </p:cNvSpPr>
          <p:nvPr/>
        </p:nvSpPr>
        <p:spPr bwMode="auto">
          <a:xfrm>
            <a:off x="1943101" y="23288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35" name="Oval 183"/>
          <p:cNvSpPr>
            <a:spLocks noChangeArrowheads="1"/>
          </p:cNvSpPr>
          <p:nvPr/>
        </p:nvSpPr>
        <p:spPr bwMode="auto">
          <a:xfrm>
            <a:off x="2259014" y="23288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36" name="Oval 184"/>
          <p:cNvSpPr>
            <a:spLocks noChangeArrowheads="1"/>
          </p:cNvSpPr>
          <p:nvPr/>
        </p:nvSpPr>
        <p:spPr bwMode="auto">
          <a:xfrm>
            <a:off x="2574925" y="23288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37" name="Oval 185"/>
          <p:cNvSpPr>
            <a:spLocks noChangeArrowheads="1"/>
          </p:cNvSpPr>
          <p:nvPr/>
        </p:nvSpPr>
        <p:spPr bwMode="auto">
          <a:xfrm>
            <a:off x="2890839" y="23288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38" name="Oval 186"/>
          <p:cNvSpPr>
            <a:spLocks noChangeArrowheads="1"/>
          </p:cNvSpPr>
          <p:nvPr/>
        </p:nvSpPr>
        <p:spPr bwMode="auto">
          <a:xfrm>
            <a:off x="3206750" y="23288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39" name="Oval 187"/>
          <p:cNvSpPr>
            <a:spLocks noChangeArrowheads="1"/>
          </p:cNvSpPr>
          <p:nvPr/>
        </p:nvSpPr>
        <p:spPr bwMode="auto">
          <a:xfrm>
            <a:off x="3522664" y="23288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40" name="Oval 188"/>
          <p:cNvSpPr>
            <a:spLocks noChangeArrowheads="1"/>
          </p:cNvSpPr>
          <p:nvPr/>
        </p:nvSpPr>
        <p:spPr bwMode="auto">
          <a:xfrm>
            <a:off x="3838575" y="23288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41" name="Oval 189"/>
          <p:cNvSpPr>
            <a:spLocks noChangeArrowheads="1"/>
          </p:cNvSpPr>
          <p:nvPr/>
        </p:nvSpPr>
        <p:spPr bwMode="auto">
          <a:xfrm>
            <a:off x="4154489" y="23288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42" name="Oval 190"/>
          <p:cNvSpPr>
            <a:spLocks noChangeArrowheads="1"/>
          </p:cNvSpPr>
          <p:nvPr/>
        </p:nvSpPr>
        <p:spPr bwMode="auto">
          <a:xfrm>
            <a:off x="4470400" y="23288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43" name="Oval 191"/>
          <p:cNvSpPr>
            <a:spLocks noChangeArrowheads="1"/>
          </p:cNvSpPr>
          <p:nvPr/>
        </p:nvSpPr>
        <p:spPr bwMode="auto">
          <a:xfrm>
            <a:off x="4786314" y="23288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44" name="Oval 192"/>
          <p:cNvSpPr>
            <a:spLocks noChangeArrowheads="1"/>
          </p:cNvSpPr>
          <p:nvPr/>
        </p:nvSpPr>
        <p:spPr bwMode="auto">
          <a:xfrm>
            <a:off x="5102225" y="23288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45" name="Oval 193"/>
          <p:cNvSpPr>
            <a:spLocks noChangeArrowheads="1"/>
          </p:cNvSpPr>
          <p:nvPr/>
        </p:nvSpPr>
        <p:spPr bwMode="auto">
          <a:xfrm>
            <a:off x="5418139" y="23288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46" name="Oval 194"/>
          <p:cNvSpPr>
            <a:spLocks noChangeArrowheads="1"/>
          </p:cNvSpPr>
          <p:nvPr/>
        </p:nvSpPr>
        <p:spPr bwMode="auto">
          <a:xfrm>
            <a:off x="5734050" y="23288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47" name="Oval 195"/>
          <p:cNvSpPr>
            <a:spLocks noChangeArrowheads="1"/>
          </p:cNvSpPr>
          <p:nvPr/>
        </p:nvSpPr>
        <p:spPr bwMode="auto">
          <a:xfrm>
            <a:off x="6049964" y="23288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48" name="Oval 196"/>
          <p:cNvSpPr>
            <a:spLocks noChangeArrowheads="1"/>
          </p:cNvSpPr>
          <p:nvPr/>
        </p:nvSpPr>
        <p:spPr bwMode="auto">
          <a:xfrm>
            <a:off x="6365876" y="23288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49" name="Oval 197"/>
          <p:cNvSpPr>
            <a:spLocks noChangeArrowheads="1"/>
          </p:cNvSpPr>
          <p:nvPr/>
        </p:nvSpPr>
        <p:spPr bwMode="auto">
          <a:xfrm>
            <a:off x="6681788" y="23288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50" name="Oval 198"/>
          <p:cNvSpPr>
            <a:spLocks noChangeArrowheads="1"/>
          </p:cNvSpPr>
          <p:nvPr/>
        </p:nvSpPr>
        <p:spPr bwMode="auto">
          <a:xfrm>
            <a:off x="6997701" y="23288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51" name="Oval 199"/>
          <p:cNvSpPr>
            <a:spLocks noChangeArrowheads="1"/>
          </p:cNvSpPr>
          <p:nvPr/>
        </p:nvSpPr>
        <p:spPr bwMode="auto">
          <a:xfrm>
            <a:off x="7313613" y="23288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52" name="Oval 200"/>
          <p:cNvSpPr>
            <a:spLocks noChangeArrowheads="1"/>
          </p:cNvSpPr>
          <p:nvPr/>
        </p:nvSpPr>
        <p:spPr bwMode="auto">
          <a:xfrm>
            <a:off x="7629526" y="23288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53" name="Oval 201"/>
          <p:cNvSpPr>
            <a:spLocks noChangeArrowheads="1"/>
          </p:cNvSpPr>
          <p:nvPr/>
        </p:nvSpPr>
        <p:spPr bwMode="auto">
          <a:xfrm>
            <a:off x="7945438" y="23288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54" name="Oval 202"/>
          <p:cNvSpPr>
            <a:spLocks noChangeArrowheads="1"/>
          </p:cNvSpPr>
          <p:nvPr/>
        </p:nvSpPr>
        <p:spPr bwMode="auto">
          <a:xfrm>
            <a:off x="1438275" y="20542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55" name="Oval 203"/>
          <p:cNvSpPr>
            <a:spLocks noChangeArrowheads="1"/>
          </p:cNvSpPr>
          <p:nvPr/>
        </p:nvSpPr>
        <p:spPr bwMode="auto">
          <a:xfrm>
            <a:off x="1771650" y="20589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56" name="Oval 204"/>
          <p:cNvSpPr>
            <a:spLocks noChangeArrowheads="1"/>
          </p:cNvSpPr>
          <p:nvPr/>
        </p:nvSpPr>
        <p:spPr bwMode="auto">
          <a:xfrm>
            <a:off x="2087564" y="20589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57" name="Oval 205"/>
          <p:cNvSpPr>
            <a:spLocks noChangeArrowheads="1"/>
          </p:cNvSpPr>
          <p:nvPr/>
        </p:nvSpPr>
        <p:spPr bwMode="auto">
          <a:xfrm>
            <a:off x="2403476" y="20589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58" name="Oval 206"/>
          <p:cNvSpPr>
            <a:spLocks noChangeArrowheads="1"/>
          </p:cNvSpPr>
          <p:nvPr/>
        </p:nvSpPr>
        <p:spPr bwMode="auto">
          <a:xfrm>
            <a:off x="2719388" y="20589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59" name="Oval 207"/>
          <p:cNvSpPr>
            <a:spLocks noChangeArrowheads="1"/>
          </p:cNvSpPr>
          <p:nvPr/>
        </p:nvSpPr>
        <p:spPr bwMode="auto">
          <a:xfrm>
            <a:off x="3035301" y="20589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60" name="Oval 208"/>
          <p:cNvSpPr>
            <a:spLocks noChangeArrowheads="1"/>
          </p:cNvSpPr>
          <p:nvPr/>
        </p:nvSpPr>
        <p:spPr bwMode="auto">
          <a:xfrm>
            <a:off x="3351213" y="20589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61" name="Oval 209"/>
          <p:cNvSpPr>
            <a:spLocks noChangeArrowheads="1"/>
          </p:cNvSpPr>
          <p:nvPr/>
        </p:nvSpPr>
        <p:spPr bwMode="auto">
          <a:xfrm>
            <a:off x="3667126" y="20589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62" name="Oval 210"/>
          <p:cNvSpPr>
            <a:spLocks noChangeArrowheads="1"/>
          </p:cNvSpPr>
          <p:nvPr/>
        </p:nvSpPr>
        <p:spPr bwMode="auto">
          <a:xfrm>
            <a:off x="3983038" y="20589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63" name="Oval 211"/>
          <p:cNvSpPr>
            <a:spLocks noChangeArrowheads="1"/>
          </p:cNvSpPr>
          <p:nvPr/>
        </p:nvSpPr>
        <p:spPr bwMode="auto">
          <a:xfrm>
            <a:off x="4298951" y="20589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64" name="Oval 212"/>
          <p:cNvSpPr>
            <a:spLocks noChangeArrowheads="1"/>
          </p:cNvSpPr>
          <p:nvPr/>
        </p:nvSpPr>
        <p:spPr bwMode="auto">
          <a:xfrm>
            <a:off x="4614863" y="20589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65" name="Oval 213"/>
          <p:cNvSpPr>
            <a:spLocks noChangeArrowheads="1"/>
          </p:cNvSpPr>
          <p:nvPr/>
        </p:nvSpPr>
        <p:spPr bwMode="auto">
          <a:xfrm>
            <a:off x="4930776" y="20589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66" name="Oval 214"/>
          <p:cNvSpPr>
            <a:spLocks noChangeArrowheads="1"/>
          </p:cNvSpPr>
          <p:nvPr/>
        </p:nvSpPr>
        <p:spPr bwMode="auto">
          <a:xfrm>
            <a:off x="5246688" y="20589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67" name="Oval 215"/>
          <p:cNvSpPr>
            <a:spLocks noChangeArrowheads="1"/>
          </p:cNvSpPr>
          <p:nvPr/>
        </p:nvSpPr>
        <p:spPr bwMode="auto">
          <a:xfrm>
            <a:off x="5562601" y="20589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68" name="Oval 216"/>
          <p:cNvSpPr>
            <a:spLocks noChangeArrowheads="1"/>
          </p:cNvSpPr>
          <p:nvPr/>
        </p:nvSpPr>
        <p:spPr bwMode="auto">
          <a:xfrm>
            <a:off x="5878514" y="20589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69" name="Oval 217"/>
          <p:cNvSpPr>
            <a:spLocks noChangeArrowheads="1"/>
          </p:cNvSpPr>
          <p:nvPr/>
        </p:nvSpPr>
        <p:spPr bwMode="auto">
          <a:xfrm>
            <a:off x="6194425" y="20589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70" name="Oval 218"/>
          <p:cNvSpPr>
            <a:spLocks noChangeArrowheads="1"/>
          </p:cNvSpPr>
          <p:nvPr/>
        </p:nvSpPr>
        <p:spPr bwMode="auto">
          <a:xfrm>
            <a:off x="6510339" y="20589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71" name="Oval 219"/>
          <p:cNvSpPr>
            <a:spLocks noChangeArrowheads="1"/>
          </p:cNvSpPr>
          <p:nvPr/>
        </p:nvSpPr>
        <p:spPr bwMode="auto">
          <a:xfrm>
            <a:off x="6826250" y="20589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72" name="Oval 220"/>
          <p:cNvSpPr>
            <a:spLocks noChangeArrowheads="1"/>
          </p:cNvSpPr>
          <p:nvPr/>
        </p:nvSpPr>
        <p:spPr bwMode="auto">
          <a:xfrm>
            <a:off x="7142164" y="20589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73" name="Oval 221"/>
          <p:cNvSpPr>
            <a:spLocks noChangeArrowheads="1"/>
          </p:cNvSpPr>
          <p:nvPr/>
        </p:nvSpPr>
        <p:spPr bwMode="auto">
          <a:xfrm>
            <a:off x="7458075" y="20589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74" name="Oval 222"/>
          <p:cNvSpPr>
            <a:spLocks noChangeArrowheads="1"/>
          </p:cNvSpPr>
          <p:nvPr/>
        </p:nvSpPr>
        <p:spPr bwMode="auto">
          <a:xfrm>
            <a:off x="7773989" y="2058990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75" name="Oval 223"/>
          <p:cNvSpPr>
            <a:spLocks noChangeArrowheads="1"/>
          </p:cNvSpPr>
          <p:nvPr/>
        </p:nvSpPr>
        <p:spPr bwMode="auto">
          <a:xfrm>
            <a:off x="8089900" y="2058990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76" name="Oval 224"/>
          <p:cNvSpPr>
            <a:spLocks noChangeArrowheads="1"/>
          </p:cNvSpPr>
          <p:nvPr/>
        </p:nvSpPr>
        <p:spPr bwMode="auto">
          <a:xfrm>
            <a:off x="1609726" y="1782764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77" name="Oval 225"/>
          <p:cNvSpPr>
            <a:spLocks noChangeArrowheads="1"/>
          </p:cNvSpPr>
          <p:nvPr/>
        </p:nvSpPr>
        <p:spPr bwMode="auto">
          <a:xfrm>
            <a:off x="1943101" y="17875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78" name="Oval 226"/>
          <p:cNvSpPr>
            <a:spLocks noChangeArrowheads="1"/>
          </p:cNvSpPr>
          <p:nvPr/>
        </p:nvSpPr>
        <p:spPr bwMode="auto">
          <a:xfrm>
            <a:off x="2259014" y="17875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79" name="Oval 227"/>
          <p:cNvSpPr>
            <a:spLocks noChangeArrowheads="1"/>
          </p:cNvSpPr>
          <p:nvPr/>
        </p:nvSpPr>
        <p:spPr bwMode="auto">
          <a:xfrm>
            <a:off x="2574925" y="17875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80" name="Oval 228"/>
          <p:cNvSpPr>
            <a:spLocks noChangeArrowheads="1"/>
          </p:cNvSpPr>
          <p:nvPr/>
        </p:nvSpPr>
        <p:spPr bwMode="auto">
          <a:xfrm>
            <a:off x="2890839" y="17875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81" name="Oval 229"/>
          <p:cNvSpPr>
            <a:spLocks noChangeArrowheads="1"/>
          </p:cNvSpPr>
          <p:nvPr/>
        </p:nvSpPr>
        <p:spPr bwMode="auto">
          <a:xfrm>
            <a:off x="3206750" y="17875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82" name="Oval 230"/>
          <p:cNvSpPr>
            <a:spLocks noChangeArrowheads="1"/>
          </p:cNvSpPr>
          <p:nvPr/>
        </p:nvSpPr>
        <p:spPr bwMode="auto">
          <a:xfrm>
            <a:off x="3522664" y="17875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83" name="Oval 231"/>
          <p:cNvSpPr>
            <a:spLocks noChangeArrowheads="1"/>
          </p:cNvSpPr>
          <p:nvPr/>
        </p:nvSpPr>
        <p:spPr bwMode="auto">
          <a:xfrm>
            <a:off x="3838575" y="17875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84" name="Oval 232"/>
          <p:cNvSpPr>
            <a:spLocks noChangeArrowheads="1"/>
          </p:cNvSpPr>
          <p:nvPr/>
        </p:nvSpPr>
        <p:spPr bwMode="auto">
          <a:xfrm>
            <a:off x="4154489" y="17875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85" name="Oval 233"/>
          <p:cNvSpPr>
            <a:spLocks noChangeArrowheads="1"/>
          </p:cNvSpPr>
          <p:nvPr/>
        </p:nvSpPr>
        <p:spPr bwMode="auto">
          <a:xfrm>
            <a:off x="4470400" y="17875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86" name="Oval 234"/>
          <p:cNvSpPr>
            <a:spLocks noChangeArrowheads="1"/>
          </p:cNvSpPr>
          <p:nvPr/>
        </p:nvSpPr>
        <p:spPr bwMode="auto">
          <a:xfrm>
            <a:off x="4786314" y="17875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87" name="Oval 235"/>
          <p:cNvSpPr>
            <a:spLocks noChangeArrowheads="1"/>
          </p:cNvSpPr>
          <p:nvPr/>
        </p:nvSpPr>
        <p:spPr bwMode="auto">
          <a:xfrm>
            <a:off x="5102225" y="17875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88" name="Oval 236"/>
          <p:cNvSpPr>
            <a:spLocks noChangeArrowheads="1"/>
          </p:cNvSpPr>
          <p:nvPr/>
        </p:nvSpPr>
        <p:spPr bwMode="auto">
          <a:xfrm>
            <a:off x="5418139" y="17875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89" name="Oval 237"/>
          <p:cNvSpPr>
            <a:spLocks noChangeArrowheads="1"/>
          </p:cNvSpPr>
          <p:nvPr/>
        </p:nvSpPr>
        <p:spPr bwMode="auto">
          <a:xfrm>
            <a:off x="5734050" y="17875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90" name="Oval 238"/>
          <p:cNvSpPr>
            <a:spLocks noChangeArrowheads="1"/>
          </p:cNvSpPr>
          <p:nvPr/>
        </p:nvSpPr>
        <p:spPr bwMode="auto">
          <a:xfrm>
            <a:off x="6049964" y="17875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91" name="Oval 239"/>
          <p:cNvSpPr>
            <a:spLocks noChangeArrowheads="1"/>
          </p:cNvSpPr>
          <p:nvPr/>
        </p:nvSpPr>
        <p:spPr bwMode="auto">
          <a:xfrm>
            <a:off x="6365876" y="17875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92" name="Oval 240"/>
          <p:cNvSpPr>
            <a:spLocks noChangeArrowheads="1"/>
          </p:cNvSpPr>
          <p:nvPr/>
        </p:nvSpPr>
        <p:spPr bwMode="auto">
          <a:xfrm>
            <a:off x="6681788" y="17875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93" name="Oval 241"/>
          <p:cNvSpPr>
            <a:spLocks noChangeArrowheads="1"/>
          </p:cNvSpPr>
          <p:nvPr/>
        </p:nvSpPr>
        <p:spPr bwMode="auto">
          <a:xfrm>
            <a:off x="6997701" y="17875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94" name="Oval 242"/>
          <p:cNvSpPr>
            <a:spLocks noChangeArrowheads="1"/>
          </p:cNvSpPr>
          <p:nvPr/>
        </p:nvSpPr>
        <p:spPr bwMode="auto">
          <a:xfrm>
            <a:off x="7313613" y="17875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95" name="Oval 243"/>
          <p:cNvSpPr>
            <a:spLocks noChangeArrowheads="1"/>
          </p:cNvSpPr>
          <p:nvPr/>
        </p:nvSpPr>
        <p:spPr bwMode="auto">
          <a:xfrm>
            <a:off x="7629526" y="17875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96" name="Oval 244"/>
          <p:cNvSpPr>
            <a:spLocks noChangeArrowheads="1"/>
          </p:cNvSpPr>
          <p:nvPr/>
        </p:nvSpPr>
        <p:spPr bwMode="auto">
          <a:xfrm>
            <a:off x="7945438" y="1787525"/>
            <a:ext cx="287337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97" name="Oval 245"/>
          <p:cNvSpPr>
            <a:spLocks noChangeArrowheads="1"/>
          </p:cNvSpPr>
          <p:nvPr/>
        </p:nvSpPr>
        <p:spPr bwMode="auto">
          <a:xfrm>
            <a:off x="8261351" y="1787525"/>
            <a:ext cx="287338" cy="2873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98" name="Oval 246"/>
          <p:cNvSpPr>
            <a:spLocks noChangeArrowheads="1"/>
          </p:cNvSpPr>
          <p:nvPr/>
        </p:nvSpPr>
        <p:spPr bwMode="auto">
          <a:xfrm>
            <a:off x="1782764" y="15160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399" name="Oval 247"/>
          <p:cNvSpPr>
            <a:spLocks noChangeArrowheads="1"/>
          </p:cNvSpPr>
          <p:nvPr/>
        </p:nvSpPr>
        <p:spPr bwMode="auto">
          <a:xfrm>
            <a:off x="2098676" y="15160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00" name="Oval 248"/>
          <p:cNvSpPr>
            <a:spLocks noChangeArrowheads="1"/>
          </p:cNvSpPr>
          <p:nvPr/>
        </p:nvSpPr>
        <p:spPr bwMode="auto">
          <a:xfrm>
            <a:off x="2414588" y="15160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01" name="Oval 249"/>
          <p:cNvSpPr>
            <a:spLocks noChangeArrowheads="1"/>
          </p:cNvSpPr>
          <p:nvPr/>
        </p:nvSpPr>
        <p:spPr bwMode="auto">
          <a:xfrm>
            <a:off x="2730501" y="15160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02" name="Oval 250"/>
          <p:cNvSpPr>
            <a:spLocks noChangeArrowheads="1"/>
          </p:cNvSpPr>
          <p:nvPr/>
        </p:nvSpPr>
        <p:spPr bwMode="auto">
          <a:xfrm>
            <a:off x="3046413" y="15160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03" name="Oval 251"/>
          <p:cNvSpPr>
            <a:spLocks noChangeArrowheads="1"/>
          </p:cNvSpPr>
          <p:nvPr/>
        </p:nvSpPr>
        <p:spPr bwMode="auto">
          <a:xfrm>
            <a:off x="3362326" y="15160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04" name="Oval 252"/>
          <p:cNvSpPr>
            <a:spLocks noChangeArrowheads="1"/>
          </p:cNvSpPr>
          <p:nvPr/>
        </p:nvSpPr>
        <p:spPr bwMode="auto">
          <a:xfrm>
            <a:off x="3678238" y="15160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05" name="Oval 253"/>
          <p:cNvSpPr>
            <a:spLocks noChangeArrowheads="1"/>
          </p:cNvSpPr>
          <p:nvPr/>
        </p:nvSpPr>
        <p:spPr bwMode="auto">
          <a:xfrm>
            <a:off x="3994151" y="15160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06" name="Oval 254"/>
          <p:cNvSpPr>
            <a:spLocks noChangeArrowheads="1"/>
          </p:cNvSpPr>
          <p:nvPr/>
        </p:nvSpPr>
        <p:spPr bwMode="auto">
          <a:xfrm>
            <a:off x="4310063" y="15160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07" name="Oval 255"/>
          <p:cNvSpPr>
            <a:spLocks noChangeArrowheads="1"/>
          </p:cNvSpPr>
          <p:nvPr/>
        </p:nvSpPr>
        <p:spPr bwMode="auto">
          <a:xfrm>
            <a:off x="4625976" y="15160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08" name="Oval 256"/>
          <p:cNvSpPr>
            <a:spLocks noChangeArrowheads="1"/>
          </p:cNvSpPr>
          <p:nvPr/>
        </p:nvSpPr>
        <p:spPr bwMode="auto">
          <a:xfrm>
            <a:off x="4941888" y="15160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09" name="Oval 257"/>
          <p:cNvSpPr>
            <a:spLocks noChangeArrowheads="1"/>
          </p:cNvSpPr>
          <p:nvPr/>
        </p:nvSpPr>
        <p:spPr bwMode="auto">
          <a:xfrm>
            <a:off x="5257801" y="15160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10" name="Oval 258"/>
          <p:cNvSpPr>
            <a:spLocks noChangeArrowheads="1"/>
          </p:cNvSpPr>
          <p:nvPr/>
        </p:nvSpPr>
        <p:spPr bwMode="auto">
          <a:xfrm>
            <a:off x="5573714" y="15160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11" name="Oval 259"/>
          <p:cNvSpPr>
            <a:spLocks noChangeArrowheads="1"/>
          </p:cNvSpPr>
          <p:nvPr/>
        </p:nvSpPr>
        <p:spPr bwMode="auto">
          <a:xfrm>
            <a:off x="5889625" y="15160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12" name="Oval 260"/>
          <p:cNvSpPr>
            <a:spLocks noChangeArrowheads="1"/>
          </p:cNvSpPr>
          <p:nvPr/>
        </p:nvSpPr>
        <p:spPr bwMode="auto">
          <a:xfrm>
            <a:off x="6205539" y="15160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13" name="Oval 261"/>
          <p:cNvSpPr>
            <a:spLocks noChangeArrowheads="1"/>
          </p:cNvSpPr>
          <p:nvPr/>
        </p:nvSpPr>
        <p:spPr bwMode="auto">
          <a:xfrm>
            <a:off x="6521450" y="15160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14" name="Oval 262"/>
          <p:cNvSpPr>
            <a:spLocks noChangeArrowheads="1"/>
          </p:cNvSpPr>
          <p:nvPr/>
        </p:nvSpPr>
        <p:spPr bwMode="auto">
          <a:xfrm>
            <a:off x="6837364" y="15160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15" name="Oval 263"/>
          <p:cNvSpPr>
            <a:spLocks noChangeArrowheads="1"/>
          </p:cNvSpPr>
          <p:nvPr/>
        </p:nvSpPr>
        <p:spPr bwMode="auto">
          <a:xfrm>
            <a:off x="7153275" y="15160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16" name="Oval 264"/>
          <p:cNvSpPr>
            <a:spLocks noChangeArrowheads="1"/>
          </p:cNvSpPr>
          <p:nvPr/>
        </p:nvSpPr>
        <p:spPr bwMode="auto">
          <a:xfrm>
            <a:off x="7469189" y="15160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17" name="Oval 265"/>
          <p:cNvSpPr>
            <a:spLocks noChangeArrowheads="1"/>
          </p:cNvSpPr>
          <p:nvPr/>
        </p:nvSpPr>
        <p:spPr bwMode="auto">
          <a:xfrm>
            <a:off x="7785100" y="1516065"/>
            <a:ext cx="287338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18" name="Oval 266"/>
          <p:cNvSpPr>
            <a:spLocks noChangeArrowheads="1"/>
          </p:cNvSpPr>
          <p:nvPr/>
        </p:nvSpPr>
        <p:spPr bwMode="auto">
          <a:xfrm>
            <a:off x="8101014" y="1516065"/>
            <a:ext cx="287337" cy="2873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419" name="Text Box 268"/>
          <p:cNvSpPr txBox="1">
            <a:spLocks noChangeArrowheads="1"/>
          </p:cNvSpPr>
          <p:nvPr/>
        </p:nvSpPr>
        <p:spPr bwMode="auto">
          <a:xfrm>
            <a:off x="1331914" y="4330701"/>
            <a:ext cx="200585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1800">
                <a:latin typeface="Arial" charset="0"/>
              </a:rPr>
              <a:t>K (Ice), C (Ice), ...</a:t>
            </a:r>
          </a:p>
        </p:txBody>
      </p:sp>
      <p:sp>
        <p:nvSpPr>
          <p:cNvPr id="95501" name="Text Box 269"/>
          <p:cNvSpPr txBox="1">
            <a:spLocks noChangeArrowheads="1"/>
          </p:cNvSpPr>
          <p:nvPr/>
        </p:nvSpPr>
        <p:spPr bwMode="auto">
          <a:xfrm>
            <a:off x="4214814" y="2349500"/>
            <a:ext cx="869349" cy="156966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9600">
                <a:latin typeface="Arial" charset="0"/>
              </a:rPr>
              <a:t>?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2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5011317" y="5923847"/>
            <a:ext cx="1174053" cy="46566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772370" y="5912557"/>
            <a:ext cx="983075" cy="465664"/>
          </a:xfrm>
          <a:prstGeom prst="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r>
              <a:rPr lang="en-US" b="1" dirty="0" smtClean="0"/>
              <a:t>Conclusion and Outlook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2955" y="1231301"/>
            <a:ext cx="8681156" cy="491913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Ion-induced desorption is still a topic in new accelerator facilities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sz="2400" dirty="0" smtClean="0"/>
              <a:t>Dedicated studies needed:</a:t>
            </a:r>
          </a:p>
          <a:p>
            <a:pPr lvl="1"/>
            <a:r>
              <a:rPr lang="en-US" sz="2400" dirty="0" smtClean="0"/>
              <a:t>Cryogenic surfaces (coverage, temperature,...)</a:t>
            </a:r>
          </a:p>
          <a:p>
            <a:pPr lvl="1"/>
            <a:r>
              <a:rPr lang="en-US" sz="2400" dirty="0" smtClean="0"/>
              <a:t>Room temperature (contribution of diffusion from unbaked targets) </a:t>
            </a:r>
          </a:p>
          <a:p>
            <a:endParaRPr lang="en-US" sz="1500" dirty="0" smtClean="0"/>
          </a:p>
          <a:p>
            <a:r>
              <a:rPr lang="en-US" sz="2400" dirty="0" smtClean="0"/>
              <a:t>Surface and bulk investigations needed</a:t>
            </a:r>
          </a:p>
          <a:p>
            <a:pPr marL="457200" lvl="1" indent="0">
              <a:buNone/>
            </a:pPr>
            <a:r>
              <a:rPr lang="en-US" sz="2400" dirty="0" smtClean="0">
                <a:sym typeface="Wingdings"/>
              </a:rPr>
              <a:t>	 ERDA for concentration of light elements</a:t>
            </a:r>
          </a:p>
          <a:p>
            <a:pPr marL="457200" lvl="1" indent="0">
              <a:buNone/>
            </a:pPr>
            <a:r>
              <a:rPr lang="en-US" sz="2400" dirty="0">
                <a:sym typeface="Wingdings"/>
              </a:rPr>
              <a:t>	</a:t>
            </a:r>
            <a:r>
              <a:rPr lang="en-US" sz="2400" dirty="0" smtClean="0">
                <a:sym typeface="Wingdings"/>
              </a:rPr>
              <a:t> XPS for oxides / carbides</a:t>
            </a:r>
            <a:endParaRPr lang="en-US" sz="2400" dirty="0">
              <a:sym typeface="Wingdings"/>
            </a:endParaRPr>
          </a:p>
          <a:p>
            <a:pPr marL="457200" lvl="1" indent="0">
              <a:buNone/>
            </a:pPr>
            <a:endParaRPr lang="en-US" sz="1500" dirty="0" smtClean="0">
              <a:sym typeface="Wingdings"/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Enhance existing model to cryogenic temperatures and diffusion</a:t>
            </a:r>
            <a:endParaRPr lang="en-US" sz="2400" dirty="0" smtClean="0">
              <a:sym typeface="Wingdings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02084"/>
              </p:ext>
            </p:extLst>
          </p:nvPr>
        </p:nvGraphicFramePr>
        <p:xfrm>
          <a:off x="3156653" y="5812367"/>
          <a:ext cx="3028717" cy="57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Formel" r:id="rId3" imgW="1193800" imgH="228600" progId="Equation.3">
                  <p:embed/>
                </p:oleObj>
              </mc:Choice>
              <mc:Fallback>
                <p:oleObj name="Formel" r:id="rId3" imgW="1193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6653" y="5812367"/>
                        <a:ext cx="3028717" cy="57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61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r>
              <a:rPr lang="en-US" b="1" dirty="0" smtClean="0"/>
              <a:t>Conclusion and Outlook</a:t>
            </a:r>
            <a:endParaRPr lang="en-US" b="1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  <p:grpSp>
        <p:nvGrpSpPr>
          <p:cNvPr id="10" name="Gruppierung 9"/>
          <p:cNvGrpSpPr/>
          <p:nvPr/>
        </p:nvGrpSpPr>
        <p:grpSpPr>
          <a:xfrm>
            <a:off x="476615" y="1675237"/>
            <a:ext cx="8229806" cy="4561453"/>
            <a:chOff x="261470" y="418361"/>
            <a:chExt cx="5969514" cy="3178563"/>
          </a:xfrm>
        </p:grpSpPr>
        <p:sp>
          <p:nvSpPr>
            <p:cNvPr id="11" name="Rechteck 10"/>
            <p:cNvSpPr/>
            <p:nvPr/>
          </p:nvSpPr>
          <p:spPr>
            <a:xfrm>
              <a:off x="4806590" y="1374588"/>
              <a:ext cx="123997" cy="440765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2114176" y="2173941"/>
              <a:ext cx="627530" cy="1195294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049057" y="2248647"/>
              <a:ext cx="201706" cy="88153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943412" y="1299882"/>
              <a:ext cx="679823" cy="582706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5" name="Oval 14"/>
            <p:cNvSpPr/>
            <p:nvPr/>
          </p:nvSpPr>
          <p:spPr>
            <a:xfrm>
              <a:off x="1725706" y="903941"/>
              <a:ext cx="1382059" cy="1397000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6" name="Oval 15"/>
            <p:cNvSpPr/>
            <p:nvPr/>
          </p:nvSpPr>
          <p:spPr>
            <a:xfrm>
              <a:off x="3454415" y="903941"/>
              <a:ext cx="1382059" cy="1397000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2741706" y="2554941"/>
              <a:ext cx="500529" cy="328706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361764" y="2554941"/>
              <a:ext cx="687312" cy="328706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cxnSp>
          <p:nvCxnSpPr>
            <p:cNvPr id="19" name="Gerade Verbindung 18"/>
            <p:cNvCxnSpPr>
              <a:stCxn id="16" idx="0"/>
            </p:cNvCxnSpPr>
            <p:nvPr/>
          </p:nvCxnSpPr>
          <p:spPr>
            <a:xfrm flipH="1" flipV="1">
              <a:off x="4138706" y="500529"/>
              <a:ext cx="6739" cy="40341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006469" y="433303"/>
              <a:ext cx="264474" cy="26147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3242235" y="2435412"/>
              <a:ext cx="119529" cy="5677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1501587" y="1434353"/>
              <a:ext cx="209177" cy="306294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763062" y="1434353"/>
              <a:ext cx="1217706" cy="306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>
              <a:off x="1277471" y="1299882"/>
              <a:ext cx="926353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3242235" y="1322295"/>
              <a:ext cx="119529" cy="194236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3242235" y="1668946"/>
              <a:ext cx="119529" cy="194236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2980768" y="1434353"/>
              <a:ext cx="59761" cy="3062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4232406" y="418361"/>
              <a:ext cx="1372052" cy="235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/>
                <a:t>Vaccum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diagnostic</a:t>
              </a:r>
              <a:endParaRPr lang="de-DE" sz="1600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930587" y="1367117"/>
              <a:ext cx="1300397" cy="235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/>
                <a:t>Flange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or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window</a:t>
              </a:r>
              <a:endParaRPr lang="de-DE" sz="16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726764" y="556273"/>
              <a:ext cx="1284046" cy="235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/>
                <a:t>Cooled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apperture</a:t>
              </a:r>
              <a:endParaRPr lang="de-DE" sz="1600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203824" y="1434353"/>
              <a:ext cx="867057" cy="235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Sample  </a:t>
              </a:r>
              <a:r>
                <a:rPr lang="de-DE" sz="1600" dirty="0" smtClean="0">
                  <a:sym typeface="Wingdings"/>
                </a:rPr>
                <a:t></a:t>
              </a:r>
              <a:endParaRPr lang="de-DE" sz="1600" dirty="0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61470" y="1939373"/>
              <a:ext cx="1234339" cy="235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/>
                <a:t>Cooling</a:t>
              </a:r>
              <a:r>
                <a:rPr lang="de-DE" sz="1600" dirty="0" smtClean="0"/>
                <a:t> /</a:t>
              </a:r>
              <a:r>
                <a:rPr lang="de-DE" sz="1600" dirty="0" err="1" smtClean="0"/>
                <a:t>Heating</a:t>
              </a:r>
              <a:endParaRPr lang="de-DE" sz="1600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950666" y="3361009"/>
              <a:ext cx="1258062" cy="23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Turbo pump</a:t>
              </a:r>
              <a:endParaRPr lang="de-DE" sz="1600" dirty="0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3713804" y="3130176"/>
              <a:ext cx="878321" cy="407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UHV-Pump</a:t>
              </a:r>
            </a:p>
            <a:p>
              <a:r>
                <a:rPr lang="de-DE" sz="1600" dirty="0" smtClean="0"/>
                <a:t>IZ, TSP</a:t>
              </a:r>
              <a:endParaRPr lang="de-DE" sz="1600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3040529" y="3003176"/>
              <a:ext cx="680873" cy="407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Bypass-</a:t>
              </a:r>
            </a:p>
            <a:p>
              <a:r>
                <a:rPr lang="de-DE" sz="1600" dirty="0" err="1"/>
                <a:t>v</a:t>
              </a:r>
              <a:r>
                <a:rPr lang="de-DE" sz="1600" dirty="0" err="1" smtClean="0"/>
                <a:t>alve</a:t>
              </a:r>
              <a:endParaRPr lang="de-DE" sz="1600" dirty="0"/>
            </a:p>
          </p:txBody>
        </p:sp>
        <p:cxnSp>
          <p:nvCxnSpPr>
            <p:cNvPr id="36" name="Gerade Verbindung 35"/>
            <p:cNvCxnSpPr>
              <a:stCxn id="32" idx="0"/>
            </p:cNvCxnSpPr>
            <p:nvPr/>
          </p:nvCxnSpPr>
          <p:spPr>
            <a:xfrm flipV="1">
              <a:off x="878639" y="1711353"/>
              <a:ext cx="540772" cy="22802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>
              <a:stCxn id="30" idx="2"/>
            </p:cNvCxnSpPr>
            <p:nvPr/>
          </p:nvCxnSpPr>
          <p:spPr>
            <a:xfrm flipH="1">
              <a:off x="3306410" y="792188"/>
              <a:ext cx="62377" cy="440459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4704237" y="773206"/>
              <a:ext cx="264474" cy="26147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39" name="Oval 38"/>
            <p:cNvSpPr/>
            <p:nvPr/>
          </p:nvSpPr>
          <p:spPr>
            <a:xfrm>
              <a:off x="4704237" y="2170206"/>
              <a:ext cx="264474" cy="26147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cxnSp>
          <p:nvCxnSpPr>
            <p:cNvPr id="40" name="Gerade Verbindung 39"/>
            <p:cNvCxnSpPr>
              <a:stCxn id="38" idx="3"/>
              <a:endCxn id="16" idx="7"/>
            </p:cNvCxnSpPr>
            <p:nvPr/>
          </p:nvCxnSpPr>
          <p:spPr>
            <a:xfrm flipH="1">
              <a:off x="4634076" y="996385"/>
              <a:ext cx="108892" cy="1121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>
              <a:stCxn id="39" idx="1"/>
              <a:endCxn id="16" idx="5"/>
            </p:cNvCxnSpPr>
            <p:nvPr/>
          </p:nvCxnSpPr>
          <p:spPr>
            <a:xfrm flipH="1" flipV="1">
              <a:off x="4634076" y="2096355"/>
              <a:ext cx="108892" cy="1121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/>
            <p:cNvSpPr txBox="1"/>
            <p:nvPr/>
          </p:nvSpPr>
          <p:spPr>
            <a:xfrm>
              <a:off x="5015748" y="757677"/>
              <a:ext cx="977808" cy="235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/>
                <a:t>Electron</a:t>
              </a:r>
              <a:r>
                <a:rPr lang="de-DE" sz="1600" dirty="0" err="1"/>
                <a:t>-</a:t>
              </a:r>
              <a:r>
                <a:rPr lang="de-DE" sz="1600" dirty="0" err="1" smtClean="0"/>
                <a:t>gun</a:t>
              </a:r>
              <a:endParaRPr lang="de-DE" sz="1600" dirty="0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030354" y="2172758"/>
              <a:ext cx="1184632" cy="235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/>
                <a:t>keV-</a:t>
              </a:r>
              <a:r>
                <a:rPr lang="de-DE" sz="1600" dirty="0" err="1"/>
                <a:t>s</a:t>
              </a:r>
              <a:r>
                <a:rPr lang="de-DE" sz="1600" dirty="0" err="1" smtClean="0"/>
                <a:t>putter-gun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46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r>
              <a:rPr lang="en-US" b="1" dirty="0" smtClean="0"/>
              <a:t>Conclusion and Outlook</a:t>
            </a:r>
            <a:endParaRPr lang="en-US" b="1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  <p:pic>
        <p:nvPicPr>
          <p:cNvPr id="44" name="Grafik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0" b="16861"/>
          <a:stretch/>
        </p:blipFill>
        <p:spPr>
          <a:xfrm>
            <a:off x="83461" y="1272060"/>
            <a:ext cx="5023829" cy="3848220"/>
          </a:xfrm>
          <a:prstGeom prst="rect">
            <a:avLst/>
          </a:prstGeom>
        </p:spPr>
      </p:pic>
      <p:pic>
        <p:nvPicPr>
          <p:cNvPr id="45" name="Grafik 2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5683" r="9448" b="9883"/>
          <a:stretch/>
        </p:blipFill>
        <p:spPr>
          <a:xfrm>
            <a:off x="4494479" y="2958684"/>
            <a:ext cx="4612377" cy="358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22566" y="68137"/>
            <a:ext cx="6242342" cy="787557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cknowledgement</a:t>
            </a:r>
            <a:endParaRPr lang="en-US" dirty="0"/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/>
          <a:srcRect t="12522" b="9976"/>
          <a:stretch/>
        </p:blipFill>
        <p:spPr>
          <a:xfrm>
            <a:off x="0" y="3816607"/>
            <a:ext cx="9144000" cy="2679693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0" y="1201061"/>
            <a:ext cx="9144000" cy="26155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/>
              <a:t>GSI: 		H. </a:t>
            </a:r>
            <a:r>
              <a:rPr lang="en-US" sz="1400" dirty="0" err="1" smtClean="0"/>
              <a:t>Kollmus</a:t>
            </a:r>
            <a:r>
              <a:rPr lang="en-US" sz="1400" dirty="0" smtClean="0"/>
              <a:t>, </a:t>
            </a:r>
            <a:r>
              <a:rPr lang="en-US" sz="1400" dirty="0" smtClean="0"/>
              <a:t>A. </a:t>
            </a:r>
            <a:r>
              <a:rPr lang="en-US" sz="1400" dirty="0" err="1" smtClean="0"/>
              <a:t>Warth</a:t>
            </a:r>
            <a:r>
              <a:rPr lang="en-US" sz="1400" dirty="0" smtClean="0"/>
              <a:t>, L. </a:t>
            </a:r>
            <a:r>
              <a:rPr lang="en-US" sz="1400" dirty="0" err="1" smtClean="0"/>
              <a:t>Bozyk</a:t>
            </a:r>
            <a:r>
              <a:rPr lang="en-US" sz="1400" dirty="0" smtClean="0"/>
              <a:t>, D. </a:t>
            </a:r>
            <a:r>
              <a:rPr lang="en-US" sz="1400" dirty="0" err="1" smtClean="0"/>
              <a:t>Severin</a:t>
            </a:r>
            <a:r>
              <a:rPr lang="en-US" sz="1400" dirty="0"/>
              <a:t>,</a:t>
            </a:r>
            <a:r>
              <a:rPr lang="en-US" sz="1400" dirty="0" smtClean="0"/>
              <a:t> C. </a:t>
            </a:r>
            <a:r>
              <a:rPr lang="en-US" sz="1400" dirty="0" err="1" smtClean="0"/>
              <a:t>Trautmann</a:t>
            </a:r>
            <a:r>
              <a:rPr lang="en-US" sz="1400" dirty="0" smtClean="0"/>
              <a:t>, </a:t>
            </a:r>
            <a:r>
              <a:rPr lang="en-US" sz="1400" dirty="0"/>
              <a:t>A. </a:t>
            </a:r>
            <a:r>
              <a:rPr lang="en-US" sz="1400" dirty="0" err="1" smtClean="0"/>
              <a:t>Gumberidze</a:t>
            </a:r>
            <a:endParaRPr lang="en-US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/>
              <a:t>CERN: 	E. </a:t>
            </a:r>
            <a:r>
              <a:rPr lang="en-US" sz="1400" dirty="0" err="1" smtClean="0"/>
              <a:t>Mahner</a:t>
            </a:r>
            <a:endParaRPr lang="en-US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/>
              <a:t>IRFU:	M. </a:t>
            </a:r>
            <a:r>
              <a:rPr lang="en-US" sz="1400" dirty="0" err="1" smtClean="0"/>
              <a:t>Authier</a:t>
            </a:r>
            <a:r>
              <a:rPr lang="en-US" sz="1400" dirty="0" smtClean="0"/>
              <a:t>, </a:t>
            </a:r>
            <a:r>
              <a:rPr lang="en-US" sz="1400" dirty="0"/>
              <a:t>O. </a:t>
            </a:r>
            <a:r>
              <a:rPr lang="en-US" sz="1400" dirty="0" err="1" smtClean="0"/>
              <a:t>Cloue</a:t>
            </a:r>
            <a:r>
              <a:rPr lang="en-US" sz="1400" dirty="0" smtClean="0"/>
              <a:t>, </a:t>
            </a:r>
            <a:r>
              <a:rPr lang="en-US" sz="1400" dirty="0"/>
              <a:t>A. </a:t>
            </a:r>
            <a:r>
              <a:rPr lang="en-US" sz="1400" dirty="0" err="1" smtClean="0"/>
              <a:t>Drouard</a:t>
            </a:r>
            <a:r>
              <a:rPr lang="en-US" sz="1400" dirty="0" smtClean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/>
              <a:t>INSP: 	E. </a:t>
            </a:r>
            <a:r>
              <a:rPr lang="en-US" sz="1400" dirty="0" err="1" smtClean="0"/>
              <a:t>Lamour</a:t>
            </a:r>
            <a:r>
              <a:rPr lang="en-US" sz="1400" dirty="0" smtClean="0"/>
              <a:t>, </a:t>
            </a:r>
            <a:r>
              <a:rPr lang="en-US" sz="1400" dirty="0"/>
              <a:t>S. </a:t>
            </a:r>
            <a:r>
              <a:rPr lang="en-US" sz="1400" dirty="0" smtClean="0"/>
              <a:t>Mace, </a:t>
            </a:r>
            <a:r>
              <a:rPr lang="en-US" sz="1400" dirty="0"/>
              <a:t>C. </a:t>
            </a:r>
            <a:r>
              <a:rPr lang="en-US" sz="1400" dirty="0" err="1" smtClean="0"/>
              <a:t>Prigent</a:t>
            </a:r>
            <a:r>
              <a:rPr lang="en-US" sz="1400" dirty="0" smtClean="0"/>
              <a:t>, D. </a:t>
            </a:r>
            <a:r>
              <a:rPr lang="en-US" sz="1400" dirty="0" err="1" smtClean="0"/>
              <a:t>Vernhet</a:t>
            </a:r>
            <a:r>
              <a:rPr lang="en-US" sz="1400" dirty="0" smtClean="0"/>
              <a:t>, S</a:t>
            </a:r>
            <a:r>
              <a:rPr lang="en-US" sz="1400" dirty="0"/>
              <a:t>. </a:t>
            </a:r>
            <a:r>
              <a:rPr lang="en-US" sz="1400" dirty="0" err="1" smtClean="0"/>
              <a:t>Steydli</a:t>
            </a:r>
            <a:endParaRPr lang="en-US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/>
              <a:t>CIMAP:	P</a:t>
            </a:r>
            <a:r>
              <a:rPr lang="en-US" sz="1400" dirty="0"/>
              <a:t>. </a:t>
            </a:r>
            <a:r>
              <a:rPr lang="en-US" sz="1400" dirty="0" smtClean="0"/>
              <a:t>Rousseau, M. </a:t>
            </a:r>
            <a:r>
              <a:rPr lang="en-US" sz="1400" dirty="0" err="1" smtClean="0"/>
              <a:t>Toulemonde</a:t>
            </a:r>
            <a:endParaRPr lang="en-US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/>
              <a:t>GANIL:	C</a:t>
            </a:r>
            <a:r>
              <a:rPr lang="en-US" sz="1400" dirty="0"/>
              <a:t>. </a:t>
            </a:r>
            <a:r>
              <a:rPr lang="en-US" sz="1400" dirty="0" err="1" smtClean="0"/>
              <a:t>Stodel</a:t>
            </a:r>
            <a:r>
              <a:rPr lang="en-US" sz="1400" dirty="0" smtClean="0"/>
              <a:t>, </a:t>
            </a:r>
            <a:r>
              <a:rPr lang="en-US" sz="1400" dirty="0"/>
              <a:t>R. </a:t>
            </a:r>
            <a:r>
              <a:rPr lang="en-US" sz="1400" dirty="0" err="1" smtClean="0"/>
              <a:t>Levallois</a:t>
            </a:r>
            <a:endParaRPr lang="en-US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/>
              <a:t>LMU: 	W. </a:t>
            </a:r>
            <a:r>
              <a:rPr lang="en-US" sz="1400" dirty="0" err="1" smtClean="0"/>
              <a:t>Assmann</a:t>
            </a:r>
            <a:endParaRPr lang="en-US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/>
              <a:t>HSRM: 	F. </a:t>
            </a:r>
            <a:r>
              <a:rPr lang="en-US" sz="1400" dirty="0" err="1" smtClean="0"/>
              <a:t>Völklein</a:t>
            </a:r>
            <a:endParaRPr lang="en-US" sz="1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95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71764"/>
            <a:ext cx="6242342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+mj-lt"/>
                <a:cs typeface="Verdana"/>
              </a:rPr>
              <a:t>What we measure...</a:t>
            </a:r>
          </a:p>
        </p:txBody>
      </p:sp>
      <p:graphicFrame>
        <p:nvGraphicFramePr>
          <p:cNvPr id="11268" name="Object 3"/>
          <p:cNvGraphicFramePr>
            <a:graphicFrameLocks noChangeAspect="1"/>
          </p:cNvGraphicFramePr>
          <p:nvPr/>
        </p:nvGraphicFramePr>
        <p:xfrm>
          <a:off x="823914" y="874715"/>
          <a:ext cx="6832600" cy="575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Graph" r:id="rId4" imgW="3629160" imgH="3057480" progId="Origin50.Graph">
                  <p:embed/>
                </p:oleObj>
              </mc:Choice>
              <mc:Fallback>
                <p:oleObj name="Graph" r:id="rId4" imgW="3629160" imgH="30574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" y="874715"/>
                        <a:ext cx="6832600" cy="575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7286626" y="1522415"/>
            <a:ext cx="1169988" cy="376237"/>
            <a:chOff x="3844" y="1154"/>
            <a:chExt cx="737" cy="237"/>
          </a:xfrm>
        </p:grpSpPr>
        <p:sp>
          <p:nvSpPr>
            <p:cNvPr id="11278" name="AutoShape 5"/>
            <p:cNvSpPr>
              <a:spLocks noChangeArrowheads="1"/>
            </p:cNvSpPr>
            <p:nvPr/>
          </p:nvSpPr>
          <p:spPr bwMode="auto">
            <a:xfrm>
              <a:off x="3844" y="1154"/>
              <a:ext cx="737" cy="237"/>
            </a:xfrm>
            <a:prstGeom prst="roundRect">
              <a:avLst>
                <a:gd name="adj" fmla="val 421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79" name="AutoShape 6"/>
            <p:cNvSpPr>
              <a:spLocks noChangeArrowheads="1"/>
            </p:cNvSpPr>
            <p:nvPr/>
          </p:nvSpPr>
          <p:spPr bwMode="auto">
            <a:xfrm>
              <a:off x="3844" y="1154"/>
              <a:ext cx="735" cy="230"/>
            </a:xfrm>
            <a:prstGeom prst="roundRect">
              <a:avLst>
                <a:gd name="adj" fmla="val 42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7000"/>
                </a:lnSpc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latin typeface="Tahoma" charset="0"/>
                </a:rPr>
                <a:t>scrubbing</a:t>
              </a:r>
            </a:p>
          </p:txBody>
        </p:sp>
      </p:grpSp>
      <p:sp>
        <p:nvSpPr>
          <p:cNvPr id="11270" name="Line 7"/>
          <p:cNvSpPr>
            <a:spLocks noChangeShapeType="1"/>
          </p:cNvSpPr>
          <p:nvPr/>
        </p:nvSpPr>
        <p:spPr bwMode="auto">
          <a:xfrm flipH="1">
            <a:off x="7159626" y="1905000"/>
            <a:ext cx="307975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703638" y="2551113"/>
            <a:ext cx="34607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4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800">
                <a:latin typeface="Times New Roman" charset="0"/>
              </a:rPr>
              <a:t>Continuous bombardment</a:t>
            </a:r>
          </a:p>
          <a:p>
            <a: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800">
                <a:latin typeface="Times New Roman" charset="0"/>
              </a:rPr>
              <a:t>1Hz, 9</a:t>
            </a:r>
            <a:r>
              <a:rPr lang="en-GB" sz="1800">
                <a:latin typeface="Symbol" charset="0"/>
              </a:rPr>
              <a:t></a:t>
            </a:r>
            <a:r>
              <a:rPr lang="en-GB" sz="1800">
                <a:latin typeface="Times New Roman" charset="0"/>
              </a:rPr>
              <a:t>10</a:t>
            </a:r>
            <a:r>
              <a:rPr lang="en-GB" sz="1800" baseline="30000">
                <a:latin typeface="Times New Roman" charset="0"/>
              </a:rPr>
              <a:t>10</a:t>
            </a:r>
            <a:r>
              <a:rPr lang="en-GB" sz="1800">
                <a:latin typeface="Times New Roman" charset="0"/>
              </a:rPr>
              <a:t> ions/pulse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3760788" y="4638675"/>
            <a:ext cx="2393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4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800">
                <a:latin typeface="Times New Roman" charset="0"/>
              </a:rPr>
              <a:t>Single shot</a:t>
            </a:r>
          </a:p>
          <a:p>
            <a:pPr eaLnBrk="0" hangingPunct="0">
              <a:spcBef>
                <a:spcPts val="450"/>
              </a:spcBef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GB" sz="1800">
                <a:latin typeface="Times New Roman" charset="0"/>
              </a:rPr>
              <a:t>9</a:t>
            </a:r>
            <a:r>
              <a:rPr lang="en-GB" sz="1800">
                <a:latin typeface="Symbol" charset="0"/>
              </a:rPr>
              <a:t></a:t>
            </a:r>
            <a:r>
              <a:rPr lang="en-GB" sz="1800">
                <a:latin typeface="Times New Roman" charset="0"/>
              </a:rPr>
              <a:t>10</a:t>
            </a:r>
            <a:r>
              <a:rPr lang="en-GB" sz="1800" baseline="30000">
                <a:latin typeface="Times New Roman" charset="0"/>
              </a:rPr>
              <a:t>10</a:t>
            </a:r>
            <a:r>
              <a:rPr lang="en-GB" sz="1800">
                <a:latin typeface="Times New Roman" charset="0"/>
              </a:rPr>
              <a:t> ions/pulse</a:t>
            </a:r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 flipH="1" flipV="1">
            <a:off x="2751139" y="4494215"/>
            <a:ext cx="993775" cy="231775"/>
          </a:xfrm>
          <a:prstGeom prst="line">
            <a:avLst/>
          </a:prstGeom>
          <a:noFill/>
          <a:ln w="223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 flipH="1" flipV="1">
            <a:off x="3848101" y="2060577"/>
            <a:ext cx="168275" cy="460375"/>
          </a:xfrm>
          <a:prstGeom prst="line">
            <a:avLst/>
          </a:prstGeom>
          <a:noFill/>
          <a:ln w="223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AutoShape 12"/>
          <p:cNvSpPr>
            <a:spLocks noChangeArrowheads="1"/>
          </p:cNvSpPr>
          <p:nvPr/>
        </p:nvSpPr>
        <p:spPr bwMode="auto">
          <a:xfrm>
            <a:off x="3106739" y="1296990"/>
            <a:ext cx="3497627" cy="299185"/>
          </a:xfrm>
          <a:prstGeom prst="roundRect">
            <a:avLst>
              <a:gd name="adj" fmla="val 3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latin typeface="Times New Roman" charset="0"/>
              </a:rPr>
              <a:t>1.4 MeV/u C</a:t>
            </a:r>
            <a:r>
              <a:rPr lang="en-GB" sz="1400" baseline="30000">
                <a:latin typeface="Times New Roman" charset="0"/>
              </a:rPr>
              <a:t>2+</a:t>
            </a:r>
            <a:r>
              <a:rPr lang="en-GB" sz="1400">
                <a:latin typeface="Times New Roman" charset="0"/>
              </a:rPr>
              <a:t> </a:t>
            </a:r>
            <a:r>
              <a:rPr lang="en-GB" sz="1400">
                <a:latin typeface="Symbol" charset="0"/>
              </a:rPr>
              <a:t></a:t>
            </a:r>
            <a:r>
              <a:rPr lang="en-GB" sz="1400">
                <a:latin typeface="Times New Roman" charset="0"/>
              </a:rPr>
              <a:t> Al, perpendicular incidence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4117975" y="6186488"/>
            <a:ext cx="118509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1800">
                <a:latin typeface="Arial" charset="0"/>
              </a:rPr>
              <a:t>time [min]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 rot="16200000">
            <a:off x="-692149" y="3507066"/>
            <a:ext cx="369411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latin typeface="Arial" charset="0"/>
              </a:rPr>
              <a:t>total pressure increase [mbar]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9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Review of heavy-ion induced desorption data</a:t>
            </a:r>
          </a:p>
        </p:txBody>
      </p:sp>
      <p:sp>
        <p:nvSpPr>
          <p:cNvPr id="30724" name="Rectangle 22"/>
          <p:cNvSpPr>
            <a:spLocks noChangeArrowheads="1"/>
          </p:cNvSpPr>
          <p:nvPr/>
        </p:nvSpPr>
        <p:spPr bwMode="auto">
          <a:xfrm>
            <a:off x="1831731" y="5448301"/>
            <a:ext cx="665285" cy="142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68874" y="6256339"/>
            <a:ext cx="21687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 smtClean="0">
                <a:solidFill>
                  <a:srgbClr val="000099"/>
                </a:solidFill>
                <a:latin typeface="Calibri" charset="0"/>
                <a:ea typeface="ＭＳ Ｐゴシック" charset="0"/>
                <a:cs typeface="Times New Roman" charset="0"/>
              </a:rPr>
              <a:t>PRST-AB 11, 104801 (2008)</a:t>
            </a:r>
            <a:endParaRPr lang="en-GB" sz="1400" dirty="0" smtClean="0">
              <a:solidFill>
                <a:srgbClr val="000099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pic>
        <p:nvPicPr>
          <p:cNvPr id="30726" name="Picture 12" descr="FIG 5 for AB Seminar 2008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10825" r="12910" b="4800"/>
          <a:stretch>
            <a:fillRect/>
          </a:stretch>
        </p:blipFill>
        <p:spPr bwMode="auto">
          <a:xfrm>
            <a:off x="870439" y="987426"/>
            <a:ext cx="677300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Markus Bender, GSI Materials Research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3502" y="649323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Courtesy Edgar Mahner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6" y="1245287"/>
            <a:ext cx="71405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87036" y="1229185"/>
            <a:ext cx="641201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600" dirty="0" smtClean="0">
                <a:latin typeface="Lucida Sans" charset="0"/>
              </a:rPr>
              <a:t>C, Cr and </a:t>
            </a:r>
            <a:r>
              <a:rPr lang="en-US" sz="1600" dirty="0" err="1" smtClean="0">
                <a:latin typeface="Lucida Sans" charset="0"/>
              </a:rPr>
              <a:t>Pb</a:t>
            </a:r>
            <a:r>
              <a:rPr lang="en-US" sz="1600" dirty="0" smtClean="0">
                <a:latin typeface="Lucida Sans" charset="0"/>
              </a:rPr>
              <a:t> -&gt; stainless steel, calculated using the CMEE library</a:t>
            </a:r>
            <a:endParaRPr lang="en-US" sz="1600" dirty="0">
              <a:latin typeface="Lucida Sans" charset="0"/>
            </a:endParaRPr>
          </a:p>
        </p:txBody>
      </p:sp>
      <p:sp>
        <p:nvSpPr>
          <p:cNvPr id="13316" name="Titel 1"/>
          <p:cNvSpPr>
            <a:spLocks noGrp="1"/>
          </p:cNvSpPr>
          <p:nvPr>
            <p:ph type="title"/>
          </p:nvPr>
        </p:nvSpPr>
        <p:spPr>
          <a:xfrm>
            <a:off x="422566" y="70427"/>
            <a:ext cx="6242342" cy="78755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  <a:cs typeface="Verdana"/>
              </a:rPr>
              <a:t>Scaling: Electronic Energy Loss</a:t>
            </a:r>
            <a:endParaRPr lang="en-US" b="1" dirty="0">
              <a:latin typeface="+mj-lt"/>
              <a:cs typeface="Verdana"/>
            </a:endParaRPr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4425951" y="3138040"/>
            <a:ext cx="1529265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n</a:t>
            </a:r>
            <a:r>
              <a:rPr lang="en-US" sz="1800" baseline="-33000" smtClean="0">
                <a:latin typeface="Lucida Sans" charset="0"/>
              </a:rPr>
              <a:t>eff</a:t>
            </a:r>
            <a:r>
              <a:rPr lang="en-US" sz="1800" smtClean="0">
                <a:latin typeface="Lucida Sans" charset="0"/>
              </a:rPr>
              <a:t> [mol./ion]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measurement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endParaRPr lang="en-US" sz="1800" smtClean="0">
              <a:latin typeface="Lucida Sans" charset="0"/>
            </a:endParaRP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1900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300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10</a:t>
            </a:r>
            <a:endParaRPr lang="en-US" sz="1800">
              <a:latin typeface="Lucida Sans" charset="0"/>
            </a:endParaRPr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6238876" y="3236465"/>
            <a:ext cx="1390555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dE/dx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[MeV cm</a:t>
            </a:r>
            <a:r>
              <a:rPr lang="en-US" sz="1800" baseline="33000" smtClean="0">
                <a:latin typeface="Lucida Sans" charset="0"/>
              </a:rPr>
              <a:t>2</a:t>
            </a:r>
            <a:r>
              <a:rPr lang="en-US" sz="1800" smtClean="0">
                <a:latin typeface="Lucida Sans" charset="0"/>
              </a:rPr>
              <a:t>/g]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endParaRPr lang="en-US" sz="1800" smtClean="0">
              <a:latin typeface="Lucida Sans" charset="0"/>
            </a:endParaRP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46250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19520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3270</a:t>
            </a:r>
            <a:endParaRPr lang="en-US" sz="1800">
              <a:latin typeface="Lucida Sans" charset="0"/>
            </a:endParaRP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7788277" y="3236465"/>
            <a:ext cx="1262139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(dE/dx)</a:t>
            </a:r>
            <a:r>
              <a:rPr lang="en-US" sz="1800" baseline="33000" smtClean="0">
                <a:latin typeface="Lucida Sans" charset="0"/>
              </a:rPr>
              <a:t>2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normalized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endParaRPr lang="en-US" sz="1800" smtClean="0">
              <a:latin typeface="Lucida Sans" charset="0"/>
            </a:endParaRP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1900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338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9.5</a:t>
            </a:r>
            <a:endParaRPr lang="en-US" sz="1800">
              <a:latin typeface="Lucida Sans" charset="0"/>
            </a:endParaRP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3746500" y="3692079"/>
            <a:ext cx="272874" cy="11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endParaRPr lang="en-US" sz="2400" smtClean="0">
              <a:latin typeface="Times New Roman" charset="0"/>
            </a:endParaRP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Pb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Cr</a:t>
            </a:r>
          </a:p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800" smtClean="0">
                <a:latin typeface="Lucida Sans" charset="0"/>
              </a:rPr>
              <a:t>C</a:t>
            </a:r>
            <a:endParaRPr lang="en-US" sz="1800">
              <a:latin typeface="Lucida Sans" charset="0"/>
            </a:endParaRPr>
          </a:p>
        </p:txBody>
      </p:sp>
      <p:sp>
        <p:nvSpPr>
          <p:cNvPr id="13321" name="AutoShape 6"/>
          <p:cNvSpPr>
            <a:spLocks noChangeArrowheads="1"/>
          </p:cNvSpPr>
          <p:nvPr/>
        </p:nvSpPr>
        <p:spPr bwMode="auto">
          <a:xfrm>
            <a:off x="3605214" y="3116497"/>
            <a:ext cx="5534025" cy="1909763"/>
          </a:xfrm>
          <a:prstGeom prst="roundRect">
            <a:avLst>
              <a:gd name="adj" fmla="val 79"/>
            </a:avLst>
          </a:prstGeom>
          <a:solidFill>
            <a:srgbClr val="FFCC99">
              <a:alpha val="2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7"/>
          <p:cNvSpPr>
            <a:spLocks noChangeShapeType="1"/>
          </p:cNvSpPr>
          <p:nvPr/>
        </p:nvSpPr>
        <p:spPr bwMode="auto">
          <a:xfrm>
            <a:off x="3614738" y="3858767"/>
            <a:ext cx="55038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8"/>
          <p:cNvSpPr>
            <a:spLocks noChangeShapeType="1"/>
          </p:cNvSpPr>
          <p:nvPr/>
        </p:nvSpPr>
        <p:spPr bwMode="auto">
          <a:xfrm>
            <a:off x="4211639" y="3142804"/>
            <a:ext cx="1587" cy="1909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9"/>
          <p:cNvSpPr>
            <a:spLocks noChangeShapeType="1"/>
          </p:cNvSpPr>
          <p:nvPr/>
        </p:nvSpPr>
        <p:spPr bwMode="auto">
          <a:xfrm>
            <a:off x="5973764" y="3142804"/>
            <a:ext cx="1587" cy="1909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0"/>
          <p:cNvSpPr>
            <a:spLocks noChangeShapeType="1"/>
          </p:cNvSpPr>
          <p:nvPr/>
        </p:nvSpPr>
        <p:spPr bwMode="auto">
          <a:xfrm>
            <a:off x="7667625" y="3142804"/>
            <a:ext cx="1588" cy="1909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feld 15"/>
          <p:cNvSpPr txBox="1">
            <a:spLocks noChangeArrowheads="1"/>
          </p:cNvSpPr>
          <p:nvPr/>
        </p:nvSpPr>
        <p:spPr bwMode="auto">
          <a:xfrm>
            <a:off x="1917885" y="6225297"/>
            <a:ext cx="5552521" cy="338554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charset="0"/>
              </a:rPr>
              <a:t>H. </a:t>
            </a:r>
            <a:r>
              <a:rPr lang="en-US" sz="1600" dirty="0" err="1" smtClean="0">
                <a:latin typeface="Arial" charset="0"/>
              </a:rPr>
              <a:t>Kollmus</a:t>
            </a:r>
            <a:r>
              <a:rPr lang="en-US" sz="1600" dirty="0" smtClean="0">
                <a:latin typeface="Arial" charset="0"/>
              </a:rPr>
              <a:t>, M. Bender, E. </a:t>
            </a:r>
            <a:r>
              <a:rPr lang="en-US" sz="1600" dirty="0" err="1" smtClean="0">
                <a:latin typeface="Arial" charset="0"/>
              </a:rPr>
              <a:t>Mahner</a:t>
            </a:r>
            <a:r>
              <a:rPr lang="en-US" sz="1600" dirty="0" smtClean="0">
                <a:latin typeface="Arial" charset="0"/>
              </a:rPr>
              <a:t>, et al., JVST A 27 (2009)</a:t>
            </a:r>
            <a:endParaRPr lang="en-US" sz="1600" dirty="0">
              <a:latin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7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68687"/>
            <a:ext cx="6242342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+mj-lt"/>
                <a:cs typeface="Verdana"/>
              </a:rPr>
              <a:t>Material Investigation with </a:t>
            </a:r>
            <a:r>
              <a:rPr lang="en-US" b="1" dirty="0" smtClean="0">
                <a:latin typeface="+mj-lt"/>
                <a:cs typeface="Verdana"/>
              </a:rPr>
              <a:t>ERDA</a:t>
            </a:r>
            <a:endParaRPr lang="en-US" b="1" dirty="0">
              <a:latin typeface="+mj-lt"/>
              <a:cs typeface="Verdana"/>
            </a:endParaRPr>
          </a:p>
        </p:txBody>
      </p:sp>
      <p:pic>
        <p:nvPicPr>
          <p:cNvPr id="14340" name="Picture 3" descr="Schema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412875"/>
            <a:ext cx="8040687" cy="4256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79389" y="5476877"/>
            <a:ext cx="73624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element-specific depth profiling up to ~ 1</a:t>
            </a:r>
            <a:r>
              <a:rPr lang="en-US">
                <a:latin typeface="Symbol" charset="0"/>
              </a:rPr>
              <a:t>m</a:t>
            </a:r>
            <a:r>
              <a:rPr lang="en-US"/>
              <a:t>m resolution few nm</a:t>
            </a:r>
          </a:p>
          <a:p>
            <a:r>
              <a:rPr lang="en-US">
                <a:sym typeface="Wingdings" charset="0"/>
              </a:rPr>
              <a:t> </a:t>
            </a:r>
            <a:r>
              <a:rPr lang="en-US"/>
              <a:t>How are the target properties correlated to the desorption?</a:t>
            </a:r>
          </a:p>
          <a:p>
            <a:r>
              <a:rPr lang="en-US"/>
              <a:t>(surface property, bulk purity, oxidation...)</a:t>
            </a:r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5580063" y="4508500"/>
            <a:ext cx="647700" cy="649288"/>
          </a:xfrm>
          <a:prstGeom prst="ellips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5689600" y="4699002"/>
            <a:ext cx="215900" cy="36036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 flipH="1">
            <a:off x="5903913" y="4699002"/>
            <a:ext cx="215900" cy="36036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5653089" y="4843463"/>
            <a:ext cx="503237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4860925" y="4840288"/>
            <a:ext cx="719138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6143626" y="1762126"/>
            <a:ext cx="29129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/>
              <a:t>Sample Characterization</a:t>
            </a:r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5357813" y="4067176"/>
            <a:ext cx="36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/>
              <a:t>Desorption Yield Measurement</a:t>
            </a:r>
          </a:p>
        </p:txBody>
      </p:sp>
      <p:graphicFrame>
        <p:nvGraphicFramePr>
          <p:cNvPr id="14349" name="Object 12"/>
          <p:cNvGraphicFramePr>
            <a:graphicFrameLocks noChangeAspect="1"/>
          </p:cNvGraphicFramePr>
          <p:nvPr/>
        </p:nvGraphicFramePr>
        <p:xfrm>
          <a:off x="6337301" y="4508500"/>
          <a:ext cx="26273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Formel" r:id="rId5" imgW="1524000" imgH="431800" progId="Equation.3">
                  <p:embed/>
                </p:oleObj>
              </mc:Choice>
              <mc:Fallback>
                <p:oleObj name="Formel" r:id="rId5" imgW="1524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1" y="4508500"/>
                        <a:ext cx="262731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3" name="Picture 13" descr="uhv_stand_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298575"/>
            <a:ext cx="6408737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4" name="Group 14"/>
          <p:cNvGrpSpPr>
            <a:grpSpLocks noChangeAspect="1"/>
          </p:cNvGrpSpPr>
          <p:nvPr/>
        </p:nvGrpSpPr>
        <p:grpSpPr bwMode="auto">
          <a:xfrm>
            <a:off x="1441451" y="1296988"/>
            <a:ext cx="6518275" cy="5129212"/>
            <a:chOff x="915" y="817"/>
            <a:chExt cx="4106" cy="3231"/>
          </a:xfrm>
        </p:grpSpPr>
        <p:sp>
          <p:nvSpPr>
            <p:cNvPr id="1435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916" y="817"/>
              <a:ext cx="4105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4353" name="Picture 1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817"/>
              <a:ext cx="4037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4" name="Group 17"/>
            <p:cNvGrpSpPr>
              <a:grpSpLocks/>
            </p:cNvGrpSpPr>
            <p:nvPr/>
          </p:nvGrpSpPr>
          <p:grpSpPr bwMode="auto">
            <a:xfrm>
              <a:off x="1085" y="1448"/>
              <a:ext cx="320" cy="173"/>
              <a:chOff x="1085" y="1448"/>
              <a:chExt cx="320" cy="173"/>
            </a:xfrm>
          </p:grpSpPr>
          <p:sp>
            <p:nvSpPr>
              <p:cNvPr id="14384" name="Rectangle 18"/>
              <p:cNvSpPr>
                <a:spLocks noChangeArrowheads="1"/>
              </p:cNvSpPr>
              <p:nvPr/>
            </p:nvSpPr>
            <p:spPr bwMode="auto">
              <a:xfrm>
                <a:off x="1085" y="1448"/>
                <a:ext cx="320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4385" name="Picture 1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5" y="1448"/>
                <a:ext cx="3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86" name="Rectangle 20"/>
              <p:cNvSpPr>
                <a:spLocks noChangeArrowheads="1"/>
              </p:cNvSpPr>
              <p:nvPr/>
            </p:nvSpPr>
            <p:spPr bwMode="auto">
              <a:xfrm>
                <a:off x="1085" y="1448"/>
                <a:ext cx="320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355" name="Rectangle 21"/>
            <p:cNvSpPr>
              <a:spLocks noChangeArrowheads="1"/>
            </p:cNvSpPr>
            <p:nvPr/>
          </p:nvSpPr>
          <p:spPr bwMode="auto">
            <a:xfrm>
              <a:off x="1129" y="1478"/>
              <a:ext cx="2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</a:rPr>
                <a:t>RGA</a:t>
              </a:r>
              <a:endParaRPr lang="de-DE" sz="2400">
                <a:latin typeface="Tahoma" charset="0"/>
              </a:endParaRPr>
            </a:p>
          </p:txBody>
        </p:sp>
        <p:grpSp>
          <p:nvGrpSpPr>
            <p:cNvPr id="14356" name="Group 22"/>
            <p:cNvGrpSpPr>
              <a:grpSpLocks/>
            </p:cNvGrpSpPr>
            <p:nvPr/>
          </p:nvGrpSpPr>
          <p:grpSpPr bwMode="auto">
            <a:xfrm>
              <a:off x="4240" y="2228"/>
              <a:ext cx="494" cy="173"/>
              <a:chOff x="4240" y="2228"/>
              <a:chExt cx="494" cy="173"/>
            </a:xfrm>
          </p:grpSpPr>
          <p:sp>
            <p:nvSpPr>
              <p:cNvPr id="14381" name="Rectangle 23"/>
              <p:cNvSpPr>
                <a:spLocks noChangeArrowheads="1"/>
              </p:cNvSpPr>
              <p:nvPr/>
            </p:nvSpPr>
            <p:spPr bwMode="auto">
              <a:xfrm>
                <a:off x="4240" y="2228"/>
                <a:ext cx="494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4382" name="Picture 2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0" y="2228"/>
                <a:ext cx="49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83" name="Rectangle 25"/>
              <p:cNvSpPr>
                <a:spLocks noChangeArrowheads="1"/>
              </p:cNvSpPr>
              <p:nvPr/>
            </p:nvSpPr>
            <p:spPr bwMode="auto">
              <a:xfrm>
                <a:off x="4240" y="2228"/>
                <a:ext cx="494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357" name="Rectangle 26"/>
            <p:cNvSpPr>
              <a:spLocks noChangeArrowheads="1"/>
            </p:cNvSpPr>
            <p:nvPr/>
          </p:nvSpPr>
          <p:spPr bwMode="auto">
            <a:xfrm>
              <a:off x="4284" y="2258"/>
              <a:ext cx="4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</a:rPr>
                <a:t>Detector</a:t>
              </a:r>
              <a:endParaRPr lang="de-DE" sz="2400">
                <a:latin typeface="Tahoma" charset="0"/>
              </a:endParaRPr>
            </a:p>
          </p:txBody>
        </p:sp>
        <p:grpSp>
          <p:nvGrpSpPr>
            <p:cNvPr id="14358" name="Group 27"/>
            <p:cNvGrpSpPr>
              <a:grpSpLocks/>
            </p:cNvGrpSpPr>
            <p:nvPr/>
          </p:nvGrpSpPr>
          <p:grpSpPr bwMode="auto">
            <a:xfrm>
              <a:off x="2442" y="3518"/>
              <a:ext cx="937" cy="173"/>
              <a:chOff x="2442" y="3518"/>
              <a:chExt cx="937" cy="173"/>
            </a:xfrm>
          </p:grpSpPr>
          <p:sp>
            <p:nvSpPr>
              <p:cNvPr id="14378" name="Rectangle 28"/>
              <p:cNvSpPr>
                <a:spLocks noChangeArrowheads="1"/>
              </p:cNvSpPr>
              <p:nvPr/>
            </p:nvSpPr>
            <p:spPr bwMode="auto">
              <a:xfrm>
                <a:off x="2442" y="3518"/>
                <a:ext cx="937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4379" name="Picture 2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2" y="3518"/>
                <a:ext cx="93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80" name="Rectangle 30"/>
              <p:cNvSpPr>
                <a:spLocks noChangeArrowheads="1"/>
              </p:cNvSpPr>
              <p:nvPr/>
            </p:nvSpPr>
            <p:spPr bwMode="auto">
              <a:xfrm>
                <a:off x="2442" y="3518"/>
                <a:ext cx="937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359" name="Rectangle 31"/>
            <p:cNvSpPr>
              <a:spLocks noChangeArrowheads="1"/>
            </p:cNvSpPr>
            <p:nvPr/>
          </p:nvSpPr>
          <p:spPr bwMode="auto">
            <a:xfrm>
              <a:off x="2486" y="3548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</a:rPr>
                <a:t>Xe </a:t>
              </a:r>
              <a:endParaRPr lang="de-DE" sz="2400">
                <a:latin typeface="Tahoma" charset="0"/>
              </a:endParaRPr>
            </a:p>
          </p:txBody>
        </p:sp>
        <p:sp>
          <p:nvSpPr>
            <p:cNvPr id="14360" name="Rectangle 32"/>
            <p:cNvSpPr>
              <a:spLocks noChangeArrowheads="1"/>
            </p:cNvSpPr>
            <p:nvPr/>
          </p:nvSpPr>
          <p:spPr bwMode="auto">
            <a:xfrm>
              <a:off x="2647" y="3548"/>
              <a:ext cx="36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</a:rPr>
                <a:t>Sputter</a:t>
              </a:r>
              <a:endParaRPr lang="de-DE" sz="2400">
                <a:latin typeface="Tahoma" charset="0"/>
              </a:endParaRPr>
            </a:p>
          </p:txBody>
        </p:sp>
        <p:sp>
          <p:nvSpPr>
            <p:cNvPr id="14361" name="Rectangle 33"/>
            <p:cNvSpPr>
              <a:spLocks noChangeArrowheads="1"/>
            </p:cNvSpPr>
            <p:nvPr/>
          </p:nvSpPr>
          <p:spPr bwMode="auto">
            <a:xfrm>
              <a:off x="3024" y="3548"/>
              <a:ext cx="3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</a:rPr>
                <a:t>Source</a:t>
              </a:r>
              <a:endParaRPr lang="de-DE" sz="2400">
                <a:latin typeface="Tahoma" charset="0"/>
              </a:endParaRPr>
            </a:p>
          </p:txBody>
        </p:sp>
        <p:grpSp>
          <p:nvGrpSpPr>
            <p:cNvPr id="14362" name="Group 34"/>
            <p:cNvGrpSpPr>
              <a:grpSpLocks/>
            </p:cNvGrpSpPr>
            <p:nvPr/>
          </p:nvGrpSpPr>
          <p:grpSpPr bwMode="auto">
            <a:xfrm>
              <a:off x="915" y="2602"/>
              <a:ext cx="564" cy="173"/>
              <a:chOff x="915" y="2602"/>
              <a:chExt cx="564" cy="173"/>
            </a:xfrm>
          </p:grpSpPr>
          <p:sp>
            <p:nvSpPr>
              <p:cNvPr id="14375" name="Rectangle 35"/>
              <p:cNvSpPr>
                <a:spLocks noChangeArrowheads="1"/>
              </p:cNvSpPr>
              <p:nvPr/>
            </p:nvSpPr>
            <p:spPr bwMode="auto">
              <a:xfrm>
                <a:off x="915" y="2602"/>
                <a:ext cx="564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4376" name="Picture 3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" y="2602"/>
                <a:ext cx="563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77" name="Rectangle 37"/>
              <p:cNvSpPr>
                <a:spLocks noChangeArrowheads="1"/>
              </p:cNvSpPr>
              <p:nvPr/>
            </p:nvSpPr>
            <p:spPr bwMode="auto">
              <a:xfrm>
                <a:off x="915" y="2602"/>
                <a:ext cx="564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363" name="Rectangle 38"/>
            <p:cNvSpPr>
              <a:spLocks noChangeArrowheads="1"/>
            </p:cNvSpPr>
            <p:nvPr/>
          </p:nvSpPr>
          <p:spPr bwMode="auto">
            <a:xfrm>
              <a:off x="959" y="2632"/>
              <a:ext cx="2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FF0000"/>
                  </a:solidFill>
                </a:rPr>
                <a:t>Beam   </a:t>
              </a:r>
              <a:endParaRPr lang="de-DE" sz="2400">
                <a:latin typeface="Tahoma" charset="0"/>
              </a:endParaRPr>
            </a:p>
          </p:txBody>
        </p:sp>
        <p:sp>
          <p:nvSpPr>
            <p:cNvPr id="14364" name="Rectangle 39"/>
            <p:cNvSpPr>
              <a:spLocks noChangeArrowheads="1"/>
            </p:cNvSpPr>
            <p:nvPr/>
          </p:nvSpPr>
          <p:spPr bwMode="auto">
            <a:xfrm>
              <a:off x="1330" y="2632"/>
              <a:ext cx="11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FF0000"/>
                  </a:solidFill>
                  <a:latin typeface="Wingdings" charset="0"/>
                </a:rPr>
                <a:t>à</a:t>
              </a:r>
              <a:endParaRPr lang="de-DE" sz="2400">
                <a:latin typeface="Tahoma" charset="0"/>
              </a:endParaRPr>
            </a:p>
          </p:txBody>
        </p:sp>
        <p:grpSp>
          <p:nvGrpSpPr>
            <p:cNvPr id="14365" name="Group 40"/>
            <p:cNvGrpSpPr>
              <a:grpSpLocks/>
            </p:cNvGrpSpPr>
            <p:nvPr/>
          </p:nvGrpSpPr>
          <p:grpSpPr bwMode="auto">
            <a:xfrm>
              <a:off x="3290" y="1312"/>
              <a:ext cx="883" cy="173"/>
              <a:chOff x="3290" y="1312"/>
              <a:chExt cx="883" cy="173"/>
            </a:xfrm>
          </p:grpSpPr>
          <p:sp>
            <p:nvSpPr>
              <p:cNvPr id="14372" name="Rectangle 41"/>
              <p:cNvSpPr>
                <a:spLocks noChangeArrowheads="1"/>
              </p:cNvSpPr>
              <p:nvPr/>
            </p:nvSpPr>
            <p:spPr bwMode="auto">
              <a:xfrm>
                <a:off x="3290" y="1312"/>
                <a:ext cx="883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4373" name="Picture 4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" y="1312"/>
                <a:ext cx="88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74" name="Rectangle 43"/>
              <p:cNvSpPr>
                <a:spLocks noChangeArrowheads="1"/>
              </p:cNvSpPr>
              <p:nvPr/>
            </p:nvSpPr>
            <p:spPr bwMode="auto">
              <a:xfrm>
                <a:off x="3290" y="1312"/>
                <a:ext cx="883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366" name="Rectangle 44"/>
            <p:cNvSpPr>
              <a:spLocks noChangeArrowheads="1"/>
            </p:cNvSpPr>
            <p:nvPr/>
          </p:nvSpPr>
          <p:spPr bwMode="auto">
            <a:xfrm>
              <a:off x="3334" y="1342"/>
              <a:ext cx="7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</a:rPr>
                <a:t>Feed Through</a:t>
              </a:r>
              <a:endParaRPr lang="de-DE" sz="2400">
                <a:latin typeface="Tahoma" charset="0"/>
              </a:endParaRPr>
            </a:p>
          </p:txBody>
        </p:sp>
        <p:grpSp>
          <p:nvGrpSpPr>
            <p:cNvPr id="14367" name="Group 45"/>
            <p:cNvGrpSpPr>
              <a:grpSpLocks/>
            </p:cNvGrpSpPr>
            <p:nvPr/>
          </p:nvGrpSpPr>
          <p:grpSpPr bwMode="auto">
            <a:xfrm>
              <a:off x="3158" y="2839"/>
              <a:ext cx="805" cy="173"/>
              <a:chOff x="3158" y="2839"/>
              <a:chExt cx="805" cy="173"/>
            </a:xfrm>
          </p:grpSpPr>
          <p:sp>
            <p:nvSpPr>
              <p:cNvPr id="14369" name="Rectangle 46"/>
              <p:cNvSpPr>
                <a:spLocks noChangeArrowheads="1"/>
              </p:cNvSpPr>
              <p:nvPr/>
            </p:nvSpPr>
            <p:spPr bwMode="auto">
              <a:xfrm>
                <a:off x="3158" y="2839"/>
                <a:ext cx="805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4370" name="Picture 47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8" y="2839"/>
                <a:ext cx="80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71" name="Rectangle 48"/>
              <p:cNvSpPr>
                <a:spLocks noChangeArrowheads="1"/>
              </p:cNvSpPr>
              <p:nvPr/>
            </p:nvSpPr>
            <p:spPr bwMode="auto">
              <a:xfrm>
                <a:off x="3158" y="2839"/>
                <a:ext cx="805" cy="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368" name="Rectangle 49"/>
            <p:cNvSpPr>
              <a:spLocks noChangeArrowheads="1"/>
            </p:cNvSpPr>
            <p:nvPr/>
          </p:nvSpPr>
          <p:spPr bwMode="auto">
            <a:xfrm>
              <a:off x="3202" y="2869"/>
              <a:ext cx="65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</a:rPr>
                <a:t>Faraday Cup</a:t>
              </a:r>
              <a:endParaRPr lang="de-DE" sz="2400">
                <a:latin typeface="Tahoma" charset="0"/>
              </a:endParaRPr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3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+mj-lt"/>
                <a:cs typeface="Verdana"/>
              </a:rPr>
              <a:t>Contents of Stainless Steel</a:t>
            </a:r>
          </a:p>
        </p:txBody>
      </p:sp>
      <p:pic>
        <p:nvPicPr>
          <p:cNvPr id="19460" name="Picture 3" descr="Steel_Co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r="-427"/>
          <a:stretch>
            <a:fillRect/>
          </a:stretch>
        </p:blipFill>
        <p:spPr>
          <a:xfrm rot="5400000">
            <a:off x="1991520" y="80170"/>
            <a:ext cx="5160963" cy="7775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7740650" y="3967163"/>
            <a:ext cx="863600" cy="1871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 flipH="1">
            <a:off x="8243889" y="3844925"/>
            <a:ext cx="431800" cy="144463"/>
          </a:xfrm>
          <a:prstGeom prst="line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 flipH="1">
            <a:off x="7740651" y="2049463"/>
            <a:ext cx="1008063" cy="360362"/>
          </a:xfrm>
          <a:prstGeom prst="line">
            <a:avLst/>
          </a:prstGeom>
          <a:noFill/>
          <a:ln w="698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 flipH="1" flipV="1">
            <a:off x="7740651" y="3201988"/>
            <a:ext cx="503238" cy="1008062"/>
          </a:xfrm>
          <a:prstGeom prst="line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H="1" flipV="1">
            <a:off x="7651751" y="1651000"/>
            <a:ext cx="863600" cy="215900"/>
          </a:xfrm>
          <a:prstGeom prst="line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7727950" y="1484315"/>
            <a:ext cx="0" cy="20161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8112125" y="2022476"/>
            <a:ext cx="3243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1400">
                <a:latin typeface="AMGDT" charset="0"/>
              </a:rPr>
              <a:t>O</a:t>
            </a: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7859714" y="3562350"/>
            <a:ext cx="287337" cy="0"/>
          </a:xfrm>
          <a:prstGeom prst="line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69" name="Line 12"/>
          <p:cNvSpPr>
            <a:spLocks noChangeShapeType="1"/>
          </p:cNvSpPr>
          <p:nvPr/>
        </p:nvSpPr>
        <p:spPr bwMode="auto">
          <a:xfrm>
            <a:off x="7850189" y="3844925"/>
            <a:ext cx="287337" cy="0"/>
          </a:xfrm>
          <a:prstGeom prst="line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4067175" y="1539877"/>
            <a:ext cx="649288" cy="3603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463676" y="3883025"/>
            <a:ext cx="865188" cy="199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444625" y="3000375"/>
            <a:ext cx="865188" cy="2876550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331913" y="1169988"/>
            <a:ext cx="640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1600">
                <a:latin typeface="Arial" charset="0"/>
              </a:rPr>
              <a:t>0 nm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019926" y="1169988"/>
            <a:ext cx="8690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1600">
                <a:latin typeface="Arial" charset="0"/>
              </a:rPr>
              <a:t>180 nm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84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6" grpId="0" animBg="1"/>
      <p:bldP spid="100367" grpId="0" animBg="1"/>
      <p:bldP spid="1003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22566" y="89907"/>
            <a:ext cx="6242342" cy="78755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+mj-lt"/>
                <a:cs typeface="Verdana"/>
              </a:rPr>
              <a:t>Desorbed Gas </a:t>
            </a:r>
            <a:r>
              <a:rPr lang="en-US" b="1" dirty="0" smtClean="0">
                <a:latin typeface="+mj-lt"/>
                <a:cs typeface="Verdana"/>
              </a:rPr>
              <a:t>≠ </a:t>
            </a:r>
            <a:r>
              <a:rPr lang="en-US" b="1" dirty="0">
                <a:latin typeface="+mj-lt"/>
                <a:cs typeface="Verdana"/>
              </a:rPr>
              <a:t>sputtered Oxide Layer</a:t>
            </a:r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r="4005"/>
          <a:stretch>
            <a:fillRect/>
          </a:stretch>
        </p:blipFill>
        <p:spPr>
          <a:xfrm>
            <a:off x="935401" y="1220321"/>
            <a:ext cx="7381513" cy="50519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561671" y="1195831"/>
            <a:ext cx="243836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dirty="0" err="1" smtClean="0">
                <a:latin typeface="Arial" charset="0"/>
              </a:rPr>
              <a:t>fluence</a:t>
            </a:r>
            <a:r>
              <a:rPr lang="en-US" sz="1800" dirty="0" smtClean="0">
                <a:latin typeface="Arial" charset="0"/>
              </a:rPr>
              <a:t> [particles/cm</a:t>
            </a:r>
            <a:r>
              <a:rPr lang="en-US" sz="1800" baseline="30000" dirty="0" smtClean="0">
                <a:latin typeface="Arial" charset="0"/>
              </a:rPr>
              <a:t>2</a:t>
            </a:r>
            <a:r>
              <a:rPr lang="en-US" sz="1800" dirty="0" smtClean="0">
                <a:latin typeface="Arial" charset="0"/>
              </a:rPr>
              <a:t>]</a:t>
            </a:r>
            <a:endParaRPr lang="en-US" sz="1800" dirty="0">
              <a:latin typeface="Arial" charset="0"/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 rot="-5400000">
            <a:off x="-73267" y="4185244"/>
            <a:ext cx="1614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smtClean="0"/>
              <a:t>desorption</a:t>
            </a:r>
            <a:endParaRPr lang="en-US" sz="240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 rot="-5400000">
            <a:off x="-121235" y="2048467"/>
            <a:ext cx="16594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 smtClean="0"/>
              <a:t>oxide layer</a:t>
            </a:r>
            <a:endParaRPr lang="en-US" sz="2400" dirty="0"/>
          </a:p>
        </p:txBody>
      </p:sp>
      <p:sp>
        <p:nvSpPr>
          <p:cNvPr id="20488" name="Freeform 7"/>
          <p:cNvSpPr>
            <a:spLocks/>
          </p:cNvSpPr>
          <p:nvPr/>
        </p:nvSpPr>
        <p:spPr bwMode="auto">
          <a:xfrm>
            <a:off x="2155571" y="3192253"/>
            <a:ext cx="1225550" cy="1943100"/>
          </a:xfrm>
          <a:custGeom>
            <a:avLst/>
            <a:gdLst>
              <a:gd name="T0" fmla="*/ 2147483647 w 772"/>
              <a:gd name="T1" fmla="*/ 2147483647 h 1224"/>
              <a:gd name="T2" fmla="*/ 0 w 772"/>
              <a:gd name="T3" fmla="*/ 2147483647 h 1224"/>
              <a:gd name="T4" fmla="*/ 0 w 772"/>
              <a:gd name="T5" fmla="*/ 0 h 1224"/>
              <a:gd name="T6" fmla="*/ 2147483647 w 772"/>
              <a:gd name="T7" fmla="*/ 2147483647 h 1224"/>
              <a:gd name="T8" fmla="*/ 2147483647 w 772"/>
              <a:gd name="T9" fmla="*/ 2147483647 h 1224"/>
              <a:gd name="T10" fmla="*/ 2147483647 w 772"/>
              <a:gd name="T11" fmla="*/ 2147483647 h 1224"/>
              <a:gd name="T12" fmla="*/ 2147483647 w 772"/>
              <a:gd name="T13" fmla="*/ 2147483647 h 1224"/>
              <a:gd name="T14" fmla="*/ 2147483647 w 772"/>
              <a:gd name="T15" fmla="*/ 2147483647 h 1224"/>
              <a:gd name="T16" fmla="*/ 2147483647 w 772"/>
              <a:gd name="T17" fmla="*/ 2147483647 h 1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72" h="1224">
                <a:moveTo>
                  <a:pt x="772" y="1224"/>
                </a:moveTo>
                <a:lnTo>
                  <a:pt x="0" y="1224"/>
                </a:lnTo>
                <a:lnTo>
                  <a:pt x="0" y="0"/>
                </a:lnTo>
                <a:lnTo>
                  <a:pt x="46" y="317"/>
                </a:lnTo>
                <a:lnTo>
                  <a:pt x="91" y="680"/>
                </a:lnTo>
                <a:lnTo>
                  <a:pt x="182" y="907"/>
                </a:lnTo>
                <a:lnTo>
                  <a:pt x="409" y="1088"/>
                </a:lnTo>
                <a:lnTo>
                  <a:pt x="590" y="1179"/>
                </a:lnTo>
                <a:lnTo>
                  <a:pt x="772" y="1224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 flipV="1">
            <a:off x="2268539" y="3951445"/>
            <a:ext cx="719137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2987675" y="3591085"/>
            <a:ext cx="3326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 smtClean="0"/>
              <a:t>6.5E14 </a:t>
            </a:r>
            <a:r>
              <a:rPr lang="en-US" sz="2400" dirty="0" err="1" smtClean="0"/>
              <a:t>mol</a:t>
            </a:r>
            <a:r>
              <a:rPr lang="en-US" sz="2400" dirty="0" smtClean="0"/>
              <a:t>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~ 1ML</a:t>
            </a:r>
            <a:endParaRPr lang="en-US" sz="2400" dirty="0"/>
          </a:p>
        </p:txBody>
      </p:sp>
      <p:sp>
        <p:nvSpPr>
          <p:cNvPr id="20492" name="Textfeld 12"/>
          <p:cNvSpPr txBox="1">
            <a:spLocks noChangeArrowheads="1"/>
          </p:cNvSpPr>
          <p:nvPr/>
        </p:nvSpPr>
        <p:spPr bwMode="auto">
          <a:xfrm>
            <a:off x="1803606" y="6230050"/>
            <a:ext cx="5825934" cy="338554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600" smtClean="0">
                <a:latin typeface="Arial" charset="0"/>
              </a:rPr>
              <a:t>H. Kollmus, M. Bender, W. Assmann, et al., Vacuum 82 (2008)</a:t>
            </a:r>
            <a:endParaRPr lang="en-US" sz="1600">
              <a:latin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Markus Bender, GSI Materials Research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68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-2014-I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1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4035F37E-B9D1-4636-97E4-60CF27A625BA}" vid="{04ACA1D1-02E6-4B19-B828-578536E30479}"/>
    </a:ext>
  </a:ext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1680</Words>
  <Application>Microsoft Macintosh PowerPoint</Application>
  <PresentationFormat>Bildschirmpräsentation (4:3)</PresentationFormat>
  <Paragraphs>343</Paragraphs>
  <Slides>34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gsi-folienmaster-2014-II</vt:lpstr>
      <vt:lpstr>ESA Presentation</vt:lpstr>
      <vt:lpstr>1_ESA Presentation</vt:lpstr>
      <vt:lpstr>Default Design</vt:lpstr>
      <vt:lpstr>Equation</vt:lpstr>
      <vt:lpstr>Formel</vt:lpstr>
      <vt:lpstr>Graph</vt:lpstr>
      <vt:lpstr>Dynamic Vacuum Challenges for Heavy Ion Accelerators</vt:lpstr>
      <vt:lpstr>Swift heavy ion-induced desorption</vt:lpstr>
      <vt:lpstr>Desorption yield measurements</vt:lpstr>
      <vt:lpstr>What we measure...</vt:lpstr>
      <vt:lpstr>Review of heavy-ion induced desorption data</vt:lpstr>
      <vt:lpstr>Scaling: Electronic Energy Loss</vt:lpstr>
      <vt:lpstr>Material Investigation with ERDA</vt:lpstr>
      <vt:lpstr>Contents of Stainless Steel</vt:lpstr>
      <vt:lpstr>Desorbed Gas ≠ sputtered Oxide Layer</vt:lpstr>
      <vt:lpstr>Material Dependence</vt:lpstr>
      <vt:lpstr>Oxidation Prevention</vt:lpstr>
      <vt:lpstr>Summary of Experimental Results</vt:lpstr>
      <vt:lpstr>“Cure” for the dynamic vacuum</vt:lpstr>
      <vt:lpstr>”Cure“ for the dynamic vacuum</vt:lpstr>
      <vt:lpstr>Idea of thermal moderated Desorption</vt:lpstr>
      <vt:lpstr>The inelastic Thermal Spike Model</vt:lpstr>
      <vt:lpstr>Temperature of the Electrons</vt:lpstr>
      <vt:lpstr>Temperature of the Lattice</vt:lpstr>
      <vt:lpstr>Thermal Desorption</vt:lpstr>
      <vt:lpstr>Desorbed Molcules</vt:lpstr>
      <vt:lpstr>Some Numbers</vt:lpstr>
      <vt:lpstr>High Intensity on Targets</vt:lpstr>
      <vt:lpstr>Latest Experiments Ca on Au-Ni-Cu</vt:lpstr>
      <vt:lpstr>LINAC 3 cryogenic target experiment 2009</vt:lpstr>
      <vt:lpstr>LINAC 3 cryogenic target assembly 2009</vt:lpstr>
      <vt:lpstr>PowerPoint-Präsentation</vt:lpstr>
      <vt:lpstr>LINAC 3 temperature and CO gas adsorption  Desorption yields for Au/Cu and Cu</vt:lpstr>
      <vt:lpstr>“Our Expectation": 1 Monolayer</vt:lpstr>
      <vt:lpstr>“Our Expectation": few Monolayers </vt:lpstr>
      <vt:lpstr>“Our Expectation": many Monolayers </vt:lpstr>
      <vt:lpstr>Conclusion and Outlook</vt:lpstr>
      <vt:lpstr>Conclusion and Outlook</vt:lpstr>
      <vt:lpstr>Conclusion and Outlook</vt:lpstr>
      <vt:lpstr>Acknowledgement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Ktitareva, Svetlana</dc:creator>
  <cp:lastModifiedBy>Markus Bender</cp:lastModifiedBy>
  <cp:revision>436</cp:revision>
  <cp:lastPrinted>2017-02-06T23:26:31Z</cp:lastPrinted>
  <dcterms:created xsi:type="dcterms:W3CDTF">2016-03-16T14:33:45Z</dcterms:created>
  <dcterms:modified xsi:type="dcterms:W3CDTF">2017-03-08T14:13:43Z</dcterms:modified>
</cp:coreProperties>
</file>