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56" r:id="rId1"/>
  </p:sldMasterIdLst>
  <p:notesMasterIdLst>
    <p:notesMasterId r:id="rId56"/>
  </p:notesMasterIdLst>
  <p:handoutMasterIdLst>
    <p:handoutMasterId r:id="rId57"/>
  </p:handoutMasterIdLst>
  <p:sldIdLst>
    <p:sldId id="399" r:id="rId2"/>
    <p:sldId id="505" r:id="rId3"/>
    <p:sldId id="504" r:id="rId4"/>
    <p:sldId id="506" r:id="rId5"/>
    <p:sldId id="459" r:id="rId6"/>
    <p:sldId id="462" r:id="rId7"/>
    <p:sldId id="401" r:id="rId8"/>
    <p:sldId id="508" r:id="rId9"/>
    <p:sldId id="450" r:id="rId10"/>
    <p:sldId id="507" r:id="rId11"/>
    <p:sldId id="474" r:id="rId12"/>
    <p:sldId id="475" r:id="rId13"/>
    <p:sldId id="461" r:id="rId14"/>
    <p:sldId id="427" r:id="rId15"/>
    <p:sldId id="509" r:id="rId16"/>
    <p:sldId id="468" r:id="rId17"/>
    <p:sldId id="498" r:id="rId18"/>
    <p:sldId id="521" r:id="rId19"/>
    <p:sldId id="520" r:id="rId20"/>
    <p:sldId id="338" r:id="rId21"/>
    <p:sldId id="426" r:id="rId22"/>
    <p:sldId id="479" r:id="rId23"/>
    <p:sldId id="394" r:id="rId24"/>
    <p:sldId id="395" r:id="rId25"/>
    <p:sldId id="446" r:id="rId26"/>
    <p:sldId id="471" r:id="rId27"/>
    <p:sldId id="404" r:id="rId28"/>
    <p:sldId id="481" r:id="rId29"/>
    <p:sldId id="510" r:id="rId30"/>
    <p:sldId id="455" r:id="rId31"/>
    <p:sldId id="453" r:id="rId32"/>
    <p:sldId id="472" r:id="rId33"/>
    <p:sldId id="483" r:id="rId34"/>
    <p:sldId id="484" r:id="rId35"/>
    <p:sldId id="496" r:id="rId36"/>
    <p:sldId id="522" r:id="rId37"/>
    <p:sldId id="511" r:id="rId38"/>
    <p:sldId id="514" r:id="rId39"/>
    <p:sldId id="512" r:id="rId40"/>
    <p:sldId id="525" r:id="rId41"/>
    <p:sldId id="513" r:id="rId42"/>
    <p:sldId id="516" r:id="rId43"/>
    <p:sldId id="517" r:id="rId44"/>
    <p:sldId id="518" r:id="rId45"/>
    <p:sldId id="519" r:id="rId46"/>
    <p:sldId id="457" r:id="rId47"/>
    <p:sldId id="526" r:id="rId48"/>
    <p:sldId id="416" r:id="rId49"/>
    <p:sldId id="485" r:id="rId50"/>
    <p:sldId id="523" r:id="rId51"/>
    <p:sldId id="372" r:id="rId52"/>
    <p:sldId id="469" r:id="rId53"/>
    <p:sldId id="515" r:id="rId54"/>
    <p:sldId id="499" r:id="rId55"/>
  </p:sldIdLst>
  <p:sldSz cx="9144000" cy="6858000" type="screen4x3"/>
  <p:notesSz cx="6794500" cy="9931400"/>
  <p:defaultTextStyle>
    <a:defPPr>
      <a:defRPr lang="de-DE"/>
    </a:defPPr>
    <a:lvl1pPr algn="l" rtl="0" eaLnBrk="0" fontAlgn="base" hangingPunct="0">
      <a:spcBef>
        <a:spcPct val="0"/>
      </a:spcBef>
      <a:spcAft>
        <a:spcPct val="0"/>
      </a:spcAft>
      <a:defRPr sz="2800" kern="1200">
        <a:solidFill>
          <a:schemeClr val="tx1"/>
        </a:solidFill>
        <a:latin typeface="Helvetic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Helvetic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Helvetic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Helvetic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Helvetica" pitchFamily="34" charset="0"/>
        <a:ea typeface="+mn-ea"/>
        <a:cs typeface="+mn-cs"/>
      </a:defRPr>
    </a:lvl5pPr>
    <a:lvl6pPr marL="2286000" algn="l" defTabSz="914400" rtl="0" eaLnBrk="1" latinLnBrk="0" hangingPunct="1">
      <a:defRPr sz="2800" kern="1200">
        <a:solidFill>
          <a:schemeClr val="tx1"/>
        </a:solidFill>
        <a:latin typeface="Helvetica" pitchFamily="34" charset="0"/>
        <a:ea typeface="+mn-ea"/>
        <a:cs typeface="+mn-cs"/>
      </a:defRPr>
    </a:lvl6pPr>
    <a:lvl7pPr marL="2743200" algn="l" defTabSz="914400" rtl="0" eaLnBrk="1" latinLnBrk="0" hangingPunct="1">
      <a:defRPr sz="2800" kern="1200">
        <a:solidFill>
          <a:schemeClr val="tx1"/>
        </a:solidFill>
        <a:latin typeface="Helvetica" pitchFamily="34" charset="0"/>
        <a:ea typeface="+mn-ea"/>
        <a:cs typeface="+mn-cs"/>
      </a:defRPr>
    </a:lvl7pPr>
    <a:lvl8pPr marL="3200400" algn="l" defTabSz="914400" rtl="0" eaLnBrk="1" latinLnBrk="0" hangingPunct="1">
      <a:defRPr sz="2800" kern="1200">
        <a:solidFill>
          <a:schemeClr val="tx1"/>
        </a:solidFill>
        <a:latin typeface="Helvetica" pitchFamily="34" charset="0"/>
        <a:ea typeface="+mn-ea"/>
        <a:cs typeface="+mn-cs"/>
      </a:defRPr>
    </a:lvl8pPr>
    <a:lvl9pPr marL="3657600" algn="l" defTabSz="914400" rtl="0" eaLnBrk="1" latinLnBrk="0" hangingPunct="1">
      <a:defRPr sz="2800" kern="1200">
        <a:solidFill>
          <a:schemeClr val="tx1"/>
        </a:solidFill>
        <a:latin typeface="Helvetica" pitchFamily="34" charset="0"/>
        <a:ea typeface="+mn-ea"/>
        <a:cs typeface="+mn-cs"/>
      </a:defRPr>
    </a:lvl9pPr>
  </p:defaultTextStyle>
  <p:extLst>
    <p:ext uri="{521415D9-36F7-43E2-AB2F-B90AF26B5E84}">
      <p14:sectionLst xmlns:p14="http://schemas.microsoft.com/office/powerpoint/2010/main">
        <p14:section name="Standardabschnitt" id="{105BF624-E9DF-473D-BA0B-1CB9C7C17238}">
          <p14:sldIdLst>
            <p14:sldId id="399"/>
            <p14:sldId id="505"/>
            <p14:sldId id="504"/>
            <p14:sldId id="506"/>
            <p14:sldId id="459"/>
            <p14:sldId id="462"/>
            <p14:sldId id="401"/>
            <p14:sldId id="508"/>
            <p14:sldId id="450"/>
            <p14:sldId id="507"/>
            <p14:sldId id="474"/>
            <p14:sldId id="475"/>
            <p14:sldId id="461"/>
            <p14:sldId id="427"/>
            <p14:sldId id="509"/>
            <p14:sldId id="468"/>
            <p14:sldId id="498"/>
            <p14:sldId id="521"/>
            <p14:sldId id="520"/>
            <p14:sldId id="338"/>
            <p14:sldId id="426"/>
            <p14:sldId id="479"/>
            <p14:sldId id="394"/>
            <p14:sldId id="395"/>
            <p14:sldId id="446"/>
            <p14:sldId id="471"/>
            <p14:sldId id="404"/>
            <p14:sldId id="481"/>
            <p14:sldId id="510"/>
            <p14:sldId id="455"/>
            <p14:sldId id="453"/>
            <p14:sldId id="472"/>
            <p14:sldId id="483"/>
            <p14:sldId id="484"/>
            <p14:sldId id="496"/>
            <p14:sldId id="522"/>
            <p14:sldId id="511"/>
            <p14:sldId id="514"/>
            <p14:sldId id="512"/>
            <p14:sldId id="525"/>
            <p14:sldId id="513"/>
            <p14:sldId id="516"/>
            <p14:sldId id="517"/>
            <p14:sldId id="518"/>
            <p14:sldId id="519"/>
            <p14:sldId id="457"/>
            <p14:sldId id="526"/>
          </p14:sldIdLst>
        </p14:section>
        <p14:section name="Reserve" id="{42FE2FDE-D020-4859-A89A-AEF8DF61B2A3}">
          <p14:sldIdLst>
            <p14:sldId id="416"/>
            <p14:sldId id="485"/>
            <p14:sldId id="523"/>
            <p14:sldId id="372"/>
            <p14:sldId id="469"/>
            <p14:sldId id="515"/>
            <p14:sldId id="49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9A3"/>
    <a:srgbClr val="FF0000"/>
    <a:srgbClr val="CCEC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9" autoAdjust="0"/>
    <p:restoredTop sz="94660" autoAdjust="0"/>
  </p:normalViewPr>
  <p:slideViewPr>
    <p:cSldViewPr>
      <p:cViewPr varScale="1">
        <p:scale>
          <a:sx n="107" d="100"/>
          <a:sy n="107" d="100"/>
        </p:scale>
        <p:origin x="-1722" y="-84"/>
      </p:cViewPr>
      <p:guideLst>
        <p:guide orient="horz" pos="2160"/>
        <p:guide pos="288"/>
      </p:guideLst>
    </p:cSldViewPr>
  </p:slideViewPr>
  <p:outlineViewPr>
    <p:cViewPr>
      <p:scale>
        <a:sx n="75" d="100"/>
        <a:sy n="75"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39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_rels/viewProps.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oleObject" Target="file:///\\winfilesvh\b$group\1_FAIRGSI$docu\1_Machines\2.14_Common_Systems\2.14.11_Link_Existing_Facilities\0_Overall_SIS18\Intensit&#228;ten\Intensit&#228;ten.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Macro-Enabled_Worksheet1.xlsm"/></Relationships>
</file>

<file path=ppt/charts/_rels/chart3.xml.rels><?xml version="1.0" encoding="UTF-8" standalone="yes"?>
<Relationships xmlns="http://schemas.openxmlformats.org/package/2006/relationships"><Relationship Id="rId1" Type="http://schemas.openxmlformats.org/officeDocument/2006/relationships/oleObject" Target="file:///C:\Users\omet\Desktop\Collimation%20efficienc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
          <c:order val="0"/>
          <c:tx>
            <c:strRef>
              <c:f>[Intensitäten.xlsx]Daten2!$E$4</c:f>
              <c:strCache>
                <c:ptCount val="1"/>
                <c:pt idx="0">
                  <c:v>Intensity (high charge state)</c:v>
                </c:pt>
              </c:strCache>
            </c:strRef>
          </c:tx>
          <c:spPr>
            <a:ln w="28575">
              <a:noFill/>
            </a:ln>
          </c:spPr>
          <c:marker>
            <c:symbol val="square"/>
            <c:size val="4"/>
          </c:marker>
          <c:dLbls>
            <c:dLbl>
              <c:idx val="0"/>
              <c:layout/>
              <c:tx>
                <c:rich>
                  <a:bodyPr/>
                  <a:lstStyle/>
                  <a:p>
                    <a:r>
                      <a:rPr lang="en-US"/>
                      <a:t>p</a:t>
                    </a:r>
                  </a:p>
                </c:rich>
              </c:tx>
              <c:dLblPos val="t"/>
              <c:showLegendKey val="0"/>
              <c:showVal val="0"/>
              <c:showCatName val="1"/>
              <c:showSerName val="0"/>
              <c:showPercent val="0"/>
              <c:showBubbleSize val="0"/>
            </c:dLbl>
            <c:dLbl>
              <c:idx val="1"/>
              <c:layout/>
              <c:tx>
                <c:rich>
                  <a:bodyPr/>
                  <a:lstStyle/>
                  <a:p>
                    <a:r>
                      <a:rPr lang="en-US"/>
                      <a:t>D2+</a:t>
                    </a:r>
                  </a:p>
                </c:rich>
              </c:tx>
              <c:dLblPos val="t"/>
              <c:showLegendKey val="0"/>
              <c:showVal val="0"/>
              <c:showCatName val="1"/>
              <c:showSerName val="0"/>
              <c:showPercent val="0"/>
              <c:showBubbleSize val="0"/>
            </c:dLbl>
            <c:dLbl>
              <c:idx val="2"/>
              <c:layout/>
              <c:tx>
                <c:rich>
                  <a:bodyPr/>
                  <a:lstStyle/>
                  <a:p>
                    <a:r>
                      <a:rPr lang="en-US"/>
                      <a:t>T+</a:t>
                    </a:r>
                  </a:p>
                </c:rich>
              </c:tx>
              <c:dLblPos val="r"/>
              <c:showLegendKey val="0"/>
              <c:showVal val="0"/>
              <c:showCatName val="1"/>
              <c:showSerName val="0"/>
              <c:showPercent val="0"/>
              <c:showBubbleSize val="0"/>
            </c:dLbl>
            <c:dLbl>
              <c:idx val="3"/>
              <c:layout/>
              <c:tx>
                <c:rich>
                  <a:bodyPr/>
                  <a:lstStyle/>
                  <a:p>
                    <a:r>
                      <a:rPr lang="en-US"/>
                      <a:t>Li3+</a:t>
                    </a:r>
                  </a:p>
                </c:rich>
              </c:tx>
              <c:dLblPos val="b"/>
              <c:showLegendKey val="0"/>
              <c:showVal val="0"/>
              <c:showCatName val="1"/>
              <c:showSerName val="0"/>
              <c:showPercent val="0"/>
              <c:showBubbleSize val="0"/>
            </c:dLbl>
            <c:dLbl>
              <c:idx val="6"/>
              <c:layout/>
              <c:tx>
                <c:rich>
                  <a:bodyPr/>
                  <a:lstStyle/>
                  <a:p>
                    <a:r>
                      <a:rPr lang="en-US"/>
                      <a:t>C6+</a:t>
                    </a:r>
                  </a:p>
                </c:rich>
              </c:tx>
              <c:dLblPos val="r"/>
              <c:showLegendKey val="0"/>
              <c:showVal val="0"/>
              <c:showCatName val="1"/>
              <c:showSerName val="0"/>
              <c:showPercent val="0"/>
              <c:showBubbleSize val="0"/>
            </c:dLbl>
            <c:dLbl>
              <c:idx val="7"/>
              <c:layout/>
              <c:tx>
                <c:rich>
                  <a:bodyPr/>
                  <a:lstStyle/>
                  <a:p>
                    <a:r>
                      <a:rPr lang="en-US"/>
                      <a:t>N7+</a:t>
                    </a:r>
                  </a:p>
                </c:rich>
              </c:tx>
              <c:dLblPos val="r"/>
              <c:showLegendKey val="0"/>
              <c:showVal val="0"/>
              <c:showCatName val="1"/>
              <c:showSerName val="0"/>
              <c:showPercent val="0"/>
              <c:showBubbleSize val="0"/>
            </c:dLbl>
            <c:dLbl>
              <c:idx val="8"/>
              <c:layout/>
              <c:tx>
                <c:rich>
                  <a:bodyPr/>
                  <a:lstStyle/>
                  <a:p>
                    <a:r>
                      <a:rPr lang="en-US"/>
                      <a:t>O8+</a:t>
                    </a:r>
                  </a:p>
                </c:rich>
              </c:tx>
              <c:dLblPos val="r"/>
              <c:showLegendKey val="0"/>
              <c:showVal val="0"/>
              <c:showCatName val="1"/>
              <c:showSerName val="0"/>
              <c:showPercent val="0"/>
              <c:showBubbleSize val="0"/>
            </c:dLbl>
            <c:dLbl>
              <c:idx val="10"/>
              <c:layout/>
              <c:tx>
                <c:rich>
                  <a:bodyPr/>
                  <a:lstStyle/>
                  <a:p>
                    <a:r>
                      <a:rPr lang="en-US"/>
                      <a:t>Ne10+</a:t>
                    </a:r>
                  </a:p>
                </c:rich>
              </c:tx>
              <c:dLblPos val="b"/>
              <c:showLegendKey val="0"/>
              <c:showVal val="0"/>
              <c:showCatName val="1"/>
              <c:showSerName val="0"/>
              <c:showPercent val="0"/>
              <c:showBubbleSize val="0"/>
            </c:dLbl>
            <c:dLbl>
              <c:idx val="12"/>
              <c:layout/>
              <c:tx>
                <c:rich>
                  <a:bodyPr/>
                  <a:lstStyle/>
                  <a:p>
                    <a:r>
                      <a:rPr lang="en-US"/>
                      <a:t>Mg12+</a:t>
                    </a:r>
                  </a:p>
                </c:rich>
              </c:tx>
              <c:dLblPos val="r"/>
              <c:showLegendKey val="0"/>
              <c:showVal val="0"/>
              <c:showCatName val="1"/>
              <c:showSerName val="0"/>
              <c:showPercent val="0"/>
              <c:showBubbleSize val="0"/>
            </c:dLbl>
            <c:dLbl>
              <c:idx val="19"/>
              <c:layout/>
              <c:tx>
                <c:rich>
                  <a:bodyPr/>
                  <a:lstStyle/>
                  <a:p>
                    <a:r>
                      <a:rPr lang="en-US"/>
                      <a:t>Ar18+</a:t>
                    </a:r>
                  </a:p>
                </c:rich>
              </c:tx>
              <c:dLblPos val="r"/>
              <c:showLegendKey val="0"/>
              <c:showVal val="0"/>
              <c:showCatName val="1"/>
              <c:showSerName val="0"/>
              <c:showPercent val="0"/>
              <c:showBubbleSize val="0"/>
            </c:dLbl>
            <c:dLbl>
              <c:idx val="21"/>
              <c:tx>
                <c:rich>
                  <a:bodyPr/>
                  <a:lstStyle/>
                  <a:p>
                    <a:r>
                      <a:rPr lang="en-US"/>
                      <a:t>Ca20+</a:t>
                    </a:r>
                  </a:p>
                </c:rich>
              </c:tx>
              <c:dLblPos val="r"/>
              <c:showLegendKey val="0"/>
              <c:showVal val="0"/>
              <c:showCatName val="1"/>
              <c:showSerName val="0"/>
              <c:showPercent val="0"/>
              <c:showBubbleSize val="0"/>
            </c:dLbl>
            <c:dLbl>
              <c:idx val="27"/>
              <c:layout/>
              <c:tx>
                <c:rich>
                  <a:bodyPr/>
                  <a:lstStyle/>
                  <a:p>
                    <a:r>
                      <a:rPr lang="en-US"/>
                      <a:t>Ni26+</a:t>
                    </a:r>
                  </a:p>
                </c:rich>
              </c:tx>
              <c:dLblPos val="t"/>
              <c:showLegendKey val="0"/>
              <c:showVal val="0"/>
              <c:showCatName val="1"/>
              <c:showSerName val="0"/>
              <c:showPercent val="0"/>
              <c:showBubbleSize val="0"/>
            </c:dLbl>
            <c:dLbl>
              <c:idx val="30"/>
              <c:tx>
                <c:rich>
                  <a:bodyPr/>
                  <a:lstStyle/>
                  <a:p>
                    <a:r>
                      <a:rPr lang="en-US"/>
                      <a:t>Ni26+</a:t>
                    </a:r>
                  </a:p>
                </c:rich>
              </c:tx>
              <c:dLblPos val="r"/>
              <c:showLegendKey val="0"/>
              <c:showVal val="0"/>
              <c:showCatName val="1"/>
              <c:showSerName val="0"/>
              <c:showPercent val="0"/>
              <c:showBubbleSize val="0"/>
            </c:dLbl>
            <c:dLbl>
              <c:idx val="35"/>
              <c:layout/>
              <c:tx>
                <c:rich>
                  <a:bodyPr/>
                  <a:lstStyle/>
                  <a:p>
                    <a:r>
                      <a:rPr lang="en-US"/>
                      <a:t>Kr33+</a:t>
                    </a:r>
                  </a:p>
                </c:rich>
              </c:tx>
              <c:dLblPos val="r"/>
              <c:showLegendKey val="0"/>
              <c:showVal val="0"/>
              <c:showCatName val="1"/>
              <c:showSerName val="0"/>
              <c:showPercent val="0"/>
              <c:showBubbleSize val="0"/>
            </c:dLbl>
            <c:dLbl>
              <c:idx val="38"/>
              <c:tx>
                <c:rich>
                  <a:bodyPr/>
                  <a:lstStyle/>
                  <a:p>
                    <a:r>
                      <a:rPr lang="en-US"/>
                      <a:t>Kr33+</a:t>
                    </a:r>
                  </a:p>
                </c:rich>
              </c:tx>
              <c:dLblPos val="r"/>
              <c:showLegendKey val="0"/>
              <c:showVal val="0"/>
              <c:showCatName val="1"/>
              <c:showSerName val="0"/>
              <c:showPercent val="0"/>
              <c:showBubbleSize val="0"/>
            </c:dLbl>
            <c:dLbl>
              <c:idx val="41"/>
              <c:layout/>
              <c:tx>
                <c:rich>
                  <a:bodyPr/>
                  <a:lstStyle/>
                  <a:p>
                    <a:r>
                      <a:rPr lang="en-US"/>
                      <a:t>Mo39+</a:t>
                    </a:r>
                  </a:p>
                </c:rich>
              </c:tx>
              <c:dLblPos val="r"/>
              <c:showLegendKey val="0"/>
              <c:showVal val="0"/>
              <c:showCatName val="1"/>
              <c:showSerName val="0"/>
              <c:showPercent val="0"/>
              <c:showBubbleSize val="0"/>
            </c:dLbl>
            <c:dLbl>
              <c:idx val="44"/>
              <c:tx>
                <c:rich>
                  <a:bodyPr/>
                  <a:lstStyle/>
                  <a:p>
                    <a:r>
                      <a:rPr lang="en-US"/>
                      <a:t>Mo39+</a:t>
                    </a:r>
                  </a:p>
                </c:rich>
              </c:tx>
              <c:dLblPos val="r"/>
              <c:showLegendKey val="0"/>
              <c:showVal val="0"/>
              <c:showCatName val="1"/>
              <c:showSerName val="0"/>
              <c:showPercent val="0"/>
              <c:showBubbleSize val="0"/>
            </c:dLbl>
            <c:dLbl>
              <c:idx val="46"/>
              <c:layout/>
              <c:tx>
                <c:rich>
                  <a:bodyPr/>
                  <a:lstStyle/>
                  <a:p>
                    <a:r>
                      <a:rPr lang="en-US"/>
                      <a:t>Ag43+</a:t>
                    </a:r>
                  </a:p>
                </c:rich>
              </c:tx>
              <c:dLblPos val="r"/>
              <c:showLegendKey val="0"/>
              <c:showVal val="0"/>
              <c:showCatName val="1"/>
              <c:showSerName val="0"/>
              <c:showPercent val="0"/>
              <c:showBubbleSize val="0"/>
            </c:dLbl>
            <c:dLbl>
              <c:idx val="49"/>
              <c:tx>
                <c:rich>
                  <a:bodyPr/>
                  <a:lstStyle/>
                  <a:p>
                    <a:r>
                      <a:rPr lang="en-US"/>
                      <a:t>Ag43+</a:t>
                    </a:r>
                  </a:p>
                </c:rich>
              </c:tx>
              <c:dLblPos val="r"/>
              <c:showLegendKey val="0"/>
              <c:showVal val="0"/>
              <c:showCatName val="1"/>
              <c:showSerName val="0"/>
              <c:showPercent val="0"/>
              <c:showBubbleSize val="0"/>
            </c:dLbl>
            <c:dLbl>
              <c:idx val="52"/>
              <c:layout/>
              <c:tx>
                <c:rich>
                  <a:bodyPr/>
                  <a:lstStyle/>
                  <a:p>
                    <a:r>
                      <a:rPr lang="en-US"/>
                      <a:t>Xe48+</a:t>
                    </a:r>
                  </a:p>
                </c:rich>
              </c:tx>
              <c:dLblPos val="r"/>
              <c:showLegendKey val="0"/>
              <c:showVal val="0"/>
              <c:showCatName val="1"/>
              <c:showSerName val="0"/>
              <c:showPercent val="0"/>
              <c:showBubbleSize val="0"/>
            </c:dLbl>
            <c:dLbl>
              <c:idx val="56"/>
              <c:tx>
                <c:rich>
                  <a:bodyPr/>
                  <a:lstStyle/>
                  <a:p>
                    <a:r>
                      <a:rPr lang="en-US"/>
                      <a:t>Xe48+</a:t>
                    </a:r>
                  </a:p>
                </c:rich>
              </c:tx>
              <c:dLblPos val="r"/>
              <c:showLegendKey val="0"/>
              <c:showVal val="0"/>
              <c:showCatName val="1"/>
              <c:showSerName val="0"/>
              <c:showPercent val="0"/>
              <c:showBubbleSize val="0"/>
            </c:dLbl>
            <c:dLbl>
              <c:idx val="59"/>
              <c:layout/>
              <c:tx>
                <c:rich>
                  <a:bodyPr/>
                  <a:lstStyle/>
                  <a:p>
                    <a:r>
                      <a:rPr lang="en-US"/>
                      <a:t>Sm54+</a:t>
                    </a:r>
                  </a:p>
                </c:rich>
              </c:tx>
              <c:dLblPos val="b"/>
              <c:showLegendKey val="0"/>
              <c:showVal val="0"/>
              <c:showCatName val="1"/>
              <c:showSerName val="0"/>
              <c:showPercent val="0"/>
              <c:showBubbleSize val="0"/>
            </c:dLbl>
            <c:dLbl>
              <c:idx val="62"/>
              <c:tx>
                <c:rich>
                  <a:bodyPr/>
                  <a:lstStyle/>
                  <a:p>
                    <a:r>
                      <a:rPr lang="en-US"/>
                      <a:t>Nd51+</a:t>
                    </a:r>
                  </a:p>
                </c:rich>
              </c:tx>
              <c:dLblPos val="r"/>
              <c:showLegendKey val="0"/>
              <c:showVal val="0"/>
              <c:showCatName val="1"/>
              <c:showSerName val="0"/>
              <c:showPercent val="0"/>
              <c:showBubbleSize val="0"/>
            </c:dLbl>
            <c:dLbl>
              <c:idx val="64"/>
              <c:tx>
                <c:rich>
                  <a:bodyPr/>
                  <a:lstStyle/>
                  <a:p>
                    <a:r>
                      <a:rPr lang="en-US"/>
                      <a:t>Sm54+</a:t>
                    </a:r>
                  </a:p>
                </c:rich>
              </c:tx>
              <c:dLblPos val="r"/>
              <c:showLegendKey val="0"/>
              <c:showVal val="0"/>
              <c:showCatName val="1"/>
              <c:showSerName val="0"/>
              <c:showPercent val="0"/>
              <c:showBubbleSize val="0"/>
            </c:dLbl>
            <c:dLbl>
              <c:idx val="71"/>
              <c:layout/>
              <c:tx>
                <c:rich>
                  <a:bodyPr/>
                  <a:lstStyle/>
                  <a:p>
                    <a:r>
                      <a:rPr lang="en-US"/>
                      <a:t>Ta61+</a:t>
                    </a:r>
                  </a:p>
                </c:rich>
              </c:tx>
              <c:dLblPos val="b"/>
              <c:showLegendKey val="0"/>
              <c:showVal val="0"/>
              <c:showCatName val="1"/>
              <c:showSerName val="0"/>
              <c:showPercent val="0"/>
              <c:showBubbleSize val="0"/>
            </c:dLbl>
            <c:dLbl>
              <c:idx val="76"/>
              <c:tx>
                <c:rich>
                  <a:bodyPr/>
                  <a:lstStyle/>
                  <a:p>
                    <a:r>
                      <a:rPr lang="en-US"/>
                      <a:t>Ta61+</a:t>
                    </a:r>
                  </a:p>
                </c:rich>
              </c:tx>
              <c:dLblPos val="r"/>
              <c:showLegendKey val="0"/>
              <c:showVal val="0"/>
              <c:showCatName val="1"/>
              <c:showSerName val="0"/>
              <c:showPercent val="0"/>
              <c:showBubbleSize val="0"/>
            </c:dLbl>
            <c:dLbl>
              <c:idx val="77"/>
              <c:layout/>
              <c:tx>
                <c:rich>
                  <a:bodyPr/>
                  <a:lstStyle/>
                  <a:p>
                    <a:r>
                      <a:rPr lang="en-US"/>
                      <a:t>Au65+</a:t>
                    </a:r>
                  </a:p>
                </c:rich>
              </c:tx>
              <c:dLblPos val="r"/>
              <c:showLegendKey val="0"/>
              <c:showVal val="0"/>
              <c:showCatName val="1"/>
              <c:showSerName val="0"/>
              <c:showPercent val="0"/>
              <c:showBubbleSize val="0"/>
            </c:dLbl>
            <c:dLbl>
              <c:idx val="82"/>
              <c:tx>
                <c:rich>
                  <a:bodyPr/>
                  <a:lstStyle/>
                  <a:p>
                    <a:r>
                      <a:rPr lang="en-US"/>
                      <a:t>Au65+</a:t>
                    </a:r>
                  </a:p>
                </c:rich>
              </c:tx>
              <c:dLblPos val="r"/>
              <c:showLegendKey val="0"/>
              <c:showVal val="0"/>
              <c:showCatName val="1"/>
              <c:showSerName val="0"/>
              <c:showPercent val="0"/>
              <c:showBubbleSize val="0"/>
            </c:dLbl>
            <c:dLbl>
              <c:idx val="85"/>
              <c:tx>
                <c:rich>
                  <a:bodyPr/>
                  <a:lstStyle/>
                  <a:p>
                    <a:r>
                      <a:rPr lang="en-US"/>
                      <a:t>Pb67+</a:t>
                    </a:r>
                  </a:p>
                </c:rich>
              </c:tx>
              <c:dLblPos val="r"/>
              <c:showLegendKey val="0"/>
              <c:showVal val="0"/>
              <c:showCatName val="1"/>
              <c:showSerName val="0"/>
              <c:showPercent val="0"/>
              <c:showBubbleSize val="0"/>
            </c:dLbl>
            <c:dLbl>
              <c:idx val="86"/>
              <c:tx>
                <c:rich>
                  <a:bodyPr/>
                  <a:lstStyle/>
                  <a:p>
                    <a:r>
                      <a:rPr lang="en-US"/>
                      <a:t>Bi68+</a:t>
                    </a:r>
                  </a:p>
                </c:rich>
              </c:tx>
              <c:dLblPos val="r"/>
              <c:showLegendKey val="0"/>
              <c:showVal val="0"/>
              <c:showCatName val="1"/>
              <c:showSerName val="0"/>
              <c:showPercent val="0"/>
              <c:showBubbleSize val="0"/>
            </c:dLbl>
            <c:dLbl>
              <c:idx val="89"/>
              <c:layout/>
              <c:tx>
                <c:rich>
                  <a:bodyPr/>
                  <a:lstStyle/>
                  <a:p>
                    <a:r>
                      <a:rPr lang="en-US"/>
                      <a:t>U73+</a:t>
                    </a:r>
                  </a:p>
                </c:rich>
              </c:tx>
              <c:dLblPos val="r"/>
              <c:showLegendKey val="0"/>
              <c:showVal val="0"/>
              <c:showCatName val="1"/>
              <c:showSerName val="0"/>
              <c:showPercent val="0"/>
              <c:showBubbleSize val="0"/>
            </c:dLbl>
            <c:dLbl>
              <c:idx val="96"/>
              <c:tx>
                <c:rich>
                  <a:bodyPr/>
                  <a:lstStyle/>
                  <a:p>
                    <a:r>
                      <a:rPr lang="en-US"/>
                      <a:t>U73+</a:t>
                    </a:r>
                  </a:p>
                </c:rich>
              </c:tx>
              <c:dLblPos val="r"/>
              <c:showLegendKey val="0"/>
              <c:showVal val="0"/>
              <c:showCatName val="1"/>
              <c:showSerName val="0"/>
              <c:showPercent val="0"/>
              <c:showBubbleSize val="0"/>
            </c:dLbl>
            <c:dLblPos val="r"/>
            <c:showLegendKey val="0"/>
            <c:showVal val="0"/>
            <c:showCatName val="1"/>
            <c:showSerName val="0"/>
            <c:showPercent val="0"/>
            <c:showBubbleSize val="0"/>
            <c:showLeaderLines val="0"/>
          </c:dLbls>
          <c:xVal>
            <c:numRef>
              <c:f>[Intensitäten.xlsx]Daten2!$A$5:$A$104</c:f>
              <c:numCache>
                <c:formatCode>General</c:formatCode>
                <c:ptCount val="93"/>
                <c:pt idx="0">
                  <c:v>1</c:v>
                </c:pt>
                <c:pt idx="1">
                  <c:v>2</c:v>
                </c:pt>
                <c:pt idx="2">
                  <c:v>3</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18</c:v>
                </c:pt>
                <c:pt idx="20">
                  <c:v>19</c:v>
                </c:pt>
                <c:pt idx="21">
                  <c:v>21</c:v>
                </c:pt>
                <c:pt idx="22">
                  <c:v>22</c:v>
                </c:pt>
                <c:pt idx="23">
                  <c:v>23</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51</c:v>
                </c:pt>
                <c:pt idx="50">
                  <c:v>52</c:v>
                </c:pt>
                <c:pt idx="51">
                  <c:v>53</c:v>
                </c:pt>
                <c:pt idx="52">
                  <c:v>54</c:v>
                </c:pt>
                <c:pt idx="53">
                  <c:v>55</c:v>
                </c:pt>
                <c:pt idx="54">
                  <c:v>56</c:v>
                </c:pt>
                <c:pt idx="55">
                  <c:v>57</c:v>
                </c:pt>
                <c:pt idx="56">
                  <c:v>58</c:v>
                </c:pt>
                <c:pt idx="57">
                  <c:v>59</c:v>
                </c:pt>
                <c:pt idx="58">
                  <c:v>61</c:v>
                </c:pt>
                <c:pt idx="59">
                  <c:v>62</c:v>
                </c:pt>
                <c:pt idx="60">
                  <c:v>63</c:v>
                </c:pt>
                <c:pt idx="61">
                  <c:v>64</c:v>
                </c:pt>
                <c:pt idx="62">
                  <c:v>65</c:v>
                </c:pt>
                <c:pt idx="63">
                  <c:v>66</c:v>
                </c:pt>
                <c:pt idx="64">
                  <c:v>67</c:v>
                </c:pt>
                <c:pt idx="65">
                  <c:v>68</c:v>
                </c:pt>
                <c:pt idx="66">
                  <c:v>69</c:v>
                </c:pt>
                <c:pt idx="67">
                  <c:v>70</c:v>
                </c:pt>
                <c:pt idx="68">
                  <c:v>71</c:v>
                </c:pt>
                <c:pt idx="69">
                  <c:v>72</c:v>
                </c:pt>
                <c:pt idx="70">
                  <c:v>73</c:v>
                </c:pt>
                <c:pt idx="71">
                  <c:v>73</c:v>
                </c:pt>
                <c:pt idx="72">
                  <c:v>74</c:v>
                </c:pt>
                <c:pt idx="73">
                  <c:v>75</c:v>
                </c:pt>
                <c:pt idx="74">
                  <c:v>76</c:v>
                </c:pt>
                <c:pt idx="75">
                  <c:v>77</c:v>
                </c:pt>
                <c:pt idx="76">
                  <c:v>78</c:v>
                </c:pt>
                <c:pt idx="77">
                  <c:v>79</c:v>
                </c:pt>
                <c:pt idx="78">
                  <c:v>80</c:v>
                </c:pt>
                <c:pt idx="79">
                  <c:v>81</c:v>
                </c:pt>
                <c:pt idx="80">
                  <c:v>84</c:v>
                </c:pt>
                <c:pt idx="81">
                  <c:v>85</c:v>
                </c:pt>
                <c:pt idx="82">
                  <c:v>86</c:v>
                </c:pt>
                <c:pt idx="83">
                  <c:v>87</c:v>
                </c:pt>
                <c:pt idx="84">
                  <c:v>88</c:v>
                </c:pt>
                <c:pt idx="85">
                  <c:v>89</c:v>
                </c:pt>
                <c:pt idx="86">
                  <c:v>90</c:v>
                </c:pt>
                <c:pt idx="87">
                  <c:v>91</c:v>
                </c:pt>
                <c:pt idx="88">
                  <c:v>92</c:v>
                </c:pt>
                <c:pt idx="89">
                  <c:v>92</c:v>
                </c:pt>
                <c:pt idx="90">
                  <c:v>93</c:v>
                </c:pt>
                <c:pt idx="91">
                  <c:v>94</c:v>
                </c:pt>
                <c:pt idx="92">
                  <c:v>95</c:v>
                </c:pt>
              </c:numCache>
            </c:numRef>
          </c:xVal>
          <c:yVal>
            <c:numRef>
              <c:f>[Intensitäten.xlsx]Daten2!$E$5:$E$104</c:f>
              <c:numCache>
                <c:formatCode>0.0E+00</c:formatCode>
                <c:ptCount val="93"/>
                <c:pt idx="0">
                  <c:v>200000000000</c:v>
                </c:pt>
                <c:pt idx="1">
                  <c:v>600000000000</c:v>
                </c:pt>
                <c:pt idx="2">
                  <c:v>15000000000</c:v>
                </c:pt>
                <c:pt idx="3">
                  <c:v>62100000000</c:v>
                </c:pt>
                <c:pt idx="6">
                  <c:v>70000000000</c:v>
                </c:pt>
                <c:pt idx="7">
                  <c:v>180000000000</c:v>
                </c:pt>
                <c:pt idx="8">
                  <c:v>90000000000</c:v>
                </c:pt>
                <c:pt idx="10">
                  <c:v>50000000000</c:v>
                </c:pt>
                <c:pt idx="12">
                  <c:v>60000000000</c:v>
                </c:pt>
                <c:pt idx="19">
                  <c:v>70000000000</c:v>
                </c:pt>
                <c:pt idx="27">
                  <c:v>100000000000</c:v>
                </c:pt>
                <c:pt idx="35">
                  <c:v>23400000000</c:v>
                </c:pt>
                <c:pt idx="41">
                  <c:v>30000000000</c:v>
                </c:pt>
                <c:pt idx="46">
                  <c:v>8000000000</c:v>
                </c:pt>
                <c:pt idx="52">
                  <c:v>18000000000</c:v>
                </c:pt>
                <c:pt idx="59">
                  <c:v>2900000000</c:v>
                </c:pt>
                <c:pt idx="71">
                  <c:v>3500000000</c:v>
                </c:pt>
                <c:pt idx="77">
                  <c:v>4000000000</c:v>
                </c:pt>
                <c:pt idx="89">
                  <c:v>6536000000</c:v>
                </c:pt>
              </c:numCache>
            </c:numRef>
          </c:yVal>
          <c:smooth val="0"/>
        </c:ser>
        <c:ser>
          <c:idx val="0"/>
          <c:order val="1"/>
          <c:tx>
            <c:strRef>
              <c:f>[Intensitäten.xlsx]Daten2!$F$4</c:f>
              <c:strCache>
                <c:ptCount val="1"/>
                <c:pt idx="0">
                  <c:v>Intensity (low charge state)</c:v>
                </c:pt>
              </c:strCache>
            </c:strRef>
          </c:tx>
          <c:spPr>
            <a:ln w="28575">
              <a:noFill/>
            </a:ln>
          </c:spPr>
          <c:marker>
            <c:symbol val="square"/>
            <c:size val="7"/>
          </c:marker>
          <c:dPt>
            <c:idx val="18"/>
            <c:marker>
              <c:symbol val="square"/>
              <c:size val="4"/>
            </c:marker>
            <c:bubble3D val="0"/>
          </c:dPt>
          <c:dPt>
            <c:idx val="70"/>
            <c:marker>
              <c:symbol val="square"/>
              <c:size val="4"/>
            </c:marker>
            <c:bubble3D val="0"/>
          </c:dPt>
          <c:dPt>
            <c:idx val="88"/>
            <c:marker>
              <c:symbol val="square"/>
              <c:size val="4"/>
            </c:marker>
            <c:bubble3D val="0"/>
          </c:dPt>
          <c:dLbls>
            <c:dLbl>
              <c:idx val="18"/>
              <c:layout/>
              <c:tx>
                <c:rich>
                  <a:bodyPr/>
                  <a:lstStyle/>
                  <a:p>
                    <a:r>
                      <a:rPr lang="en-US"/>
                      <a:t>Ar10+</a:t>
                    </a:r>
                  </a:p>
                </c:rich>
              </c:tx>
              <c:showLegendKey val="0"/>
              <c:showVal val="0"/>
              <c:showCatName val="1"/>
              <c:showSerName val="0"/>
              <c:showPercent val="0"/>
              <c:showBubbleSize val="0"/>
            </c:dLbl>
            <c:dLbl>
              <c:idx val="70"/>
              <c:layout/>
              <c:tx>
                <c:rich>
                  <a:bodyPr/>
                  <a:lstStyle/>
                  <a:p>
                    <a:r>
                      <a:rPr lang="en-US"/>
                      <a:t>Ta24+</a:t>
                    </a:r>
                  </a:p>
                </c:rich>
              </c:tx>
              <c:showLegendKey val="0"/>
              <c:showVal val="0"/>
              <c:showCatName val="1"/>
              <c:showSerName val="0"/>
              <c:showPercent val="0"/>
              <c:showBubbleSize val="0"/>
            </c:dLbl>
            <c:dLbl>
              <c:idx val="75"/>
              <c:tx>
                <c:rich>
                  <a:bodyPr/>
                  <a:lstStyle/>
                  <a:p>
                    <a:r>
                      <a:rPr lang="en-US"/>
                      <a:t>Ta24+</a:t>
                    </a:r>
                  </a:p>
                </c:rich>
              </c:tx>
              <c:showLegendKey val="0"/>
              <c:showVal val="0"/>
              <c:showCatName val="1"/>
              <c:showSerName val="0"/>
              <c:showPercent val="0"/>
              <c:showBubbleSize val="0"/>
            </c:dLbl>
            <c:dLbl>
              <c:idx val="88"/>
              <c:layout/>
              <c:tx>
                <c:rich>
                  <a:bodyPr/>
                  <a:lstStyle/>
                  <a:p>
                    <a:r>
                      <a:rPr lang="en-US"/>
                      <a:t>U28+</a:t>
                    </a:r>
                  </a:p>
                </c:rich>
              </c:tx>
              <c:showLegendKey val="0"/>
              <c:showVal val="0"/>
              <c:showCatName val="1"/>
              <c:showSerName val="0"/>
              <c:showPercent val="0"/>
              <c:showBubbleSize val="0"/>
            </c:dLbl>
            <c:dLbl>
              <c:idx val="95"/>
              <c:tx>
                <c:rich>
                  <a:bodyPr/>
                  <a:lstStyle/>
                  <a:p>
                    <a:r>
                      <a:rPr lang="en-US"/>
                      <a:t>U28+</a:t>
                    </a:r>
                  </a:p>
                </c:rich>
              </c:tx>
              <c:showLegendKey val="0"/>
              <c:showVal val="0"/>
              <c:showCatName val="1"/>
              <c:showSerName val="0"/>
              <c:showPercent val="0"/>
              <c:showBubbleSize val="0"/>
            </c:dLbl>
            <c:showLegendKey val="0"/>
            <c:showVal val="0"/>
            <c:showCatName val="1"/>
            <c:showSerName val="0"/>
            <c:showPercent val="0"/>
            <c:showBubbleSize val="0"/>
            <c:showLeaderLines val="0"/>
          </c:dLbls>
          <c:xVal>
            <c:numRef>
              <c:f>[Intensitäten.xlsx]Daten2!$A$5:$A$104</c:f>
              <c:numCache>
                <c:formatCode>General</c:formatCode>
                <c:ptCount val="93"/>
                <c:pt idx="0">
                  <c:v>1</c:v>
                </c:pt>
                <c:pt idx="1">
                  <c:v>2</c:v>
                </c:pt>
                <c:pt idx="2">
                  <c:v>3</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18</c:v>
                </c:pt>
                <c:pt idx="20">
                  <c:v>19</c:v>
                </c:pt>
                <c:pt idx="21">
                  <c:v>21</c:v>
                </c:pt>
                <c:pt idx="22">
                  <c:v>22</c:v>
                </c:pt>
                <c:pt idx="23">
                  <c:v>23</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51</c:v>
                </c:pt>
                <c:pt idx="50">
                  <c:v>52</c:v>
                </c:pt>
                <c:pt idx="51">
                  <c:v>53</c:v>
                </c:pt>
                <c:pt idx="52">
                  <c:v>54</c:v>
                </c:pt>
                <c:pt idx="53">
                  <c:v>55</c:v>
                </c:pt>
                <c:pt idx="54">
                  <c:v>56</c:v>
                </c:pt>
                <c:pt idx="55">
                  <c:v>57</c:v>
                </c:pt>
                <c:pt idx="56">
                  <c:v>58</c:v>
                </c:pt>
                <c:pt idx="57">
                  <c:v>59</c:v>
                </c:pt>
                <c:pt idx="58">
                  <c:v>61</c:v>
                </c:pt>
                <c:pt idx="59">
                  <c:v>62</c:v>
                </c:pt>
                <c:pt idx="60">
                  <c:v>63</c:v>
                </c:pt>
                <c:pt idx="61">
                  <c:v>64</c:v>
                </c:pt>
                <c:pt idx="62">
                  <c:v>65</c:v>
                </c:pt>
                <c:pt idx="63">
                  <c:v>66</c:v>
                </c:pt>
                <c:pt idx="64">
                  <c:v>67</c:v>
                </c:pt>
                <c:pt idx="65">
                  <c:v>68</c:v>
                </c:pt>
                <c:pt idx="66">
                  <c:v>69</c:v>
                </c:pt>
                <c:pt idx="67">
                  <c:v>70</c:v>
                </c:pt>
                <c:pt idx="68">
                  <c:v>71</c:v>
                </c:pt>
                <c:pt idx="69">
                  <c:v>72</c:v>
                </c:pt>
                <c:pt idx="70">
                  <c:v>73</c:v>
                </c:pt>
                <c:pt idx="71">
                  <c:v>73</c:v>
                </c:pt>
                <c:pt idx="72">
                  <c:v>74</c:v>
                </c:pt>
                <c:pt idx="73">
                  <c:v>75</c:v>
                </c:pt>
                <c:pt idx="74">
                  <c:v>76</c:v>
                </c:pt>
                <c:pt idx="75">
                  <c:v>77</c:v>
                </c:pt>
                <c:pt idx="76">
                  <c:v>78</c:v>
                </c:pt>
                <c:pt idx="77">
                  <c:v>79</c:v>
                </c:pt>
                <c:pt idx="78">
                  <c:v>80</c:v>
                </c:pt>
                <c:pt idx="79">
                  <c:v>81</c:v>
                </c:pt>
                <c:pt idx="80">
                  <c:v>84</c:v>
                </c:pt>
                <c:pt idx="81">
                  <c:v>85</c:v>
                </c:pt>
                <c:pt idx="82">
                  <c:v>86</c:v>
                </c:pt>
                <c:pt idx="83">
                  <c:v>87</c:v>
                </c:pt>
                <c:pt idx="84">
                  <c:v>88</c:v>
                </c:pt>
                <c:pt idx="85">
                  <c:v>89</c:v>
                </c:pt>
                <c:pt idx="86">
                  <c:v>90</c:v>
                </c:pt>
                <c:pt idx="87">
                  <c:v>91</c:v>
                </c:pt>
                <c:pt idx="88">
                  <c:v>92</c:v>
                </c:pt>
                <c:pt idx="89">
                  <c:v>92</c:v>
                </c:pt>
                <c:pt idx="90">
                  <c:v>93</c:v>
                </c:pt>
                <c:pt idx="91">
                  <c:v>94</c:v>
                </c:pt>
                <c:pt idx="92">
                  <c:v>95</c:v>
                </c:pt>
              </c:numCache>
            </c:numRef>
          </c:xVal>
          <c:yVal>
            <c:numRef>
              <c:f>[Intensitäten.xlsx]Daten2!$F$5:$F$104</c:f>
              <c:numCache>
                <c:formatCode>General</c:formatCode>
                <c:ptCount val="93"/>
                <c:pt idx="18" formatCode="0.0E+00">
                  <c:v>100000000000</c:v>
                </c:pt>
                <c:pt idx="70" formatCode="0.0E+00">
                  <c:v>13000000000</c:v>
                </c:pt>
                <c:pt idx="88" formatCode="0.0E+00">
                  <c:v>33000000000</c:v>
                </c:pt>
              </c:numCache>
            </c:numRef>
          </c:yVal>
          <c:smooth val="0"/>
        </c:ser>
        <c:ser>
          <c:idx val="2"/>
          <c:order val="2"/>
          <c:tx>
            <c:strRef>
              <c:f>[Intensitäten.xlsx]Daten!$K$4</c:f>
              <c:strCache>
                <c:ptCount val="1"/>
                <c:pt idx="0">
                  <c:v>Space charge limit with poststripper</c:v>
                </c:pt>
              </c:strCache>
            </c:strRef>
          </c:tx>
          <c:spPr>
            <a:ln>
              <a:solidFill>
                <a:schemeClr val="accent2"/>
              </a:solidFill>
              <a:prstDash val="dash"/>
            </a:ln>
          </c:spPr>
          <c:marker>
            <c:symbol val="none"/>
          </c:marker>
          <c:xVal>
            <c:numRef>
              <c:f>[Intensitäten.xlsx]Daten!$H$5:$H$95</c:f>
              <c:numCache>
                <c:formatCode>General</c:formatCode>
                <c:ptCount val="91"/>
                <c:pt idx="0">
                  <c:v>1</c:v>
                </c:pt>
                <c:pt idx="1">
                  <c:v>3</c:v>
                </c:pt>
                <c:pt idx="2">
                  <c:v>6</c:v>
                </c:pt>
                <c:pt idx="3">
                  <c:v>7</c:v>
                </c:pt>
                <c:pt idx="4">
                  <c:v>8</c:v>
                </c:pt>
                <c:pt idx="5">
                  <c:v>10</c:v>
                </c:pt>
                <c:pt idx="6">
                  <c:v>18</c:v>
                </c:pt>
                <c:pt idx="7">
                  <c:v>28</c:v>
                </c:pt>
                <c:pt idx="8">
                  <c:v>36</c:v>
                </c:pt>
                <c:pt idx="9">
                  <c:v>54</c:v>
                </c:pt>
                <c:pt idx="10">
                  <c:v>73</c:v>
                </c:pt>
                <c:pt idx="11">
                  <c:v>92</c:v>
                </c:pt>
              </c:numCache>
            </c:numRef>
          </c:xVal>
          <c:yVal>
            <c:numRef>
              <c:f>[Intensitäten.xlsx]Daten!$K$5:$K$95</c:f>
              <c:numCache>
                <c:formatCode>0.00E+00</c:formatCode>
                <c:ptCount val="91"/>
                <c:pt idx="0">
                  <c:v>2500000000000</c:v>
                </c:pt>
                <c:pt idx="1">
                  <c:v>833333333333.33337</c:v>
                </c:pt>
                <c:pt idx="2">
                  <c:v>416666666666.66669</c:v>
                </c:pt>
                <c:pt idx="3">
                  <c:v>357142857142.85712</c:v>
                </c:pt>
                <c:pt idx="4">
                  <c:v>312500000000</c:v>
                </c:pt>
                <c:pt idx="5">
                  <c:v>250000000000</c:v>
                </c:pt>
                <c:pt idx="6">
                  <c:v>138888888888.88889</c:v>
                </c:pt>
                <c:pt idx="7">
                  <c:v>103550295857.98816</c:v>
                </c:pt>
                <c:pt idx="8">
                  <c:v>82644628099.173553</c:v>
                </c:pt>
                <c:pt idx="9">
                  <c:v>58593750000</c:v>
                </c:pt>
                <c:pt idx="10">
                  <c:v>49045955388.336472</c:v>
                </c:pt>
                <c:pt idx="11">
                  <c:v>43160067554.888344</c:v>
                </c:pt>
              </c:numCache>
            </c:numRef>
          </c:yVal>
          <c:smooth val="0"/>
        </c:ser>
        <c:ser>
          <c:idx val="3"/>
          <c:order val="3"/>
          <c:tx>
            <c:strRef>
              <c:f>[Intensitäten.xlsx]Daten!$L$4</c:f>
              <c:strCache>
                <c:ptCount val="1"/>
                <c:pt idx="0">
                  <c:v>Space charge limit without poststripper</c:v>
                </c:pt>
              </c:strCache>
            </c:strRef>
          </c:tx>
          <c:spPr>
            <a:ln>
              <a:solidFill>
                <a:schemeClr val="accent1"/>
              </a:solidFill>
              <a:prstDash val="dash"/>
            </a:ln>
          </c:spPr>
          <c:marker>
            <c:symbol val="none"/>
          </c:marker>
          <c:xVal>
            <c:numRef>
              <c:f>[Intensitäten.xlsx]Daten!$H$5:$H$16</c:f>
              <c:numCache>
                <c:formatCode>General</c:formatCode>
                <c:ptCount val="12"/>
                <c:pt idx="0">
                  <c:v>1</c:v>
                </c:pt>
                <c:pt idx="1">
                  <c:v>3</c:v>
                </c:pt>
                <c:pt idx="2">
                  <c:v>6</c:v>
                </c:pt>
                <c:pt idx="3">
                  <c:v>7</c:v>
                </c:pt>
                <c:pt idx="4">
                  <c:v>8</c:v>
                </c:pt>
                <c:pt idx="5">
                  <c:v>10</c:v>
                </c:pt>
                <c:pt idx="6">
                  <c:v>18</c:v>
                </c:pt>
                <c:pt idx="7">
                  <c:v>28</c:v>
                </c:pt>
                <c:pt idx="8">
                  <c:v>36</c:v>
                </c:pt>
                <c:pt idx="9">
                  <c:v>54</c:v>
                </c:pt>
                <c:pt idx="10">
                  <c:v>73</c:v>
                </c:pt>
                <c:pt idx="11">
                  <c:v>92</c:v>
                </c:pt>
              </c:numCache>
            </c:numRef>
          </c:xVal>
          <c:yVal>
            <c:numRef>
              <c:f>[Intensitäten.xlsx]Daten!$L$5:$L$16</c:f>
              <c:numCache>
                <c:formatCode>General</c:formatCode>
                <c:ptCount val="12"/>
                <c:pt idx="5" formatCode="0.00E+00">
                  <c:v>510204081632.65308</c:v>
                </c:pt>
                <c:pt idx="6" formatCode="0.00E+00">
                  <c:v>450000000000</c:v>
                </c:pt>
                <c:pt idx="7" formatCode="0.00E+00">
                  <c:v>357142857142.85712</c:v>
                </c:pt>
                <c:pt idx="8" formatCode="0.00E+00">
                  <c:v>351562500000</c:v>
                </c:pt>
                <c:pt idx="9" formatCode="0.00E+00">
                  <c:v>337500000000</c:v>
                </c:pt>
                <c:pt idx="10" formatCode="0.00E+00">
                  <c:v>316840277777.77777</c:v>
                </c:pt>
                <c:pt idx="11" formatCode="0.00E+00">
                  <c:v>293367346938.77551</c:v>
                </c:pt>
              </c:numCache>
            </c:numRef>
          </c:yVal>
          <c:smooth val="0"/>
        </c:ser>
        <c:dLbls>
          <c:showLegendKey val="0"/>
          <c:showVal val="0"/>
          <c:showCatName val="0"/>
          <c:showSerName val="0"/>
          <c:showPercent val="0"/>
          <c:showBubbleSize val="0"/>
        </c:dLbls>
        <c:axId val="103603200"/>
        <c:axId val="103883904"/>
      </c:scatterChart>
      <c:valAx>
        <c:axId val="103603200"/>
        <c:scaling>
          <c:orientation val="minMax"/>
          <c:max val="105"/>
          <c:min val="0"/>
        </c:scaling>
        <c:delete val="0"/>
        <c:axPos val="b"/>
        <c:title>
          <c:tx>
            <c:rich>
              <a:bodyPr/>
              <a:lstStyle/>
              <a:p>
                <a:pPr>
                  <a:defRPr/>
                </a:pPr>
                <a:r>
                  <a:rPr lang="de-DE"/>
                  <a:t>Atomic mass number A</a:t>
                </a:r>
              </a:p>
            </c:rich>
          </c:tx>
          <c:layout/>
          <c:overlay val="0"/>
        </c:title>
        <c:numFmt formatCode="General" sourceLinked="1"/>
        <c:majorTickMark val="out"/>
        <c:minorTickMark val="none"/>
        <c:tickLblPos val="nextTo"/>
        <c:txPr>
          <a:bodyPr rot="-5400000" vert="horz"/>
          <a:lstStyle/>
          <a:p>
            <a:pPr>
              <a:defRPr/>
            </a:pPr>
            <a:endParaRPr lang="de-DE"/>
          </a:p>
        </c:txPr>
        <c:crossAx val="103883904"/>
        <c:crosses val="autoZero"/>
        <c:crossBetween val="midCat"/>
        <c:minorUnit val="1"/>
      </c:valAx>
      <c:valAx>
        <c:axId val="103883904"/>
        <c:scaling>
          <c:logBase val="10"/>
          <c:orientation val="minMax"/>
          <c:min val="1000000000"/>
        </c:scaling>
        <c:delete val="0"/>
        <c:axPos val="l"/>
        <c:majorGridlines/>
        <c:title>
          <c:tx>
            <c:rich>
              <a:bodyPr rot="-5400000" vert="horz"/>
              <a:lstStyle/>
              <a:p>
                <a:pPr>
                  <a:defRPr/>
                </a:pPr>
                <a:r>
                  <a:rPr lang="de-DE"/>
                  <a:t>Reached  Intensity</a:t>
                </a:r>
              </a:p>
            </c:rich>
          </c:tx>
          <c:layout/>
          <c:overlay val="0"/>
        </c:title>
        <c:numFmt formatCode="0E+00" sourceLinked="0"/>
        <c:majorTickMark val="out"/>
        <c:minorTickMark val="in"/>
        <c:tickLblPos val="nextTo"/>
        <c:crossAx val="103603200"/>
        <c:crosses val="autoZero"/>
        <c:crossBetween val="midCat"/>
      </c:valAx>
      <c:spPr>
        <a:ln>
          <a:solidFill>
            <a:schemeClr val="tx1"/>
          </a:solidFill>
        </a:ln>
      </c:spPr>
    </c:plotArea>
    <c:legend>
      <c:legendPos val="t"/>
      <c:layout/>
      <c:overlay val="0"/>
    </c:legend>
    <c:plotVisOnly val="1"/>
    <c:dispBlanksAs val="gap"/>
    <c:showDLblsOverMax val="0"/>
  </c:chart>
  <c:txPr>
    <a:bodyPr/>
    <a:lstStyle/>
    <a:p>
      <a:pPr>
        <a:defRPr sz="7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88348973565914"/>
          <c:y val="0.14772727272727273"/>
          <c:w val="0.71091561257633251"/>
          <c:h val="0.65203257230468847"/>
        </c:manualLayout>
      </c:layout>
      <c:scatterChart>
        <c:scatterStyle val="smoothMarker"/>
        <c:varyColors val="0"/>
        <c:ser>
          <c:idx val="1"/>
          <c:order val="0"/>
          <c:tx>
            <c:v>ohne Periode 10</c:v>
          </c:tx>
          <c:xVal>
            <c:numRef>
              <c:f>Emittanz!$A$2:$A$7</c:f>
              <c:numCache>
                <c:formatCode>#,##0</c:formatCode>
                <c:ptCount val="6"/>
                <c:pt idx="0">
                  <c:v>50</c:v>
                </c:pt>
                <c:pt idx="1">
                  <c:v>75</c:v>
                </c:pt>
                <c:pt idx="2">
                  <c:v>100</c:v>
                </c:pt>
                <c:pt idx="3">
                  <c:v>125</c:v>
                </c:pt>
                <c:pt idx="4">
                  <c:v>150</c:v>
                </c:pt>
              </c:numCache>
            </c:numRef>
          </c:xVal>
          <c:yVal>
            <c:numRef>
              <c:f>Emittanz!$D$2:$D$7</c:f>
              <c:numCache>
                <c:formatCode>0.0%</c:formatCode>
                <c:ptCount val="6"/>
                <c:pt idx="0">
                  <c:v>0.88200000000000001</c:v>
                </c:pt>
                <c:pt idx="1">
                  <c:v>0.86499999999999999</c:v>
                </c:pt>
                <c:pt idx="2">
                  <c:v>0.82499999999999996</c:v>
                </c:pt>
                <c:pt idx="3">
                  <c:v>0.76500000000000001</c:v>
                </c:pt>
                <c:pt idx="4">
                  <c:v>0.69599999999999995</c:v>
                </c:pt>
              </c:numCache>
            </c:numRef>
          </c:yVal>
          <c:smooth val="1"/>
        </c:ser>
        <c:dLbls>
          <c:showLegendKey val="0"/>
          <c:showVal val="0"/>
          <c:showCatName val="0"/>
          <c:showSerName val="0"/>
          <c:showPercent val="0"/>
          <c:showBubbleSize val="0"/>
        </c:dLbls>
        <c:axId val="35516416"/>
        <c:axId val="35518336"/>
      </c:scatterChart>
      <c:valAx>
        <c:axId val="35516416"/>
        <c:scaling>
          <c:orientation val="minMax"/>
          <c:max val="160"/>
          <c:min val="50"/>
        </c:scaling>
        <c:delete val="0"/>
        <c:axPos val="b"/>
        <c:majorGridlines/>
        <c:title>
          <c:tx>
            <c:rich>
              <a:bodyPr/>
              <a:lstStyle/>
              <a:p>
                <a:pPr>
                  <a:defRPr sz="1050"/>
                </a:pPr>
                <a:r>
                  <a:rPr lang="de-DE" sz="1050"/>
                  <a:t>Horizontal emittance / mm mrad</a:t>
                </a:r>
              </a:p>
            </c:rich>
          </c:tx>
          <c:layout>
            <c:manualLayout>
              <c:xMode val="edge"/>
              <c:yMode val="edge"/>
              <c:x val="0.28114010898984482"/>
              <c:y val="0.91854259879253453"/>
            </c:manualLayout>
          </c:layout>
          <c:overlay val="0"/>
        </c:title>
        <c:numFmt formatCode="#,##0" sourceLinked="1"/>
        <c:majorTickMark val="out"/>
        <c:minorTickMark val="none"/>
        <c:tickLblPos val="nextTo"/>
        <c:txPr>
          <a:bodyPr rot="0" vert="horz"/>
          <a:lstStyle/>
          <a:p>
            <a:pPr>
              <a:defRPr sz="1000"/>
            </a:pPr>
            <a:endParaRPr lang="de-DE"/>
          </a:p>
        </c:txPr>
        <c:crossAx val="35518336"/>
        <c:crosses val="autoZero"/>
        <c:crossBetween val="midCat"/>
      </c:valAx>
      <c:valAx>
        <c:axId val="35518336"/>
        <c:scaling>
          <c:orientation val="minMax"/>
          <c:max val="1"/>
          <c:min val="0"/>
        </c:scaling>
        <c:delete val="0"/>
        <c:axPos val="l"/>
        <c:majorGridlines/>
        <c:title>
          <c:tx>
            <c:rich>
              <a:bodyPr/>
              <a:lstStyle/>
              <a:p>
                <a:pPr>
                  <a:defRPr sz="1050"/>
                </a:pPr>
                <a:r>
                  <a:rPr lang="de-DE" sz="1050"/>
                  <a:t>Catching efficiency for U29+</a:t>
                </a:r>
              </a:p>
            </c:rich>
          </c:tx>
          <c:layout>
            <c:manualLayout>
              <c:xMode val="edge"/>
              <c:yMode val="edge"/>
              <c:x val="1.4538848059593251E-2"/>
              <c:y val="7.6174176337824751E-2"/>
            </c:manualLayout>
          </c:layout>
          <c:overlay val="0"/>
        </c:title>
        <c:numFmt formatCode="0%" sourceLinked="0"/>
        <c:majorTickMark val="out"/>
        <c:minorTickMark val="none"/>
        <c:tickLblPos val="nextTo"/>
        <c:txPr>
          <a:bodyPr rot="0" vert="horz"/>
          <a:lstStyle/>
          <a:p>
            <a:pPr>
              <a:defRPr sz="1000"/>
            </a:pPr>
            <a:endParaRPr lang="de-DE"/>
          </a:p>
        </c:txPr>
        <c:crossAx val="35516416"/>
        <c:crosses val="autoZero"/>
        <c:crossBetween val="midCat"/>
      </c:valAx>
    </c:plotArea>
    <c:plotVisOnly val="1"/>
    <c:dispBlanksAs val="gap"/>
    <c:showDLblsOverMax val="0"/>
  </c:chart>
  <c:txPr>
    <a:bodyPr/>
    <a:lstStyle/>
    <a:p>
      <a:pPr>
        <a:defRPr sz="1100"/>
      </a:pPr>
      <a:endParaRPr lang="de-DE"/>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28854840353468"/>
          <c:y val="0.19374391162033877"/>
          <c:w val="0.70243048510592143"/>
          <c:h val="0.54392241414204101"/>
        </c:manualLayout>
      </c:layout>
      <c:scatterChart>
        <c:scatterStyle val="lineMarker"/>
        <c:varyColors val="0"/>
        <c:ser>
          <c:idx val="0"/>
          <c:order val="0"/>
          <c:tx>
            <c:v>CDR (Triplet)</c:v>
          </c:tx>
          <c:marker>
            <c:symbol val="diamond"/>
            <c:size val="4"/>
          </c:marker>
          <c:xVal>
            <c:numRef>
              <c:f>'\\WinfilesvG\ben$Root\omet\Eigene Dateien\Promotion\Berichte\ICFA 2004\[DFD.xls]CDR DFD_4Dipole3.0Grad2.0T_08_A'!$A$17:$A$56</c:f>
              <c:numCache>
                <c:formatCode>General</c:formatCode>
                <c:ptCount val="40"/>
                <c:pt idx="0">
                  <c:v>1</c:v>
                </c:pt>
                <c:pt idx="1">
                  <c:v>1.0229999999999999</c:v>
                </c:pt>
                <c:pt idx="2">
                  <c:v>1.0449999999999999</c:v>
                </c:pt>
                <c:pt idx="3">
                  <c:v>1.0680000000000001</c:v>
                </c:pt>
                <c:pt idx="4">
                  <c:v>1.091</c:v>
                </c:pt>
                <c:pt idx="5">
                  <c:v>1.1140000000000001</c:v>
                </c:pt>
                <c:pt idx="6">
                  <c:v>1.1359999999999999</c:v>
                </c:pt>
                <c:pt idx="7">
                  <c:v>1.159</c:v>
                </c:pt>
                <c:pt idx="8">
                  <c:v>1.1819999999999999</c:v>
                </c:pt>
                <c:pt idx="9">
                  <c:v>1.2050000000000001</c:v>
                </c:pt>
                <c:pt idx="10">
                  <c:v>1.2270000000000001</c:v>
                </c:pt>
                <c:pt idx="11">
                  <c:v>1.25</c:v>
                </c:pt>
                <c:pt idx="12">
                  <c:v>1.2729999999999999</c:v>
                </c:pt>
                <c:pt idx="13">
                  <c:v>1.296</c:v>
                </c:pt>
                <c:pt idx="14">
                  <c:v>1.3180000000000001</c:v>
                </c:pt>
                <c:pt idx="15">
                  <c:v>1.341</c:v>
                </c:pt>
                <c:pt idx="16">
                  <c:v>1.3640000000000001</c:v>
                </c:pt>
                <c:pt idx="17">
                  <c:v>1.387</c:v>
                </c:pt>
                <c:pt idx="18">
                  <c:v>1.409</c:v>
                </c:pt>
                <c:pt idx="19">
                  <c:v>1.4319999999999999</c:v>
                </c:pt>
              </c:numCache>
            </c:numRef>
          </c:xVal>
          <c:yVal>
            <c:numRef>
              <c:f>'\\WinfilesvG\ben$Root\omet\Eigene Dateien\Promotion\Berichte\ICFA 2004\[DFD.xls]CDR DFD_4Dipole3.0Grad2.0T_08_A'!$C$17:$C$56</c:f>
              <c:numCache>
                <c:formatCode>General</c:formatCode>
                <c:ptCount val="40"/>
                <c:pt idx="0">
                  <c:v>0.97270000000000001</c:v>
                </c:pt>
                <c:pt idx="1">
                  <c:v>0.97187999999999997</c:v>
                </c:pt>
                <c:pt idx="2">
                  <c:v>0.97360000000000002</c:v>
                </c:pt>
                <c:pt idx="3">
                  <c:v>0.97158999999999995</c:v>
                </c:pt>
                <c:pt idx="4">
                  <c:v>0.96833999999999998</c:v>
                </c:pt>
                <c:pt idx="5">
                  <c:v>0.96594999999999998</c:v>
                </c:pt>
                <c:pt idx="6">
                  <c:v>0.95809999999999995</c:v>
                </c:pt>
                <c:pt idx="7">
                  <c:v>0.95262000000000002</c:v>
                </c:pt>
                <c:pt idx="8">
                  <c:v>0.94865999999999995</c:v>
                </c:pt>
                <c:pt idx="9">
                  <c:v>0.93866000000000005</c:v>
                </c:pt>
                <c:pt idx="10">
                  <c:v>0.92784999999999995</c:v>
                </c:pt>
                <c:pt idx="11">
                  <c:v>0.91474999999999995</c:v>
                </c:pt>
                <c:pt idx="12">
                  <c:v>0.89870000000000005</c:v>
                </c:pt>
                <c:pt idx="13">
                  <c:v>0.88934999999999997</c:v>
                </c:pt>
                <c:pt idx="14">
                  <c:v>0.87031000000000003</c:v>
                </c:pt>
                <c:pt idx="15">
                  <c:v>0.85990999999999995</c:v>
                </c:pt>
                <c:pt idx="16">
                  <c:v>0.84075</c:v>
                </c:pt>
                <c:pt idx="17">
                  <c:v>0.81942000000000004</c:v>
                </c:pt>
                <c:pt idx="18">
                  <c:v>0.79871000000000003</c:v>
                </c:pt>
                <c:pt idx="19">
                  <c:v>0.78376999999999997</c:v>
                </c:pt>
              </c:numCache>
            </c:numRef>
          </c:yVal>
          <c:smooth val="0"/>
        </c:ser>
        <c:ser>
          <c:idx val="1"/>
          <c:order val="1"/>
          <c:tx>
            <c:v>FODO</c:v>
          </c:tx>
          <c:marker>
            <c:symbol val="square"/>
            <c:size val="4"/>
          </c:marker>
          <c:xVal>
            <c:numRef>
              <c:f>'\\WinfilesvG\ben$Root\omet\Eigene Dateien\Promotion\Berichte\ICFA 2004\[Analyse.xls]DOFO_2Dipole3.0Grad2.0T_17'!$A$17:$A$36</c:f>
              <c:numCache>
                <c:formatCode>General</c:formatCode>
                <c:ptCount val="20"/>
                <c:pt idx="0">
                  <c:v>1</c:v>
                </c:pt>
                <c:pt idx="1">
                  <c:v>1.0549999999999999</c:v>
                </c:pt>
                <c:pt idx="2">
                  <c:v>1.1100000000000001</c:v>
                </c:pt>
                <c:pt idx="3">
                  <c:v>1.165</c:v>
                </c:pt>
                <c:pt idx="4">
                  <c:v>1.22</c:v>
                </c:pt>
                <c:pt idx="5">
                  <c:v>1.2749999999999999</c:v>
                </c:pt>
                <c:pt idx="6">
                  <c:v>1.33</c:v>
                </c:pt>
                <c:pt idx="7">
                  <c:v>1.385</c:v>
                </c:pt>
                <c:pt idx="8">
                  <c:v>1.44</c:v>
                </c:pt>
                <c:pt idx="9">
                  <c:v>1.4950000000000001</c:v>
                </c:pt>
                <c:pt idx="10">
                  <c:v>1.55</c:v>
                </c:pt>
                <c:pt idx="11">
                  <c:v>1.605</c:v>
                </c:pt>
                <c:pt idx="12">
                  <c:v>1.66</c:v>
                </c:pt>
                <c:pt idx="13">
                  <c:v>1.7150000000000001</c:v>
                </c:pt>
                <c:pt idx="14">
                  <c:v>1.77</c:v>
                </c:pt>
                <c:pt idx="15">
                  <c:v>1.825</c:v>
                </c:pt>
                <c:pt idx="16">
                  <c:v>1.88</c:v>
                </c:pt>
                <c:pt idx="17">
                  <c:v>1.9350000000000001</c:v>
                </c:pt>
                <c:pt idx="18">
                  <c:v>1.99</c:v>
                </c:pt>
                <c:pt idx="19">
                  <c:v>2.0449999999999999</c:v>
                </c:pt>
              </c:numCache>
            </c:numRef>
          </c:xVal>
          <c:yVal>
            <c:numRef>
              <c:f>'\\WinfilesvG\ben$Root\omet\Eigene Dateien\Promotion\Berichte\ICFA 2004\[Analyse.xls]DOFO_2Dipole3.0Grad2.0T_17'!$C$17:$C$36</c:f>
              <c:numCache>
                <c:formatCode>General</c:formatCode>
                <c:ptCount val="20"/>
                <c:pt idx="0">
                  <c:v>0.99373</c:v>
                </c:pt>
                <c:pt idx="1">
                  <c:v>0.99146999999999996</c:v>
                </c:pt>
                <c:pt idx="2">
                  <c:v>0.98717999999999995</c:v>
                </c:pt>
                <c:pt idx="3">
                  <c:v>0.98445000000000005</c:v>
                </c:pt>
                <c:pt idx="4">
                  <c:v>0.97323999999999999</c:v>
                </c:pt>
                <c:pt idx="5">
                  <c:v>0.96662000000000003</c:v>
                </c:pt>
                <c:pt idx="6">
                  <c:v>0.95582999999999996</c:v>
                </c:pt>
                <c:pt idx="7">
                  <c:v>0.94145999999999996</c:v>
                </c:pt>
                <c:pt idx="8">
                  <c:v>0.93881999999999999</c:v>
                </c:pt>
                <c:pt idx="9">
                  <c:v>0.91774999999999995</c:v>
                </c:pt>
                <c:pt idx="10">
                  <c:v>0.90449999999999997</c:v>
                </c:pt>
                <c:pt idx="11">
                  <c:v>0.88175000000000003</c:v>
                </c:pt>
                <c:pt idx="12">
                  <c:v>0.85914000000000001</c:v>
                </c:pt>
                <c:pt idx="13">
                  <c:v>0.83455000000000001</c:v>
                </c:pt>
                <c:pt idx="14">
                  <c:v>0.81532000000000004</c:v>
                </c:pt>
                <c:pt idx="15">
                  <c:v>0.78779999999999994</c:v>
                </c:pt>
                <c:pt idx="16">
                  <c:v>0.74851999999999996</c:v>
                </c:pt>
                <c:pt idx="17">
                  <c:v>0.71474000000000004</c:v>
                </c:pt>
                <c:pt idx="18">
                  <c:v>0.66490000000000005</c:v>
                </c:pt>
                <c:pt idx="19">
                  <c:v>0.61321999999999999</c:v>
                </c:pt>
              </c:numCache>
            </c:numRef>
          </c:yVal>
          <c:smooth val="0"/>
        </c:ser>
        <c:ser>
          <c:idx val="2"/>
          <c:order val="2"/>
          <c:tx>
            <c:v>Doublet</c:v>
          </c:tx>
          <c:marker>
            <c:symbol val="triangle"/>
            <c:size val="4"/>
          </c:marker>
          <c:xVal>
            <c:numRef>
              <c:f>'\\WinfilesvG\ben$Root\omet\Eigene Dateien\Promotion\Berichte\ICFA 2004\[DF_2Dipole11Halbe.xls]3.0Grad1.9T_15_Sym'!$A$15:$A$34</c:f>
              <c:numCache>
                <c:formatCode>General</c:formatCode>
                <c:ptCount val="20"/>
                <c:pt idx="0">
                  <c:v>1</c:v>
                </c:pt>
                <c:pt idx="1">
                  <c:v>1.0429999999999999</c:v>
                </c:pt>
                <c:pt idx="2">
                  <c:v>1.0860000000000001</c:v>
                </c:pt>
                <c:pt idx="3">
                  <c:v>1.1279999999999999</c:v>
                </c:pt>
                <c:pt idx="4">
                  <c:v>1.171</c:v>
                </c:pt>
                <c:pt idx="5">
                  <c:v>1.214</c:v>
                </c:pt>
                <c:pt idx="6">
                  <c:v>1.2569999999999999</c:v>
                </c:pt>
                <c:pt idx="7">
                  <c:v>1.3</c:v>
                </c:pt>
                <c:pt idx="8">
                  <c:v>1.3420000000000001</c:v>
                </c:pt>
                <c:pt idx="9">
                  <c:v>1.385</c:v>
                </c:pt>
                <c:pt idx="10">
                  <c:v>1.4279999999999999</c:v>
                </c:pt>
                <c:pt idx="11">
                  <c:v>1.4710000000000001</c:v>
                </c:pt>
                <c:pt idx="12">
                  <c:v>1.5129999999999999</c:v>
                </c:pt>
                <c:pt idx="13">
                  <c:v>1.556</c:v>
                </c:pt>
                <c:pt idx="14">
                  <c:v>1.599</c:v>
                </c:pt>
                <c:pt idx="15">
                  <c:v>1.6419999999999999</c:v>
                </c:pt>
                <c:pt idx="16">
                  <c:v>1.6850000000000001</c:v>
                </c:pt>
                <c:pt idx="17">
                  <c:v>1.7270000000000001</c:v>
                </c:pt>
                <c:pt idx="18">
                  <c:v>1.77</c:v>
                </c:pt>
                <c:pt idx="19">
                  <c:v>1.8129999999999999</c:v>
                </c:pt>
              </c:numCache>
            </c:numRef>
          </c:xVal>
          <c:yVal>
            <c:numRef>
              <c:f>'\\WinfilesvG\ben$Root\omet\Eigene Dateien\Promotion\Berichte\ICFA 2004\[DF_2Dipole11Halbe.xls]3.0Grad1.9T_15_Sym'!$C$15:$C$34</c:f>
              <c:numCache>
                <c:formatCode>General</c:formatCode>
                <c:ptCount val="20"/>
                <c:pt idx="0">
                  <c:v>1</c:v>
                </c:pt>
                <c:pt idx="1">
                  <c:v>1</c:v>
                </c:pt>
                <c:pt idx="2">
                  <c:v>0.99948999999999999</c:v>
                </c:pt>
                <c:pt idx="3">
                  <c:v>0.99917</c:v>
                </c:pt>
                <c:pt idx="4">
                  <c:v>0.99929000000000001</c:v>
                </c:pt>
                <c:pt idx="5">
                  <c:v>0.99868999999999997</c:v>
                </c:pt>
                <c:pt idx="6">
                  <c:v>0.99778</c:v>
                </c:pt>
                <c:pt idx="7">
                  <c:v>0.99661999999999995</c:v>
                </c:pt>
                <c:pt idx="8">
                  <c:v>0.99567000000000005</c:v>
                </c:pt>
                <c:pt idx="9">
                  <c:v>0.99653999999999998</c:v>
                </c:pt>
                <c:pt idx="10">
                  <c:v>0.99397000000000002</c:v>
                </c:pt>
                <c:pt idx="11">
                  <c:v>0.99219999999999997</c:v>
                </c:pt>
                <c:pt idx="12">
                  <c:v>0.99182000000000003</c:v>
                </c:pt>
                <c:pt idx="13">
                  <c:v>0.99346999999999996</c:v>
                </c:pt>
                <c:pt idx="14">
                  <c:v>0.99189000000000005</c:v>
                </c:pt>
                <c:pt idx="15">
                  <c:v>0.98468999999999995</c:v>
                </c:pt>
                <c:pt idx="16">
                  <c:v>0.97597999999999996</c:v>
                </c:pt>
                <c:pt idx="17">
                  <c:v>0.95177999999999996</c:v>
                </c:pt>
                <c:pt idx="18">
                  <c:v>0.91586999999999996</c:v>
                </c:pt>
                <c:pt idx="19">
                  <c:v>0.88412999999999997</c:v>
                </c:pt>
              </c:numCache>
            </c:numRef>
          </c:yVal>
          <c:smooth val="0"/>
        </c:ser>
        <c:ser>
          <c:idx val="3"/>
          <c:order val="3"/>
          <c:tx>
            <c:v>Storage mode doublet (DF)</c:v>
          </c:tx>
          <c:marker>
            <c:symbol val="x"/>
            <c:size val="5"/>
          </c:marker>
          <c:xVal>
            <c:numRef>
              <c:f>'\\WinfilesvG\ben$Root\omet\Eigene Dateien\Promotion\Berichte\ICFA 2004\[DF_2Dipole11Halbe.xls]3.0Grad1.9T_15_Aus_Sym'!$A$15:$A$34</c:f>
              <c:numCache>
                <c:formatCode>General</c:formatCode>
                <c:ptCount val="20"/>
                <c:pt idx="0">
                  <c:v>1</c:v>
                </c:pt>
                <c:pt idx="1">
                  <c:v>1.044</c:v>
                </c:pt>
                <c:pt idx="2">
                  <c:v>1.089</c:v>
                </c:pt>
                <c:pt idx="3">
                  <c:v>1.133</c:v>
                </c:pt>
                <c:pt idx="4">
                  <c:v>1.1779999999999999</c:v>
                </c:pt>
                <c:pt idx="5">
                  <c:v>1.222</c:v>
                </c:pt>
                <c:pt idx="6">
                  <c:v>1.2669999999999999</c:v>
                </c:pt>
                <c:pt idx="7">
                  <c:v>1.3109999999999999</c:v>
                </c:pt>
                <c:pt idx="8">
                  <c:v>1.3560000000000001</c:v>
                </c:pt>
                <c:pt idx="9">
                  <c:v>1.4</c:v>
                </c:pt>
                <c:pt idx="10">
                  <c:v>1.4450000000000001</c:v>
                </c:pt>
                <c:pt idx="11">
                  <c:v>1.4890000000000001</c:v>
                </c:pt>
                <c:pt idx="12">
                  <c:v>1.534</c:v>
                </c:pt>
                <c:pt idx="13">
                  <c:v>1.5780000000000001</c:v>
                </c:pt>
                <c:pt idx="14">
                  <c:v>1.623</c:v>
                </c:pt>
                <c:pt idx="15">
                  <c:v>1.667</c:v>
                </c:pt>
                <c:pt idx="16">
                  <c:v>1.712</c:v>
                </c:pt>
                <c:pt idx="17">
                  <c:v>1.756</c:v>
                </c:pt>
                <c:pt idx="18">
                  <c:v>1.8009999999999999</c:v>
                </c:pt>
                <c:pt idx="19">
                  <c:v>1.845</c:v>
                </c:pt>
              </c:numCache>
            </c:numRef>
          </c:xVal>
          <c:yVal>
            <c:numRef>
              <c:f>'\\WinfilesvG\ben$Root\omet\Eigene Dateien\Promotion\Berichte\ICFA 2004\[DF_2Dipole11Halbe.xls]3.0Grad1.9T_15_Aus_Sym'!$C$15:$C$34</c:f>
              <c:numCache>
                <c:formatCode>General</c:formatCode>
                <c:ptCount val="20"/>
                <c:pt idx="0">
                  <c:v>0.99992000000000003</c:v>
                </c:pt>
                <c:pt idx="1">
                  <c:v>0.99992000000000003</c:v>
                </c:pt>
                <c:pt idx="2">
                  <c:v>0.99990999999999997</c:v>
                </c:pt>
                <c:pt idx="3">
                  <c:v>0.99983</c:v>
                </c:pt>
                <c:pt idx="4">
                  <c:v>1</c:v>
                </c:pt>
                <c:pt idx="5">
                  <c:v>1</c:v>
                </c:pt>
                <c:pt idx="6">
                  <c:v>0.99990999999999997</c:v>
                </c:pt>
                <c:pt idx="7">
                  <c:v>1</c:v>
                </c:pt>
                <c:pt idx="8">
                  <c:v>1</c:v>
                </c:pt>
                <c:pt idx="9">
                  <c:v>0.99975000000000003</c:v>
                </c:pt>
                <c:pt idx="10">
                  <c:v>1</c:v>
                </c:pt>
                <c:pt idx="11">
                  <c:v>0.99987000000000004</c:v>
                </c:pt>
                <c:pt idx="12">
                  <c:v>0.99970999999999999</c:v>
                </c:pt>
                <c:pt idx="13">
                  <c:v>0.99956999999999996</c:v>
                </c:pt>
                <c:pt idx="14">
                  <c:v>0.99931999999999999</c:v>
                </c:pt>
                <c:pt idx="15">
                  <c:v>0.99924000000000002</c:v>
                </c:pt>
                <c:pt idx="16">
                  <c:v>0.99807000000000001</c:v>
                </c:pt>
                <c:pt idx="17">
                  <c:v>0.99207000000000001</c:v>
                </c:pt>
                <c:pt idx="18">
                  <c:v>0.97457000000000005</c:v>
                </c:pt>
                <c:pt idx="19">
                  <c:v>0.92032000000000003</c:v>
                </c:pt>
              </c:numCache>
            </c:numRef>
          </c:yVal>
          <c:smooth val="0"/>
        </c:ser>
        <c:dLbls>
          <c:showLegendKey val="0"/>
          <c:showVal val="0"/>
          <c:showCatName val="0"/>
          <c:showSerName val="0"/>
          <c:showPercent val="0"/>
          <c:showBubbleSize val="0"/>
        </c:dLbls>
        <c:axId val="103929344"/>
        <c:axId val="103931264"/>
      </c:scatterChart>
      <c:valAx>
        <c:axId val="103929344"/>
        <c:scaling>
          <c:orientation val="minMax"/>
          <c:max val="2"/>
          <c:min val="1"/>
        </c:scaling>
        <c:delete val="0"/>
        <c:axPos val="b"/>
        <c:title>
          <c:tx>
            <c:rich>
              <a:bodyPr/>
              <a:lstStyle/>
              <a:p>
                <a:pPr>
                  <a:defRPr b="0"/>
                </a:pPr>
                <a:r>
                  <a:rPr lang="de-DE" b="0" dirty="0" err="1"/>
                  <a:t>Distance</a:t>
                </a:r>
                <a:r>
                  <a:rPr lang="de-DE" b="0" dirty="0"/>
                  <a:t> </a:t>
                </a:r>
                <a:r>
                  <a:rPr lang="de-DE" b="0" dirty="0" err="1"/>
                  <a:t>collimator</a:t>
                </a:r>
                <a:r>
                  <a:rPr lang="de-DE" b="0" dirty="0"/>
                  <a:t> </a:t>
                </a:r>
                <a:r>
                  <a:rPr lang="de-DE" b="0" dirty="0" err="1" smtClean="0"/>
                  <a:t>from</a:t>
                </a:r>
                <a:r>
                  <a:rPr lang="de-DE" b="0" dirty="0" smtClean="0"/>
                  <a:t> </a:t>
                </a:r>
                <a:r>
                  <a:rPr lang="de-DE" b="0" dirty="0"/>
                  <a:t>beam </a:t>
                </a:r>
                <a:r>
                  <a:rPr lang="de-DE" b="0" dirty="0" err="1"/>
                  <a:t>axis</a:t>
                </a:r>
                <a:r>
                  <a:rPr lang="de-DE" b="0" dirty="0"/>
                  <a:t> / </a:t>
                </a:r>
                <a:r>
                  <a:rPr lang="de-DE" b="0" dirty="0" smtClean="0"/>
                  <a:t>n*R</a:t>
                </a:r>
                <a:endParaRPr lang="de-DE" b="0" dirty="0"/>
              </a:p>
            </c:rich>
          </c:tx>
          <c:layout>
            <c:manualLayout>
              <c:xMode val="edge"/>
              <c:yMode val="edge"/>
              <c:x val="0.25340779522719376"/>
              <c:y val="0.86751316910923126"/>
            </c:manualLayout>
          </c:layout>
          <c:overlay val="0"/>
        </c:title>
        <c:numFmt formatCode="#,##0.0" sourceLinked="0"/>
        <c:majorTickMark val="out"/>
        <c:minorTickMark val="in"/>
        <c:tickLblPos val="nextTo"/>
        <c:txPr>
          <a:bodyPr rot="0" vert="horz"/>
          <a:lstStyle/>
          <a:p>
            <a:pPr>
              <a:defRPr/>
            </a:pPr>
            <a:endParaRPr lang="de-DE"/>
          </a:p>
        </c:txPr>
        <c:crossAx val="103931264"/>
        <c:crosses val="autoZero"/>
        <c:crossBetween val="midCat"/>
      </c:valAx>
      <c:valAx>
        <c:axId val="103931264"/>
        <c:scaling>
          <c:orientation val="minMax"/>
          <c:max val="1"/>
          <c:min val="0.85000000000000009"/>
        </c:scaling>
        <c:delete val="0"/>
        <c:axPos val="l"/>
        <c:majorGridlines/>
        <c:title>
          <c:tx>
            <c:rich>
              <a:bodyPr/>
              <a:lstStyle/>
              <a:p>
                <a:pPr>
                  <a:defRPr b="0"/>
                </a:pPr>
                <a:r>
                  <a:rPr lang="de-DE" b="0"/>
                  <a:t>Collimation efficiency</a:t>
                </a:r>
              </a:p>
            </c:rich>
          </c:tx>
          <c:layout>
            <c:manualLayout>
              <c:xMode val="edge"/>
              <c:yMode val="edge"/>
              <c:x val="3.1817594712322178E-2"/>
              <c:y val="0.21233750456896208"/>
            </c:manualLayout>
          </c:layout>
          <c:overlay val="0"/>
        </c:title>
        <c:numFmt formatCode="0%" sourceLinked="0"/>
        <c:majorTickMark val="out"/>
        <c:minorTickMark val="in"/>
        <c:tickLblPos val="nextTo"/>
        <c:txPr>
          <a:bodyPr rot="0" vert="horz"/>
          <a:lstStyle/>
          <a:p>
            <a:pPr>
              <a:defRPr/>
            </a:pPr>
            <a:endParaRPr lang="de-DE"/>
          </a:p>
        </c:txPr>
        <c:crossAx val="103929344"/>
        <c:crosses val="autoZero"/>
        <c:crossBetween val="midCat"/>
        <c:majorUnit val="5.000000000000001E-2"/>
      </c:valAx>
      <c:spPr>
        <a:ln>
          <a:solidFill>
            <a:schemeClr val="tx1"/>
          </a:solidFill>
        </a:ln>
      </c:spPr>
    </c:plotArea>
    <c:legend>
      <c:legendPos val="t"/>
      <c:layout>
        <c:manualLayout>
          <c:xMode val="edge"/>
          <c:yMode val="edge"/>
          <c:x val="2.9686242133145836E-2"/>
          <c:y val="3.2256507813948523E-2"/>
          <c:w val="0.93578608701668686"/>
          <c:h val="0.12044643170355901"/>
        </c:manualLayout>
      </c:layout>
      <c:overlay val="0"/>
      <c:txPr>
        <a:bodyPr/>
        <a:lstStyle/>
        <a:p>
          <a:pPr>
            <a:defRPr sz="600"/>
          </a:pPr>
          <a:endParaRPr lang="de-DE"/>
        </a:p>
      </c:txPr>
    </c:legend>
    <c:plotVisOnly val="1"/>
    <c:dispBlanksAs val="gap"/>
    <c:showDLblsOverMax val="0"/>
  </c:chart>
  <c:spPr>
    <a:solidFill>
      <a:schemeClr val="bg1"/>
    </a:solidFill>
    <a:ln>
      <a:noFill/>
    </a:ln>
  </c:spPr>
  <c:txPr>
    <a:bodyPr/>
    <a:lstStyle/>
    <a:p>
      <a:pPr>
        <a:defRPr sz="900"/>
      </a:pPr>
      <a:endParaRPr lang="de-DE"/>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7.png"/></Relationships>
</file>

<file path=ppt/drawings/drawing1.xml><?xml version="1.0" encoding="utf-8"?>
<c:userShapes xmlns:c="http://schemas.openxmlformats.org/drawingml/2006/chart">
  <cdr:relSizeAnchor xmlns:cdr="http://schemas.openxmlformats.org/drawingml/2006/chartDrawing">
    <cdr:from>
      <cdr:x>0.88578</cdr:x>
      <cdr:y>0.15245</cdr:y>
    </cdr:from>
    <cdr:to>
      <cdr:x>0.94083</cdr:x>
      <cdr:y>0.8017</cdr:y>
    </cdr:to>
    <cdr:sp macro="" textlink="">
      <cdr:nvSpPr>
        <cdr:cNvPr id="44033" name="Rectangle 1" descr="Diagonal hell nach oben"/>
        <cdr:cNvSpPr>
          <a:spLocks xmlns:a="http://schemas.openxmlformats.org/drawingml/2006/main" noChangeArrowheads="1"/>
        </cdr:cNvSpPr>
      </cdr:nvSpPr>
      <cdr:spPr bwMode="auto">
        <a:xfrm xmlns:a="http://schemas.openxmlformats.org/drawingml/2006/main">
          <a:off x="3094993" y="371971"/>
          <a:ext cx="192360" cy="1584176"/>
        </a:xfrm>
        <a:prstGeom xmlns:a="http://schemas.openxmlformats.org/drawingml/2006/main" prst="rect">
          <a:avLst/>
        </a:prstGeom>
        <a:pattFill xmlns:a="http://schemas.openxmlformats.org/drawingml/2006/main" prst="ltUpDiag">
          <a:fgClr>
            <a:srgbClr val="000000"/>
          </a:fgClr>
          <a:bgClr>
            <a:srgbClr val="FFFFFF"/>
          </a:bgClr>
        </a:pattFill>
        <a:ln xmlns:a="http://schemas.openxmlformats.org/drawingml/2006/main" w="9525">
          <a:solidFill>
            <a:srgbClr xmlns:mc="http://schemas.openxmlformats.org/markup-compatibility/2006" xmlns:a14="http://schemas.microsoft.com/office/drawing/2010/main" val="000000" mc:Ignorable="a14" a14:legacySpreadsheetColorIndex="64"/>
          </a:solidFill>
          <a:miter lim="800000"/>
          <a:headEnd/>
          <a:tailEnd/>
        </a:ln>
      </cdr:spPr>
    </cdr:sp>
  </cdr:relSizeAnchor>
  <cdr:relSizeAnchor xmlns:cdr="http://schemas.openxmlformats.org/drawingml/2006/chartDrawing">
    <cdr:from>
      <cdr:x>0.39558</cdr:x>
      <cdr:y>0.0344</cdr:y>
    </cdr:from>
    <cdr:to>
      <cdr:x>0.82906</cdr:x>
      <cdr:y>0.12178</cdr:y>
    </cdr:to>
    <cdr:sp macro="" textlink="">
      <cdr:nvSpPr>
        <cdr:cNvPr id="44034" name="AutoShape 2"/>
        <cdr:cNvSpPr>
          <a:spLocks xmlns:a="http://schemas.openxmlformats.org/drawingml/2006/main"/>
        </cdr:cNvSpPr>
      </cdr:nvSpPr>
      <cdr:spPr bwMode="auto">
        <a:xfrm xmlns:a="http://schemas.openxmlformats.org/drawingml/2006/main">
          <a:off x="1382191" y="83939"/>
          <a:ext cx="1514619" cy="213195"/>
        </a:xfrm>
        <a:prstGeom xmlns:a="http://schemas.openxmlformats.org/drawingml/2006/main" prst="callout1">
          <a:avLst>
            <a:gd name="adj1" fmla="val 52968"/>
            <a:gd name="adj2" fmla="val 106162"/>
            <a:gd name="adj3" fmla="val 161199"/>
            <a:gd name="adj4" fmla="val 114898"/>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a:solidFill>
            <a:srgbClr xmlns:mc="http://schemas.openxmlformats.org/markup-compatibility/2006" xmlns:a14="http://schemas.microsoft.com/office/drawing/2010/main" val="000000" mc:Ignorable="a14" a14:legacySpreadsheetColorIndex="64"/>
          </a:solidFill>
          <a:miter lim="800000"/>
          <a:headEnd/>
          <a:tailEnd/>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r" rtl="0">
            <a:defRPr sz="1000"/>
          </a:pPr>
          <a:r>
            <a:rPr lang="de-DE" sz="1050" b="0" i="0" u="none" strike="noStrike" baseline="0" dirty="0" err="1" smtClean="0">
              <a:solidFill>
                <a:srgbClr val="000000"/>
              </a:solidFill>
              <a:latin typeface="Arial"/>
              <a:cs typeface="Arial"/>
            </a:rPr>
            <a:t>Acceptance</a:t>
          </a:r>
          <a:r>
            <a:rPr lang="de-DE" sz="1050" b="0" i="0" u="none" strike="noStrike" baseline="0" dirty="0" smtClean="0">
              <a:solidFill>
                <a:srgbClr val="000000"/>
              </a:solidFill>
              <a:latin typeface="Arial"/>
              <a:cs typeface="Arial"/>
            </a:rPr>
            <a:t> </a:t>
          </a:r>
          <a:r>
            <a:rPr lang="de-DE" sz="1050" b="0" i="0" u="none" strike="noStrike" baseline="0" dirty="0" err="1" smtClean="0">
              <a:solidFill>
                <a:srgbClr val="000000"/>
              </a:solidFill>
              <a:latin typeface="Arial"/>
              <a:cs typeface="Arial"/>
            </a:rPr>
            <a:t>limit</a:t>
          </a:r>
          <a:endParaRPr lang="de-DE" sz="1050" b="0" i="0" u="none" strike="noStrike" baseline="0" dirty="0">
            <a:solidFill>
              <a:srgbClr val="000000"/>
            </a:solidFill>
            <a:latin typeface="Arial"/>
            <a:cs typeface="Aria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037" tIns="44018" rIns="88037" bIns="44018" numCol="1" anchor="t" anchorCtr="0" compatLnSpc="1">
            <a:prstTxWarp prst="textNoShape">
              <a:avLst/>
            </a:prstTxWarp>
          </a:bodyPr>
          <a:lstStyle>
            <a:lvl1pPr defTabSz="881063">
              <a:defRPr sz="1200"/>
            </a:lvl1pPr>
          </a:lstStyle>
          <a:p>
            <a:pPr>
              <a:defRPr/>
            </a:pPr>
            <a:endParaRPr lang="de-DE"/>
          </a:p>
        </p:txBody>
      </p:sp>
      <p:sp>
        <p:nvSpPr>
          <p:cNvPr id="48131" name="Rectangle 3"/>
          <p:cNvSpPr>
            <a:spLocks noGrp="1" noChangeArrowheads="1"/>
          </p:cNvSpPr>
          <p:nvPr>
            <p:ph type="dt" sz="quarter" idx="1"/>
          </p:nvPr>
        </p:nvSpPr>
        <p:spPr bwMode="auto">
          <a:xfrm>
            <a:off x="3849688" y="0"/>
            <a:ext cx="294481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037" tIns="44018" rIns="88037" bIns="44018" numCol="1" anchor="t" anchorCtr="0" compatLnSpc="1">
            <a:prstTxWarp prst="textNoShape">
              <a:avLst/>
            </a:prstTxWarp>
          </a:bodyPr>
          <a:lstStyle>
            <a:lvl1pPr algn="r" defTabSz="881063">
              <a:defRPr sz="1200"/>
            </a:lvl1pPr>
          </a:lstStyle>
          <a:p>
            <a:pPr>
              <a:defRPr/>
            </a:pPr>
            <a:endParaRPr lang="de-DE"/>
          </a:p>
        </p:txBody>
      </p:sp>
      <p:sp>
        <p:nvSpPr>
          <p:cNvPr id="48132" name="Rectangle 4"/>
          <p:cNvSpPr>
            <a:spLocks noGrp="1" noChangeArrowheads="1"/>
          </p:cNvSpPr>
          <p:nvPr>
            <p:ph type="ftr" sz="quarter" idx="2"/>
          </p:nvPr>
        </p:nvSpPr>
        <p:spPr bwMode="auto">
          <a:xfrm>
            <a:off x="0" y="943610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037" tIns="44018" rIns="88037" bIns="44018" numCol="1" anchor="b" anchorCtr="0" compatLnSpc="1">
            <a:prstTxWarp prst="textNoShape">
              <a:avLst/>
            </a:prstTxWarp>
          </a:bodyPr>
          <a:lstStyle>
            <a:lvl1pPr defTabSz="881063">
              <a:defRPr sz="1200"/>
            </a:lvl1pPr>
          </a:lstStyle>
          <a:p>
            <a:pPr>
              <a:defRPr/>
            </a:pPr>
            <a:endParaRPr lang="de-DE"/>
          </a:p>
        </p:txBody>
      </p:sp>
      <p:sp>
        <p:nvSpPr>
          <p:cNvPr id="48133" name="Rectangle 5"/>
          <p:cNvSpPr>
            <a:spLocks noGrp="1" noChangeArrowheads="1"/>
          </p:cNvSpPr>
          <p:nvPr>
            <p:ph type="sldNum" sz="quarter" idx="3"/>
          </p:nvPr>
        </p:nvSpPr>
        <p:spPr bwMode="auto">
          <a:xfrm>
            <a:off x="3849688" y="9436100"/>
            <a:ext cx="294481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037" tIns="44018" rIns="88037" bIns="44018" numCol="1" anchor="b" anchorCtr="0" compatLnSpc="1">
            <a:prstTxWarp prst="textNoShape">
              <a:avLst/>
            </a:prstTxWarp>
          </a:bodyPr>
          <a:lstStyle>
            <a:lvl1pPr algn="r" defTabSz="881063">
              <a:defRPr sz="1200"/>
            </a:lvl1pPr>
          </a:lstStyle>
          <a:p>
            <a:pPr>
              <a:defRPr/>
            </a:pPr>
            <a:fld id="{2B7BA7C1-25BB-441D-A06E-A0330211B2FB}" type="slidenum">
              <a:rPr lang="de-DE"/>
              <a:pPr>
                <a:defRPr/>
              </a:pPr>
              <a:t>‹Nr.›</a:t>
            </a:fld>
            <a:endParaRPr lang="de-DE"/>
          </a:p>
        </p:txBody>
      </p:sp>
    </p:spTree>
    <p:extLst>
      <p:ext uri="{BB962C8B-B14F-4D97-AF65-F5344CB8AC3E}">
        <p14:creationId xmlns:p14="http://schemas.microsoft.com/office/powerpoint/2010/main" val="3444808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22588"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30" tIns="44115" rIns="88230" bIns="44115" numCol="1" anchor="t" anchorCtr="0" compatLnSpc="1">
            <a:prstTxWarp prst="textNoShape">
              <a:avLst/>
            </a:prstTxWarp>
          </a:bodyPr>
          <a:lstStyle>
            <a:lvl1pPr defTabSz="882650">
              <a:defRPr sz="1200"/>
            </a:lvl1pPr>
          </a:lstStyle>
          <a:p>
            <a:pPr>
              <a:defRPr/>
            </a:pPr>
            <a:endParaRPr lang="de-DE"/>
          </a:p>
        </p:txBody>
      </p:sp>
      <p:sp>
        <p:nvSpPr>
          <p:cNvPr id="156675" name="Rectangle 3"/>
          <p:cNvSpPr>
            <a:spLocks noGrp="1" noChangeArrowheads="1"/>
          </p:cNvSpPr>
          <p:nvPr>
            <p:ph type="dt" idx="1"/>
          </p:nvPr>
        </p:nvSpPr>
        <p:spPr bwMode="auto">
          <a:xfrm>
            <a:off x="3846513" y="0"/>
            <a:ext cx="29241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30" tIns="44115" rIns="88230" bIns="44115" numCol="1" anchor="t" anchorCtr="0" compatLnSpc="1">
            <a:prstTxWarp prst="textNoShape">
              <a:avLst/>
            </a:prstTxWarp>
          </a:bodyPr>
          <a:lstStyle>
            <a:lvl1pPr algn="r" defTabSz="882650">
              <a:defRPr sz="1200"/>
            </a:lvl1pPr>
          </a:lstStyle>
          <a:p>
            <a:pPr>
              <a:defRPr/>
            </a:pPr>
            <a:endParaRPr lang="de-DE"/>
          </a:p>
        </p:txBody>
      </p:sp>
      <p:sp>
        <p:nvSpPr>
          <p:cNvPr id="56324" name="Rectangle 4"/>
          <p:cNvSpPr>
            <a:spLocks noGrp="1" noRot="1" noChangeAspect="1" noChangeArrowheads="1" noTextEdit="1"/>
          </p:cNvSpPr>
          <p:nvPr>
            <p:ph type="sldImg" idx="2"/>
          </p:nvPr>
        </p:nvSpPr>
        <p:spPr bwMode="auto">
          <a:xfrm>
            <a:off x="969963" y="768350"/>
            <a:ext cx="4910137" cy="3683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6677" name="Rectangle 5"/>
          <p:cNvSpPr>
            <a:spLocks noGrp="1" noChangeArrowheads="1"/>
          </p:cNvSpPr>
          <p:nvPr>
            <p:ph type="body" sz="quarter" idx="3"/>
          </p:nvPr>
        </p:nvSpPr>
        <p:spPr bwMode="auto">
          <a:xfrm>
            <a:off x="923925" y="4683125"/>
            <a:ext cx="4999038"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30" tIns="44115" rIns="88230" bIns="44115"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56678" name="Rectangle 6"/>
          <p:cNvSpPr>
            <a:spLocks noGrp="1" noChangeArrowheads="1"/>
          </p:cNvSpPr>
          <p:nvPr>
            <p:ph type="ftr" sz="quarter" idx="4"/>
          </p:nvPr>
        </p:nvSpPr>
        <p:spPr bwMode="auto">
          <a:xfrm>
            <a:off x="0" y="9442450"/>
            <a:ext cx="29225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30" tIns="44115" rIns="88230" bIns="44115" numCol="1" anchor="b" anchorCtr="0" compatLnSpc="1">
            <a:prstTxWarp prst="textNoShape">
              <a:avLst/>
            </a:prstTxWarp>
          </a:bodyPr>
          <a:lstStyle>
            <a:lvl1pPr defTabSz="882650">
              <a:defRPr sz="1200"/>
            </a:lvl1pPr>
          </a:lstStyle>
          <a:p>
            <a:pPr>
              <a:defRPr/>
            </a:pPr>
            <a:endParaRPr lang="de-DE"/>
          </a:p>
        </p:txBody>
      </p:sp>
      <p:sp>
        <p:nvSpPr>
          <p:cNvPr id="156679" name="Rectangle 7"/>
          <p:cNvSpPr>
            <a:spLocks noGrp="1" noChangeArrowheads="1"/>
          </p:cNvSpPr>
          <p:nvPr>
            <p:ph type="sldNum" sz="quarter" idx="5"/>
          </p:nvPr>
        </p:nvSpPr>
        <p:spPr bwMode="auto">
          <a:xfrm>
            <a:off x="3846513" y="9442450"/>
            <a:ext cx="29241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30" tIns="44115" rIns="88230" bIns="44115" numCol="1" anchor="b" anchorCtr="0" compatLnSpc="1">
            <a:prstTxWarp prst="textNoShape">
              <a:avLst/>
            </a:prstTxWarp>
          </a:bodyPr>
          <a:lstStyle>
            <a:lvl1pPr algn="r" defTabSz="882650">
              <a:defRPr sz="1200"/>
            </a:lvl1pPr>
          </a:lstStyle>
          <a:p>
            <a:pPr>
              <a:defRPr/>
            </a:pPr>
            <a:fld id="{8C019B76-E9CB-4C03-B3A3-2BA6FD59D6D6}" type="slidenum">
              <a:rPr lang="de-DE"/>
              <a:pPr>
                <a:defRPr/>
              </a:pPr>
              <a:t>‹Nr.›</a:t>
            </a:fld>
            <a:endParaRPr lang="de-DE"/>
          </a:p>
        </p:txBody>
      </p:sp>
    </p:spTree>
    <p:extLst>
      <p:ext uri="{BB962C8B-B14F-4D97-AF65-F5344CB8AC3E}">
        <p14:creationId xmlns:p14="http://schemas.microsoft.com/office/powerpoint/2010/main" val="41617477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B63F5313-8E8D-4DAD-BEF0-04E4A62FF301}" type="slidenum">
              <a:rPr lang="de-DE" altLang="de-DE" smtClean="0"/>
              <a:pPr algn="r" eaLnBrk="1" hangingPunct="1">
                <a:spcBef>
                  <a:spcPct val="0"/>
                </a:spcBef>
              </a:pPr>
              <a:t>10</a:t>
            </a:fld>
            <a:endParaRPr lang="de-DE" altLang="de-DE"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de-DE" altLang="de-DE" smtClean="0">
              <a:latin typeface="Arial" pitchFamily="34" charset="0"/>
            </a:endParaRPr>
          </a:p>
        </p:txBody>
      </p:sp>
      <p:sp>
        <p:nvSpPr>
          <p:cNvPr id="44037" name="Fußzeilenplatzhalter 1"/>
          <p:cNvSpPr>
            <a:spLocks noGrp="1"/>
          </p:cNvSpPr>
          <p:nvPr>
            <p:ph type="ftr" sz="quarter" idx="4"/>
          </p:nvPr>
        </p:nvSpPr>
        <p:spPr>
          <a:noFill/>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de-DE" altLang="de-DE" smtClean="0"/>
          </a:p>
        </p:txBody>
      </p:sp>
    </p:spTree>
    <p:extLst>
      <p:ext uri="{BB962C8B-B14F-4D97-AF65-F5344CB8AC3E}">
        <p14:creationId xmlns:p14="http://schemas.microsoft.com/office/powerpoint/2010/main" val="1410637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882650">
              <a:defRPr sz="2800">
                <a:solidFill>
                  <a:schemeClr val="tx1"/>
                </a:solidFill>
                <a:latin typeface="Helvetica" pitchFamily="34" charset="0"/>
              </a:defRPr>
            </a:lvl1pPr>
            <a:lvl2pPr marL="742950" indent="-285750" defTabSz="882650">
              <a:defRPr sz="2800">
                <a:solidFill>
                  <a:schemeClr val="tx1"/>
                </a:solidFill>
                <a:latin typeface="Helvetica" pitchFamily="34" charset="0"/>
              </a:defRPr>
            </a:lvl2pPr>
            <a:lvl3pPr marL="1143000" indent="-228600" defTabSz="882650">
              <a:defRPr sz="2800">
                <a:solidFill>
                  <a:schemeClr val="tx1"/>
                </a:solidFill>
                <a:latin typeface="Helvetica" pitchFamily="34" charset="0"/>
              </a:defRPr>
            </a:lvl3pPr>
            <a:lvl4pPr marL="1600200" indent="-228600" defTabSz="882650">
              <a:defRPr sz="2800">
                <a:solidFill>
                  <a:schemeClr val="tx1"/>
                </a:solidFill>
                <a:latin typeface="Helvetica" pitchFamily="34" charset="0"/>
              </a:defRPr>
            </a:lvl4pPr>
            <a:lvl5pPr marL="2057400" indent="-228600" defTabSz="882650">
              <a:defRPr sz="2800">
                <a:solidFill>
                  <a:schemeClr val="tx1"/>
                </a:solidFill>
                <a:latin typeface="Helvetica" pitchFamily="34" charset="0"/>
              </a:defRPr>
            </a:lvl5pPr>
            <a:lvl6pPr marL="2514600" indent="-228600" defTabSz="882650" eaLnBrk="0" fontAlgn="base" hangingPunct="0">
              <a:spcBef>
                <a:spcPct val="0"/>
              </a:spcBef>
              <a:spcAft>
                <a:spcPct val="0"/>
              </a:spcAft>
              <a:defRPr sz="2800">
                <a:solidFill>
                  <a:schemeClr val="tx1"/>
                </a:solidFill>
                <a:latin typeface="Helvetica" pitchFamily="34" charset="0"/>
              </a:defRPr>
            </a:lvl6pPr>
            <a:lvl7pPr marL="2971800" indent="-228600" defTabSz="882650" eaLnBrk="0" fontAlgn="base" hangingPunct="0">
              <a:spcBef>
                <a:spcPct val="0"/>
              </a:spcBef>
              <a:spcAft>
                <a:spcPct val="0"/>
              </a:spcAft>
              <a:defRPr sz="2800">
                <a:solidFill>
                  <a:schemeClr val="tx1"/>
                </a:solidFill>
                <a:latin typeface="Helvetica" pitchFamily="34" charset="0"/>
              </a:defRPr>
            </a:lvl7pPr>
            <a:lvl8pPr marL="3429000" indent="-228600" defTabSz="882650" eaLnBrk="0" fontAlgn="base" hangingPunct="0">
              <a:spcBef>
                <a:spcPct val="0"/>
              </a:spcBef>
              <a:spcAft>
                <a:spcPct val="0"/>
              </a:spcAft>
              <a:defRPr sz="2800">
                <a:solidFill>
                  <a:schemeClr val="tx1"/>
                </a:solidFill>
                <a:latin typeface="Helvetica" pitchFamily="34" charset="0"/>
              </a:defRPr>
            </a:lvl8pPr>
            <a:lvl9pPr marL="3886200" indent="-228600" defTabSz="882650" eaLnBrk="0" fontAlgn="base" hangingPunct="0">
              <a:spcBef>
                <a:spcPct val="0"/>
              </a:spcBef>
              <a:spcAft>
                <a:spcPct val="0"/>
              </a:spcAft>
              <a:defRPr sz="2800">
                <a:solidFill>
                  <a:schemeClr val="tx1"/>
                </a:solidFill>
                <a:latin typeface="Helvetica" pitchFamily="34" charset="0"/>
              </a:defRPr>
            </a:lvl9pPr>
          </a:lstStyle>
          <a:p>
            <a:fld id="{F49AB58C-89B7-443F-BE90-ADBFB92FFCDE}" type="slidenum">
              <a:rPr lang="de-DE" altLang="de-DE" sz="1200" smtClean="0"/>
              <a:pPr/>
              <a:t>28</a:t>
            </a:fld>
            <a:endParaRPr lang="de-DE" altLang="de-DE" sz="1200" smtClean="0"/>
          </a:p>
        </p:txBody>
      </p:sp>
      <p:sp>
        <p:nvSpPr>
          <p:cNvPr id="57347" name="Slide Image Placeholder 1"/>
          <p:cNvSpPr>
            <a:spLocks noGrp="1" noRot="1" noChangeAspect="1" noTextEdit="1"/>
          </p:cNvSpPr>
          <p:nvPr>
            <p:ph type="sldImg"/>
          </p:nvPr>
        </p:nvSpPr>
        <p:spPr>
          <a:xfrm>
            <a:off x="914400" y="744538"/>
            <a:ext cx="4965700" cy="3724275"/>
          </a:xfrm>
          <a:solidFill>
            <a:srgbClr val="FFFFFF"/>
          </a:solidFill>
          <a:ln/>
        </p:spPr>
      </p:sp>
      <p:sp>
        <p:nvSpPr>
          <p:cNvPr id="57348" name="Notes Placeholder 2"/>
          <p:cNvSpPr>
            <a:spLocks noGrp="1"/>
          </p:cNvSpPr>
          <p:nvPr>
            <p:ph type="body" idx="1"/>
          </p:nvPr>
        </p:nvSpPr>
        <p:spPr>
          <a:xfrm>
            <a:off x="679450" y="4718050"/>
            <a:ext cx="5435600" cy="4468813"/>
          </a:xfrm>
          <a:solidFill>
            <a:srgbClr val="FFFFFF"/>
          </a:solidFill>
          <a:ln>
            <a:solidFill>
              <a:srgbClr val="000000"/>
            </a:solidFill>
            <a:miter lim="800000"/>
            <a:headEnd/>
            <a:tailEnd/>
          </a:ln>
        </p:spPr>
        <p:txBody>
          <a:bodyPr/>
          <a:lstStyle/>
          <a:p>
            <a:pPr eaLnBrk="1" hangingPunct="1">
              <a:spcBef>
                <a:spcPct val="0"/>
              </a:spcBef>
            </a:pPr>
            <a:endParaRPr lang="en-GB" altLang="de-DE" smtClean="0"/>
          </a:p>
        </p:txBody>
      </p:sp>
      <p:sp>
        <p:nvSpPr>
          <p:cNvPr id="57349" name="Slide Number Placeholder 3"/>
          <p:cNvSpPr txBox="1">
            <a:spLocks noGrp="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r" eaLnBrk="1" hangingPunct="1"/>
            <a:fld id="{4C337DC4-0B61-48E4-9379-CA2DFD10D096}" type="slidenum">
              <a:rPr lang="en-GB" altLang="de-DE" sz="1200">
                <a:latin typeface="Calibri" pitchFamily="34" charset="0"/>
                <a:cs typeface="Arial" charset="0"/>
              </a:rPr>
              <a:pPr algn="r" eaLnBrk="1" hangingPunct="1"/>
              <a:t>28</a:t>
            </a:fld>
            <a:endParaRPr lang="en-GB" altLang="de-DE" sz="1200">
              <a:latin typeface="Calibri" pitchFamily="34"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7BBAAD37-DF78-4F32-858B-BB1F6FA9ADCF}" type="slidenum">
              <a:rPr lang="de-DE" altLang="de-DE" smtClean="0"/>
              <a:pPr algn="r" eaLnBrk="1" hangingPunct="1">
                <a:spcBef>
                  <a:spcPct val="0"/>
                </a:spcBef>
              </a:pPr>
              <a:t>42</a:t>
            </a:fld>
            <a:endParaRPr lang="de-DE" altLang="de-DE" smtClean="0"/>
          </a:p>
        </p:txBody>
      </p:sp>
      <p:sp>
        <p:nvSpPr>
          <p:cNvPr id="46083" name="Folienbildplatzhalter 1"/>
          <p:cNvSpPr>
            <a:spLocks noGrp="1" noRot="1" noChangeAspect="1" noTextEdit="1"/>
          </p:cNvSpPr>
          <p:nvPr>
            <p:ph type="sldImg"/>
          </p:nvPr>
        </p:nvSpPr>
        <p:spPr>
          <a:ln/>
        </p:spPr>
      </p:sp>
      <p:sp>
        <p:nvSpPr>
          <p:cNvPr id="46084"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z="1800" smtClean="0">
              <a:latin typeface="Arial" pitchFamily="34" charset="0"/>
            </a:endParaRPr>
          </a:p>
        </p:txBody>
      </p:sp>
      <p:sp>
        <p:nvSpPr>
          <p:cNvPr id="46085" name="Foliennummernplatzhalter 3"/>
          <p:cNvSpPr txBox="1">
            <a:spLocks noGrp="1"/>
          </p:cNvSpPr>
          <p:nvPr/>
        </p:nvSpPr>
        <p:spPr bwMode="auto">
          <a:xfrm>
            <a:off x="3847890" y="9432687"/>
            <a:ext cx="2945024" cy="4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09D8CE6B-363E-44B8-BE4C-034406EDE588}" type="slidenum">
              <a:rPr lang="de-DE" altLang="de-DE"/>
              <a:pPr algn="r" eaLnBrk="1" hangingPunct="1">
                <a:spcBef>
                  <a:spcPct val="0"/>
                </a:spcBef>
              </a:pPr>
              <a:t>42</a:t>
            </a:fld>
            <a:endParaRPr lang="de-DE" altLang="de-DE"/>
          </a:p>
        </p:txBody>
      </p:sp>
      <p:sp>
        <p:nvSpPr>
          <p:cNvPr id="46086" name="Fußzeilenplatzhalter 1"/>
          <p:cNvSpPr txBox="1">
            <a:spLocks noGrp="1"/>
          </p:cNvSpPr>
          <p:nvPr/>
        </p:nvSpPr>
        <p:spPr bwMode="auto">
          <a:xfrm>
            <a:off x="0" y="9432687"/>
            <a:ext cx="2945024" cy="4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
        <p:nvSpPr>
          <p:cNvPr id="46087" name="Fußzeilenplatzhalter 1"/>
          <p:cNvSpPr>
            <a:spLocks noGrp="1"/>
          </p:cNvSpPr>
          <p:nvPr>
            <p:ph type="ftr" sz="quarter" idx="4"/>
          </p:nvPr>
        </p:nvSpPr>
        <p:spPr>
          <a:noFill/>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de-DE" altLang="de-DE" smtClean="0"/>
          </a:p>
        </p:txBody>
      </p:sp>
    </p:spTree>
    <p:extLst>
      <p:ext uri="{BB962C8B-B14F-4D97-AF65-F5344CB8AC3E}">
        <p14:creationId xmlns:p14="http://schemas.microsoft.com/office/powerpoint/2010/main" val="2504294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35B447C-DC3F-4350-9BCE-70495EC836A8}" type="slidenum">
              <a:rPr lang="de-DE" altLang="de-DE" smtClean="0"/>
              <a:pPr algn="r" eaLnBrk="1" hangingPunct="1">
                <a:spcBef>
                  <a:spcPct val="0"/>
                </a:spcBef>
              </a:pPr>
              <a:t>43</a:t>
            </a:fld>
            <a:endParaRPr lang="de-DE" altLang="de-DE" smtClean="0"/>
          </a:p>
        </p:txBody>
      </p:sp>
      <p:sp>
        <p:nvSpPr>
          <p:cNvPr id="48131" name="Folienbildplatzhalter 1"/>
          <p:cNvSpPr>
            <a:spLocks noGrp="1" noRot="1" noChangeAspect="1" noTextEdit="1"/>
          </p:cNvSpPr>
          <p:nvPr>
            <p:ph type="sldImg"/>
          </p:nvPr>
        </p:nvSpPr>
        <p:spPr>
          <a:ln/>
        </p:spPr>
      </p:sp>
      <p:sp>
        <p:nvSpPr>
          <p:cNvPr id="48132"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z="1800" smtClean="0">
              <a:latin typeface="Arial" pitchFamily="34" charset="0"/>
            </a:endParaRPr>
          </a:p>
        </p:txBody>
      </p:sp>
      <p:sp>
        <p:nvSpPr>
          <p:cNvPr id="48133" name="Foliennummernplatzhalter 3"/>
          <p:cNvSpPr txBox="1">
            <a:spLocks noGrp="1"/>
          </p:cNvSpPr>
          <p:nvPr/>
        </p:nvSpPr>
        <p:spPr bwMode="auto">
          <a:xfrm>
            <a:off x="3847890" y="9432687"/>
            <a:ext cx="2945024" cy="4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88BCB00-7166-43BC-95B6-394EE3121FD3}" type="slidenum">
              <a:rPr lang="de-DE" altLang="de-DE"/>
              <a:pPr algn="r" eaLnBrk="1" hangingPunct="1">
                <a:spcBef>
                  <a:spcPct val="0"/>
                </a:spcBef>
              </a:pPr>
              <a:t>43</a:t>
            </a:fld>
            <a:endParaRPr lang="de-DE" altLang="de-DE"/>
          </a:p>
        </p:txBody>
      </p:sp>
      <p:sp>
        <p:nvSpPr>
          <p:cNvPr id="48134" name="Fußzeilenplatzhalter 1"/>
          <p:cNvSpPr txBox="1">
            <a:spLocks noGrp="1"/>
          </p:cNvSpPr>
          <p:nvPr/>
        </p:nvSpPr>
        <p:spPr bwMode="auto">
          <a:xfrm>
            <a:off x="0" y="9432687"/>
            <a:ext cx="2945024" cy="4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
        <p:nvSpPr>
          <p:cNvPr id="48135" name="Fußzeilenplatzhalter 1"/>
          <p:cNvSpPr>
            <a:spLocks noGrp="1"/>
          </p:cNvSpPr>
          <p:nvPr>
            <p:ph type="ftr" sz="quarter" idx="4"/>
          </p:nvPr>
        </p:nvSpPr>
        <p:spPr>
          <a:noFill/>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de-DE" altLang="de-DE" smtClean="0"/>
          </a:p>
        </p:txBody>
      </p:sp>
    </p:spTree>
    <p:extLst>
      <p:ext uri="{BB962C8B-B14F-4D97-AF65-F5344CB8AC3E}">
        <p14:creationId xmlns:p14="http://schemas.microsoft.com/office/powerpoint/2010/main" val="580073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Bild 6" descr="fair-mesh.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773" t="11489" r="5373" b="5511"/>
          <a:stretch/>
        </p:blipFill>
        <p:spPr>
          <a:xfrm>
            <a:off x="110437" y="1417154"/>
            <a:ext cx="8926586" cy="5056250"/>
          </a:xfrm>
          <a:prstGeom prst="rect">
            <a:avLst/>
          </a:prstGeom>
        </p:spPr>
      </p:pic>
      <p:sp>
        <p:nvSpPr>
          <p:cNvPr id="2" name="Titel 1"/>
          <p:cNvSpPr>
            <a:spLocks noGrp="1"/>
          </p:cNvSpPr>
          <p:nvPr>
            <p:ph type="ctrTitle"/>
          </p:nvPr>
        </p:nvSpPr>
        <p:spPr>
          <a:xfrm>
            <a:off x="1251563" y="3244364"/>
            <a:ext cx="6607516" cy="779866"/>
          </a:xfrm>
        </p:spPr>
        <p:txBody>
          <a:bodyPr anchor="b" anchorCtr="0">
            <a:noAutofit/>
          </a:bodyPr>
          <a:lstStyle>
            <a:lvl1pPr algn="ctr">
              <a:defRPr sz="3600">
                <a:solidFill>
                  <a:srgbClr val="333333"/>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4024230"/>
            <a:ext cx="6400800" cy="584660"/>
          </a:xfrm>
        </p:spPr>
        <p:txBody>
          <a:bodyPr>
            <a:normAutofit/>
          </a:bodyPr>
          <a:lstStyle>
            <a:lvl1pPr marL="0" indent="0" algn="ctr">
              <a:buNone/>
              <a:defRPr sz="20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13" name="Rechteck 12"/>
          <p:cNvSpPr/>
          <p:nvPr userDrawn="1"/>
        </p:nvSpPr>
        <p:spPr>
          <a:xfrm>
            <a:off x="404091" y="6650182"/>
            <a:ext cx="3371273"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white"/>
              </a:solidFill>
            </a:endParaRPr>
          </a:p>
        </p:txBody>
      </p:sp>
    </p:spTree>
    <p:extLst>
      <p:ext uri="{BB962C8B-B14F-4D97-AF65-F5344CB8AC3E}">
        <p14:creationId xmlns:p14="http://schemas.microsoft.com/office/powerpoint/2010/main" val="360775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5" y="271335"/>
            <a:ext cx="5373571" cy="787557"/>
          </a:xfrm>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feld 3"/>
          <p:cNvSpPr txBox="1"/>
          <p:nvPr userDrawn="1"/>
        </p:nvSpPr>
        <p:spPr>
          <a:xfrm>
            <a:off x="3995936" y="6604084"/>
            <a:ext cx="2669320" cy="253916"/>
          </a:xfrm>
          <a:prstGeom prst="rect">
            <a:avLst/>
          </a:prstGeom>
          <a:noFill/>
        </p:spPr>
        <p:txBody>
          <a:bodyPr wrap="none" rtlCol="0">
            <a:spAutoFit/>
          </a:bodyPr>
          <a:lstStyle/>
          <a:p>
            <a:pPr marL="0" indent="0">
              <a:buClr>
                <a:srgbClr val="FDBB63"/>
              </a:buClr>
              <a:buFont typeface="Wingdings" charset="2"/>
              <a:buNone/>
            </a:pPr>
            <a:r>
              <a:rPr lang="de-DE" sz="1050" dirty="0" smtClean="0"/>
              <a:t>C. Omet / Beam </a:t>
            </a:r>
            <a:r>
              <a:rPr lang="de-DE" sz="1050" dirty="0" err="1" smtClean="0"/>
              <a:t>dynamics</a:t>
            </a:r>
            <a:r>
              <a:rPr lang="de-DE" sz="1050" baseline="0" dirty="0" smtClean="0"/>
              <a:t> </a:t>
            </a:r>
            <a:r>
              <a:rPr lang="de-DE" sz="1050" baseline="0" dirty="0" err="1" smtClean="0"/>
              <a:t>meets</a:t>
            </a:r>
            <a:r>
              <a:rPr lang="de-DE" sz="1050" baseline="0" dirty="0" smtClean="0"/>
              <a:t> </a:t>
            </a:r>
            <a:r>
              <a:rPr lang="de-DE" sz="1050" baseline="0" dirty="0" err="1" smtClean="0"/>
              <a:t>vacuum</a:t>
            </a:r>
            <a:endParaRPr lang="de-DE" sz="1050" dirty="0" smtClean="0"/>
          </a:p>
        </p:txBody>
      </p:sp>
      <p:sp>
        <p:nvSpPr>
          <p:cNvPr id="5" name="Textfeld 4"/>
          <p:cNvSpPr txBox="1"/>
          <p:nvPr userDrawn="1"/>
        </p:nvSpPr>
        <p:spPr>
          <a:xfrm>
            <a:off x="8172400" y="6629526"/>
            <a:ext cx="453970" cy="253916"/>
          </a:xfrm>
          <a:prstGeom prst="rect">
            <a:avLst/>
          </a:prstGeom>
          <a:noFill/>
        </p:spPr>
        <p:txBody>
          <a:bodyPr wrap="none" rtlCol="0">
            <a:spAutoFit/>
          </a:bodyPr>
          <a:lstStyle/>
          <a:p>
            <a:pPr marL="0" indent="0">
              <a:buClr>
                <a:srgbClr val="FDBB63"/>
              </a:buClr>
              <a:buFont typeface="Wingdings" charset="2"/>
              <a:buNone/>
            </a:pPr>
            <a:fld id="{1CCC962A-9948-4ECD-93C5-51F775DEA2EA}" type="slidenum">
              <a:rPr lang="de-DE" sz="1050" smtClean="0"/>
              <a:t>‹Nr.›</a:t>
            </a:fld>
            <a:endParaRPr lang="de-DE" sz="1050" dirty="0" smtClean="0"/>
          </a:p>
        </p:txBody>
      </p:sp>
    </p:spTree>
    <p:extLst>
      <p:ext uri="{BB962C8B-B14F-4D97-AF65-F5344CB8AC3E}">
        <p14:creationId xmlns:p14="http://schemas.microsoft.com/office/powerpoint/2010/main" val="2557011370"/>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feld 4"/>
          <p:cNvSpPr txBox="1"/>
          <p:nvPr userDrawn="1"/>
        </p:nvSpPr>
        <p:spPr>
          <a:xfrm>
            <a:off x="3995936" y="6604084"/>
            <a:ext cx="2669320" cy="253916"/>
          </a:xfrm>
          <a:prstGeom prst="rect">
            <a:avLst/>
          </a:prstGeom>
          <a:noFill/>
        </p:spPr>
        <p:txBody>
          <a:bodyPr wrap="none" rtlCol="0">
            <a:spAutoFit/>
          </a:bodyPr>
          <a:lstStyle/>
          <a:p>
            <a:pPr marL="0" indent="0">
              <a:buClr>
                <a:srgbClr val="FDBB63"/>
              </a:buClr>
              <a:buFont typeface="Wingdings" charset="2"/>
              <a:buNone/>
            </a:pPr>
            <a:r>
              <a:rPr lang="de-DE" sz="1050" dirty="0" smtClean="0"/>
              <a:t>C. Omet / Beam </a:t>
            </a:r>
            <a:r>
              <a:rPr lang="de-DE" sz="1050" dirty="0" err="1" smtClean="0"/>
              <a:t>dynamics</a:t>
            </a:r>
            <a:r>
              <a:rPr lang="de-DE" sz="1050" baseline="0" dirty="0" smtClean="0"/>
              <a:t> </a:t>
            </a:r>
            <a:r>
              <a:rPr lang="de-DE" sz="1050" baseline="0" dirty="0" err="1" smtClean="0"/>
              <a:t>meets</a:t>
            </a:r>
            <a:r>
              <a:rPr lang="de-DE" sz="1050" baseline="0" dirty="0" smtClean="0"/>
              <a:t> </a:t>
            </a:r>
            <a:r>
              <a:rPr lang="de-DE" sz="1050" baseline="0" dirty="0" err="1" smtClean="0"/>
              <a:t>vacuum</a:t>
            </a:r>
            <a:endParaRPr lang="de-DE" sz="1050" dirty="0" smtClean="0"/>
          </a:p>
        </p:txBody>
      </p:sp>
      <p:sp>
        <p:nvSpPr>
          <p:cNvPr id="6" name="Textfeld 5"/>
          <p:cNvSpPr txBox="1"/>
          <p:nvPr userDrawn="1"/>
        </p:nvSpPr>
        <p:spPr>
          <a:xfrm>
            <a:off x="8172400" y="6629526"/>
            <a:ext cx="453970" cy="253916"/>
          </a:xfrm>
          <a:prstGeom prst="rect">
            <a:avLst/>
          </a:prstGeom>
          <a:noFill/>
        </p:spPr>
        <p:txBody>
          <a:bodyPr wrap="none" rtlCol="0">
            <a:spAutoFit/>
          </a:bodyPr>
          <a:lstStyle/>
          <a:p>
            <a:pPr marL="0" indent="0">
              <a:buClr>
                <a:srgbClr val="FDBB63"/>
              </a:buClr>
              <a:buFont typeface="Wingdings" charset="2"/>
              <a:buNone/>
            </a:pPr>
            <a:fld id="{1CCC962A-9948-4ECD-93C5-51F775DEA2EA}" type="slidenum">
              <a:rPr lang="de-DE" sz="1050" smtClean="0"/>
              <a:t>‹Nr.›</a:t>
            </a:fld>
            <a:endParaRPr lang="de-DE" sz="1050" dirty="0" smtClean="0"/>
          </a:p>
        </p:txBody>
      </p:sp>
    </p:spTree>
    <p:extLst>
      <p:ext uri="{BB962C8B-B14F-4D97-AF65-F5344CB8AC3E}">
        <p14:creationId xmlns:p14="http://schemas.microsoft.com/office/powerpoint/2010/main" val="24276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Textfeld 2"/>
          <p:cNvSpPr txBox="1"/>
          <p:nvPr userDrawn="1"/>
        </p:nvSpPr>
        <p:spPr>
          <a:xfrm>
            <a:off x="3995936" y="6604084"/>
            <a:ext cx="2669320" cy="253916"/>
          </a:xfrm>
          <a:prstGeom prst="rect">
            <a:avLst/>
          </a:prstGeom>
          <a:noFill/>
        </p:spPr>
        <p:txBody>
          <a:bodyPr wrap="none" rtlCol="0">
            <a:spAutoFit/>
          </a:bodyPr>
          <a:lstStyle/>
          <a:p>
            <a:pPr marL="0" indent="0">
              <a:buClr>
                <a:srgbClr val="FDBB63"/>
              </a:buClr>
              <a:buFont typeface="Wingdings" charset="2"/>
              <a:buNone/>
            </a:pPr>
            <a:r>
              <a:rPr lang="de-DE" sz="1050" dirty="0" smtClean="0"/>
              <a:t>C. Omet / Beam </a:t>
            </a:r>
            <a:r>
              <a:rPr lang="de-DE" sz="1050" dirty="0" err="1" smtClean="0"/>
              <a:t>dynamics</a:t>
            </a:r>
            <a:r>
              <a:rPr lang="de-DE" sz="1050" baseline="0" dirty="0" smtClean="0"/>
              <a:t> </a:t>
            </a:r>
            <a:r>
              <a:rPr lang="de-DE" sz="1050" baseline="0" dirty="0" err="1" smtClean="0"/>
              <a:t>meets</a:t>
            </a:r>
            <a:r>
              <a:rPr lang="de-DE" sz="1050" baseline="0" dirty="0" smtClean="0"/>
              <a:t> </a:t>
            </a:r>
            <a:r>
              <a:rPr lang="de-DE" sz="1050" baseline="0" dirty="0" err="1" smtClean="0"/>
              <a:t>vacuum</a:t>
            </a:r>
            <a:endParaRPr lang="de-DE" sz="1050" dirty="0" smtClean="0"/>
          </a:p>
        </p:txBody>
      </p:sp>
      <p:sp>
        <p:nvSpPr>
          <p:cNvPr id="4" name="Textfeld 3"/>
          <p:cNvSpPr txBox="1"/>
          <p:nvPr userDrawn="1"/>
        </p:nvSpPr>
        <p:spPr>
          <a:xfrm>
            <a:off x="8172400" y="6629526"/>
            <a:ext cx="453970" cy="253916"/>
          </a:xfrm>
          <a:prstGeom prst="rect">
            <a:avLst/>
          </a:prstGeom>
          <a:noFill/>
        </p:spPr>
        <p:txBody>
          <a:bodyPr wrap="none" rtlCol="0">
            <a:spAutoFit/>
          </a:bodyPr>
          <a:lstStyle/>
          <a:p>
            <a:pPr marL="0" indent="0">
              <a:buClr>
                <a:srgbClr val="FDBB63"/>
              </a:buClr>
              <a:buFont typeface="Wingdings" charset="2"/>
              <a:buNone/>
            </a:pPr>
            <a:fld id="{1CCC962A-9948-4ECD-93C5-51F775DEA2EA}" type="slidenum">
              <a:rPr lang="de-DE" sz="1050" smtClean="0"/>
              <a:t>‹Nr.›</a:t>
            </a:fld>
            <a:endParaRPr lang="de-DE" sz="1050" dirty="0" smtClean="0"/>
          </a:p>
        </p:txBody>
      </p:sp>
    </p:spTree>
    <p:extLst>
      <p:ext uri="{BB962C8B-B14F-4D97-AF65-F5344CB8AC3E}">
        <p14:creationId xmlns:p14="http://schemas.microsoft.com/office/powerpoint/2010/main" val="794476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Textfeld 1"/>
          <p:cNvSpPr txBox="1"/>
          <p:nvPr userDrawn="1"/>
        </p:nvSpPr>
        <p:spPr>
          <a:xfrm>
            <a:off x="3995936" y="6604084"/>
            <a:ext cx="2669320" cy="253916"/>
          </a:xfrm>
          <a:prstGeom prst="rect">
            <a:avLst/>
          </a:prstGeom>
          <a:noFill/>
        </p:spPr>
        <p:txBody>
          <a:bodyPr wrap="none" rtlCol="0">
            <a:spAutoFit/>
          </a:bodyPr>
          <a:lstStyle/>
          <a:p>
            <a:pPr marL="0" indent="0">
              <a:buClr>
                <a:srgbClr val="FDBB63"/>
              </a:buClr>
              <a:buFont typeface="Wingdings" charset="2"/>
              <a:buNone/>
            </a:pPr>
            <a:r>
              <a:rPr lang="de-DE" sz="1050" dirty="0" smtClean="0"/>
              <a:t>C. Omet / Beam </a:t>
            </a:r>
            <a:r>
              <a:rPr lang="de-DE" sz="1050" dirty="0" err="1" smtClean="0"/>
              <a:t>dynamics</a:t>
            </a:r>
            <a:r>
              <a:rPr lang="de-DE" sz="1050" baseline="0" dirty="0" smtClean="0"/>
              <a:t> </a:t>
            </a:r>
            <a:r>
              <a:rPr lang="de-DE" sz="1050" baseline="0" dirty="0" err="1" smtClean="0"/>
              <a:t>meets</a:t>
            </a:r>
            <a:r>
              <a:rPr lang="de-DE" sz="1050" baseline="0" dirty="0" smtClean="0"/>
              <a:t> </a:t>
            </a:r>
            <a:r>
              <a:rPr lang="de-DE" sz="1050" baseline="0" dirty="0" err="1" smtClean="0"/>
              <a:t>vacuum</a:t>
            </a:r>
            <a:endParaRPr lang="de-DE" sz="1050" dirty="0" smtClean="0"/>
          </a:p>
        </p:txBody>
      </p:sp>
      <p:sp>
        <p:nvSpPr>
          <p:cNvPr id="3" name="Textfeld 2"/>
          <p:cNvSpPr txBox="1"/>
          <p:nvPr userDrawn="1"/>
        </p:nvSpPr>
        <p:spPr>
          <a:xfrm>
            <a:off x="8172400" y="6629526"/>
            <a:ext cx="453970" cy="253916"/>
          </a:xfrm>
          <a:prstGeom prst="rect">
            <a:avLst/>
          </a:prstGeom>
          <a:noFill/>
        </p:spPr>
        <p:txBody>
          <a:bodyPr wrap="none" rtlCol="0">
            <a:spAutoFit/>
          </a:bodyPr>
          <a:lstStyle/>
          <a:p>
            <a:pPr marL="0" indent="0">
              <a:buClr>
                <a:srgbClr val="FDBB63"/>
              </a:buClr>
              <a:buFont typeface="Wingdings" charset="2"/>
              <a:buNone/>
            </a:pPr>
            <a:fld id="{1CCC962A-9948-4ECD-93C5-51F775DEA2EA}" type="slidenum">
              <a:rPr lang="de-DE" sz="1050" smtClean="0"/>
              <a:t>‹Nr.›</a:t>
            </a:fld>
            <a:endParaRPr lang="de-DE" sz="1050" dirty="0" smtClean="0"/>
          </a:p>
        </p:txBody>
      </p:sp>
    </p:spTree>
    <p:extLst>
      <p:ext uri="{BB962C8B-B14F-4D97-AF65-F5344CB8AC3E}">
        <p14:creationId xmlns:p14="http://schemas.microsoft.com/office/powerpoint/2010/main" val="3176694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Textfeld 2"/>
          <p:cNvSpPr txBox="1"/>
          <p:nvPr userDrawn="1"/>
        </p:nvSpPr>
        <p:spPr>
          <a:xfrm>
            <a:off x="3995936" y="6604084"/>
            <a:ext cx="2669320" cy="253916"/>
          </a:xfrm>
          <a:prstGeom prst="rect">
            <a:avLst/>
          </a:prstGeom>
          <a:noFill/>
        </p:spPr>
        <p:txBody>
          <a:bodyPr wrap="none" rtlCol="0">
            <a:spAutoFit/>
          </a:bodyPr>
          <a:lstStyle/>
          <a:p>
            <a:pPr marL="0" indent="0">
              <a:buClr>
                <a:srgbClr val="FDBB63"/>
              </a:buClr>
              <a:buFont typeface="Wingdings" charset="2"/>
              <a:buNone/>
            </a:pPr>
            <a:r>
              <a:rPr lang="de-DE" sz="1050" dirty="0" smtClean="0"/>
              <a:t>C. Omet / Beam </a:t>
            </a:r>
            <a:r>
              <a:rPr lang="de-DE" sz="1050" dirty="0" err="1" smtClean="0"/>
              <a:t>dynamics</a:t>
            </a:r>
            <a:r>
              <a:rPr lang="de-DE" sz="1050" baseline="0" dirty="0" smtClean="0"/>
              <a:t> </a:t>
            </a:r>
            <a:r>
              <a:rPr lang="de-DE" sz="1050" baseline="0" dirty="0" err="1" smtClean="0"/>
              <a:t>meets</a:t>
            </a:r>
            <a:r>
              <a:rPr lang="de-DE" sz="1050" baseline="0" dirty="0" smtClean="0"/>
              <a:t> </a:t>
            </a:r>
            <a:r>
              <a:rPr lang="de-DE" sz="1050" baseline="0" dirty="0" err="1" smtClean="0"/>
              <a:t>vacuum</a:t>
            </a:r>
            <a:endParaRPr lang="de-DE" sz="1050" dirty="0" smtClean="0"/>
          </a:p>
        </p:txBody>
      </p:sp>
      <p:sp>
        <p:nvSpPr>
          <p:cNvPr id="4" name="Textfeld 3"/>
          <p:cNvSpPr txBox="1"/>
          <p:nvPr userDrawn="1"/>
        </p:nvSpPr>
        <p:spPr>
          <a:xfrm>
            <a:off x="8172400" y="6629526"/>
            <a:ext cx="453970" cy="253916"/>
          </a:xfrm>
          <a:prstGeom prst="rect">
            <a:avLst/>
          </a:prstGeom>
          <a:noFill/>
        </p:spPr>
        <p:txBody>
          <a:bodyPr wrap="none" rtlCol="0">
            <a:spAutoFit/>
          </a:bodyPr>
          <a:lstStyle/>
          <a:p>
            <a:pPr marL="0" indent="0">
              <a:buClr>
                <a:srgbClr val="FDBB63"/>
              </a:buClr>
              <a:buFont typeface="Wingdings" charset="2"/>
              <a:buNone/>
            </a:pPr>
            <a:fld id="{1CCC962A-9948-4ECD-93C5-51F775DEA2EA}" type="slidenum">
              <a:rPr lang="de-DE" sz="1050" smtClean="0"/>
              <a:t>‹Nr.›</a:t>
            </a:fld>
            <a:endParaRPr lang="de-DE" sz="1050" dirty="0" smtClean="0"/>
          </a:p>
        </p:txBody>
      </p:sp>
    </p:spTree>
    <p:extLst>
      <p:ext uri="{BB962C8B-B14F-4D97-AF65-F5344CB8AC3E}">
        <p14:creationId xmlns:p14="http://schemas.microsoft.com/office/powerpoint/2010/main" val="85895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457200" y="1600200"/>
            <a:ext cx="4038600" cy="21859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600200"/>
            <a:ext cx="4038600" cy="21859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57200" y="3938588"/>
            <a:ext cx="4038600" cy="218757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4648200" y="3938588"/>
            <a:ext cx="4038600" cy="218757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Textfeld 7"/>
          <p:cNvSpPr txBox="1"/>
          <p:nvPr userDrawn="1"/>
        </p:nvSpPr>
        <p:spPr>
          <a:xfrm>
            <a:off x="3995936" y="6604084"/>
            <a:ext cx="2669320" cy="253916"/>
          </a:xfrm>
          <a:prstGeom prst="rect">
            <a:avLst/>
          </a:prstGeom>
          <a:noFill/>
        </p:spPr>
        <p:txBody>
          <a:bodyPr wrap="none" rtlCol="0">
            <a:spAutoFit/>
          </a:bodyPr>
          <a:lstStyle/>
          <a:p>
            <a:pPr marL="0" indent="0">
              <a:buClr>
                <a:srgbClr val="FDBB63"/>
              </a:buClr>
              <a:buFont typeface="Wingdings" charset="2"/>
              <a:buNone/>
            </a:pPr>
            <a:r>
              <a:rPr lang="de-DE" sz="1050" dirty="0" smtClean="0"/>
              <a:t>C. Omet / Beam </a:t>
            </a:r>
            <a:r>
              <a:rPr lang="de-DE" sz="1050" dirty="0" err="1" smtClean="0"/>
              <a:t>dynamics</a:t>
            </a:r>
            <a:r>
              <a:rPr lang="de-DE" sz="1050" baseline="0" dirty="0" smtClean="0"/>
              <a:t> </a:t>
            </a:r>
            <a:r>
              <a:rPr lang="de-DE" sz="1050" baseline="0" dirty="0" err="1" smtClean="0"/>
              <a:t>meets</a:t>
            </a:r>
            <a:r>
              <a:rPr lang="de-DE" sz="1050" baseline="0" dirty="0" smtClean="0"/>
              <a:t> </a:t>
            </a:r>
            <a:r>
              <a:rPr lang="de-DE" sz="1050" baseline="0" dirty="0" err="1" smtClean="0"/>
              <a:t>vacuum</a:t>
            </a:r>
            <a:endParaRPr lang="de-DE" sz="1050" dirty="0" smtClean="0"/>
          </a:p>
        </p:txBody>
      </p:sp>
      <p:sp>
        <p:nvSpPr>
          <p:cNvPr id="9" name="Textfeld 8"/>
          <p:cNvSpPr txBox="1"/>
          <p:nvPr userDrawn="1"/>
        </p:nvSpPr>
        <p:spPr>
          <a:xfrm>
            <a:off x="8172400" y="6629526"/>
            <a:ext cx="453970" cy="253916"/>
          </a:xfrm>
          <a:prstGeom prst="rect">
            <a:avLst/>
          </a:prstGeom>
          <a:noFill/>
        </p:spPr>
        <p:txBody>
          <a:bodyPr wrap="none" rtlCol="0">
            <a:spAutoFit/>
          </a:bodyPr>
          <a:lstStyle/>
          <a:p>
            <a:pPr marL="0" indent="0">
              <a:buClr>
                <a:srgbClr val="FDBB63"/>
              </a:buClr>
              <a:buFont typeface="Wingdings" charset="2"/>
              <a:buNone/>
            </a:pPr>
            <a:fld id="{1CCC962A-9948-4ECD-93C5-51F775DEA2EA}" type="slidenum">
              <a:rPr lang="de-DE" sz="1050" smtClean="0"/>
              <a:t>‹Nr.›</a:t>
            </a:fld>
            <a:endParaRPr lang="de-DE" sz="1050" dirty="0" smtClean="0"/>
          </a:p>
        </p:txBody>
      </p:sp>
    </p:spTree>
    <p:extLst>
      <p:ext uri="{BB962C8B-B14F-4D97-AF65-F5344CB8AC3E}">
        <p14:creationId xmlns:p14="http://schemas.microsoft.com/office/powerpoint/2010/main" val="3034679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600200"/>
            <a:ext cx="4038600" cy="21859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3938588"/>
            <a:ext cx="4038600" cy="218757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Textfeld 6"/>
          <p:cNvSpPr txBox="1"/>
          <p:nvPr userDrawn="1"/>
        </p:nvSpPr>
        <p:spPr>
          <a:xfrm>
            <a:off x="3995936" y="6604084"/>
            <a:ext cx="2669320" cy="253916"/>
          </a:xfrm>
          <a:prstGeom prst="rect">
            <a:avLst/>
          </a:prstGeom>
          <a:noFill/>
        </p:spPr>
        <p:txBody>
          <a:bodyPr wrap="none" rtlCol="0">
            <a:spAutoFit/>
          </a:bodyPr>
          <a:lstStyle/>
          <a:p>
            <a:pPr marL="0" indent="0">
              <a:buClr>
                <a:srgbClr val="FDBB63"/>
              </a:buClr>
              <a:buFont typeface="Wingdings" charset="2"/>
              <a:buNone/>
            </a:pPr>
            <a:r>
              <a:rPr lang="de-DE" sz="1050" dirty="0" smtClean="0"/>
              <a:t>C. Omet / Beam </a:t>
            </a:r>
            <a:r>
              <a:rPr lang="de-DE" sz="1050" dirty="0" err="1" smtClean="0"/>
              <a:t>dynamics</a:t>
            </a:r>
            <a:r>
              <a:rPr lang="de-DE" sz="1050" baseline="0" dirty="0" smtClean="0"/>
              <a:t> </a:t>
            </a:r>
            <a:r>
              <a:rPr lang="de-DE" sz="1050" baseline="0" dirty="0" err="1" smtClean="0"/>
              <a:t>meets</a:t>
            </a:r>
            <a:r>
              <a:rPr lang="de-DE" sz="1050" baseline="0" dirty="0" smtClean="0"/>
              <a:t> </a:t>
            </a:r>
            <a:r>
              <a:rPr lang="de-DE" sz="1050" baseline="0" dirty="0" err="1" smtClean="0"/>
              <a:t>vacuum</a:t>
            </a:r>
            <a:endParaRPr lang="de-DE" sz="1050" dirty="0" smtClean="0"/>
          </a:p>
        </p:txBody>
      </p:sp>
      <p:sp>
        <p:nvSpPr>
          <p:cNvPr id="8" name="Textfeld 7"/>
          <p:cNvSpPr txBox="1"/>
          <p:nvPr userDrawn="1"/>
        </p:nvSpPr>
        <p:spPr>
          <a:xfrm>
            <a:off x="8172400" y="6629526"/>
            <a:ext cx="453970" cy="253916"/>
          </a:xfrm>
          <a:prstGeom prst="rect">
            <a:avLst/>
          </a:prstGeom>
          <a:noFill/>
        </p:spPr>
        <p:txBody>
          <a:bodyPr wrap="none" rtlCol="0">
            <a:spAutoFit/>
          </a:bodyPr>
          <a:lstStyle/>
          <a:p>
            <a:pPr marL="0" indent="0">
              <a:buClr>
                <a:srgbClr val="FDBB63"/>
              </a:buClr>
              <a:buFont typeface="Wingdings" charset="2"/>
              <a:buNone/>
            </a:pPr>
            <a:fld id="{1CCC962A-9948-4ECD-93C5-51F775DEA2EA}" type="slidenum">
              <a:rPr lang="de-DE" sz="1050" smtClean="0"/>
              <a:t>‹Nr.›</a:t>
            </a:fld>
            <a:endParaRPr lang="de-DE" sz="1050" dirty="0" smtClean="0"/>
          </a:p>
        </p:txBody>
      </p:sp>
    </p:spTree>
    <p:extLst>
      <p:ext uri="{BB962C8B-B14F-4D97-AF65-F5344CB8AC3E}">
        <p14:creationId xmlns:p14="http://schemas.microsoft.com/office/powerpoint/2010/main" val="310503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extfeld 1"/>
          <p:cNvSpPr txBox="1"/>
          <p:nvPr userDrawn="1"/>
        </p:nvSpPr>
        <p:spPr>
          <a:xfrm>
            <a:off x="3995936" y="6604084"/>
            <a:ext cx="2669320" cy="253916"/>
          </a:xfrm>
          <a:prstGeom prst="rect">
            <a:avLst/>
          </a:prstGeom>
          <a:noFill/>
        </p:spPr>
        <p:txBody>
          <a:bodyPr wrap="none" rtlCol="0">
            <a:spAutoFit/>
          </a:bodyPr>
          <a:lstStyle/>
          <a:p>
            <a:pPr marL="0" indent="0">
              <a:buClr>
                <a:srgbClr val="FDBB63"/>
              </a:buClr>
              <a:buFont typeface="Wingdings" charset="2"/>
              <a:buNone/>
            </a:pPr>
            <a:r>
              <a:rPr lang="de-DE" sz="1050" dirty="0" smtClean="0"/>
              <a:t>C. Omet / Beam </a:t>
            </a:r>
            <a:r>
              <a:rPr lang="de-DE" sz="1050" dirty="0" err="1" smtClean="0"/>
              <a:t>dynamics</a:t>
            </a:r>
            <a:r>
              <a:rPr lang="de-DE" sz="1050" baseline="0" dirty="0" smtClean="0"/>
              <a:t> </a:t>
            </a:r>
            <a:r>
              <a:rPr lang="de-DE" sz="1050" baseline="0" dirty="0" err="1" smtClean="0"/>
              <a:t>meets</a:t>
            </a:r>
            <a:r>
              <a:rPr lang="de-DE" sz="1050" baseline="0" dirty="0" smtClean="0"/>
              <a:t> </a:t>
            </a:r>
            <a:r>
              <a:rPr lang="de-DE" sz="1050" baseline="0" dirty="0" err="1" smtClean="0"/>
              <a:t>vacuum</a:t>
            </a:r>
            <a:endParaRPr lang="de-DE" sz="1050" dirty="0" smtClean="0"/>
          </a:p>
        </p:txBody>
      </p:sp>
      <p:sp>
        <p:nvSpPr>
          <p:cNvPr id="3" name="Textfeld 2"/>
          <p:cNvSpPr txBox="1"/>
          <p:nvPr userDrawn="1"/>
        </p:nvSpPr>
        <p:spPr>
          <a:xfrm>
            <a:off x="8172400" y="6629526"/>
            <a:ext cx="453970" cy="253916"/>
          </a:xfrm>
          <a:prstGeom prst="rect">
            <a:avLst/>
          </a:prstGeom>
          <a:noFill/>
        </p:spPr>
        <p:txBody>
          <a:bodyPr wrap="none" rtlCol="0">
            <a:spAutoFit/>
          </a:bodyPr>
          <a:lstStyle/>
          <a:p>
            <a:pPr marL="0" indent="0">
              <a:buClr>
                <a:srgbClr val="FDBB63"/>
              </a:buClr>
              <a:buFont typeface="Wingdings" charset="2"/>
              <a:buNone/>
            </a:pPr>
            <a:fld id="{1CCC962A-9948-4ECD-93C5-51F775DEA2EA}" type="slidenum">
              <a:rPr lang="de-DE" sz="1050" smtClean="0"/>
              <a:t>‹Nr.›</a:t>
            </a:fld>
            <a:endParaRPr lang="de-DE" sz="1050" dirty="0" smtClean="0"/>
          </a:p>
        </p:txBody>
      </p:sp>
    </p:spTree>
    <p:extLst>
      <p:ext uri="{BB962C8B-B14F-4D97-AF65-F5344CB8AC3E}">
        <p14:creationId xmlns:p14="http://schemas.microsoft.com/office/powerpoint/2010/main" val="495240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hteck 9"/>
          <p:cNvSpPr/>
          <p:nvPr/>
        </p:nvSpPr>
        <p:spPr>
          <a:xfrm>
            <a:off x="0" y="6612411"/>
            <a:ext cx="9144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white"/>
              </a:solidFill>
            </a:endParaRPr>
          </a:p>
        </p:txBody>
      </p:sp>
      <p:sp>
        <p:nvSpPr>
          <p:cNvPr id="3" name="Textplatzhalter 2"/>
          <p:cNvSpPr>
            <a:spLocks noGrp="1"/>
          </p:cNvSpPr>
          <p:nvPr>
            <p:ph type="body" idx="1"/>
          </p:nvPr>
        </p:nvSpPr>
        <p:spPr>
          <a:xfrm>
            <a:off x="422565" y="1450685"/>
            <a:ext cx="8211834" cy="4903585"/>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pic>
        <p:nvPicPr>
          <p:cNvPr id="7" name="Bild 6" descr="GSI_Logo_rgb.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7965" y="259790"/>
            <a:ext cx="1349516" cy="449839"/>
          </a:xfrm>
          <a:prstGeom prst="rect">
            <a:avLst/>
          </a:prstGeom>
        </p:spPr>
      </p:pic>
      <p:cxnSp>
        <p:nvCxnSpPr>
          <p:cNvPr id="9" name="Gerade Verbindung 8"/>
          <p:cNvCxnSpPr/>
          <p:nvPr/>
        </p:nvCxnSpPr>
        <p:spPr>
          <a:xfrm>
            <a:off x="0" y="1068273"/>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422565" y="6610368"/>
            <a:ext cx="5530803" cy="400110"/>
          </a:xfrm>
          <a:prstGeom prst="rect">
            <a:avLst/>
          </a:prstGeom>
          <a:noFill/>
        </p:spPr>
        <p:txBody>
          <a:bodyPr wrap="square" rtlCol="0">
            <a:spAutoFit/>
          </a:bodyPr>
          <a:lstStyle/>
          <a:p>
            <a:pPr defTabSz="457200" eaLnBrk="1" fontAlgn="auto" hangingPunct="1">
              <a:spcBef>
                <a:spcPts val="0"/>
              </a:spcBef>
              <a:spcAft>
                <a:spcPts val="0"/>
              </a:spcAft>
              <a:defRPr/>
            </a:pPr>
            <a:r>
              <a:rPr lang="de-DE" sz="1000" dirty="0">
                <a:solidFill>
                  <a:srgbClr val="333333"/>
                </a:solidFill>
                <a:latin typeface="Arial"/>
                <a:cs typeface="Arial"/>
              </a:rPr>
              <a:t>GSI Helmholtzzentrum für Schwerionenforschung GmbH</a:t>
            </a:r>
          </a:p>
          <a:p>
            <a:pPr defTabSz="457200" eaLnBrk="1" fontAlgn="auto" hangingPunct="1">
              <a:spcBef>
                <a:spcPts val="0"/>
              </a:spcBef>
              <a:spcAft>
                <a:spcPts val="0"/>
              </a:spcAft>
            </a:pPr>
            <a:endParaRPr lang="de-DE" sz="1000" dirty="0">
              <a:solidFill>
                <a:srgbClr val="333333"/>
              </a:solidFill>
              <a:latin typeface="Arial"/>
              <a:cs typeface="Arial"/>
            </a:endParaRPr>
          </a:p>
        </p:txBody>
      </p:sp>
      <p:sp>
        <p:nvSpPr>
          <p:cNvPr id="2" name="Titelplatzhalter 1"/>
          <p:cNvSpPr>
            <a:spLocks noGrp="1"/>
          </p:cNvSpPr>
          <p:nvPr>
            <p:ph type="title"/>
          </p:nvPr>
        </p:nvSpPr>
        <p:spPr>
          <a:xfrm>
            <a:off x="422565" y="259790"/>
            <a:ext cx="5373571" cy="787557"/>
          </a:xfrm>
          <a:prstGeom prst="rect">
            <a:avLst/>
          </a:prstGeom>
        </p:spPr>
        <p:txBody>
          <a:bodyPr vert="horz" lIns="91440" tIns="45720" rIns="91440" bIns="45720" rtlCol="0" anchor="b" anchorCtr="0">
            <a:normAutofit/>
          </a:bodyPr>
          <a:lstStyle/>
          <a:p>
            <a:r>
              <a:rPr lang="de-DE" dirty="0" smtClean="0"/>
              <a:t>Mastertitelformat bearbeiten</a:t>
            </a:r>
            <a:endParaRPr lang="de-DE" dirty="0"/>
          </a:p>
        </p:txBody>
      </p:sp>
      <p:sp>
        <p:nvSpPr>
          <p:cNvPr id="4" name="Rechteck 3"/>
          <p:cNvSpPr>
            <a:spLocks/>
          </p:cNvSpPr>
          <p:nvPr/>
        </p:nvSpPr>
        <p:spPr>
          <a:xfrm>
            <a:off x="-1" y="939485"/>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white"/>
              </a:solidFill>
            </a:endParaRPr>
          </a:p>
        </p:txBody>
      </p:sp>
      <p:sp>
        <p:nvSpPr>
          <p:cNvPr id="12" name="Rechteck 11"/>
          <p:cNvSpPr>
            <a:spLocks/>
          </p:cNvSpPr>
          <p:nvPr/>
        </p:nvSpPr>
        <p:spPr>
          <a:xfrm>
            <a:off x="-1" y="6609871"/>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de-DE" sz="1800">
              <a:solidFill>
                <a:prstClr val="white"/>
              </a:solidFill>
            </a:endParaRPr>
          </a:p>
        </p:txBody>
      </p:sp>
      <p:pic>
        <p:nvPicPr>
          <p:cNvPr id="13" name="Picture 3" descr="\\WinfileSvM\BEN$Root\omet\Eigene Dateien\Vorlagen\FAIR_Logo_rgb_300dpi.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5862004" y="116632"/>
            <a:ext cx="1082992" cy="90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85232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4" r:id="rId7"/>
    <p:sldLayoutId id="2147483765" r:id="rId8"/>
    <p:sldLayoutId id="2147483768" r:id="rId9"/>
  </p:sldLayoutIdLst>
  <p:hf hdr="0"/>
  <p:txStyles>
    <p:titleStyle>
      <a:lvl1pPr algn="l" defTabSz="457200" rtl="0" eaLnBrk="1" latinLnBrk="0" hangingPunct="1">
        <a:spcBef>
          <a:spcPct val="0"/>
        </a:spcBef>
        <a:buNone/>
        <a:defRPr sz="2400" b="1" kern="1200">
          <a:solidFill>
            <a:srgbClr val="333333"/>
          </a:solidFill>
          <a:latin typeface="Arial"/>
          <a:ea typeface="+mj-ea"/>
          <a:cs typeface="Arial"/>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27.emf"/><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1.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wmf"/></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emf"/><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emf"/><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99.png"/><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8.jpeg"/><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3.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jpeg"/></Relationships>
</file>

<file path=ppt/slides/_rels/slide5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altLang="de-DE" sz="2800" dirty="0"/>
              <a:t>Dynamic vacuum and beam loss challenges at GSI and </a:t>
            </a:r>
            <a:r>
              <a:rPr lang="en-US" altLang="de-DE" sz="2800" dirty="0" smtClean="0"/>
              <a:t>FAIR</a:t>
            </a:r>
            <a:endParaRPr lang="de-DE" sz="2800" dirty="0"/>
          </a:p>
        </p:txBody>
      </p:sp>
      <p:sp>
        <p:nvSpPr>
          <p:cNvPr id="3" name="Untertitel 2"/>
          <p:cNvSpPr>
            <a:spLocks noGrp="1"/>
          </p:cNvSpPr>
          <p:nvPr>
            <p:ph type="subTitle" idx="1"/>
          </p:nvPr>
        </p:nvSpPr>
        <p:spPr>
          <a:xfrm>
            <a:off x="1371600" y="4024230"/>
            <a:ext cx="6400800" cy="988946"/>
          </a:xfrm>
        </p:spPr>
        <p:txBody>
          <a:bodyPr>
            <a:noAutofit/>
          </a:bodyPr>
          <a:lstStyle/>
          <a:p>
            <a:pPr>
              <a:lnSpc>
                <a:spcPct val="140000"/>
              </a:lnSpc>
            </a:pPr>
            <a:r>
              <a:rPr lang="en-GB" altLang="de-DE" sz="1000" dirty="0">
                <a:latin typeface="Arial" charset="0"/>
              </a:rPr>
              <a:t>C. Omet</a:t>
            </a:r>
          </a:p>
          <a:p>
            <a:pPr>
              <a:lnSpc>
                <a:spcPct val="140000"/>
              </a:lnSpc>
            </a:pPr>
            <a:r>
              <a:rPr lang="en-GB" altLang="de-DE" sz="1000" i="1" dirty="0" err="1">
                <a:latin typeface="Arial" charset="0"/>
              </a:rPr>
              <a:t>Dpty</a:t>
            </a:r>
            <a:r>
              <a:rPr lang="en-GB" altLang="de-DE" sz="1000" i="1" dirty="0">
                <a:latin typeface="Arial" charset="0"/>
              </a:rPr>
              <a:t>. Subproject Leader SIS100 / </a:t>
            </a:r>
            <a:r>
              <a:rPr lang="en-GB" altLang="de-DE" sz="1000" i="1" dirty="0" smtClean="0">
                <a:latin typeface="Arial" charset="0"/>
              </a:rPr>
              <a:t>SIS18</a:t>
            </a:r>
          </a:p>
          <a:p>
            <a:pPr>
              <a:lnSpc>
                <a:spcPct val="140000"/>
              </a:lnSpc>
            </a:pPr>
            <a:r>
              <a:rPr lang="en-GB" altLang="de-DE" sz="1000" i="1" dirty="0" smtClean="0">
                <a:latin typeface="Arial" charset="0"/>
              </a:rPr>
              <a:t>Workshop Beam dynamics meets vacuum /KIT</a:t>
            </a:r>
            <a:endParaRPr lang="en-GB" altLang="de-DE" sz="1000" i="1" dirty="0">
              <a:latin typeface="Arial" charset="0"/>
            </a:endParaRPr>
          </a:p>
          <a:p>
            <a:pPr>
              <a:lnSpc>
                <a:spcPct val="140000"/>
              </a:lnSpc>
            </a:pPr>
            <a:fld id="{0FF1B5D2-68DF-4798-ABCF-B0F7BD6B1CA5}" type="datetime1">
              <a:rPr lang="en-GB" altLang="de-DE" sz="1000">
                <a:latin typeface="Arial" charset="0"/>
              </a:rPr>
              <a:pPr>
                <a:lnSpc>
                  <a:spcPct val="140000"/>
                </a:lnSpc>
              </a:pPr>
              <a:t>08/03/2017</a:t>
            </a:fld>
            <a:endParaRPr lang="en-GB" altLang="de-DE" sz="1000" dirty="0">
              <a:latin typeface="Arial" charset="0"/>
            </a:endParaRPr>
          </a:p>
          <a:p>
            <a:endParaRPr lang="de-DE" sz="10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2"/>
          <p:cNvGrpSpPr>
            <a:grpSpLocks/>
          </p:cNvGrpSpPr>
          <p:nvPr/>
        </p:nvGrpSpPr>
        <p:grpSpPr bwMode="auto">
          <a:xfrm>
            <a:off x="4427984" y="3564769"/>
            <a:ext cx="4669880" cy="3005646"/>
            <a:chOff x="1450800" y="2420070"/>
            <a:chExt cx="5029201" cy="3236913"/>
          </a:xfrm>
        </p:grpSpPr>
        <p:grpSp>
          <p:nvGrpSpPr>
            <p:cNvPr id="17" name="Group 5"/>
            <p:cNvGrpSpPr>
              <a:grpSpLocks/>
            </p:cNvGrpSpPr>
            <p:nvPr/>
          </p:nvGrpSpPr>
          <p:grpSpPr bwMode="auto">
            <a:xfrm>
              <a:off x="1450800" y="2420070"/>
              <a:ext cx="5029201" cy="3236913"/>
              <a:chOff x="1300" y="1661"/>
              <a:chExt cx="3168" cy="2039"/>
            </a:xfrm>
          </p:grpSpPr>
          <p:pic>
            <p:nvPicPr>
              <p:cNvPr id="19"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t="3293" r="1694"/>
              <a:stretch>
                <a:fillRect/>
              </a:stretch>
            </p:blipFill>
            <p:spPr bwMode="auto">
              <a:xfrm>
                <a:off x="1300" y="1661"/>
                <a:ext cx="3168" cy="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1"/>
              <p:cNvSpPr>
                <a:spLocks noChangeArrowheads="1"/>
              </p:cNvSpPr>
              <p:nvPr/>
            </p:nvSpPr>
            <p:spPr bwMode="auto">
              <a:xfrm>
                <a:off x="2978" y="3461"/>
                <a:ext cx="590" cy="239"/>
              </a:xfrm>
              <a:prstGeom prst="rect">
                <a:avLst/>
              </a:prstGeom>
              <a:solidFill>
                <a:schemeClr val="bg1"/>
              </a:solidFill>
              <a:ln w="9525">
                <a:solidFill>
                  <a:schemeClr val="bg1"/>
                </a:solidFill>
                <a:miter lim="800000"/>
                <a:headEnd/>
                <a:tailEnd/>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a:endParaRPr lang="de-DE" altLang="de-DE">
                  <a:cs typeface="Arial" pitchFamily="34" charset="0"/>
                </a:endParaRPr>
              </a:p>
            </p:txBody>
          </p:sp>
        </p:grpSp>
        <p:sp>
          <p:nvSpPr>
            <p:cNvPr id="16" name="Parallelogramm 15"/>
            <p:cNvSpPr/>
            <p:nvPr/>
          </p:nvSpPr>
          <p:spPr>
            <a:xfrm rot="21143820">
              <a:off x="4078113" y="5461720"/>
              <a:ext cx="252412" cy="176213"/>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sp>
        <p:nvSpPr>
          <p:cNvPr id="3" name="Titel 2"/>
          <p:cNvSpPr>
            <a:spLocks noGrp="1"/>
          </p:cNvSpPr>
          <p:nvPr>
            <p:ph type="title"/>
          </p:nvPr>
        </p:nvSpPr>
        <p:spPr/>
        <p:txBody>
          <a:bodyPr>
            <a:normAutofit fontScale="90000"/>
          </a:bodyPr>
          <a:lstStyle/>
          <a:p>
            <a:r>
              <a:rPr lang="de-DE" altLang="de-DE" dirty="0"/>
              <a:t>High </a:t>
            </a:r>
            <a:r>
              <a:rPr lang="de-DE" altLang="de-DE" dirty="0" err="1"/>
              <a:t>Intensity</a:t>
            </a:r>
            <a:r>
              <a:rPr lang="de-DE" altLang="de-DE" dirty="0"/>
              <a:t>, Low Charge </a:t>
            </a:r>
            <a:r>
              <a:rPr lang="de-DE" altLang="de-DE" dirty="0" smtClean="0"/>
              <a:t>State</a:t>
            </a:r>
            <a:br>
              <a:rPr lang="de-DE" altLang="de-DE" dirty="0" smtClean="0"/>
            </a:br>
            <a:r>
              <a:rPr lang="de-DE" altLang="de-DE" dirty="0" smtClean="0"/>
              <a:t>Heavy </a:t>
            </a:r>
            <a:r>
              <a:rPr lang="de-DE" altLang="de-DE" dirty="0"/>
              <a:t>Ion </a:t>
            </a:r>
            <a:r>
              <a:rPr lang="de-DE" altLang="de-DE" dirty="0" smtClean="0"/>
              <a:t>Operation</a:t>
            </a:r>
            <a:endParaRPr lang="de-DE" dirty="0"/>
          </a:p>
        </p:txBody>
      </p:sp>
      <p:sp>
        <p:nvSpPr>
          <p:cNvPr id="4" name="Inhaltsplatzhalter 3"/>
          <p:cNvSpPr>
            <a:spLocks noGrp="1"/>
          </p:cNvSpPr>
          <p:nvPr>
            <p:ph idx="1"/>
          </p:nvPr>
        </p:nvSpPr>
        <p:spPr>
          <a:xfrm>
            <a:off x="422565" y="1450685"/>
            <a:ext cx="4298865" cy="4903585"/>
          </a:xfrm>
        </p:spPr>
        <p:txBody>
          <a:bodyPr>
            <a:normAutofit fontScale="77500" lnSpcReduction="20000"/>
          </a:bodyPr>
          <a:lstStyle/>
          <a:p>
            <a:r>
              <a:rPr lang="en-US" dirty="0" smtClean="0"/>
              <a:t>Main issue: Dynamic vacuum</a:t>
            </a:r>
          </a:p>
          <a:p>
            <a:pPr marL="914400" lvl="1" indent="-457200">
              <a:lnSpc>
                <a:spcPct val="120000"/>
              </a:lnSpc>
              <a:spcBef>
                <a:spcPts val="600"/>
              </a:spcBef>
              <a:buFont typeface="+mj-lt"/>
              <a:buAutoNum type="arabicPeriod"/>
            </a:pPr>
            <a:r>
              <a:rPr lang="en-US" dirty="0" smtClean="0"/>
              <a:t>Projectile electron stripping or capture by residual gas interaction</a:t>
            </a:r>
          </a:p>
          <a:p>
            <a:pPr marL="914400" lvl="1" indent="-457200">
              <a:lnSpc>
                <a:spcPct val="120000"/>
              </a:lnSpc>
              <a:spcBef>
                <a:spcPts val="600"/>
              </a:spcBef>
              <a:buFont typeface="+mj-lt"/>
              <a:buAutoNum type="arabicPeriod"/>
            </a:pPr>
            <a:r>
              <a:rPr lang="en-US" dirty="0" smtClean="0"/>
              <a:t>Direct ion loss behind dispersive elements</a:t>
            </a:r>
          </a:p>
          <a:p>
            <a:pPr marL="914400" lvl="1" indent="-457200">
              <a:lnSpc>
                <a:spcPct val="120000"/>
              </a:lnSpc>
              <a:spcBef>
                <a:spcPts val="600"/>
              </a:spcBef>
              <a:buFont typeface="+mj-lt"/>
              <a:buAutoNum type="arabicPeriod"/>
            </a:pPr>
            <a:r>
              <a:rPr lang="en-US" dirty="0" smtClean="0"/>
              <a:t>Ion impact stimulated desorption (</a:t>
            </a:r>
            <a:r>
              <a:rPr lang="en-US" dirty="0" err="1" smtClean="0"/>
              <a:t>multipacting</a:t>
            </a:r>
            <a:r>
              <a:rPr lang="en-US" dirty="0" smtClean="0"/>
              <a:t> factor </a:t>
            </a:r>
            <a:r>
              <a:rPr lang="el-GR" dirty="0" smtClean="0"/>
              <a:t>η</a:t>
            </a:r>
            <a:r>
              <a:rPr lang="de-DE" dirty="0" smtClean="0"/>
              <a:t>=</a:t>
            </a:r>
            <a:r>
              <a:rPr lang="en-US" dirty="0" smtClean="0"/>
              <a:t>25000): Local pressure rise</a:t>
            </a:r>
          </a:p>
          <a:p>
            <a:pPr marL="914400" lvl="1" indent="-457200">
              <a:buFont typeface="+mj-lt"/>
              <a:buAutoNum type="arabicPeriod"/>
            </a:pPr>
            <a:endParaRPr lang="en-US" dirty="0" smtClean="0"/>
          </a:p>
          <a:p>
            <a:pPr>
              <a:spcBef>
                <a:spcPct val="50000"/>
              </a:spcBef>
              <a:defRPr/>
            </a:pPr>
            <a:r>
              <a:rPr lang="en-US" altLang="de-DE" dirty="0"/>
              <a:t>SIS18 serves as a test </a:t>
            </a:r>
            <a:r>
              <a:rPr lang="en-US" altLang="de-DE" dirty="0" smtClean="0"/>
              <a:t>facility</a:t>
            </a:r>
            <a:br>
              <a:rPr lang="en-US" altLang="de-DE" dirty="0" smtClean="0"/>
            </a:br>
            <a:r>
              <a:rPr lang="en-US" altLang="de-DE" dirty="0" smtClean="0"/>
              <a:t>for </a:t>
            </a:r>
            <a:r>
              <a:rPr lang="en-US" altLang="de-DE" dirty="0"/>
              <a:t>the development </a:t>
            </a:r>
            <a:r>
              <a:rPr lang="en-US" altLang="de-DE" dirty="0" smtClean="0"/>
              <a:t>of</a:t>
            </a:r>
          </a:p>
          <a:p>
            <a:pPr lvl="1" algn="just">
              <a:spcBef>
                <a:spcPct val="50000"/>
              </a:spcBef>
              <a:defRPr/>
            </a:pPr>
            <a:r>
              <a:rPr lang="en-US" altLang="de-DE" dirty="0" smtClean="0"/>
              <a:t>new </a:t>
            </a:r>
            <a:r>
              <a:rPr lang="en-US" altLang="de-DE" dirty="0"/>
              <a:t>accelerator </a:t>
            </a:r>
            <a:r>
              <a:rPr lang="en-US" altLang="de-DE" dirty="0" smtClean="0"/>
              <a:t>concepts</a:t>
            </a:r>
          </a:p>
          <a:p>
            <a:pPr lvl="1" algn="just">
              <a:spcBef>
                <a:spcPct val="50000"/>
              </a:spcBef>
              <a:defRPr/>
            </a:pPr>
            <a:r>
              <a:rPr lang="en-US" altLang="de-DE" dirty="0" smtClean="0"/>
              <a:t>new </a:t>
            </a:r>
            <a:r>
              <a:rPr lang="en-US" altLang="de-DE" dirty="0"/>
              <a:t>technologies and </a:t>
            </a:r>
            <a:endParaRPr lang="en-US" altLang="de-DE" dirty="0" smtClean="0"/>
          </a:p>
          <a:p>
            <a:pPr lvl="1" algn="just">
              <a:spcBef>
                <a:spcPct val="50000"/>
              </a:spcBef>
              <a:defRPr/>
            </a:pPr>
            <a:r>
              <a:rPr lang="en-US" altLang="de-DE" dirty="0" smtClean="0"/>
              <a:t>the </a:t>
            </a:r>
            <a:r>
              <a:rPr lang="en-US" altLang="de-DE" dirty="0"/>
              <a:t>understanding </a:t>
            </a:r>
          </a:p>
          <a:p>
            <a:pPr lvl="1">
              <a:spcBef>
                <a:spcPct val="50000"/>
              </a:spcBef>
              <a:defRPr/>
            </a:pPr>
            <a:r>
              <a:rPr lang="en-US" altLang="de-DE" dirty="0" smtClean="0"/>
              <a:t>- to </a:t>
            </a:r>
            <a:r>
              <a:rPr lang="en-US" altLang="de-DE" dirty="0"/>
              <a:t>overcome vacuum instabilities and ionization beam loss during high intensity heavy ion operation</a:t>
            </a:r>
            <a:r>
              <a:rPr lang="en-US" altLang="de-DE" dirty="0" smtClean="0"/>
              <a:t>.</a:t>
            </a:r>
            <a:endParaRPr lang="en-US" altLang="de-DE" dirty="0"/>
          </a:p>
        </p:txBody>
      </p:sp>
      <p:grpSp>
        <p:nvGrpSpPr>
          <p:cNvPr id="6" name="Gruppieren 5"/>
          <p:cNvGrpSpPr/>
          <p:nvPr/>
        </p:nvGrpSpPr>
        <p:grpSpPr>
          <a:xfrm>
            <a:off x="467544" y="1929763"/>
            <a:ext cx="2382452" cy="1883342"/>
            <a:chOff x="546142" y="1914443"/>
            <a:chExt cx="2980030" cy="1666127"/>
          </a:xfrm>
        </p:grpSpPr>
        <p:sp>
          <p:nvSpPr>
            <p:cNvPr id="5" name="Freihandform 4"/>
            <p:cNvSpPr/>
            <p:nvPr/>
          </p:nvSpPr>
          <p:spPr>
            <a:xfrm>
              <a:off x="808327" y="1914443"/>
              <a:ext cx="2717845" cy="1666127"/>
            </a:xfrm>
            <a:custGeom>
              <a:avLst/>
              <a:gdLst>
                <a:gd name="connsiteX0" fmla="*/ 7602529 w 8209436"/>
                <a:gd name="connsiteY0" fmla="*/ 783771 h 1180230"/>
                <a:gd name="connsiteX1" fmla="*/ 7722272 w 8209436"/>
                <a:gd name="connsiteY1" fmla="*/ 1023257 h 1180230"/>
                <a:gd name="connsiteX2" fmla="*/ 2268529 w 8209436"/>
                <a:gd name="connsiteY2" fmla="*/ 1175657 h 1180230"/>
                <a:gd name="connsiteX3" fmla="*/ 91386 w 8209436"/>
                <a:gd name="connsiteY3" fmla="*/ 849085 h 1180230"/>
                <a:gd name="connsiteX4" fmla="*/ 613901 w 8209436"/>
                <a:gd name="connsiteY4" fmla="*/ 0 h 1180230"/>
                <a:gd name="connsiteX0" fmla="*/ 7605272 w 8212179"/>
                <a:gd name="connsiteY0" fmla="*/ 783771 h 1180230"/>
                <a:gd name="connsiteX1" fmla="*/ 7725015 w 8212179"/>
                <a:gd name="connsiteY1" fmla="*/ 1023257 h 1180230"/>
                <a:gd name="connsiteX2" fmla="*/ 2271272 w 8212179"/>
                <a:gd name="connsiteY2" fmla="*/ 1175657 h 1180230"/>
                <a:gd name="connsiteX3" fmla="*/ 94129 w 8212179"/>
                <a:gd name="connsiteY3" fmla="*/ 849085 h 1180230"/>
                <a:gd name="connsiteX4" fmla="*/ 616644 w 8212179"/>
                <a:gd name="connsiteY4" fmla="*/ 0 h 1180230"/>
                <a:gd name="connsiteX0" fmla="*/ 7391954 w 7998861"/>
                <a:gd name="connsiteY0" fmla="*/ 783771 h 1176760"/>
                <a:gd name="connsiteX1" fmla="*/ 7511697 w 7998861"/>
                <a:gd name="connsiteY1" fmla="*/ 1023257 h 1176760"/>
                <a:gd name="connsiteX2" fmla="*/ 2057954 w 7998861"/>
                <a:gd name="connsiteY2" fmla="*/ 1175657 h 1176760"/>
                <a:gd name="connsiteX3" fmla="*/ 152954 w 7998861"/>
                <a:gd name="connsiteY3" fmla="*/ 947056 h 1176760"/>
                <a:gd name="connsiteX4" fmla="*/ 403326 w 7998861"/>
                <a:gd name="connsiteY4" fmla="*/ 0 h 1176760"/>
                <a:gd name="connsiteX0" fmla="*/ 7537068 w 8003876"/>
                <a:gd name="connsiteY0" fmla="*/ 783771 h 1133752"/>
                <a:gd name="connsiteX1" fmla="*/ 7656811 w 8003876"/>
                <a:gd name="connsiteY1" fmla="*/ 1023257 h 1133752"/>
                <a:gd name="connsiteX2" fmla="*/ 4173383 w 8003876"/>
                <a:gd name="connsiteY2" fmla="*/ 1132114 h 1133752"/>
                <a:gd name="connsiteX3" fmla="*/ 298068 w 8003876"/>
                <a:gd name="connsiteY3" fmla="*/ 947056 h 1133752"/>
                <a:gd name="connsiteX4" fmla="*/ 548440 w 8003876"/>
                <a:gd name="connsiteY4" fmla="*/ 0 h 1133752"/>
                <a:gd name="connsiteX0" fmla="*/ 7627642 w 8094450"/>
                <a:gd name="connsiteY0" fmla="*/ 767268 h 1117249"/>
                <a:gd name="connsiteX1" fmla="*/ 7747385 w 8094450"/>
                <a:gd name="connsiteY1" fmla="*/ 1006754 h 1117249"/>
                <a:gd name="connsiteX2" fmla="*/ 4263957 w 8094450"/>
                <a:gd name="connsiteY2" fmla="*/ 1115611 h 1117249"/>
                <a:gd name="connsiteX3" fmla="*/ 388642 w 8094450"/>
                <a:gd name="connsiteY3" fmla="*/ 930553 h 1117249"/>
                <a:gd name="connsiteX4" fmla="*/ 421300 w 8094450"/>
                <a:gd name="connsiteY4" fmla="*/ 0 h 1117249"/>
                <a:gd name="connsiteX0" fmla="*/ 7620702 w 8087510"/>
                <a:gd name="connsiteY0" fmla="*/ 767303 h 1117284"/>
                <a:gd name="connsiteX1" fmla="*/ 7740445 w 8087510"/>
                <a:gd name="connsiteY1" fmla="*/ 1006789 h 1117284"/>
                <a:gd name="connsiteX2" fmla="*/ 4257017 w 8087510"/>
                <a:gd name="connsiteY2" fmla="*/ 1115646 h 1117284"/>
                <a:gd name="connsiteX3" fmla="*/ 381702 w 8087510"/>
                <a:gd name="connsiteY3" fmla="*/ 930588 h 1117284"/>
                <a:gd name="connsiteX4" fmla="*/ 414360 w 8087510"/>
                <a:gd name="connsiteY4" fmla="*/ 35 h 1117284"/>
                <a:gd name="connsiteX0" fmla="*/ 7675130 w 8113879"/>
                <a:gd name="connsiteY0" fmla="*/ 867220 h 1116994"/>
                <a:gd name="connsiteX1" fmla="*/ 7740445 w 8113879"/>
                <a:gd name="connsiteY1" fmla="*/ 1006789 h 1116994"/>
                <a:gd name="connsiteX2" fmla="*/ 4257017 w 8113879"/>
                <a:gd name="connsiteY2" fmla="*/ 1115646 h 1116994"/>
                <a:gd name="connsiteX3" fmla="*/ 381702 w 8113879"/>
                <a:gd name="connsiteY3" fmla="*/ 930588 h 1116994"/>
                <a:gd name="connsiteX4" fmla="*/ 414360 w 8113879"/>
                <a:gd name="connsiteY4" fmla="*/ 35 h 1116994"/>
                <a:gd name="connsiteX0" fmla="*/ 7675130 w 8046205"/>
                <a:gd name="connsiteY0" fmla="*/ 867220 h 1116994"/>
                <a:gd name="connsiteX1" fmla="*/ 7740445 w 8046205"/>
                <a:gd name="connsiteY1" fmla="*/ 1006789 h 1116994"/>
                <a:gd name="connsiteX2" fmla="*/ 4257017 w 8046205"/>
                <a:gd name="connsiteY2" fmla="*/ 1115646 h 1116994"/>
                <a:gd name="connsiteX3" fmla="*/ 381702 w 8046205"/>
                <a:gd name="connsiteY3" fmla="*/ 930588 h 1116994"/>
                <a:gd name="connsiteX4" fmla="*/ 414360 w 8046205"/>
                <a:gd name="connsiteY4" fmla="*/ 35 h 1116994"/>
                <a:gd name="connsiteX0" fmla="*/ 7675130 w 7675130"/>
                <a:gd name="connsiteY0" fmla="*/ 867220 h 1115646"/>
                <a:gd name="connsiteX1" fmla="*/ 4257017 w 7675130"/>
                <a:gd name="connsiteY1" fmla="*/ 1115646 h 1115646"/>
                <a:gd name="connsiteX2" fmla="*/ 381702 w 7675130"/>
                <a:gd name="connsiteY2" fmla="*/ 930588 h 1115646"/>
                <a:gd name="connsiteX3" fmla="*/ 414360 w 7675130"/>
                <a:gd name="connsiteY3" fmla="*/ 35 h 1115646"/>
                <a:gd name="connsiteX0" fmla="*/ 7675130 w 7749483"/>
                <a:gd name="connsiteY0" fmla="*/ 867220 h 1115646"/>
                <a:gd name="connsiteX1" fmla="*/ 4257017 w 7749483"/>
                <a:gd name="connsiteY1" fmla="*/ 1115646 h 1115646"/>
                <a:gd name="connsiteX2" fmla="*/ 381702 w 7749483"/>
                <a:gd name="connsiteY2" fmla="*/ 930588 h 1115646"/>
                <a:gd name="connsiteX3" fmla="*/ 414360 w 7749483"/>
                <a:gd name="connsiteY3" fmla="*/ 35 h 1115646"/>
                <a:gd name="connsiteX0" fmla="*/ 6924016 w 7016363"/>
                <a:gd name="connsiteY0" fmla="*/ 885386 h 1117524"/>
                <a:gd name="connsiteX1" fmla="*/ 4257017 w 7016363"/>
                <a:gd name="connsiteY1" fmla="*/ 1115646 h 1117524"/>
                <a:gd name="connsiteX2" fmla="*/ 381702 w 7016363"/>
                <a:gd name="connsiteY2" fmla="*/ 930588 h 1117524"/>
                <a:gd name="connsiteX3" fmla="*/ 414360 w 7016363"/>
                <a:gd name="connsiteY3" fmla="*/ 35 h 1117524"/>
                <a:gd name="connsiteX0" fmla="*/ 6924016 w 7031188"/>
                <a:gd name="connsiteY0" fmla="*/ 885386 h 1117524"/>
                <a:gd name="connsiteX1" fmla="*/ 4257017 w 7031188"/>
                <a:gd name="connsiteY1" fmla="*/ 1115646 h 1117524"/>
                <a:gd name="connsiteX2" fmla="*/ 381702 w 7031188"/>
                <a:gd name="connsiteY2" fmla="*/ 930588 h 1117524"/>
                <a:gd name="connsiteX3" fmla="*/ 414360 w 7031188"/>
                <a:gd name="connsiteY3" fmla="*/ 35 h 1117524"/>
                <a:gd name="connsiteX0" fmla="*/ 6924016 w 6924022"/>
                <a:gd name="connsiteY0" fmla="*/ 885386 h 1129880"/>
                <a:gd name="connsiteX1" fmla="*/ 2820102 w 6924022"/>
                <a:gd name="connsiteY1" fmla="*/ 690369 h 1129880"/>
                <a:gd name="connsiteX2" fmla="*/ 4257017 w 6924022"/>
                <a:gd name="connsiteY2" fmla="*/ 1115646 h 1129880"/>
                <a:gd name="connsiteX3" fmla="*/ 381702 w 6924022"/>
                <a:gd name="connsiteY3" fmla="*/ 930588 h 1129880"/>
                <a:gd name="connsiteX4" fmla="*/ 414360 w 6924022"/>
                <a:gd name="connsiteY4" fmla="*/ 35 h 1129880"/>
                <a:gd name="connsiteX0" fmla="*/ 6924016 w 6924016"/>
                <a:gd name="connsiteY0" fmla="*/ 885386 h 1129880"/>
                <a:gd name="connsiteX1" fmla="*/ 4257017 w 6924016"/>
                <a:gd name="connsiteY1" fmla="*/ 1115646 h 1129880"/>
                <a:gd name="connsiteX2" fmla="*/ 381702 w 6924016"/>
                <a:gd name="connsiteY2" fmla="*/ 930588 h 1129880"/>
                <a:gd name="connsiteX3" fmla="*/ 414360 w 6924016"/>
                <a:gd name="connsiteY3" fmla="*/ 35 h 1129880"/>
                <a:gd name="connsiteX0" fmla="*/ 2733016 w 4299362"/>
                <a:gd name="connsiteY0" fmla="*/ 749136 h 1125922"/>
                <a:gd name="connsiteX1" fmla="*/ 4257017 w 4299362"/>
                <a:gd name="connsiteY1" fmla="*/ 1115646 h 1125922"/>
                <a:gd name="connsiteX2" fmla="*/ 381702 w 4299362"/>
                <a:gd name="connsiteY2" fmla="*/ 930588 h 1125922"/>
                <a:gd name="connsiteX3" fmla="*/ 414360 w 4299362"/>
                <a:gd name="connsiteY3" fmla="*/ 35 h 1125922"/>
                <a:gd name="connsiteX0" fmla="*/ 2733016 w 4323517"/>
                <a:gd name="connsiteY0" fmla="*/ 749136 h 1125922"/>
                <a:gd name="connsiteX1" fmla="*/ 4257017 w 4323517"/>
                <a:gd name="connsiteY1" fmla="*/ 1115646 h 1125922"/>
                <a:gd name="connsiteX2" fmla="*/ 381702 w 4323517"/>
                <a:gd name="connsiteY2" fmla="*/ 930588 h 1125922"/>
                <a:gd name="connsiteX3" fmla="*/ 414360 w 4323517"/>
                <a:gd name="connsiteY3" fmla="*/ 35 h 1125922"/>
                <a:gd name="connsiteX0" fmla="*/ 2597746 w 2770535"/>
                <a:gd name="connsiteY0" fmla="*/ 749136 h 1008041"/>
                <a:gd name="connsiteX1" fmla="*/ 2086118 w 2770535"/>
                <a:gd name="connsiteY1" fmla="*/ 933980 h 1008041"/>
                <a:gd name="connsiteX2" fmla="*/ 246432 w 2770535"/>
                <a:gd name="connsiteY2" fmla="*/ 930588 h 1008041"/>
                <a:gd name="connsiteX3" fmla="*/ 279090 w 2770535"/>
                <a:gd name="connsiteY3" fmla="*/ 35 h 1008041"/>
                <a:gd name="connsiteX0" fmla="*/ 2597746 w 2770535"/>
                <a:gd name="connsiteY0" fmla="*/ 749145 h 933997"/>
                <a:gd name="connsiteX1" fmla="*/ 2086118 w 2770535"/>
                <a:gd name="connsiteY1" fmla="*/ 933989 h 933997"/>
                <a:gd name="connsiteX2" fmla="*/ 246432 w 2770535"/>
                <a:gd name="connsiteY2" fmla="*/ 739848 h 933997"/>
                <a:gd name="connsiteX3" fmla="*/ 279090 w 2770535"/>
                <a:gd name="connsiteY3" fmla="*/ 44 h 933997"/>
                <a:gd name="connsiteX0" fmla="*/ 2597746 w 2770535"/>
                <a:gd name="connsiteY0" fmla="*/ 749143 h 935870"/>
                <a:gd name="connsiteX1" fmla="*/ 2086118 w 2770535"/>
                <a:gd name="connsiteY1" fmla="*/ 933987 h 935870"/>
                <a:gd name="connsiteX2" fmla="*/ 246432 w 2770535"/>
                <a:gd name="connsiteY2" fmla="*/ 785262 h 935870"/>
                <a:gd name="connsiteX3" fmla="*/ 279090 w 2770535"/>
                <a:gd name="connsiteY3" fmla="*/ 42 h 935870"/>
                <a:gd name="connsiteX0" fmla="*/ 2597746 w 2772206"/>
                <a:gd name="connsiteY0" fmla="*/ 749143 h 946681"/>
                <a:gd name="connsiteX1" fmla="*/ 2086118 w 2772206"/>
                <a:gd name="connsiteY1" fmla="*/ 933987 h 946681"/>
                <a:gd name="connsiteX2" fmla="*/ 246432 w 2772206"/>
                <a:gd name="connsiteY2" fmla="*/ 785262 h 946681"/>
                <a:gd name="connsiteX3" fmla="*/ 279090 w 2772206"/>
                <a:gd name="connsiteY3" fmla="*/ 42 h 946681"/>
                <a:gd name="connsiteX0" fmla="*/ 2597746 w 2716627"/>
                <a:gd name="connsiteY0" fmla="*/ 749143 h 946681"/>
                <a:gd name="connsiteX1" fmla="*/ 2086118 w 2716627"/>
                <a:gd name="connsiteY1" fmla="*/ 933987 h 946681"/>
                <a:gd name="connsiteX2" fmla="*/ 246432 w 2716627"/>
                <a:gd name="connsiteY2" fmla="*/ 785262 h 946681"/>
                <a:gd name="connsiteX3" fmla="*/ 279090 w 2716627"/>
                <a:gd name="connsiteY3" fmla="*/ 42 h 946681"/>
                <a:gd name="connsiteX0" fmla="*/ 2610546 w 2729427"/>
                <a:gd name="connsiteY0" fmla="*/ 948967 h 1152119"/>
                <a:gd name="connsiteX1" fmla="*/ 2098918 w 2729427"/>
                <a:gd name="connsiteY1" fmla="*/ 1133811 h 1152119"/>
                <a:gd name="connsiteX2" fmla="*/ 259232 w 2729427"/>
                <a:gd name="connsiteY2" fmla="*/ 985086 h 1152119"/>
                <a:gd name="connsiteX3" fmla="*/ 270119 w 2729427"/>
                <a:gd name="connsiteY3" fmla="*/ 33 h 1152119"/>
                <a:gd name="connsiteX0" fmla="*/ 2708518 w 2814540"/>
                <a:gd name="connsiteY0" fmla="*/ 948967 h 1140056"/>
                <a:gd name="connsiteX1" fmla="*/ 2098918 w 2814540"/>
                <a:gd name="connsiteY1" fmla="*/ 1133811 h 1140056"/>
                <a:gd name="connsiteX2" fmla="*/ 259232 w 2814540"/>
                <a:gd name="connsiteY2" fmla="*/ 985086 h 1140056"/>
                <a:gd name="connsiteX3" fmla="*/ 270119 w 2814540"/>
                <a:gd name="connsiteY3" fmla="*/ 33 h 1140056"/>
                <a:gd name="connsiteX0" fmla="*/ 2588775 w 2709007"/>
                <a:gd name="connsiteY0" fmla="*/ 987216 h 1137244"/>
                <a:gd name="connsiteX1" fmla="*/ 2098918 w 2709007"/>
                <a:gd name="connsiteY1" fmla="*/ 1133811 h 1137244"/>
                <a:gd name="connsiteX2" fmla="*/ 259232 w 2709007"/>
                <a:gd name="connsiteY2" fmla="*/ 985086 h 1137244"/>
                <a:gd name="connsiteX3" fmla="*/ 270119 w 2709007"/>
                <a:gd name="connsiteY3" fmla="*/ 33 h 1137244"/>
                <a:gd name="connsiteX0" fmla="*/ 2587490 w 2704389"/>
                <a:gd name="connsiteY0" fmla="*/ 987216 h 1164562"/>
                <a:gd name="connsiteX1" fmla="*/ 2075862 w 2704389"/>
                <a:gd name="connsiteY1" fmla="*/ 1164410 h 1164562"/>
                <a:gd name="connsiteX2" fmla="*/ 257947 w 2704389"/>
                <a:gd name="connsiteY2" fmla="*/ 985086 h 1164562"/>
                <a:gd name="connsiteX3" fmla="*/ 268834 w 2704389"/>
                <a:gd name="connsiteY3" fmla="*/ 33 h 1164562"/>
                <a:gd name="connsiteX0" fmla="*/ 2559635 w 2675081"/>
                <a:gd name="connsiteY0" fmla="*/ 987216 h 1171113"/>
                <a:gd name="connsiteX1" fmla="*/ 2048007 w 2675081"/>
                <a:gd name="connsiteY1" fmla="*/ 1164410 h 1171113"/>
                <a:gd name="connsiteX2" fmla="*/ 295406 w 2675081"/>
                <a:gd name="connsiteY2" fmla="*/ 1015685 h 1171113"/>
                <a:gd name="connsiteX3" fmla="*/ 240979 w 2675081"/>
                <a:gd name="connsiteY3" fmla="*/ 33 h 1171113"/>
                <a:gd name="connsiteX0" fmla="*/ 2559635 w 2675081"/>
                <a:gd name="connsiteY0" fmla="*/ 957468 h 1141365"/>
                <a:gd name="connsiteX1" fmla="*/ 2048007 w 2675081"/>
                <a:gd name="connsiteY1" fmla="*/ 1134662 h 1141365"/>
                <a:gd name="connsiteX2" fmla="*/ 295406 w 2675081"/>
                <a:gd name="connsiteY2" fmla="*/ 985937 h 1141365"/>
                <a:gd name="connsiteX3" fmla="*/ 240979 w 2675081"/>
                <a:gd name="connsiteY3" fmla="*/ 34 h 1141365"/>
                <a:gd name="connsiteX0" fmla="*/ 2559635 w 2630020"/>
                <a:gd name="connsiteY0" fmla="*/ 957468 h 1150788"/>
                <a:gd name="connsiteX1" fmla="*/ 1556941 w 2630020"/>
                <a:gd name="connsiteY1" fmla="*/ 1146562 h 1150788"/>
                <a:gd name="connsiteX2" fmla="*/ 295406 w 2630020"/>
                <a:gd name="connsiteY2" fmla="*/ 985937 h 1150788"/>
                <a:gd name="connsiteX3" fmla="*/ 240979 w 2630020"/>
                <a:gd name="connsiteY3" fmla="*/ 34 h 1150788"/>
                <a:gd name="connsiteX0" fmla="*/ 2826141 w 2885697"/>
                <a:gd name="connsiteY0" fmla="*/ 1051293 h 1155544"/>
                <a:gd name="connsiteX1" fmla="*/ 1556941 w 2885697"/>
                <a:gd name="connsiteY1" fmla="*/ 1146562 h 1155544"/>
                <a:gd name="connsiteX2" fmla="*/ 295406 w 2885697"/>
                <a:gd name="connsiteY2" fmla="*/ 985937 h 1155544"/>
                <a:gd name="connsiteX3" fmla="*/ 240979 w 2885697"/>
                <a:gd name="connsiteY3" fmla="*/ 34 h 1155544"/>
                <a:gd name="connsiteX0" fmla="*/ 2826141 w 2826141"/>
                <a:gd name="connsiteY0" fmla="*/ 1051293 h 1154319"/>
                <a:gd name="connsiteX1" fmla="*/ 1556941 w 2826141"/>
                <a:gd name="connsiteY1" fmla="*/ 1146562 h 1154319"/>
                <a:gd name="connsiteX2" fmla="*/ 295406 w 2826141"/>
                <a:gd name="connsiteY2" fmla="*/ 985937 h 1154319"/>
                <a:gd name="connsiteX3" fmla="*/ 240979 w 2826141"/>
                <a:gd name="connsiteY3" fmla="*/ 34 h 1154319"/>
                <a:gd name="connsiteX0" fmla="*/ 2721262 w 2721262"/>
                <a:gd name="connsiteY0" fmla="*/ 1067848 h 1170874"/>
                <a:gd name="connsiteX1" fmla="*/ 1452062 w 2721262"/>
                <a:gd name="connsiteY1" fmla="*/ 1163117 h 1170874"/>
                <a:gd name="connsiteX2" fmla="*/ 190527 w 2721262"/>
                <a:gd name="connsiteY2" fmla="*/ 1002492 h 1170874"/>
                <a:gd name="connsiteX3" fmla="*/ 347084 w 2721262"/>
                <a:gd name="connsiteY3" fmla="*/ 32 h 1170874"/>
                <a:gd name="connsiteX0" fmla="*/ 2717845 w 2717845"/>
                <a:gd name="connsiteY0" fmla="*/ 1067816 h 1170842"/>
                <a:gd name="connsiteX1" fmla="*/ 1448645 w 2717845"/>
                <a:gd name="connsiteY1" fmla="*/ 1163085 h 1170842"/>
                <a:gd name="connsiteX2" fmla="*/ 187110 w 2717845"/>
                <a:gd name="connsiteY2" fmla="*/ 1002460 h 1170842"/>
                <a:gd name="connsiteX3" fmla="*/ 343667 w 2717845"/>
                <a:gd name="connsiteY3" fmla="*/ 0 h 1170842"/>
              </a:gdLst>
              <a:ahLst/>
              <a:cxnLst>
                <a:cxn ang="0">
                  <a:pos x="connsiteX0" y="connsiteY0"/>
                </a:cxn>
                <a:cxn ang="0">
                  <a:pos x="connsiteX1" y="connsiteY1"/>
                </a:cxn>
                <a:cxn ang="0">
                  <a:pos x="connsiteX2" y="connsiteY2"/>
                </a:cxn>
                <a:cxn ang="0">
                  <a:pos x="connsiteX3" y="connsiteY3"/>
                </a:cxn>
              </a:cxnLst>
              <a:rect l="l" t="t" r="r" b="b"/>
              <a:pathLst>
                <a:path w="2717845" h="1170842">
                  <a:moveTo>
                    <a:pt x="2717845" y="1067816"/>
                  </a:moveTo>
                  <a:cubicBezTo>
                    <a:pt x="2544045" y="1192017"/>
                    <a:pt x="1870434" y="1173978"/>
                    <a:pt x="1448645" y="1163085"/>
                  </a:cubicBezTo>
                  <a:cubicBezTo>
                    <a:pt x="1026856" y="1152192"/>
                    <a:pt x="488281" y="1196523"/>
                    <a:pt x="187110" y="1002460"/>
                  </a:cubicBezTo>
                  <a:cubicBezTo>
                    <a:pt x="-114061" y="808397"/>
                    <a:pt x="-44372" y="16108"/>
                    <a:pt x="343667" y="0"/>
                  </a:cubicBezTo>
                </a:path>
              </a:pathLst>
            </a:custGeom>
            <a:ln w="22225">
              <a:solidFill>
                <a:schemeClr val="accent1"/>
              </a:solidFill>
              <a:tailEnd type="triangle" w="med" len="lg"/>
            </a:ln>
          </p:spPr>
          <p:style>
            <a:lnRef idx="1">
              <a:schemeClr val="dk1"/>
            </a:lnRef>
            <a:fillRef idx="0">
              <a:schemeClr val="dk1"/>
            </a:fillRef>
            <a:effectRef idx="0">
              <a:schemeClr val="dk1"/>
            </a:effectRef>
            <a:fontRef idx="minor">
              <a:schemeClr val="tx1"/>
            </a:fontRef>
          </p:style>
          <p:txBody>
            <a:bodyPr rtlCol="0" anchor="ctr"/>
            <a:lstStyle/>
            <a:p>
              <a:pPr algn="ctr"/>
              <a:endParaRPr lang="de-DE">
                <a:solidFill>
                  <a:srgbClr val="FF0000"/>
                </a:solidFill>
              </a:endParaRPr>
            </a:p>
          </p:txBody>
        </p:sp>
        <p:sp>
          <p:nvSpPr>
            <p:cNvPr id="2" name="Textfeld 1"/>
            <p:cNvSpPr txBox="1"/>
            <p:nvPr/>
          </p:nvSpPr>
          <p:spPr>
            <a:xfrm rot="4373000">
              <a:off x="166103" y="2822835"/>
              <a:ext cx="1067856" cy="307777"/>
            </a:xfrm>
            <a:prstGeom prst="rect">
              <a:avLst/>
            </a:prstGeom>
          </p:spPr>
          <p:txBody>
            <a:bodyPr vert="horz" wrap="none" lIns="91440" tIns="45720" rIns="91440" bIns="45720" rtlCol="0" anchor="t">
              <a:spAutoFit/>
            </a:bodyPr>
            <a:lstStyle/>
            <a:p>
              <a:pPr algn="l"/>
              <a:r>
                <a:rPr lang="de-DE" sz="1400" dirty="0" err="1" smtClean="0"/>
                <a:t>Avalanche</a:t>
              </a:r>
              <a:r>
                <a:rPr lang="de-DE" sz="1400" dirty="0" smtClean="0"/>
                <a:t>!</a:t>
              </a:r>
            </a:p>
          </p:txBody>
        </p:sp>
      </p:grpSp>
      <p:sp>
        <p:nvSpPr>
          <p:cNvPr id="21" name="Line 9"/>
          <p:cNvSpPr>
            <a:spLocks noChangeShapeType="1"/>
          </p:cNvSpPr>
          <p:nvPr/>
        </p:nvSpPr>
        <p:spPr bwMode="auto">
          <a:xfrm rot="3420000" flipV="1">
            <a:off x="4444353" y="3455820"/>
            <a:ext cx="1323660" cy="1616321"/>
          </a:xfrm>
          <a:prstGeom prst="line">
            <a:avLst/>
          </a:prstGeom>
          <a:noFill/>
          <a:ln w="38100">
            <a:solidFill>
              <a:schemeClr val="accent6"/>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15" name="Gruppieren 14"/>
          <p:cNvGrpSpPr/>
          <p:nvPr/>
        </p:nvGrpSpPr>
        <p:grpSpPr>
          <a:xfrm>
            <a:off x="4659445" y="1484784"/>
            <a:ext cx="4547350" cy="2054192"/>
            <a:chOff x="33338" y="1839913"/>
            <a:chExt cx="9260732" cy="4183387"/>
          </a:xfrm>
        </p:grpSpPr>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uppieren 30"/>
            <p:cNvGrpSpPr>
              <a:grpSpLocks/>
            </p:cNvGrpSpPr>
            <p:nvPr/>
          </p:nvGrpSpPr>
          <p:grpSpPr bwMode="auto">
            <a:xfrm>
              <a:off x="3770313" y="4498974"/>
              <a:ext cx="3282204" cy="1524326"/>
              <a:chOff x="3770498" y="4499012"/>
              <a:chExt cx="3282798" cy="1524040"/>
            </a:xfrm>
          </p:grpSpPr>
          <p:sp>
            <p:nvSpPr>
              <p:cNvPr id="53" name="Textfeld 1"/>
              <p:cNvSpPr txBox="1">
                <a:spLocks noChangeArrowheads="1"/>
              </p:cNvSpPr>
              <p:nvPr/>
            </p:nvSpPr>
            <p:spPr bwMode="auto">
              <a:xfrm>
                <a:off x="3770498" y="5494671"/>
                <a:ext cx="3282798" cy="52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100"/>
                  <a:t>collimator / ion catcher</a:t>
                </a:r>
              </a:p>
            </p:txBody>
          </p:sp>
          <p:cxnSp>
            <p:nvCxnSpPr>
              <p:cNvPr id="54" name="Gerade Verbindung mit Pfeil 53"/>
              <p:cNvCxnSpPr>
                <a:stCxn id="53" idx="0"/>
              </p:cNvCxnSpPr>
              <p:nvPr/>
            </p:nvCxnSpPr>
            <p:spPr>
              <a:xfrm flipV="1">
                <a:off x="5411898" y="4499012"/>
                <a:ext cx="1237257" cy="995659"/>
              </a:xfrm>
              <a:prstGeom prst="straightConnector1">
                <a:avLst/>
              </a:prstGeom>
              <a:ln w="19050" cmpd="sng">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2" name="Textfeld 10"/>
            <p:cNvSpPr txBox="1">
              <a:spLocks noChangeArrowheads="1"/>
            </p:cNvSpPr>
            <p:nvPr/>
          </p:nvSpPr>
          <p:spPr bwMode="auto">
            <a:xfrm>
              <a:off x="4216400" y="2024063"/>
              <a:ext cx="1146505" cy="53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100"/>
                <a:t>dipole</a:t>
              </a:r>
            </a:p>
          </p:txBody>
        </p:sp>
        <p:grpSp>
          <p:nvGrpSpPr>
            <p:cNvPr id="33" name="Gruppieren 32"/>
            <p:cNvGrpSpPr>
              <a:grpSpLocks/>
            </p:cNvGrpSpPr>
            <p:nvPr/>
          </p:nvGrpSpPr>
          <p:grpSpPr bwMode="auto">
            <a:xfrm>
              <a:off x="696913" y="4349753"/>
              <a:ext cx="1685752" cy="1230747"/>
              <a:chOff x="696686" y="4349017"/>
              <a:chExt cx="1685171" cy="1230884"/>
            </a:xfrm>
          </p:grpSpPr>
          <p:sp>
            <p:nvSpPr>
              <p:cNvPr id="51" name="Textfeld 11"/>
              <p:cNvSpPr txBox="1">
                <a:spLocks noChangeArrowheads="1"/>
              </p:cNvSpPr>
              <p:nvPr/>
            </p:nvSpPr>
            <p:spPr bwMode="auto">
              <a:xfrm>
                <a:off x="696686" y="5051362"/>
                <a:ext cx="1685171" cy="52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100">
                    <a:solidFill>
                      <a:srgbClr val="FC0000"/>
                    </a:solidFill>
                  </a:rPr>
                  <a:t>beam loss</a:t>
                </a:r>
              </a:p>
            </p:txBody>
          </p:sp>
          <p:cxnSp>
            <p:nvCxnSpPr>
              <p:cNvPr id="52" name="Gerade Verbindung mit Pfeil 51"/>
              <p:cNvCxnSpPr>
                <a:stCxn id="51" idx="0"/>
              </p:cNvCxnSpPr>
              <p:nvPr/>
            </p:nvCxnSpPr>
            <p:spPr>
              <a:xfrm flipH="1" flipV="1">
                <a:off x="1066450" y="4349017"/>
                <a:ext cx="472822" cy="702345"/>
              </a:xfrm>
              <a:prstGeom prst="straightConnector1">
                <a:avLst/>
              </a:prstGeom>
              <a:ln w="19050" cmpd="sng">
                <a:solidFill>
                  <a:srgbClr val="FC0000"/>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34" name="Gerade Verbindung mit Pfeil 33"/>
            <p:cNvCxnSpPr>
              <a:stCxn id="40" idx="2"/>
            </p:cNvCxnSpPr>
            <p:nvPr/>
          </p:nvCxnSpPr>
          <p:spPr>
            <a:xfrm>
              <a:off x="1660595" y="2884226"/>
              <a:ext cx="800030" cy="206636"/>
            </a:xfrm>
            <a:prstGeom prst="straightConnector1">
              <a:avLst/>
            </a:prstGeom>
            <a:ln w="19050" cmpd="sng">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5" name="Gruppieren 34"/>
            <p:cNvGrpSpPr>
              <a:grpSpLocks/>
            </p:cNvGrpSpPr>
            <p:nvPr/>
          </p:nvGrpSpPr>
          <p:grpSpPr bwMode="auto">
            <a:xfrm>
              <a:off x="7238997" y="2589213"/>
              <a:ext cx="1716336" cy="958850"/>
              <a:chOff x="7238999" y="2588847"/>
              <a:chExt cx="1716093" cy="959896"/>
            </a:xfrm>
          </p:grpSpPr>
          <p:sp>
            <p:nvSpPr>
              <p:cNvPr id="49" name="Textfeld 25"/>
              <p:cNvSpPr txBox="1">
                <a:spLocks noChangeArrowheads="1"/>
              </p:cNvSpPr>
              <p:nvPr/>
            </p:nvSpPr>
            <p:spPr bwMode="auto">
              <a:xfrm>
                <a:off x="7238999" y="2588847"/>
                <a:ext cx="1716093" cy="52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100"/>
                  <a:t>desorption</a:t>
                </a:r>
              </a:p>
            </p:txBody>
          </p:sp>
          <p:cxnSp>
            <p:nvCxnSpPr>
              <p:cNvPr id="50" name="Gerade Verbindung mit Pfeil 49"/>
              <p:cNvCxnSpPr>
                <a:stCxn id="49" idx="2"/>
              </p:cNvCxnSpPr>
              <p:nvPr/>
            </p:nvCxnSpPr>
            <p:spPr>
              <a:xfrm flipH="1">
                <a:off x="8054860" y="3117904"/>
                <a:ext cx="42187" cy="430839"/>
              </a:xfrm>
              <a:prstGeom prst="straightConnector1">
                <a:avLst/>
              </a:prstGeom>
              <a:ln w="19050" cmpd="sng">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6" name="Gruppieren 35"/>
            <p:cNvGrpSpPr>
              <a:grpSpLocks/>
            </p:cNvGrpSpPr>
            <p:nvPr/>
          </p:nvGrpSpPr>
          <p:grpSpPr bwMode="auto">
            <a:xfrm>
              <a:off x="2543174" y="4094171"/>
              <a:ext cx="1716336" cy="933979"/>
              <a:chOff x="2543397" y="4093370"/>
              <a:chExt cx="1716093" cy="934305"/>
            </a:xfrm>
          </p:grpSpPr>
          <p:sp>
            <p:nvSpPr>
              <p:cNvPr id="47" name="Textfeld 12"/>
              <p:cNvSpPr txBox="1">
                <a:spLocks noChangeArrowheads="1"/>
              </p:cNvSpPr>
              <p:nvPr/>
            </p:nvSpPr>
            <p:spPr bwMode="auto">
              <a:xfrm>
                <a:off x="2543397" y="4499010"/>
                <a:ext cx="1716093" cy="52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100"/>
                  <a:t>desorption</a:t>
                </a:r>
              </a:p>
            </p:txBody>
          </p:sp>
          <p:cxnSp>
            <p:nvCxnSpPr>
              <p:cNvPr id="48" name="Gerade Verbindung mit Pfeil 47"/>
              <p:cNvCxnSpPr/>
              <p:nvPr/>
            </p:nvCxnSpPr>
            <p:spPr>
              <a:xfrm flipH="1" flipV="1">
                <a:off x="2619586" y="4093370"/>
                <a:ext cx="579356" cy="511354"/>
              </a:xfrm>
              <a:prstGeom prst="straightConnector1">
                <a:avLst/>
              </a:prstGeom>
              <a:ln w="19050" cmpd="sng">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7" name="Gruppieren 36"/>
            <p:cNvGrpSpPr>
              <a:grpSpLocks/>
            </p:cNvGrpSpPr>
            <p:nvPr/>
          </p:nvGrpSpPr>
          <p:grpSpPr bwMode="auto">
            <a:xfrm>
              <a:off x="3692528" y="3252786"/>
              <a:ext cx="2194799" cy="1511327"/>
              <a:chOff x="3692077" y="3253462"/>
              <a:chExt cx="2195501" cy="1509815"/>
            </a:xfrm>
          </p:grpSpPr>
          <p:sp>
            <p:nvSpPr>
              <p:cNvPr id="45" name="Textfeld 47"/>
              <p:cNvSpPr txBox="1">
                <a:spLocks noChangeArrowheads="1"/>
              </p:cNvSpPr>
              <p:nvPr/>
            </p:nvSpPr>
            <p:spPr bwMode="auto">
              <a:xfrm>
                <a:off x="3892294" y="4235326"/>
                <a:ext cx="1995284" cy="52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100">
                    <a:solidFill>
                      <a:srgbClr val="FC0000"/>
                    </a:solidFill>
                  </a:rPr>
                  <a:t>electron loss</a:t>
                </a:r>
              </a:p>
            </p:txBody>
          </p:sp>
          <p:cxnSp>
            <p:nvCxnSpPr>
              <p:cNvPr id="46" name="Gerade Verbindung mit Pfeil 45"/>
              <p:cNvCxnSpPr>
                <a:stCxn id="45" idx="0"/>
              </p:cNvCxnSpPr>
              <p:nvPr/>
            </p:nvCxnSpPr>
            <p:spPr>
              <a:xfrm flipH="1" flipV="1">
                <a:off x="3692077" y="3253462"/>
                <a:ext cx="1197860" cy="981864"/>
              </a:xfrm>
              <a:prstGeom prst="straightConnector1">
                <a:avLst/>
              </a:prstGeom>
              <a:ln w="19050" cmpd="sng">
                <a:solidFill>
                  <a:srgbClr val="FC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8" name="Gruppieren 37"/>
            <p:cNvGrpSpPr>
              <a:grpSpLocks/>
            </p:cNvGrpSpPr>
            <p:nvPr/>
          </p:nvGrpSpPr>
          <p:grpSpPr bwMode="auto">
            <a:xfrm>
              <a:off x="5908678" y="1839913"/>
              <a:ext cx="2450336" cy="1250950"/>
              <a:chOff x="5908687" y="1840078"/>
              <a:chExt cx="2451188" cy="1251465"/>
            </a:xfrm>
          </p:grpSpPr>
          <p:sp>
            <p:nvSpPr>
              <p:cNvPr id="43" name="Textfeld 46"/>
              <p:cNvSpPr txBox="1">
                <a:spLocks noChangeArrowheads="1"/>
              </p:cNvSpPr>
              <p:nvPr/>
            </p:nvSpPr>
            <p:spPr bwMode="auto">
              <a:xfrm>
                <a:off x="5908687" y="1840078"/>
                <a:ext cx="2451188" cy="52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100">
                    <a:solidFill>
                      <a:srgbClr val="FC0000"/>
                    </a:solidFill>
                  </a:rPr>
                  <a:t>electron capture</a:t>
                </a:r>
              </a:p>
            </p:txBody>
          </p:sp>
          <p:cxnSp>
            <p:nvCxnSpPr>
              <p:cNvPr id="44" name="Gerade Verbindung mit Pfeil 43"/>
              <p:cNvCxnSpPr>
                <a:stCxn id="43" idx="2"/>
              </p:cNvCxnSpPr>
              <p:nvPr/>
            </p:nvCxnSpPr>
            <p:spPr>
              <a:xfrm flipH="1">
                <a:off x="6129431" y="2368776"/>
                <a:ext cx="1004850" cy="722767"/>
              </a:xfrm>
              <a:prstGeom prst="straightConnector1">
                <a:avLst/>
              </a:prstGeom>
              <a:ln w="19050" cmpd="sng">
                <a:solidFill>
                  <a:srgbClr val="FC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9" name="Gruppieren 38"/>
            <p:cNvGrpSpPr>
              <a:grpSpLocks/>
            </p:cNvGrpSpPr>
            <p:nvPr/>
          </p:nvGrpSpPr>
          <p:grpSpPr bwMode="auto">
            <a:xfrm>
              <a:off x="6699991" y="4349754"/>
              <a:ext cx="2594079" cy="1670215"/>
              <a:chOff x="6699423" y="4349019"/>
              <a:chExt cx="2594302" cy="1671902"/>
            </a:xfrm>
          </p:grpSpPr>
          <p:cxnSp>
            <p:nvCxnSpPr>
              <p:cNvPr id="41" name="Gerade Verbindung mit Pfeil 40"/>
              <p:cNvCxnSpPr>
                <a:stCxn id="42" idx="0"/>
              </p:cNvCxnSpPr>
              <p:nvPr/>
            </p:nvCxnSpPr>
            <p:spPr>
              <a:xfrm flipV="1">
                <a:off x="7996574" y="4349019"/>
                <a:ext cx="542181" cy="790212"/>
              </a:xfrm>
              <a:prstGeom prst="straightConnector1">
                <a:avLst/>
              </a:prstGeom>
              <a:ln w="19050" cmpd="sng">
                <a:solidFill>
                  <a:srgbClr val="FC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2" name="Textfeld 58"/>
              <p:cNvSpPr txBox="1">
                <a:spLocks noChangeArrowheads="1"/>
              </p:cNvSpPr>
              <p:nvPr/>
            </p:nvSpPr>
            <p:spPr bwMode="auto">
              <a:xfrm>
                <a:off x="6699423" y="5139231"/>
                <a:ext cx="2594302" cy="8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100">
                    <a:solidFill>
                      <a:srgbClr val="FC0000"/>
                    </a:solidFill>
                  </a:rPr>
                  <a:t>further </a:t>
                </a:r>
              </a:p>
              <a:p>
                <a:pPr algn="ctr" eaLnBrk="1" hangingPunct="1"/>
                <a:r>
                  <a:rPr lang="de-DE" altLang="de-DE" sz="1100">
                    <a:solidFill>
                      <a:srgbClr val="FC0000"/>
                    </a:solidFill>
                  </a:rPr>
                  <a:t>charge exchange</a:t>
                </a:r>
              </a:p>
            </p:txBody>
          </p:sp>
        </p:grpSp>
        <p:sp>
          <p:nvSpPr>
            <p:cNvPr id="40" name="Textfeld 62"/>
            <p:cNvSpPr txBox="1">
              <a:spLocks noChangeArrowheads="1"/>
            </p:cNvSpPr>
            <p:nvPr/>
          </p:nvSpPr>
          <p:spPr bwMode="auto">
            <a:xfrm>
              <a:off x="696913" y="2003426"/>
              <a:ext cx="1927362" cy="88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100"/>
                <a:t>adsorbed</a:t>
              </a:r>
            </a:p>
            <a:p>
              <a:pPr eaLnBrk="1" hangingPunct="1"/>
              <a:r>
                <a:rPr lang="de-DE" altLang="de-DE" sz="1100"/>
                <a:t>residual gas</a:t>
              </a:r>
            </a:p>
          </p:txBody>
        </p:sp>
      </p:grpSp>
    </p:spTree>
    <p:extLst>
      <p:ext uri="{BB962C8B-B14F-4D97-AF65-F5344CB8AC3E}">
        <p14:creationId xmlns:p14="http://schemas.microsoft.com/office/powerpoint/2010/main" val="405968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323528" y="1412875"/>
            <a:ext cx="6048375" cy="4518025"/>
            <a:chOff x="1403350" y="1412875"/>
            <a:chExt cx="6048375" cy="4518025"/>
          </a:xfrm>
        </p:grpSpPr>
        <p:pic>
          <p:nvPicPr>
            <p:cNvPr id="133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412875"/>
              <a:ext cx="6048375" cy="4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Line 7"/>
            <p:cNvSpPr>
              <a:spLocks noChangeShapeType="1"/>
            </p:cNvSpPr>
            <p:nvPr/>
          </p:nvSpPr>
          <p:spPr bwMode="auto">
            <a:xfrm flipV="1">
              <a:off x="2843213" y="1557338"/>
              <a:ext cx="0" cy="367188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318" name="Line 8"/>
            <p:cNvSpPr>
              <a:spLocks noChangeShapeType="1"/>
            </p:cNvSpPr>
            <p:nvPr/>
          </p:nvSpPr>
          <p:spPr bwMode="auto">
            <a:xfrm flipV="1">
              <a:off x="3132435" y="1557338"/>
              <a:ext cx="0" cy="367188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319" name="Text Box 9"/>
            <p:cNvSpPr txBox="1">
              <a:spLocks noChangeArrowheads="1"/>
            </p:cNvSpPr>
            <p:nvPr/>
          </p:nvSpPr>
          <p:spPr bwMode="auto">
            <a:xfrm>
              <a:off x="2339826" y="5229225"/>
              <a:ext cx="647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r">
                <a:spcBef>
                  <a:spcPct val="50000"/>
                </a:spcBef>
              </a:pPr>
              <a:r>
                <a:rPr lang="de-DE" altLang="de-DE" sz="1000">
                  <a:latin typeface="Arial" charset="0"/>
                </a:rPr>
                <a:t>Former injection energy SIS18</a:t>
              </a:r>
            </a:p>
          </p:txBody>
        </p:sp>
        <p:sp>
          <p:nvSpPr>
            <p:cNvPr id="13320" name="Text Box 10"/>
            <p:cNvSpPr txBox="1">
              <a:spLocks noChangeArrowheads="1"/>
            </p:cNvSpPr>
            <p:nvPr/>
          </p:nvSpPr>
          <p:spPr bwMode="auto">
            <a:xfrm>
              <a:off x="2986881" y="5229225"/>
              <a:ext cx="720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000" dirty="0"/>
                <a:t>New </a:t>
              </a:r>
              <a:r>
                <a:rPr lang="de-DE" altLang="de-DE" sz="1000" dirty="0" err="1"/>
                <a:t>injection</a:t>
              </a:r>
              <a:r>
                <a:rPr lang="de-DE" altLang="de-DE" sz="1000" dirty="0"/>
                <a:t> </a:t>
              </a:r>
              <a:r>
                <a:rPr lang="de-DE" altLang="de-DE" sz="1000" dirty="0" err="1"/>
                <a:t>energy</a:t>
              </a:r>
              <a:r>
                <a:rPr lang="de-DE" altLang="de-DE" sz="1000" dirty="0"/>
                <a:t> SIS18</a:t>
              </a:r>
            </a:p>
          </p:txBody>
        </p:sp>
        <p:sp>
          <p:nvSpPr>
            <p:cNvPr id="13321" name="Text Box 11"/>
            <p:cNvSpPr txBox="1">
              <a:spLocks noChangeArrowheads="1"/>
            </p:cNvSpPr>
            <p:nvPr/>
          </p:nvSpPr>
          <p:spPr bwMode="auto">
            <a:xfrm>
              <a:off x="3995738" y="5300663"/>
              <a:ext cx="7207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000"/>
                <a:t>Injection energy of SIS100</a:t>
              </a:r>
            </a:p>
          </p:txBody>
        </p:sp>
        <p:sp>
          <p:nvSpPr>
            <p:cNvPr id="13322" name="Line 12"/>
            <p:cNvSpPr>
              <a:spLocks noChangeShapeType="1"/>
            </p:cNvSpPr>
            <p:nvPr/>
          </p:nvSpPr>
          <p:spPr bwMode="auto">
            <a:xfrm>
              <a:off x="4356100" y="1557338"/>
              <a:ext cx="0" cy="367188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2" name="Titel 1"/>
          <p:cNvSpPr>
            <a:spLocks noGrp="1"/>
          </p:cNvSpPr>
          <p:nvPr>
            <p:ph type="title"/>
          </p:nvPr>
        </p:nvSpPr>
        <p:spPr/>
        <p:txBody>
          <a:bodyPr>
            <a:normAutofit fontScale="90000"/>
          </a:bodyPr>
          <a:lstStyle/>
          <a:p>
            <a:r>
              <a:rPr lang="de-DE" altLang="de-DE" dirty="0" err="1"/>
              <a:t>Ionization</a:t>
            </a:r>
            <a:r>
              <a:rPr lang="de-DE" altLang="de-DE" dirty="0"/>
              <a:t> </a:t>
            </a:r>
            <a:r>
              <a:rPr lang="de-DE" altLang="de-DE" dirty="0" err="1"/>
              <a:t>and</a:t>
            </a:r>
            <a:r>
              <a:rPr lang="de-DE" altLang="de-DE" dirty="0"/>
              <a:t> </a:t>
            </a:r>
            <a:r>
              <a:rPr lang="de-DE" altLang="de-DE" dirty="0" smtClean="0"/>
              <a:t>e</a:t>
            </a:r>
            <a:r>
              <a:rPr lang="de-DE" altLang="de-DE" baseline="30000" dirty="0" smtClean="0"/>
              <a:t>-</a:t>
            </a:r>
            <a:r>
              <a:rPr lang="de-DE" altLang="de-DE" dirty="0" smtClean="0"/>
              <a:t>-</a:t>
            </a:r>
            <a:r>
              <a:rPr lang="de-DE" altLang="de-DE" dirty="0" err="1" smtClean="0"/>
              <a:t>capture</a:t>
            </a:r>
            <a:r>
              <a:rPr lang="de-DE" altLang="de-DE" dirty="0" smtClean="0"/>
              <a:t> </a:t>
            </a:r>
            <a:r>
              <a:rPr lang="de-DE" altLang="de-DE" dirty="0" err="1" smtClean="0"/>
              <a:t>cross</a:t>
            </a:r>
            <a:r>
              <a:rPr lang="de-DE" altLang="de-DE" dirty="0" smtClean="0"/>
              <a:t> </a:t>
            </a:r>
            <a:r>
              <a:rPr lang="de-DE" altLang="de-DE" dirty="0" err="1" smtClean="0"/>
              <a:t>sections</a:t>
            </a:r>
            <a:endParaRPr lang="de-DE" dirty="0"/>
          </a:p>
        </p:txBody>
      </p:sp>
      <p:sp>
        <p:nvSpPr>
          <p:cNvPr id="4" name="Textfeld 3"/>
          <p:cNvSpPr txBox="1"/>
          <p:nvPr/>
        </p:nvSpPr>
        <p:spPr>
          <a:xfrm>
            <a:off x="6371903" y="1557338"/>
            <a:ext cx="2613600" cy="1323439"/>
          </a:xfrm>
          <a:prstGeom prst="rect">
            <a:avLst/>
          </a:prstGeom>
          <a:noFill/>
        </p:spPr>
        <p:txBody>
          <a:bodyPr wrap="square" rtlCol="0">
            <a:spAutoFit/>
          </a:bodyPr>
          <a:lstStyle/>
          <a:p>
            <a:pPr>
              <a:buClr>
                <a:srgbClr val="FDBB63"/>
              </a:buClr>
            </a:pPr>
            <a:r>
              <a:rPr lang="de-DE" sz="1600" dirty="0" smtClean="0"/>
              <a:t>(</a:t>
            </a:r>
            <a:r>
              <a:rPr lang="de-DE" sz="1600" dirty="0" err="1" smtClean="0"/>
              <a:t>plot</a:t>
            </a:r>
            <a:r>
              <a:rPr lang="de-DE" sz="1600" dirty="0" smtClean="0"/>
              <a:t> </a:t>
            </a:r>
            <a:r>
              <a:rPr lang="de-DE" sz="1600" dirty="0" err="1" smtClean="0"/>
              <a:t>is</a:t>
            </a:r>
            <a:r>
              <a:rPr lang="de-DE" sz="1600" dirty="0" smtClean="0"/>
              <a:t> </a:t>
            </a:r>
            <a:r>
              <a:rPr lang="de-DE" sz="1600" dirty="0" err="1" smtClean="0"/>
              <a:t>for</a:t>
            </a:r>
            <a:r>
              <a:rPr lang="de-DE" sz="1600" dirty="0" smtClean="0"/>
              <a:t> U</a:t>
            </a:r>
            <a:r>
              <a:rPr lang="de-DE" sz="1600" baseline="30000" dirty="0" smtClean="0"/>
              <a:t>28+</a:t>
            </a:r>
            <a:r>
              <a:rPr lang="de-DE" sz="1600" dirty="0" smtClean="0"/>
              <a:t> </a:t>
            </a:r>
            <a:r>
              <a:rPr lang="de-DE" sz="1600" dirty="0" err="1" smtClean="0"/>
              <a:t>projectiles</a:t>
            </a:r>
            <a:r>
              <a:rPr lang="de-DE" sz="1600" dirty="0" smtClean="0"/>
              <a:t>)</a:t>
            </a:r>
          </a:p>
          <a:p>
            <a:pPr marL="285750" indent="-285750">
              <a:buClr>
                <a:srgbClr val="FDBB63"/>
              </a:buClr>
              <a:buFont typeface="Wingdings" charset="2"/>
              <a:buChar char="§"/>
            </a:pPr>
            <a:endParaRPr lang="de-DE" sz="1600" dirty="0" smtClean="0"/>
          </a:p>
          <a:p>
            <a:pPr marL="285750" indent="-285750">
              <a:buClr>
                <a:srgbClr val="FDBB63"/>
              </a:buClr>
              <a:buFont typeface="Wingdings" charset="2"/>
              <a:buChar char="§"/>
            </a:pPr>
            <a:r>
              <a:rPr lang="de-DE" sz="1600" dirty="0" smtClean="0"/>
              <a:t>EL = </a:t>
            </a:r>
            <a:r>
              <a:rPr lang="de-DE" sz="1600" dirty="0" err="1" smtClean="0"/>
              <a:t>Electron</a:t>
            </a:r>
            <a:r>
              <a:rPr lang="de-DE" sz="1600" dirty="0" smtClean="0"/>
              <a:t> </a:t>
            </a:r>
            <a:r>
              <a:rPr lang="de-DE" sz="1600" dirty="0" err="1" smtClean="0"/>
              <a:t>loss</a:t>
            </a:r>
            <a:r>
              <a:rPr lang="de-DE" sz="1600" dirty="0" smtClean="0"/>
              <a:t> (</a:t>
            </a:r>
            <a:r>
              <a:rPr lang="de-DE" sz="1600" dirty="0" err="1" smtClean="0"/>
              <a:t>ionization</a:t>
            </a:r>
            <a:r>
              <a:rPr lang="de-DE" sz="1600" dirty="0" smtClean="0"/>
              <a:t>)</a:t>
            </a:r>
          </a:p>
          <a:p>
            <a:pPr marL="285750" indent="-285750">
              <a:buClr>
                <a:srgbClr val="FDBB63"/>
              </a:buClr>
              <a:buFont typeface="Wingdings" charset="2"/>
              <a:buChar char="§"/>
            </a:pPr>
            <a:r>
              <a:rPr lang="de-DE" sz="1600" dirty="0" smtClean="0"/>
              <a:t>EC = </a:t>
            </a:r>
            <a:r>
              <a:rPr lang="de-DE" sz="1600" dirty="0" err="1" smtClean="0"/>
              <a:t>Electron</a:t>
            </a:r>
            <a:r>
              <a:rPr lang="de-DE" sz="1600" dirty="0" smtClean="0"/>
              <a:t> </a:t>
            </a:r>
            <a:r>
              <a:rPr lang="de-DE" sz="1600" dirty="0" err="1" smtClean="0"/>
              <a:t>capture</a:t>
            </a:r>
            <a:endParaRPr lang="de-DE" sz="1600"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6" descr="Cycles"/>
          <p:cNvPicPr>
            <a:picLocks noChangeAspect="1" noChangeArrowheads="1"/>
          </p:cNvPicPr>
          <p:nvPr/>
        </p:nvPicPr>
        <p:blipFill>
          <a:blip r:embed="rId2">
            <a:extLst>
              <a:ext uri="{28A0092B-C50C-407E-A947-70E740481C1C}">
                <a14:useLocalDpi xmlns:a14="http://schemas.microsoft.com/office/drawing/2010/main" val="0"/>
              </a:ext>
            </a:extLst>
          </a:blip>
          <a:srcRect b="52060"/>
          <a:stretch>
            <a:fillRect/>
          </a:stretch>
        </p:blipFill>
        <p:spPr bwMode="auto">
          <a:xfrm>
            <a:off x="2268538" y="1341438"/>
            <a:ext cx="62865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7"/>
          <p:cNvSpPr txBox="1">
            <a:spLocks noChangeArrowheads="1"/>
          </p:cNvSpPr>
          <p:nvPr/>
        </p:nvSpPr>
        <p:spPr bwMode="auto">
          <a:xfrm>
            <a:off x="250825" y="1700213"/>
            <a:ext cx="2016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600">
                <a:latin typeface="Arial" charset="0"/>
              </a:rPr>
              <a:t>SIS100 cycles</a:t>
            </a:r>
          </a:p>
        </p:txBody>
      </p:sp>
      <p:pic>
        <p:nvPicPr>
          <p:cNvPr id="1434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770861"/>
            <a:ext cx="2447925" cy="147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9"/>
          <p:cNvSpPr txBox="1">
            <a:spLocks noChangeArrowheads="1"/>
          </p:cNvSpPr>
          <p:nvPr/>
        </p:nvSpPr>
        <p:spPr bwMode="auto">
          <a:xfrm>
            <a:off x="250825" y="3213100"/>
            <a:ext cx="2160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600">
                <a:latin typeface="Arial" charset="0"/>
              </a:rPr>
              <a:t>NICA booster cycle</a:t>
            </a:r>
          </a:p>
        </p:txBody>
      </p:sp>
      <p:pic>
        <p:nvPicPr>
          <p:cNvPr id="14343" name="Picture 11"/>
          <p:cNvPicPr>
            <a:picLocks noChangeAspect="1" noChangeArrowheads="1"/>
          </p:cNvPicPr>
          <p:nvPr/>
        </p:nvPicPr>
        <p:blipFill>
          <a:blip r:embed="rId4">
            <a:extLst>
              <a:ext uri="{28A0092B-C50C-407E-A947-70E740481C1C}">
                <a14:useLocalDpi xmlns:a14="http://schemas.microsoft.com/office/drawing/2010/main" val="0"/>
              </a:ext>
            </a:extLst>
          </a:blip>
          <a:srcRect l="9196" t="4536" r="3065" b="4900"/>
          <a:stretch>
            <a:fillRect/>
          </a:stretch>
        </p:blipFill>
        <p:spPr bwMode="auto">
          <a:xfrm>
            <a:off x="2292127" y="4365625"/>
            <a:ext cx="2684782" cy="187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4" name="Text Box 12"/>
          <p:cNvSpPr txBox="1">
            <a:spLocks noChangeArrowheads="1"/>
          </p:cNvSpPr>
          <p:nvPr/>
        </p:nvSpPr>
        <p:spPr bwMode="auto">
          <a:xfrm>
            <a:off x="323850" y="5013325"/>
            <a:ext cx="2160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600">
                <a:latin typeface="Arial" charset="0"/>
              </a:rPr>
              <a:t>LEIR cycle</a:t>
            </a:r>
          </a:p>
        </p:txBody>
      </p:sp>
      <p:sp>
        <p:nvSpPr>
          <p:cNvPr id="2" name="Titel 1"/>
          <p:cNvSpPr>
            <a:spLocks noGrp="1"/>
          </p:cNvSpPr>
          <p:nvPr>
            <p:ph type="title"/>
          </p:nvPr>
        </p:nvSpPr>
        <p:spPr/>
        <p:txBody>
          <a:bodyPr>
            <a:normAutofit fontScale="90000"/>
          </a:bodyPr>
          <a:lstStyle/>
          <a:p>
            <a:r>
              <a:rPr lang="de-DE" altLang="de-DE" dirty="0" err="1"/>
              <a:t>Machine</a:t>
            </a:r>
            <a:r>
              <a:rPr lang="de-DE" altLang="de-DE" dirty="0"/>
              <a:t> </a:t>
            </a:r>
            <a:r>
              <a:rPr lang="de-DE" altLang="de-DE" dirty="0" err="1"/>
              <a:t>Cycles</a:t>
            </a:r>
            <a:r>
              <a:rPr lang="de-DE" altLang="de-DE" dirty="0"/>
              <a:t> </a:t>
            </a:r>
            <a:r>
              <a:rPr lang="de-DE" altLang="de-DE" dirty="0" err="1"/>
              <a:t>and</a:t>
            </a:r>
            <a:r>
              <a:rPr lang="de-DE" altLang="de-DE" dirty="0"/>
              <a:t> Integral Cross </a:t>
            </a:r>
            <a:r>
              <a:rPr lang="de-DE" altLang="de-DE" dirty="0" err="1" smtClean="0"/>
              <a:t>Section</a:t>
            </a:r>
            <a:endParaRPr lang="de-DE" dirty="0"/>
          </a:p>
        </p:txBody>
      </p:sp>
      <p:sp>
        <p:nvSpPr>
          <p:cNvPr id="3" name="Inhaltsplatzhalter 2"/>
          <p:cNvSpPr>
            <a:spLocks noGrp="1"/>
          </p:cNvSpPr>
          <p:nvPr>
            <p:ph idx="1"/>
          </p:nvPr>
        </p:nvSpPr>
        <p:spPr>
          <a:xfrm>
            <a:off x="5292081" y="3213101"/>
            <a:ext cx="3285802" cy="1036637"/>
          </a:xfrm>
        </p:spPr>
        <p:txBody>
          <a:bodyPr>
            <a:normAutofit/>
          </a:bodyPr>
          <a:lstStyle/>
          <a:p>
            <a:pPr marL="0" indent="0">
              <a:buNone/>
            </a:pPr>
            <a:r>
              <a:rPr lang="de-DE" altLang="de-DE" sz="1400" dirty="0" smtClean="0">
                <a:latin typeface="Arial" charset="0"/>
              </a:rPr>
              <a:t>Integral </a:t>
            </a:r>
            <a:r>
              <a:rPr lang="de-DE" altLang="de-DE" sz="1400" dirty="0" err="1" smtClean="0">
                <a:latin typeface="Arial" charset="0"/>
              </a:rPr>
              <a:t>cross</a:t>
            </a:r>
            <a:r>
              <a:rPr lang="de-DE" altLang="de-DE" sz="1400" dirty="0" smtClean="0">
                <a:latin typeface="Arial" charset="0"/>
              </a:rPr>
              <a:t> </a:t>
            </a:r>
            <a:r>
              <a:rPr lang="de-DE" altLang="de-DE" sz="1400" dirty="0" err="1" smtClean="0">
                <a:latin typeface="Arial" charset="0"/>
              </a:rPr>
              <a:t>section</a:t>
            </a:r>
            <a:r>
              <a:rPr lang="de-DE" altLang="de-DE" sz="1400" dirty="0" smtClean="0">
                <a:latin typeface="Arial" charset="0"/>
              </a:rPr>
              <a:t> </a:t>
            </a:r>
            <a:r>
              <a:rPr lang="de-DE" altLang="de-DE" sz="1400" dirty="0" err="1" smtClean="0">
                <a:latin typeface="Arial" charset="0"/>
              </a:rPr>
              <a:t>for</a:t>
            </a:r>
            <a:r>
              <a:rPr lang="de-DE" altLang="de-DE" sz="1400" dirty="0" smtClean="0">
                <a:latin typeface="Arial" charset="0"/>
              </a:rPr>
              <a:t> e</a:t>
            </a:r>
            <a:r>
              <a:rPr lang="de-DE" altLang="de-DE" sz="1400" baseline="30000" dirty="0" smtClean="0">
                <a:latin typeface="Arial" charset="0"/>
              </a:rPr>
              <a:t>-</a:t>
            </a:r>
            <a:r>
              <a:rPr lang="de-DE" altLang="de-DE" sz="1400" dirty="0" smtClean="0">
                <a:latin typeface="Arial" charset="0"/>
              </a:rPr>
              <a:t>-</a:t>
            </a:r>
            <a:r>
              <a:rPr lang="de-DE" altLang="de-DE" sz="1400" dirty="0" err="1" smtClean="0">
                <a:latin typeface="Arial" charset="0"/>
              </a:rPr>
              <a:t>capture</a:t>
            </a:r>
            <a:r>
              <a:rPr lang="de-DE" altLang="de-DE" sz="1400" dirty="0" smtClean="0">
                <a:latin typeface="Arial" charset="0"/>
              </a:rPr>
              <a:t> </a:t>
            </a:r>
            <a:r>
              <a:rPr lang="de-DE" altLang="de-DE" sz="1400" dirty="0" err="1" smtClean="0">
                <a:latin typeface="Arial" charset="0"/>
              </a:rPr>
              <a:t>or</a:t>
            </a:r>
            <a:r>
              <a:rPr lang="de-DE" altLang="de-DE" sz="1400" dirty="0" smtClean="0">
                <a:latin typeface="Arial" charset="0"/>
              </a:rPr>
              <a:t> e</a:t>
            </a:r>
            <a:r>
              <a:rPr lang="de-DE" altLang="de-DE" sz="1400" baseline="30000" dirty="0" smtClean="0">
                <a:latin typeface="Arial" charset="0"/>
              </a:rPr>
              <a:t>-</a:t>
            </a:r>
            <a:r>
              <a:rPr lang="de-DE" altLang="de-DE" sz="1400" dirty="0" smtClean="0">
                <a:latin typeface="Arial" charset="0"/>
              </a:rPr>
              <a:t>-</a:t>
            </a:r>
            <a:r>
              <a:rPr lang="de-DE" altLang="de-DE" sz="1400" dirty="0" err="1" smtClean="0">
                <a:latin typeface="Arial" charset="0"/>
              </a:rPr>
              <a:t>loss</a:t>
            </a:r>
            <a:r>
              <a:rPr lang="de-DE" altLang="de-DE" sz="1400" dirty="0" smtClean="0">
                <a:latin typeface="Arial" charset="0"/>
              </a:rPr>
              <a:t> </a:t>
            </a:r>
            <a:r>
              <a:rPr lang="de-DE" altLang="de-DE" sz="1400" dirty="0" err="1" smtClean="0">
                <a:latin typeface="Arial" charset="0"/>
              </a:rPr>
              <a:t>depends</a:t>
            </a:r>
            <a:r>
              <a:rPr lang="de-DE" altLang="de-DE" sz="1400" dirty="0" smtClean="0">
                <a:latin typeface="Arial" charset="0"/>
              </a:rPr>
              <a:t> </a:t>
            </a:r>
            <a:r>
              <a:rPr lang="de-DE" altLang="de-DE" sz="1400" dirty="0">
                <a:latin typeface="Arial" charset="0"/>
              </a:rPr>
              <a:t>on </a:t>
            </a:r>
            <a:r>
              <a:rPr lang="de-DE" altLang="de-DE" sz="1400" dirty="0" err="1">
                <a:latin typeface="Arial" charset="0"/>
              </a:rPr>
              <a:t>the</a:t>
            </a:r>
            <a:r>
              <a:rPr lang="de-DE" altLang="de-DE" sz="1400" dirty="0">
                <a:latin typeface="Arial" charset="0"/>
              </a:rPr>
              <a:t> </a:t>
            </a:r>
            <a:r>
              <a:rPr lang="de-DE" altLang="de-DE" sz="1400" dirty="0" err="1">
                <a:latin typeface="Arial" charset="0"/>
              </a:rPr>
              <a:t>specific</a:t>
            </a:r>
            <a:r>
              <a:rPr lang="de-DE" altLang="de-DE" sz="1400" dirty="0">
                <a:latin typeface="Arial" charset="0"/>
              </a:rPr>
              <a:t> </a:t>
            </a:r>
            <a:r>
              <a:rPr lang="de-DE" altLang="de-DE" sz="1400" dirty="0" err="1">
                <a:latin typeface="Arial" charset="0"/>
              </a:rPr>
              <a:t>machine</a:t>
            </a:r>
            <a:r>
              <a:rPr lang="de-DE" altLang="de-DE" sz="1400" dirty="0">
                <a:latin typeface="Arial" charset="0"/>
              </a:rPr>
              <a:t> </a:t>
            </a:r>
            <a:r>
              <a:rPr lang="de-DE" altLang="de-DE" sz="1400" dirty="0" err="1" smtClean="0">
                <a:latin typeface="Arial" charset="0"/>
              </a:rPr>
              <a:t>cycle</a:t>
            </a:r>
            <a:r>
              <a:rPr lang="de-DE" altLang="de-DE" sz="1400" dirty="0" smtClean="0">
                <a:latin typeface="Arial" charset="0"/>
              </a:rPr>
              <a:t>.</a:t>
            </a:r>
            <a:endParaRPr lang="de-DE" altLang="de-DE" sz="1400" dirty="0">
              <a:latin typeface="Arial" charset="0"/>
            </a:endParaRPr>
          </a:p>
        </p:txBody>
      </p:sp>
      <mc:AlternateContent xmlns:mc="http://schemas.openxmlformats.org/markup-compatibility/2006" xmlns:a14="http://schemas.microsoft.com/office/drawing/2010/main">
        <mc:Choice Requires="a14">
          <p:sp>
            <p:nvSpPr>
              <p:cNvPr id="4" name="Textfeld 3"/>
              <p:cNvSpPr txBox="1"/>
              <p:nvPr/>
            </p:nvSpPr>
            <p:spPr>
              <a:xfrm>
                <a:off x="5652120" y="4590484"/>
                <a:ext cx="2812040" cy="845681"/>
              </a:xfrm>
              <a:prstGeom prst="rect">
                <a:avLst/>
              </a:prstGeom>
              <a:noFill/>
            </p:spPr>
            <p:txBody>
              <a:bodyPr wrap="square" rtlCol="0">
                <a:spAutoFit/>
              </a:bodyPr>
              <a:lstStyle/>
              <a:p>
                <a:pPr>
                  <a:buClr>
                    <a:srgbClr val="FDBB63"/>
                  </a:buClr>
                </a:pPr>
                <a14:m>
                  <m:oMathPara xmlns:m="http://schemas.openxmlformats.org/officeDocument/2006/math">
                    <m:oMathParaPr>
                      <m:jc m:val="centerGroup"/>
                    </m:oMathParaPr>
                    <m:oMath xmlns:m="http://schemas.openxmlformats.org/officeDocument/2006/math">
                      <m:sSub>
                        <m:sSubPr>
                          <m:ctrlPr>
                            <a:rPr lang="de-DE" sz="2000" b="0" i="1" smtClean="0">
                              <a:latin typeface="Cambria Math"/>
                            </a:rPr>
                          </m:ctrlPr>
                        </m:sSubPr>
                        <m:e>
                          <m:r>
                            <a:rPr lang="de-DE" sz="2000" b="0" i="1" smtClean="0">
                              <a:latin typeface="Cambria Math"/>
                            </a:rPr>
                            <m:t>𝜎</m:t>
                          </m:r>
                        </m:e>
                        <m:sub>
                          <m:r>
                            <a:rPr lang="de-DE" sz="2000" b="0" i="1" smtClean="0">
                              <a:latin typeface="Cambria Math"/>
                            </a:rPr>
                            <m:t>𝑖𝑛𝑡</m:t>
                          </m:r>
                        </m:sub>
                      </m:sSub>
                      <m:r>
                        <a:rPr lang="de-DE" sz="2000" b="0" i="1" smtClean="0">
                          <a:latin typeface="Cambria Math"/>
                        </a:rPr>
                        <m:t>~</m:t>
                      </m:r>
                      <m:nary>
                        <m:naryPr>
                          <m:ctrlPr>
                            <a:rPr lang="de-DE" sz="2000" b="0" i="1" smtClean="0">
                              <a:latin typeface="Cambria Math"/>
                            </a:rPr>
                          </m:ctrlPr>
                        </m:naryPr>
                        <m:sub>
                          <m:r>
                            <m:rPr>
                              <m:brk m:alnAt="23"/>
                            </m:rPr>
                            <a:rPr lang="de-DE" sz="2000" b="0" i="1" smtClean="0">
                              <a:latin typeface="Cambria Math"/>
                            </a:rPr>
                            <m:t>𝑐</m:t>
                          </m:r>
                          <m:r>
                            <a:rPr lang="de-DE" sz="2000" b="0" i="1" smtClean="0">
                              <a:latin typeface="Cambria Math"/>
                            </a:rPr>
                            <m:t>𝑦𝑐𝑙𝑒</m:t>
                          </m:r>
                        </m:sub>
                        <m:sup/>
                        <m:e>
                          <m:sSub>
                            <m:sSubPr>
                              <m:ctrlPr>
                                <a:rPr lang="de-DE" sz="2000" b="0" i="1" smtClean="0">
                                  <a:latin typeface="Cambria Math"/>
                                </a:rPr>
                              </m:ctrlPr>
                            </m:sSubPr>
                            <m:e>
                              <m:r>
                                <a:rPr lang="de-DE" sz="2000" b="0" i="1" smtClean="0">
                                  <a:latin typeface="Cambria Math"/>
                                </a:rPr>
                                <m:t>𝜎</m:t>
                              </m:r>
                            </m:e>
                            <m:sub>
                              <m:r>
                                <a:rPr lang="de-DE" sz="2000" b="0" i="1" smtClean="0">
                                  <a:latin typeface="Cambria Math"/>
                                </a:rPr>
                                <m:t>𝑖</m:t>
                              </m:r>
                            </m:sub>
                          </m:sSub>
                          <m:d>
                            <m:dPr>
                              <m:ctrlPr>
                                <a:rPr lang="de-DE" sz="2000" b="0" i="1" smtClean="0">
                                  <a:latin typeface="Cambria Math"/>
                                </a:rPr>
                              </m:ctrlPr>
                            </m:dPr>
                            <m:e>
                              <m:r>
                                <a:rPr lang="de-DE" sz="2000" b="0" i="1" smtClean="0">
                                  <a:latin typeface="Cambria Math"/>
                                </a:rPr>
                                <m:t>𝐸</m:t>
                              </m:r>
                              <m:d>
                                <m:dPr>
                                  <m:ctrlPr>
                                    <a:rPr lang="de-DE" sz="2000" b="0" i="1" smtClean="0">
                                      <a:latin typeface="Cambria Math"/>
                                    </a:rPr>
                                  </m:ctrlPr>
                                </m:dPr>
                                <m:e>
                                  <m:r>
                                    <a:rPr lang="de-DE" sz="2000" b="0" i="1" smtClean="0">
                                      <a:latin typeface="Cambria Math"/>
                                    </a:rPr>
                                    <m:t>𝑡</m:t>
                                  </m:r>
                                </m:e>
                              </m:d>
                            </m:e>
                          </m:d>
                          <m:r>
                            <a:rPr lang="de-DE" sz="2000" b="0" i="1" smtClean="0">
                              <a:latin typeface="Cambria Math"/>
                            </a:rPr>
                            <m:t>𝑑𝑡</m:t>
                          </m:r>
                        </m:e>
                      </m:nary>
                    </m:oMath>
                  </m:oMathPara>
                </a14:m>
                <a:endParaRPr lang="de-DE" sz="2000" dirty="0" err="1" smtClean="0"/>
              </a:p>
            </p:txBody>
          </p:sp>
        </mc:Choice>
        <mc:Fallback xmlns="">
          <p:sp>
            <p:nvSpPr>
              <p:cNvPr id="4" name="Textfeld 3"/>
              <p:cNvSpPr txBox="1">
                <a:spLocks noRot="1" noChangeAspect="1" noMove="1" noResize="1" noEditPoints="1" noAdjustHandles="1" noChangeArrowheads="1" noChangeShapeType="1" noTextEdit="1"/>
              </p:cNvSpPr>
              <p:nvPr/>
            </p:nvSpPr>
            <p:spPr>
              <a:xfrm>
                <a:off x="5652120" y="4590484"/>
                <a:ext cx="2812040" cy="845681"/>
              </a:xfrm>
              <a:prstGeom prst="rect">
                <a:avLst/>
              </a:prstGeom>
              <a:blipFill rotWithShape="1">
                <a:blip r:embed="rId5"/>
                <a:stretch>
                  <a:fillRect/>
                </a:stretch>
              </a:blipFill>
            </p:spPr>
            <p:txBody>
              <a:bodyPr/>
              <a:lstStyle/>
              <a:p>
                <a:r>
                  <a:rPr lang="de-DE">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ltLang="de-DE" dirty="0" err="1">
                <a:latin typeface="Arial" charset="0"/>
              </a:rPr>
              <a:t>Strength</a:t>
            </a:r>
            <a:r>
              <a:rPr lang="de-DE" altLang="de-DE" dirty="0">
                <a:latin typeface="Arial" charset="0"/>
              </a:rPr>
              <a:t> </a:t>
            </a:r>
            <a:r>
              <a:rPr lang="de-DE" altLang="de-DE" dirty="0" err="1">
                <a:latin typeface="Arial" charset="0"/>
              </a:rPr>
              <a:t>of</a:t>
            </a:r>
            <a:r>
              <a:rPr lang="de-DE" altLang="de-DE" dirty="0">
                <a:latin typeface="Arial" charset="0"/>
              </a:rPr>
              <a:t> Charge Exchange </a:t>
            </a:r>
            <a:r>
              <a:rPr lang="de-DE" altLang="de-DE" dirty="0" err="1">
                <a:latin typeface="Arial" charset="0"/>
              </a:rPr>
              <a:t>and</a:t>
            </a:r>
            <a:r>
              <a:rPr lang="de-DE" altLang="de-DE" dirty="0">
                <a:latin typeface="Arial" charset="0"/>
              </a:rPr>
              <a:t> Dynamic </a:t>
            </a:r>
            <a:r>
              <a:rPr lang="de-DE" altLang="de-DE" dirty="0" err="1" smtClean="0">
                <a:latin typeface="Arial" charset="0"/>
              </a:rPr>
              <a:t>Vacuum</a:t>
            </a:r>
            <a:endParaRPr lang="de-DE" dirty="0"/>
          </a:p>
        </p:txBody>
      </p:sp>
      <p:graphicFrame>
        <p:nvGraphicFramePr>
          <p:cNvPr id="288947" name="Group 179"/>
          <p:cNvGraphicFramePr>
            <a:graphicFrameLocks noGrp="1"/>
          </p:cNvGraphicFramePr>
          <p:nvPr>
            <p:ph idx="1"/>
            <p:extLst>
              <p:ext uri="{D42A27DB-BD31-4B8C-83A1-F6EECF244321}">
                <p14:modId xmlns:p14="http://schemas.microsoft.com/office/powerpoint/2010/main" val="185681354"/>
              </p:ext>
            </p:extLst>
          </p:nvPr>
        </p:nvGraphicFramePr>
        <p:xfrm>
          <a:off x="519258" y="3068960"/>
          <a:ext cx="8105484" cy="2152984"/>
        </p:xfrm>
        <a:graphic>
          <a:graphicData uri="http://schemas.openxmlformats.org/drawingml/2006/table">
            <a:tbl>
              <a:tblPr firstRow="1" firstCol="1" bandRow="1">
                <a:tableStyleId>{5C22544A-7EE6-4342-B048-85BDC9FD1C3A}</a:tableStyleId>
              </a:tblPr>
              <a:tblGrid>
                <a:gridCol w="1201482"/>
                <a:gridCol w="911858"/>
                <a:gridCol w="910674"/>
                <a:gridCol w="1224136"/>
                <a:gridCol w="1099536"/>
                <a:gridCol w="807083"/>
                <a:gridCol w="853120"/>
                <a:gridCol w="1097595"/>
              </a:tblGrid>
              <a:tr h="6480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400" u="none" strike="noStrike" cap="none" normalizeH="0" baseline="0" dirty="0" err="1" smtClean="0">
                          <a:ln>
                            <a:noFill/>
                          </a:ln>
                          <a:effectLst/>
                        </a:rPr>
                        <a:t>Machine</a:t>
                      </a:r>
                      <a:endParaRPr kumimoji="0" lang="de-DE" sz="14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u="none" strike="noStrike" cap="none" normalizeH="0" baseline="0" dirty="0" smtClean="0">
                          <a:ln>
                            <a:noFill/>
                          </a:ln>
                          <a:effectLst/>
                        </a:rPr>
                        <a:t>Institute</a:t>
                      </a:r>
                      <a:endParaRPr kumimoji="0" lang="de-DE" sz="14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u="none" strike="noStrike" cap="none" normalizeH="0" baseline="0" dirty="0" smtClean="0">
                          <a:ln>
                            <a:noFill/>
                          </a:ln>
                          <a:effectLst/>
                        </a:rPr>
                        <a:t>Ion </a:t>
                      </a:r>
                      <a:r>
                        <a:rPr kumimoji="0" lang="de-DE" sz="1400" u="none" strike="noStrike" cap="none" normalizeH="0" baseline="0" dirty="0" err="1" smtClean="0">
                          <a:ln>
                            <a:noFill/>
                          </a:ln>
                          <a:effectLst/>
                        </a:rPr>
                        <a:t>species</a:t>
                      </a:r>
                      <a:endParaRPr kumimoji="0" lang="de-DE" sz="14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u="none" strike="noStrike" cap="none" normalizeH="0" baseline="0" dirty="0" smtClean="0">
                          <a:ln>
                            <a:noFill/>
                          </a:ln>
                          <a:effectLst/>
                        </a:rPr>
                        <a:t>Total </a:t>
                      </a:r>
                      <a:r>
                        <a:rPr kumimoji="0" lang="de-DE" sz="1400" u="none" strike="noStrike" cap="none" normalizeH="0" baseline="0" dirty="0" err="1" smtClean="0">
                          <a:ln>
                            <a:noFill/>
                          </a:ln>
                          <a:effectLst/>
                        </a:rPr>
                        <a:t>integ</a:t>
                      </a:r>
                      <a:r>
                        <a:rPr kumimoji="0" lang="de-DE" sz="1400" u="none" strike="noStrike" cap="none" normalizeH="0" baseline="0" dirty="0" smtClean="0">
                          <a:ln>
                            <a:noFill/>
                          </a:ln>
                          <a:effectLst/>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u="none" strike="noStrike" cap="none" normalizeH="0" baseline="0" dirty="0" err="1" smtClean="0">
                          <a:ln>
                            <a:noFill/>
                          </a:ln>
                          <a:effectLst/>
                        </a:rPr>
                        <a:t>cross</a:t>
                      </a:r>
                      <a:r>
                        <a:rPr kumimoji="0" lang="de-DE" sz="1400" u="none" strike="noStrike" cap="none" normalizeH="0" baseline="0" dirty="0" smtClean="0">
                          <a:ln>
                            <a:noFill/>
                          </a:ln>
                          <a:effectLst/>
                        </a:rPr>
                        <a:t> </a:t>
                      </a:r>
                      <a:r>
                        <a:rPr kumimoji="0" lang="de-DE" sz="1400" u="none" strike="noStrike" cap="none" normalizeH="0" baseline="0" dirty="0" err="1" smtClean="0">
                          <a:ln>
                            <a:noFill/>
                          </a:ln>
                          <a:effectLst/>
                        </a:rPr>
                        <a:t>section</a:t>
                      </a:r>
                      <a:r>
                        <a:rPr kumimoji="0" lang="de-DE" sz="1400" u="none" strike="noStrike" cap="none" normalizeH="0" baseline="0" dirty="0" smtClean="0">
                          <a:ln>
                            <a:noFill/>
                          </a:ln>
                          <a:effectLst/>
                        </a:rPr>
                        <a:t> </a:t>
                      </a:r>
                      <a:r>
                        <a:rPr kumimoji="0" lang="el-GR" sz="1400" u="none" strike="noStrike" cap="none" normalizeH="0" baseline="0" dirty="0" smtClean="0">
                          <a:ln>
                            <a:noFill/>
                          </a:ln>
                          <a:effectLst/>
                        </a:rPr>
                        <a:t>σ</a:t>
                      </a:r>
                      <a:r>
                        <a:rPr kumimoji="0" lang="el-GR" sz="1400" u="none" strike="noStrike" cap="none" normalizeH="0" baseline="-25000" dirty="0" smtClean="0">
                          <a:ln>
                            <a:noFill/>
                          </a:ln>
                          <a:effectLst/>
                        </a:rPr>
                        <a:t>i</a:t>
                      </a:r>
                      <a:r>
                        <a:rPr kumimoji="0" lang="de-DE" sz="1400" u="none" strike="noStrike" cap="none" normalizeH="0" baseline="-25000" dirty="0" err="1" smtClean="0">
                          <a:ln>
                            <a:noFill/>
                          </a:ln>
                          <a:effectLst/>
                        </a:rPr>
                        <a:t>nt</a:t>
                      </a:r>
                      <a:endParaRPr kumimoji="0" lang="de-DE" sz="14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u="none" strike="noStrike" cap="none" normalizeH="0" baseline="0" dirty="0" err="1" smtClean="0">
                          <a:ln>
                            <a:noFill/>
                          </a:ln>
                          <a:effectLst/>
                        </a:rPr>
                        <a:t>Number</a:t>
                      </a:r>
                      <a:r>
                        <a:rPr kumimoji="0" lang="de-DE" sz="1400" u="none" strike="noStrike" cap="none" normalizeH="0" baseline="0" dirty="0" smtClean="0">
                          <a:ln>
                            <a:noFill/>
                          </a:ln>
                          <a:effectLst/>
                        </a:rPr>
                        <a:t> </a:t>
                      </a:r>
                      <a:r>
                        <a:rPr kumimoji="0" lang="de-DE" sz="1400" u="none" strike="noStrike" cap="none" normalizeH="0" baseline="0" dirty="0" err="1" smtClean="0">
                          <a:ln>
                            <a:noFill/>
                          </a:ln>
                          <a:effectLst/>
                        </a:rPr>
                        <a:t>of</a:t>
                      </a:r>
                      <a:r>
                        <a:rPr kumimoji="0" lang="de-DE" sz="1400" u="none" strike="noStrike" cap="none" normalizeH="0" baseline="0" dirty="0" smtClean="0">
                          <a:ln>
                            <a:noFill/>
                          </a:ln>
                          <a:effectLst/>
                        </a:rPr>
                        <a:t> </a:t>
                      </a:r>
                      <a:r>
                        <a:rPr kumimoji="0" lang="de-DE" sz="1400" u="none" strike="noStrike" cap="none" normalizeH="0" baseline="0" dirty="0" err="1" smtClean="0">
                          <a:ln>
                            <a:noFill/>
                          </a:ln>
                          <a:effectLst/>
                        </a:rPr>
                        <a:t>ions</a:t>
                      </a:r>
                      <a:r>
                        <a:rPr kumimoji="0" lang="de-DE" sz="1400" u="none" strike="noStrike" cap="none" normalizeH="0" baseline="0" dirty="0" smtClean="0">
                          <a:ln>
                            <a:noFill/>
                          </a:ln>
                          <a:effectLst/>
                        </a:rPr>
                        <a:t> per </a:t>
                      </a:r>
                      <a:r>
                        <a:rPr kumimoji="0" lang="de-DE" sz="1400" u="none" strike="noStrike" cap="none" normalizeH="0" baseline="0" dirty="0" err="1" smtClean="0">
                          <a:ln>
                            <a:noFill/>
                          </a:ln>
                          <a:effectLst/>
                        </a:rPr>
                        <a:t>cycle</a:t>
                      </a:r>
                      <a:endParaRPr kumimoji="0" lang="de-DE" sz="14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u="none" strike="noStrike" cap="none" normalizeH="0" baseline="0" dirty="0" smtClean="0">
                          <a:ln>
                            <a:noFill/>
                          </a:ln>
                          <a:effectLst/>
                        </a:rPr>
                        <a:t>N x </a:t>
                      </a:r>
                      <a:r>
                        <a:rPr kumimoji="0" lang="el-GR" sz="1400" u="none" strike="noStrike" cap="none" normalizeH="0" baseline="0" dirty="0" smtClean="0">
                          <a:ln>
                            <a:noFill/>
                          </a:ln>
                          <a:effectLst/>
                        </a:rPr>
                        <a:t>σ</a:t>
                      </a:r>
                      <a:r>
                        <a:rPr kumimoji="0" lang="el-GR" sz="1400" u="none" strike="noStrike" cap="none" normalizeH="0" baseline="-25000" dirty="0" smtClean="0">
                          <a:ln>
                            <a:noFill/>
                          </a:ln>
                          <a:effectLst/>
                        </a:rPr>
                        <a:t>i</a:t>
                      </a:r>
                      <a:r>
                        <a:rPr kumimoji="0" lang="de-DE" sz="1400" u="none" strike="noStrike" cap="none" normalizeH="0" baseline="-25000" dirty="0" err="1" smtClean="0">
                          <a:ln>
                            <a:noFill/>
                          </a:ln>
                          <a:effectLst/>
                        </a:rPr>
                        <a:t>nt</a:t>
                      </a:r>
                      <a:endParaRPr kumimoji="0" lang="de-DE" sz="1400" b="0" i="0" u="none" strike="noStrike" cap="none" normalizeH="0" baseline="-25000" dirty="0" smtClean="0">
                        <a:ln>
                          <a:noFill/>
                        </a:ln>
                        <a:solidFill>
                          <a:schemeClr val="tx1"/>
                        </a:solidFill>
                        <a:effectLst/>
                        <a:latin typeface="Arial" charset="0"/>
                      </a:endParaRPr>
                    </a:p>
                  </a:txBody>
                  <a:tcPr marL="87629" marR="87629" marT="45718" marB="45718"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u="none" strike="noStrike" cap="none" normalizeH="0" baseline="0" dirty="0" err="1" smtClean="0">
                          <a:ln>
                            <a:noFill/>
                          </a:ln>
                          <a:effectLst/>
                        </a:rPr>
                        <a:t>f</a:t>
                      </a:r>
                      <a:r>
                        <a:rPr kumimoji="0" lang="de-DE" sz="1400" u="none" strike="noStrike" cap="none" normalizeH="0" baseline="-25000" dirty="0" err="1" smtClean="0">
                          <a:ln>
                            <a:noFill/>
                          </a:ln>
                          <a:effectLst/>
                        </a:rPr>
                        <a:t>rep</a:t>
                      </a:r>
                      <a:r>
                        <a:rPr kumimoji="0" lang="de-DE" sz="1400" u="none" strike="noStrike" cap="none" normalizeH="0" baseline="0" dirty="0" smtClean="0">
                          <a:ln>
                            <a:noFill/>
                          </a:ln>
                          <a:effectLst/>
                        </a:rPr>
                        <a:t> [Hz]</a:t>
                      </a:r>
                      <a:endParaRPr kumimoji="0" lang="de-DE" sz="14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u="none" strike="noStrike" cap="none" normalizeH="0" baseline="0" dirty="0" smtClean="0">
                          <a:ln>
                            <a:noFill/>
                          </a:ln>
                          <a:effectLst/>
                        </a:rPr>
                        <a:t>N * </a:t>
                      </a:r>
                      <a:r>
                        <a:rPr kumimoji="0" lang="el-GR" sz="1400" u="none" strike="noStrike" cap="none" normalizeH="0" baseline="0" dirty="0" smtClean="0">
                          <a:ln>
                            <a:noFill/>
                          </a:ln>
                          <a:effectLst/>
                        </a:rPr>
                        <a:t>σ</a:t>
                      </a:r>
                      <a:r>
                        <a:rPr kumimoji="0" lang="de-DE" sz="1400" u="none" strike="noStrike" cap="none" normalizeH="0" baseline="-25000" dirty="0" err="1" smtClean="0">
                          <a:ln>
                            <a:noFill/>
                          </a:ln>
                          <a:effectLst/>
                        </a:rPr>
                        <a:t>int</a:t>
                      </a:r>
                      <a:r>
                        <a:rPr kumimoji="0" lang="de-DE" sz="1400" u="none" strike="noStrike" cap="none" normalizeH="0" baseline="0" dirty="0" smtClean="0">
                          <a:ln>
                            <a:noFill/>
                          </a:ln>
                          <a:effectLst/>
                        </a:rPr>
                        <a:t> * </a:t>
                      </a:r>
                      <a:r>
                        <a:rPr kumimoji="0" lang="de-DE" sz="1400" u="none" strike="noStrike" cap="none" normalizeH="0" baseline="0" dirty="0" err="1" smtClean="0">
                          <a:ln>
                            <a:noFill/>
                          </a:ln>
                          <a:effectLst/>
                        </a:rPr>
                        <a:t>f</a:t>
                      </a:r>
                      <a:r>
                        <a:rPr kumimoji="0" lang="de-DE" sz="1400" u="none" strike="noStrike" cap="none" normalizeH="0" baseline="-25000" dirty="0" err="1" smtClean="0">
                          <a:ln>
                            <a:noFill/>
                          </a:ln>
                          <a:effectLst/>
                        </a:rPr>
                        <a:t>rep</a:t>
                      </a:r>
                      <a:endParaRPr kumimoji="0" lang="de-DE" sz="1400" b="0" i="0" u="none" strike="noStrike" cap="none" normalizeH="0" baseline="-25000" dirty="0" smtClean="0">
                        <a:ln>
                          <a:noFill/>
                        </a:ln>
                        <a:solidFill>
                          <a:schemeClr val="tx1"/>
                        </a:solidFill>
                        <a:effectLst/>
                        <a:latin typeface="Arial" charset="0"/>
                      </a:endParaRPr>
                    </a:p>
                  </a:txBody>
                  <a:tcPr marL="87629" marR="87629" marT="45718" marB="45718" horzOverflow="overflow"/>
                </a:tc>
              </a:tr>
              <a:tr h="1531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smtClean="0">
                          <a:ln>
                            <a:noFill/>
                          </a:ln>
                          <a:effectLst/>
                        </a:rPr>
                        <a:t>AGS Booster</a:t>
                      </a:r>
                      <a:endParaRPr kumimoji="0" lang="de-DE" sz="1200" b="0" i="0" u="none" strike="noStrike" cap="none" normalizeH="0" baseline="0" smtClean="0">
                        <a:ln>
                          <a:noFill/>
                        </a:ln>
                        <a:solidFill>
                          <a:schemeClr val="tx1"/>
                        </a:solidFill>
                        <a:effectLst/>
                        <a:latin typeface="Arial" charset="0"/>
                      </a:endParaRPr>
                    </a:p>
                  </a:txBody>
                  <a:tcPr marL="87629" marR="87629" marT="45718" marB="45718"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BNL</a:t>
                      </a:r>
                      <a:endParaRPr kumimoji="0" lang="de-DE" sz="12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Au</a:t>
                      </a:r>
                      <a:r>
                        <a:rPr kumimoji="0" lang="de-DE" sz="1200" u="none" strike="noStrike" cap="none" normalizeH="0" baseline="30000" dirty="0" smtClean="0">
                          <a:ln>
                            <a:noFill/>
                          </a:ln>
                          <a:effectLst/>
                        </a:rPr>
                        <a:t>31+</a:t>
                      </a:r>
                      <a:endParaRPr kumimoji="0" lang="de-DE" sz="1200" b="0" i="0" u="none" strike="noStrike" cap="none" normalizeH="0" baseline="3000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4.5x10</a:t>
                      </a:r>
                      <a:r>
                        <a:rPr kumimoji="0" lang="de-DE" sz="1200" u="none" strike="noStrike" cap="none" normalizeH="0" baseline="30000" dirty="0" smtClean="0">
                          <a:ln>
                            <a:noFill/>
                          </a:ln>
                          <a:effectLst/>
                        </a:rPr>
                        <a:t>-21</a:t>
                      </a:r>
                      <a:endParaRPr kumimoji="0" lang="de-DE" sz="12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5x10 </a:t>
                      </a:r>
                      <a:r>
                        <a:rPr kumimoji="0" lang="de-DE" sz="1200" u="none" strike="noStrike" cap="none" normalizeH="0" baseline="30000" dirty="0" smtClean="0">
                          <a:ln>
                            <a:noFill/>
                          </a:ln>
                          <a:effectLst/>
                        </a:rPr>
                        <a:t>9</a:t>
                      </a:r>
                      <a:endParaRPr kumimoji="0" lang="de-DE" sz="1200" b="0" i="0" u="none" strike="noStrike" cap="none" normalizeH="0" baseline="3000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2.2x10</a:t>
                      </a:r>
                      <a:r>
                        <a:rPr kumimoji="0" lang="de-DE" sz="1200" u="none" strike="noStrike" cap="none" normalizeH="0" baseline="30000" dirty="0" smtClean="0">
                          <a:ln>
                            <a:noFill/>
                          </a:ln>
                          <a:effectLst/>
                        </a:rPr>
                        <a:t>-11</a:t>
                      </a:r>
                      <a:endParaRPr kumimoji="0" lang="de-DE" sz="1200" b="0" i="0" u="none" strike="noStrike" cap="none" normalizeH="0" baseline="3000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5.00</a:t>
                      </a:r>
                      <a:endParaRPr kumimoji="0" lang="de-DE" sz="12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b="1" u="none" strike="noStrike" cap="none" normalizeH="0" baseline="0" dirty="0" smtClean="0">
                          <a:ln>
                            <a:noFill/>
                          </a:ln>
                          <a:solidFill>
                            <a:srgbClr val="FFFF00"/>
                          </a:solidFill>
                          <a:effectLst/>
                        </a:rPr>
                        <a:t>1.1x10</a:t>
                      </a:r>
                      <a:r>
                        <a:rPr kumimoji="0" lang="de-DE" sz="1200" b="1" u="none" strike="noStrike" cap="none" normalizeH="0" baseline="30000" dirty="0" smtClean="0">
                          <a:ln>
                            <a:noFill/>
                          </a:ln>
                          <a:solidFill>
                            <a:srgbClr val="FFFF00"/>
                          </a:solidFill>
                          <a:effectLst/>
                        </a:rPr>
                        <a:t>-10</a:t>
                      </a:r>
                      <a:endParaRPr kumimoji="0" lang="de-DE" sz="1200" b="1" i="0" u="none" strike="noStrike" cap="none" normalizeH="0" baseline="30000" dirty="0" smtClean="0">
                        <a:ln>
                          <a:noFill/>
                        </a:ln>
                        <a:solidFill>
                          <a:srgbClr val="FFFF00"/>
                        </a:solidFill>
                        <a:effectLst/>
                        <a:latin typeface="Arial" charset="0"/>
                      </a:endParaRPr>
                    </a:p>
                  </a:txBody>
                  <a:tcPr marL="87629" marR="87629" marT="45718" marB="45718" horzOverflow="overflow"/>
                </a:tc>
              </a:tr>
              <a:tr h="1238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LEIR</a:t>
                      </a:r>
                      <a:endParaRPr kumimoji="0" lang="de-DE" sz="12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CERN</a:t>
                      </a:r>
                      <a:endParaRPr kumimoji="0" lang="de-DE" sz="12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Pb</a:t>
                      </a:r>
                      <a:r>
                        <a:rPr kumimoji="0" lang="de-DE" sz="1200" u="none" strike="noStrike" cap="none" normalizeH="0" baseline="30000" dirty="0" smtClean="0">
                          <a:ln>
                            <a:noFill/>
                          </a:ln>
                          <a:effectLst/>
                        </a:rPr>
                        <a:t>54+</a:t>
                      </a:r>
                      <a:endParaRPr kumimoji="0" lang="de-DE" sz="1200" b="0" i="0" u="none" strike="noStrike" cap="none" normalizeH="0" baseline="3000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5.5x10</a:t>
                      </a:r>
                      <a:r>
                        <a:rPr kumimoji="0" lang="de-DE" sz="1200" u="none" strike="noStrike" cap="none" normalizeH="0" baseline="30000" dirty="0" smtClean="0">
                          <a:ln>
                            <a:noFill/>
                          </a:ln>
                          <a:effectLst/>
                        </a:rPr>
                        <a:t>-20</a:t>
                      </a:r>
                      <a:endParaRPr kumimoji="0" lang="de-DE" sz="1200" b="0" i="0" u="none" strike="noStrike" cap="none" normalizeH="0" baseline="3000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1x10 </a:t>
                      </a:r>
                      <a:r>
                        <a:rPr kumimoji="0" lang="de-DE" sz="1200" u="none" strike="noStrike" cap="none" normalizeH="0" baseline="30000" dirty="0" smtClean="0">
                          <a:ln>
                            <a:noFill/>
                          </a:ln>
                          <a:effectLst/>
                        </a:rPr>
                        <a:t>9</a:t>
                      </a:r>
                      <a:endParaRPr kumimoji="0" lang="de-DE" sz="1200" b="0" i="0" u="none" strike="noStrike" cap="none" normalizeH="0" baseline="3000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b="1" u="none" strike="noStrike" cap="none" normalizeH="0" baseline="0" dirty="0" smtClean="0">
                          <a:ln>
                            <a:noFill/>
                          </a:ln>
                          <a:solidFill>
                            <a:srgbClr val="FFC000"/>
                          </a:solidFill>
                          <a:effectLst/>
                        </a:rPr>
                        <a:t>5.5x10</a:t>
                      </a:r>
                      <a:r>
                        <a:rPr kumimoji="0" lang="de-DE" sz="1200" b="1" u="none" strike="noStrike" cap="none" normalizeH="0" baseline="30000" dirty="0" smtClean="0">
                          <a:ln>
                            <a:noFill/>
                          </a:ln>
                          <a:solidFill>
                            <a:srgbClr val="FFC000"/>
                          </a:solidFill>
                          <a:effectLst/>
                        </a:rPr>
                        <a:t>-11</a:t>
                      </a:r>
                      <a:endParaRPr kumimoji="0" lang="de-DE" sz="1200" b="1" i="0" u="none" strike="noStrike" cap="none" normalizeH="0" baseline="30000" dirty="0" smtClean="0">
                        <a:ln>
                          <a:noFill/>
                        </a:ln>
                        <a:solidFill>
                          <a:srgbClr val="FFC000"/>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0.25</a:t>
                      </a:r>
                      <a:endParaRPr kumimoji="0" lang="de-DE" sz="12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1.4x10</a:t>
                      </a:r>
                      <a:r>
                        <a:rPr kumimoji="0" lang="de-DE" sz="1200" u="none" strike="noStrike" cap="none" normalizeH="0" baseline="30000" dirty="0" smtClean="0">
                          <a:ln>
                            <a:noFill/>
                          </a:ln>
                          <a:effectLst/>
                        </a:rPr>
                        <a:t>-11</a:t>
                      </a:r>
                      <a:endParaRPr kumimoji="0" lang="de-DE" sz="1200" b="0" i="0" u="none" strike="noStrike" cap="none" normalizeH="0" baseline="0" dirty="0" smtClean="0">
                        <a:ln>
                          <a:noFill/>
                        </a:ln>
                        <a:solidFill>
                          <a:schemeClr val="tx1"/>
                        </a:solidFill>
                        <a:effectLst/>
                        <a:latin typeface="Arial" charset="0"/>
                      </a:endParaRPr>
                    </a:p>
                  </a:txBody>
                  <a:tcPr marL="87629" marR="87629" marT="45718" marB="45718" horzOverflow="overflow"/>
                </a:tc>
              </a:tr>
              <a:tr h="173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NICA Booster</a:t>
                      </a:r>
                      <a:endParaRPr kumimoji="0" lang="de-DE" sz="12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JINR</a:t>
                      </a:r>
                      <a:endParaRPr kumimoji="0" lang="de-DE" sz="12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Au</a:t>
                      </a:r>
                      <a:r>
                        <a:rPr kumimoji="0" lang="de-DE" sz="1200" u="none" strike="noStrike" cap="none" normalizeH="0" baseline="30000" dirty="0" smtClean="0">
                          <a:ln>
                            <a:noFill/>
                          </a:ln>
                          <a:effectLst/>
                        </a:rPr>
                        <a:t>32+</a:t>
                      </a:r>
                      <a:endParaRPr kumimoji="0" lang="de-DE" sz="1200" b="0" i="0" u="none" strike="noStrike" cap="none" normalizeH="0" baseline="3000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4.9x10</a:t>
                      </a:r>
                      <a:r>
                        <a:rPr kumimoji="0" lang="de-DE" sz="1200" u="none" strike="noStrike" cap="none" normalizeH="0" baseline="30000" dirty="0" smtClean="0">
                          <a:ln>
                            <a:noFill/>
                          </a:ln>
                          <a:effectLst/>
                        </a:rPr>
                        <a:t>-21</a:t>
                      </a:r>
                      <a:endParaRPr kumimoji="0" lang="de-DE" sz="1200" b="0" i="0" u="none" strike="noStrike" cap="none" normalizeH="0" baseline="3000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4x10 </a:t>
                      </a:r>
                      <a:r>
                        <a:rPr kumimoji="0" lang="de-DE" sz="1200" u="none" strike="noStrike" cap="none" normalizeH="0" baseline="30000" dirty="0" smtClean="0">
                          <a:ln>
                            <a:noFill/>
                          </a:ln>
                          <a:effectLst/>
                        </a:rPr>
                        <a:t>9</a:t>
                      </a:r>
                      <a:endParaRPr kumimoji="0" lang="de-DE" sz="1200" b="0" i="0" u="none" strike="noStrike" cap="none" normalizeH="0" baseline="3000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1.9x10</a:t>
                      </a:r>
                      <a:r>
                        <a:rPr kumimoji="0" lang="de-DE" sz="1200" u="none" strike="noStrike" cap="none" normalizeH="0" baseline="30000" dirty="0" smtClean="0">
                          <a:ln>
                            <a:noFill/>
                          </a:ln>
                          <a:effectLst/>
                        </a:rPr>
                        <a:t>-11</a:t>
                      </a:r>
                      <a:endParaRPr kumimoji="0" lang="de-DE" sz="1200" b="0" i="0" u="none" strike="noStrike" cap="none" normalizeH="0" baseline="3000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0.25</a:t>
                      </a:r>
                      <a:endParaRPr kumimoji="0" lang="de-DE" sz="12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4.7x10</a:t>
                      </a:r>
                      <a:r>
                        <a:rPr kumimoji="0" lang="de-DE" sz="1200" u="none" strike="noStrike" cap="none" normalizeH="0" baseline="30000" dirty="0" smtClean="0">
                          <a:ln>
                            <a:noFill/>
                          </a:ln>
                          <a:effectLst/>
                        </a:rPr>
                        <a:t>-12</a:t>
                      </a:r>
                      <a:endParaRPr kumimoji="0" lang="de-DE" sz="1200" b="0" i="0" u="none" strike="noStrike" cap="none" normalizeH="0" baseline="0" dirty="0" smtClean="0">
                        <a:ln>
                          <a:noFill/>
                        </a:ln>
                        <a:solidFill>
                          <a:schemeClr val="tx1"/>
                        </a:solidFill>
                        <a:effectLst/>
                        <a:latin typeface="Arial" charset="0"/>
                      </a:endParaRPr>
                    </a:p>
                  </a:txBody>
                  <a:tcPr marL="87629" marR="87629" marT="45718" marB="45718" horzOverflow="overflow"/>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smtClean="0">
                          <a:ln>
                            <a:noFill/>
                          </a:ln>
                          <a:effectLst/>
                        </a:rPr>
                        <a:t>SIS18</a:t>
                      </a:r>
                      <a:endParaRPr kumimoji="0" lang="de-DE" sz="1200" b="0" i="0" u="none" strike="noStrike" cap="none" normalizeH="0" baseline="0" smtClean="0">
                        <a:ln>
                          <a:noFill/>
                        </a:ln>
                        <a:solidFill>
                          <a:schemeClr val="tx1"/>
                        </a:solidFill>
                        <a:effectLst/>
                        <a:latin typeface="Arial" charset="0"/>
                      </a:endParaRPr>
                    </a:p>
                  </a:txBody>
                  <a:tcPr marL="87629" marR="87629" marT="45718" marB="45718"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GSI</a:t>
                      </a:r>
                      <a:endParaRPr kumimoji="0" lang="de-DE" sz="12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U</a:t>
                      </a:r>
                      <a:r>
                        <a:rPr kumimoji="0" lang="de-DE" sz="1200" u="none" strike="noStrike" cap="none" normalizeH="0" baseline="30000" dirty="0" smtClean="0">
                          <a:ln>
                            <a:noFill/>
                          </a:ln>
                          <a:effectLst/>
                        </a:rPr>
                        <a:t>28+</a:t>
                      </a:r>
                      <a:endParaRPr kumimoji="0" lang="de-DE" sz="1200" b="0" i="0" u="none" strike="noStrike" cap="none" normalizeH="0" baseline="3000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8.7x10</a:t>
                      </a:r>
                      <a:r>
                        <a:rPr kumimoji="0" lang="de-DE" sz="1200" u="none" strike="noStrike" cap="none" normalizeH="0" baseline="30000" dirty="0" smtClean="0">
                          <a:ln>
                            <a:noFill/>
                          </a:ln>
                          <a:effectLst/>
                        </a:rPr>
                        <a:t>-22</a:t>
                      </a:r>
                      <a:endParaRPr kumimoji="0" lang="de-DE" sz="1200" b="0" i="0" u="none" strike="noStrike" cap="none" normalizeH="0" baseline="3000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1.5x10</a:t>
                      </a:r>
                      <a:r>
                        <a:rPr kumimoji="0" lang="de-DE" sz="1200" u="none" strike="noStrike" cap="none" normalizeH="0" baseline="30000" dirty="0" smtClean="0">
                          <a:ln>
                            <a:noFill/>
                          </a:ln>
                          <a:effectLst/>
                        </a:rPr>
                        <a:t>11</a:t>
                      </a:r>
                      <a:endParaRPr kumimoji="0" lang="de-DE" sz="1200" b="0" i="0" u="none" strike="noStrike" cap="none" normalizeH="0" baseline="3000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solidFill>
                            <a:srgbClr val="FF0000"/>
                          </a:solidFill>
                          <a:effectLst/>
                        </a:rPr>
                        <a:t>1.3x10</a:t>
                      </a:r>
                      <a:r>
                        <a:rPr kumimoji="0" lang="de-DE" sz="1200" u="none" strike="noStrike" cap="none" normalizeH="0" baseline="30000" dirty="0" smtClean="0">
                          <a:ln>
                            <a:noFill/>
                          </a:ln>
                          <a:solidFill>
                            <a:srgbClr val="FF0000"/>
                          </a:solidFill>
                          <a:effectLst/>
                        </a:rPr>
                        <a:t>-10</a:t>
                      </a:r>
                      <a:endParaRPr kumimoji="0" lang="de-DE" sz="1200" b="0" i="0" u="none" strike="noStrike" cap="none" normalizeH="0" baseline="30000" dirty="0" smtClean="0">
                        <a:ln>
                          <a:noFill/>
                        </a:ln>
                        <a:solidFill>
                          <a:srgbClr val="FF0000"/>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3.00</a:t>
                      </a:r>
                      <a:endParaRPr kumimoji="0" lang="de-DE" sz="12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solidFill>
                            <a:srgbClr val="FF0000"/>
                          </a:solidFill>
                          <a:effectLst/>
                        </a:rPr>
                        <a:t>3.9x10</a:t>
                      </a:r>
                      <a:r>
                        <a:rPr kumimoji="0" lang="de-DE" sz="1200" u="none" strike="noStrike" cap="none" normalizeH="0" baseline="30000" dirty="0" smtClean="0">
                          <a:ln>
                            <a:noFill/>
                          </a:ln>
                          <a:solidFill>
                            <a:srgbClr val="FF0000"/>
                          </a:solidFill>
                          <a:effectLst/>
                        </a:rPr>
                        <a:t>-10</a:t>
                      </a:r>
                      <a:endParaRPr kumimoji="0" lang="de-DE" sz="1200" b="0" i="0" u="none" strike="noStrike" cap="none" normalizeH="0" baseline="30000" dirty="0" smtClean="0">
                        <a:ln>
                          <a:noFill/>
                        </a:ln>
                        <a:solidFill>
                          <a:srgbClr val="FF0000"/>
                        </a:solidFill>
                        <a:effectLst/>
                        <a:latin typeface="Arial" charset="0"/>
                      </a:endParaRPr>
                    </a:p>
                  </a:txBody>
                  <a:tcPr marL="87629" marR="87629" marT="45718" marB="45718" horzOverflow="overflow"/>
                </a:tc>
              </a:tr>
              <a:tr h="2815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SIS100</a:t>
                      </a:r>
                      <a:endParaRPr kumimoji="0" lang="de-DE" sz="12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FAIR</a:t>
                      </a:r>
                      <a:endParaRPr kumimoji="0" lang="de-DE" sz="12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U</a:t>
                      </a:r>
                      <a:r>
                        <a:rPr kumimoji="0" lang="de-DE" sz="1200" u="none" strike="noStrike" cap="none" normalizeH="0" baseline="30000" dirty="0" smtClean="0">
                          <a:ln>
                            <a:noFill/>
                          </a:ln>
                          <a:effectLst/>
                        </a:rPr>
                        <a:t>28+</a:t>
                      </a:r>
                      <a:endParaRPr kumimoji="0" lang="de-DE" sz="1200" b="0" i="0" u="none" strike="noStrike" cap="none" normalizeH="0" baseline="3000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1.8x10</a:t>
                      </a:r>
                      <a:r>
                        <a:rPr kumimoji="0" lang="de-DE" sz="1200" u="none" strike="noStrike" cap="none" normalizeH="0" baseline="30000" dirty="0" smtClean="0">
                          <a:ln>
                            <a:noFill/>
                          </a:ln>
                          <a:effectLst/>
                        </a:rPr>
                        <a:t>-21</a:t>
                      </a:r>
                      <a:endParaRPr kumimoji="0" lang="de-DE" sz="1200" b="0" i="0" u="none" strike="noStrike" cap="none" normalizeH="0" baseline="3000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6x10</a:t>
                      </a:r>
                      <a:r>
                        <a:rPr kumimoji="0" lang="de-DE" sz="1200" u="none" strike="noStrike" cap="none" normalizeH="0" baseline="30000" dirty="0" smtClean="0">
                          <a:ln>
                            <a:noFill/>
                          </a:ln>
                          <a:effectLst/>
                        </a:rPr>
                        <a:t>11</a:t>
                      </a:r>
                      <a:endParaRPr kumimoji="0" lang="de-DE" sz="1200" b="0" i="0" u="none" strike="noStrike" cap="none" normalizeH="0" baseline="3000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solidFill>
                            <a:srgbClr val="FF0000"/>
                          </a:solidFill>
                          <a:effectLst/>
                        </a:rPr>
                        <a:t>1.1x10</a:t>
                      </a:r>
                      <a:r>
                        <a:rPr kumimoji="0" lang="de-DE" sz="1200" u="none" strike="noStrike" cap="none" normalizeH="0" baseline="30000" dirty="0" smtClean="0">
                          <a:ln>
                            <a:noFill/>
                          </a:ln>
                          <a:solidFill>
                            <a:srgbClr val="FF0000"/>
                          </a:solidFill>
                          <a:effectLst/>
                        </a:rPr>
                        <a:t>- 9</a:t>
                      </a:r>
                      <a:endParaRPr kumimoji="0" lang="de-DE" sz="1200" b="0" i="0" u="none" strike="noStrike" cap="none" normalizeH="0" baseline="30000" dirty="0" smtClean="0">
                        <a:ln>
                          <a:noFill/>
                        </a:ln>
                        <a:solidFill>
                          <a:srgbClr val="FF0000"/>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effectLst/>
                        </a:rPr>
                        <a:t>0.50</a:t>
                      </a:r>
                      <a:endParaRPr kumimoji="0" lang="de-DE" sz="1200" b="0" i="0" u="none" strike="noStrike" cap="none" normalizeH="0" baseline="0" dirty="0" smtClean="0">
                        <a:ln>
                          <a:noFill/>
                        </a:ln>
                        <a:solidFill>
                          <a:schemeClr val="tx1"/>
                        </a:solidFill>
                        <a:effectLst/>
                        <a:latin typeface="Arial" charset="0"/>
                      </a:endParaRPr>
                    </a:p>
                  </a:txBody>
                  <a:tcPr marL="87629" marR="87629" marT="45718" marB="45718"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de-DE" sz="1200" u="none" strike="noStrike" cap="none" normalizeH="0" baseline="0" dirty="0" smtClean="0">
                          <a:ln>
                            <a:noFill/>
                          </a:ln>
                          <a:solidFill>
                            <a:srgbClr val="FF0000"/>
                          </a:solidFill>
                          <a:effectLst/>
                        </a:rPr>
                        <a:t>5.5x10</a:t>
                      </a:r>
                      <a:r>
                        <a:rPr kumimoji="0" lang="de-DE" sz="1200" u="none" strike="noStrike" cap="none" normalizeH="0" baseline="30000" dirty="0" smtClean="0">
                          <a:ln>
                            <a:noFill/>
                          </a:ln>
                          <a:solidFill>
                            <a:srgbClr val="FF0000"/>
                          </a:solidFill>
                          <a:effectLst/>
                        </a:rPr>
                        <a:t>-10</a:t>
                      </a:r>
                      <a:endParaRPr kumimoji="0" lang="de-DE" sz="1200" b="0" i="0" u="none" strike="noStrike" cap="none" normalizeH="0" baseline="0" dirty="0" smtClean="0">
                        <a:ln>
                          <a:noFill/>
                        </a:ln>
                        <a:solidFill>
                          <a:srgbClr val="FF0000"/>
                        </a:solidFill>
                        <a:effectLst/>
                        <a:latin typeface="Arial" charset="0"/>
                      </a:endParaRPr>
                    </a:p>
                  </a:txBody>
                  <a:tcPr marL="87629" marR="87629" marT="45718" marB="45718" horzOverflow="overflow"/>
                </a:tc>
              </a:tr>
            </a:tbl>
          </a:graphicData>
        </a:graphic>
      </p:graphicFrame>
      <p:sp>
        <p:nvSpPr>
          <p:cNvPr id="15427" name="Text Box 137"/>
          <p:cNvSpPr txBox="1">
            <a:spLocks noChangeArrowheads="1"/>
          </p:cNvSpPr>
          <p:nvPr/>
        </p:nvSpPr>
        <p:spPr bwMode="auto">
          <a:xfrm>
            <a:off x="1223963" y="2132856"/>
            <a:ext cx="6696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600" dirty="0"/>
              <a:t>Charge </a:t>
            </a:r>
            <a:r>
              <a:rPr lang="de-DE" altLang="de-DE" sz="1600" dirty="0" err="1"/>
              <a:t>exchange</a:t>
            </a:r>
            <a:r>
              <a:rPr lang="de-DE" altLang="de-DE" sz="1600" dirty="0"/>
              <a:t> </a:t>
            </a:r>
            <a:r>
              <a:rPr lang="de-DE" altLang="de-DE" sz="1600" dirty="0" err="1"/>
              <a:t>loss</a:t>
            </a:r>
            <a:r>
              <a:rPr lang="de-DE" altLang="de-DE" sz="1600" dirty="0"/>
              <a:t> </a:t>
            </a:r>
            <a:r>
              <a:rPr lang="de-DE" altLang="de-DE" sz="1600" dirty="0" err="1"/>
              <a:t>and</a:t>
            </a:r>
            <a:r>
              <a:rPr lang="de-DE" altLang="de-DE" sz="1600" dirty="0"/>
              <a:t> </a:t>
            </a:r>
            <a:r>
              <a:rPr lang="de-DE" altLang="de-DE" sz="1600" dirty="0" err="1"/>
              <a:t>dynamic</a:t>
            </a:r>
            <a:r>
              <a:rPr lang="de-DE" altLang="de-DE" sz="1600" dirty="0"/>
              <a:t> </a:t>
            </a:r>
            <a:r>
              <a:rPr lang="de-DE" altLang="de-DE" sz="1600" dirty="0" err="1"/>
              <a:t>vacuum</a:t>
            </a:r>
            <a:r>
              <a:rPr lang="de-DE" altLang="de-DE" sz="1600" dirty="0"/>
              <a:t> </a:t>
            </a:r>
            <a:r>
              <a:rPr lang="de-DE" altLang="de-DE" sz="1600" dirty="0" err="1"/>
              <a:t>scale</a:t>
            </a:r>
            <a:r>
              <a:rPr lang="de-DE" altLang="de-DE" sz="1600" dirty="0"/>
              <a:t> </a:t>
            </a:r>
            <a:r>
              <a:rPr lang="de-DE" altLang="de-DE" sz="1600" dirty="0" err="1"/>
              <a:t>with</a:t>
            </a:r>
            <a:r>
              <a:rPr lang="de-DE" altLang="de-DE" sz="1600" dirty="0"/>
              <a:t> : [N x </a:t>
            </a:r>
            <a:r>
              <a:rPr lang="el-GR" altLang="de-DE" sz="1600" dirty="0"/>
              <a:t>σ</a:t>
            </a:r>
            <a:r>
              <a:rPr lang="de-DE" altLang="de-DE" sz="1600" baseline="-25000" dirty="0" err="1"/>
              <a:t>int</a:t>
            </a:r>
            <a:r>
              <a:rPr lang="de-DE" altLang="de-DE" sz="1600" dirty="0"/>
              <a:t> ] x </a:t>
            </a:r>
            <a:r>
              <a:rPr lang="de-DE" altLang="de-DE" sz="1600" dirty="0" err="1"/>
              <a:t>f</a:t>
            </a:r>
            <a:r>
              <a:rPr lang="de-DE" altLang="de-DE" sz="1600" baseline="-25000" dirty="0" err="1"/>
              <a:t>rep</a:t>
            </a:r>
            <a:endParaRPr lang="el-GR" altLang="de-DE" sz="1600" baseline="-25000" dirty="0"/>
          </a:p>
        </p:txBody>
      </p:sp>
      <p:sp>
        <p:nvSpPr>
          <p:cNvPr id="3" name="Textfeld 2"/>
          <p:cNvSpPr txBox="1"/>
          <p:nvPr/>
        </p:nvSpPr>
        <p:spPr>
          <a:xfrm>
            <a:off x="6732240" y="5805264"/>
            <a:ext cx="1835759" cy="400110"/>
          </a:xfrm>
          <a:prstGeom prst="rect">
            <a:avLst/>
          </a:prstGeom>
          <a:noFill/>
        </p:spPr>
        <p:txBody>
          <a:bodyPr wrap="none" rtlCol="0">
            <a:spAutoFit/>
          </a:bodyPr>
          <a:lstStyle/>
          <a:p>
            <a:pPr>
              <a:buClr>
                <a:srgbClr val="FDBB63"/>
              </a:buClr>
            </a:pPr>
            <a:r>
              <a:rPr lang="de-DE" sz="2000" dirty="0" err="1" smtClean="0"/>
              <a:t>Figure</a:t>
            </a:r>
            <a:r>
              <a:rPr lang="de-DE" sz="2000" dirty="0" smtClean="0"/>
              <a:t> </a:t>
            </a:r>
            <a:r>
              <a:rPr lang="de-DE" sz="2000" dirty="0" err="1" smtClean="0"/>
              <a:t>of</a:t>
            </a:r>
            <a:r>
              <a:rPr lang="de-DE" sz="2000" dirty="0" smtClean="0"/>
              <a:t> </a:t>
            </a:r>
            <a:r>
              <a:rPr lang="de-DE" sz="2000" dirty="0" err="1" smtClean="0"/>
              <a:t>merit</a:t>
            </a:r>
            <a:endParaRPr lang="de-DE" sz="2000" dirty="0" smtClean="0"/>
          </a:p>
        </p:txBody>
      </p:sp>
      <p:cxnSp>
        <p:nvCxnSpPr>
          <p:cNvPr id="5" name="Gerade Verbindung mit Pfeil 4"/>
          <p:cNvCxnSpPr>
            <a:stCxn id="3" idx="0"/>
          </p:cNvCxnSpPr>
          <p:nvPr/>
        </p:nvCxnSpPr>
        <p:spPr>
          <a:xfrm flipV="1">
            <a:off x="7650120" y="5229200"/>
            <a:ext cx="378264" cy="57606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olie1"/>
          <p:cNvPicPr>
            <a:picLocks noChangeAspect="1" noChangeArrowheads="1"/>
          </p:cNvPicPr>
          <p:nvPr/>
        </p:nvPicPr>
        <p:blipFill>
          <a:blip r:embed="rId2">
            <a:extLst>
              <a:ext uri="{28A0092B-C50C-407E-A947-70E740481C1C}">
                <a14:useLocalDpi xmlns:a14="http://schemas.microsoft.com/office/drawing/2010/main" val="0"/>
              </a:ext>
            </a:extLst>
          </a:blip>
          <a:srcRect r="7874" b="21523"/>
          <a:stretch>
            <a:fillRect/>
          </a:stretch>
        </p:blipFill>
        <p:spPr bwMode="auto">
          <a:xfrm>
            <a:off x="5940425" y="4343400"/>
            <a:ext cx="3203575" cy="2047875"/>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NetworkGS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868" y="1219200"/>
            <a:ext cx="2706688" cy="1925638"/>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3284538"/>
            <a:ext cx="2397125" cy="1719262"/>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7"/>
          <p:cNvSpPr txBox="1">
            <a:spLocks noChangeArrowheads="1"/>
          </p:cNvSpPr>
          <p:nvPr/>
        </p:nvSpPr>
        <p:spPr bwMode="auto">
          <a:xfrm>
            <a:off x="7037388" y="4365625"/>
            <a:ext cx="1152525" cy="24447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000">
                <a:latin typeface="Arial" charset="0"/>
              </a:rPr>
              <a:t>wedge collimator</a:t>
            </a:r>
          </a:p>
        </p:txBody>
      </p:sp>
      <p:sp>
        <p:nvSpPr>
          <p:cNvPr id="16392" name="Text Box 8"/>
          <p:cNvSpPr txBox="1">
            <a:spLocks noChangeArrowheads="1"/>
          </p:cNvSpPr>
          <p:nvPr/>
        </p:nvSpPr>
        <p:spPr bwMode="auto">
          <a:xfrm>
            <a:off x="7900988" y="3429000"/>
            <a:ext cx="936625" cy="39687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000">
                <a:latin typeface="Arial" charset="0"/>
              </a:rPr>
              <a:t>increased pressure</a:t>
            </a:r>
          </a:p>
        </p:txBody>
      </p:sp>
      <p:sp>
        <p:nvSpPr>
          <p:cNvPr id="16393" name="Text Box 9"/>
          <p:cNvSpPr txBox="1">
            <a:spLocks noChangeArrowheads="1"/>
          </p:cNvSpPr>
          <p:nvPr/>
        </p:nvSpPr>
        <p:spPr bwMode="auto">
          <a:xfrm>
            <a:off x="6245225" y="4292600"/>
            <a:ext cx="720725" cy="24447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000" dirty="0" err="1">
                <a:latin typeface="Arial" charset="0"/>
              </a:rPr>
              <a:t>ion</a:t>
            </a:r>
            <a:r>
              <a:rPr lang="de-DE" altLang="de-DE" sz="1000" dirty="0">
                <a:latin typeface="Arial" charset="0"/>
              </a:rPr>
              <a:t> beam</a:t>
            </a:r>
          </a:p>
        </p:txBody>
      </p:sp>
      <p:sp>
        <p:nvSpPr>
          <p:cNvPr id="16394" name="Text Box 10"/>
          <p:cNvSpPr txBox="1">
            <a:spLocks noChangeArrowheads="1"/>
          </p:cNvSpPr>
          <p:nvPr/>
        </p:nvSpPr>
        <p:spPr bwMode="auto">
          <a:xfrm rot="-1200000">
            <a:off x="6892925" y="3429000"/>
            <a:ext cx="720725" cy="2286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900">
                <a:latin typeface="Arial" charset="0"/>
              </a:rPr>
              <a:t>cryo pump</a:t>
            </a:r>
          </a:p>
        </p:txBody>
      </p:sp>
      <p:sp>
        <p:nvSpPr>
          <p:cNvPr id="2" name="Titel 1"/>
          <p:cNvSpPr>
            <a:spLocks noGrp="1"/>
          </p:cNvSpPr>
          <p:nvPr>
            <p:ph type="title"/>
          </p:nvPr>
        </p:nvSpPr>
        <p:spPr/>
        <p:txBody>
          <a:bodyPr>
            <a:normAutofit fontScale="90000"/>
          </a:bodyPr>
          <a:lstStyle/>
          <a:p>
            <a:r>
              <a:rPr lang="de-DE" altLang="de-DE" dirty="0" smtClean="0">
                <a:latin typeface="Arial" charset="0"/>
              </a:rPr>
              <a:t>SIS18 </a:t>
            </a:r>
            <a:r>
              <a:rPr lang="de-DE" altLang="de-DE" dirty="0" err="1" smtClean="0">
                <a:latin typeface="Arial" charset="0"/>
              </a:rPr>
              <a:t>Pressure</a:t>
            </a:r>
            <a:r>
              <a:rPr lang="de-DE" altLang="de-DE" dirty="0" smtClean="0">
                <a:latin typeface="Arial" charset="0"/>
              </a:rPr>
              <a:t> </a:t>
            </a:r>
            <a:r>
              <a:rPr lang="de-DE" altLang="de-DE" dirty="0" err="1">
                <a:latin typeface="Arial" charset="0"/>
              </a:rPr>
              <a:t>Stabilization</a:t>
            </a:r>
            <a:r>
              <a:rPr lang="de-DE" altLang="de-DE" dirty="0">
                <a:latin typeface="Arial" charset="0"/>
              </a:rPr>
              <a:t> - </a:t>
            </a:r>
            <a:r>
              <a:rPr lang="de-DE" altLang="de-DE" dirty="0" err="1" smtClean="0">
                <a:latin typeface="Arial" charset="0"/>
              </a:rPr>
              <a:t>Recipe</a:t>
            </a:r>
            <a:endParaRPr lang="de-DE" dirty="0"/>
          </a:p>
        </p:txBody>
      </p:sp>
      <p:sp>
        <p:nvSpPr>
          <p:cNvPr id="3" name="Inhaltsplatzhalter 2"/>
          <p:cNvSpPr>
            <a:spLocks noGrp="1"/>
          </p:cNvSpPr>
          <p:nvPr>
            <p:ph idx="1"/>
          </p:nvPr>
        </p:nvSpPr>
        <p:spPr>
          <a:xfrm>
            <a:off x="422565" y="1450685"/>
            <a:ext cx="5749635" cy="4903585"/>
          </a:xfrm>
        </p:spPr>
        <p:txBody>
          <a:bodyPr>
            <a:normAutofit fontScale="77500" lnSpcReduction="20000"/>
          </a:bodyPr>
          <a:lstStyle/>
          <a:p>
            <a:pPr>
              <a:lnSpc>
                <a:spcPct val="120000"/>
              </a:lnSpc>
              <a:spcBef>
                <a:spcPts val="600"/>
              </a:spcBef>
            </a:pPr>
            <a:r>
              <a:rPr lang="en-GB" dirty="0" smtClean="0"/>
              <a:t>Short cycle times and short sequences</a:t>
            </a:r>
          </a:p>
          <a:p>
            <a:pPr lvl="1">
              <a:lnSpc>
                <a:spcPct val="120000"/>
              </a:lnSpc>
              <a:spcBef>
                <a:spcPts val="600"/>
              </a:spcBef>
            </a:pPr>
            <a:r>
              <a:rPr lang="en-GB" dirty="0" smtClean="0"/>
              <a:t>SIS18: 10 T/s – 4 batch sequence for SIS100 injection</a:t>
            </a:r>
          </a:p>
          <a:p>
            <a:pPr lvl="1">
              <a:lnSpc>
                <a:spcPct val="120000"/>
              </a:lnSpc>
              <a:spcBef>
                <a:spcPts val="600"/>
              </a:spcBef>
            </a:pPr>
            <a:r>
              <a:rPr lang="en-GB" dirty="0" smtClean="0"/>
              <a:t>New power grid connection, power converters and RF system</a:t>
            </a:r>
          </a:p>
          <a:p>
            <a:pPr>
              <a:lnSpc>
                <a:spcPct val="120000"/>
              </a:lnSpc>
              <a:spcBef>
                <a:spcPts val="600"/>
              </a:spcBef>
            </a:pPr>
            <a:r>
              <a:rPr lang="en-GB" dirty="0" smtClean="0"/>
              <a:t>Enhance pumping power (UHV upgrade)</a:t>
            </a:r>
          </a:p>
          <a:p>
            <a:pPr lvl="1">
              <a:lnSpc>
                <a:spcPct val="120000"/>
              </a:lnSpc>
              <a:spcBef>
                <a:spcPts val="600"/>
              </a:spcBef>
            </a:pPr>
            <a:r>
              <a:rPr lang="en-GB" dirty="0" smtClean="0"/>
              <a:t>NEG-coating - local and distributed</a:t>
            </a:r>
          </a:p>
          <a:p>
            <a:pPr lvl="1">
              <a:lnSpc>
                <a:spcPct val="120000"/>
              </a:lnSpc>
              <a:spcBef>
                <a:spcPts val="600"/>
              </a:spcBef>
            </a:pPr>
            <a:r>
              <a:rPr lang="en-GB" dirty="0" smtClean="0"/>
              <a:t>new magnet chambers, improved bake out system</a:t>
            </a:r>
          </a:p>
          <a:p>
            <a:pPr>
              <a:lnSpc>
                <a:spcPct val="120000"/>
              </a:lnSpc>
              <a:spcBef>
                <a:spcPts val="600"/>
              </a:spcBef>
            </a:pPr>
            <a:r>
              <a:rPr lang="en-GB" dirty="0" smtClean="0"/>
              <a:t>Localizing beam loss and control/suppression of desorption  gases</a:t>
            </a:r>
          </a:p>
          <a:p>
            <a:pPr lvl="1">
              <a:lnSpc>
                <a:spcPct val="120000"/>
              </a:lnSpc>
              <a:spcBef>
                <a:spcPts val="600"/>
              </a:spcBef>
            </a:pPr>
            <a:r>
              <a:rPr lang="en-GB" dirty="0" smtClean="0"/>
              <a:t>Catcher system, Lattice design</a:t>
            </a:r>
          </a:p>
          <a:p>
            <a:pPr lvl="1">
              <a:lnSpc>
                <a:spcPct val="120000"/>
              </a:lnSpc>
              <a:spcBef>
                <a:spcPts val="600"/>
              </a:spcBef>
            </a:pPr>
            <a:r>
              <a:rPr lang="en-GB" dirty="0" smtClean="0"/>
              <a:t>Materials with low desorption yields</a:t>
            </a:r>
          </a:p>
          <a:p>
            <a:pPr lvl="1">
              <a:lnSpc>
                <a:spcPct val="120000"/>
              </a:lnSpc>
              <a:spcBef>
                <a:spcPts val="600"/>
              </a:spcBef>
            </a:pPr>
            <a:r>
              <a:rPr lang="en-GB" dirty="0" smtClean="0"/>
              <a:t>η-</a:t>
            </a:r>
            <a:r>
              <a:rPr lang="en-GB" dirty="0" err="1" smtClean="0"/>
              <a:t>Teststand</a:t>
            </a:r>
            <a:r>
              <a:rPr lang="en-GB" dirty="0" smtClean="0"/>
              <a:t>, ERDA measurements </a:t>
            </a:r>
          </a:p>
          <a:p>
            <a:pPr>
              <a:lnSpc>
                <a:spcPct val="120000"/>
              </a:lnSpc>
              <a:spcBef>
                <a:spcPts val="600"/>
              </a:spcBef>
            </a:pPr>
            <a:r>
              <a:rPr lang="en-GB" dirty="0" smtClean="0"/>
              <a:t>Minimum „effective“ initial beam loss</a:t>
            </a:r>
          </a:p>
          <a:p>
            <a:pPr lvl="1">
              <a:lnSpc>
                <a:spcPct val="120000"/>
              </a:lnSpc>
              <a:spcBef>
                <a:spcPts val="600"/>
              </a:spcBef>
            </a:pPr>
            <a:r>
              <a:rPr lang="en-GB" dirty="0" smtClean="0"/>
              <a:t>Halo collimation in TK to SIS18</a:t>
            </a:r>
          </a:p>
        </p:txBody>
      </p:sp>
      <p:sp>
        <p:nvSpPr>
          <p:cNvPr id="4" name="Geschweifte Klammer rechts 3"/>
          <p:cNvSpPr/>
          <p:nvPr/>
        </p:nvSpPr>
        <p:spPr>
          <a:xfrm>
            <a:off x="4391774" y="4939436"/>
            <a:ext cx="144016" cy="588963"/>
          </a:xfrm>
          <a:prstGeom prst="rightBrac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5" name="Textfeld 4"/>
          <p:cNvSpPr txBox="1"/>
          <p:nvPr/>
        </p:nvSpPr>
        <p:spPr>
          <a:xfrm>
            <a:off x="4535790" y="5105727"/>
            <a:ext cx="2069797" cy="261610"/>
          </a:xfrm>
          <a:prstGeom prst="rect">
            <a:avLst/>
          </a:prstGeom>
          <a:noFill/>
        </p:spPr>
        <p:txBody>
          <a:bodyPr wrap="none" rtlCol="0">
            <a:spAutoFit/>
          </a:bodyPr>
          <a:lstStyle/>
          <a:p>
            <a:pPr marL="0" lvl="1">
              <a:buClr>
                <a:srgbClr val="FDBB63"/>
              </a:buClr>
            </a:pPr>
            <a:r>
              <a:rPr lang="en-GB" sz="1100" dirty="0" smtClean="0">
                <a:solidFill>
                  <a:schemeClr val="accent1"/>
                </a:solidFill>
              </a:rPr>
              <a:t>see presentation of M. Bender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SIS100 Booster:</a:t>
            </a:r>
            <a:br>
              <a:rPr lang="en-US" dirty="0" smtClean="0"/>
            </a:br>
            <a:r>
              <a:rPr lang="en-US" sz="2000" dirty="0" smtClean="0"/>
              <a:t>SIS18 Upgrade program</a:t>
            </a:r>
            <a:endParaRPr lang="en-US" sz="2000" dirty="0"/>
          </a:p>
        </p:txBody>
      </p:sp>
      <p:sp>
        <p:nvSpPr>
          <p:cNvPr id="3" name="Inhaltsplatzhalter 2"/>
          <p:cNvSpPr>
            <a:spLocks noGrp="1"/>
          </p:cNvSpPr>
          <p:nvPr>
            <p:ph idx="1"/>
          </p:nvPr>
        </p:nvSpPr>
        <p:spPr>
          <a:xfrm>
            <a:off x="422563" y="1450685"/>
            <a:ext cx="4365463" cy="4903585"/>
          </a:xfrm>
        </p:spPr>
        <p:txBody>
          <a:bodyPr>
            <a:noAutofit/>
          </a:bodyPr>
          <a:lstStyle/>
          <a:p>
            <a:pPr marL="0" indent="0">
              <a:buNone/>
            </a:pPr>
            <a:r>
              <a:rPr lang="en-US" altLang="de-DE" sz="1500" b="1" dirty="0" smtClean="0"/>
              <a:t>SIS18 goal intensity for booster SIS100 operation:</a:t>
            </a:r>
          </a:p>
          <a:p>
            <a:r>
              <a:rPr lang="en-US" altLang="de-DE" sz="1200" dirty="0" smtClean="0"/>
              <a:t>2.5 x 10</a:t>
            </a:r>
            <a:r>
              <a:rPr lang="en-US" altLang="de-DE" sz="1200" baseline="30000" dirty="0" smtClean="0"/>
              <a:t>11</a:t>
            </a:r>
            <a:r>
              <a:rPr lang="en-US" altLang="de-DE" sz="1200" dirty="0" smtClean="0"/>
              <a:t> U</a:t>
            </a:r>
            <a:r>
              <a:rPr lang="en-US" altLang="de-DE" sz="1200" baseline="30000" dirty="0" smtClean="0"/>
              <a:t>28+</a:t>
            </a:r>
            <a:r>
              <a:rPr lang="en-US" altLang="de-DE" sz="1200" dirty="0" smtClean="0"/>
              <a:t> per cycle, 100 MeV/u (FAIR CDR)</a:t>
            </a:r>
          </a:p>
          <a:p>
            <a:r>
              <a:rPr lang="en-US" altLang="de-DE" sz="1200" b="1" dirty="0" smtClean="0"/>
              <a:t>1.25 x </a:t>
            </a:r>
            <a:r>
              <a:rPr lang="en-US" altLang="de-DE" sz="1200" b="1" dirty="0"/>
              <a:t>10</a:t>
            </a:r>
            <a:r>
              <a:rPr lang="en-US" altLang="de-DE" sz="1200" b="1" baseline="30000" dirty="0"/>
              <a:t>11</a:t>
            </a:r>
            <a:r>
              <a:rPr lang="en-US" altLang="de-DE" sz="1200" b="1" dirty="0"/>
              <a:t> U</a:t>
            </a:r>
            <a:r>
              <a:rPr lang="en-US" altLang="de-DE" sz="1200" b="1" baseline="30000" dirty="0"/>
              <a:t>28+</a:t>
            </a:r>
            <a:r>
              <a:rPr lang="en-US" altLang="de-DE" sz="1200" b="1" dirty="0"/>
              <a:t> </a:t>
            </a:r>
            <a:r>
              <a:rPr lang="en-US" altLang="de-DE" sz="1200" b="1" dirty="0" smtClean="0"/>
              <a:t>per cycle</a:t>
            </a:r>
            <a:r>
              <a:rPr lang="en-US" altLang="de-DE" sz="1200" dirty="0" smtClean="0"/>
              <a:t>, 200 MeV/u (real world compatible numbers)</a:t>
            </a:r>
          </a:p>
          <a:p>
            <a:endParaRPr lang="en-US" altLang="de-DE" sz="1200" dirty="0" smtClean="0"/>
          </a:p>
          <a:p>
            <a:pPr marL="0" indent="0">
              <a:buNone/>
            </a:pPr>
            <a:r>
              <a:rPr lang="en-US" altLang="de-DE" sz="1500" dirty="0" smtClean="0"/>
              <a:t>SIS18 Upgrade program launched in 2003:</a:t>
            </a:r>
          </a:p>
          <a:p>
            <a:r>
              <a:rPr lang="en-US" altLang="de-DE" sz="1200" dirty="0" smtClean="0"/>
              <a:t>Injection septum for </a:t>
            </a:r>
            <a:r>
              <a:rPr lang="en-US" altLang="de-DE" sz="1200" b="1" dirty="0" smtClean="0"/>
              <a:t>higher injection energies</a:t>
            </a:r>
            <a:endParaRPr lang="en-US" altLang="de-DE" sz="1200" b="1" dirty="0"/>
          </a:p>
          <a:p>
            <a:r>
              <a:rPr lang="en-US" altLang="de-DE" sz="1200" dirty="0" smtClean="0"/>
              <a:t>Enhanced </a:t>
            </a:r>
            <a:r>
              <a:rPr lang="en-US" altLang="de-DE" sz="1200" b="1" dirty="0" smtClean="0"/>
              <a:t>UHV system for </a:t>
            </a:r>
            <a:r>
              <a:rPr lang="en-US" altLang="de-DE" sz="1200" b="1" dirty="0"/>
              <a:t>p&lt;10</a:t>
            </a:r>
            <a:r>
              <a:rPr lang="en-US" altLang="de-DE" sz="1200" b="1" baseline="30000" dirty="0"/>
              <a:t>-11</a:t>
            </a:r>
            <a:r>
              <a:rPr lang="en-US" altLang="de-DE" sz="1200" b="1" dirty="0"/>
              <a:t> </a:t>
            </a:r>
            <a:r>
              <a:rPr lang="en-US" altLang="de-DE" sz="1200" b="1" dirty="0" smtClean="0"/>
              <a:t>mbar</a:t>
            </a:r>
            <a:r>
              <a:rPr lang="en-US" altLang="de-DE" sz="1200" dirty="0" smtClean="0"/>
              <a:t> (e.g. NEG </a:t>
            </a:r>
            <a:r>
              <a:rPr lang="en-US" altLang="de-DE" sz="1200" dirty="0"/>
              <a:t>coated vacuum </a:t>
            </a:r>
            <a:r>
              <a:rPr lang="en-US" altLang="de-DE" sz="1200" dirty="0" smtClean="0"/>
              <a:t>chambers)</a:t>
            </a:r>
          </a:p>
          <a:p>
            <a:r>
              <a:rPr lang="en-US" altLang="de-DE" sz="1200" dirty="0" smtClean="0"/>
              <a:t>Collimator </a:t>
            </a:r>
            <a:r>
              <a:rPr lang="en-US" altLang="de-DE" sz="1200" dirty="0"/>
              <a:t>system with </a:t>
            </a:r>
            <a:r>
              <a:rPr lang="en-US" altLang="de-DE" sz="1200" b="1" dirty="0"/>
              <a:t>low-desorption yield surface</a:t>
            </a:r>
          </a:p>
          <a:p>
            <a:r>
              <a:rPr lang="en-US" altLang="de-DE" sz="1200" b="1" dirty="0" smtClean="0"/>
              <a:t>Enhanced </a:t>
            </a:r>
            <a:r>
              <a:rPr lang="en-US" altLang="de-DE" sz="1200" b="1" dirty="0"/>
              <a:t>ramp rate (</a:t>
            </a:r>
            <a:r>
              <a:rPr lang="en-US" altLang="de-DE" sz="1200" b="1" dirty="0" smtClean="0"/>
              <a:t>4 </a:t>
            </a:r>
            <a:r>
              <a:rPr lang="en-US" altLang="de-DE" sz="1200" b="1" dirty="0" smtClean="0">
                <a:sym typeface="Wingdings" panose="05000000000000000000" pitchFamily="2" charset="2"/>
              </a:rPr>
              <a:t> </a:t>
            </a:r>
            <a:r>
              <a:rPr lang="en-US" altLang="de-DE" sz="1200" b="1" dirty="0" smtClean="0"/>
              <a:t>10 </a:t>
            </a:r>
            <a:r>
              <a:rPr lang="en-US" altLang="de-DE" sz="1200" b="1" dirty="0"/>
              <a:t>T/s</a:t>
            </a:r>
            <a:r>
              <a:rPr lang="en-US" altLang="de-DE" sz="1200" b="1" dirty="0" smtClean="0"/>
              <a:t>)</a:t>
            </a:r>
          </a:p>
          <a:p>
            <a:pPr lvl="1"/>
            <a:r>
              <a:rPr lang="en-US" altLang="de-DE" sz="1200" dirty="0" smtClean="0"/>
              <a:t>Power grid connection (110 kV)</a:t>
            </a:r>
          </a:p>
          <a:p>
            <a:pPr lvl="1"/>
            <a:r>
              <a:rPr lang="en-US" altLang="de-DE" sz="1200" dirty="0" smtClean="0"/>
              <a:t>New dipole power converters</a:t>
            </a:r>
          </a:p>
          <a:p>
            <a:pPr lvl="1"/>
            <a:r>
              <a:rPr lang="en-US" altLang="de-DE" sz="1200" dirty="0" smtClean="0"/>
              <a:t>h=2 MA acceleration cavities (</a:t>
            </a:r>
            <a:r>
              <a:rPr lang="de-DE" altLang="de-DE" sz="1200" dirty="0" smtClean="0"/>
              <a:t>0.5 </a:t>
            </a:r>
            <a:r>
              <a:rPr lang="de-DE" altLang="de-DE" sz="1200" dirty="0"/>
              <a:t>MHz - 50 </a:t>
            </a:r>
            <a:r>
              <a:rPr lang="de-DE" altLang="de-DE" sz="1200" dirty="0" smtClean="0"/>
              <a:t>kV)</a:t>
            </a:r>
            <a:endParaRPr lang="en-US" altLang="de-DE" sz="1200" dirty="0"/>
          </a:p>
          <a:p>
            <a:r>
              <a:rPr lang="en-US" altLang="de-DE" sz="1200" dirty="0" smtClean="0"/>
              <a:t>... many other small upgrades (</a:t>
            </a:r>
            <a:r>
              <a:rPr lang="en-US" altLang="de-DE" sz="1200" dirty="0" err="1" smtClean="0"/>
              <a:t>Multiturn</a:t>
            </a:r>
            <a:r>
              <a:rPr lang="en-US" altLang="de-DE" sz="1200" dirty="0" smtClean="0"/>
              <a:t> injection, ...)</a:t>
            </a:r>
          </a:p>
          <a:p>
            <a:endParaRPr lang="en-US" altLang="de-DE" sz="1200" dirty="0" smtClean="0"/>
          </a:p>
          <a:p>
            <a:pPr marL="0" indent="0">
              <a:buNone/>
            </a:pPr>
            <a:r>
              <a:rPr lang="en-US" altLang="de-DE" sz="1500" dirty="0" smtClean="0"/>
              <a:t>UNILAC currents are quite demanding, too!</a:t>
            </a:r>
            <a:endParaRPr lang="en-US" altLang="de-DE" sz="1500" dirty="0"/>
          </a:p>
          <a:p>
            <a:r>
              <a:rPr lang="en-US" altLang="de-DE" sz="1200" dirty="0"/>
              <a:t>15 mA U</a:t>
            </a:r>
            <a:r>
              <a:rPr lang="en-US" altLang="de-DE" sz="1200" baseline="30000" dirty="0"/>
              <a:t>28+</a:t>
            </a:r>
            <a:r>
              <a:rPr lang="en-US" altLang="de-DE" sz="1200" dirty="0"/>
              <a:t> necessary to achieve desired intensities</a:t>
            </a:r>
          </a:p>
          <a:p>
            <a:r>
              <a:rPr lang="en-US" altLang="de-DE" sz="1200" dirty="0"/>
              <a:t>Accelerating structure is partly 45 years old (eroded surfaces, bad vacuum seals, old RF senders</a:t>
            </a:r>
            <a:r>
              <a:rPr lang="en-US" altLang="de-DE" sz="1200" dirty="0" smtClean="0"/>
              <a:t>,...)</a:t>
            </a:r>
            <a:endParaRPr lang="en-US" altLang="de-DE" sz="1200"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1597" t="30741" r="32917" b="49876"/>
          <a:stretch/>
        </p:blipFill>
        <p:spPr bwMode="auto">
          <a:xfrm>
            <a:off x="4898648" y="5157192"/>
            <a:ext cx="4124093" cy="1267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https://www.gsi.de/fileadmin/_processed_/csm_SIS18_Sektionen_03_6bdcc8ce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047" y="2420888"/>
            <a:ext cx="2815187" cy="2443582"/>
          </a:xfrm>
          <a:prstGeom prst="rect">
            <a:avLst/>
          </a:prstGeom>
          <a:noFill/>
          <a:extLst>
            <a:ext uri="{909E8E84-426E-40DD-AFC4-6F175D3DCCD1}">
              <a14:hiddenFill xmlns:a14="http://schemas.microsoft.com/office/drawing/2010/main">
                <a:solidFill>
                  <a:srgbClr val="FFFFFF"/>
                </a:solidFill>
              </a14:hiddenFill>
            </a:ext>
          </a:extLst>
        </p:spPr>
      </p:pic>
      <p:sp>
        <p:nvSpPr>
          <p:cNvPr id="21" name="Line 9"/>
          <p:cNvSpPr>
            <a:spLocks noChangeShapeType="1"/>
          </p:cNvSpPr>
          <p:nvPr/>
        </p:nvSpPr>
        <p:spPr bwMode="auto">
          <a:xfrm rot="3420000" flipV="1">
            <a:off x="5165105" y="2878518"/>
            <a:ext cx="902022" cy="1388993"/>
          </a:xfrm>
          <a:prstGeom prst="line">
            <a:avLst/>
          </a:prstGeom>
          <a:noFill/>
          <a:ln w="38100">
            <a:solidFill>
              <a:schemeClr val="accent6"/>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8" name="Picture 2" descr="H:\1_FAIRGSI$docu\1_Machines\0_Overall_Machines\Beam_Intensities\Operation Modes\Drawings\APP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5201"/>
          <a:stretch/>
        </p:blipFill>
        <p:spPr bwMode="auto">
          <a:xfrm>
            <a:off x="4932040" y="1196752"/>
            <a:ext cx="2337648" cy="1235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45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2943225" y="25288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pic>
        <p:nvPicPr>
          <p:cNvPr id="20483" name="Picture 2" descr="Strom_mit und_ohne_Überschlag"/>
          <p:cNvPicPr>
            <a:picLocks noChangeAspect="1" noChangeArrowheads="1"/>
          </p:cNvPicPr>
          <p:nvPr/>
        </p:nvPicPr>
        <p:blipFill>
          <a:blip r:embed="rId2" cstate="print">
            <a:extLst>
              <a:ext uri="{28A0092B-C50C-407E-A947-70E740481C1C}">
                <a14:useLocalDpi xmlns:a14="http://schemas.microsoft.com/office/drawing/2010/main" val="0"/>
              </a:ext>
            </a:extLst>
          </a:blip>
          <a:srcRect t="4724"/>
          <a:stretch>
            <a:fillRect/>
          </a:stretch>
        </p:blipFill>
        <p:spPr bwMode="auto">
          <a:xfrm>
            <a:off x="2133600" y="1676400"/>
            <a:ext cx="424815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6781800" y="2962672"/>
            <a:ext cx="1371600" cy="5905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600" dirty="0"/>
              <a:t>High </a:t>
            </a:r>
            <a:r>
              <a:rPr lang="de-DE" altLang="de-DE" sz="1600" dirty="0" err="1"/>
              <a:t>voltage</a:t>
            </a:r>
            <a:r>
              <a:rPr lang="de-DE" altLang="de-DE" sz="1600" dirty="0"/>
              <a:t> break down</a:t>
            </a:r>
          </a:p>
        </p:txBody>
      </p:sp>
      <p:sp>
        <p:nvSpPr>
          <p:cNvPr id="20486" name="Line 6"/>
          <p:cNvSpPr>
            <a:spLocks noChangeShapeType="1"/>
          </p:cNvSpPr>
          <p:nvPr/>
        </p:nvSpPr>
        <p:spPr bwMode="auto">
          <a:xfrm flipH="1">
            <a:off x="5580112" y="3257945"/>
            <a:ext cx="1201688" cy="243062"/>
          </a:xfrm>
          <a:prstGeom prst="line">
            <a:avLst/>
          </a:prstGeom>
          <a:noFill/>
          <a:ln w="25400">
            <a:solidFill>
              <a:srgbClr val="99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0487" name="Text Box 7"/>
          <p:cNvSpPr txBox="1">
            <a:spLocks noChangeArrowheads="1"/>
          </p:cNvSpPr>
          <p:nvPr/>
        </p:nvSpPr>
        <p:spPr bwMode="auto">
          <a:xfrm>
            <a:off x="6781800" y="2276872"/>
            <a:ext cx="1219200" cy="5905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600"/>
              <a:t>Ionization beam loss</a:t>
            </a:r>
          </a:p>
        </p:txBody>
      </p:sp>
      <p:sp>
        <p:nvSpPr>
          <p:cNvPr id="20488" name="Line 8"/>
          <p:cNvSpPr>
            <a:spLocks noChangeShapeType="1"/>
          </p:cNvSpPr>
          <p:nvPr/>
        </p:nvSpPr>
        <p:spPr bwMode="auto">
          <a:xfrm flipH="1">
            <a:off x="5962650" y="2572147"/>
            <a:ext cx="819150" cy="278209"/>
          </a:xfrm>
          <a:prstGeom prst="line">
            <a:avLst/>
          </a:prstGeom>
          <a:noFill/>
          <a:ln w="254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0491" name="Text Box 11"/>
          <p:cNvSpPr txBox="1">
            <a:spLocks noChangeArrowheads="1"/>
          </p:cNvSpPr>
          <p:nvPr/>
        </p:nvSpPr>
        <p:spPr bwMode="auto">
          <a:xfrm>
            <a:off x="152400" y="1143000"/>
            <a:ext cx="640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800"/>
              <a:t>Injection of a MW heavy ion beam.</a:t>
            </a:r>
          </a:p>
        </p:txBody>
      </p:sp>
      <p:sp>
        <p:nvSpPr>
          <p:cNvPr id="2" name="Titel 1"/>
          <p:cNvSpPr>
            <a:spLocks noGrp="1"/>
          </p:cNvSpPr>
          <p:nvPr>
            <p:ph type="title"/>
          </p:nvPr>
        </p:nvSpPr>
        <p:spPr/>
        <p:txBody>
          <a:bodyPr>
            <a:normAutofit fontScale="90000"/>
          </a:bodyPr>
          <a:lstStyle/>
          <a:p>
            <a:r>
              <a:rPr lang="de-DE" altLang="de-DE" dirty="0" smtClean="0"/>
              <a:t>SIS18: </a:t>
            </a:r>
            <a:r>
              <a:rPr lang="de-DE" altLang="de-DE" dirty="0" err="1" smtClean="0"/>
              <a:t>Minimization</a:t>
            </a:r>
            <a:r>
              <a:rPr lang="de-DE" altLang="de-DE" dirty="0" smtClean="0"/>
              <a:t> </a:t>
            </a:r>
            <a:r>
              <a:rPr lang="de-DE" altLang="de-DE" dirty="0" err="1"/>
              <a:t>of</a:t>
            </a:r>
            <a:r>
              <a:rPr lang="de-DE" altLang="de-DE" dirty="0"/>
              <a:t> </a:t>
            </a:r>
            <a:r>
              <a:rPr lang="de-DE" altLang="de-DE" dirty="0" err="1"/>
              <a:t>Initital</a:t>
            </a:r>
            <a:r>
              <a:rPr lang="de-DE" altLang="de-DE" dirty="0"/>
              <a:t> </a:t>
            </a:r>
            <a:r>
              <a:rPr lang="de-DE" altLang="de-DE" dirty="0" err="1"/>
              <a:t>Pressure</a:t>
            </a:r>
            <a:r>
              <a:rPr lang="de-DE" altLang="de-DE" dirty="0"/>
              <a:t> </a:t>
            </a:r>
            <a:r>
              <a:rPr lang="de-DE" altLang="de-DE" dirty="0" err="1" smtClean="0"/>
              <a:t>Bumps</a:t>
            </a:r>
            <a:endParaRPr lang="de-DE" dirty="0"/>
          </a:p>
        </p:txBody>
      </p:sp>
      <p:sp>
        <p:nvSpPr>
          <p:cNvPr id="3" name="Inhaltsplatzhalter 2"/>
          <p:cNvSpPr>
            <a:spLocks noGrp="1"/>
          </p:cNvSpPr>
          <p:nvPr>
            <p:ph idx="1"/>
          </p:nvPr>
        </p:nvSpPr>
        <p:spPr>
          <a:xfrm>
            <a:off x="422565" y="4653136"/>
            <a:ext cx="8211834" cy="1584176"/>
          </a:xfrm>
        </p:spPr>
        <p:txBody>
          <a:bodyPr>
            <a:normAutofit fontScale="55000" lnSpcReduction="20000"/>
          </a:bodyPr>
          <a:lstStyle/>
          <a:p>
            <a:pPr>
              <a:lnSpc>
                <a:spcPct val="120000"/>
              </a:lnSpc>
              <a:spcBef>
                <a:spcPts val="600"/>
              </a:spcBef>
            </a:pPr>
            <a:r>
              <a:rPr lang="en-GB" altLang="de-DE" dirty="0" smtClean="0"/>
              <a:t>Gas desorption in the injection channel of the injection septum results in </a:t>
            </a:r>
            <a:r>
              <a:rPr lang="en-GB" altLang="de-DE" u="sng" dirty="0" smtClean="0"/>
              <a:t>HV </a:t>
            </a:r>
            <a:r>
              <a:rPr lang="en-GB" altLang="de-DE" u="sng" dirty="0" smtClean="0"/>
              <a:t>breakdowns</a:t>
            </a:r>
            <a:r>
              <a:rPr lang="en-GB" altLang="de-DE" dirty="0" smtClean="0"/>
              <a:t>; those generate even higher local pressure bumps and ionize a large fraction of the beam after injection.</a:t>
            </a:r>
          </a:p>
          <a:p>
            <a:pPr>
              <a:lnSpc>
                <a:spcPct val="120000"/>
              </a:lnSpc>
              <a:spcBef>
                <a:spcPts val="600"/>
              </a:spcBef>
            </a:pPr>
            <a:r>
              <a:rPr lang="en-GB" altLang="de-DE" dirty="0"/>
              <a:t>Any HV </a:t>
            </a:r>
            <a:r>
              <a:rPr lang="en-GB" altLang="de-DE" dirty="0" smtClean="0"/>
              <a:t>breakdown </a:t>
            </a:r>
            <a:r>
              <a:rPr lang="en-GB" altLang="de-DE" dirty="0"/>
              <a:t>interrupts the low charge state operation for </a:t>
            </a:r>
            <a:r>
              <a:rPr lang="en-GB" altLang="de-DE" u="sng" dirty="0"/>
              <a:t>many seconds</a:t>
            </a:r>
            <a:r>
              <a:rPr lang="en-GB" altLang="de-DE" dirty="0"/>
              <a:t>.</a:t>
            </a:r>
          </a:p>
          <a:p>
            <a:pPr>
              <a:lnSpc>
                <a:spcPct val="120000"/>
              </a:lnSpc>
              <a:spcBef>
                <a:spcPts val="600"/>
              </a:spcBef>
            </a:pPr>
            <a:r>
              <a:rPr lang="en-GB" altLang="de-DE" u="sng" dirty="0" smtClean="0"/>
              <a:t>Stronger pumping </a:t>
            </a:r>
            <a:r>
              <a:rPr lang="en-GB" altLang="de-DE" dirty="0" smtClean="0"/>
              <a:t>is needed in the injection septum.</a:t>
            </a:r>
          </a:p>
          <a:p>
            <a:pPr>
              <a:lnSpc>
                <a:spcPct val="120000"/>
              </a:lnSpc>
              <a:spcBef>
                <a:spcPts val="600"/>
              </a:spcBef>
            </a:pPr>
            <a:r>
              <a:rPr lang="en-GB" altLang="de-DE" dirty="0" smtClean="0"/>
              <a:t>NEG panels have been installed under the electrostatic septum; afterwards, there was a big </a:t>
            </a:r>
            <a:r>
              <a:rPr lang="en-GB" altLang="de-DE" dirty="0"/>
              <a:t>progress in beam life </a:t>
            </a:r>
            <a:r>
              <a:rPr lang="en-GB" altLang="de-DE" dirty="0" smtClean="0"/>
              <a:t>time.</a:t>
            </a:r>
            <a:endParaRPr lang="en-GB" altLang="de-DE"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9" name="Group 38"/>
          <p:cNvGrpSpPr>
            <a:grpSpLocks/>
          </p:cNvGrpSpPr>
          <p:nvPr/>
        </p:nvGrpSpPr>
        <p:grpSpPr bwMode="auto">
          <a:xfrm>
            <a:off x="5292725" y="1052513"/>
            <a:ext cx="3670300" cy="3141662"/>
            <a:chOff x="3334" y="663"/>
            <a:chExt cx="2312" cy="1979"/>
          </a:xfrm>
        </p:grpSpPr>
        <p:pic>
          <p:nvPicPr>
            <p:cNvPr id="21516" name="Picture 12" descr="exp_f1.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4" y="663"/>
              <a:ext cx="2312" cy="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TextBox 5"/>
            <p:cNvSpPr txBox="1">
              <a:spLocks noChangeArrowheads="1"/>
            </p:cNvSpPr>
            <p:nvPr/>
          </p:nvSpPr>
          <p:spPr bwMode="auto">
            <a:xfrm>
              <a:off x="3606" y="2478"/>
              <a:ext cx="67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ctr" eaLnBrk="1" hangingPunct="1"/>
              <a:r>
                <a:rPr lang="en-US" altLang="de-DE" sz="1100">
                  <a:latin typeface="Arial" charset="0"/>
                  <a:cs typeface="Arial" charset="0"/>
                </a:rPr>
                <a:t>slow reduction</a:t>
              </a:r>
            </a:p>
          </p:txBody>
        </p:sp>
        <p:sp>
          <p:nvSpPr>
            <p:cNvPr id="21518" name="TextBox 58"/>
            <p:cNvSpPr txBox="1">
              <a:spLocks noChangeArrowheads="1"/>
            </p:cNvSpPr>
            <p:nvPr/>
          </p:nvSpPr>
          <p:spPr bwMode="auto">
            <a:xfrm>
              <a:off x="4970" y="2478"/>
              <a:ext cx="643"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ctr" eaLnBrk="1" hangingPunct="1"/>
              <a:r>
                <a:rPr lang="en-US" altLang="de-DE" sz="1100">
                  <a:latin typeface="Arial" charset="0"/>
                  <a:cs typeface="Arial" charset="0"/>
                </a:rPr>
                <a:t>fast reduction</a:t>
              </a:r>
            </a:p>
          </p:txBody>
        </p:sp>
      </p:grpSp>
      <p:grpSp>
        <p:nvGrpSpPr>
          <p:cNvPr id="21510" name="Group 36"/>
          <p:cNvGrpSpPr>
            <a:grpSpLocks/>
          </p:cNvGrpSpPr>
          <p:nvPr/>
        </p:nvGrpSpPr>
        <p:grpSpPr bwMode="auto">
          <a:xfrm>
            <a:off x="1979613" y="4536732"/>
            <a:ext cx="1881187" cy="1223963"/>
            <a:chOff x="35496" y="3483481"/>
            <a:chExt cx="3206130" cy="2584478"/>
          </a:xfrm>
        </p:grpSpPr>
        <p:pic>
          <p:nvPicPr>
            <p:cNvPr id="21513" name="Picture 33" descr="gauss.pdf"/>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483481"/>
              <a:ext cx="3206130" cy="258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p:nvPr/>
          </p:nvSpPr>
          <p:spPr bwMode="auto">
            <a:xfrm>
              <a:off x="468391" y="4385200"/>
              <a:ext cx="503241" cy="1350899"/>
            </a:xfrm>
            <a:prstGeom prst="rect">
              <a:avLst/>
            </a:prstGeom>
            <a:solidFill>
              <a:schemeClr val="bg1">
                <a:lumMod val="50000"/>
                <a:alpha val="77000"/>
              </a:schemeClr>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dirty="0">
                <a:latin typeface="Arial" charset="0"/>
              </a:endParaRPr>
            </a:p>
          </p:txBody>
        </p:sp>
        <p:sp>
          <p:nvSpPr>
            <p:cNvPr id="36" name="Rectangle 35"/>
            <p:cNvSpPr/>
            <p:nvPr/>
          </p:nvSpPr>
          <p:spPr bwMode="auto">
            <a:xfrm>
              <a:off x="2411009" y="4385200"/>
              <a:ext cx="505946" cy="1350899"/>
            </a:xfrm>
            <a:prstGeom prst="rect">
              <a:avLst/>
            </a:prstGeom>
            <a:solidFill>
              <a:schemeClr val="bg1">
                <a:lumMod val="50000"/>
                <a:alpha val="77000"/>
              </a:schemeClr>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latin typeface="Arial" charset="0"/>
              </a:endParaRPr>
            </a:p>
          </p:txBody>
        </p:sp>
      </p:grpSp>
      <p:sp>
        <p:nvSpPr>
          <p:cNvPr id="21511" name="Text Box 43"/>
          <p:cNvSpPr txBox="1">
            <a:spLocks noChangeArrowheads="1"/>
          </p:cNvSpPr>
          <p:nvPr/>
        </p:nvSpPr>
        <p:spPr bwMode="auto">
          <a:xfrm>
            <a:off x="468313" y="5687670"/>
            <a:ext cx="525621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ctr">
              <a:spcBef>
                <a:spcPct val="50000"/>
              </a:spcBef>
            </a:pPr>
            <a:r>
              <a:rPr lang="de-DE" altLang="de-DE" sz="1050" dirty="0" err="1"/>
              <a:t>Cutting</a:t>
            </a:r>
            <a:r>
              <a:rPr lang="de-DE" altLang="de-DE" sz="1050" dirty="0"/>
              <a:t> </a:t>
            </a:r>
            <a:r>
              <a:rPr lang="de-DE" altLang="de-DE" sz="1050" dirty="0" err="1"/>
              <a:t>of</a:t>
            </a:r>
            <a:r>
              <a:rPr lang="de-DE" altLang="de-DE" sz="1050" dirty="0"/>
              <a:t> </a:t>
            </a:r>
            <a:r>
              <a:rPr lang="de-DE" altLang="de-DE" sz="1050" dirty="0" err="1"/>
              <a:t>tails</a:t>
            </a:r>
            <a:r>
              <a:rPr lang="de-DE" altLang="de-DE" sz="1050" dirty="0"/>
              <a:t> in </a:t>
            </a:r>
            <a:r>
              <a:rPr lang="de-DE" altLang="de-DE" sz="1050" dirty="0" err="1"/>
              <a:t>the</a:t>
            </a:r>
            <a:r>
              <a:rPr lang="de-DE" altLang="de-DE" sz="1050" dirty="0"/>
              <a:t> </a:t>
            </a:r>
            <a:r>
              <a:rPr lang="de-DE" altLang="de-DE" sz="1050" dirty="0" err="1" smtClean="0"/>
              <a:t>transfer</a:t>
            </a:r>
            <a:r>
              <a:rPr lang="de-DE" altLang="de-DE" sz="1050" dirty="0" smtClean="0"/>
              <a:t> </a:t>
            </a:r>
            <a:r>
              <a:rPr lang="de-DE" altLang="de-DE" sz="1050" dirty="0" err="1" smtClean="0"/>
              <a:t>channel</a:t>
            </a:r>
            <a:r>
              <a:rPr lang="de-DE" altLang="de-DE" sz="1050" dirty="0" smtClean="0"/>
              <a:t> (TK). </a:t>
            </a:r>
            <a:endParaRPr lang="de-DE" altLang="de-DE" sz="1050" dirty="0"/>
          </a:p>
        </p:txBody>
      </p:sp>
      <p:sp>
        <p:nvSpPr>
          <p:cNvPr id="21512" name="Text Box 44"/>
          <p:cNvSpPr txBox="1">
            <a:spLocks noChangeArrowheads="1"/>
          </p:cNvSpPr>
          <p:nvPr/>
        </p:nvSpPr>
        <p:spPr bwMode="auto">
          <a:xfrm>
            <a:off x="611188" y="6022449"/>
            <a:ext cx="5041900" cy="4308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100" dirty="0"/>
              <a:t>The SIS18 </a:t>
            </a:r>
            <a:r>
              <a:rPr lang="de-DE" altLang="de-DE" sz="1100" dirty="0" err="1"/>
              <a:t>acceptance</a:t>
            </a:r>
            <a:r>
              <a:rPr lang="de-DE" altLang="de-DE" sz="1100" dirty="0"/>
              <a:t> </a:t>
            </a:r>
            <a:r>
              <a:rPr lang="de-DE" altLang="de-DE" sz="1100" dirty="0" err="1"/>
              <a:t>should</a:t>
            </a:r>
            <a:r>
              <a:rPr lang="de-DE" altLang="de-DE" sz="1100" dirty="0"/>
              <a:t> </a:t>
            </a:r>
            <a:r>
              <a:rPr lang="de-DE" altLang="de-DE" sz="1100" dirty="0" err="1"/>
              <a:t>be</a:t>
            </a:r>
            <a:r>
              <a:rPr lang="de-DE" altLang="de-DE" sz="1100" dirty="0"/>
              <a:t> 200 x 50 mm </a:t>
            </a:r>
            <a:r>
              <a:rPr lang="de-DE" altLang="de-DE" sz="1100" dirty="0" err="1"/>
              <a:t>mrad</a:t>
            </a:r>
            <a:r>
              <a:rPr lang="de-DE" altLang="de-DE" sz="1100" dirty="0"/>
              <a:t>. </a:t>
            </a:r>
            <a:r>
              <a:rPr lang="de-DE" altLang="de-DE" sz="1100" dirty="0" err="1"/>
              <a:t>Acceptance</a:t>
            </a:r>
            <a:r>
              <a:rPr lang="de-DE" altLang="de-DE" sz="1100" dirty="0"/>
              <a:t> limited so </a:t>
            </a:r>
            <a:r>
              <a:rPr lang="de-DE" altLang="de-DE" sz="1100" dirty="0" err="1"/>
              <a:t>far</a:t>
            </a:r>
            <a:r>
              <a:rPr lang="de-DE" altLang="de-DE" sz="1100" dirty="0"/>
              <a:t> </a:t>
            </a:r>
            <a:r>
              <a:rPr lang="de-DE" altLang="de-DE" sz="1100" dirty="0" err="1"/>
              <a:t>by</a:t>
            </a:r>
            <a:r>
              <a:rPr lang="de-DE" altLang="de-DE" sz="1100" dirty="0"/>
              <a:t> </a:t>
            </a:r>
            <a:r>
              <a:rPr lang="de-DE" altLang="de-DE" sz="1100" dirty="0" err="1"/>
              <a:t>closed</a:t>
            </a:r>
            <a:r>
              <a:rPr lang="de-DE" altLang="de-DE" sz="1100" dirty="0"/>
              <a:t> </a:t>
            </a:r>
            <a:r>
              <a:rPr lang="de-DE" altLang="de-DE" sz="1100" dirty="0" err="1"/>
              <a:t>orbit</a:t>
            </a:r>
            <a:r>
              <a:rPr lang="de-DE" altLang="de-DE" sz="1100" dirty="0"/>
              <a:t> </a:t>
            </a:r>
            <a:r>
              <a:rPr lang="de-DE" altLang="de-DE" sz="1100" dirty="0" err="1"/>
              <a:t>errors</a:t>
            </a:r>
            <a:r>
              <a:rPr lang="de-DE" altLang="de-DE" sz="1100" dirty="0"/>
              <a:t> ?</a:t>
            </a:r>
          </a:p>
        </p:txBody>
      </p:sp>
      <p:sp>
        <p:nvSpPr>
          <p:cNvPr id="2" name="Titel 1"/>
          <p:cNvSpPr>
            <a:spLocks noGrp="1"/>
          </p:cNvSpPr>
          <p:nvPr>
            <p:ph type="title"/>
          </p:nvPr>
        </p:nvSpPr>
        <p:spPr/>
        <p:txBody>
          <a:bodyPr>
            <a:normAutofit/>
          </a:bodyPr>
          <a:lstStyle/>
          <a:p>
            <a:r>
              <a:rPr lang="de-DE" altLang="de-DE" dirty="0" err="1"/>
              <a:t>Required</a:t>
            </a:r>
            <a:r>
              <a:rPr lang="de-DE" altLang="de-DE" dirty="0"/>
              <a:t> UNILAC </a:t>
            </a:r>
            <a:r>
              <a:rPr lang="de-DE" altLang="de-DE" dirty="0" smtClean="0"/>
              <a:t>Beam</a:t>
            </a:r>
            <a:endParaRPr lang="de-DE" dirty="0"/>
          </a:p>
        </p:txBody>
      </p:sp>
      <p:sp>
        <p:nvSpPr>
          <p:cNvPr id="3" name="Inhaltsplatzhalter 2"/>
          <p:cNvSpPr>
            <a:spLocks noGrp="1"/>
          </p:cNvSpPr>
          <p:nvPr>
            <p:ph idx="1"/>
          </p:nvPr>
        </p:nvSpPr>
        <p:spPr>
          <a:xfrm>
            <a:off x="422565" y="1450685"/>
            <a:ext cx="4941523" cy="2743490"/>
          </a:xfrm>
        </p:spPr>
        <p:txBody>
          <a:bodyPr>
            <a:noAutofit/>
          </a:bodyPr>
          <a:lstStyle/>
          <a:p>
            <a:pPr>
              <a:spcBef>
                <a:spcPct val="50000"/>
              </a:spcBef>
              <a:buFont typeface="Wingdings" pitchFamily="2" charset="2"/>
              <a:buChar char="§"/>
            </a:pPr>
            <a:r>
              <a:rPr lang="en-GB" altLang="de-DE" sz="1200" dirty="0" smtClean="0"/>
              <a:t>UNILAC beam parameters for FAIR booster mode have been calculated for an optimized MTI process for a SIS18 acceptance of 150 x 50 mm </a:t>
            </a:r>
            <a:r>
              <a:rPr lang="en-GB" altLang="de-DE" sz="1200" dirty="0" err="1" smtClean="0"/>
              <a:t>mrad</a:t>
            </a:r>
            <a:r>
              <a:rPr lang="en-GB" altLang="de-DE" sz="1200" dirty="0" smtClean="0"/>
              <a:t> (see table).</a:t>
            </a:r>
          </a:p>
          <a:p>
            <a:pPr lvl="1">
              <a:spcBef>
                <a:spcPct val="50000"/>
              </a:spcBef>
              <a:buFont typeface="Wingdings" pitchFamily="2" charset="2"/>
              <a:buChar char="§"/>
            </a:pPr>
            <a:r>
              <a:rPr lang="en-GB" altLang="de-DE" sz="1100" dirty="0" smtClean="0"/>
              <a:t>Velocity of reduction of orbit bump and beam emittance.</a:t>
            </a:r>
          </a:p>
          <a:p>
            <a:pPr lvl="1">
              <a:spcBef>
                <a:spcPct val="50000"/>
              </a:spcBef>
              <a:buFont typeface="Wingdings" pitchFamily="2" charset="2"/>
              <a:buChar char="§"/>
            </a:pPr>
            <a:r>
              <a:rPr lang="en-GB" altLang="de-DE" sz="1100" dirty="0" smtClean="0"/>
              <a:t>Small beam emittance can be artificially generated by means of the collimation system in the transfer channel.</a:t>
            </a:r>
          </a:p>
          <a:p>
            <a:pPr>
              <a:lnSpc>
                <a:spcPct val="120000"/>
              </a:lnSpc>
              <a:spcBef>
                <a:spcPts val="600"/>
              </a:spcBef>
            </a:pPr>
            <a:r>
              <a:rPr lang="en-GB" altLang="de-DE" sz="1200" dirty="0" smtClean="0"/>
              <a:t>Beams with smaller emittance and lower current can be injected over a longer time, leading to the same final intensity in SIS18. Sharp edge beam generated by imaging optics for the tight injection channel. </a:t>
            </a:r>
          </a:p>
          <a:p>
            <a:pPr>
              <a:lnSpc>
                <a:spcPct val="120000"/>
              </a:lnSpc>
              <a:spcBef>
                <a:spcPts val="600"/>
              </a:spcBef>
            </a:pPr>
            <a:r>
              <a:rPr lang="en-GB" altLang="de-DE" sz="1200" dirty="0" smtClean="0"/>
              <a:t>Generation of beams with low transverse emittances and brilliant cores. </a:t>
            </a:r>
          </a:p>
          <a:p>
            <a:pPr>
              <a:lnSpc>
                <a:spcPct val="120000"/>
              </a:lnSpc>
              <a:spcBef>
                <a:spcPts val="600"/>
              </a:spcBef>
            </a:pPr>
            <a:r>
              <a:rPr lang="en-GB" altLang="de-DE" sz="1200" b="1" dirty="0" smtClean="0"/>
              <a:t>Shifting beam loss from inside SIS18 into the transfer channel.</a:t>
            </a:r>
            <a:endParaRPr lang="en-GB" altLang="de-DE" sz="1200" b="1" dirty="0"/>
          </a:p>
        </p:txBody>
      </p:sp>
      <p:graphicFrame>
        <p:nvGraphicFramePr>
          <p:cNvPr id="5" name="Tabelle 4"/>
          <p:cNvGraphicFramePr>
            <a:graphicFrameLocks noGrp="1"/>
          </p:cNvGraphicFramePr>
          <p:nvPr>
            <p:extLst>
              <p:ext uri="{D42A27DB-BD31-4B8C-83A1-F6EECF244321}">
                <p14:modId xmlns:p14="http://schemas.microsoft.com/office/powerpoint/2010/main" val="1231214994"/>
              </p:ext>
            </p:extLst>
          </p:nvPr>
        </p:nvGraphicFramePr>
        <p:xfrm>
          <a:off x="6012160" y="4505008"/>
          <a:ext cx="2808312" cy="1630680"/>
        </p:xfrm>
        <a:graphic>
          <a:graphicData uri="http://schemas.openxmlformats.org/drawingml/2006/table">
            <a:tbl>
              <a:tblPr firstRow="1" bandRow="1">
                <a:tableStyleId>{5C22544A-7EE6-4342-B048-85BDC9FD1C3A}</a:tableStyleId>
              </a:tblPr>
              <a:tblGrid>
                <a:gridCol w="648072"/>
                <a:gridCol w="641668"/>
                <a:gridCol w="576580"/>
                <a:gridCol w="941992"/>
              </a:tblGrid>
              <a:tr h="370840">
                <a:tc>
                  <a:txBody>
                    <a:bodyPr/>
                    <a:lstStyle/>
                    <a:p>
                      <a:pPr algn="ctr"/>
                      <a:r>
                        <a:rPr lang="el-GR" sz="1100" dirty="0" smtClean="0"/>
                        <a:t>ε</a:t>
                      </a:r>
                      <a:r>
                        <a:rPr lang="de-DE" sz="1100" baseline="-25000" dirty="0" smtClean="0"/>
                        <a:t>x</a:t>
                      </a:r>
                      <a:r>
                        <a:rPr lang="de-DE" sz="1100" dirty="0" smtClean="0"/>
                        <a:t> / mm </a:t>
                      </a:r>
                      <a:r>
                        <a:rPr lang="de-DE" sz="1100" dirty="0" err="1" smtClean="0"/>
                        <a:t>mrad</a:t>
                      </a:r>
                      <a:endParaRPr lang="de-DE" sz="1100" dirty="0"/>
                    </a:p>
                  </a:txBody>
                  <a:tcPr/>
                </a:tc>
                <a:tc>
                  <a:txBody>
                    <a:bodyPr/>
                    <a:lstStyle/>
                    <a:p>
                      <a:pPr algn="ctr"/>
                      <a:r>
                        <a:rPr lang="de-DE" sz="1100" dirty="0" smtClean="0"/>
                        <a:t>I / mA</a:t>
                      </a:r>
                      <a:endParaRPr lang="de-DE" sz="1100" dirty="0"/>
                    </a:p>
                  </a:txBody>
                  <a:tcPr/>
                </a:tc>
                <a:tc>
                  <a:txBody>
                    <a:bodyPr/>
                    <a:lstStyle/>
                    <a:p>
                      <a:pPr algn="ctr"/>
                      <a:r>
                        <a:rPr lang="de-DE" sz="1100" dirty="0" smtClean="0"/>
                        <a:t>t / µs</a:t>
                      </a:r>
                      <a:endParaRPr lang="de-DE" sz="1100" dirty="0"/>
                    </a:p>
                  </a:txBody>
                  <a:tcPr/>
                </a:tc>
                <a:tc>
                  <a:txBody>
                    <a:bodyPr/>
                    <a:lstStyle/>
                    <a:p>
                      <a:pPr algn="ctr"/>
                      <a:r>
                        <a:rPr lang="de-DE" sz="1100" dirty="0" smtClean="0"/>
                        <a:t>B (norm.)</a:t>
                      </a:r>
                    </a:p>
                    <a:p>
                      <a:pPr algn="ctr"/>
                      <a:r>
                        <a:rPr lang="de-DE" sz="1100" dirty="0" smtClean="0"/>
                        <a:t>mA / (mm </a:t>
                      </a:r>
                      <a:r>
                        <a:rPr lang="de-DE" sz="1100" dirty="0" err="1" smtClean="0"/>
                        <a:t>mrad</a:t>
                      </a:r>
                      <a:r>
                        <a:rPr lang="de-DE" sz="1100" dirty="0" smtClean="0"/>
                        <a:t>)</a:t>
                      </a:r>
                      <a:endParaRPr lang="de-DE" sz="1100" dirty="0"/>
                    </a:p>
                  </a:txBody>
                  <a:tcPr/>
                </a:tc>
              </a:tr>
              <a:tr h="133136">
                <a:tc>
                  <a:txBody>
                    <a:bodyPr/>
                    <a:lstStyle/>
                    <a:p>
                      <a:pPr algn="r"/>
                      <a:r>
                        <a:rPr lang="de-DE" sz="1100" dirty="0" smtClean="0"/>
                        <a:t>3</a:t>
                      </a:r>
                      <a:endParaRPr lang="de-DE" sz="1100" dirty="0"/>
                    </a:p>
                  </a:txBody>
                  <a:tcPr/>
                </a:tc>
                <a:tc>
                  <a:txBody>
                    <a:bodyPr/>
                    <a:lstStyle/>
                    <a:p>
                      <a:pPr algn="r"/>
                      <a:r>
                        <a:rPr lang="de-DE" sz="1100" dirty="0" smtClean="0"/>
                        <a:t>10</a:t>
                      </a:r>
                      <a:endParaRPr lang="de-DE" sz="1100" dirty="0"/>
                    </a:p>
                  </a:txBody>
                  <a:tcPr/>
                </a:tc>
                <a:tc>
                  <a:txBody>
                    <a:bodyPr/>
                    <a:lstStyle/>
                    <a:p>
                      <a:pPr algn="r"/>
                      <a:r>
                        <a:rPr lang="de-DE" sz="1100" dirty="0" smtClean="0"/>
                        <a:t>140</a:t>
                      </a:r>
                      <a:endParaRPr lang="de-DE" sz="1100" dirty="0"/>
                    </a:p>
                  </a:txBody>
                  <a:tcPr/>
                </a:tc>
                <a:tc>
                  <a:txBody>
                    <a:bodyPr/>
                    <a:lstStyle/>
                    <a:p>
                      <a:pPr algn="r"/>
                      <a:r>
                        <a:rPr lang="de-DE" sz="1100" dirty="0" smtClean="0"/>
                        <a:t>3.3 (21)</a:t>
                      </a:r>
                      <a:endParaRPr lang="de-DE" sz="1100" dirty="0"/>
                    </a:p>
                  </a:txBody>
                  <a:tcPr/>
                </a:tc>
              </a:tr>
              <a:tr h="146848">
                <a:tc>
                  <a:txBody>
                    <a:bodyPr/>
                    <a:lstStyle/>
                    <a:p>
                      <a:pPr algn="r"/>
                      <a:r>
                        <a:rPr lang="de-DE" sz="1100" dirty="0" smtClean="0"/>
                        <a:t>5</a:t>
                      </a:r>
                      <a:endParaRPr lang="de-DE" sz="1100" dirty="0"/>
                    </a:p>
                  </a:txBody>
                  <a:tcPr/>
                </a:tc>
                <a:tc>
                  <a:txBody>
                    <a:bodyPr/>
                    <a:lstStyle/>
                    <a:p>
                      <a:pPr algn="r"/>
                      <a:r>
                        <a:rPr lang="de-DE" sz="1100" dirty="0" smtClean="0"/>
                        <a:t>15</a:t>
                      </a:r>
                      <a:endParaRPr lang="de-DE" sz="1100" dirty="0"/>
                    </a:p>
                  </a:txBody>
                  <a:tcPr/>
                </a:tc>
                <a:tc>
                  <a:txBody>
                    <a:bodyPr/>
                    <a:lstStyle/>
                    <a:p>
                      <a:pPr algn="r"/>
                      <a:r>
                        <a:rPr lang="de-DE" sz="1100" dirty="0" smtClean="0"/>
                        <a:t>80</a:t>
                      </a:r>
                      <a:endParaRPr lang="de-DE" sz="1100" dirty="0"/>
                    </a:p>
                  </a:txBody>
                  <a:tcPr/>
                </a:tc>
                <a:tc>
                  <a:txBody>
                    <a:bodyPr/>
                    <a:lstStyle/>
                    <a:p>
                      <a:pPr algn="r"/>
                      <a:r>
                        <a:rPr lang="de-DE" sz="1100" dirty="0" smtClean="0"/>
                        <a:t>3.0 (19)</a:t>
                      </a:r>
                      <a:endParaRPr lang="de-DE" sz="1100" dirty="0"/>
                    </a:p>
                  </a:txBody>
                  <a:tcPr/>
                </a:tc>
              </a:tr>
              <a:tr h="0">
                <a:tc>
                  <a:txBody>
                    <a:bodyPr/>
                    <a:lstStyle/>
                    <a:p>
                      <a:pPr algn="r"/>
                      <a:r>
                        <a:rPr lang="de-DE" sz="1100" dirty="0" smtClean="0"/>
                        <a:t>7</a:t>
                      </a:r>
                      <a:endParaRPr lang="de-DE" sz="1100" dirty="0"/>
                    </a:p>
                  </a:txBody>
                  <a:tcPr/>
                </a:tc>
                <a:tc>
                  <a:txBody>
                    <a:bodyPr/>
                    <a:lstStyle/>
                    <a:p>
                      <a:pPr algn="r"/>
                      <a:r>
                        <a:rPr lang="de-DE" sz="1100" dirty="0" smtClean="0"/>
                        <a:t>16</a:t>
                      </a:r>
                      <a:endParaRPr lang="de-DE" sz="1100" dirty="0"/>
                    </a:p>
                  </a:txBody>
                  <a:tcPr/>
                </a:tc>
                <a:tc>
                  <a:txBody>
                    <a:bodyPr/>
                    <a:lstStyle/>
                    <a:p>
                      <a:pPr algn="r"/>
                      <a:r>
                        <a:rPr lang="de-DE" sz="1100" dirty="0" smtClean="0"/>
                        <a:t>75</a:t>
                      </a:r>
                      <a:endParaRPr lang="de-DE" sz="1100" dirty="0"/>
                    </a:p>
                  </a:txBody>
                  <a:tcPr/>
                </a:tc>
                <a:tc>
                  <a:txBody>
                    <a:bodyPr/>
                    <a:lstStyle/>
                    <a:p>
                      <a:pPr algn="r"/>
                      <a:r>
                        <a:rPr lang="de-DE" sz="1100" dirty="0" smtClean="0"/>
                        <a:t>2.3 (15)</a:t>
                      </a:r>
                      <a:endParaRPr lang="de-DE" sz="1100" dirty="0"/>
                    </a:p>
                  </a:txBody>
                  <a:tcPr/>
                </a:tc>
              </a:tr>
              <a:tr h="0">
                <a:tc>
                  <a:txBody>
                    <a:bodyPr/>
                    <a:lstStyle/>
                    <a:p>
                      <a:pPr algn="r"/>
                      <a:r>
                        <a:rPr lang="de-DE" sz="1100" dirty="0" smtClean="0"/>
                        <a:t>10</a:t>
                      </a:r>
                      <a:endParaRPr lang="de-DE" sz="1100" dirty="0"/>
                    </a:p>
                  </a:txBody>
                  <a:tcPr/>
                </a:tc>
                <a:tc>
                  <a:txBody>
                    <a:bodyPr/>
                    <a:lstStyle/>
                    <a:p>
                      <a:pPr algn="r"/>
                      <a:r>
                        <a:rPr lang="de-DE" sz="1100" dirty="0" smtClean="0"/>
                        <a:t>20</a:t>
                      </a:r>
                      <a:endParaRPr lang="de-DE" sz="1100" dirty="0"/>
                    </a:p>
                  </a:txBody>
                  <a:tcPr/>
                </a:tc>
                <a:tc>
                  <a:txBody>
                    <a:bodyPr/>
                    <a:lstStyle/>
                    <a:p>
                      <a:pPr algn="r"/>
                      <a:r>
                        <a:rPr lang="de-DE" sz="1100" dirty="0" smtClean="0"/>
                        <a:t>60</a:t>
                      </a:r>
                      <a:endParaRPr lang="de-DE" sz="1100" dirty="0"/>
                    </a:p>
                  </a:txBody>
                  <a:tcPr/>
                </a:tc>
                <a:tc>
                  <a:txBody>
                    <a:bodyPr/>
                    <a:lstStyle/>
                    <a:p>
                      <a:pPr algn="r"/>
                      <a:r>
                        <a:rPr lang="de-DE" sz="1100" dirty="0" smtClean="0"/>
                        <a:t>2.0 (13)</a:t>
                      </a:r>
                      <a:endParaRPr lang="de-DE" sz="1100" dirty="0"/>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SIS18 </a:t>
            </a:r>
            <a:r>
              <a:rPr lang="de-DE" dirty="0" err="1" smtClean="0"/>
              <a:t>future</a:t>
            </a:r>
            <a:r>
              <a:rPr lang="de-DE" dirty="0" smtClean="0"/>
              <a:t>:</a:t>
            </a:r>
            <a:br>
              <a:rPr lang="de-DE" dirty="0" smtClean="0"/>
            </a:br>
            <a:r>
              <a:rPr lang="de-DE" dirty="0" err="1" smtClean="0"/>
              <a:t>Optimization</a:t>
            </a:r>
            <a:r>
              <a:rPr lang="de-DE" dirty="0" smtClean="0"/>
              <a:t> </a:t>
            </a:r>
            <a:r>
              <a:rPr lang="de-DE" dirty="0" err="1" smtClean="0"/>
              <a:t>of</a:t>
            </a:r>
            <a:r>
              <a:rPr lang="de-DE" dirty="0" smtClean="0"/>
              <a:t> MTI</a:t>
            </a:r>
            <a:endParaRPr lang="de-DE" dirty="0"/>
          </a:p>
        </p:txBody>
      </p:sp>
      <p:pic>
        <p:nvPicPr>
          <p:cNvPr id="5" name="Inhaltsplatzhalter 4"/>
          <p:cNvPicPr>
            <a:picLocks noGrp="1" noChangeAspect="1"/>
          </p:cNvPicPr>
          <p:nvPr>
            <p:ph idx="1"/>
          </p:nvPr>
        </p:nvPicPr>
        <p:blipFill rotWithShape="1">
          <a:blip r:embed="rId2"/>
          <a:srcRect l="6688" t="19900" r="23225" b="7300"/>
          <a:stretch/>
        </p:blipFill>
        <p:spPr>
          <a:xfrm>
            <a:off x="251520" y="1340768"/>
            <a:ext cx="8661927" cy="5060937"/>
          </a:xfrm>
          <a:prstGeom prst="rect">
            <a:avLst/>
          </a:prstGeom>
        </p:spPr>
      </p:pic>
    </p:spTree>
    <p:extLst>
      <p:ext uri="{BB962C8B-B14F-4D97-AF65-F5344CB8AC3E}">
        <p14:creationId xmlns:p14="http://schemas.microsoft.com/office/powerpoint/2010/main" val="24954591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SIS18 high </a:t>
            </a:r>
            <a:r>
              <a:rPr lang="de-DE" dirty="0" err="1" smtClean="0"/>
              <a:t>current</a:t>
            </a:r>
            <a:r>
              <a:rPr lang="de-DE" dirty="0" smtClean="0"/>
              <a:t> </a:t>
            </a:r>
            <a:r>
              <a:rPr lang="de-DE" dirty="0" err="1" smtClean="0"/>
              <a:t>working</a:t>
            </a:r>
            <a:r>
              <a:rPr lang="de-DE" dirty="0" smtClean="0"/>
              <a:t> </a:t>
            </a:r>
            <a:r>
              <a:rPr lang="de-DE" dirty="0" err="1" smtClean="0"/>
              <a:t>point</a:t>
            </a:r>
            <a:endParaRPr lang="de-DE" dirty="0"/>
          </a:p>
        </p:txBody>
      </p:sp>
      <p:sp>
        <p:nvSpPr>
          <p:cNvPr id="3" name="Inhaltsplatzhalter 2"/>
          <p:cNvSpPr>
            <a:spLocks noGrp="1"/>
          </p:cNvSpPr>
          <p:nvPr>
            <p:ph idx="1"/>
          </p:nvPr>
        </p:nvSpPr>
        <p:spPr>
          <a:xfrm>
            <a:off x="422565" y="1450685"/>
            <a:ext cx="4725499" cy="4903585"/>
          </a:xfrm>
        </p:spPr>
        <p:txBody>
          <a:bodyPr>
            <a:normAutofit fontScale="85000" lnSpcReduction="10000"/>
          </a:bodyPr>
          <a:lstStyle/>
          <a:p>
            <a:pPr>
              <a:lnSpc>
                <a:spcPct val="120000"/>
              </a:lnSpc>
              <a:spcBef>
                <a:spcPts val="0"/>
              </a:spcBef>
              <a:spcAft>
                <a:spcPts val="600"/>
              </a:spcAft>
            </a:pPr>
            <a:r>
              <a:rPr lang="en-GB" altLang="de-DE" sz="2000" dirty="0" smtClean="0">
                <a:latin typeface="Arial Unicode MS" pitchFamily="34" charset="-128"/>
              </a:rPr>
              <a:t>Present standard working point</a:t>
            </a:r>
            <a:br>
              <a:rPr lang="en-GB" altLang="de-DE" sz="2000" dirty="0" smtClean="0">
                <a:latin typeface="Arial Unicode MS" pitchFamily="34" charset="-128"/>
              </a:rPr>
            </a:br>
            <a:r>
              <a:rPr lang="en-GB" altLang="de-DE" sz="2000" dirty="0" err="1" smtClean="0">
                <a:latin typeface="Arial Unicode MS" pitchFamily="34" charset="-128"/>
              </a:rPr>
              <a:t>Q</a:t>
            </a:r>
            <a:r>
              <a:rPr lang="en-GB" altLang="de-DE" sz="2000" baseline="-25000" dirty="0" err="1" smtClean="0">
                <a:latin typeface="Arial Unicode MS" pitchFamily="34" charset="-128"/>
              </a:rPr>
              <a:t>x,y</a:t>
            </a:r>
            <a:r>
              <a:rPr lang="en-GB" altLang="de-DE" sz="2000" dirty="0" smtClean="0">
                <a:latin typeface="Arial Unicode MS" pitchFamily="34" charset="-128"/>
              </a:rPr>
              <a:t> = (4.28; 3.29)</a:t>
            </a:r>
          </a:p>
          <a:p>
            <a:pPr>
              <a:lnSpc>
                <a:spcPct val="120000"/>
              </a:lnSpc>
              <a:spcBef>
                <a:spcPts val="0"/>
              </a:spcBef>
              <a:spcAft>
                <a:spcPts val="600"/>
              </a:spcAft>
            </a:pPr>
            <a:r>
              <a:rPr lang="en-GB" altLang="de-DE" sz="2000" dirty="0" smtClean="0">
                <a:latin typeface="Arial Unicode MS" pitchFamily="34" charset="-128"/>
              </a:rPr>
              <a:t>Good results for higher currents with</a:t>
            </a:r>
            <a:br>
              <a:rPr lang="en-GB" altLang="de-DE" sz="2000" dirty="0" smtClean="0">
                <a:latin typeface="Arial Unicode MS" pitchFamily="34" charset="-128"/>
              </a:rPr>
            </a:br>
            <a:r>
              <a:rPr lang="en-GB" altLang="de-DE" sz="2000" dirty="0" err="1" smtClean="0">
                <a:latin typeface="Arial Unicode MS" pitchFamily="34" charset="-128"/>
              </a:rPr>
              <a:t>Q</a:t>
            </a:r>
            <a:r>
              <a:rPr lang="en-GB" altLang="de-DE" sz="2000" baseline="-25000" dirty="0" err="1" smtClean="0">
                <a:latin typeface="Arial Unicode MS" pitchFamily="34" charset="-128"/>
              </a:rPr>
              <a:t>x,y</a:t>
            </a:r>
            <a:r>
              <a:rPr lang="en-GB" altLang="de-DE" sz="2000" dirty="0" smtClean="0">
                <a:latin typeface="Arial Unicode MS" pitchFamily="34" charset="-128"/>
              </a:rPr>
              <a:t> </a:t>
            </a:r>
            <a:r>
              <a:rPr lang="en-GB" altLang="de-DE" sz="2000" dirty="0">
                <a:latin typeface="Arial Unicode MS" pitchFamily="34" charset="-128"/>
              </a:rPr>
              <a:t>= (</a:t>
            </a:r>
            <a:r>
              <a:rPr lang="en-GB" altLang="de-DE" sz="2000" dirty="0" smtClean="0">
                <a:latin typeface="Arial Unicode MS" pitchFamily="34" charset="-128"/>
              </a:rPr>
              <a:t>4.17; </a:t>
            </a:r>
            <a:r>
              <a:rPr lang="en-GB" altLang="de-DE" sz="2000" dirty="0">
                <a:latin typeface="Arial Unicode MS" pitchFamily="34" charset="-128"/>
              </a:rPr>
              <a:t>3.29)</a:t>
            </a:r>
            <a:endParaRPr lang="en-GB" altLang="de-DE" sz="2000" dirty="0" smtClean="0">
              <a:latin typeface="Arial Unicode MS" pitchFamily="34" charset="-128"/>
            </a:endParaRPr>
          </a:p>
          <a:p>
            <a:pPr>
              <a:lnSpc>
                <a:spcPct val="120000"/>
              </a:lnSpc>
              <a:spcBef>
                <a:spcPts val="0"/>
              </a:spcBef>
              <a:spcAft>
                <a:spcPts val="600"/>
              </a:spcAft>
            </a:pPr>
            <a:r>
              <a:rPr lang="en-GB" altLang="de-DE" sz="2000" dirty="0">
                <a:latin typeface="Arial" charset="0"/>
              </a:rPr>
              <a:t>Planned </a:t>
            </a:r>
            <a:r>
              <a:rPr lang="en-GB" altLang="de-DE" sz="2000" dirty="0" smtClean="0">
                <a:latin typeface="Arial" charset="0"/>
              </a:rPr>
              <a:t>final </a:t>
            </a:r>
            <a:r>
              <a:rPr lang="en-GB" altLang="de-DE" sz="2000" dirty="0" smtClean="0">
                <a:solidFill>
                  <a:schemeClr val="accent1"/>
                </a:solidFill>
                <a:latin typeface="Arial" charset="0"/>
              </a:rPr>
              <a:t>high </a:t>
            </a:r>
            <a:r>
              <a:rPr lang="en-GB" altLang="de-DE" sz="2000" dirty="0">
                <a:solidFill>
                  <a:schemeClr val="accent1"/>
                </a:solidFill>
                <a:latin typeface="Arial" charset="0"/>
              </a:rPr>
              <a:t>current working </a:t>
            </a:r>
            <a:r>
              <a:rPr lang="en-GB" altLang="de-DE" sz="2000" dirty="0" smtClean="0">
                <a:solidFill>
                  <a:schemeClr val="accent1"/>
                </a:solidFill>
                <a:latin typeface="Arial" charset="0"/>
              </a:rPr>
              <a:t>point</a:t>
            </a:r>
            <a:br>
              <a:rPr lang="en-GB" altLang="de-DE" sz="2000" dirty="0" smtClean="0">
                <a:solidFill>
                  <a:schemeClr val="accent1"/>
                </a:solidFill>
                <a:latin typeface="Arial" charset="0"/>
              </a:rPr>
            </a:br>
            <a:r>
              <a:rPr lang="en-GB" altLang="de-DE" sz="2000" dirty="0" err="1" smtClean="0">
                <a:solidFill>
                  <a:schemeClr val="tx1"/>
                </a:solidFill>
                <a:latin typeface="Arial" charset="0"/>
              </a:rPr>
              <a:t>Q</a:t>
            </a:r>
            <a:r>
              <a:rPr lang="en-GB" altLang="de-DE" sz="2000" baseline="-25000" dirty="0" err="1" smtClean="0">
                <a:latin typeface="Arial Unicode MS" pitchFamily="34" charset="-128"/>
              </a:rPr>
              <a:t>x,y</a:t>
            </a:r>
            <a:r>
              <a:rPr lang="en-GB" altLang="de-DE" sz="2000" dirty="0" smtClean="0">
                <a:latin typeface="Arial Unicode MS" pitchFamily="34" charset="-128"/>
              </a:rPr>
              <a:t> </a:t>
            </a:r>
            <a:r>
              <a:rPr lang="en-GB" altLang="de-DE" sz="2000" dirty="0">
                <a:latin typeface="Arial Unicode MS" pitchFamily="34" charset="-128"/>
              </a:rPr>
              <a:t>= </a:t>
            </a:r>
            <a:r>
              <a:rPr lang="en-GB" altLang="de-DE" sz="2000" dirty="0" smtClean="0">
                <a:latin typeface="Arial Unicode MS" pitchFamily="34" charset="-128"/>
              </a:rPr>
              <a:t>(</a:t>
            </a:r>
            <a:r>
              <a:rPr lang="en-GB" altLang="de-DE" sz="2000" dirty="0" smtClean="0">
                <a:latin typeface="Arial" charset="0"/>
              </a:rPr>
              <a:t>4.14; 3.6)</a:t>
            </a:r>
          </a:p>
          <a:p>
            <a:pPr lvl="1">
              <a:lnSpc>
                <a:spcPct val="120000"/>
              </a:lnSpc>
              <a:spcBef>
                <a:spcPts val="0"/>
              </a:spcBef>
              <a:spcAft>
                <a:spcPts val="600"/>
              </a:spcAft>
            </a:pPr>
            <a:r>
              <a:rPr lang="en-GB" altLang="de-DE" sz="1600" dirty="0" smtClean="0">
                <a:latin typeface="Arial" charset="0"/>
              </a:rPr>
              <a:t>Compensation of different resonances necessary:</a:t>
            </a:r>
            <a:br>
              <a:rPr lang="en-GB" altLang="de-DE" sz="1600" dirty="0" smtClean="0">
                <a:latin typeface="Arial" charset="0"/>
              </a:rPr>
            </a:br>
            <a:r>
              <a:rPr lang="en-GB" altLang="de-DE" sz="1600" dirty="0" err="1" smtClean="0">
                <a:latin typeface="Arial" charset="0"/>
              </a:rPr>
              <a:t>Q</a:t>
            </a:r>
            <a:r>
              <a:rPr lang="en-GB" altLang="de-DE" sz="1600" baseline="-25000" dirty="0" err="1" smtClean="0">
                <a:latin typeface="Arial" charset="0"/>
              </a:rPr>
              <a:t>y</a:t>
            </a:r>
            <a:r>
              <a:rPr lang="en-GB" altLang="de-DE" sz="1600" dirty="0" smtClean="0">
                <a:latin typeface="Arial" charset="0"/>
              </a:rPr>
              <a:t> = 3.33; 3.5</a:t>
            </a:r>
            <a:br>
              <a:rPr lang="en-GB" altLang="de-DE" sz="1600" dirty="0" smtClean="0">
                <a:latin typeface="Arial" charset="0"/>
              </a:rPr>
            </a:br>
            <a:r>
              <a:rPr lang="en-GB" altLang="de-DE" sz="1600" dirty="0" err="1" smtClean="0">
                <a:latin typeface="Arial" charset="0"/>
              </a:rPr>
              <a:t>Q</a:t>
            </a:r>
            <a:r>
              <a:rPr lang="en-GB" altLang="de-DE" sz="1600" baseline="-25000" dirty="0" err="1" smtClean="0">
                <a:latin typeface="Arial" charset="0"/>
              </a:rPr>
              <a:t>x</a:t>
            </a:r>
            <a:r>
              <a:rPr lang="en-GB" altLang="de-DE" sz="1600" dirty="0" smtClean="0">
                <a:latin typeface="Arial" charset="0"/>
              </a:rPr>
              <a:t> – </a:t>
            </a:r>
            <a:r>
              <a:rPr lang="en-GB" altLang="de-DE" sz="1600" dirty="0" err="1" smtClean="0">
                <a:latin typeface="Arial" charset="0"/>
              </a:rPr>
              <a:t>Q</a:t>
            </a:r>
            <a:r>
              <a:rPr lang="en-GB" altLang="de-DE" sz="1600" baseline="-25000" dirty="0" err="1" smtClean="0">
                <a:latin typeface="Arial" charset="0"/>
              </a:rPr>
              <a:t>y</a:t>
            </a:r>
            <a:r>
              <a:rPr lang="en-GB" altLang="de-DE" sz="1600" dirty="0" smtClean="0">
                <a:latin typeface="Arial" charset="0"/>
              </a:rPr>
              <a:t> = 1</a:t>
            </a:r>
            <a:br>
              <a:rPr lang="en-GB" altLang="de-DE" sz="1600" dirty="0" smtClean="0">
                <a:latin typeface="Arial" charset="0"/>
              </a:rPr>
            </a:br>
            <a:r>
              <a:rPr lang="en-GB" altLang="de-DE" sz="1600" dirty="0" smtClean="0">
                <a:latin typeface="Arial" charset="0"/>
              </a:rPr>
              <a:t>2Q</a:t>
            </a:r>
            <a:r>
              <a:rPr lang="en-GB" altLang="de-DE" sz="1600" baseline="-25000" dirty="0" smtClean="0">
                <a:latin typeface="Arial" charset="0"/>
              </a:rPr>
              <a:t>x</a:t>
            </a:r>
            <a:r>
              <a:rPr lang="en-GB" altLang="de-DE" sz="1600" dirty="0" smtClean="0">
                <a:latin typeface="Arial" charset="0"/>
              </a:rPr>
              <a:t> </a:t>
            </a:r>
            <a:r>
              <a:rPr lang="en-GB" altLang="de-DE" sz="1600" dirty="0">
                <a:latin typeface="Arial" charset="0"/>
              </a:rPr>
              <a:t>– </a:t>
            </a:r>
            <a:r>
              <a:rPr lang="en-GB" altLang="de-DE" sz="1600" dirty="0" err="1" smtClean="0">
                <a:latin typeface="Arial" charset="0"/>
              </a:rPr>
              <a:t>Q</a:t>
            </a:r>
            <a:r>
              <a:rPr lang="en-GB" altLang="de-DE" sz="1600" baseline="-25000" dirty="0" err="1" smtClean="0">
                <a:latin typeface="Arial" charset="0"/>
              </a:rPr>
              <a:t>y</a:t>
            </a:r>
            <a:r>
              <a:rPr lang="en-GB" altLang="de-DE" sz="1600" dirty="0" smtClean="0">
                <a:latin typeface="Arial" charset="0"/>
              </a:rPr>
              <a:t> </a:t>
            </a:r>
            <a:r>
              <a:rPr lang="en-GB" altLang="de-DE" sz="1600" dirty="0">
                <a:latin typeface="Arial" charset="0"/>
              </a:rPr>
              <a:t>= </a:t>
            </a:r>
            <a:r>
              <a:rPr lang="en-GB" altLang="de-DE" sz="1600" dirty="0" smtClean="0">
                <a:latin typeface="Arial" charset="0"/>
              </a:rPr>
              <a:t>1</a:t>
            </a:r>
          </a:p>
          <a:p>
            <a:pPr>
              <a:lnSpc>
                <a:spcPct val="120000"/>
              </a:lnSpc>
              <a:spcBef>
                <a:spcPts val="0"/>
              </a:spcBef>
              <a:spcAft>
                <a:spcPts val="600"/>
              </a:spcAft>
            </a:pPr>
            <a:r>
              <a:rPr lang="en-GB" altLang="de-DE" sz="2000" dirty="0">
                <a:solidFill>
                  <a:schemeClr val="accent1"/>
                </a:solidFill>
                <a:latin typeface="Arial" charset="0"/>
              </a:rPr>
              <a:t>Resonance correction system installed </a:t>
            </a:r>
            <a:r>
              <a:rPr lang="en-GB" altLang="de-DE" sz="2000" dirty="0" smtClean="0">
                <a:latin typeface="Arial" charset="0"/>
              </a:rPr>
              <a:t>(</a:t>
            </a:r>
            <a:r>
              <a:rPr lang="en-GB" altLang="de-DE" sz="2000" dirty="0">
                <a:latin typeface="Arial" charset="0"/>
              </a:rPr>
              <a:t>skew quads, </a:t>
            </a:r>
            <a:r>
              <a:rPr lang="en-GB" altLang="de-DE" sz="2000" dirty="0" err="1">
                <a:latin typeface="Arial" charset="0"/>
              </a:rPr>
              <a:t>sextupoles</a:t>
            </a:r>
            <a:r>
              <a:rPr lang="en-GB" altLang="de-DE" sz="2000" dirty="0">
                <a:latin typeface="Arial" charset="0"/>
              </a:rPr>
              <a:t>, </a:t>
            </a:r>
            <a:r>
              <a:rPr lang="en-GB" altLang="de-DE" sz="2000" dirty="0" err="1">
                <a:latin typeface="Arial" charset="0"/>
              </a:rPr>
              <a:t>octupoles</a:t>
            </a:r>
            <a:r>
              <a:rPr lang="en-GB" altLang="de-DE" sz="2000" dirty="0" smtClean="0">
                <a:latin typeface="Arial" charset="0"/>
              </a:rPr>
              <a:t>).</a:t>
            </a:r>
          </a:p>
          <a:p>
            <a:pPr>
              <a:lnSpc>
                <a:spcPct val="120000"/>
              </a:lnSpc>
              <a:spcBef>
                <a:spcPts val="0"/>
              </a:spcBef>
              <a:spcAft>
                <a:spcPts val="600"/>
              </a:spcAft>
            </a:pPr>
            <a:r>
              <a:rPr lang="en-GB" altLang="de-DE" sz="2000" dirty="0" smtClean="0">
                <a:latin typeface="Arial" charset="0"/>
              </a:rPr>
              <a:t>Proof of principle machine experiments in SIS18 showed successful partial compensation of single resonances.</a:t>
            </a:r>
          </a:p>
        </p:txBody>
      </p:sp>
      <p:pic>
        <p:nvPicPr>
          <p:cNvPr id="2734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111" t="23297" r="9048" b="25941"/>
          <a:stretch/>
        </p:blipFill>
        <p:spPr bwMode="auto">
          <a:xfrm>
            <a:off x="5619772" y="4653136"/>
            <a:ext cx="2307411" cy="159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5619772" y="6181853"/>
            <a:ext cx="2307411" cy="400110"/>
          </a:xfrm>
          <a:prstGeom prst="rect">
            <a:avLst/>
          </a:prstGeom>
        </p:spPr>
        <p:txBody>
          <a:bodyPr vert="horz" wrap="square" lIns="91440" tIns="45720" rIns="91440" bIns="45720" rtlCol="0" anchor="t">
            <a:spAutoFit/>
          </a:bodyPr>
          <a:lstStyle/>
          <a:p>
            <a:pPr algn="ctr"/>
            <a:r>
              <a:rPr lang="en-GB" sz="1000" dirty="0" smtClean="0"/>
              <a:t>Bunched beam, 1 s storage, 3</a:t>
            </a:r>
            <a:r>
              <a:rPr lang="en-GB" sz="1000" baseline="30000" dirty="0" smtClean="0"/>
              <a:t>rd</a:t>
            </a:r>
            <a:r>
              <a:rPr lang="en-GB" sz="1000" dirty="0" smtClean="0"/>
              <a:t> order resonance partially compensated.</a:t>
            </a:r>
          </a:p>
        </p:txBody>
      </p:sp>
      <p:grpSp>
        <p:nvGrpSpPr>
          <p:cNvPr id="22" name="Group 11"/>
          <p:cNvGrpSpPr/>
          <p:nvPr/>
        </p:nvGrpSpPr>
        <p:grpSpPr>
          <a:xfrm>
            <a:off x="5148064" y="918379"/>
            <a:ext cx="3980644" cy="3878773"/>
            <a:chOff x="1100667" y="0"/>
            <a:chExt cx="7231442" cy="6858000"/>
          </a:xfrm>
        </p:grpSpPr>
        <p:grpSp>
          <p:nvGrpSpPr>
            <p:cNvPr id="28" name="Group 9"/>
            <p:cNvGrpSpPr/>
            <p:nvPr/>
          </p:nvGrpSpPr>
          <p:grpSpPr>
            <a:xfrm>
              <a:off x="1100667" y="0"/>
              <a:ext cx="7231442" cy="6858000"/>
              <a:chOff x="1100667" y="0"/>
              <a:chExt cx="7231442" cy="6858000"/>
            </a:xfrm>
          </p:grpSpPr>
          <p:pic>
            <p:nvPicPr>
              <p:cNvPr id="30" name="Picture 3" descr="THO1LR03_fig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7" y="0"/>
                <a:ext cx="6858000" cy="6858000"/>
              </a:xfrm>
              <a:prstGeom prst="rect">
                <a:avLst/>
              </a:prstGeom>
            </p:spPr>
          </p:pic>
          <p:sp>
            <p:nvSpPr>
              <p:cNvPr id="31" name="TextBox 6"/>
              <p:cNvSpPr txBox="1"/>
              <p:nvPr/>
            </p:nvSpPr>
            <p:spPr>
              <a:xfrm>
                <a:off x="7344325" y="922111"/>
                <a:ext cx="987784" cy="4951994"/>
              </a:xfrm>
              <a:prstGeom prst="rect">
                <a:avLst/>
              </a:prstGeom>
              <a:solidFill>
                <a:schemeClr val="bg1"/>
              </a:solidFill>
            </p:spPr>
            <p:txBody>
              <a:bodyPr wrap="none" rtlCol="0">
                <a:spAutoFit/>
              </a:bodyPr>
              <a:lstStyle/>
              <a:p>
                <a:r>
                  <a:rPr lang="en-US" sz="1600" i="1" dirty="0" smtClean="0">
                    <a:latin typeface="Times New Roman"/>
                    <a:cs typeface="Times New Roman"/>
                  </a:rPr>
                  <a:t>0,1</a:t>
                </a:r>
              </a:p>
              <a:p>
                <a:endParaRPr lang="en-US" sz="1600" i="1" dirty="0">
                  <a:latin typeface="Times New Roman"/>
                  <a:cs typeface="Times New Roman"/>
                </a:endParaRPr>
              </a:p>
              <a:p>
                <a:r>
                  <a:rPr lang="en-US" sz="1600" i="1" dirty="0" smtClean="0">
                    <a:latin typeface="Times New Roman"/>
                    <a:cs typeface="Times New Roman"/>
                  </a:rPr>
                  <a:t>0.08</a:t>
                </a:r>
              </a:p>
              <a:p>
                <a:endParaRPr lang="en-US" sz="1600" i="1" dirty="0">
                  <a:latin typeface="Times New Roman"/>
                  <a:cs typeface="Times New Roman"/>
                </a:endParaRPr>
              </a:p>
              <a:p>
                <a:r>
                  <a:rPr lang="en-US" sz="1600" i="1" dirty="0" smtClean="0">
                    <a:latin typeface="Times New Roman"/>
                    <a:cs typeface="Times New Roman"/>
                  </a:rPr>
                  <a:t>0.06</a:t>
                </a:r>
              </a:p>
              <a:p>
                <a:endParaRPr lang="en-US" sz="1600" i="1" dirty="0" smtClean="0">
                  <a:latin typeface="Times New Roman"/>
                  <a:cs typeface="Times New Roman"/>
                </a:endParaRPr>
              </a:p>
              <a:p>
                <a:r>
                  <a:rPr lang="en-US" sz="1600" i="1" dirty="0" smtClean="0">
                    <a:latin typeface="Times New Roman"/>
                    <a:cs typeface="Times New Roman"/>
                  </a:rPr>
                  <a:t>0.04</a:t>
                </a:r>
              </a:p>
              <a:p>
                <a:endParaRPr lang="en-US" sz="1600" i="1" dirty="0">
                  <a:latin typeface="Times New Roman"/>
                  <a:cs typeface="Times New Roman"/>
                </a:endParaRPr>
              </a:p>
              <a:p>
                <a:r>
                  <a:rPr lang="en-US" sz="1600" i="1" dirty="0" smtClean="0">
                    <a:latin typeface="Times New Roman"/>
                    <a:cs typeface="Times New Roman"/>
                  </a:rPr>
                  <a:t>0.02</a:t>
                </a:r>
              </a:p>
              <a:p>
                <a:endParaRPr lang="en-US" sz="1600" i="1" dirty="0">
                  <a:latin typeface="Times New Roman"/>
                  <a:cs typeface="Times New Roman"/>
                </a:endParaRPr>
              </a:p>
              <a:p>
                <a:r>
                  <a:rPr lang="en-US" sz="1600" i="1" dirty="0" smtClean="0">
                    <a:latin typeface="Times New Roman"/>
                    <a:cs typeface="Times New Roman"/>
                  </a:rPr>
                  <a:t>0</a:t>
                </a:r>
                <a:endParaRPr lang="en-US" sz="1600" i="1" dirty="0">
                  <a:latin typeface="Times New Roman"/>
                  <a:cs typeface="Times New Roman"/>
                </a:endParaRPr>
              </a:p>
            </p:txBody>
          </p:sp>
        </p:grpSp>
        <p:sp>
          <p:nvSpPr>
            <p:cNvPr id="29" name="TextBox 10"/>
            <p:cNvSpPr txBox="1"/>
            <p:nvPr/>
          </p:nvSpPr>
          <p:spPr>
            <a:xfrm>
              <a:off x="7371313" y="469315"/>
              <a:ext cx="757729" cy="489758"/>
            </a:xfrm>
            <a:prstGeom prst="rect">
              <a:avLst/>
            </a:prstGeom>
            <a:noFill/>
          </p:spPr>
          <p:txBody>
            <a:bodyPr wrap="none" rtlCol="0">
              <a:spAutoFit/>
            </a:bodyPr>
            <a:lstStyle/>
            <a:p>
              <a:r>
                <a:rPr lang="en-US" sz="1200" dirty="0" smtClean="0"/>
                <a:t>ΔI/I</a:t>
              </a:r>
              <a:endParaRPr lang="en-US" sz="1200" dirty="0"/>
            </a:p>
          </p:txBody>
        </p:sp>
      </p:grpSp>
      <p:sp>
        <p:nvSpPr>
          <p:cNvPr id="24" name="Freeform 1"/>
          <p:cNvSpPr/>
          <p:nvPr/>
        </p:nvSpPr>
        <p:spPr>
          <a:xfrm rot="20996042">
            <a:off x="6768559" y="2903392"/>
            <a:ext cx="325066" cy="444216"/>
          </a:xfrm>
          <a:custGeom>
            <a:avLst/>
            <a:gdLst>
              <a:gd name="connsiteX0" fmla="*/ 564445 w 592667"/>
              <a:gd name="connsiteY0" fmla="*/ 0 h 705556"/>
              <a:gd name="connsiteX1" fmla="*/ 42334 w 592667"/>
              <a:gd name="connsiteY1" fmla="*/ 409223 h 705556"/>
              <a:gd name="connsiteX2" fmla="*/ 0 w 592667"/>
              <a:gd name="connsiteY2" fmla="*/ 705556 h 705556"/>
              <a:gd name="connsiteX3" fmla="*/ 451556 w 592667"/>
              <a:gd name="connsiteY3" fmla="*/ 550334 h 705556"/>
              <a:gd name="connsiteX4" fmla="*/ 592667 w 592667"/>
              <a:gd name="connsiteY4" fmla="*/ 84667 h 705556"/>
              <a:gd name="connsiteX0" fmla="*/ 572957 w 601179"/>
              <a:gd name="connsiteY0" fmla="*/ 0 h 713898"/>
              <a:gd name="connsiteX1" fmla="*/ 178256 w 601179"/>
              <a:gd name="connsiteY1" fmla="*/ 281070 h 713898"/>
              <a:gd name="connsiteX2" fmla="*/ 8512 w 601179"/>
              <a:gd name="connsiteY2" fmla="*/ 705556 h 713898"/>
              <a:gd name="connsiteX3" fmla="*/ 460068 w 601179"/>
              <a:gd name="connsiteY3" fmla="*/ 550334 h 713898"/>
              <a:gd name="connsiteX4" fmla="*/ 601179 w 601179"/>
              <a:gd name="connsiteY4" fmla="*/ 84667 h 713898"/>
              <a:gd name="connsiteX0" fmla="*/ 570595 w 598817"/>
              <a:gd name="connsiteY0" fmla="*/ 0 h 710296"/>
              <a:gd name="connsiteX1" fmla="*/ 175894 w 598817"/>
              <a:gd name="connsiteY1" fmla="*/ 281070 h 710296"/>
              <a:gd name="connsiteX2" fmla="*/ 6150 w 598817"/>
              <a:gd name="connsiteY2" fmla="*/ 705556 h 710296"/>
              <a:gd name="connsiteX3" fmla="*/ 406142 w 598817"/>
              <a:gd name="connsiteY3" fmla="*/ 502176 h 710296"/>
              <a:gd name="connsiteX4" fmla="*/ 598817 w 598817"/>
              <a:gd name="connsiteY4" fmla="*/ 84667 h 710296"/>
              <a:gd name="connsiteX0" fmla="*/ 570595 w 598817"/>
              <a:gd name="connsiteY0" fmla="*/ 0 h 710296"/>
              <a:gd name="connsiteX1" fmla="*/ 175894 w 598817"/>
              <a:gd name="connsiteY1" fmla="*/ 281070 h 710296"/>
              <a:gd name="connsiteX2" fmla="*/ 6150 w 598817"/>
              <a:gd name="connsiteY2" fmla="*/ 705556 h 710296"/>
              <a:gd name="connsiteX3" fmla="*/ 406142 w 598817"/>
              <a:gd name="connsiteY3" fmla="*/ 502176 h 710296"/>
              <a:gd name="connsiteX4" fmla="*/ 598817 w 598817"/>
              <a:gd name="connsiteY4" fmla="*/ 84667 h 710296"/>
              <a:gd name="connsiteX5" fmla="*/ 570595 w 598817"/>
              <a:gd name="connsiteY5" fmla="*/ 0 h 710296"/>
              <a:gd name="connsiteX0" fmla="*/ 570595 w 570595"/>
              <a:gd name="connsiteY0" fmla="*/ 0 h 710296"/>
              <a:gd name="connsiteX1" fmla="*/ 175894 w 570595"/>
              <a:gd name="connsiteY1" fmla="*/ 281070 h 710296"/>
              <a:gd name="connsiteX2" fmla="*/ 6150 w 570595"/>
              <a:gd name="connsiteY2" fmla="*/ 705556 h 710296"/>
              <a:gd name="connsiteX3" fmla="*/ 406142 w 570595"/>
              <a:gd name="connsiteY3" fmla="*/ 502176 h 710296"/>
              <a:gd name="connsiteX4" fmla="*/ 570595 w 570595"/>
              <a:gd name="connsiteY4" fmla="*/ 0 h 710296"/>
              <a:gd name="connsiteX0" fmla="*/ 584165 w 584165"/>
              <a:gd name="connsiteY0" fmla="*/ 0 h 793775"/>
              <a:gd name="connsiteX1" fmla="*/ 189464 w 584165"/>
              <a:gd name="connsiteY1" fmla="*/ 281070 h 793775"/>
              <a:gd name="connsiteX2" fmla="*/ 19720 w 584165"/>
              <a:gd name="connsiteY2" fmla="*/ 705556 h 793775"/>
              <a:gd name="connsiteX3" fmla="*/ 419712 w 584165"/>
              <a:gd name="connsiteY3" fmla="*/ 502176 h 793775"/>
              <a:gd name="connsiteX4" fmla="*/ 584165 w 584165"/>
              <a:gd name="connsiteY4" fmla="*/ 0 h 793775"/>
              <a:gd name="connsiteX0" fmla="*/ 584165 w 584165"/>
              <a:gd name="connsiteY0" fmla="*/ 0 h 793775"/>
              <a:gd name="connsiteX1" fmla="*/ 189464 w 584165"/>
              <a:gd name="connsiteY1" fmla="*/ 281070 h 793775"/>
              <a:gd name="connsiteX2" fmla="*/ 19720 w 584165"/>
              <a:gd name="connsiteY2" fmla="*/ 705556 h 793775"/>
              <a:gd name="connsiteX3" fmla="*/ 419712 w 584165"/>
              <a:gd name="connsiteY3" fmla="*/ 502176 h 793775"/>
              <a:gd name="connsiteX4" fmla="*/ 584165 w 584165"/>
              <a:gd name="connsiteY4" fmla="*/ 0 h 793775"/>
              <a:gd name="connsiteX0" fmla="*/ 564445 w 564445"/>
              <a:gd name="connsiteY0" fmla="*/ 0 h 705557"/>
              <a:gd name="connsiteX1" fmla="*/ 169744 w 564445"/>
              <a:gd name="connsiteY1" fmla="*/ 281070 h 705557"/>
              <a:gd name="connsiteX2" fmla="*/ 0 w 564445"/>
              <a:gd name="connsiteY2" fmla="*/ 705556 h 705557"/>
              <a:gd name="connsiteX3" fmla="*/ 399992 w 564445"/>
              <a:gd name="connsiteY3" fmla="*/ 502176 h 705557"/>
              <a:gd name="connsiteX4" fmla="*/ 564445 w 564445"/>
              <a:gd name="connsiteY4" fmla="*/ 0 h 705557"/>
              <a:gd name="connsiteX0" fmla="*/ 564445 w 564445"/>
              <a:gd name="connsiteY0" fmla="*/ 0 h 705555"/>
              <a:gd name="connsiteX1" fmla="*/ 169744 w 564445"/>
              <a:gd name="connsiteY1" fmla="*/ 281070 h 705555"/>
              <a:gd name="connsiteX2" fmla="*/ 0 w 564445"/>
              <a:gd name="connsiteY2" fmla="*/ 705556 h 705555"/>
              <a:gd name="connsiteX3" fmla="*/ 399992 w 564445"/>
              <a:gd name="connsiteY3" fmla="*/ 502176 h 705555"/>
              <a:gd name="connsiteX4" fmla="*/ 564445 w 564445"/>
              <a:gd name="connsiteY4" fmla="*/ 0 h 705555"/>
              <a:gd name="connsiteX0" fmla="*/ 564445 w 564445"/>
              <a:gd name="connsiteY0" fmla="*/ 0 h 705557"/>
              <a:gd name="connsiteX1" fmla="*/ 169744 w 564445"/>
              <a:gd name="connsiteY1" fmla="*/ 281070 h 705557"/>
              <a:gd name="connsiteX2" fmla="*/ 0 w 564445"/>
              <a:gd name="connsiteY2" fmla="*/ 705556 h 705557"/>
              <a:gd name="connsiteX3" fmla="*/ 399992 w 564445"/>
              <a:gd name="connsiteY3" fmla="*/ 502176 h 705557"/>
              <a:gd name="connsiteX4" fmla="*/ 564445 w 564445"/>
              <a:gd name="connsiteY4" fmla="*/ 0 h 705557"/>
              <a:gd name="connsiteX0" fmla="*/ 564445 w 564445"/>
              <a:gd name="connsiteY0" fmla="*/ 0 h 705555"/>
              <a:gd name="connsiteX1" fmla="*/ 169744 w 564445"/>
              <a:gd name="connsiteY1" fmla="*/ 281070 h 705555"/>
              <a:gd name="connsiteX2" fmla="*/ 0 w 564445"/>
              <a:gd name="connsiteY2" fmla="*/ 705556 h 705555"/>
              <a:gd name="connsiteX3" fmla="*/ 399992 w 564445"/>
              <a:gd name="connsiteY3" fmla="*/ 502176 h 705555"/>
              <a:gd name="connsiteX4" fmla="*/ 564445 w 564445"/>
              <a:gd name="connsiteY4" fmla="*/ 0 h 705555"/>
              <a:gd name="connsiteX0" fmla="*/ 564445 w 564445"/>
              <a:gd name="connsiteY0" fmla="*/ 0 h 705557"/>
              <a:gd name="connsiteX1" fmla="*/ 169744 w 564445"/>
              <a:gd name="connsiteY1" fmla="*/ 281070 h 705557"/>
              <a:gd name="connsiteX2" fmla="*/ 0 w 564445"/>
              <a:gd name="connsiteY2" fmla="*/ 705556 h 705557"/>
              <a:gd name="connsiteX3" fmla="*/ 399992 w 564445"/>
              <a:gd name="connsiteY3" fmla="*/ 502176 h 705557"/>
              <a:gd name="connsiteX4" fmla="*/ 564445 w 564445"/>
              <a:gd name="connsiteY4" fmla="*/ 0 h 705557"/>
              <a:gd name="connsiteX0" fmla="*/ 564445 w 564445"/>
              <a:gd name="connsiteY0" fmla="*/ 0 h 705555"/>
              <a:gd name="connsiteX1" fmla="*/ 169744 w 564445"/>
              <a:gd name="connsiteY1" fmla="*/ 281070 h 705555"/>
              <a:gd name="connsiteX2" fmla="*/ 0 w 564445"/>
              <a:gd name="connsiteY2" fmla="*/ 705556 h 705555"/>
              <a:gd name="connsiteX3" fmla="*/ 399992 w 564445"/>
              <a:gd name="connsiteY3" fmla="*/ 502176 h 705555"/>
              <a:gd name="connsiteX4" fmla="*/ 564445 w 564445"/>
              <a:gd name="connsiteY4" fmla="*/ 0 h 705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445" h="705555">
                <a:moveTo>
                  <a:pt x="564445" y="0"/>
                </a:moveTo>
                <a:lnTo>
                  <a:pt x="169744" y="281070"/>
                </a:lnTo>
                <a:lnTo>
                  <a:pt x="0" y="705556"/>
                </a:lnTo>
                <a:cubicBezTo>
                  <a:pt x="245500" y="583972"/>
                  <a:pt x="232658" y="597282"/>
                  <a:pt x="399992" y="502176"/>
                </a:cubicBezTo>
                <a:cubicBezTo>
                  <a:pt x="503808" y="212134"/>
                  <a:pt x="468769" y="291364"/>
                  <a:pt x="564445" y="0"/>
                </a:cubicBezTo>
                <a:close/>
              </a:path>
            </a:pathLst>
          </a:custGeom>
          <a:solidFill>
            <a:srgbClr val="FFFF00"/>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5-Point Star 12"/>
          <p:cNvSpPr/>
          <p:nvPr/>
        </p:nvSpPr>
        <p:spPr>
          <a:xfrm>
            <a:off x="6773478" y="1750271"/>
            <a:ext cx="232627" cy="230904"/>
          </a:xfrm>
          <a:prstGeom prst="star5">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
          <p:cNvSpPr/>
          <p:nvPr/>
        </p:nvSpPr>
        <p:spPr>
          <a:xfrm rot="168786">
            <a:off x="6401341" y="1836268"/>
            <a:ext cx="456034" cy="1654667"/>
          </a:xfrm>
          <a:custGeom>
            <a:avLst/>
            <a:gdLst>
              <a:gd name="connsiteX0" fmla="*/ 677334 w 719667"/>
              <a:gd name="connsiteY0" fmla="*/ 0 h 2850444"/>
              <a:gd name="connsiteX1" fmla="*/ 98778 w 719667"/>
              <a:gd name="connsiteY1" fmla="*/ 1495777 h 2850444"/>
              <a:gd name="connsiteX2" fmla="*/ 0 w 719667"/>
              <a:gd name="connsiteY2" fmla="*/ 2850444 h 2850444"/>
              <a:gd name="connsiteX3" fmla="*/ 649111 w 719667"/>
              <a:gd name="connsiteY3" fmla="*/ 1509889 h 2850444"/>
              <a:gd name="connsiteX4" fmla="*/ 719667 w 719667"/>
              <a:gd name="connsiteY4" fmla="*/ 84666 h 2850444"/>
              <a:gd name="connsiteX0" fmla="*/ 677334 w 719667"/>
              <a:gd name="connsiteY0" fmla="*/ 0 h 2850444"/>
              <a:gd name="connsiteX1" fmla="*/ 98778 w 719667"/>
              <a:gd name="connsiteY1" fmla="*/ 1495777 h 2850444"/>
              <a:gd name="connsiteX2" fmla="*/ 0 w 719667"/>
              <a:gd name="connsiteY2" fmla="*/ 2850444 h 2850444"/>
              <a:gd name="connsiteX3" fmla="*/ 649111 w 719667"/>
              <a:gd name="connsiteY3" fmla="*/ 1509889 h 2850444"/>
              <a:gd name="connsiteX4" fmla="*/ 719667 w 719667"/>
              <a:gd name="connsiteY4" fmla="*/ 84666 h 2850444"/>
              <a:gd name="connsiteX5" fmla="*/ 677334 w 719667"/>
              <a:gd name="connsiteY5" fmla="*/ 0 h 2850444"/>
              <a:gd name="connsiteX0" fmla="*/ 677334 w 677334"/>
              <a:gd name="connsiteY0" fmla="*/ 0 h 2850444"/>
              <a:gd name="connsiteX1" fmla="*/ 98778 w 677334"/>
              <a:gd name="connsiteY1" fmla="*/ 1495777 h 2850444"/>
              <a:gd name="connsiteX2" fmla="*/ 0 w 677334"/>
              <a:gd name="connsiteY2" fmla="*/ 2850444 h 2850444"/>
              <a:gd name="connsiteX3" fmla="*/ 649111 w 677334"/>
              <a:gd name="connsiteY3" fmla="*/ 1509889 h 2850444"/>
              <a:gd name="connsiteX4" fmla="*/ 677334 w 677334"/>
              <a:gd name="connsiteY4" fmla="*/ 0 h 2850444"/>
              <a:gd name="connsiteX0" fmla="*/ 656757 w 656757"/>
              <a:gd name="connsiteY0" fmla="*/ 0 h 2710042"/>
              <a:gd name="connsiteX1" fmla="*/ 78201 w 656757"/>
              <a:gd name="connsiteY1" fmla="*/ 1495777 h 2710042"/>
              <a:gd name="connsiteX2" fmla="*/ 0 w 656757"/>
              <a:gd name="connsiteY2" fmla="*/ 2710042 h 2710042"/>
              <a:gd name="connsiteX3" fmla="*/ 628534 w 656757"/>
              <a:gd name="connsiteY3" fmla="*/ 1509889 h 2710042"/>
              <a:gd name="connsiteX4" fmla="*/ 656757 w 656757"/>
              <a:gd name="connsiteY4" fmla="*/ 0 h 2710042"/>
              <a:gd name="connsiteX0" fmla="*/ 656757 w 656757"/>
              <a:gd name="connsiteY0" fmla="*/ 0 h 2710042"/>
              <a:gd name="connsiteX1" fmla="*/ 78201 w 656757"/>
              <a:gd name="connsiteY1" fmla="*/ 1495777 h 2710042"/>
              <a:gd name="connsiteX2" fmla="*/ 0 w 656757"/>
              <a:gd name="connsiteY2" fmla="*/ 2710042 h 2710042"/>
              <a:gd name="connsiteX3" fmla="*/ 642252 w 656757"/>
              <a:gd name="connsiteY3" fmla="*/ 1400687 h 2710042"/>
              <a:gd name="connsiteX4" fmla="*/ 656757 w 656757"/>
              <a:gd name="connsiteY4" fmla="*/ 0 h 2710042"/>
              <a:gd name="connsiteX0" fmla="*/ 656757 w 656757"/>
              <a:gd name="connsiteY0" fmla="*/ 0 h 2710042"/>
              <a:gd name="connsiteX1" fmla="*/ 91919 w 656757"/>
              <a:gd name="connsiteY1" fmla="*/ 1370976 h 2710042"/>
              <a:gd name="connsiteX2" fmla="*/ 0 w 656757"/>
              <a:gd name="connsiteY2" fmla="*/ 2710042 h 2710042"/>
              <a:gd name="connsiteX3" fmla="*/ 642252 w 656757"/>
              <a:gd name="connsiteY3" fmla="*/ 1400687 h 2710042"/>
              <a:gd name="connsiteX4" fmla="*/ 656757 w 656757"/>
              <a:gd name="connsiteY4" fmla="*/ 0 h 2710042"/>
              <a:gd name="connsiteX0" fmla="*/ 656757 w 656757"/>
              <a:gd name="connsiteY0" fmla="*/ 0 h 2710042"/>
              <a:gd name="connsiteX1" fmla="*/ 201658 w 656757"/>
              <a:gd name="connsiteY1" fmla="*/ 1004370 h 2710042"/>
              <a:gd name="connsiteX2" fmla="*/ 0 w 656757"/>
              <a:gd name="connsiteY2" fmla="*/ 2710042 h 2710042"/>
              <a:gd name="connsiteX3" fmla="*/ 642252 w 656757"/>
              <a:gd name="connsiteY3" fmla="*/ 1400687 h 2710042"/>
              <a:gd name="connsiteX4" fmla="*/ 656757 w 656757"/>
              <a:gd name="connsiteY4" fmla="*/ 0 h 2710042"/>
              <a:gd name="connsiteX0" fmla="*/ 656757 w 656757"/>
              <a:gd name="connsiteY0" fmla="*/ 0 h 2710042"/>
              <a:gd name="connsiteX1" fmla="*/ 201658 w 656757"/>
              <a:gd name="connsiteY1" fmla="*/ 1004370 h 2710042"/>
              <a:gd name="connsiteX2" fmla="*/ 0 w 656757"/>
              <a:gd name="connsiteY2" fmla="*/ 2710042 h 2710042"/>
              <a:gd name="connsiteX3" fmla="*/ 566805 w 656757"/>
              <a:gd name="connsiteY3" fmla="*/ 1369487 h 2710042"/>
              <a:gd name="connsiteX4" fmla="*/ 656757 w 656757"/>
              <a:gd name="connsiteY4" fmla="*/ 0 h 2710042"/>
              <a:gd name="connsiteX0" fmla="*/ 656757 w 656757"/>
              <a:gd name="connsiteY0" fmla="*/ 0 h 2710042"/>
              <a:gd name="connsiteX1" fmla="*/ 181083 w 656757"/>
              <a:gd name="connsiteY1" fmla="*/ 1082371 h 2710042"/>
              <a:gd name="connsiteX2" fmla="*/ 0 w 656757"/>
              <a:gd name="connsiteY2" fmla="*/ 2710042 h 2710042"/>
              <a:gd name="connsiteX3" fmla="*/ 566805 w 656757"/>
              <a:gd name="connsiteY3" fmla="*/ 1369487 h 2710042"/>
              <a:gd name="connsiteX4" fmla="*/ 656757 w 656757"/>
              <a:gd name="connsiteY4" fmla="*/ 0 h 2710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57" h="2710042">
                <a:moveTo>
                  <a:pt x="656757" y="0"/>
                </a:moveTo>
                <a:lnTo>
                  <a:pt x="181083" y="1082371"/>
                </a:lnTo>
                <a:lnTo>
                  <a:pt x="0" y="2710042"/>
                </a:lnTo>
                <a:lnTo>
                  <a:pt x="566805" y="1369487"/>
                </a:lnTo>
                <a:lnTo>
                  <a:pt x="656757" y="0"/>
                </a:lnTo>
                <a:close/>
              </a:path>
            </a:pathLst>
          </a:custGeom>
          <a:noFill/>
          <a:ln>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5-Point Star 4"/>
          <p:cNvSpPr>
            <a:spLocks noChangeAspect="1"/>
          </p:cNvSpPr>
          <p:nvPr/>
        </p:nvSpPr>
        <p:spPr>
          <a:xfrm>
            <a:off x="6954492" y="2779983"/>
            <a:ext cx="180215" cy="178880"/>
          </a:xfrm>
          <a:prstGeom prst="star5">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1"/>
          <p:cNvSpPr/>
          <p:nvPr/>
        </p:nvSpPr>
        <p:spPr>
          <a:xfrm rot="20996042">
            <a:off x="7440255" y="2924505"/>
            <a:ext cx="200784" cy="303641"/>
          </a:xfrm>
          <a:custGeom>
            <a:avLst/>
            <a:gdLst>
              <a:gd name="connsiteX0" fmla="*/ 564445 w 592667"/>
              <a:gd name="connsiteY0" fmla="*/ 0 h 705556"/>
              <a:gd name="connsiteX1" fmla="*/ 42334 w 592667"/>
              <a:gd name="connsiteY1" fmla="*/ 409223 h 705556"/>
              <a:gd name="connsiteX2" fmla="*/ 0 w 592667"/>
              <a:gd name="connsiteY2" fmla="*/ 705556 h 705556"/>
              <a:gd name="connsiteX3" fmla="*/ 451556 w 592667"/>
              <a:gd name="connsiteY3" fmla="*/ 550334 h 705556"/>
              <a:gd name="connsiteX4" fmla="*/ 592667 w 592667"/>
              <a:gd name="connsiteY4" fmla="*/ 84667 h 705556"/>
              <a:gd name="connsiteX0" fmla="*/ 572957 w 601179"/>
              <a:gd name="connsiteY0" fmla="*/ 0 h 713898"/>
              <a:gd name="connsiteX1" fmla="*/ 178256 w 601179"/>
              <a:gd name="connsiteY1" fmla="*/ 281070 h 713898"/>
              <a:gd name="connsiteX2" fmla="*/ 8512 w 601179"/>
              <a:gd name="connsiteY2" fmla="*/ 705556 h 713898"/>
              <a:gd name="connsiteX3" fmla="*/ 460068 w 601179"/>
              <a:gd name="connsiteY3" fmla="*/ 550334 h 713898"/>
              <a:gd name="connsiteX4" fmla="*/ 601179 w 601179"/>
              <a:gd name="connsiteY4" fmla="*/ 84667 h 713898"/>
              <a:gd name="connsiteX0" fmla="*/ 570595 w 598817"/>
              <a:gd name="connsiteY0" fmla="*/ 0 h 710296"/>
              <a:gd name="connsiteX1" fmla="*/ 175894 w 598817"/>
              <a:gd name="connsiteY1" fmla="*/ 281070 h 710296"/>
              <a:gd name="connsiteX2" fmla="*/ 6150 w 598817"/>
              <a:gd name="connsiteY2" fmla="*/ 705556 h 710296"/>
              <a:gd name="connsiteX3" fmla="*/ 406142 w 598817"/>
              <a:gd name="connsiteY3" fmla="*/ 502176 h 710296"/>
              <a:gd name="connsiteX4" fmla="*/ 598817 w 598817"/>
              <a:gd name="connsiteY4" fmla="*/ 84667 h 710296"/>
              <a:gd name="connsiteX0" fmla="*/ 570595 w 598817"/>
              <a:gd name="connsiteY0" fmla="*/ 0 h 710296"/>
              <a:gd name="connsiteX1" fmla="*/ 175894 w 598817"/>
              <a:gd name="connsiteY1" fmla="*/ 281070 h 710296"/>
              <a:gd name="connsiteX2" fmla="*/ 6150 w 598817"/>
              <a:gd name="connsiteY2" fmla="*/ 705556 h 710296"/>
              <a:gd name="connsiteX3" fmla="*/ 406142 w 598817"/>
              <a:gd name="connsiteY3" fmla="*/ 502176 h 710296"/>
              <a:gd name="connsiteX4" fmla="*/ 598817 w 598817"/>
              <a:gd name="connsiteY4" fmla="*/ 84667 h 710296"/>
              <a:gd name="connsiteX0" fmla="*/ 570595 w 598817"/>
              <a:gd name="connsiteY0" fmla="*/ 0 h 705556"/>
              <a:gd name="connsiteX1" fmla="*/ 175894 w 598817"/>
              <a:gd name="connsiteY1" fmla="*/ 281070 h 705556"/>
              <a:gd name="connsiteX2" fmla="*/ 6150 w 598817"/>
              <a:gd name="connsiteY2" fmla="*/ 705556 h 705556"/>
              <a:gd name="connsiteX3" fmla="*/ 406142 w 598817"/>
              <a:gd name="connsiteY3" fmla="*/ 502176 h 705556"/>
              <a:gd name="connsiteX4" fmla="*/ 598817 w 598817"/>
              <a:gd name="connsiteY4" fmla="*/ 84667 h 705556"/>
              <a:gd name="connsiteX0" fmla="*/ 564444 w 592666"/>
              <a:gd name="connsiteY0" fmla="*/ 0 h 705556"/>
              <a:gd name="connsiteX1" fmla="*/ 169743 w 592666"/>
              <a:gd name="connsiteY1" fmla="*/ 281070 h 705556"/>
              <a:gd name="connsiteX2" fmla="*/ -1 w 592666"/>
              <a:gd name="connsiteY2" fmla="*/ 705556 h 705556"/>
              <a:gd name="connsiteX3" fmla="*/ 399991 w 592666"/>
              <a:gd name="connsiteY3" fmla="*/ 502176 h 705556"/>
              <a:gd name="connsiteX4" fmla="*/ 592666 w 592666"/>
              <a:gd name="connsiteY4" fmla="*/ 84667 h 705556"/>
              <a:gd name="connsiteX0" fmla="*/ 564444 w 592666"/>
              <a:gd name="connsiteY0" fmla="*/ 0 h 705556"/>
              <a:gd name="connsiteX1" fmla="*/ 169743 w 592666"/>
              <a:gd name="connsiteY1" fmla="*/ 281070 h 705556"/>
              <a:gd name="connsiteX2" fmla="*/ -1 w 592666"/>
              <a:gd name="connsiteY2" fmla="*/ 705556 h 705556"/>
              <a:gd name="connsiteX3" fmla="*/ 399991 w 592666"/>
              <a:gd name="connsiteY3" fmla="*/ 502176 h 705556"/>
              <a:gd name="connsiteX4" fmla="*/ 592666 w 592666"/>
              <a:gd name="connsiteY4" fmla="*/ 84667 h 705556"/>
              <a:gd name="connsiteX0" fmla="*/ 564444 w 592666"/>
              <a:gd name="connsiteY0" fmla="*/ 0 h 705556"/>
              <a:gd name="connsiteX1" fmla="*/ 169743 w 592666"/>
              <a:gd name="connsiteY1" fmla="*/ 281070 h 705556"/>
              <a:gd name="connsiteX2" fmla="*/ -1 w 592666"/>
              <a:gd name="connsiteY2" fmla="*/ 705556 h 705556"/>
              <a:gd name="connsiteX3" fmla="*/ 399991 w 592666"/>
              <a:gd name="connsiteY3" fmla="*/ 502176 h 705556"/>
              <a:gd name="connsiteX4" fmla="*/ 592666 w 592666"/>
              <a:gd name="connsiteY4" fmla="*/ 84667 h 705556"/>
              <a:gd name="connsiteX0" fmla="*/ 564444 w 584745"/>
              <a:gd name="connsiteY0" fmla="*/ 7313 h 712869"/>
              <a:gd name="connsiteX1" fmla="*/ 169743 w 584745"/>
              <a:gd name="connsiteY1" fmla="*/ 288383 h 712869"/>
              <a:gd name="connsiteX2" fmla="*/ -1 w 584745"/>
              <a:gd name="connsiteY2" fmla="*/ 712869 h 712869"/>
              <a:gd name="connsiteX3" fmla="*/ 399991 w 584745"/>
              <a:gd name="connsiteY3" fmla="*/ 509489 h 712869"/>
              <a:gd name="connsiteX4" fmla="*/ 584745 w 584745"/>
              <a:gd name="connsiteY4" fmla="*/ 0 h 712869"/>
              <a:gd name="connsiteX0" fmla="*/ 564444 w 584745"/>
              <a:gd name="connsiteY0" fmla="*/ 7313 h 712869"/>
              <a:gd name="connsiteX1" fmla="*/ 169743 w 584745"/>
              <a:gd name="connsiteY1" fmla="*/ 288383 h 712869"/>
              <a:gd name="connsiteX2" fmla="*/ -1 w 584745"/>
              <a:gd name="connsiteY2" fmla="*/ 712869 h 712869"/>
              <a:gd name="connsiteX3" fmla="*/ 399991 w 584745"/>
              <a:gd name="connsiteY3" fmla="*/ 509489 h 712869"/>
              <a:gd name="connsiteX4" fmla="*/ 584745 w 584745"/>
              <a:gd name="connsiteY4" fmla="*/ 0 h 712869"/>
              <a:gd name="connsiteX5" fmla="*/ 564444 w 584745"/>
              <a:gd name="connsiteY5" fmla="*/ 7313 h 712869"/>
              <a:gd name="connsiteX0" fmla="*/ 584745 w 584745"/>
              <a:gd name="connsiteY0" fmla="*/ 0 h 712869"/>
              <a:gd name="connsiteX1" fmla="*/ 169743 w 584745"/>
              <a:gd name="connsiteY1" fmla="*/ 288383 h 712869"/>
              <a:gd name="connsiteX2" fmla="*/ -1 w 584745"/>
              <a:gd name="connsiteY2" fmla="*/ 712869 h 712869"/>
              <a:gd name="connsiteX3" fmla="*/ 399991 w 584745"/>
              <a:gd name="connsiteY3" fmla="*/ 509489 h 712869"/>
              <a:gd name="connsiteX4" fmla="*/ 584745 w 584745"/>
              <a:gd name="connsiteY4" fmla="*/ 0 h 71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745" h="712869">
                <a:moveTo>
                  <a:pt x="584745" y="0"/>
                </a:moveTo>
                <a:lnTo>
                  <a:pt x="169743" y="288383"/>
                </a:lnTo>
                <a:cubicBezTo>
                  <a:pt x="113162" y="429878"/>
                  <a:pt x="122672" y="392453"/>
                  <a:pt x="-1" y="712869"/>
                </a:cubicBezTo>
                <a:cubicBezTo>
                  <a:pt x="305360" y="560810"/>
                  <a:pt x="182725" y="608459"/>
                  <a:pt x="399991" y="509489"/>
                </a:cubicBezTo>
                <a:lnTo>
                  <a:pt x="584745" y="0"/>
                </a:lnTo>
                <a:close/>
              </a:path>
            </a:pathLst>
          </a:custGeom>
          <a:solidFill>
            <a:srgbClr val="FFFF00"/>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feld 5"/>
          <p:cNvSpPr txBox="1"/>
          <p:nvPr/>
        </p:nvSpPr>
        <p:spPr>
          <a:xfrm>
            <a:off x="5796136" y="1223174"/>
            <a:ext cx="2722220" cy="261610"/>
          </a:xfrm>
          <a:prstGeom prst="rect">
            <a:avLst/>
          </a:prstGeom>
        </p:spPr>
        <p:txBody>
          <a:bodyPr vert="horz" wrap="none" lIns="91440" tIns="45720" rIns="91440" bIns="45720" rtlCol="0" anchor="t">
            <a:spAutoFit/>
          </a:bodyPr>
          <a:lstStyle/>
          <a:p>
            <a:pPr algn="ctr"/>
            <a:r>
              <a:rPr lang="en-GB" sz="1100" dirty="0" smtClean="0"/>
              <a:t>Resonance scan after 2014 realignment.</a:t>
            </a:r>
          </a:p>
        </p:txBody>
      </p:sp>
      <p:sp>
        <p:nvSpPr>
          <p:cNvPr id="23" name="5-Point Star 5"/>
          <p:cNvSpPr>
            <a:spLocks noChangeAspect="1"/>
          </p:cNvSpPr>
          <p:nvPr/>
        </p:nvSpPr>
        <p:spPr>
          <a:xfrm>
            <a:off x="7546420" y="2852936"/>
            <a:ext cx="116314" cy="115452"/>
          </a:xfrm>
          <a:prstGeom prst="star5">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Gerade Verbindung mit Pfeil 6"/>
          <p:cNvCxnSpPr>
            <a:endCxn id="273410" idx="1"/>
          </p:cNvCxnSpPr>
          <p:nvPr/>
        </p:nvCxnSpPr>
        <p:spPr>
          <a:xfrm flipV="1">
            <a:off x="4427984" y="5449362"/>
            <a:ext cx="1191788" cy="348789"/>
          </a:xfrm>
          <a:prstGeom prst="straightConnector1">
            <a:avLst/>
          </a:prstGeom>
          <a:ln w="28575">
            <a:solidFill>
              <a:schemeClr val="accent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1" name="Textfeld 20"/>
          <p:cNvSpPr txBox="1"/>
          <p:nvPr/>
        </p:nvSpPr>
        <p:spPr>
          <a:xfrm>
            <a:off x="7964992" y="6278157"/>
            <a:ext cx="1211650" cy="230832"/>
          </a:xfrm>
          <a:prstGeom prst="rect">
            <a:avLst/>
          </a:prstGeom>
        </p:spPr>
        <p:txBody>
          <a:bodyPr vert="horz" wrap="square" lIns="91440" tIns="45720" rIns="91440" bIns="45720" rtlCol="0" anchor="t">
            <a:spAutoFit/>
          </a:bodyPr>
          <a:lstStyle/>
          <a:p>
            <a:pPr algn="ctr"/>
            <a:r>
              <a:rPr lang="en-GB" sz="900" dirty="0" smtClean="0"/>
              <a:t>G. </a:t>
            </a:r>
            <a:r>
              <a:rPr lang="en-GB" sz="900" dirty="0" err="1" smtClean="0"/>
              <a:t>Franchetti</a:t>
            </a:r>
            <a:r>
              <a:rPr lang="en-GB" sz="900" dirty="0" smtClean="0"/>
              <a:t> et. al.</a:t>
            </a:r>
          </a:p>
        </p:txBody>
      </p:sp>
      <p:cxnSp>
        <p:nvCxnSpPr>
          <p:cNvPr id="34" name="Gerade Verbindung mit Pfeil 33"/>
          <p:cNvCxnSpPr/>
          <p:nvPr/>
        </p:nvCxnSpPr>
        <p:spPr>
          <a:xfrm flipV="1">
            <a:off x="4716016" y="1981175"/>
            <a:ext cx="2057462" cy="977688"/>
          </a:xfrm>
          <a:prstGeom prst="straightConnector1">
            <a:avLst/>
          </a:prstGeom>
          <a:ln>
            <a:solidFill>
              <a:schemeClr val="accent6"/>
            </a:solidFill>
            <a:tailEnd type="triangle" w="med"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94906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Content</a:t>
            </a:r>
            <a:endParaRPr lang="de-DE" dirty="0"/>
          </a:p>
        </p:txBody>
      </p:sp>
      <p:sp>
        <p:nvSpPr>
          <p:cNvPr id="3" name="Inhaltsplatzhalter 2"/>
          <p:cNvSpPr>
            <a:spLocks noGrp="1"/>
          </p:cNvSpPr>
          <p:nvPr>
            <p:ph idx="1"/>
          </p:nvPr>
        </p:nvSpPr>
        <p:spPr/>
        <p:txBody>
          <a:bodyPr/>
          <a:lstStyle/>
          <a:p>
            <a:r>
              <a:rPr lang="en-GB" dirty="0" smtClean="0"/>
              <a:t>Dynamic vacuum and beam loss challenges at GSI/FAIR</a:t>
            </a:r>
          </a:p>
          <a:p>
            <a:endParaRPr lang="en-GB" dirty="0" smtClean="0"/>
          </a:p>
          <a:p>
            <a:r>
              <a:rPr lang="en-GB" dirty="0" smtClean="0"/>
              <a:t>GSI: SIS18</a:t>
            </a:r>
          </a:p>
          <a:p>
            <a:pPr lvl="1"/>
            <a:r>
              <a:rPr lang="en-GB" dirty="0" smtClean="0"/>
              <a:t>Phenomena</a:t>
            </a:r>
          </a:p>
          <a:p>
            <a:pPr lvl="1"/>
            <a:r>
              <a:rPr lang="en-GB" dirty="0" smtClean="0"/>
              <a:t>Recipe</a:t>
            </a:r>
          </a:p>
          <a:p>
            <a:pPr lvl="1"/>
            <a:r>
              <a:rPr lang="en-GB" dirty="0" smtClean="0"/>
              <a:t>Measurements</a:t>
            </a:r>
          </a:p>
          <a:p>
            <a:pPr lvl="1"/>
            <a:r>
              <a:rPr lang="en-GB" dirty="0" smtClean="0"/>
              <a:t>Software tools</a:t>
            </a:r>
          </a:p>
          <a:p>
            <a:endParaRPr lang="en-GB" dirty="0" smtClean="0"/>
          </a:p>
          <a:p>
            <a:r>
              <a:rPr lang="en-GB" dirty="0" smtClean="0"/>
              <a:t>FAIR: SIS18 + SIS100</a:t>
            </a:r>
          </a:p>
          <a:p>
            <a:pPr lvl="1"/>
            <a:r>
              <a:rPr lang="en-GB" dirty="0" smtClean="0"/>
              <a:t>Recipe</a:t>
            </a:r>
          </a:p>
          <a:p>
            <a:pPr lvl="1"/>
            <a:r>
              <a:rPr lang="en-GB" dirty="0" smtClean="0"/>
              <a:t>Forecast</a:t>
            </a:r>
            <a:endParaRPr lang="en-GB" dirty="0"/>
          </a:p>
        </p:txBody>
      </p:sp>
    </p:spTree>
    <p:extLst>
      <p:ext uri="{BB962C8B-B14F-4D97-AF65-F5344CB8AC3E}">
        <p14:creationId xmlns:p14="http://schemas.microsoft.com/office/powerpoint/2010/main" val="2983144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Picture 6" descr="schaltbi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1386111"/>
            <a:ext cx="2058739" cy="25088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a:bodyPr>
          <a:lstStyle/>
          <a:p>
            <a:r>
              <a:rPr lang="en-US" altLang="de-DE" dirty="0">
                <a:latin typeface="Arial" charset="0"/>
              </a:rPr>
              <a:t>Power Converter and Fast Ramping </a:t>
            </a:r>
            <a:endParaRPr lang="de-DE" dirty="0"/>
          </a:p>
        </p:txBody>
      </p:sp>
      <p:sp>
        <p:nvSpPr>
          <p:cNvPr id="3" name="Inhaltsplatzhalter 2"/>
          <p:cNvSpPr>
            <a:spLocks noGrp="1"/>
          </p:cNvSpPr>
          <p:nvPr>
            <p:ph idx="1"/>
          </p:nvPr>
        </p:nvSpPr>
        <p:spPr>
          <a:xfrm>
            <a:off x="422565" y="1450685"/>
            <a:ext cx="6309675" cy="2842411"/>
          </a:xfrm>
        </p:spPr>
        <p:txBody>
          <a:bodyPr>
            <a:noAutofit/>
          </a:bodyPr>
          <a:lstStyle/>
          <a:p>
            <a:r>
              <a:rPr lang="en-GB" altLang="de-DE" sz="1400" dirty="0" smtClean="0"/>
              <a:t>High average beam intensity requires fast short cycle times with fast ramping.</a:t>
            </a:r>
          </a:p>
          <a:p>
            <a:pPr lvl="1">
              <a:buFont typeface="Wingdings" pitchFamily="2" charset="2"/>
              <a:buChar char="§"/>
            </a:pPr>
            <a:r>
              <a:rPr lang="en-GB" altLang="de-DE" sz="1200" dirty="0" smtClean="0">
                <a:latin typeface="Arial" charset="0"/>
              </a:rPr>
              <a:t>Shortening of cycle time (intermediate charge states)</a:t>
            </a:r>
          </a:p>
          <a:p>
            <a:pPr lvl="1">
              <a:buFont typeface="Wingdings" pitchFamily="2" charset="2"/>
              <a:buChar char="§"/>
            </a:pPr>
            <a:r>
              <a:rPr lang="en-GB" altLang="de-DE" sz="1200" dirty="0" smtClean="0">
                <a:latin typeface="Arial" charset="0"/>
              </a:rPr>
              <a:t>Higher repetition rate (booster operation 2.7 Hz)</a:t>
            </a:r>
          </a:p>
          <a:p>
            <a:pPr lvl="1">
              <a:buFont typeface="Wingdings" pitchFamily="2" charset="2"/>
              <a:buChar char="§"/>
            </a:pPr>
            <a:r>
              <a:rPr lang="en-GB" altLang="de-DE" sz="1200" dirty="0" smtClean="0">
                <a:latin typeface="Arial" charset="0"/>
              </a:rPr>
              <a:t>Increased average intensity (</a:t>
            </a:r>
            <a:r>
              <a:rPr lang="en-GB" altLang="de-DE" sz="1200" dirty="0" smtClean="0">
                <a:latin typeface="Arial" charset="0"/>
                <a:sym typeface="Symbol" pitchFamily="18" charset="2"/>
              </a:rPr>
              <a:t>x </a:t>
            </a:r>
            <a:r>
              <a:rPr lang="en-GB" altLang="de-DE" sz="1200" dirty="0" smtClean="0">
                <a:latin typeface="Arial" charset="0"/>
              </a:rPr>
              <a:t>2-9)</a:t>
            </a:r>
          </a:p>
          <a:p>
            <a:r>
              <a:rPr lang="en-GB" altLang="de-DE" sz="1400" dirty="0" smtClean="0">
                <a:latin typeface="Arial" charset="0"/>
              </a:rPr>
              <a:t>Present Operation:</a:t>
            </a:r>
          </a:p>
          <a:p>
            <a:pPr lvl="1"/>
            <a:r>
              <a:rPr lang="en-GB" altLang="de-DE" sz="1200" dirty="0" smtClean="0">
                <a:latin typeface="Arial" charset="0"/>
              </a:rPr>
              <a:t>dB/</a:t>
            </a:r>
            <a:r>
              <a:rPr lang="en-GB" altLang="de-DE" sz="1200" dirty="0" err="1" smtClean="0">
                <a:latin typeface="Arial" charset="0"/>
              </a:rPr>
              <a:t>dt</a:t>
            </a:r>
            <a:r>
              <a:rPr lang="en-GB" altLang="de-DE" sz="1200" dirty="0" smtClean="0">
                <a:latin typeface="Arial" charset="0"/>
              </a:rPr>
              <a:t> = 1.3 T/s – 0.3 Hz</a:t>
            </a:r>
          </a:p>
          <a:p>
            <a:pPr lvl="1"/>
            <a:r>
              <a:rPr lang="en-GB" altLang="de-DE" sz="1200" dirty="0" err="1" smtClean="0">
                <a:latin typeface="Arial" charset="0"/>
              </a:rPr>
              <a:t>P</a:t>
            </a:r>
            <a:r>
              <a:rPr lang="en-GB" altLang="de-DE" sz="1200" b="1" baseline="-25000" dirty="0" err="1" smtClean="0">
                <a:latin typeface="Arial" charset="0"/>
              </a:rPr>
              <a:t>max</a:t>
            </a:r>
            <a:r>
              <a:rPr lang="en-GB" altLang="de-DE" sz="1200" dirty="0" smtClean="0">
                <a:latin typeface="Arial" charset="0"/>
              </a:rPr>
              <a:t> = 19 MW</a:t>
            </a:r>
          </a:p>
          <a:p>
            <a:r>
              <a:rPr lang="en-GB" altLang="de-DE" sz="1400" dirty="0" smtClean="0"/>
              <a:t>Dipole power converter upgrade is near to be finished (final measurement with new FAIR power grid will be done 2018).</a:t>
            </a:r>
          </a:p>
          <a:p>
            <a:pPr lvl="1"/>
            <a:r>
              <a:rPr lang="en-GB" altLang="de-DE" sz="1200" dirty="0" smtClean="0"/>
              <a:t>dB/</a:t>
            </a:r>
            <a:r>
              <a:rPr lang="en-GB" altLang="de-DE" sz="1200" dirty="0" err="1" smtClean="0"/>
              <a:t>dt</a:t>
            </a:r>
            <a:r>
              <a:rPr lang="en-GB" altLang="de-DE" sz="1200" dirty="0" smtClean="0"/>
              <a:t> = 10 T/s – 2.7 Hz</a:t>
            </a:r>
          </a:p>
          <a:p>
            <a:pPr lvl="1"/>
            <a:r>
              <a:rPr lang="en-GB" altLang="de-DE" sz="1200" dirty="0" err="1" smtClean="0">
                <a:latin typeface="Arial" charset="0"/>
              </a:rPr>
              <a:t>P</a:t>
            </a:r>
            <a:r>
              <a:rPr lang="en-GB" altLang="de-DE" sz="1200" b="1" baseline="-25000" dirty="0" err="1" smtClean="0">
                <a:latin typeface="Arial" charset="0"/>
              </a:rPr>
              <a:t>max</a:t>
            </a:r>
            <a:r>
              <a:rPr lang="en-GB" altLang="de-DE" sz="1200" dirty="0" smtClean="0">
                <a:latin typeface="Arial" charset="0"/>
              </a:rPr>
              <a:t> = 39 MW</a:t>
            </a:r>
            <a:endParaRPr lang="en-GB" altLang="de-DE" sz="1200" dirty="0"/>
          </a:p>
        </p:txBody>
      </p:sp>
      <p:pic>
        <p:nvPicPr>
          <p:cNvPr id="11"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0259" y="4365104"/>
            <a:ext cx="3236863" cy="215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Q:\Eigene Dateien\Bilder_Zeichnungen\GSI_Beschleuniger\SIS18\EET\Filtercontainer_Auswahl\DSC_01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8765" y="4365104"/>
            <a:ext cx="1439377" cy="2150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ltLang="de-DE" dirty="0"/>
              <a:t>U</a:t>
            </a:r>
            <a:r>
              <a:rPr lang="de-DE" altLang="de-DE" baseline="30000" dirty="0"/>
              <a:t>28+</a:t>
            </a:r>
            <a:r>
              <a:rPr lang="de-DE" altLang="de-DE" dirty="0"/>
              <a:t> - Beam Loss at High </a:t>
            </a:r>
            <a:r>
              <a:rPr lang="de-DE" altLang="de-DE" dirty="0" err="1"/>
              <a:t>Ramp</a:t>
            </a:r>
            <a:r>
              <a:rPr lang="de-DE" altLang="de-DE" dirty="0"/>
              <a:t> </a:t>
            </a:r>
            <a:r>
              <a:rPr lang="de-DE" altLang="de-DE" dirty="0" smtClean="0"/>
              <a:t>Rates</a:t>
            </a:r>
            <a:endParaRPr lang="de-DE" dirty="0"/>
          </a:p>
        </p:txBody>
      </p:sp>
      <p:pic>
        <p:nvPicPr>
          <p:cNvPr id="34818" name="Picture 7"/>
          <p:cNvPicPr>
            <a:picLocks noGrp="1" noChangeArrowheads="1"/>
          </p:cNvPicPr>
          <p:nvPr>
            <p:ph idx="1"/>
          </p:nvPr>
        </p:nvPicPr>
        <p:blipFill rotWithShape="1">
          <a:blip r:embed="rId2" cstate="print">
            <a:extLst>
              <a:ext uri="{28A0092B-C50C-407E-A947-70E740481C1C}">
                <a14:useLocalDpi xmlns:a14="http://schemas.microsoft.com/office/drawing/2010/main" val="0"/>
              </a:ext>
            </a:extLst>
          </a:blip>
          <a:srcRect l="5145" t="13726" r="5451" b="12334"/>
          <a:stretch/>
        </p:blipFill>
        <p:spPr bwMode="auto">
          <a:xfrm>
            <a:off x="899593" y="2087270"/>
            <a:ext cx="4177187" cy="296110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Text Box 11"/>
          <p:cNvSpPr txBox="1">
            <a:spLocks noChangeArrowheads="1"/>
          </p:cNvSpPr>
          <p:nvPr/>
        </p:nvSpPr>
        <p:spPr bwMode="auto">
          <a:xfrm>
            <a:off x="827584" y="5111606"/>
            <a:ext cx="4536505" cy="261610"/>
          </a:xfrm>
          <a:prstGeom prst="rect">
            <a:avLst/>
          </a:prstGeom>
          <a:noFill/>
          <a:ln w="9525">
            <a:noFill/>
            <a:miter lim="800000"/>
            <a:headEnd/>
            <a:tailEnd/>
          </a:ln>
          <a:effectLst/>
        </p:spPr>
        <p:txBody>
          <a:bodyPr wrap="squar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ctr">
              <a:spcBef>
                <a:spcPct val="50000"/>
              </a:spcBef>
            </a:pPr>
            <a:r>
              <a:rPr lang="en-GB" altLang="de-DE" sz="1100" dirty="0" smtClean="0"/>
              <a:t>Fractional loss of different mechanisms during fast ramping</a:t>
            </a:r>
            <a:endParaRPr lang="en-GB" altLang="de-DE" sz="1100" dirty="0"/>
          </a:p>
        </p:txBody>
      </p:sp>
      <p:sp>
        <p:nvSpPr>
          <p:cNvPr id="34821" name="Text Box 12"/>
          <p:cNvSpPr txBox="1">
            <a:spLocks noChangeArrowheads="1"/>
          </p:cNvSpPr>
          <p:nvPr/>
        </p:nvSpPr>
        <p:spPr bwMode="auto">
          <a:xfrm>
            <a:off x="5364089" y="2087270"/>
            <a:ext cx="3131964"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marL="342900" indent="-342900" defTabSz="457200" eaLnBrk="1" hangingPunct="1">
              <a:spcBef>
                <a:spcPts val="600"/>
              </a:spcBef>
              <a:buClr>
                <a:srgbClr val="FDBB63"/>
              </a:buClr>
              <a:buFont typeface="Wingdings" charset="2"/>
              <a:buChar char="§"/>
            </a:pPr>
            <a:r>
              <a:rPr lang="en-GB" altLang="de-DE" sz="1600" dirty="0" smtClean="0">
                <a:solidFill>
                  <a:srgbClr val="333333"/>
                </a:solidFill>
                <a:latin typeface="Arial"/>
                <a:cs typeface="Arial"/>
              </a:rPr>
              <a:t>Total (integrated) Ionization loss decreases with higher ramp rates.</a:t>
            </a:r>
          </a:p>
          <a:p>
            <a:pPr marL="342900" indent="-342900" defTabSz="457200" eaLnBrk="1" hangingPunct="1">
              <a:spcBef>
                <a:spcPts val="600"/>
              </a:spcBef>
              <a:buClr>
                <a:srgbClr val="FDBB63"/>
              </a:buClr>
              <a:buFont typeface="Wingdings" charset="2"/>
              <a:buChar char="§"/>
            </a:pPr>
            <a:endParaRPr lang="en-GB" altLang="de-DE" sz="1600" dirty="0" smtClean="0">
              <a:solidFill>
                <a:srgbClr val="333333"/>
              </a:solidFill>
              <a:latin typeface="Arial"/>
              <a:cs typeface="Arial"/>
            </a:endParaRPr>
          </a:p>
          <a:p>
            <a:pPr marL="342900" indent="-342900" defTabSz="457200" eaLnBrk="1" hangingPunct="1">
              <a:spcBef>
                <a:spcPts val="600"/>
              </a:spcBef>
              <a:buClr>
                <a:srgbClr val="FDBB63"/>
              </a:buClr>
              <a:buFont typeface="Wingdings" charset="2"/>
              <a:buChar char="§"/>
            </a:pPr>
            <a:r>
              <a:rPr lang="en-GB" altLang="de-DE" sz="1600" u="sng" dirty="0" smtClean="0">
                <a:solidFill>
                  <a:srgbClr val="333333"/>
                </a:solidFill>
                <a:latin typeface="Arial"/>
                <a:cs typeface="Arial"/>
              </a:rPr>
              <a:t>RF capture loss </a:t>
            </a:r>
            <a:r>
              <a:rPr lang="en-GB" altLang="de-DE" sz="1600" dirty="0" smtClean="0">
                <a:solidFill>
                  <a:srgbClr val="333333"/>
                </a:solidFill>
                <a:latin typeface="Arial"/>
                <a:cs typeface="Arial"/>
              </a:rPr>
              <a:t>increases with higher ramp rate.</a:t>
            </a:r>
            <a:endParaRPr lang="en-GB" altLang="de-DE" sz="1600" dirty="0">
              <a:solidFill>
                <a:srgbClr val="333333"/>
              </a:solidFill>
              <a:latin typeface="Arial"/>
              <a:cs typeface="Aria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6" descr="H 2 Kavitaet 3er 2"/>
          <p:cNvPicPr>
            <a:picLocks noChangeAspect="1" noChangeArrowheads="1"/>
          </p:cNvPicPr>
          <p:nvPr/>
        </p:nvPicPr>
        <p:blipFill>
          <a:blip r:embed="rId2">
            <a:extLst>
              <a:ext uri="{28A0092B-C50C-407E-A947-70E740481C1C}">
                <a14:useLocalDpi xmlns:a14="http://schemas.microsoft.com/office/drawing/2010/main" val="0"/>
              </a:ext>
            </a:extLst>
          </a:blip>
          <a:srcRect l="16089" r="-16089"/>
          <a:stretch>
            <a:fillRect/>
          </a:stretch>
        </p:blipFill>
        <p:spPr bwMode="auto">
          <a:xfrm>
            <a:off x="4261891" y="1287066"/>
            <a:ext cx="3046413"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normAutofit/>
          </a:bodyPr>
          <a:lstStyle/>
          <a:p>
            <a:r>
              <a:rPr lang="de-DE" altLang="de-DE" dirty="0">
                <a:latin typeface="Arial" charset="0"/>
              </a:rPr>
              <a:t>New h=2 </a:t>
            </a:r>
            <a:r>
              <a:rPr lang="de-DE" altLang="de-DE" dirty="0" err="1">
                <a:latin typeface="Arial" charset="0"/>
              </a:rPr>
              <a:t>Acceleration</a:t>
            </a:r>
            <a:r>
              <a:rPr lang="de-DE" altLang="de-DE" dirty="0">
                <a:latin typeface="Arial" charset="0"/>
              </a:rPr>
              <a:t> </a:t>
            </a:r>
            <a:r>
              <a:rPr lang="de-DE" altLang="de-DE" dirty="0" smtClean="0">
                <a:latin typeface="Arial" charset="0"/>
              </a:rPr>
              <a:t>System</a:t>
            </a:r>
            <a:endParaRPr lang="de-DE" dirty="0"/>
          </a:p>
        </p:txBody>
      </p:sp>
      <p:pic>
        <p:nvPicPr>
          <p:cNvPr id="35847" name="Grafi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3263" y="1268760"/>
            <a:ext cx="1763688" cy="235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uppieren 5"/>
          <p:cNvGrpSpPr>
            <a:grpSpLocks/>
          </p:cNvGrpSpPr>
          <p:nvPr/>
        </p:nvGrpSpPr>
        <p:grpSpPr bwMode="auto">
          <a:xfrm>
            <a:off x="5682175" y="3933056"/>
            <a:ext cx="3467106" cy="2487514"/>
            <a:chOff x="4687242" y="3271096"/>
            <a:chExt cx="3533666" cy="2862920"/>
          </a:xfrm>
        </p:grpSpPr>
        <p:sp>
          <p:nvSpPr>
            <p:cNvPr id="10" name="Rechteck 3"/>
            <p:cNvSpPr>
              <a:spLocks noChangeArrowheads="1"/>
            </p:cNvSpPr>
            <p:nvPr/>
          </p:nvSpPr>
          <p:spPr bwMode="auto">
            <a:xfrm>
              <a:off x="5267801" y="3401763"/>
              <a:ext cx="216112" cy="457333"/>
            </a:xfrm>
            <a:prstGeom prst="rect">
              <a:avLst/>
            </a:prstGeom>
            <a:solidFill>
              <a:schemeClr val="bg1"/>
            </a:solidFill>
            <a:ln w="19050" algn="ctr">
              <a:solidFill>
                <a:schemeClr val="bg1"/>
              </a:solidFill>
              <a:round/>
              <a:headEnd type="stealth" w="lg" len="lg"/>
              <a:tailEnd type="stealth" w="lg" len="lg"/>
            </a:ln>
          </p:spPr>
          <p:txBody>
            <a:bodyPr wrap="none" anchor="ct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eaLnBrk="0" fontAlgn="base" hangingPunct="0">
                <a:spcBef>
                  <a:spcPct val="0"/>
                </a:spcBef>
                <a:spcAft>
                  <a:spcPct val="0"/>
                </a:spcAft>
              </a:pPr>
              <a:endParaRPr lang="de-DE" altLang="de-DE" sz="1600">
                <a:solidFill>
                  <a:prstClr val="black"/>
                </a:solidFill>
              </a:endParaRPr>
            </a:p>
          </p:txBody>
        </p:sp>
        <p:pic>
          <p:nvPicPr>
            <p:cNvPr id="11" name="Picture 24" descr="C3_0065_pts2_trc2"/>
            <p:cNvPicPr>
              <a:picLocks noChangeAspect="1" noChangeArrowheads="1"/>
            </p:cNvPicPr>
            <p:nvPr/>
          </p:nvPicPr>
          <p:blipFill>
            <a:blip r:embed="rId4" cstate="print">
              <a:extLst>
                <a:ext uri="{28A0092B-C50C-407E-A947-70E740481C1C}">
                  <a14:useLocalDpi xmlns:a14="http://schemas.microsoft.com/office/drawing/2010/main" val="0"/>
                </a:ext>
              </a:extLst>
            </a:blip>
            <a:srcRect b="5634"/>
            <a:stretch>
              <a:fillRect/>
            </a:stretch>
          </p:blipFill>
          <p:spPr bwMode="auto">
            <a:xfrm>
              <a:off x="5578350" y="3633226"/>
              <a:ext cx="2642558" cy="196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5"/>
            <p:cNvSpPr txBox="1">
              <a:spLocks noChangeArrowheads="1"/>
            </p:cNvSpPr>
            <p:nvPr/>
          </p:nvSpPr>
          <p:spPr bwMode="auto">
            <a:xfrm>
              <a:off x="4968378" y="3271096"/>
              <a:ext cx="1558949" cy="531338"/>
            </a:xfrm>
            <a:prstGeom prst="rect">
              <a:avLst/>
            </a:prstGeom>
            <a:noFill/>
            <a:ln>
              <a:noFill/>
            </a:ln>
            <a:effectLst/>
            <a:extLst>
              <a:ext uri="{909E8E84-426E-40DD-AFC4-6F175D3DCCD1}">
                <a14:hiddenFill xmlns:a14="http://schemas.microsoft.com/office/drawing/2010/main">
                  <a:gradFill rotWithShape="0">
                    <a:gsLst>
                      <a:gs pos="0">
                        <a:schemeClr val="bg1"/>
                      </a:gs>
                      <a:gs pos="100000">
                        <a:schemeClr val="accent1"/>
                      </a:gs>
                    </a:gsLst>
                    <a:lin ang="5400000" scaled="1"/>
                  </a:gradFill>
                </a14:hiddenFill>
              </a:ext>
              <a:ext uri="{91240B29-F687-4F45-9708-019B960494DF}">
                <a14:hiddenLine xmlns:a14="http://schemas.microsoft.com/office/drawing/2010/main" w="19050">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eaLnBrk="0" fontAlgn="base" hangingPunct="0">
                <a:spcBef>
                  <a:spcPct val="0"/>
                </a:spcBef>
                <a:spcAft>
                  <a:spcPct val="0"/>
                </a:spcAft>
              </a:pPr>
              <a:r>
                <a:rPr lang="de-DE" altLang="de-DE" sz="1200" dirty="0">
                  <a:solidFill>
                    <a:srgbClr val="008000"/>
                  </a:solidFill>
                </a:rPr>
                <a:t>Ion </a:t>
              </a:r>
              <a:r>
                <a:rPr lang="de-DE" altLang="de-DE" sz="1200" dirty="0" err="1">
                  <a:solidFill>
                    <a:srgbClr val="008000"/>
                  </a:solidFill>
                </a:rPr>
                <a:t>Bunch</a:t>
              </a:r>
              <a:r>
                <a:rPr lang="de-DE" altLang="de-DE" sz="1200" dirty="0">
                  <a:solidFill>
                    <a:srgbClr val="008000"/>
                  </a:solidFill>
                </a:rPr>
                <a:t> Shape </a:t>
              </a:r>
              <a:br>
                <a:rPr lang="de-DE" altLang="de-DE" sz="1200" dirty="0">
                  <a:solidFill>
                    <a:srgbClr val="008000"/>
                  </a:solidFill>
                </a:rPr>
              </a:br>
              <a:r>
                <a:rPr lang="de-DE" altLang="de-DE" sz="1200" dirty="0" err="1">
                  <a:solidFill>
                    <a:prstClr val="black"/>
                  </a:solidFill>
                </a:rPr>
                <a:t>before</a:t>
              </a:r>
              <a:r>
                <a:rPr lang="de-DE" altLang="de-DE" sz="1200" dirty="0">
                  <a:solidFill>
                    <a:prstClr val="black"/>
                  </a:solidFill>
                </a:rPr>
                <a:t> </a:t>
              </a:r>
              <a:r>
                <a:rPr lang="de-DE" altLang="de-DE" sz="1200" dirty="0" err="1">
                  <a:solidFill>
                    <a:prstClr val="black"/>
                  </a:solidFill>
                </a:rPr>
                <a:t>manipulation</a:t>
              </a:r>
              <a:endParaRPr lang="de-DE" altLang="de-DE" sz="1200" dirty="0">
                <a:solidFill>
                  <a:prstClr val="black"/>
                </a:solidFill>
              </a:endParaRPr>
            </a:p>
          </p:txBody>
        </p:sp>
        <p:sp>
          <p:nvSpPr>
            <p:cNvPr id="13" name="Text Box 26"/>
            <p:cNvSpPr txBox="1">
              <a:spLocks noChangeArrowheads="1"/>
            </p:cNvSpPr>
            <p:nvPr/>
          </p:nvSpPr>
          <p:spPr bwMode="auto">
            <a:xfrm>
              <a:off x="6735291" y="3311627"/>
              <a:ext cx="1480235" cy="318803"/>
            </a:xfrm>
            <a:prstGeom prst="rect">
              <a:avLst/>
            </a:prstGeom>
            <a:noFill/>
            <a:ln>
              <a:noFill/>
            </a:ln>
            <a:effectLst/>
            <a:extLst>
              <a:ext uri="{909E8E84-426E-40DD-AFC4-6F175D3DCCD1}">
                <a14:hiddenFill xmlns:a14="http://schemas.microsoft.com/office/drawing/2010/main">
                  <a:gradFill rotWithShape="0">
                    <a:gsLst>
                      <a:gs pos="0">
                        <a:schemeClr val="bg1"/>
                      </a:gs>
                      <a:gs pos="100000">
                        <a:schemeClr val="accent1"/>
                      </a:gs>
                    </a:gsLst>
                    <a:lin ang="5400000" scaled="1"/>
                  </a:gradFill>
                </a14:hiddenFill>
              </a:ext>
              <a:ext uri="{91240B29-F687-4F45-9708-019B960494DF}">
                <a14:hiddenLine xmlns:a14="http://schemas.microsoft.com/office/drawing/2010/main" w="19050">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eaLnBrk="0" fontAlgn="base" hangingPunct="0">
                <a:spcBef>
                  <a:spcPct val="0"/>
                </a:spcBef>
                <a:spcAft>
                  <a:spcPct val="0"/>
                </a:spcAft>
              </a:pPr>
              <a:r>
                <a:rPr lang="de-DE" altLang="de-DE" sz="1200" dirty="0">
                  <a:solidFill>
                    <a:srgbClr val="0066CC"/>
                  </a:solidFill>
                </a:rPr>
                <a:t>after </a:t>
              </a:r>
              <a:r>
                <a:rPr lang="de-DE" altLang="de-DE" sz="1200" dirty="0" err="1">
                  <a:solidFill>
                    <a:srgbClr val="0066CC"/>
                  </a:solidFill>
                </a:rPr>
                <a:t>manipulation</a:t>
              </a:r>
              <a:endParaRPr lang="de-DE" altLang="de-DE" sz="1200" dirty="0">
                <a:solidFill>
                  <a:srgbClr val="0066CC"/>
                </a:solidFill>
              </a:endParaRPr>
            </a:p>
          </p:txBody>
        </p:sp>
        <p:sp>
          <p:nvSpPr>
            <p:cNvPr id="14" name="Text Box 27"/>
            <p:cNvSpPr txBox="1">
              <a:spLocks noChangeArrowheads="1"/>
            </p:cNvSpPr>
            <p:nvPr/>
          </p:nvSpPr>
          <p:spPr bwMode="auto">
            <a:xfrm>
              <a:off x="4687242" y="5602678"/>
              <a:ext cx="1300217" cy="531338"/>
            </a:xfrm>
            <a:prstGeom prst="rect">
              <a:avLst/>
            </a:prstGeom>
            <a:noFill/>
            <a:ln>
              <a:noFill/>
            </a:ln>
            <a:effectLst/>
            <a:extLst>
              <a:ext uri="{909E8E84-426E-40DD-AFC4-6F175D3DCCD1}">
                <a14:hiddenFill xmlns:a14="http://schemas.microsoft.com/office/drawing/2010/main">
                  <a:gradFill rotWithShape="0">
                    <a:gsLst>
                      <a:gs pos="0">
                        <a:schemeClr val="bg1"/>
                      </a:gs>
                      <a:gs pos="100000">
                        <a:schemeClr val="accent1"/>
                      </a:gs>
                    </a:gsLst>
                    <a:lin ang="5400000" scaled="1"/>
                  </a:gradFill>
                </a14:hiddenFill>
              </a:ext>
              <a:ext uri="{91240B29-F687-4F45-9708-019B960494DF}">
                <a14:hiddenLine xmlns:a14="http://schemas.microsoft.com/office/drawing/2010/main" w="19050">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r" eaLnBrk="0" fontAlgn="base" hangingPunct="0">
                <a:spcBef>
                  <a:spcPct val="0"/>
                </a:spcBef>
                <a:spcAft>
                  <a:spcPct val="0"/>
                </a:spcAft>
              </a:pPr>
              <a:r>
                <a:rPr lang="de-DE" altLang="de-DE" sz="1200" dirty="0" err="1">
                  <a:solidFill>
                    <a:srgbClr val="FF0000"/>
                  </a:solidFill>
                </a:rPr>
                <a:t>during</a:t>
              </a:r>
              <a:r>
                <a:rPr lang="de-DE" altLang="de-DE" sz="1200" dirty="0">
                  <a:solidFill>
                    <a:srgbClr val="FF0000"/>
                  </a:solidFill>
                </a:rPr>
                <a:t> dual </a:t>
              </a:r>
              <a:r>
                <a:rPr lang="de-DE" altLang="de-DE" sz="1200" dirty="0" err="1">
                  <a:solidFill>
                    <a:srgbClr val="FF0000"/>
                  </a:solidFill>
                </a:rPr>
                <a:t>harmonic</a:t>
              </a:r>
              <a:r>
                <a:rPr lang="de-DE" altLang="de-DE" sz="1200" dirty="0">
                  <a:solidFill>
                    <a:srgbClr val="FF0000"/>
                  </a:solidFill>
                </a:rPr>
                <a:t> RF</a:t>
              </a:r>
            </a:p>
          </p:txBody>
        </p:sp>
      </p:gr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1891" y="3501008"/>
            <a:ext cx="1674089" cy="227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Inhaltsplatzhalter 2"/>
          <p:cNvSpPr>
            <a:spLocks noGrp="1"/>
          </p:cNvSpPr>
          <p:nvPr>
            <p:ph idx="1"/>
          </p:nvPr>
        </p:nvSpPr>
        <p:spPr>
          <a:xfrm>
            <a:off x="422565" y="1450685"/>
            <a:ext cx="3839326" cy="4903585"/>
          </a:xfrm>
        </p:spPr>
        <p:txBody>
          <a:bodyPr>
            <a:normAutofit/>
          </a:bodyPr>
          <a:lstStyle/>
          <a:p>
            <a:pPr>
              <a:spcBef>
                <a:spcPts val="600"/>
              </a:spcBef>
              <a:defRPr/>
            </a:pPr>
            <a:r>
              <a:rPr lang="en-GB" sz="1400" dirty="0" smtClean="0"/>
              <a:t>Sufficient RF voltage for fast ramping with low charge state heavy ions</a:t>
            </a:r>
          </a:p>
          <a:p>
            <a:pPr marL="800100" lvl="1" indent="-342900">
              <a:spcBef>
                <a:spcPts val="600"/>
              </a:spcBef>
              <a:defRPr/>
            </a:pPr>
            <a:r>
              <a:rPr lang="en-GB" sz="1200" dirty="0" smtClean="0"/>
              <a:t>2.0x10</a:t>
            </a:r>
            <a:r>
              <a:rPr lang="en-GB" sz="1200" baseline="30000" dirty="0" smtClean="0"/>
              <a:t>10 </a:t>
            </a:r>
            <a:r>
              <a:rPr lang="en-GB" sz="1200" dirty="0" smtClean="0"/>
              <a:t>U</a:t>
            </a:r>
            <a:r>
              <a:rPr lang="en-GB" sz="1200" baseline="30000" dirty="0" smtClean="0"/>
              <a:t>73+</a:t>
            </a:r>
            <a:r>
              <a:rPr lang="en-GB" sz="1200" dirty="0" smtClean="0"/>
              <a:t> acceleration with 4 </a:t>
            </a:r>
            <a:r>
              <a:rPr lang="en-GB" sz="1200" dirty="0" smtClean="0"/>
              <a:t>T/s.</a:t>
            </a:r>
            <a:endParaRPr lang="en-GB" sz="1200" dirty="0" smtClean="0"/>
          </a:p>
          <a:p>
            <a:pPr marL="800100" lvl="1" indent="-342900">
              <a:spcBef>
                <a:spcPts val="600"/>
              </a:spcBef>
              <a:defRPr/>
            </a:pPr>
            <a:r>
              <a:rPr lang="en-GB" sz="1200" dirty="0"/>
              <a:t>1.5x10</a:t>
            </a:r>
            <a:r>
              <a:rPr lang="en-GB" sz="1200" baseline="30000" dirty="0"/>
              <a:t>11 </a:t>
            </a:r>
            <a:r>
              <a:rPr lang="en-GB" sz="1200" dirty="0" smtClean="0"/>
              <a:t>U</a:t>
            </a:r>
            <a:r>
              <a:rPr lang="en-GB" sz="1200" baseline="30000" dirty="0" smtClean="0"/>
              <a:t>28+</a:t>
            </a:r>
            <a:r>
              <a:rPr lang="en-GB" sz="1200" dirty="0" smtClean="0"/>
              <a:t> acceleration with 10 </a:t>
            </a:r>
            <a:r>
              <a:rPr lang="en-GB" sz="1200" dirty="0" smtClean="0"/>
              <a:t>T/s.</a:t>
            </a:r>
            <a:endParaRPr lang="en-GB" sz="1200" dirty="0" smtClean="0"/>
          </a:p>
          <a:p>
            <a:pPr>
              <a:spcBef>
                <a:spcPts val="600"/>
              </a:spcBef>
              <a:defRPr/>
            </a:pPr>
            <a:endParaRPr lang="en-GB" sz="1400" dirty="0" smtClean="0"/>
          </a:p>
          <a:p>
            <a:pPr>
              <a:spcBef>
                <a:spcPts val="600"/>
              </a:spcBef>
              <a:defRPr/>
            </a:pPr>
            <a:r>
              <a:rPr lang="en-GB" sz="1400" dirty="0" smtClean="0"/>
              <a:t>50 </a:t>
            </a:r>
            <a:r>
              <a:rPr lang="en-GB" sz="1400" dirty="0" smtClean="0"/>
              <a:t>kV (0.5 – 50 kV)</a:t>
            </a:r>
          </a:p>
          <a:p>
            <a:pPr lvl="1">
              <a:spcBef>
                <a:spcPts val="600"/>
              </a:spcBef>
              <a:defRPr/>
            </a:pPr>
            <a:r>
              <a:rPr lang="en-GB" sz="1200" dirty="0" smtClean="0"/>
              <a:t>High </a:t>
            </a:r>
            <a:r>
              <a:rPr lang="en-GB" sz="1200" dirty="0" smtClean="0"/>
              <a:t>power </a:t>
            </a:r>
            <a:r>
              <a:rPr lang="en-GB" sz="1200" dirty="0" smtClean="0"/>
              <a:t>requirements,</a:t>
            </a:r>
            <a:endParaRPr lang="en-GB" sz="1200" dirty="0" smtClean="0"/>
          </a:p>
          <a:p>
            <a:pPr lvl="1">
              <a:spcBef>
                <a:spcPts val="600"/>
              </a:spcBef>
              <a:defRPr/>
            </a:pPr>
            <a:r>
              <a:rPr lang="en-GB" sz="1200" dirty="0" smtClean="0"/>
              <a:t>Additional </a:t>
            </a:r>
            <a:r>
              <a:rPr lang="en-GB" sz="1200" dirty="0" smtClean="0"/>
              <a:t>space provided in </a:t>
            </a:r>
            <a:r>
              <a:rPr lang="en-GB" sz="1200" dirty="0" smtClean="0"/>
              <a:t>tunnel,</a:t>
            </a:r>
          </a:p>
          <a:p>
            <a:pPr lvl="1">
              <a:spcBef>
                <a:spcPts val="600"/>
              </a:spcBef>
              <a:defRPr/>
            </a:pPr>
            <a:r>
              <a:rPr lang="en-GB" sz="1200" dirty="0"/>
              <a:t>Sufficient bucket area for minimum loss (30% safety</a:t>
            </a:r>
            <a:r>
              <a:rPr lang="en-GB" sz="1200" dirty="0" smtClean="0"/>
              <a:t>).</a:t>
            </a:r>
            <a:endParaRPr lang="en-GB" sz="1200" dirty="0" smtClean="0"/>
          </a:p>
          <a:p>
            <a:pPr>
              <a:spcBef>
                <a:spcPts val="600"/>
              </a:spcBef>
              <a:defRPr/>
            </a:pPr>
            <a:endParaRPr lang="en-GB" sz="1400" dirty="0" smtClean="0"/>
          </a:p>
          <a:p>
            <a:pPr>
              <a:spcBef>
                <a:spcPts val="600"/>
              </a:spcBef>
              <a:defRPr/>
            </a:pPr>
            <a:r>
              <a:rPr lang="en-GB" sz="1400" dirty="0"/>
              <a:t>Two harmonic </a:t>
            </a:r>
            <a:r>
              <a:rPr lang="en-GB" sz="1400" dirty="0" smtClean="0"/>
              <a:t>acceleration:</a:t>
            </a:r>
          </a:p>
          <a:p>
            <a:pPr marL="800100" lvl="1" indent="-342900">
              <a:spcBef>
                <a:spcPts val="600"/>
              </a:spcBef>
              <a:defRPr/>
            </a:pPr>
            <a:r>
              <a:rPr lang="en-GB" sz="1200" dirty="0"/>
              <a:t>Flat bunch profile (high Bf) for lower </a:t>
            </a:r>
            <a:r>
              <a:rPr lang="en-GB" sz="1200" dirty="0" err="1"/>
              <a:t>inc.</a:t>
            </a:r>
            <a:r>
              <a:rPr lang="en-GB" sz="1200" dirty="0"/>
              <a:t> tune shift:</a:t>
            </a:r>
            <a:endParaRPr lang="en-GB" sz="1200" dirty="0"/>
          </a:p>
          <a:p>
            <a:pPr marL="800100" lvl="1" indent="-342900">
              <a:spcBef>
                <a:spcPts val="600"/>
              </a:spcBef>
              <a:defRPr/>
            </a:pPr>
            <a:r>
              <a:rPr lang="en-GB" sz="1200" dirty="0"/>
              <a:t>h=4 (existing </a:t>
            </a:r>
            <a:r>
              <a:rPr lang="en-GB" sz="1200" dirty="0" smtClean="0"/>
              <a:t>cavities) </a:t>
            </a:r>
            <a:r>
              <a:rPr lang="en-GB" sz="1200" dirty="0"/>
              <a:t>and</a:t>
            </a:r>
          </a:p>
          <a:p>
            <a:pPr marL="800100" lvl="1" indent="-342900">
              <a:spcBef>
                <a:spcPts val="600"/>
              </a:spcBef>
              <a:defRPr/>
            </a:pPr>
            <a:r>
              <a:rPr lang="en-GB" sz="1200" dirty="0" smtClean="0"/>
              <a:t>h=2 (new </a:t>
            </a:r>
            <a:r>
              <a:rPr lang="en-GB" sz="1200" dirty="0" smtClean="0"/>
              <a:t>cavities).</a:t>
            </a:r>
            <a:endParaRPr lang="en-GB" sz="1200" dirty="0" smtClean="0"/>
          </a:p>
          <a:p>
            <a:pPr>
              <a:spcBef>
                <a:spcPts val="600"/>
              </a:spcBef>
              <a:defRPr/>
            </a:pPr>
            <a:endParaRPr lang="en-GB" sz="1400" dirty="0" smtClean="0"/>
          </a:p>
          <a:p>
            <a:pPr>
              <a:spcBef>
                <a:spcPts val="600"/>
              </a:spcBef>
              <a:defRPr/>
            </a:pPr>
            <a:r>
              <a:rPr lang="en-GB" sz="1400" dirty="0" smtClean="0"/>
              <a:t> </a:t>
            </a:r>
            <a:r>
              <a:rPr lang="en-GB" sz="1400" dirty="0" smtClean="0"/>
              <a:t>Compatible </a:t>
            </a:r>
            <a:r>
              <a:rPr lang="en-GB" sz="1400" dirty="0" smtClean="0"/>
              <a:t>with SIS100 RF </a:t>
            </a:r>
            <a:r>
              <a:rPr lang="en-GB" sz="1400" dirty="0" smtClean="0"/>
              <a:t>cycles.</a:t>
            </a:r>
            <a:endParaRPr lang="en-GB" sz="1400" dirty="0"/>
          </a:p>
        </p:txBody>
      </p:sp>
      <p:cxnSp>
        <p:nvCxnSpPr>
          <p:cNvPr id="5" name="Gerade Verbindung mit Pfeil 4"/>
          <p:cNvCxnSpPr/>
          <p:nvPr/>
        </p:nvCxnSpPr>
        <p:spPr>
          <a:xfrm flipV="1">
            <a:off x="6811182" y="5320606"/>
            <a:ext cx="673715" cy="657696"/>
          </a:xfrm>
          <a:prstGeom prst="straightConnector1">
            <a:avLst/>
          </a:prstGeom>
          <a:ln>
            <a:solidFill>
              <a:srgbClr val="FF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2" name="Gerade Verbindung mit Pfeil 21"/>
          <p:cNvCxnSpPr>
            <a:stCxn id="12" idx="3"/>
          </p:cNvCxnSpPr>
          <p:nvPr/>
        </p:nvCxnSpPr>
        <p:spPr>
          <a:xfrm>
            <a:off x="7487601" y="4163889"/>
            <a:ext cx="350402" cy="340842"/>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5" name="Gerade Verbindung mit Pfeil 24"/>
          <p:cNvCxnSpPr>
            <a:stCxn id="13" idx="2"/>
          </p:cNvCxnSpPr>
          <p:nvPr/>
        </p:nvCxnSpPr>
        <p:spPr>
          <a:xfrm flipH="1">
            <a:off x="8000008" y="4245271"/>
            <a:ext cx="417816" cy="259460"/>
          </a:xfrm>
          <a:prstGeom prst="straightConnector1">
            <a:avLst/>
          </a:prstGeom>
          <a:ln>
            <a:solidFill>
              <a:schemeClr val="accent1"/>
            </a:solidFill>
            <a:tailEnd type="triangle" w="med"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DE" altLang="de-DE" dirty="0" smtClean="0">
                <a:latin typeface="Arial" charset="0"/>
              </a:rPr>
              <a:t>SIS18 Charge </a:t>
            </a:r>
            <a:r>
              <a:rPr lang="de-DE" altLang="de-DE" dirty="0">
                <a:latin typeface="Arial" charset="0"/>
              </a:rPr>
              <a:t>Catcher </a:t>
            </a:r>
            <a:r>
              <a:rPr lang="de-DE" altLang="de-DE" dirty="0" smtClean="0">
                <a:latin typeface="Arial" charset="0"/>
              </a:rPr>
              <a:t>System</a:t>
            </a:r>
            <a:endParaRPr lang="de-DE" dirty="0"/>
          </a:p>
        </p:txBody>
      </p:sp>
      <p:pic>
        <p:nvPicPr>
          <p:cNvPr id="36866" name="Picture 4" descr="Sek11,12 mit Kolli"/>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981" b="21755"/>
          <a:stretch/>
        </p:blipFill>
        <p:spPr bwMode="auto">
          <a:xfrm>
            <a:off x="539750" y="1409699"/>
            <a:ext cx="4410075" cy="15716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2"/>
          <p:cNvGraphicFramePr>
            <a:graphicFrameLocks noGrp="1" noChangeAspect="1"/>
          </p:cNvGraphicFramePr>
          <p:nvPr>
            <p:ph sz="quarter" idx="4294967295"/>
            <p:extLst>
              <p:ext uri="{D42A27DB-BD31-4B8C-83A1-F6EECF244321}">
                <p14:modId xmlns:p14="http://schemas.microsoft.com/office/powerpoint/2010/main" val="3972742022"/>
              </p:ext>
            </p:extLst>
          </p:nvPr>
        </p:nvGraphicFramePr>
        <p:xfrm>
          <a:off x="5494065" y="3921125"/>
          <a:ext cx="3494087" cy="2439987"/>
        </p:xfrm>
        <a:graphic>
          <a:graphicData uri="http://schemas.openxmlformats.org/drawingml/2006/chart">
            <c:chart xmlns:c="http://schemas.openxmlformats.org/drawingml/2006/chart" xmlns:r="http://schemas.openxmlformats.org/officeDocument/2006/relationships" r:id="rId3"/>
          </a:graphicData>
        </a:graphic>
      </p:graphicFrame>
      <p:pic>
        <p:nvPicPr>
          <p:cNvPr id="36870" name="Picture 15"/>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1304940"/>
            <a:ext cx="3524250" cy="21875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Text Box 11"/>
          <p:cNvSpPr txBox="1">
            <a:spLocks noChangeArrowheads="1"/>
          </p:cNvSpPr>
          <p:nvPr/>
        </p:nvSpPr>
        <p:spPr bwMode="auto">
          <a:xfrm>
            <a:off x="457200" y="3886200"/>
            <a:ext cx="4690864"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marL="342900" indent="-342900" defTabSz="457200" eaLnBrk="1" hangingPunct="1">
              <a:spcBef>
                <a:spcPts val="600"/>
              </a:spcBef>
              <a:buClr>
                <a:srgbClr val="FDBB63"/>
              </a:buClr>
              <a:buFont typeface="Wingdings" charset="2"/>
              <a:buChar char="§"/>
              <a:defRPr/>
            </a:pPr>
            <a:r>
              <a:rPr lang="en-GB" altLang="de-DE" sz="1400" dirty="0" smtClean="0">
                <a:solidFill>
                  <a:srgbClr val="333333"/>
                </a:solidFill>
                <a:latin typeface="Arial"/>
                <a:cs typeface="Arial"/>
              </a:rPr>
              <a:t>Developed for heaviest ions (highest ionization cross sections)</a:t>
            </a:r>
          </a:p>
          <a:p>
            <a:pPr marL="342900" indent="-342900" defTabSz="457200" eaLnBrk="1" hangingPunct="1">
              <a:spcBef>
                <a:spcPts val="600"/>
              </a:spcBef>
              <a:buClr>
                <a:srgbClr val="FDBB63"/>
              </a:buClr>
              <a:buFont typeface="Wingdings" charset="2"/>
              <a:buChar char="§"/>
              <a:defRPr/>
            </a:pPr>
            <a:r>
              <a:rPr lang="en-GB" altLang="de-DE" sz="1400" dirty="0" smtClean="0">
                <a:solidFill>
                  <a:srgbClr val="333333"/>
                </a:solidFill>
                <a:latin typeface="Arial"/>
                <a:cs typeface="Arial"/>
              </a:rPr>
              <a:t>Triplet </a:t>
            </a:r>
            <a:r>
              <a:rPr lang="en-GB" altLang="de-DE" sz="1400" dirty="0" smtClean="0">
                <a:solidFill>
                  <a:srgbClr val="333333"/>
                </a:solidFill>
                <a:latin typeface="Arial"/>
                <a:cs typeface="Arial"/>
              </a:rPr>
              <a:t>/ doublet structure is suitable but: bending power of dipoles to high</a:t>
            </a:r>
          </a:p>
          <a:p>
            <a:pPr marL="342900" indent="-342900" defTabSz="457200" eaLnBrk="1" hangingPunct="1">
              <a:spcBef>
                <a:spcPts val="600"/>
              </a:spcBef>
              <a:buClr>
                <a:srgbClr val="FDBB63"/>
              </a:buClr>
              <a:buFont typeface="Wingdings" charset="2"/>
              <a:buChar char="§"/>
              <a:defRPr/>
            </a:pPr>
            <a:r>
              <a:rPr lang="en-GB" altLang="de-DE" sz="1400" dirty="0" smtClean="0">
                <a:solidFill>
                  <a:srgbClr val="333333"/>
                </a:solidFill>
                <a:latin typeface="Arial"/>
                <a:cs typeface="Arial"/>
              </a:rPr>
              <a:t>Limited </a:t>
            </a:r>
            <a:r>
              <a:rPr lang="en-GB" altLang="de-DE" sz="1400" dirty="0" smtClean="0">
                <a:solidFill>
                  <a:srgbClr val="333333"/>
                </a:solidFill>
                <a:latin typeface="Arial"/>
                <a:cs typeface="Arial"/>
              </a:rPr>
              <a:t>catching efficiency depending on emittance (65%)</a:t>
            </a:r>
            <a:endParaRPr lang="en-GB" altLang="de-DE" sz="1400" dirty="0">
              <a:solidFill>
                <a:srgbClr val="333333"/>
              </a:solidFill>
              <a:latin typeface="Arial"/>
              <a:cs typeface="Arial"/>
            </a:endParaRPr>
          </a:p>
        </p:txBody>
      </p:sp>
      <p:sp>
        <p:nvSpPr>
          <p:cNvPr id="36871" name="Text Box 18"/>
          <p:cNvSpPr txBox="1">
            <a:spLocks noChangeArrowheads="1"/>
          </p:cNvSpPr>
          <p:nvPr/>
        </p:nvSpPr>
        <p:spPr bwMode="auto">
          <a:xfrm>
            <a:off x="635793" y="2938790"/>
            <a:ext cx="3887788" cy="261610"/>
          </a:xfrm>
          <a:prstGeom prst="rect">
            <a:avLst/>
          </a:prstGeom>
          <a:noFill/>
          <a:ln w="9525">
            <a:noFill/>
            <a:miter lim="800000"/>
            <a:headEnd/>
            <a:tailEnd/>
          </a:ln>
          <a:effec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ctr">
              <a:spcBef>
                <a:spcPct val="50000"/>
              </a:spcBef>
            </a:pPr>
            <a:r>
              <a:rPr lang="en-US" altLang="de-DE" sz="1100" dirty="0">
                <a:latin typeface="Arial" charset="0"/>
              </a:rPr>
              <a:t>Ionization beam loss in section 11,12</a:t>
            </a:r>
            <a:endParaRPr lang="de-DE" altLang="de-DE" sz="1100" dirty="0">
              <a:latin typeface="Arial" charset="0"/>
            </a:endParaRPr>
          </a:p>
        </p:txBody>
      </p:sp>
      <p:sp>
        <p:nvSpPr>
          <p:cNvPr id="36873" name="Text Box 20"/>
          <p:cNvSpPr txBox="1">
            <a:spLocks noChangeArrowheads="1"/>
          </p:cNvSpPr>
          <p:nvPr/>
        </p:nvSpPr>
        <p:spPr bwMode="auto">
          <a:xfrm>
            <a:off x="5580112" y="3383414"/>
            <a:ext cx="3048000" cy="261610"/>
          </a:xfrm>
          <a:prstGeom prst="rect">
            <a:avLst/>
          </a:prstGeom>
          <a:noFill/>
          <a:ln w="9525">
            <a:noFill/>
            <a:miter lim="800000"/>
            <a:headEnd/>
            <a:tailEnd/>
          </a:ln>
          <a:effec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ctr">
              <a:spcBef>
                <a:spcPct val="50000"/>
              </a:spcBef>
            </a:pPr>
            <a:r>
              <a:rPr lang="de-DE" altLang="de-DE" sz="1050" dirty="0">
                <a:latin typeface="Arial" charset="0"/>
              </a:rPr>
              <a:t>Beam </a:t>
            </a:r>
            <a:r>
              <a:rPr lang="de-DE" altLang="de-DE" sz="1050" dirty="0" err="1">
                <a:latin typeface="Arial" charset="0"/>
              </a:rPr>
              <a:t>loss</a:t>
            </a:r>
            <a:r>
              <a:rPr lang="de-DE" altLang="de-DE" sz="1050" dirty="0">
                <a:latin typeface="Arial" charset="0"/>
              </a:rPr>
              <a:t> </a:t>
            </a:r>
            <a:r>
              <a:rPr lang="de-DE" altLang="de-DE" sz="1050" dirty="0" err="1">
                <a:latin typeface="Arial" charset="0"/>
              </a:rPr>
              <a:t>distribution</a:t>
            </a:r>
            <a:r>
              <a:rPr lang="de-DE" altLang="de-DE" sz="1050" dirty="0">
                <a:latin typeface="Arial" charset="0"/>
              </a:rPr>
              <a:t> U</a:t>
            </a:r>
            <a:r>
              <a:rPr lang="de-DE" altLang="de-DE" sz="1050" baseline="30000" dirty="0">
                <a:latin typeface="Arial" charset="0"/>
              </a:rPr>
              <a:t>29+</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7"/>
          <p:cNvSpPr txBox="1">
            <a:spLocks noChangeArrowheads="1"/>
          </p:cNvSpPr>
          <p:nvPr/>
        </p:nvSpPr>
        <p:spPr bwMode="auto">
          <a:xfrm>
            <a:off x="35496" y="1406803"/>
            <a:ext cx="452348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endParaRPr lang="de-DE" altLang="de-DE" sz="1400" dirty="0">
              <a:solidFill>
                <a:srgbClr val="333333"/>
              </a:solidFill>
              <a:latin typeface="Arial"/>
              <a:cs typeface="Arial"/>
            </a:endParaRPr>
          </a:p>
        </p:txBody>
      </p:sp>
      <p:sp>
        <p:nvSpPr>
          <p:cNvPr id="2" name="Titel 1"/>
          <p:cNvSpPr>
            <a:spLocks noGrp="1"/>
          </p:cNvSpPr>
          <p:nvPr>
            <p:ph type="title"/>
          </p:nvPr>
        </p:nvSpPr>
        <p:spPr/>
        <p:txBody>
          <a:bodyPr>
            <a:normAutofit fontScale="90000"/>
          </a:bodyPr>
          <a:lstStyle/>
          <a:p>
            <a:r>
              <a:rPr lang="en-US" altLang="de-DE" dirty="0" smtClean="0">
                <a:latin typeface="Arial" charset="0"/>
              </a:rPr>
              <a:t>SIS18 Charge </a:t>
            </a:r>
            <a:r>
              <a:rPr lang="en-US" altLang="de-DE" dirty="0">
                <a:latin typeface="Arial" charset="0"/>
              </a:rPr>
              <a:t>Catcher System - </a:t>
            </a:r>
            <a:r>
              <a:rPr lang="en-US" altLang="de-DE" dirty="0" smtClean="0">
                <a:latin typeface="Arial" charset="0"/>
              </a:rPr>
              <a:t>Technology</a:t>
            </a:r>
            <a:endParaRPr lang="de-DE" dirty="0"/>
          </a:p>
        </p:txBody>
      </p:sp>
      <p:sp>
        <p:nvSpPr>
          <p:cNvPr id="3" name="Inhaltsplatzhalter 2"/>
          <p:cNvSpPr>
            <a:spLocks noGrp="1"/>
          </p:cNvSpPr>
          <p:nvPr>
            <p:ph idx="1"/>
          </p:nvPr>
        </p:nvSpPr>
        <p:spPr>
          <a:xfrm>
            <a:off x="422565" y="1450685"/>
            <a:ext cx="5805619" cy="3423575"/>
          </a:xfrm>
        </p:spPr>
        <p:txBody>
          <a:bodyPr>
            <a:normAutofit fontScale="85000" lnSpcReduction="20000"/>
          </a:bodyPr>
          <a:lstStyle/>
          <a:p>
            <a:pPr marL="0" indent="0">
              <a:lnSpc>
                <a:spcPct val="120000"/>
              </a:lnSpc>
              <a:spcBef>
                <a:spcPts val="600"/>
              </a:spcBef>
              <a:buNone/>
            </a:pPr>
            <a:r>
              <a:rPr lang="en-GB" altLang="de-DE" sz="1800" b="1" dirty="0" smtClean="0"/>
              <a:t>Goals:</a:t>
            </a:r>
          </a:p>
          <a:p>
            <a:pPr>
              <a:lnSpc>
                <a:spcPct val="120000"/>
              </a:lnSpc>
              <a:spcBef>
                <a:spcPts val="600"/>
              </a:spcBef>
              <a:defRPr/>
            </a:pPr>
            <a:r>
              <a:rPr lang="en-GB" altLang="de-DE" sz="1400" dirty="0" smtClean="0"/>
              <a:t>Minimization of desorption gas </a:t>
            </a:r>
            <a:r>
              <a:rPr lang="en-GB" altLang="de-DE" sz="1400" dirty="0" smtClean="0"/>
              <a:t>production.</a:t>
            </a:r>
            <a:endParaRPr lang="en-GB" altLang="de-DE" sz="1400" dirty="0" smtClean="0"/>
          </a:p>
          <a:p>
            <a:pPr>
              <a:lnSpc>
                <a:spcPct val="120000"/>
              </a:lnSpc>
              <a:spcBef>
                <a:spcPts val="600"/>
              </a:spcBef>
              <a:defRPr/>
            </a:pPr>
            <a:r>
              <a:rPr lang="en-GB" altLang="de-DE" sz="1400" dirty="0" smtClean="0"/>
              <a:t>Capture and removal of desorbed </a:t>
            </a:r>
            <a:r>
              <a:rPr lang="en-GB" altLang="de-DE" sz="1400" dirty="0" smtClean="0"/>
              <a:t>gases (stabilization</a:t>
            </a:r>
            <a:br>
              <a:rPr lang="en-GB" altLang="de-DE" sz="1400" dirty="0" smtClean="0"/>
            </a:br>
            <a:r>
              <a:rPr lang="en-GB" altLang="de-DE" sz="1400" dirty="0" smtClean="0"/>
              <a:t>of </a:t>
            </a:r>
            <a:r>
              <a:rPr lang="en-GB" altLang="de-DE" sz="1400" dirty="0" smtClean="0"/>
              <a:t>the dynamic </a:t>
            </a:r>
            <a:r>
              <a:rPr lang="en-GB" altLang="de-DE" sz="1400" dirty="0" smtClean="0"/>
              <a:t>pressure).</a:t>
            </a:r>
            <a:endParaRPr lang="en-GB" altLang="de-DE" sz="1400" dirty="0" smtClean="0"/>
          </a:p>
          <a:p>
            <a:pPr marL="0" indent="0">
              <a:lnSpc>
                <a:spcPct val="120000"/>
              </a:lnSpc>
              <a:spcBef>
                <a:spcPts val="600"/>
              </a:spcBef>
              <a:buNone/>
              <a:defRPr/>
            </a:pPr>
            <a:r>
              <a:rPr lang="en-GB" altLang="de-DE" sz="1800" b="1" dirty="0"/>
              <a:t>Design:</a:t>
            </a:r>
          </a:p>
          <a:p>
            <a:pPr>
              <a:lnSpc>
                <a:spcPct val="120000"/>
              </a:lnSpc>
              <a:spcBef>
                <a:spcPts val="600"/>
              </a:spcBef>
              <a:defRPr/>
            </a:pPr>
            <a:r>
              <a:rPr lang="en-GB" altLang="de-DE" sz="1400" dirty="0" smtClean="0"/>
              <a:t>Block </a:t>
            </a:r>
            <a:r>
              <a:rPr lang="en-GB" altLang="de-DE" sz="1400" dirty="0" smtClean="0"/>
              <a:t>shaped beam stopper made of l</a:t>
            </a:r>
            <a:r>
              <a:rPr lang="en-GB" altLang="de-DE" sz="1400" u="sng" dirty="0" smtClean="0"/>
              <a:t>ow desorption</a:t>
            </a:r>
            <a:br>
              <a:rPr lang="en-GB" altLang="de-DE" sz="1400" u="sng" dirty="0" smtClean="0"/>
            </a:br>
            <a:r>
              <a:rPr lang="en-GB" altLang="de-DE" sz="1400" u="sng" dirty="0" smtClean="0"/>
              <a:t>yield</a:t>
            </a:r>
            <a:r>
              <a:rPr lang="en-GB" altLang="de-DE" sz="1400" dirty="0" smtClean="0"/>
              <a:t> material </a:t>
            </a:r>
            <a:r>
              <a:rPr lang="en-GB" altLang="de-DE" sz="1400" dirty="0" smtClean="0"/>
              <a:t>(Cu block, Au </a:t>
            </a:r>
            <a:r>
              <a:rPr lang="en-GB" altLang="de-DE" sz="1400" dirty="0" smtClean="0"/>
              <a:t>surface</a:t>
            </a:r>
            <a:r>
              <a:rPr lang="en-GB" altLang="de-DE" sz="1400" dirty="0" smtClean="0"/>
              <a:t>).</a:t>
            </a:r>
            <a:endParaRPr lang="en-GB" altLang="de-DE" sz="1400" dirty="0" smtClean="0"/>
          </a:p>
          <a:p>
            <a:pPr>
              <a:lnSpc>
                <a:spcPct val="120000"/>
              </a:lnSpc>
              <a:spcBef>
                <a:spcPts val="600"/>
              </a:spcBef>
              <a:defRPr/>
            </a:pPr>
            <a:r>
              <a:rPr lang="en-GB" altLang="de-DE" sz="1400" dirty="0" smtClean="0"/>
              <a:t>Secondary, NEG coated chamber for confinement of desorption </a:t>
            </a:r>
            <a:r>
              <a:rPr lang="en-GB" altLang="de-DE" sz="1400" dirty="0" smtClean="0"/>
              <a:t>gases.</a:t>
            </a:r>
            <a:endParaRPr lang="en-GB" altLang="de-DE" sz="1400" dirty="0" smtClean="0"/>
          </a:p>
          <a:p>
            <a:pPr>
              <a:lnSpc>
                <a:spcPct val="120000"/>
              </a:lnSpc>
              <a:spcBef>
                <a:spcPts val="600"/>
              </a:spcBef>
              <a:defRPr/>
            </a:pPr>
            <a:r>
              <a:rPr lang="en-GB" altLang="de-DE" sz="1400" dirty="0" smtClean="0"/>
              <a:t>Integration of UHV diagnostics and ion current measurement  (online charge exchange rate measured</a:t>
            </a:r>
            <a:r>
              <a:rPr lang="en-GB" altLang="de-DE" sz="1400" dirty="0" smtClean="0"/>
              <a:t>).</a:t>
            </a:r>
            <a:endParaRPr lang="en-GB" altLang="de-DE" sz="1400" dirty="0" smtClean="0"/>
          </a:p>
          <a:p>
            <a:pPr>
              <a:lnSpc>
                <a:spcPct val="120000"/>
              </a:lnSpc>
              <a:spcBef>
                <a:spcPts val="600"/>
              </a:spcBef>
              <a:defRPr/>
            </a:pPr>
            <a:r>
              <a:rPr lang="en-GB" altLang="de-DE" sz="1400" dirty="0" smtClean="0"/>
              <a:t>Two </a:t>
            </a:r>
            <a:r>
              <a:rPr lang="en-GB" altLang="de-DE" sz="1400" dirty="0" smtClean="0"/>
              <a:t>prototypes successfully tested in </a:t>
            </a:r>
            <a:r>
              <a:rPr lang="en-GB" altLang="de-DE" sz="1400" dirty="0" smtClean="0"/>
              <a:t>2007:</a:t>
            </a:r>
            <a:endParaRPr lang="en-GB" altLang="de-DE" sz="1400" dirty="0" smtClean="0"/>
          </a:p>
          <a:p>
            <a:pPr marL="1085850" lvl="1" indent="-342900">
              <a:lnSpc>
                <a:spcPct val="120000"/>
              </a:lnSpc>
              <a:spcBef>
                <a:spcPts val="600"/>
              </a:spcBef>
              <a:defRPr/>
            </a:pPr>
            <a:r>
              <a:rPr lang="en-GB" altLang="de-DE" sz="1400" dirty="0" smtClean="0"/>
              <a:t>Significantly reduced desorption yield.</a:t>
            </a:r>
          </a:p>
          <a:p>
            <a:pPr marL="1085850" lvl="1" indent="-342900">
              <a:lnSpc>
                <a:spcPct val="120000"/>
              </a:lnSpc>
              <a:spcBef>
                <a:spcPts val="600"/>
              </a:spcBef>
              <a:defRPr/>
            </a:pPr>
            <a:r>
              <a:rPr lang="en-GB" altLang="de-DE" sz="1400" dirty="0" smtClean="0"/>
              <a:t>Installation of 10 charge catchers completed.</a:t>
            </a:r>
          </a:p>
        </p:txBody>
      </p:sp>
      <p:pic>
        <p:nvPicPr>
          <p:cNvPr id="1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6940" y="1972666"/>
            <a:ext cx="2185287" cy="2546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46506" y="1196752"/>
            <a:ext cx="2050434" cy="170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011738"/>
            <a:ext cx="9115425" cy="167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Gerade Verbindung mit Pfeil 4"/>
          <p:cNvCxnSpPr>
            <a:stCxn id="11" idx="2"/>
          </p:cNvCxnSpPr>
          <p:nvPr/>
        </p:nvCxnSpPr>
        <p:spPr>
          <a:xfrm flipH="1">
            <a:off x="6372202" y="4519320"/>
            <a:ext cx="1517382" cy="70988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Gerade Verbindung mit Pfeil 17"/>
          <p:cNvCxnSpPr>
            <a:stCxn id="11" idx="2"/>
          </p:cNvCxnSpPr>
          <p:nvPr/>
        </p:nvCxnSpPr>
        <p:spPr>
          <a:xfrm flipH="1">
            <a:off x="1691680" y="4519320"/>
            <a:ext cx="6197904" cy="70988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de-DE" altLang="de-DE" dirty="0" smtClean="0"/>
              <a:t>SIS18 Measurement </a:t>
            </a:r>
            <a:r>
              <a:rPr lang="de-DE" altLang="de-DE" dirty="0" err="1"/>
              <a:t>of</a:t>
            </a:r>
            <a:r>
              <a:rPr lang="de-DE" altLang="de-DE" dirty="0"/>
              <a:t> Ionisation </a:t>
            </a:r>
            <a:r>
              <a:rPr lang="de-DE" altLang="de-DE" dirty="0" err="1"/>
              <a:t>and</a:t>
            </a:r>
            <a:r>
              <a:rPr lang="de-DE" altLang="de-DE" dirty="0"/>
              <a:t> Capture </a:t>
            </a:r>
            <a:r>
              <a:rPr lang="de-DE" altLang="de-DE" dirty="0" smtClean="0"/>
              <a:t>Loss</a:t>
            </a:r>
            <a:endParaRPr lang="de-DE" dirty="0"/>
          </a:p>
        </p:txBody>
      </p:sp>
      <p:pic>
        <p:nvPicPr>
          <p:cNvPr id="389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6460" y="1916906"/>
            <a:ext cx="5639676" cy="3994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hteck 7"/>
          <p:cNvSpPr>
            <a:spLocks noChangeArrowheads="1"/>
          </p:cNvSpPr>
          <p:nvPr/>
        </p:nvSpPr>
        <p:spPr bwMode="auto">
          <a:xfrm>
            <a:off x="6959600" y="2244725"/>
            <a:ext cx="1625600" cy="80645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marL="742950" indent="-285750">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eaLnBrk="1" hangingPunct="1">
              <a:spcBef>
                <a:spcPct val="20000"/>
              </a:spcBef>
            </a:pPr>
            <a:endParaRPr lang="en-US" altLang="de-DE" sz="2000" b="1">
              <a:latin typeface="Arial" charset="0"/>
            </a:endParaRPr>
          </a:p>
        </p:txBody>
      </p:sp>
      <p:sp>
        <p:nvSpPr>
          <p:cNvPr id="38917" name="Rechteck 8"/>
          <p:cNvSpPr>
            <a:spLocks noChangeArrowheads="1"/>
          </p:cNvSpPr>
          <p:nvPr/>
        </p:nvSpPr>
        <p:spPr bwMode="auto">
          <a:xfrm>
            <a:off x="7569200" y="2838450"/>
            <a:ext cx="320675" cy="212725"/>
          </a:xfrm>
          <a:prstGeom prst="rect">
            <a:avLst/>
          </a:prstGeom>
          <a:solidFill>
            <a:srgbClr val="FFC000"/>
          </a:solidFill>
          <a:ln w="9525" algn="ctr">
            <a:solidFill>
              <a:schemeClr val="tx1"/>
            </a:solidFill>
            <a:round/>
            <a:headEnd/>
            <a:tailEnd/>
          </a:ln>
        </p:spPr>
        <p:txBody>
          <a:bodyPr/>
          <a:lstStyle>
            <a:lvl1pPr marL="742950" indent="-285750">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eaLnBrk="1" hangingPunct="1">
              <a:spcBef>
                <a:spcPct val="20000"/>
              </a:spcBef>
            </a:pPr>
            <a:endParaRPr lang="en-US" altLang="de-DE" sz="2000" b="1">
              <a:latin typeface="Arial" charset="0"/>
            </a:endParaRPr>
          </a:p>
        </p:txBody>
      </p:sp>
      <p:sp>
        <p:nvSpPr>
          <p:cNvPr id="38918" name="Rechteck 9"/>
          <p:cNvSpPr>
            <a:spLocks noChangeArrowheads="1"/>
          </p:cNvSpPr>
          <p:nvPr/>
        </p:nvSpPr>
        <p:spPr bwMode="auto">
          <a:xfrm>
            <a:off x="7569200" y="2243138"/>
            <a:ext cx="320675" cy="212725"/>
          </a:xfrm>
          <a:prstGeom prst="rect">
            <a:avLst/>
          </a:prstGeom>
          <a:solidFill>
            <a:srgbClr val="FFC000"/>
          </a:solidFill>
          <a:ln w="9525" algn="ctr">
            <a:solidFill>
              <a:schemeClr val="tx1"/>
            </a:solidFill>
            <a:round/>
            <a:headEnd/>
            <a:tailEnd/>
          </a:ln>
        </p:spPr>
        <p:txBody>
          <a:bodyPr/>
          <a:lstStyle>
            <a:lvl1pPr marL="742950" indent="-285750">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eaLnBrk="1" hangingPunct="1">
              <a:spcBef>
                <a:spcPct val="20000"/>
              </a:spcBef>
            </a:pPr>
            <a:endParaRPr lang="en-US" altLang="de-DE" sz="2000" b="1">
              <a:latin typeface="Arial" charset="0"/>
            </a:endParaRPr>
          </a:p>
        </p:txBody>
      </p:sp>
      <p:cxnSp>
        <p:nvCxnSpPr>
          <p:cNvPr id="38919" name="Gerade Verbindung mit Pfeil 11"/>
          <p:cNvCxnSpPr>
            <a:cxnSpLocks noChangeShapeType="1"/>
            <a:endCxn id="38918" idx="1"/>
          </p:cNvCxnSpPr>
          <p:nvPr/>
        </p:nvCxnSpPr>
        <p:spPr bwMode="auto">
          <a:xfrm flipV="1">
            <a:off x="6638925" y="2349500"/>
            <a:ext cx="930275" cy="1444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8920" name="Gerade Verbindung mit Pfeil 13"/>
          <p:cNvCxnSpPr>
            <a:cxnSpLocks noChangeShapeType="1"/>
            <a:endCxn id="38917" idx="1"/>
          </p:cNvCxnSpPr>
          <p:nvPr/>
        </p:nvCxnSpPr>
        <p:spPr bwMode="auto">
          <a:xfrm>
            <a:off x="6638925" y="2838450"/>
            <a:ext cx="930275" cy="1063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8921" name="Textfeld 15"/>
          <p:cNvSpPr txBox="1">
            <a:spLocks noChangeArrowheads="1"/>
          </p:cNvSpPr>
          <p:nvPr/>
        </p:nvSpPr>
        <p:spPr bwMode="auto">
          <a:xfrm>
            <a:off x="6149779" y="2268612"/>
            <a:ext cx="611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eaLnBrk="1" hangingPunct="1">
              <a:spcBef>
                <a:spcPct val="20000"/>
              </a:spcBef>
            </a:pPr>
            <a:r>
              <a:rPr lang="de-DE" altLang="de-DE" sz="1800" dirty="0">
                <a:latin typeface="Arial" charset="0"/>
              </a:rPr>
              <a:t>U</a:t>
            </a:r>
            <a:r>
              <a:rPr lang="de-DE" altLang="de-DE" sz="1800" baseline="30000" dirty="0">
                <a:latin typeface="Arial" charset="0"/>
              </a:rPr>
              <a:t>27+</a:t>
            </a:r>
          </a:p>
        </p:txBody>
      </p:sp>
      <p:sp>
        <p:nvSpPr>
          <p:cNvPr id="38922" name="Textfeld 16"/>
          <p:cNvSpPr txBox="1">
            <a:spLocks noChangeArrowheads="1"/>
          </p:cNvSpPr>
          <p:nvPr/>
        </p:nvSpPr>
        <p:spPr bwMode="auto">
          <a:xfrm>
            <a:off x="6149779" y="2818606"/>
            <a:ext cx="611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eaLnBrk="1" hangingPunct="1">
              <a:spcBef>
                <a:spcPct val="20000"/>
              </a:spcBef>
            </a:pPr>
            <a:r>
              <a:rPr lang="de-DE" altLang="de-DE" sz="1800" dirty="0">
                <a:latin typeface="Arial" charset="0"/>
              </a:rPr>
              <a:t>U</a:t>
            </a:r>
            <a:r>
              <a:rPr lang="de-DE" altLang="de-DE" sz="1800" baseline="30000" dirty="0">
                <a:latin typeface="Arial" charset="0"/>
              </a:rPr>
              <a:t>29+</a:t>
            </a:r>
          </a:p>
        </p:txBody>
      </p:sp>
      <p:sp>
        <p:nvSpPr>
          <p:cNvPr id="38923" name="Ellipse 23"/>
          <p:cNvSpPr>
            <a:spLocks noChangeArrowheads="1"/>
          </p:cNvSpPr>
          <p:nvPr/>
        </p:nvSpPr>
        <p:spPr bwMode="auto">
          <a:xfrm>
            <a:off x="7616825" y="3325813"/>
            <a:ext cx="225425" cy="22542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marL="742950" indent="-285750">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eaLnBrk="1" hangingPunct="1">
              <a:spcBef>
                <a:spcPct val="20000"/>
              </a:spcBef>
            </a:pPr>
            <a:endParaRPr lang="en-US" altLang="de-DE" sz="2000" b="1">
              <a:latin typeface="Arial" charset="0"/>
            </a:endParaRPr>
          </a:p>
        </p:txBody>
      </p:sp>
      <p:sp>
        <p:nvSpPr>
          <p:cNvPr id="38924" name="Textfeld 24"/>
          <p:cNvSpPr txBox="1">
            <a:spLocks noChangeArrowheads="1"/>
          </p:cNvSpPr>
          <p:nvPr/>
        </p:nvSpPr>
        <p:spPr bwMode="auto">
          <a:xfrm>
            <a:off x="7888288" y="3300413"/>
            <a:ext cx="320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eaLnBrk="1" hangingPunct="1">
              <a:spcBef>
                <a:spcPct val="20000"/>
              </a:spcBef>
            </a:pPr>
            <a:r>
              <a:rPr lang="de-DE" altLang="de-DE" sz="1400" b="1" dirty="0">
                <a:latin typeface="Arial" charset="0"/>
              </a:rPr>
              <a:t>I</a:t>
            </a:r>
            <a:r>
              <a:rPr lang="de-DE" altLang="de-DE" sz="1400" b="1" baseline="-25000" dirty="0">
                <a:latin typeface="Arial" charset="0"/>
              </a:rPr>
              <a:t>B</a:t>
            </a:r>
          </a:p>
        </p:txBody>
      </p:sp>
      <p:cxnSp>
        <p:nvCxnSpPr>
          <p:cNvPr id="38925" name="Gerade Verbindung mit Pfeil 27"/>
          <p:cNvCxnSpPr>
            <a:cxnSpLocks noChangeShapeType="1"/>
          </p:cNvCxnSpPr>
          <p:nvPr/>
        </p:nvCxnSpPr>
        <p:spPr bwMode="auto">
          <a:xfrm flipV="1">
            <a:off x="7559675" y="3308350"/>
            <a:ext cx="341313" cy="26193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8926" name="Gerade Verbindung 31"/>
          <p:cNvCxnSpPr>
            <a:cxnSpLocks noChangeShapeType="1"/>
          </p:cNvCxnSpPr>
          <p:nvPr/>
        </p:nvCxnSpPr>
        <p:spPr bwMode="auto">
          <a:xfrm rot="16200000" flipV="1">
            <a:off x="7592219" y="3188494"/>
            <a:ext cx="274638"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27" name="Ellipse 32"/>
          <p:cNvSpPr>
            <a:spLocks noChangeArrowheads="1"/>
          </p:cNvSpPr>
          <p:nvPr/>
        </p:nvSpPr>
        <p:spPr bwMode="auto">
          <a:xfrm>
            <a:off x="7616825" y="1789113"/>
            <a:ext cx="225425" cy="225425"/>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marL="742950" indent="-285750">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eaLnBrk="1" hangingPunct="1">
              <a:spcBef>
                <a:spcPct val="20000"/>
              </a:spcBef>
            </a:pPr>
            <a:endParaRPr lang="en-US" altLang="de-DE" sz="2000" b="1">
              <a:latin typeface="Arial" charset="0"/>
            </a:endParaRPr>
          </a:p>
        </p:txBody>
      </p:sp>
      <p:sp>
        <p:nvSpPr>
          <p:cNvPr id="38928" name="Textfeld 33"/>
          <p:cNvSpPr txBox="1">
            <a:spLocks noChangeArrowheads="1"/>
          </p:cNvSpPr>
          <p:nvPr/>
        </p:nvSpPr>
        <p:spPr bwMode="auto">
          <a:xfrm>
            <a:off x="7862888" y="1763713"/>
            <a:ext cx="320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eaLnBrk="1" hangingPunct="1">
              <a:spcBef>
                <a:spcPct val="20000"/>
              </a:spcBef>
            </a:pPr>
            <a:r>
              <a:rPr lang="de-DE" altLang="de-DE" sz="1400" b="1" dirty="0">
                <a:latin typeface="Arial" charset="0"/>
              </a:rPr>
              <a:t>I</a:t>
            </a:r>
            <a:r>
              <a:rPr lang="de-DE" altLang="de-DE" sz="1400" b="1" baseline="-25000" dirty="0">
                <a:latin typeface="Arial" charset="0"/>
              </a:rPr>
              <a:t>K</a:t>
            </a:r>
          </a:p>
        </p:txBody>
      </p:sp>
      <p:cxnSp>
        <p:nvCxnSpPr>
          <p:cNvPr id="38929" name="Gerade Verbindung mit Pfeil 34"/>
          <p:cNvCxnSpPr>
            <a:cxnSpLocks noChangeShapeType="1"/>
          </p:cNvCxnSpPr>
          <p:nvPr/>
        </p:nvCxnSpPr>
        <p:spPr bwMode="auto">
          <a:xfrm flipV="1">
            <a:off x="7559675" y="1771650"/>
            <a:ext cx="341313" cy="26193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8930" name="Gerade Verbindung 35"/>
          <p:cNvCxnSpPr>
            <a:cxnSpLocks noChangeShapeType="1"/>
          </p:cNvCxnSpPr>
          <p:nvPr/>
        </p:nvCxnSpPr>
        <p:spPr bwMode="auto">
          <a:xfrm rot="16200000" flipV="1">
            <a:off x="7593013" y="1649412"/>
            <a:ext cx="274638" cy="47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1" name="Gerade Verbindung 37"/>
          <p:cNvCxnSpPr>
            <a:cxnSpLocks noChangeShapeType="1"/>
          </p:cNvCxnSpPr>
          <p:nvPr/>
        </p:nvCxnSpPr>
        <p:spPr bwMode="auto">
          <a:xfrm rot="16200000" flipH="1">
            <a:off x="7616032" y="2123281"/>
            <a:ext cx="228600" cy="1111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2" name="Gerade Verbindung 39"/>
          <p:cNvCxnSpPr>
            <a:cxnSpLocks noChangeShapeType="1"/>
          </p:cNvCxnSpPr>
          <p:nvPr/>
        </p:nvCxnSpPr>
        <p:spPr bwMode="auto">
          <a:xfrm>
            <a:off x="7615238" y="1524000"/>
            <a:ext cx="2286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3" name="Gerade Verbindung 40"/>
          <p:cNvCxnSpPr>
            <a:cxnSpLocks noChangeShapeType="1"/>
          </p:cNvCxnSpPr>
          <p:nvPr/>
        </p:nvCxnSpPr>
        <p:spPr bwMode="auto">
          <a:xfrm rot="16200000" flipV="1">
            <a:off x="7593013" y="3675062"/>
            <a:ext cx="274638" cy="47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4" name="Gerade Verbindung 41"/>
          <p:cNvCxnSpPr>
            <a:cxnSpLocks noChangeShapeType="1"/>
          </p:cNvCxnSpPr>
          <p:nvPr/>
        </p:nvCxnSpPr>
        <p:spPr bwMode="auto">
          <a:xfrm>
            <a:off x="7615238" y="3829050"/>
            <a:ext cx="2286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35" name="Textfeld 42"/>
          <p:cNvSpPr txBox="1">
            <a:spLocks noChangeArrowheads="1"/>
          </p:cNvSpPr>
          <p:nvPr/>
        </p:nvSpPr>
        <p:spPr bwMode="auto">
          <a:xfrm>
            <a:off x="1319213" y="3455988"/>
            <a:ext cx="6335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eaLnBrk="1" hangingPunct="1">
              <a:spcBef>
                <a:spcPct val="20000"/>
              </a:spcBef>
            </a:pPr>
            <a:r>
              <a:rPr lang="de-DE" altLang="de-DE" sz="1400" dirty="0">
                <a:latin typeface="Arial" charset="0"/>
              </a:rPr>
              <a:t>S02I</a:t>
            </a:r>
            <a:r>
              <a:rPr lang="de-DE" altLang="de-DE" sz="1400" baseline="-25000" dirty="0">
                <a:latin typeface="Arial" charset="0"/>
              </a:rPr>
              <a:t>B</a:t>
            </a:r>
          </a:p>
        </p:txBody>
      </p:sp>
      <p:sp>
        <p:nvSpPr>
          <p:cNvPr id="38936" name="Textfeld 43"/>
          <p:cNvSpPr txBox="1">
            <a:spLocks noChangeArrowheads="1"/>
          </p:cNvSpPr>
          <p:nvPr/>
        </p:nvSpPr>
        <p:spPr bwMode="auto">
          <a:xfrm>
            <a:off x="2608263" y="4638675"/>
            <a:ext cx="6335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eaLnBrk="1" hangingPunct="1">
              <a:spcBef>
                <a:spcPct val="20000"/>
              </a:spcBef>
            </a:pPr>
            <a:r>
              <a:rPr lang="de-DE" altLang="de-DE" sz="1400" dirty="0">
                <a:latin typeface="Arial" charset="0"/>
              </a:rPr>
              <a:t>S03I</a:t>
            </a:r>
            <a:r>
              <a:rPr lang="de-DE" altLang="de-DE" sz="1400" baseline="-25000" dirty="0">
                <a:latin typeface="Arial" charset="0"/>
              </a:rPr>
              <a:t>B</a:t>
            </a:r>
          </a:p>
        </p:txBody>
      </p:sp>
      <p:sp>
        <p:nvSpPr>
          <p:cNvPr id="38937" name="Textfeld 44"/>
          <p:cNvSpPr txBox="1">
            <a:spLocks noChangeArrowheads="1"/>
          </p:cNvSpPr>
          <p:nvPr/>
        </p:nvSpPr>
        <p:spPr bwMode="auto">
          <a:xfrm>
            <a:off x="1581150" y="5059362"/>
            <a:ext cx="7825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eaLnBrk="1" hangingPunct="1">
              <a:spcBef>
                <a:spcPct val="20000"/>
              </a:spcBef>
            </a:pPr>
            <a:r>
              <a:rPr lang="de-DE" altLang="de-DE" sz="1400" dirty="0">
                <a:latin typeface="Arial" charset="0"/>
              </a:rPr>
              <a:t>S02/3I</a:t>
            </a:r>
            <a:r>
              <a:rPr lang="de-DE" altLang="de-DE" sz="1400" baseline="-25000" dirty="0">
                <a:latin typeface="Arial" charset="0"/>
              </a:rPr>
              <a:t>K</a:t>
            </a:r>
          </a:p>
        </p:txBody>
      </p:sp>
      <p:sp>
        <p:nvSpPr>
          <p:cNvPr id="2" name="Textfeld 1"/>
          <p:cNvSpPr txBox="1"/>
          <p:nvPr/>
        </p:nvSpPr>
        <p:spPr>
          <a:xfrm>
            <a:off x="6299798" y="4404566"/>
            <a:ext cx="2634054" cy="369332"/>
          </a:xfrm>
          <a:prstGeom prst="rect">
            <a:avLst/>
          </a:prstGeom>
          <a:noFill/>
        </p:spPr>
        <p:txBody>
          <a:bodyPr wrap="none" rtlCol="0">
            <a:spAutoFit/>
          </a:bodyPr>
          <a:lstStyle/>
          <a:p>
            <a:pPr>
              <a:buClr>
                <a:srgbClr val="FDBB63"/>
              </a:buClr>
            </a:pPr>
            <a:r>
              <a:rPr lang="de-DE" sz="1800" dirty="0" smtClean="0"/>
              <a:t>(</a:t>
            </a:r>
            <a:r>
              <a:rPr lang="de-DE" sz="1800" dirty="0" err="1" smtClean="0"/>
              <a:t>dynamic</a:t>
            </a:r>
            <a:r>
              <a:rPr lang="de-DE" sz="1800" dirty="0" smtClean="0"/>
              <a:t>) beam </a:t>
            </a:r>
            <a:r>
              <a:rPr lang="de-DE" sz="1800" dirty="0" err="1" smtClean="0"/>
              <a:t>lifetime</a:t>
            </a:r>
            <a:endParaRPr lang="de-DE" sz="1800" dirty="0" smtClean="0"/>
          </a:p>
        </p:txBody>
      </p:sp>
      <p:cxnSp>
        <p:nvCxnSpPr>
          <p:cNvPr id="4" name="Gerade Verbindung mit Pfeil 3"/>
          <p:cNvCxnSpPr>
            <a:stCxn id="2" idx="1"/>
          </p:cNvCxnSpPr>
          <p:nvPr/>
        </p:nvCxnSpPr>
        <p:spPr>
          <a:xfrm flipH="1" flipV="1">
            <a:off x="3851921" y="2708920"/>
            <a:ext cx="2447877" cy="18803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feld 6"/>
          <p:cNvSpPr txBox="1"/>
          <p:nvPr/>
        </p:nvSpPr>
        <p:spPr>
          <a:xfrm>
            <a:off x="755576" y="5949280"/>
            <a:ext cx="7725192" cy="369332"/>
          </a:xfrm>
          <a:prstGeom prst="rect">
            <a:avLst/>
          </a:prstGeom>
          <a:noFill/>
        </p:spPr>
        <p:txBody>
          <a:bodyPr wrap="none" rtlCol="0">
            <a:spAutoFit/>
          </a:bodyPr>
          <a:lstStyle/>
          <a:p>
            <a:pPr algn="ctr">
              <a:buClr>
                <a:srgbClr val="FDBB63"/>
              </a:buClr>
            </a:pPr>
            <a:r>
              <a:rPr lang="en-GB" sz="1800" dirty="0" smtClean="0"/>
              <a:t>2008: First real measurement of lost ions by current onto the ion catchers!</a:t>
            </a:r>
          </a:p>
        </p:txBody>
      </p:sp>
      <p:sp>
        <p:nvSpPr>
          <p:cNvPr id="34" name="Textfeld 33"/>
          <p:cNvSpPr txBox="1"/>
          <p:nvPr/>
        </p:nvSpPr>
        <p:spPr>
          <a:xfrm>
            <a:off x="6407748" y="5213250"/>
            <a:ext cx="1774845" cy="369332"/>
          </a:xfrm>
          <a:prstGeom prst="rect">
            <a:avLst/>
          </a:prstGeom>
          <a:noFill/>
        </p:spPr>
        <p:txBody>
          <a:bodyPr wrap="none" rtlCol="0">
            <a:spAutoFit/>
          </a:bodyPr>
          <a:lstStyle/>
          <a:p>
            <a:pPr>
              <a:buClr>
                <a:srgbClr val="FDBB63"/>
              </a:buClr>
            </a:pPr>
            <a:r>
              <a:rPr lang="de-DE" sz="1800" dirty="0" err="1" smtClean="0"/>
              <a:t>particle</a:t>
            </a:r>
            <a:r>
              <a:rPr lang="de-DE" sz="1800" dirty="0" smtClean="0"/>
              <a:t> </a:t>
            </a:r>
            <a:r>
              <a:rPr lang="de-DE" sz="1800" dirty="0" err="1" smtClean="0"/>
              <a:t>number</a:t>
            </a:r>
            <a:endParaRPr lang="de-DE" sz="1800" dirty="0" smtClean="0"/>
          </a:p>
        </p:txBody>
      </p:sp>
      <p:cxnSp>
        <p:nvCxnSpPr>
          <p:cNvPr id="35" name="Gerade Verbindung mit Pfeil 34"/>
          <p:cNvCxnSpPr/>
          <p:nvPr/>
        </p:nvCxnSpPr>
        <p:spPr>
          <a:xfrm flipH="1" flipV="1">
            <a:off x="3779912" y="4005064"/>
            <a:ext cx="2627837" cy="143638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ChangeArrowheads="1"/>
          </p:cNvSpPr>
          <p:nvPr/>
        </p:nvSpPr>
        <p:spPr bwMode="auto">
          <a:xfrm>
            <a:off x="2919413" y="2405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sp>
        <p:nvSpPr>
          <p:cNvPr id="44035" name="Rectangle 5"/>
          <p:cNvSpPr>
            <a:spLocks noChangeArrowheads="1"/>
          </p:cNvSpPr>
          <p:nvPr/>
        </p:nvSpPr>
        <p:spPr bwMode="auto">
          <a:xfrm>
            <a:off x="2876550" y="2333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pic>
        <p:nvPicPr>
          <p:cNvPr id="4403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t="4538" r="308" b="908"/>
          <a:stretch>
            <a:fillRect/>
          </a:stretch>
        </p:blipFill>
        <p:spPr bwMode="auto">
          <a:xfrm>
            <a:off x="381000" y="1447800"/>
            <a:ext cx="33909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7"/>
          <p:cNvSpPr>
            <a:spLocks noChangeArrowheads="1"/>
          </p:cNvSpPr>
          <p:nvPr/>
        </p:nvSpPr>
        <p:spPr bwMode="auto">
          <a:xfrm>
            <a:off x="2876550" y="2324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pic>
        <p:nvPicPr>
          <p:cNvPr id="4403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t="4538" r="308"/>
          <a:stretch>
            <a:fillRect/>
          </a:stretch>
        </p:blipFill>
        <p:spPr bwMode="auto">
          <a:xfrm>
            <a:off x="381000" y="3657600"/>
            <a:ext cx="3390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9" name="Group 93"/>
          <p:cNvGrpSpPr>
            <a:grpSpLocks/>
          </p:cNvGrpSpPr>
          <p:nvPr/>
        </p:nvGrpSpPr>
        <p:grpSpPr bwMode="auto">
          <a:xfrm>
            <a:off x="4419600" y="1676400"/>
            <a:ext cx="3962400" cy="3810000"/>
            <a:chOff x="-2" y="382"/>
            <a:chExt cx="2327" cy="3748"/>
          </a:xfrm>
        </p:grpSpPr>
        <p:grpSp>
          <p:nvGrpSpPr>
            <p:cNvPr id="44041" name="Group 94"/>
            <p:cNvGrpSpPr>
              <a:grpSpLocks/>
            </p:cNvGrpSpPr>
            <p:nvPr/>
          </p:nvGrpSpPr>
          <p:grpSpPr bwMode="auto">
            <a:xfrm>
              <a:off x="0" y="384"/>
              <a:ext cx="2323" cy="3744"/>
              <a:chOff x="0" y="384"/>
              <a:chExt cx="2323" cy="3744"/>
            </a:xfrm>
          </p:grpSpPr>
          <p:grpSp>
            <p:nvGrpSpPr>
              <p:cNvPr id="44043" name="Group 95"/>
              <p:cNvGrpSpPr>
                <a:grpSpLocks/>
              </p:cNvGrpSpPr>
              <p:nvPr/>
            </p:nvGrpSpPr>
            <p:grpSpPr bwMode="auto">
              <a:xfrm>
                <a:off x="0" y="384"/>
                <a:ext cx="823" cy="576"/>
                <a:chOff x="0" y="384"/>
                <a:chExt cx="823" cy="576"/>
              </a:xfrm>
            </p:grpSpPr>
            <p:sp>
              <p:nvSpPr>
                <p:cNvPr id="44122" name="Rectangle 96"/>
                <p:cNvSpPr>
                  <a:spLocks noChangeArrowheads="1"/>
                </p:cNvSpPr>
                <p:nvPr/>
              </p:nvSpPr>
              <p:spPr bwMode="auto">
                <a:xfrm>
                  <a:off x="43" y="384"/>
                  <a:ext cx="737"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indent="144463">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200" dirty="0">
                      <a:latin typeface="Arial" charset="0"/>
                      <a:cs typeface="Times New Roman" pitchFamily="18" charset="0"/>
                    </a:rPr>
                    <a:t>Residual gas </a:t>
                  </a:r>
                  <a:endParaRPr lang="de-DE" altLang="de-DE" sz="1200" dirty="0">
                    <a:latin typeface="Arial" charset="0"/>
                    <a:cs typeface="Times New Roman" pitchFamily="18" charset="0"/>
                  </a:endParaRPr>
                </a:p>
                <a:p>
                  <a:pPr algn="just"/>
                  <a:r>
                    <a:rPr lang="en-GB" altLang="de-DE" sz="1200" dirty="0">
                      <a:latin typeface="Arial" charset="0"/>
                      <a:cs typeface="Times New Roman" pitchFamily="18" charset="0"/>
                    </a:rPr>
                    <a:t>component</a:t>
                  </a:r>
                  <a:endParaRPr lang="de-DE" altLang="de-DE" sz="1200" dirty="0">
                    <a:latin typeface="Arial" charset="0"/>
                    <a:cs typeface="Times New Roman" pitchFamily="18" charset="0"/>
                  </a:endParaRPr>
                </a:p>
                <a:p>
                  <a:pPr algn="just"/>
                  <a:endParaRPr lang="de-DE" altLang="de-DE" sz="1400" dirty="0">
                    <a:latin typeface="Arial" charset="0"/>
                  </a:endParaRPr>
                </a:p>
              </p:txBody>
            </p:sp>
            <p:sp>
              <p:nvSpPr>
                <p:cNvPr id="44123" name="Rectangle 97"/>
                <p:cNvSpPr>
                  <a:spLocks noChangeArrowheads="1"/>
                </p:cNvSpPr>
                <p:nvPr/>
              </p:nvSpPr>
              <p:spPr bwMode="auto">
                <a:xfrm>
                  <a:off x="0" y="384"/>
                  <a:ext cx="823"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44" name="Group 98"/>
              <p:cNvGrpSpPr>
                <a:grpSpLocks/>
              </p:cNvGrpSpPr>
              <p:nvPr/>
            </p:nvGrpSpPr>
            <p:grpSpPr bwMode="auto">
              <a:xfrm>
                <a:off x="823" y="384"/>
                <a:ext cx="711" cy="576"/>
                <a:chOff x="823" y="384"/>
                <a:chExt cx="711" cy="576"/>
              </a:xfrm>
            </p:grpSpPr>
            <p:sp>
              <p:nvSpPr>
                <p:cNvPr id="44120" name="Rectangle 99"/>
                <p:cNvSpPr>
                  <a:spLocks noChangeArrowheads="1"/>
                </p:cNvSpPr>
                <p:nvPr/>
              </p:nvSpPr>
              <p:spPr bwMode="auto">
                <a:xfrm>
                  <a:off x="866" y="384"/>
                  <a:ext cx="625"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r>
                    <a:rPr lang="en-GB" altLang="de-DE" sz="1200" dirty="0">
                      <a:latin typeface="Arial" charset="0"/>
                      <a:cs typeface="Times New Roman" pitchFamily="18" charset="0"/>
                    </a:rPr>
                    <a:t>Relative amount for outgassing</a:t>
                  </a:r>
                  <a:endParaRPr lang="de-DE" altLang="de-DE" sz="1200" dirty="0">
                    <a:latin typeface="Arial" charset="0"/>
                    <a:cs typeface="Times New Roman" pitchFamily="18" charset="0"/>
                  </a:endParaRPr>
                </a:p>
                <a:p>
                  <a:endParaRPr lang="de-DE" altLang="de-DE" sz="1400" dirty="0">
                    <a:latin typeface="Times" pitchFamily="18" charset="0"/>
                  </a:endParaRPr>
                </a:p>
              </p:txBody>
            </p:sp>
            <p:sp>
              <p:nvSpPr>
                <p:cNvPr id="44121" name="Rectangle 100"/>
                <p:cNvSpPr>
                  <a:spLocks noChangeArrowheads="1"/>
                </p:cNvSpPr>
                <p:nvPr/>
              </p:nvSpPr>
              <p:spPr bwMode="auto">
                <a:xfrm>
                  <a:off x="823" y="384"/>
                  <a:ext cx="711"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45" name="Group 101"/>
              <p:cNvGrpSpPr>
                <a:grpSpLocks/>
              </p:cNvGrpSpPr>
              <p:nvPr/>
            </p:nvGrpSpPr>
            <p:grpSpPr bwMode="auto">
              <a:xfrm>
                <a:off x="1534" y="384"/>
                <a:ext cx="789" cy="576"/>
                <a:chOff x="1534" y="384"/>
                <a:chExt cx="789" cy="576"/>
              </a:xfrm>
            </p:grpSpPr>
            <p:sp>
              <p:nvSpPr>
                <p:cNvPr id="44118" name="Rectangle 102"/>
                <p:cNvSpPr>
                  <a:spLocks noChangeArrowheads="1"/>
                </p:cNvSpPr>
                <p:nvPr/>
              </p:nvSpPr>
              <p:spPr bwMode="auto">
                <a:xfrm>
                  <a:off x="1577" y="384"/>
                  <a:ext cx="703"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r>
                    <a:rPr lang="en-GB" altLang="de-DE" sz="1200">
                      <a:latin typeface="Arial" charset="0"/>
                      <a:cs typeface="Times New Roman" pitchFamily="18" charset="0"/>
                    </a:rPr>
                    <a:t>Relative amount for desorption</a:t>
                  </a:r>
                  <a:endParaRPr lang="de-DE" altLang="de-DE" sz="1200">
                    <a:latin typeface="Arial" charset="0"/>
                    <a:cs typeface="Times New Roman" pitchFamily="18" charset="0"/>
                  </a:endParaRPr>
                </a:p>
                <a:p>
                  <a:endParaRPr lang="de-DE" altLang="de-DE" sz="1200">
                    <a:latin typeface="Times" pitchFamily="18" charset="0"/>
                  </a:endParaRPr>
                </a:p>
              </p:txBody>
            </p:sp>
            <p:sp>
              <p:nvSpPr>
                <p:cNvPr id="44119" name="Rectangle 103"/>
                <p:cNvSpPr>
                  <a:spLocks noChangeArrowheads="1"/>
                </p:cNvSpPr>
                <p:nvPr/>
              </p:nvSpPr>
              <p:spPr bwMode="auto">
                <a:xfrm>
                  <a:off x="1534" y="384"/>
                  <a:ext cx="789"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46" name="Group 104"/>
              <p:cNvGrpSpPr>
                <a:grpSpLocks/>
              </p:cNvGrpSpPr>
              <p:nvPr/>
            </p:nvGrpSpPr>
            <p:grpSpPr bwMode="auto">
              <a:xfrm>
                <a:off x="0" y="960"/>
                <a:ext cx="823" cy="384"/>
                <a:chOff x="0" y="960"/>
                <a:chExt cx="823" cy="384"/>
              </a:xfrm>
            </p:grpSpPr>
            <p:sp>
              <p:nvSpPr>
                <p:cNvPr id="44116" name="Rectangle 105"/>
                <p:cNvSpPr>
                  <a:spLocks noChangeArrowheads="1"/>
                </p:cNvSpPr>
                <p:nvPr/>
              </p:nvSpPr>
              <p:spPr bwMode="auto">
                <a:xfrm>
                  <a:off x="43" y="960"/>
                  <a:ext cx="737"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200" dirty="0">
                      <a:latin typeface="Times" pitchFamily="18" charset="0"/>
                      <a:cs typeface="Times New Roman" pitchFamily="18" charset="0"/>
                    </a:rPr>
                    <a:t>Hydrogen</a:t>
                  </a:r>
                  <a:endParaRPr lang="de-DE" altLang="de-DE" sz="1200" dirty="0">
                    <a:latin typeface="Times" pitchFamily="18" charset="0"/>
                    <a:cs typeface="Times New Roman" pitchFamily="18" charset="0"/>
                  </a:endParaRPr>
                </a:p>
                <a:p>
                  <a:pPr algn="just"/>
                  <a:endParaRPr lang="de-DE" altLang="de-DE" sz="1200" dirty="0">
                    <a:latin typeface="Times" pitchFamily="18" charset="0"/>
                  </a:endParaRPr>
                </a:p>
              </p:txBody>
            </p:sp>
            <p:sp>
              <p:nvSpPr>
                <p:cNvPr id="44117" name="Rectangle 106"/>
                <p:cNvSpPr>
                  <a:spLocks noChangeArrowheads="1"/>
                </p:cNvSpPr>
                <p:nvPr/>
              </p:nvSpPr>
              <p:spPr bwMode="auto">
                <a:xfrm>
                  <a:off x="0" y="960"/>
                  <a:ext cx="823"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47" name="Group 107"/>
              <p:cNvGrpSpPr>
                <a:grpSpLocks/>
              </p:cNvGrpSpPr>
              <p:nvPr/>
            </p:nvGrpSpPr>
            <p:grpSpPr bwMode="auto">
              <a:xfrm>
                <a:off x="823" y="960"/>
                <a:ext cx="711" cy="384"/>
                <a:chOff x="823" y="960"/>
                <a:chExt cx="711" cy="384"/>
              </a:xfrm>
            </p:grpSpPr>
            <p:sp>
              <p:nvSpPr>
                <p:cNvPr id="44114" name="Rectangle 108"/>
                <p:cNvSpPr>
                  <a:spLocks noChangeArrowheads="1"/>
                </p:cNvSpPr>
                <p:nvPr/>
              </p:nvSpPr>
              <p:spPr bwMode="auto">
                <a:xfrm>
                  <a:off x="866" y="960"/>
                  <a:ext cx="625"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400">
                      <a:latin typeface="Times" pitchFamily="18" charset="0"/>
                      <a:cs typeface="Times New Roman" pitchFamily="18" charset="0"/>
                    </a:rPr>
                    <a:t>88 %</a:t>
                  </a:r>
                  <a:endParaRPr lang="de-DE" altLang="de-DE" sz="1400">
                    <a:latin typeface="Times" pitchFamily="18" charset="0"/>
                    <a:cs typeface="Times New Roman" pitchFamily="18" charset="0"/>
                  </a:endParaRPr>
                </a:p>
                <a:p>
                  <a:pPr algn="just"/>
                  <a:endParaRPr lang="de-DE" altLang="de-DE" sz="1400">
                    <a:latin typeface="Times" pitchFamily="18" charset="0"/>
                  </a:endParaRPr>
                </a:p>
              </p:txBody>
            </p:sp>
            <p:sp>
              <p:nvSpPr>
                <p:cNvPr id="44115" name="Rectangle 109"/>
                <p:cNvSpPr>
                  <a:spLocks noChangeArrowheads="1"/>
                </p:cNvSpPr>
                <p:nvPr/>
              </p:nvSpPr>
              <p:spPr bwMode="auto">
                <a:xfrm>
                  <a:off x="823" y="960"/>
                  <a:ext cx="71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48" name="Group 110"/>
              <p:cNvGrpSpPr>
                <a:grpSpLocks/>
              </p:cNvGrpSpPr>
              <p:nvPr/>
            </p:nvGrpSpPr>
            <p:grpSpPr bwMode="auto">
              <a:xfrm>
                <a:off x="1534" y="960"/>
                <a:ext cx="789" cy="384"/>
                <a:chOff x="1534" y="960"/>
                <a:chExt cx="789" cy="384"/>
              </a:xfrm>
            </p:grpSpPr>
            <p:sp>
              <p:nvSpPr>
                <p:cNvPr id="44112" name="Rectangle 111"/>
                <p:cNvSpPr>
                  <a:spLocks noChangeArrowheads="1"/>
                </p:cNvSpPr>
                <p:nvPr/>
              </p:nvSpPr>
              <p:spPr bwMode="auto">
                <a:xfrm>
                  <a:off x="1577" y="960"/>
                  <a:ext cx="7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400">
                      <a:latin typeface="Times" pitchFamily="18" charset="0"/>
                      <a:cs typeface="Times New Roman" pitchFamily="18" charset="0"/>
                    </a:rPr>
                    <a:t>40 %</a:t>
                  </a:r>
                  <a:endParaRPr lang="de-DE" altLang="de-DE" sz="1400">
                    <a:latin typeface="Times" pitchFamily="18" charset="0"/>
                    <a:cs typeface="Times New Roman" pitchFamily="18" charset="0"/>
                  </a:endParaRPr>
                </a:p>
                <a:p>
                  <a:pPr algn="just"/>
                  <a:endParaRPr lang="de-DE" altLang="de-DE" sz="1400">
                    <a:latin typeface="Times" pitchFamily="18" charset="0"/>
                  </a:endParaRPr>
                </a:p>
              </p:txBody>
            </p:sp>
            <p:sp>
              <p:nvSpPr>
                <p:cNvPr id="44113" name="Rectangle 112"/>
                <p:cNvSpPr>
                  <a:spLocks noChangeArrowheads="1"/>
                </p:cNvSpPr>
                <p:nvPr/>
              </p:nvSpPr>
              <p:spPr bwMode="auto">
                <a:xfrm>
                  <a:off x="1534" y="960"/>
                  <a:ext cx="789"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49" name="Group 113"/>
              <p:cNvGrpSpPr>
                <a:grpSpLocks/>
              </p:cNvGrpSpPr>
              <p:nvPr/>
            </p:nvGrpSpPr>
            <p:grpSpPr bwMode="auto">
              <a:xfrm>
                <a:off x="0" y="1344"/>
                <a:ext cx="823" cy="384"/>
                <a:chOff x="0" y="1344"/>
                <a:chExt cx="823" cy="384"/>
              </a:xfrm>
            </p:grpSpPr>
            <p:sp>
              <p:nvSpPr>
                <p:cNvPr id="44110" name="Rectangle 114"/>
                <p:cNvSpPr>
                  <a:spLocks noChangeArrowheads="1"/>
                </p:cNvSpPr>
                <p:nvPr/>
              </p:nvSpPr>
              <p:spPr bwMode="auto">
                <a:xfrm>
                  <a:off x="43" y="1344"/>
                  <a:ext cx="737"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200" dirty="0">
                      <a:latin typeface="Times" pitchFamily="18" charset="0"/>
                      <a:cs typeface="Times New Roman" pitchFamily="18" charset="0"/>
                    </a:rPr>
                    <a:t>Nitrogen</a:t>
                  </a:r>
                  <a:endParaRPr lang="de-DE" altLang="de-DE" sz="1200" dirty="0">
                    <a:latin typeface="Times" pitchFamily="18" charset="0"/>
                    <a:cs typeface="Times New Roman" pitchFamily="18" charset="0"/>
                  </a:endParaRPr>
                </a:p>
                <a:p>
                  <a:pPr algn="just"/>
                  <a:endParaRPr lang="de-DE" altLang="de-DE" sz="1200" dirty="0">
                    <a:latin typeface="Times" pitchFamily="18" charset="0"/>
                  </a:endParaRPr>
                </a:p>
              </p:txBody>
            </p:sp>
            <p:sp>
              <p:nvSpPr>
                <p:cNvPr id="44111" name="Rectangle 115"/>
                <p:cNvSpPr>
                  <a:spLocks noChangeArrowheads="1"/>
                </p:cNvSpPr>
                <p:nvPr/>
              </p:nvSpPr>
              <p:spPr bwMode="auto">
                <a:xfrm>
                  <a:off x="0" y="1344"/>
                  <a:ext cx="823"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50" name="Group 116"/>
              <p:cNvGrpSpPr>
                <a:grpSpLocks/>
              </p:cNvGrpSpPr>
              <p:nvPr/>
            </p:nvGrpSpPr>
            <p:grpSpPr bwMode="auto">
              <a:xfrm>
                <a:off x="823" y="1344"/>
                <a:ext cx="711" cy="384"/>
                <a:chOff x="823" y="1344"/>
                <a:chExt cx="711" cy="384"/>
              </a:xfrm>
            </p:grpSpPr>
            <p:sp>
              <p:nvSpPr>
                <p:cNvPr id="44108" name="Rectangle 117"/>
                <p:cNvSpPr>
                  <a:spLocks noChangeArrowheads="1"/>
                </p:cNvSpPr>
                <p:nvPr/>
              </p:nvSpPr>
              <p:spPr bwMode="auto">
                <a:xfrm>
                  <a:off x="866" y="1344"/>
                  <a:ext cx="625"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400">
                      <a:latin typeface="Times" pitchFamily="18" charset="0"/>
                      <a:cs typeface="Times New Roman" pitchFamily="18" charset="0"/>
                    </a:rPr>
                    <a:t>0 %</a:t>
                  </a:r>
                  <a:endParaRPr lang="de-DE" altLang="de-DE" sz="1400">
                    <a:latin typeface="Times" pitchFamily="18" charset="0"/>
                    <a:cs typeface="Times New Roman" pitchFamily="18" charset="0"/>
                  </a:endParaRPr>
                </a:p>
                <a:p>
                  <a:pPr algn="just"/>
                  <a:endParaRPr lang="de-DE" altLang="de-DE" sz="1400">
                    <a:latin typeface="Times" pitchFamily="18" charset="0"/>
                  </a:endParaRPr>
                </a:p>
              </p:txBody>
            </p:sp>
            <p:sp>
              <p:nvSpPr>
                <p:cNvPr id="44109" name="Rectangle 118"/>
                <p:cNvSpPr>
                  <a:spLocks noChangeArrowheads="1"/>
                </p:cNvSpPr>
                <p:nvPr/>
              </p:nvSpPr>
              <p:spPr bwMode="auto">
                <a:xfrm>
                  <a:off x="823" y="1344"/>
                  <a:ext cx="71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51" name="Group 119"/>
              <p:cNvGrpSpPr>
                <a:grpSpLocks/>
              </p:cNvGrpSpPr>
              <p:nvPr/>
            </p:nvGrpSpPr>
            <p:grpSpPr bwMode="auto">
              <a:xfrm>
                <a:off x="1534" y="1344"/>
                <a:ext cx="789" cy="384"/>
                <a:chOff x="1534" y="1344"/>
                <a:chExt cx="789" cy="384"/>
              </a:xfrm>
            </p:grpSpPr>
            <p:sp>
              <p:nvSpPr>
                <p:cNvPr id="44106" name="Rectangle 120"/>
                <p:cNvSpPr>
                  <a:spLocks noChangeArrowheads="1"/>
                </p:cNvSpPr>
                <p:nvPr/>
              </p:nvSpPr>
              <p:spPr bwMode="auto">
                <a:xfrm>
                  <a:off x="1577" y="1344"/>
                  <a:ext cx="7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400">
                      <a:latin typeface="Times" pitchFamily="18" charset="0"/>
                      <a:cs typeface="Times New Roman" pitchFamily="18" charset="0"/>
                    </a:rPr>
                    <a:t>0 %</a:t>
                  </a:r>
                  <a:endParaRPr lang="de-DE" altLang="de-DE" sz="1400">
                    <a:latin typeface="Times" pitchFamily="18" charset="0"/>
                    <a:cs typeface="Times New Roman" pitchFamily="18" charset="0"/>
                  </a:endParaRPr>
                </a:p>
                <a:p>
                  <a:pPr algn="just"/>
                  <a:endParaRPr lang="de-DE" altLang="de-DE" sz="1400">
                    <a:latin typeface="Times" pitchFamily="18" charset="0"/>
                  </a:endParaRPr>
                </a:p>
              </p:txBody>
            </p:sp>
            <p:sp>
              <p:nvSpPr>
                <p:cNvPr id="44107" name="Rectangle 121"/>
                <p:cNvSpPr>
                  <a:spLocks noChangeArrowheads="1"/>
                </p:cNvSpPr>
                <p:nvPr/>
              </p:nvSpPr>
              <p:spPr bwMode="auto">
                <a:xfrm>
                  <a:off x="1534" y="1344"/>
                  <a:ext cx="789"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52" name="Group 122"/>
              <p:cNvGrpSpPr>
                <a:grpSpLocks/>
              </p:cNvGrpSpPr>
              <p:nvPr/>
            </p:nvGrpSpPr>
            <p:grpSpPr bwMode="auto">
              <a:xfrm>
                <a:off x="0" y="1728"/>
                <a:ext cx="823" cy="384"/>
                <a:chOff x="0" y="1728"/>
                <a:chExt cx="823" cy="384"/>
              </a:xfrm>
            </p:grpSpPr>
            <p:sp>
              <p:nvSpPr>
                <p:cNvPr id="44104" name="Rectangle 123"/>
                <p:cNvSpPr>
                  <a:spLocks noChangeArrowheads="1"/>
                </p:cNvSpPr>
                <p:nvPr/>
              </p:nvSpPr>
              <p:spPr bwMode="auto">
                <a:xfrm>
                  <a:off x="43" y="1728"/>
                  <a:ext cx="737"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200" dirty="0">
                      <a:latin typeface="Times" pitchFamily="18" charset="0"/>
                      <a:cs typeface="Times New Roman" pitchFamily="18" charset="0"/>
                    </a:rPr>
                    <a:t>Oxygen</a:t>
                  </a:r>
                  <a:endParaRPr lang="de-DE" altLang="de-DE" sz="1200" dirty="0">
                    <a:latin typeface="Times" pitchFamily="18" charset="0"/>
                    <a:cs typeface="Times New Roman" pitchFamily="18" charset="0"/>
                  </a:endParaRPr>
                </a:p>
                <a:p>
                  <a:pPr algn="just"/>
                  <a:endParaRPr lang="de-DE" altLang="de-DE" sz="1200" dirty="0">
                    <a:latin typeface="Times" pitchFamily="18" charset="0"/>
                  </a:endParaRPr>
                </a:p>
              </p:txBody>
            </p:sp>
            <p:sp>
              <p:nvSpPr>
                <p:cNvPr id="44105" name="Rectangle 124"/>
                <p:cNvSpPr>
                  <a:spLocks noChangeArrowheads="1"/>
                </p:cNvSpPr>
                <p:nvPr/>
              </p:nvSpPr>
              <p:spPr bwMode="auto">
                <a:xfrm>
                  <a:off x="0" y="1728"/>
                  <a:ext cx="823"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53" name="Group 125"/>
              <p:cNvGrpSpPr>
                <a:grpSpLocks/>
              </p:cNvGrpSpPr>
              <p:nvPr/>
            </p:nvGrpSpPr>
            <p:grpSpPr bwMode="auto">
              <a:xfrm>
                <a:off x="823" y="1728"/>
                <a:ext cx="711" cy="384"/>
                <a:chOff x="823" y="1728"/>
                <a:chExt cx="711" cy="384"/>
              </a:xfrm>
            </p:grpSpPr>
            <p:sp>
              <p:nvSpPr>
                <p:cNvPr id="44102" name="Rectangle 126"/>
                <p:cNvSpPr>
                  <a:spLocks noChangeArrowheads="1"/>
                </p:cNvSpPr>
                <p:nvPr/>
              </p:nvSpPr>
              <p:spPr bwMode="auto">
                <a:xfrm>
                  <a:off x="866" y="1728"/>
                  <a:ext cx="625"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400">
                      <a:latin typeface="Times" pitchFamily="18" charset="0"/>
                      <a:cs typeface="Times New Roman" pitchFamily="18" charset="0"/>
                    </a:rPr>
                    <a:t>0 %</a:t>
                  </a:r>
                  <a:endParaRPr lang="de-DE" altLang="de-DE" sz="1400">
                    <a:latin typeface="Times" pitchFamily="18" charset="0"/>
                    <a:cs typeface="Times New Roman" pitchFamily="18" charset="0"/>
                  </a:endParaRPr>
                </a:p>
                <a:p>
                  <a:pPr algn="just"/>
                  <a:endParaRPr lang="de-DE" altLang="de-DE" sz="1400">
                    <a:latin typeface="Times" pitchFamily="18" charset="0"/>
                  </a:endParaRPr>
                </a:p>
              </p:txBody>
            </p:sp>
            <p:sp>
              <p:nvSpPr>
                <p:cNvPr id="44103" name="Rectangle 127"/>
                <p:cNvSpPr>
                  <a:spLocks noChangeArrowheads="1"/>
                </p:cNvSpPr>
                <p:nvPr/>
              </p:nvSpPr>
              <p:spPr bwMode="auto">
                <a:xfrm>
                  <a:off x="823" y="1728"/>
                  <a:ext cx="71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54" name="Group 128"/>
              <p:cNvGrpSpPr>
                <a:grpSpLocks/>
              </p:cNvGrpSpPr>
              <p:nvPr/>
            </p:nvGrpSpPr>
            <p:grpSpPr bwMode="auto">
              <a:xfrm>
                <a:off x="1534" y="1728"/>
                <a:ext cx="789" cy="384"/>
                <a:chOff x="1534" y="1728"/>
                <a:chExt cx="789" cy="384"/>
              </a:xfrm>
            </p:grpSpPr>
            <p:sp>
              <p:nvSpPr>
                <p:cNvPr id="44100" name="Rectangle 129"/>
                <p:cNvSpPr>
                  <a:spLocks noChangeArrowheads="1"/>
                </p:cNvSpPr>
                <p:nvPr/>
              </p:nvSpPr>
              <p:spPr bwMode="auto">
                <a:xfrm>
                  <a:off x="1577" y="1728"/>
                  <a:ext cx="7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400">
                      <a:latin typeface="Times" pitchFamily="18" charset="0"/>
                      <a:cs typeface="Times New Roman" pitchFamily="18" charset="0"/>
                    </a:rPr>
                    <a:t>0 %</a:t>
                  </a:r>
                  <a:endParaRPr lang="de-DE" altLang="de-DE" sz="1400">
                    <a:latin typeface="Times" pitchFamily="18" charset="0"/>
                    <a:cs typeface="Times New Roman" pitchFamily="18" charset="0"/>
                  </a:endParaRPr>
                </a:p>
                <a:p>
                  <a:pPr algn="just"/>
                  <a:endParaRPr lang="de-DE" altLang="de-DE" sz="1400">
                    <a:latin typeface="Times" pitchFamily="18" charset="0"/>
                  </a:endParaRPr>
                </a:p>
              </p:txBody>
            </p:sp>
            <p:sp>
              <p:nvSpPr>
                <p:cNvPr id="44101" name="Rectangle 130"/>
                <p:cNvSpPr>
                  <a:spLocks noChangeArrowheads="1"/>
                </p:cNvSpPr>
                <p:nvPr/>
              </p:nvSpPr>
              <p:spPr bwMode="auto">
                <a:xfrm>
                  <a:off x="1534" y="1728"/>
                  <a:ext cx="789"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55" name="Group 131"/>
              <p:cNvGrpSpPr>
                <a:grpSpLocks/>
              </p:cNvGrpSpPr>
              <p:nvPr/>
            </p:nvGrpSpPr>
            <p:grpSpPr bwMode="auto">
              <a:xfrm>
                <a:off x="0" y="2112"/>
                <a:ext cx="823" cy="384"/>
                <a:chOff x="0" y="2112"/>
                <a:chExt cx="823" cy="384"/>
              </a:xfrm>
            </p:grpSpPr>
            <p:sp>
              <p:nvSpPr>
                <p:cNvPr id="44098" name="Rectangle 132"/>
                <p:cNvSpPr>
                  <a:spLocks noChangeArrowheads="1"/>
                </p:cNvSpPr>
                <p:nvPr/>
              </p:nvSpPr>
              <p:spPr bwMode="auto">
                <a:xfrm>
                  <a:off x="43" y="2112"/>
                  <a:ext cx="737"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200">
                      <a:latin typeface="Times" pitchFamily="18" charset="0"/>
                      <a:cs typeface="Times New Roman" pitchFamily="18" charset="0"/>
                    </a:rPr>
                    <a:t>Argon</a:t>
                  </a:r>
                  <a:endParaRPr lang="de-DE" altLang="de-DE" sz="1200">
                    <a:latin typeface="Times" pitchFamily="18" charset="0"/>
                    <a:cs typeface="Times New Roman" pitchFamily="18" charset="0"/>
                  </a:endParaRPr>
                </a:p>
                <a:p>
                  <a:pPr algn="just"/>
                  <a:endParaRPr lang="de-DE" altLang="de-DE" sz="1200">
                    <a:latin typeface="Times" pitchFamily="18" charset="0"/>
                  </a:endParaRPr>
                </a:p>
              </p:txBody>
            </p:sp>
            <p:sp>
              <p:nvSpPr>
                <p:cNvPr id="44099" name="Rectangle 133"/>
                <p:cNvSpPr>
                  <a:spLocks noChangeArrowheads="1"/>
                </p:cNvSpPr>
                <p:nvPr/>
              </p:nvSpPr>
              <p:spPr bwMode="auto">
                <a:xfrm>
                  <a:off x="0" y="2112"/>
                  <a:ext cx="823"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56" name="Group 134"/>
              <p:cNvGrpSpPr>
                <a:grpSpLocks/>
              </p:cNvGrpSpPr>
              <p:nvPr/>
            </p:nvGrpSpPr>
            <p:grpSpPr bwMode="auto">
              <a:xfrm>
                <a:off x="823" y="2112"/>
                <a:ext cx="711" cy="384"/>
                <a:chOff x="823" y="2112"/>
                <a:chExt cx="711" cy="384"/>
              </a:xfrm>
            </p:grpSpPr>
            <p:sp>
              <p:nvSpPr>
                <p:cNvPr id="44096" name="Rectangle 135"/>
                <p:cNvSpPr>
                  <a:spLocks noChangeArrowheads="1"/>
                </p:cNvSpPr>
                <p:nvPr/>
              </p:nvSpPr>
              <p:spPr bwMode="auto">
                <a:xfrm>
                  <a:off x="866" y="2112"/>
                  <a:ext cx="625"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400">
                      <a:latin typeface="Times" pitchFamily="18" charset="0"/>
                      <a:cs typeface="Times New Roman" pitchFamily="18" charset="0"/>
                    </a:rPr>
                    <a:t>1 %</a:t>
                  </a:r>
                  <a:endParaRPr lang="de-DE" altLang="de-DE" sz="1400">
                    <a:latin typeface="Times" pitchFamily="18" charset="0"/>
                    <a:cs typeface="Times New Roman" pitchFamily="18" charset="0"/>
                  </a:endParaRPr>
                </a:p>
                <a:p>
                  <a:pPr algn="just"/>
                  <a:endParaRPr lang="de-DE" altLang="de-DE" sz="1400">
                    <a:latin typeface="Times" pitchFamily="18" charset="0"/>
                  </a:endParaRPr>
                </a:p>
              </p:txBody>
            </p:sp>
            <p:sp>
              <p:nvSpPr>
                <p:cNvPr id="44097" name="Rectangle 136"/>
                <p:cNvSpPr>
                  <a:spLocks noChangeArrowheads="1"/>
                </p:cNvSpPr>
                <p:nvPr/>
              </p:nvSpPr>
              <p:spPr bwMode="auto">
                <a:xfrm>
                  <a:off x="823" y="2112"/>
                  <a:ext cx="71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57" name="Group 137"/>
              <p:cNvGrpSpPr>
                <a:grpSpLocks/>
              </p:cNvGrpSpPr>
              <p:nvPr/>
            </p:nvGrpSpPr>
            <p:grpSpPr bwMode="auto">
              <a:xfrm>
                <a:off x="1534" y="2112"/>
                <a:ext cx="789" cy="384"/>
                <a:chOff x="1534" y="2112"/>
                <a:chExt cx="789" cy="384"/>
              </a:xfrm>
            </p:grpSpPr>
            <p:sp>
              <p:nvSpPr>
                <p:cNvPr id="44094" name="Rectangle 138"/>
                <p:cNvSpPr>
                  <a:spLocks noChangeArrowheads="1"/>
                </p:cNvSpPr>
                <p:nvPr/>
              </p:nvSpPr>
              <p:spPr bwMode="auto">
                <a:xfrm>
                  <a:off x="1577" y="2112"/>
                  <a:ext cx="7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400">
                      <a:latin typeface="Times" pitchFamily="18" charset="0"/>
                      <a:cs typeface="Times New Roman" pitchFamily="18" charset="0"/>
                    </a:rPr>
                    <a:t>0 %</a:t>
                  </a:r>
                  <a:endParaRPr lang="de-DE" altLang="de-DE" sz="1400">
                    <a:latin typeface="Times" pitchFamily="18" charset="0"/>
                    <a:cs typeface="Times New Roman" pitchFamily="18" charset="0"/>
                  </a:endParaRPr>
                </a:p>
                <a:p>
                  <a:pPr algn="just"/>
                  <a:endParaRPr lang="de-DE" altLang="de-DE" sz="1400">
                    <a:latin typeface="Times" pitchFamily="18" charset="0"/>
                  </a:endParaRPr>
                </a:p>
              </p:txBody>
            </p:sp>
            <p:sp>
              <p:nvSpPr>
                <p:cNvPr id="44095" name="Rectangle 139"/>
                <p:cNvSpPr>
                  <a:spLocks noChangeArrowheads="1"/>
                </p:cNvSpPr>
                <p:nvPr/>
              </p:nvSpPr>
              <p:spPr bwMode="auto">
                <a:xfrm>
                  <a:off x="1534" y="2112"/>
                  <a:ext cx="789"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58" name="Group 140"/>
              <p:cNvGrpSpPr>
                <a:grpSpLocks/>
              </p:cNvGrpSpPr>
              <p:nvPr/>
            </p:nvGrpSpPr>
            <p:grpSpPr bwMode="auto">
              <a:xfrm>
                <a:off x="0" y="2496"/>
                <a:ext cx="823" cy="384"/>
                <a:chOff x="0" y="2496"/>
                <a:chExt cx="823" cy="384"/>
              </a:xfrm>
            </p:grpSpPr>
            <p:sp>
              <p:nvSpPr>
                <p:cNvPr id="44092" name="Rectangle 141"/>
                <p:cNvSpPr>
                  <a:spLocks noChangeArrowheads="1"/>
                </p:cNvSpPr>
                <p:nvPr/>
              </p:nvSpPr>
              <p:spPr bwMode="auto">
                <a:xfrm>
                  <a:off x="43" y="2496"/>
                  <a:ext cx="737"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200" dirty="0" smtClean="0">
                      <a:latin typeface="Times" pitchFamily="18" charset="0"/>
                      <a:cs typeface="Times New Roman" pitchFamily="18" charset="0"/>
                    </a:rPr>
                    <a:t>Water</a:t>
                  </a:r>
                  <a:endParaRPr lang="de-DE" altLang="de-DE" sz="1200" dirty="0">
                    <a:latin typeface="Times" pitchFamily="18" charset="0"/>
                  </a:endParaRPr>
                </a:p>
              </p:txBody>
            </p:sp>
            <p:sp>
              <p:nvSpPr>
                <p:cNvPr id="44093" name="Rectangle 142"/>
                <p:cNvSpPr>
                  <a:spLocks noChangeArrowheads="1"/>
                </p:cNvSpPr>
                <p:nvPr/>
              </p:nvSpPr>
              <p:spPr bwMode="auto">
                <a:xfrm>
                  <a:off x="0" y="2496"/>
                  <a:ext cx="823"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59" name="Group 143"/>
              <p:cNvGrpSpPr>
                <a:grpSpLocks/>
              </p:cNvGrpSpPr>
              <p:nvPr/>
            </p:nvGrpSpPr>
            <p:grpSpPr bwMode="auto">
              <a:xfrm>
                <a:off x="823" y="2496"/>
                <a:ext cx="711" cy="384"/>
                <a:chOff x="823" y="2496"/>
                <a:chExt cx="711" cy="384"/>
              </a:xfrm>
            </p:grpSpPr>
            <p:sp>
              <p:nvSpPr>
                <p:cNvPr id="44090" name="Rectangle 144"/>
                <p:cNvSpPr>
                  <a:spLocks noChangeArrowheads="1"/>
                </p:cNvSpPr>
                <p:nvPr/>
              </p:nvSpPr>
              <p:spPr bwMode="auto">
                <a:xfrm>
                  <a:off x="866" y="2496"/>
                  <a:ext cx="625"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400">
                      <a:latin typeface="Times" pitchFamily="18" charset="0"/>
                      <a:cs typeface="Times New Roman" pitchFamily="18" charset="0"/>
                    </a:rPr>
                    <a:t>4 %</a:t>
                  </a:r>
                  <a:endParaRPr lang="de-DE" altLang="de-DE" sz="1400">
                    <a:latin typeface="Times" pitchFamily="18" charset="0"/>
                    <a:cs typeface="Times New Roman" pitchFamily="18" charset="0"/>
                  </a:endParaRPr>
                </a:p>
                <a:p>
                  <a:pPr algn="just"/>
                  <a:endParaRPr lang="de-DE" altLang="de-DE" sz="1400">
                    <a:latin typeface="Times" pitchFamily="18" charset="0"/>
                  </a:endParaRPr>
                </a:p>
              </p:txBody>
            </p:sp>
            <p:sp>
              <p:nvSpPr>
                <p:cNvPr id="44091" name="Rectangle 145"/>
                <p:cNvSpPr>
                  <a:spLocks noChangeArrowheads="1"/>
                </p:cNvSpPr>
                <p:nvPr/>
              </p:nvSpPr>
              <p:spPr bwMode="auto">
                <a:xfrm>
                  <a:off x="823" y="2496"/>
                  <a:ext cx="71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60" name="Group 146"/>
              <p:cNvGrpSpPr>
                <a:grpSpLocks/>
              </p:cNvGrpSpPr>
              <p:nvPr/>
            </p:nvGrpSpPr>
            <p:grpSpPr bwMode="auto">
              <a:xfrm>
                <a:off x="1534" y="2496"/>
                <a:ext cx="789" cy="384"/>
                <a:chOff x="1534" y="2496"/>
                <a:chExt cx="789" cy="384"/>
              </a:xfrm>
            </p:grpSpPr>
            <p:sp>
              <p:nvSpPr>
                <p:cNvPr id="44088" name="Rectangle 147"/>
                <p:cNvSpPr>
                  <a:spLocks noChangeArrowheads="1"/>
                </p:cNvSpPr>
                <p:nvPr/>
              </p:nvSpPr>
              <p:spPr bwMode="auto">
                <a:xfrm>
                  <a:off x="1577" y="2496"/>
                  <a:ext cx="7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400">
                      <a:latin typeface="Times" pitchFamily="18" charset="0"/>
                      <a:cs typeface="Times New Roman" pitchFamily="18" charset="0"/>
                    </a:rPr>
                    <a:t>0 %</a:t>
                  </a:r>
                  <a:endParaRPr lang="de-DE" altLang="de-DE" sz="1400">
                    <a:latin typeface="Times" pitchFamily="18" charset="0"/>
                    <a:cs typeface="Times New Roman" pitchFamily="18" charset="0"/>
                  </a:endParaRPr>
                </a:p>
                <a:p>
                  <a:pPr algn="just"/>
                  <a:endParaRPr lang="de-DE" altLang="de-DE" sz="1400">
                    <a:latin typeface="Times" pitchFamily="18" charset="0"/>
                  </a:endParaRPr>
                </a:p>
              </p:txBody>
            </p:sp>
            <p:sp>
              <p:nvSpPr>
                <p:cNvPr id="44089" name="Rectangle 148"/>
                <p:cNvSpPr>
                  <a:spLocks noChangeArrowheads="1"/>
                </p:cNvSpPr>
                <p:nvPr/>
              </p:nvSpPr>
              <p:spPr bwMode="auto">
                <a:xfrm>
                  <a:off x="1534" y="2496"/>
                  <a:ext cx="789"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61" name="Group 149"/>
              <p:cNvGrpSpPr>
                <a:grpSpLocks/>
              </p:cNvGrpSpPr>
              <p:nvPr/>
            </p:nvGrpSpPr>
            <p:grpSpPr bwMode="auto">
              <a:xfrm>
                <a:off x="0" y="2880"/>
                <a:ext cx="823" cy="480"/>
                <a:chOff x="0" y="2880"/>
                <a:chExt cx="823" cy="480"/>
              </a:xfrm>
            </p:grpSpPr>
            <p:sp>
              <p:nvSpPr>
                <p:cNvPr id="44086" name="Rectangle 150"/>
                <p:cNvSpPr>
                  <a:spLocks noChangeArrowheads="1"/>
                </p:cNvSpPr>
                <p:nvPr/>
              </p:nvSpPr>
              <p:spPr bwMode="auto">
                <a:xfrm>
                  <a:off x="43" y="2880"/>
                  <a:ext cx="737"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200" dirty="0" err="1" smtClean="0">
                      <a:latin typeface="Times" pitchFamily="18" charset="0"/>
                      <a:cs typeface="Times New Roman" pitchFamily="18" charset="0"/>
                    </a:rPr>
                    <a:t>Carbonmonoxide</a:t>
                  </a:r>
                  <a:endParaRPr lang="de-DE" altLang="de-DE" sz="1200" dirty="0">
                    <a:latin typeface="Times" pitchFamily="18" charset="0"/>
                    <a:cs typeface="Times New Roman" pitchFamily="18" charset="0"/>
                  </a:endParaRPr>
                </a:p>
              </p:txBody>
            </p:sp>
            <p:sp>
              <p:nvSpPr>
                <p:cNvPr id="44087" name="Rectangle 151"/>
                <p:cNvSpPr>
                  <a:spLocks noChangeArrowheads="1"/>
                </p:cNvSpPr>
                <p:nvPr/>
              </p:nvSpPr>
              <p:spPr bwMode="auto">
                <a:xfrm>
                  <a:off x="0" y="2880"/>
                  <a:ext cx="823"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62" name="Group 152"/>
              <p:cNvGrpSpPr>
                <a:grpSpLocks/>
              </p:cNvGrpSpPr>
              <p:nvPr/>
            </p:nvGrpSpPr>
            <p:grpSpPr bwMode="auto">
              <a:xfrm>
                <a:off x="823" y="2880"/>
                <a:ext cx="711" cy="480"/>
                <a:chOff x="823" y="2880"/>
                <a:chExt cx="711" cy="480"/>
              </a:xfrm>
            </p:grpSpPr>
            <p:sp>
              <p:nvSpPr>
                <p:cNvPr id="44084" name="Rectangle 153"/>
                <p:cNvSpPr>
                  <a:spLocks noChangeArrowheads="1"/>
                </p:cNvSpPr>
                <p:nvPr/>
              </p:nvSpPr>
              <p:spPr bwMode="auto">
                <a:xfrm>
                  <a:off x="866" y="2880"/>
                  <a:ext cx="625"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400" dirty="0">
                      <a:latin typeface="Times" pitchFamily="18" charset="0"/>
                      <a:cs typeface="Times New Roman" pitchFamily="18" charset="0"/>
                    </a:rPr>
                    <a:t>2 </a:t>
                  </a:r>
                  <a:r>
                    <a:rPr lang="en-GB" altLang="de-DE" sz="1400" dirty="0" smtClean="0">
                      <a:latin typeface="Times" pitchFamily="18" charset="0"/>
                      <a:cs typeface="Times New Roman" pitchFamily="18" charset="0"/>
                    </a:rPr>
                    <a:t>%</a:t>
                  </a:r>
                  <a:endParaRPr lang="de-DE" altLang="de-DE" sz="1400" dirty="0">
                    <a:latin typeface="Times" pitchFamily="18" charset="0"/>
                  </a:endParaRPr>
                </a:p>
              </p:txBody>
            </p:sp>
            <p:sp>
              <p:nvSpPr>
                <p:cNvPr id="44085" name="Rectangle 154"/>
                <p:cNvSpPr>
                  <a:spLocks noChangeArrowheads="1"/>
                </p:cNvSpPr>
                <p:nvPr/>
              </p:nvSpPr>
              <p:spPr bwMode="auto">
                <a:xfrm>
                  <a:off x="823" y="2880"/>
                  <a:ext cx="711"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63" name="Group 155"/>
              <p:cNvGrpSpPr>
                <a:grpSpLocks/>
              </p:cNvGrpSpPr>
              <p:nvPr/>
            </p:nvGrpSpPr>
            <p:grpSpPr bwMode="auto">
              <a:xfrm>
                <a:off x="1534" y="2880"/>
                <a:ext cx="789" cy="480"/>
                <a:chOff x="1534" y="2880"/>
                <a:chExt cx="789" cy="480"/>
              </a:xfrm>
            </p:grpSpPr>
            <p:sp>
              <p:nvSpPr>
                <p:cNvPr id="44082" name="Rectangle 156"/>
                <p:cNvSpPr>
                  <a:spLocks noChangeArrowheads="1"/>
                </p:cNvSpPr>
                <p:nvPr/>
              </p:nvSpPr>
              <p:spPr bwMode="auto">
                <a:xfrm>
                  <a:off x="1577" y="2880"/>
                  <a:ext cx="703"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400" dirty="0">
                      <a:latin typeface="Times" pitchFamily="18" charset="0"/>
                      <a:cs typeface="Times New Roman" pitchFamily="18" charset="0"/>
                    </a:rPr>
                    <a:t>25 </a:t>
                  </a:r>
                  <a:r>
                    <a:rPr lang="en-GB" altLang="de-DE" sz="1400" dirty="0" smtClean="0">
                      <a:latin typeface="Times" pitchFamily="18" charset="0"/>
                      <a:cs typeface="Times New Roman" pitchFamily="18" charset="0"/>
                    </a:rPr>
                    <a:t>%</a:t>
                  </a:r>
                  <a:endParaRPr lang="de-DE" altLang="de-DE" sz="1400" dirty="0">
                    <a:latin typeface="Times" pitchFamily="18" charset="0"/>
                  </a:endParaRPr>
                </a:p>
              </p:txBody>
            </p:sp>
            <p:sp>
              <p:nvSpPr>
                <p:cNvPr id="44083" name="Rectangle 157"/>
                <p:cNvSpPr>
                  <a:spLocks noChangeArrowheads="1"/>
                </p:cNvSpPr>
                <p:nvPr/>
              </p:nvSpPr>
              <p:spPr bwMode="auto">
                <a:xfrm>
                  <a:off x="1534" y="2880"/>
                  <a:ext cx="789"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64" name="Group 158"/>
              <p:cNvGrpSpPr>
                <a:grpSpLocks/>
              </p:cNvGrpSpPr>
              <p:nvPr/>
            </p:nvGrpSpPr>
            <p:grpSpPr bwMode="auto">
              <a:xfrm>
                <a:off x="0" y="3360"/>
                <a:ext cx="823" cy="384"/>
                <a:chOff x="0" y="3360"/>
                <a:chExt cx="823" cy="384"/>
              </a:xfrm>
            </p:grpSpPr>
            <p:sp>
              <p:nvSpPr>
                <p:cNvPr id="44080" name="Rectangle 159"/>
                <p:cNvSpPr>
                  <a:spLocks noChangeArrowheads="1"/>
                </p:cNvSpPr>
                <p:nvPr/>
              </p:nvSpPr>
              <p:spPr bwMode="auto">
                <a:xfrm>
                  <a:off x="43" y="3360"/>
                  <a:ext cx="737"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200" dirty="0" err="1" smtClean="0">
                      <a:latin typeface="Times" pitchFamily="18" charset="0"/>
                      <a:cs typeface="Times New Roman" pitchFamily="18" charset="0"/>
                    </a:rPr>
                    <a:t>Carbondioxide</a:t>
                  </a:r>
                  <a:endParaRPr lang="de-DE" altLang="de-DE" sz="1200" dirty="0">
                    <a:latin typeface="Times" pitchFamily="18" charset="0"/>
                  </a:endParaRPr>
                </a:p>
              </p:txBody>
            </p:sp>
            <p:sp>
              <p:nvSpPr>
                <p:cNvPr id="44081" name="Rectangle 160"/>
                <p:cNvSpPr>
                  <a:spLocks noChangeArrowheads="1"/>
                </p:cNvSpPr>
                <p:nvPr/>
              </p:nvSpPr>
              <p:spPr bwMode="auto">
                <a:xfrm>
                  <a:off x="0" y="3360"/>
                  <a:ext cx="823"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65" name="Group 161"/>
              <p:cNvGrpSpPr>
                <a:grpSpLocks/>
              </p:cNvGrpSpPr>
              <p:nvPr/>
            </p:nvGrpSpPr>
            <p:grpSpPr bwMode="auto">
              <a:xfrm>
                <a:off x="823" y="3360"/>
                <a:ext cx="711" cy="384"/>
                <a:chOff x="823" y="3360"/>
                <a:chExt cx="711" cy="384"/>
              </a:xfrm>
            </p:grpSpPr>
            <p:sp>
              <p:nvSpPr>
                <p:cNvPr id="44078" name="Rectangle 162"/>
                <p:cNvSpPr>
                  <a:spLocks noChangeArrowheads="1"/>
                </p:cNvSpPr>
                <p:nvPr/>
              </p:nvSpPr>
              <p:spPr bwMode="auto">
                <a:xfrm>
                  <a:off x="866" y="3360"/>
                  <a:ext cx="625"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400">
                      <a:latin typeface="Times" pitchFamily="18" charset="0"/>
                      <a:cs typeface="Times New Roman" pitchFamily="18" charset="0"/>
                    </a:rPr>
                    <a:t>1 %</a:t>
                  </a:r>
                  <a:endParaRPr lang="de-DE" altLang="de-DE" sz="1400">
                    <a:latin typeface="Times" pitchFamily="18" charset="0"/>
                    <a:cs typeface="Times New Roman" pitchFamily="18" charset="0"/>
                  </a:endParaRPr>
                </a:p>
                <a:p>
                  <a:pPr algn="just"/>
                  <a:endParaRPr lang="de-DE" altLang="de-DE" sz="1400">
                    <a:latin typeface="Times" pitchFamily="18" charset="0"/>
                  </a:endParaRPr>
                </a:p>
              </p:txBody>
            </p:sp>
            <p:sp>
              <p:nvSpPr>
                <p:cNvPr id="44079" name="Rectangle 163"/>
                <p:cNvSpPr>
                  <a:spLocks noChangeArrowheads="1"/>
                </p:cNvSpPr>
                <p:nvPr/>
              </p:nvSpPr>
              <p:spPr bwMode="auto">
                <a:xfrm>
                  <a:off x="823" y="3360"/>
                  <a:ext cx="71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66" name="Group 164"/>
              <p:cNvGrpSpPr>
                <a:grpSpLocks/>
              </p:cNvGrpSpPr>
              <p:nvPr/>
            </p:nvGrpSpPr>
            <p:grpSpPr bwMode="auto">
              <a:xfrm>
                <a:off x="1534" y="3360"/>
                <a:ext cx="789" cy="384"/>
                <a:chOff x="1534" y="3360"/>
                <a:chExt cx="789" cy="384"/>
              </a:xfrm>
            </p:grpSpPr>
            <p:sp>
              <p:nvSpPr>
                <p:cNvPr id="44076" name="Rectangle 165"/>
                <p:cNvSpPr>
                  <a:spLocks noChangeArrowheads="1"/>
                </p:cNvSpPr>
                <p:nvPr/>
              </p:nvSpPr>
              <p:spPr bwMode="auto">
                <a:xfrm>
                  <a:off x="1577" y="3360"/>
                  <a:ext cx="7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400">
                      <a:latin typeface="Times" pitchFamily="18" charset="0"/>
                      <a:cs typeface="Times New Roman" pitchFamily="18" charset="0"/>
                    </a:rPr>
                    <a:t>10 %</a:t>
                  </a:r>
                  <a:endParaRPr lang="de-DE" altLang="de-DE" sz="1400">
                    <a:latin typeface="Times" pitchFamily="18" charset="0"/>
                    <a:cs typeface="Times New Roman" pitchFamily="18" charset="0"/>
                  </a:endParaRPr>
                </a:p>
                <a:p>
                  <a:pPr algn="just"/>
                  <a:endParaRPr lang="de-DE" altLang="de-DE" sz="1400">
                    <a:latin typeface="Times" pitchFamily="18" charset="0"/>
                  </a:endParaRPr>
                </a:p>
              </p:txBody>
            </p:sp>
            <p:sp>
              <p:nvSpPr>
                <p:cNvPr id="44077" name="Rectangle 166"/>
                <p:cNvSpPr>
                  <a:spLocks noChangeArrowheads="1"/>
                </p:cNvSpPr>
                <p:nvPr/>
              </p:nvSpPr>
              <p:spPr bwMode="auto">
                <a:xfrm>
                  <a:off x="1534" y="3360"/>
                  <a:ext cx="789"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67" name="Group 167"/>
              <p:cNvGrpSpPr>
                <a:grpSpLocks/>
              </p:cNvGrpSpPr>
              <p:nvPr/>
            </p:nvGrpSpPr>
            <p:grpSpPr bwMode="auto">
              <a:xfrm>
                <a:off x="0" y="3744"/>
                <a:ext cx="823" cy="384"/>
                <a:chOff x="0" y="3744"/>
                <a:chExt cx="823" cy="384"/>
              </a:xfrm>
            </p:grpSpPr>
            <p:sp>
              <p:nvSpPr>
                <p:cNvPr id="44074" name="Rectangle 168"/>
                <p:cNvSpPr>
                  <a:spLocks noChangeArrowheads="1"/>
                </p:cNvSpPr>
                <p:nvPr/>
              </p:nvSpPr>
              <p:spPr bwMode="auto">
                <a:xfrm>
                  <a:off x="43" y="3744"/>
                  <a:ext cx="737"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200" dirty="0" err="1" smtClean="0">
                      <a:latin typeface="Times" pitchFamily="18" charset="0"/>
                      <a:cs typeface="Times New Roman" pitchFamily="18" charset="0"/>
                    </a:rPr>
                    <a:t>Methan</a:t>
                  </a:r>
                  <a:endParaRPr lang="de-DE" altLang="de-DE" sz="1200" dirty="0">
                    <a:latin typeface="Times" pitchFamily="18" charset="0"/>
                  </a:endParaRPr>
                </a:p>
              </p:txBody>
            </p:sp>
            <p:sp>
              <p:nvSpPr>
                <p:cNvPr id="44075" name="Rectangle 169"/>
                <p:cNvSpPr>
                  <a:spLocks noChangeArrowheads="1"/>
                </p:cNvSpPr>
                <p:nvPr/>
              </p:nvSpPr>
              <p:spPr bwMode="auto">
                <a:xfrm>
                  <a:off x="0" y="3744"/>
                  <a:ext cx="823"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68" name="Group 170"/>
              <p:cNvGrpSpPr>
                <a:grpSpLocks/>
              </p:cNvGrpSpPr>
              <p:nvPr/>
            </p:nvGrpSpPr>
            <p:grpSpPr bwMode="auto">
              <a:xfrm>
                <a:off x="823" y="3744"/>
                <a:ext cx="711" cy="384"/>
                <a:chOff x="823" y="3744"/>
                <a:chExt cx="711" cy="384"/>
              </a:xfrm>
            </p:grpSpPr>
            <p:sp>
              <p:nvSpPr>
                <p:cNvPr id="44072" name="Rectangle 171"/>
                <p:cNvSpPr>
                  <a:spLocks noChangeArrowheads="1"/>
                </p:cNvSpPr>
                <p:nvPr/>
              </p:nvSpPr>
              <p:spPr bwMode="auto">
                <a:xfrm>
                  <a:off x="866" y="3744"/>
                  <a:ext cx="625"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400">
                      <a:latin typeface="Times" pitchFamily="18" charset="0"/>
                      <a:cs typeface="Times New Roman" pitchFamily="18" charset="0"/>
                    </a:rPr>
                    <a:t>4 %</a:t>
                  </a:r>
                  <a:endParaRPr lang="de-DE" altLang="de-DE" sz="1400">
                    <a:latin typeface="Times" pitchFamily="18" charset="0"/>
                    <a:cs typeface="Times New Roman" pitchFamily="18" charset="0"/>
                  </a:endParaRPr>
                </a:p>
                <a:p>
                  <a:pPr algn="just"/>
                  <a:endParaRPr lang="de-DE" altLang="de-DE" sz="1400">
                    <a:latin typeface="Times" pitchFamily="18" charset="0"/>
                  </a:endParaRPr>
                </a:p>
              </p:txBody>
            </p:sp>
            <p:sp>
              <p:nvSpPr>
                <p:cNvPr id="44073" name="Rectangle 172"/>
                <p:cNvSpPr>
                  <a:spLocks noChangeArrowheads="1"/>
                </p:cNvSpPr>
                <p:nvPr/>
              </p:nvSpPr>
              <p:spPr bwMode="auto">
                <a:xfrm>
                  <a:off x="823" y="3744"/>
                  <a:ext cx="71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nvGrpSpPr>
              <p:cNvPr id="44069" name="Group 173"/>
              <p:cNvGrpSpPr>
                <a:grpSpLocks/>
              </p:cNvGrpSpPr>
              <p:nvPr/>
            </p:nvGrpSpPr>
            <p:grpSpPr bwMode="auto">
              <a:xfrm>
                <a:off x="1534" y="3744"/>
                <a:ext cx="789" cy="384"/>
                <a:chOff x="1534" y="3744"/>
                <a:chExt cx="789" cy="384"/>
              </a:xfrm>
            </p:grpSpPr>
            <p:sp>
              <p:nvSpPr>
                <p:cNvPr id="44070" name="Rectangle 174"/>
                <p:cNvSpPr>
                  <a:spLocks noChangeArrowheads="1"/>
                </p:cNvSpPr>
                <p:nvPr/>
              </p:nvSpPr>
              <p:spPr bwMode="auto">
                <a:xfrm>
                  <a:off x="1577" y="3744"/>
                  <a:ext cx="70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r>
                    <a:rPr lang="en-GB" altLang="de-DE" sz="1400">
                      <a:latin typeface="Times" pitchFamily="18" charset="0"/>
                      <a:cs typeface="Times New Roman" pitchFamily="18" charset="0"/>
                    </a:rPr>
                    <a:t>25 %</a:t>
                  </a:r>
                  <a:endParaRPr lang="de-DE" altLang="de-DE" sz="1400">
                    <a:latin typeface="Times" pitchFamily="18" charset="0"/>
                    <a:cs typeface="Times New Roman" pitchFamily="18" charset="0"/>
                  </a:endParaRPr>
                </a:p>
                <a:p>
                  <a:pPr algn="just"/>
                  <a:endParaRPr lang="de-DE" altLang="de-DE" sz="1400">
                    <a:latin typeface="Times" pitchFamily="18" charset="0"/>
                  </a:endParaRPr>
                </a:p>
              </p:txBody>
            </p:sp>
            <p:sp>
              <p:nvSpPr>
                <p:cNvPr id="44071" name="Rectangle 175"/>
                <p:cNvSpPr>
                  <a:spLocks noChangeArrowheads="1"/>
                </p:cNvSpPr>
                <p:nvPr/>
              </p:nvSpPr>
              <p:spPr bwMode="auto">
                <a:xfrm>
                  <a:off x="1534" y="3744"/>
                  <a:ext cx="789"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grpSp>
        <p:sp>
          <p:nvSpPr>
            <p:cNvPr id="44042" name="Rectangle 176"/>
            <p:cNvSpPr>
              <a:spLocks noChangeArrowheads="1"/>
            </p:cNvSpPr>
            <p:nvPr/>
          </p:nvSpPr>
          <p:spPr bwMode="auto">
            <a:xfrm>
              <a:off x="-2" y="382"/>
              <a:ext cx="2327" cy="3748"/>
            </a:xfrm>
            <a:prstGeom prst="rect">
              <a:avLst/>
            </a:prstGeom>
            <a:noFill/>
            <a:ln w="6350">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grpSp>
      <p:sp>
        <p:nvSpPr>
          <p:cNvPr id="2" name="Titel 1"/>
          <p:cNvSpPr>
            <a:spLocks noGrp="1"/>
          </p:cNvSpPr>
          <p:nvPr>
            <p:ph type="title"/>
          </p:nvPr>
        </p:nvSpPr>
        <p:spPr/>
        <p:txBody>
          <a:bodyPr>
            <a:normAutofit fontScale="90000"/>
          </a:bodyPr>
          <a:lstStyle/>
          <a:p>
            <a:r>
              <a:rPr lang="de-DE" altLang="de-DE" dirty="0" err="1"/>
              <a:t>Static</a:t>
            </a:r>
            <a:r>
              <a:rPr lang="de-DE" altLang="de-DE" dirty="0"/>
              <a:t> </a:t>
            </a:r>
            <a:r>
              <a:rPr lang="de-DE" altLang="de-DE" dirty="0" err="1"/>
              <a:t>and</a:t>
            </a:r>
            <a:r>
              <a:rPr lang="de-DE" altLang="de-DE" dirty="0"/>
              <a:t> Dynamic Residual Gas </a:t>
            </a:r>
            <a:r>
              <a:rPr lang="de-DE" altLang="de-DE" dirty="0" err="1" smtClean="0"/>
              <a:t>Spectrum</a:t>
            </a:r>
            <a:endParaRPr lang="de-DE"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altLang="de-DE" dirty="0"/>
              <a:t>UHV </a:t>
            </a:r>
            <a:r>
              <a:rPr lang="de-DE" altLang="de-DE" dirty="0" err="1"/>
              <a:t>system</a:t>
            </a:r>
            <a:r>
              <a:rPr lang="de-DE" altLang="de-DE" dirty="0"/>
              <a:t> </a:t>
            </a:r>
            <a:r>
              <a:rPr lang="de-DE" altLang="de-DE" dirty="0" smtClean="0"/>
              <a:t>upgrade</a:t>
            </a:r>
            <a:endParaRPr lang="de-DE" dirty="0"/>
          </a:p>
        </p:txBody>
      </p:sp>
      <p:pic>
        <p:nvPicPr>
          <p:cNvPr id="39938" name="Picture 2" descr="K_Rohr_ku_1_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0660" t="8916" r="3101" b="28499"/>
          <a:stretch/>
        </p:blipFill>
        <p:spPr bwMode="auto">
          <a:xfrm>
            <a:off x="7020272" y="4482790"/>
            <a:ext cx="1893144" cy="180962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6" descr="DSC_0008"/>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bwMode="auto">
          <a:xfrm>
            <a:off x="4960802" y="1484784"/>
            <a:ext cx="4009838" cy="2665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40" name="Text Box 4"/>
          <p:cNvSpPr txBox="1">
            <a:spLocks noChangeArrowheads="1"/>
          </p:cNvSpPr>
          <p:nvPr/>
        </p:nvSpPr>
        <p:spPr bwMode="auto">
          <a:xfrm>
            <a:off x="382588" y="1484784"/>
            <a:ext cx="4604494" cy="4293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defTabSz="457200" eaLnBrk="1" hangingPunct="1">
              <a:spcBef>
                <a:spcPts val="600"/>
              </a:spcBef>
              <a:buClr>
                <a:srgbClr val="FDBB63"/>
              </a:buClr>
              <a:defRPr/>
            </a:pPr>
            <a:r>
              <a:rPr lang="en-GB" altLang="de-DE" sz="1400" b="1" dirty="0" smtClean="0"/>
              <a:t>Goals:</a:t>
            </a:r>
          </a:p>
          <a:p>
            <a:pPr marL="342900" indent="-342900" defTabSz="457200" eaLnBrk="1" hangingPunct="1">
              <a:spcBef>
                <a:spcPts val="600"/>
              </a:spcBef>
              <a:buClr>
                <a:srgbClr val="FDBB63"/>
              </a:buClr>
              <a:buFont typeface="Wingdings" charset="2"/>
              <a:buChar char="§"/>
              <a:defRPr/>
            </a:pPr>
            <a:r>
              <a:rPr lang="en-GB" altLang="de-DE" sz="1200" dirty="0" smtClean="0">
                <a:solidFill>
                  <a:srgbClr val="333333"/>
                </a:solidFill>
                <a:latin typeface="Arial"/>
                <a:cs typeface="Arial"/>
              </a:rPr>
              <a:t>Generation of static pressures p</a:t>
            </a:r>
            <a:r>
              <a:rPr lang="en-GB" altLang="de-DE" sz="1200" baseline="-25000" dirty="0" smtClean="0">
                <a:solidFill>
                  <a:srgbClr val="333333"/>
                </a:solidFill>
                <a:latin typeface="Arial"/>
                <a:cs typeface="Arial"/>
              </a:rPr>
              <a:t>0</a:t>
            </a:r>
            <a:r>
              <a:rPr lang="en-GB" altLang="de-DE" sz="1200" dirty="0" smtClean="0">
                <a:solidFill>
                  <a:srgbClr val="333333"/>
                </a:solidFill>
                <a:latin typeface="Arial"/>
                <a:cs typeface="Arial"/>
              </a:rPr>
              <a:t> &lt; 5x10</a:t>
            </a:r>
            <a:r>
              <a:rPr lang="en-GB" altLang="de-DE" sz="1200" baseline="30000" dirty="0" smtClean="0">
                <a:solidFill>
                  <a:srgbClr val="333333"/>
                </a:solidFill>
                <a:latin typeface="Arial"/>
                <a:cs typeface="Arial"/>
              </a:rPr>
              <a:t>-12</a:t>
            </a:r>
            <a:r>
              <a:rPr lang="en-GB" altLang="de-DE" sz="1200" dirty="0" smtClean="0">
                <a:solidFill>
                  <a:srgbClr val="333333"/>
                </a:solidFill>
                <a:latin typeface="Arial"/>
                <a:cs typeface="Arial"/>
              </a:rPr>
              <a:t> mbar and</a:t>
            </a:r>
          </a:p>
          <a:p>
            <a:pPr marL="342900" indent="-342900" defTabSz="457200" eaLnBrk="1" hangingPunct="1">
              <a:spcBef>
                <a:spcPts val="600"/>
              </a:spcBef>
              <a:buClr>
                <a:srgbClr val="FDBB63"/>
              </a:buClr>
              <a:buFont typeface="Wingdings" charset="2"/>
              <a:buChar char="§"/>
              <a:defRPr/>
            </a:pPr>
            <a:r>
              <a:rPr lang="en-GB" altLang="de-DE" sz="1200" dirty="0" smtClean="0">
                <a:solidFill>
                  <a:srgbClr val="333333"/>
                </a:solidFill>
                <a:latin typeface="Arial"/>
                <a:cs typeface="Arial"/>
              </a:rPr>
              <a:t>Average pumping speed increase by a factor of 100</a:t>
            </a:r>
          </a:p>
          <a:p>
            <a:pPr marL="342900" indent="-342900" defTabSz="457200" eaLnBrk="1" hangingPunct="1">
              <a:spcBef>
                <a:spcPts val="600"/>
              </a:spcBef>
              <a:buClr>
                <a:srgbClr val="FDBB63"/>
              </a:buClr>
              <a:buFont typeface="Wingdings" charset="2"/>
              <a:buChar char="§"/>
              <a:defRPr/>
            </a:pPr>
            <a:r>
              <a:rPr lang="en-GB" altLang="de-DE" sz="1200" dirty="0" smtClean="0">
                <a:solidFill>
                  <a:srgbClr val="333333"/>
                </a:solidFill>
                <a:latin typeface="Arial"/>
                <a:cs typeface="Arial"/>
              </a:rPr>
              <a:t>Stabilization of dynamic pressure p(t)</a:t>
            </a:r>
            <a:r>
              <a:rPr lang="en-GB" altLang="de-DE" sz="1200" baseline="-25000" dirty="0" smtClean="0">
                <a:solidFill>
                  <a:srgbClr val="333333"/>
                </a:solidFill>
                <a:latin typeface="Arial"/>
                <a:cs typeface="Arial"/>
              </a:rPr>
              <a:t>max</a:t>
            </a:r>
            <a:r>
              <a:rPr lang="en-GB" altLang="de-DE" sz="1200" dirty="0" smtClean="0">
                <a:solidFill>
                  <a:srgbClr val="333333"/>
                </a:solidFill>
                <a:latin typeface="Arial"/>
                <a:cs typeface="Arial"/>
              </a:rPr>
              <a:t>&lt;10</a:t>
            </a:r>
            <a:r>
              <a:rPr lang="en-GB" altLang="de-DE" sz="1200" baseline="30000" dirty="0" smtClean="0">
                <a:solidFill>
                  <a:srgbClr val="333333"/>
                </a:solidFill>
                <a:latin typeface="Arial"/>
                <a:cs typeface="Arial"/>
              </a:rPr>
              <a:t>-9 </a:t>
            </a:r>
            <a:r>
              <a:rPr lang="en-GB" altLang="de-DE" sz="1200" dirty="0" smtClean="0">
                <a:solidFill>
                  <a:srgbClr val="333333"/>
                </a:solidFill>
                <a:latin typeface="Arial"/>
                <a:cs typeface="Arial"/>
              </a:rPr>
              <a:t>mbar.</a:t>
            </a:r>
          </a:p>
          <a:p>
            <a:pPr marL="342900" indent="-342900" defTabSz="457200" eaLnBrk="1" hangingPunct="1">
              <a:spcBef>
                <a:spcPts val="600"/>
              </a:spcBef>
              <a:buClr>
                <a:srgbClr val="FDBB63"/>
              </a:buClr>
              <a:buFont typeface="Wingdings" charset="2"/>
              <a:buChar char="§"/>
              <a:defRPr/>
            </a:pPr>
            <a:endParaRPr lang="en-GB" altLang="de-DE" sz="1200" dirty="0" smtClean="0">
              <a:solidFill>
                <a:srgbClr val="333333"/>
              </a:solidFill>
              <a:latin typeface="Arial"/>
              <a:cs typeface="Arial"/>
            </a:endParaRPr>
          </a:p>
          <a:p>
            <a:pPr marL="342900" indent="-342900" defTabSz="457200" eaLnBrk="1" hangingPunct="1">
              <a:spcBef>
                <a:spcPts val="600"/>
              </a:spcBef>
              <a:buClr>
                <a:srgbClr val="FDBB63"/>
              </a:buClr>
              <a:buFont typeface="Wingdings" charset="2"/>
              <a:buChar char="§"/>
              <a:defRPr/>
            </a:pPr>
            <a:r>
              <a:rPr lang="en-GB" altLang="de-DE" sz="1200" dirty="0" smtClean="0">
                <a:solidFill>
                  <a:srgbClr val="333333"/>
                </a:solidFill>
                <a:latin typeface="Arial"/>
                <a:cs typeface="Arial"/>
              </a:rPr>
              <a:t>Removal of contamination from heavy residual gas components (e.g. </a:t>
            </a:r>
            <a:r>
              <a:rPr lang="en-GB" altLang="de-DE" sz="1200" dirty="0" err="1" smtClean="0">
                <a:solidFill>
                  <a:srgbClr val="333333"/>
                </a:solidFill>
                <a:latin typeface="Arial"/>
                <a:cs typeface="Arial"/>
              </a:rPr>
              <a:t>Ar</a:t>
            </a:r>
            <a:r>
              <a:rPr lang="en-GB" altLang="de-DE" sz="1200" dirty="0" smtClean="0">
                <a:solidFill>
                  <a:srgbClr val="333333"/>
                </a:solidFill>
                <a:latin typeface="Arial"/>
                <a:cs typeface="Arial"/>
              </a:rPr>
              <a:t>).</a:t>
            </a:r>
          </a:p>
          <a:p>
            <a:pPr marL="342900" indent="-342900" defTabSz="457200" eaLnBrk="1" hangingPunct="1">
              <a:spcBef>
                <a:spcPts val="600"/>
              </a:spcBef>
              <a:buClr>
                <a:srgbClr val="FDBB63"/>
              </a:buClr>
              <a:buFont typeface="Wingdings" charset="2"/>
              <a:buChar char="§"/>
              <a:defRPr/>
            </a:pPr>
            <a:r>
              <a:rPr lang="en-GB" altLang="de-DE" sz="1200" dirty="0" smtClean="0">
                <a:solidFill>
                  <a:srgbClr val="333333"/>
                </a:solidFill>
                <a:latin typeface="Arial"/>
                <a:cs typeface="Arial"/>
              </a:rPr>
              <a:t>Replacement of all dipole- and quadrupole chambers by new, NEG coated chambers.</a:t>
            </a:r>
          </a:p>
          <a:p>
            <a:pPr marL="342900" indent="-342900" defTabSz="457200" eaLnBrk="1" hangingPunct="1">
              <a:spcBef>
                <a:spcPts val="600"/>
              </a:spcBef>
              <a:buClr>
                <a:srgbClr val="FDBB63"/>
              </a:buClr>
              <a:buFont typeface="Wingdings" charset="2"/>
              <a:buChar char="§"/>
              <a:defRPr/>
            </a:pPr>
            <a:r>
              <a:rPr lang="en-GB" altLang="de-DE" sz="1200" dirty="0" smtClean="0">
                <a:solidFill>
                  <a:srgbClr val="333333"/>
                </a:solidFill>
                <a:latin typeface="Arial"/>
                <a:cs typeface="Arial"/>
              </a:rPr>
              <a:t>Improved bake-out system for operation up to 300°C.</a:t>
            </a:r>
          </a:p>
          <a:p>
            <a:pPr marL="342900" indent="-342900" defTabSz="457200" eaLnBrk="1" hangingPunct="1">
              <a:spcBef>
                <a:spcPts val="600"/>
              </a:spcBef>
              <a:buClr>
                <a:srgbClr val="FDBB63"/>
              </a:buClr>
              <a:buFont typeface="Wingdings" charset="2"/>
              <a:buChar char="§"/>
              <a:defRPr/>
            </a:pPr>
            <a:r>
              <a:rPr lang="en-GB" altLang="de-DE" sz="1200" dirty="0" smtClean="0">
                <a:solidFill>
                  <a:srgbClr val="333333"/>
                </a:solidFill>
                <a:latin typeface="Arial"/>
                <a:cs typeface="Arial"/>
              </a:rPr>
              <a:t>More and more NEG coated standard chambers.</a:t>
            </a:r>
          </a:p>
          <a:p>
            <a:pPr marL="342900" indent="-342900" defTabSz="457200" eaLnBrk="1" hangingPunct="1">
              <a:spcBef>
                <a:spcPts val="600"/>
              </a:spcBef>
              <a:buClr>
                <a:srgbClr val="FDBB63"/>
              </a:buClr>
              <a:buFont typeface="Wingdings" charset="2"/>
              <a:buChar char="§"/>
              <a:defRPr/>
            </a:pPr>
            <a:r>
              <a:rPr lang="en-GB" altLang="de-DE" sz="1200" dirty="0" smtClean="0">
                <a:solidFill>
                  <a:srgbClr val="333333"/>
                </a:solidFill>
                <a:latin typeface="Arial"/>
                <a:cs typeface="Arial"/>
              </a:rPr>
              <a:t>NEG panels in injection- and extraction septa.</a:t>
            </a:r>
          </a:p>
          <a:p>
            <a:pPr marL="342900" indent="-342900" defTabSz="457200" eaLnBrk="1" hangingPunct="1">
              <a:spcBef>
                <a:spcPts val="600"/>
              </a:spcBef>
              <a:buClr>
                <a:srgbClr val="FDBB63"/>
              </a:buClr>
              <a:buFont typeface="Wingdings" charset="2"/>
              <a:buChar char="§"/>
              <a:defRPr/>
            </a:pPr>
            <a:endParaRPr lang="en-GB" altLang="de-DE" sz="1200" dirty="0" smtClean="0">
              <a:solidFill>
                <a:srgbClr val="333333"/>
              </a:solidFill>
              <a:latin typeface="Arial"/>
              <a:cs typeface="Arial"/>
            </a:endParaRPr>
          </a:p>
          <a:p>
            <a:pPr defTabSz="457200" eaLnBrk="1" hangingPunct="1">
              <a:spcBef>
                <a:spcPts val="600"/>
              </a:spcBef>
              <a:buClr>
                <a:srgbClr val="FDBB63"/>
              </a:buClr>
              <a:defRPr/>
            </a:pPr>
            <a:r>
              <a:rPr lang="en-GB" altLang="de-DE" sz="1400" b="1" dirty="0" smtClean="0">
                <a:solidFill>
                  <a:srgbClr val="333333"/>
                </a:solidFill>
                <a:latin typeface="Arial"/>
                <a:cs typeface="Arial"/>
              </a:rPr>
              <a:t>Open issues:</a:t>
            </a:r>
          </a:p>
          <a:p>
            <a:pPr marL="342900" indent="-342900" defTabSz="457200" eaLnBrk="1" hangingPunct="1">
              <a:spcBef>
                <a:spcPts val="600"/>
              </a:spcBef>
              <a:buClr>
                <a:srgbClr val="FDBB63"/>
              </a:buClr>
              <a:buFont typeface="Wingdings" charset="2"/>
              <a:buChar char="§"/>
              <a:defRPr/>
            </a:pPr>
            <a:r>
              <a:rPr lang="en-GB" altLang="de-DE" sz="1200" dirty="0" smtClean="0">
                <a:solidFill>
                  <a:srgbClr val="333333"/>
                </a:solidFill>
                <a:latin typeface="Arial"/>
                <a:cs typeface="Arial"/>
              </a:rPr>
              <a:t>Outgassing of </a:t>
            </a:r>
            <a:r>
              <a:rPr lang="en-GB" altLang="de-DE" sz="1200" dirty="0" smtClean="0">
                <a:solidFill>
                  <a:srgbClr val="333333"/>
                </a:solidFill>
                <a:latin typeface="Arial"/>
                <a:cs typeface="Arial"/>
              </a:rPr>
              <a:t>kicker </a:t>
            </a:r>
            <a:r>
              <a:rPr lang="en-GB" altLang="de-DE" sz="1200" dirty="0" smtClean="0">
                <a:solidFill>
                  <a:srgbClr val="333333"/>
                </a:solidFill>
                <a:latin typeface="Arial"/>
                <a:cs typeface="Arial"/>
              </a:rPr>
              <a:t>ferrite </a:t>
            </a:r>
            <a:r>
              <a:rPr lang="en-GB" altLang="de-DE" sz="1200" dirty="0" smtClean="0">
                <a:solidFill>
                  <a:srgbClr val="333333"/>
                </a:solidFill>
                <a:latin typeface="Arial"/>
                <a:cs typeface="Arial"/>
              </a:rPr>
              <a:t>cores.</a:t>
            </a:r>
            <a:endParaRPr lang="en-GB" altLang="de-DE" sz="1200" dirty="0" smtClean="0">
              <a:solidFill>
                <a:srgbClr val="333333"/>
              </a:solidFill>
              <a:latin typeface="Arial"/>
              <a:cs typeface="Arial"/>
            </a:endParaRPr>
          </a:p>
          <a:p>
            <a:pPr marL="342900" indent="-342900" defTabSz="457200" eaLnBrk="1" hangingPunct="1">
              <a:spcBef>
                <a:spcPts val="600"/>
              </a:spcBef>
              <a:buClr>
                <a:srgbClr val="FDBB63"/>
              </a:buClr>
              <a:buFont typeface="Wingdings" charset="2"/>
              <a:buChar char="§"/>
              <a:defRPr/>
            </a:pPr>
            <a:r>
              <a:rPr lang="en-GB" altLang="de-DE" sz="1200" dirty="0" smtClean="0">
                <a:solidFill>
                  <a:srgbClr val="333333"/>
                </a:solidFill>
                <a:latin typeface="Arial"/>
                <a:cs typeface="Arial"/>
              </a:rPr>
              <a:t>Extraction septa still to be studied (installation of NEG panels</a:t>
            </a:r>
            <a:r>
              <a:rPr lang="en-GB" altLang="de-DE" sz="1200" dirty="0" smtClean="0">
                <a:solidFill>
                  <a:srgbClr val="333333"/>
                </a:solidFill>
                <a:latin typeface="Arial"/>
                <a:cs typeface="Arial"/>
              </a:rPr>
              <a:t>?).</a:t>
            </a:r>
            <a:endParaRPr lang="en-GB" altLang="de-DE" sz="1200" dirty="0">
              <a:solidFill>
                <a:srgbClr val="333333"/>
              </a:solidFill>
              <a:latin typeface="Arial"/>
              <a:cs typeface="Arial"/>
            </a:endParaRPr>
          </a:p>
        </p:txBody>
      </p:sp>
      <p:pic>
        <p:nvPicPr>
          <p:cNvPr id="11" name="Picture 9" descr="P1000846"/>
          <p:cNvPicPr>
            <a:picLocks noChangeAspect="1" noChangeArrowheads="1"/>
          </p:cNvPicPr>
          <p:nvPr/>
        </p:nvPicPr>
        <p:blipFill rotWithShape="1">
          <a:blip r:embed="rId4">
            <a:extLst>
              <a:ext uri="{28A0092B-C50C-407E-A947-70E740481C1C}">
                <a14:useLocalDpi xmlns:a14="http://schemas.microsoft.com/office/drawing/2010/main" val="0"/>
              </a:ext>
            </a:extLst>
          </a:blip>
          <a:srcRect l="16396"/>
          <a:stretch/>
        </p:blipFill>
        <p:spPr bwMode="auto">
          <a:xfrm>
            <a:off x="4987082" y="4617943"/>
            <a:ext cx="1854980" cy="16088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8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1158" y="4239344"/>
            <a:ext cx="3844925" cy="2286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fontScale="90000"/>
          </a:bodyPr>
          <a:lstStyle/>
          <a:p>
            <a:r>
              <a:rPr lang="en-GB" altLang="de-DE" dirty="0" smtClean="0">
                <a:latin typeface="Arial" charset="0"/>
                <a:cs typeface="Arial" charset="0"/>
              </a:rPr>
              <a:t>SIS18 Beam </a:t>
            </a:r>
            <a:r>
              <a:rPr lang="en-GB" altLang="de-DE" dirty="0">
                <a:latin typeface="Arial" charset="0"/>
                <a:cs typeface="Arial" charset="0"/>
              </a:rPr>
              <a:t>Lifetime </a:t>
            </a:r>
            <a:r>
              <a:rPr lang="en-GB" altLang="de-DE" dirty="0" smtClean="0">
                <a:latin typeface="Arial" charset="0"/>
                <a:cs typeface="Arial" charset="0"/>
              </a:rPr>
              <a:t>Status (intermediate charge state heavy ions)</a:t>
            </a:r>
            <a:endParaRPr lang="de-DE" dirty="0"/>
          </a:p>
        </p:txBody>
      </p:sp>
      <p:sp>
        <p:nvSpPr>
          <p:cNvPr id="3" name="Inhaltsplatzhalter 2"/>
          <p:cNvSpPr>
            <a:spLocks noGrp="1"/>
          </p:cNvSpPr>
          <p:nvPr>
            <p:ph idx="1"/>
          </p:nvPr>
        </p:nvSpPr>
        <p:spPr>
          <a:xfrm>
            <a:off x="422565" y="1450685"/>
            <a:ext cx="3933411" cy="4903585"/>
          </a:xfrm>
        </p:spPr>
        <p:txBody>
          <a:bodyPr>
            <a:normAutofit/>
          </a:bodyPr>
          <a:lstStyle/>
          <a:p>
            <a:pPr algn="just">
              <a:spcBef>
                <a:spcPts val="600"/>
              </a:spcBef>
            </a:pPr>
            <a:r>
              <a:rPr lang="en-GB" altLang="de-DE" sz="1400" dirty="0">
                <a:latin typeface="Arial" charset="0"/>
                <a:cs typeface="Arial" charset="0"/>
              </a:rPr>
              <a:t>A</a:t>
            </a:r>
            <a:r>
              <a:rPr lang="en-US" altLang="de-DE" sz="1400" dirty="0">
                <a:latin typeface="Arial" charset="0"/>
                <a:cs typeface="Arial" charset="0"/>
              </a:rPr>
              <a:t>s a result of the various upgrade stages, the beam lifetime could be continuously </a:t>
            </a:r>
            <a:r>
              <a:rPr lang="en-US" altLang="de-DE" sz="1400" dirty="0" smtClean="0">
                <a:latin typeface="Arial" charset="0"/>
                <a:cs typeface="Arial" charset="0"/>
              </a:rPr>
              <a:t>increased.</a:t>
            </a:r>
            <a:endParaRPr lang="en-US" altLang="de-DE" sz="1400" dirty="0">
              <a:latin typeface="Arial" charset="0"/>
              <a:cs typeface="Arial" charset="0"/>
            </a:endParaRPr>
          </a:p>
          <a:p>
            <a:pPr lvl="1" algn="just">
              <a:spcBef>
                <a:spcPts val="600"/>
              </a:spcBef>
            </a:pPr>
            <a:r>
              <a:rPr lang="en-US" altLang="de-DE" sz="1200" dirty="0" smtClean="0">
                <a:latin typeface="Arial" charset="0"/>
                <a:cs typeface="Arial" charset="0"/>
              </a:rPr>
              <a:t>NEG </a:t>
            </a:r>
            <a:r>
              <a:rPr lang="en-US" altLang="de-DE" sz="1200" dirty="0">
                <a:latin typeface="Arial" charset="0"/>
                <a:cs typeface="Arial" charset="0"/>
              </a:rPr>
              <a:t>coating of the </a:t>
            </a:r>
            <a:r>
              <a:rPr lang="en-US" altLang="de-DE" sz="1200" dirty="0" smtClean="0">
                <a:latin typeface="Arial" charset="0"/>
                <a:cs typeface="Arial" charset="0"/>
              </a:rPr>
              <a:t>dipole </a:t>
            </a:r>
            <a:r>
              <a:rPr lang="en-US" altLang="de-DE" sz="1200" dirty="0">
                <a:latin typeface="Arial" charset="0"/>
                <a:cs typeface="Arial" charset="0"/>
              </a:rPr>
              <a:t>and quadrupole </a:t>
            </a:r>
            <a:r>
              <a:rPr lang="en-US" altLang="de-DE" sz="1200" dirty="0" smtClean="0">
                <a:latin typeface="Arial" charset="0"/>
                <a:cs typeface="Arial" charset="0"/>
              </a:rPr>
              <a:t>chambers,</a:t>
            </a:r>
            <a:endParaRPr lang="en-US" altLang="de-DE" sz="1200" dirty="0" smtClean="0">
              <a:latin typeface="Arial" charset="0"/>
              <a:cs typeface="Arial" charset="0"/>
            </a:endParaRPr>
          </a:p>
          <a:p>
            <a:pPr lvl="1" algn="just">
              <a:spcBef>
                <a:spcPts val="600"/>
              </a:spcBef>
            </a:pPr>
            <a:r>
              <a:rPr lang="en-US" altLang="de-DE" sz="1200" dirty="0" smtClean="0">
                <a:latin typeface="Arial" charset="0"/>
                <a:cs typeface="Arial" charset="0"/>
              </a:rPr>
              <a:t>Ion </a:t>
            </a:r>
            <a:r>
              <a:rPr lang="en-US" altLang="de-DE" sz="1200" dirty="0" smtClean="0">
                <a:latin typeface="Arial" charset="0"/>
                <a:cs typeface="Arial" charset="0"/>
              </a:rPr>
              <a:t>Catchers,</a:t>
            </a:r>
            <a:endParaRPr lang="en-US" altLang="de-DE" sz="1200" dirty="0" smtClean="0">
              <a:latin typeface="Arial" charset="0"/>
              <a:cs typeface="Arial" charset="0"/>
            </a:endParaRPr>
          </a:p>
          <a:p>
            <a:pPr lvl="1" algn="just">
              <a:spcBef>
                <a:spcPts val="600"/>
              </a:spcBef>
            </a:pPr>
            <a:r>
              <a:rPr lang="en-US" altLang="de-DE" sz="1200" dirty="0" smtClean="0">
                <a:latin typeface="Arial" charset="0"/>
                <a:cs typeface="Arial" charset="0"/>
              </a:rPr>
              <a:t>NEG </a:t>
            </a:r>
            <a:r>
              <a:rPr lang="en-US" altLang="de-DE" sz="1200" dirty="0">
                <a:latin typeface="Arial" charset="0"/>
                <a:cs typeface="Arial" charset="0"/>
              </a:rPr>
              <a:t>panels in the injection septum</a:t>
            </a:r>
            <a:r>
              <a:rPr lang="en-US" altLang="de-DE" sz="1200" dirty="0" smtClean="0">
                <a:latin typeface="Arial" charset="0"/>
                <a:cs typeface="Arial" charset="0"/>
              </a:rPr>
              <a:t>.</a:t>
            </a:r>
          </a:p>
          <a:p>
            <a:pPr algn="just">
              <a:spcBef>
                <a:spcPts val="600"/>
              </a:spcBef>
            </a:pPr>
            <a:endParaRPr lang="en-GB" altLang="de-DE" sz="1600" dirty="0" smtClean="0">
              <a:latin typeface="Arial" charset="0"/>
              <a:cs typeface="Arial" charset="0"/>
            </a:endParaRPr>
          </a:p>
          <a:p>
            <a:pPr algn="just">
              <a:spcBef>
                <a:spcPts val="600"/>
              </a:spcBef>
            </a:pPr>
            <a:endParaRPr lang="en-GB" altLang="de-DE" sz="1600" dirty="0">
              <a:latin typeface="Arial" charset="0"/>
              <a:cs typeface="Arial" charset="0"/>
            </a:endParaRPr>
          </a:p>
          <a:p>
            <a:pPr algn="just">
              <a:spcBef>
                <a:spcPts val="600"/>
              </a:spcBef>
            </a:pPr>
            <a:endParaRPr lang="en-GB" altLang="de-DE" sz="1600" dirty="0" smtClean="0">
              <a:latin typeface="Arial" charset="0"/>
              <a:cs typeface="Arial" charset="0"/>
            </a:endParaRPr>
          </a:p>
          <a:p>
            <a:pPr algn="just">
              <a:spcBef>
                <a:spcPts val="600"/>
              </a:spcBef>
            </a:pPr>
            <a:endParaRPr lang="en-GB" altLang="de-DE" sz="1600" dirty="0" smtClean="0">
              <a:latin typeface="Arial" charset="0"/>
              <a:cs typeface="Arial" charset="0"/>
            </a:endParaRPr>
          </a:p>
          <a:p>
            <a:pPr algn="just">
              <a:spcBef>
                <a:spcPts val="600"/>
              </a:spcBef>
            </a:pPr>
            <a:r>
              <a:rPr lang="en-GB" altLang="de-DE" sz="1400" dirty="0" smtClean="0">
                <a:latin typeface="Arial" charset="0"/>
                <a:cs typeface="Arial" charset="0"/>
              </a:rPr>
              <a:t>After installation </a:t>
            </a:r>
            <a:r>
              <a:rPr lang="en-GB" altLang="de-DE" sz="1400" dirty="0">
                <a:latin typeface="Arial" charset="0"/>
                <a:cs typeface="Arial" charset="0"/>
              </a:rPr>
              <a:t>of NEG panels in the injection </a:t>
            </a:r>
            <a:r>
              <a:rPr lang="en-GB" altLang="de-DE" sz="1400" dirty="0" smtClean="0">
                <a:latin typeface="Arial" charset="0"/>
                <a:cs typeface="Arial" charset="0"/>
              </a:rPr>
              <a:t>septum:</a:t>
            </a:r>
          </a:p>
          <a:p>
            <a:pPr lvl="1" algn="just">
              <a:spcBef>
                <a:spcPts val="600"/>
              </a:spcBef>
            </a:pPr>
            <a:r>
              <a:rPr lang="en-GB" altLang="de-DE" sz="1200" dirty="0" smtClean="0">
                <a:latin typeface="Arial" charset="0"/>
                <a:cs typeface="Arial" charset="0"/>
              </a:rPr>
              <a:t>A </a:t>
            </a:r>
            <a:r>
              <a:rPr lang="en-GB" altLang="de-DE" sz="1200" dirty="0">
                <a:latin typeface="Arial" charset="0"/>
                <a:cs typeface="Arial" charset="0"/>
              </a:rPr>
              <a:t>perfect agreement has been achieved between the measured and </a:t>
            </a:r>
            <a:r>
              <a:rPr lang="en-GB" altLang="de-DE" sz="1200" dirty="0" smtClean="0">
                <a:latin typeface="Arial" charset="0"/>
                <a:cs typeface="Arial" charset="0"/>
              </a:rPr>
              <a:t>calculated beam </a:t>
            </a:r>
            <a:r>
              <a:rPr lang="en-GB" altLang="de-DE" sz="1200" dirty="0">
                <a:latin typeface="Arial" charset="0"/>
                <a:cs typeface="Arial" charset="0"/>
              </a:rPr>
              <a:t>lifetime and its energy dependence</a:t>
            </a:r>
            <a:r>
              <a:rPr lang="en-GB" altLang="de-DE" sz="1200" dirty="0" smtClean="0">
                <a:latin typeface="Arial" charset="0"/>
                <a:cs typeface="Arial" charset="0"/>
              </a:rPr>
              <a:t>.</a:t>
            </a:r>
            <a:endParaRPr lang="de-DE" altLang="de-DE" sz="1200" dirty="0">
              <a:latin typeface="Arial" charset="0"/>
              <a:cs typeface="Arial"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1196752"/>
            <a:ext cx="4263330" cy="2888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3881455" y="2613161"/>
            <a:ext cx="1194601" cy="577081"/>
          </a:xfrm>
          <a:prstGeom prst="rect">
            <a:avLst/>
          </a:prstGeom>
        </p:spPr>
        <p:txBody>
          <a:bodyPr vert="horz" wrap="square" lIns="91440" tIns="45720" rIns="91440" bIns="45720" rtlCol="0" anchor="t">
            <a:spAutoFit/>
          </a:bodyPr>
          <a:lstStyle/>
          <a:p>
            <a:pPr algn="r"/>
            <a:r>
              <a:rPr lang="de-DE" sz="1050" dirty="0" smtClean="0">
                <a:solidFill>
                  <a:srgbClr val="7030A0"/>
                </a:solidFill>
              </a:rPr>
              <a:t>2016:</a:t>
            </a:r>
          </a:p>
          <a:p>
            <a:pPr algn="r"/>
            <a:r>
              <a:rPr lang="de-DE" sz="1050" dirty="0" smtClean="0">
                <a:solidFill>
                  <a:srgbClr val="7030A0"/>
                </a:solidFill>
              </a:rPr>
              <a:t>5.2 s </a:t>
            </a:r>
          </a:p>
          <a:p>
            <a:pPr algn="r"/>
            <a:r>
              <a:rPr lang="de-DE" sz="1050" dirty="0" smtClean="0">
                <a:solidFill>
                  <a:srgbClr val="7030A0"/>
                </a:solidFill>
              </a:rPr>
              <a:t>@ 5.7 </a:t>
            </a:r>
            <a:r>
              <a:rPr lang="de-DE" sz="1050" dirty="0" err="1" smtClean="0">
                <a:solidFill>
                  <a:srgbClr val="7030A0"/>
                </a:solidFill>
              </a:rPr>
              <a:t>MeV</a:t>
            </a:r>
            <a:r>
              <a:rPr lang="de-DE" sz="1050" dirty="0" smtClean="0">
                <a:solidFill>
                  <a:srgbClr val="7030A0"/>
                </a:solidFill>
              </a:rPr>
              <a:t>/u</a:t>
            </a:r>
          </a:p>
        </p:txBody>
      </p:sp>
      <p:sp>
        <p:nvSpPr>
          <p:cNvPr id="11" name="Kreuz 10"/>
          <p:cNvSpPr/>
          <p:nvPr/>
        </p:nvSpPr>
        <p:spPr>
          <a:xfrm>
            <a:off x="5032623" y="2806452"/>
            <a:ext cx="190500" cy="190500"/>
          </a:xfrm>
          <a:prstGeom prst="plus">
            <a:avLst>
              <a:gd name="adj" fmla="val 44867"/>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smtClean="0"/>
              <a:t>SIS18 upgrade:</a:t>
            </a:r>
            <a:br>
              <a:rPr lang="en-US" dirty="0" smtClean="0"/>
            </a:br>
            <a:r>
              <a:rPr lang="en-US" dirty="0" smtClean="0"/>
              <a:t>Intensity world record</a:t>
            </a:r>
            <a:endParaRPr lang="en-US" dirty="0"/>
          </a:p>
        </p:txBody>
      </p:sp>
      <p:sp>
        <p:nvSpPr>
          <p:cNvPr id="3" name="Inhaltsplatzhalter 2"/>
          <p:cNvSpPr>
            <a:spLocks noGrp="1"/>
          </p:cNvSpPr>
          <p:nvPr>
            <p:ph idx="1"/>
          </p:nvPr>
        </p:nvSpPr>
        <p:spPr>
          <a:xfrm>
            <a:off x="422565" y="1450685"/>
            <a:ext cx="8211834" cy="970203"/>
          </a:xfrm>
        </p:spPr>
        <p:txBody>
          <a:bodyPr>
            <a:normAutofit lnSpcReduction="10000"/>
          </a:bodyPr>
          <a:lstStyle/>
          <a:p>
            <a:r>
              <a:rPr lang="en-US" altLang="de-DE" sz="1500" dirty="0"/>
              <a:t>World Intensity Record for Low Charge State Heavy Ions</a:t>
            </a:r>
          </a:p>
          <a:p>
            <a:pPr lvl="1"/>
            <a:r>
              <a:rPr lang="en-US" altLang="de-DE" sz="1200" b="1" dirty="0"/>
              <a:t>3.2 x 10</a:t>
            </a:r>
            <a:r>
              <a:rPr lang="en-US" altLang="de-DE" sz="1200" b="1" baseline="30000" dirty="0"/>
              <a:t>10</a:t>
            </a:r>
            <a:r>
              <a:rPr lang="en-US" altLang="de-DE" sz="1200" b="1" dirty="0"/>
              <a:t> U</a:t>
            </a:r>
            <a:r>
              <a:rPr lang="en-US" altLang="de-DE" sz="1200" b="1" baseline="30000" dirty="0"/>
              <a:t>28+</a:t>
            </a:r>
            <a:r>
              <a:rPr lang="en-US" altLang="de-DE" sz="1200" b="1" dirty="0"/>
              <a:t> </a:t>
            </a:r>
            <a:r>
              <a:rPr lang="en-US" altLang="de-DE" sz="1200" dirty="0"/>
              <a:t>accelerated and </a:t>
            </a:r>
            <a:r>
              <a:rPr lang="en-US" altLang="de-DE" sz="1200" dirty="0" smtClean="0"/>
              <a:t>extracted successfully</a:t>
            </a:r>
            <a:endParaRPr lang="en-US" altLang="de-DE" sz="1200" dirty="0"/>
          </a:p>
          <a:p>
            <a:pPr lvl="1"/>
            <a:r>
              <a:rPr lang="en-US" altLang="de-DE" sz="1200" dirty="0"/>
              <a:t>Achieved after partial completing the upgrade program (no h=2 </a:t>
            </a:r>
            <a:r>
              <a:rPr lang="en-US" altLang="de-DE" sz="1200" dirty="0" smtClean="0"/>
              <a:t>cavities, ramping only with 4 T/s)</a:t>
            </a:r>
          </a:p>
          <a:p>
            <a:pPr lvl="1"/>
            <a:r>
              <a:rPr lang="en-US" altLang="de-DE" sz="1200" dirty="0" smtClean="0"/>
              <a:t>Remember: Space charge limit is </a:t>
            </a:r>
            <a:r>
              <a:rPr lang="en-US" altLang="de-DE" sz="1200" b="1" dirty="0" smtClean="0"/>
              <a:t>2 x 10</a:t>
            </a:r>
            <a:r>
              <a:rPr lang="en-US" altLang="de-DE" sz="1200" b="1" baseline="30000" dirty="0" smtClean="0"/>
              <a:t>11 </a:t>
            </a:r>
            <a:r>
              <a:rPr lang="en-US" altLang="de-DE" sz="1200" b="1" dirty="0" smtClean="0"/>
              <a:t>U</a:t>
            </a:r>
            <a:r>
              <a:rPr lang="en-US" altLang="de-DE" sz="1200" b="1" baseline="30000" dirty="0" smtClean="0"/>
              <a:t>28+ </a:t>
            </a:r>
            <a:r>
              <a:rPr lang="en-US" altLang="de-DE" sz="1200" dirty="0">
                <a:sym typeface="Wingdings" panose="05000000000000000000" pitchFamily="2" charset="2"/>
              </a:rPr>
              <a:t> still </a:t>
            </a:r>
            <a:r>
              <a:rPr lang="en-US" altLang="de-DE" sz="1200" dirty="0" smtClean="0">
                <a:sym typeface="Wingdings" panose="05000000000000000000" pitchFamily="2" charset="2"/>
              </a:rPr>
              <a:t>a factor of 6 in (extracted!) intensity is missing...</a:t>
            </a:r>
            <a:endParaRPr lang="en-US" altLang="de-DE" sz="1200" dirty="0"/>
          </a:p>
          <a:p>
            <a:endParaRPr lang="de-DE" dirty="0"/>
          </a:p>
        </p:txBody>
      </p:sp>
      <p:pic>
        <p:nvPicPr>
          <p:cNvPr id="4" name="Bild 12"/>
          <p:cNvPicPr>
            <a:picLocks noChangeAspect="1" noChangeArrowheads="1"/>
          </p:cNvPicPr>
          <p:nvPr/>
        </p:nvPicPr>
        <p:blipFill>
          <a:blip r:embed="rId2">
            <a:extLst>
              <a:ext uri="{28A0092B-C50C-407E-A947-70E740481C1C}">
                <a14:useLocalDpi xmlns:a14="http://schemas.microsoft.com/office/drawing/2010/main" val="0"/>
              </a:ext>
            </a:extLst>
          </a:blip>
          <a:srcRect b="2834"/>
          <a:stretch>
            <a:fillRect/>
          </a:stretch>
        </p:blipFill>
        <p:spPr bwMode="auto">
          <a:xfrm>
            <a:off x="539552" y="2635552"/>
            <a:ext cx="4783169"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ine 5"/>
          <p:cNvSpPr>
            <a:spLocks noChangeShapeType="1"/>
          </p:cNvSpPr>
          <p:nvPr/>
        </p:nvSpPr>
        <p:spPr bwMode="auto">
          <a:xfrm flipH="1" flipV="1">
            <a:off x="1760575" y="4865993"/>
            <a:ext cx="170079" cy="819647"/>
          </a:xfrm>
          <a:prstGeom prst="line">
            <a:avLst/>
          </a:prstGeom>
          <a:noFill/>
          <a:ln w="158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 name="Text Box 6"/>
          <p:cNvSpPr txBox="1">
            <a:spLocks noChangeArrowheads="1"/>
          </p:cNvSpPr>
          <p:nvPr/>
        </p:nvSpPr>
        <p:spPr bwMode="auto">
          <a:xfrm>
            <a:off x="1260585" y="5685642"/>
            <a:ext cx="3161443" cy="335646"/>
          </a:xfrm>
          <a:prstGeom prst="rect">
            <a:avLst/>
          </a:prstGeom>
          <a:ln>
            <a:headEnd/>
            <a:tailEnd/>
          </a:ln>
          <a:extLst/>
        </p:spPr>
        <p:style>
          <a:lnRef idx="2">
            <a:schemeClr val="accent6"/>
          </a:lnRef>
          <a:fillRef idx="1">
            <a:schemeClr val="lt1"/>
          </a:fillRef>
          <a:effectRef idx="0">
            <a:schemeClr val="accent6"/>
          </a:effectRef>
          <a:fontRef idx="minor">
            <a:schemeClr val="dk1"/>
          </a:fontRef>
        </p:style>
        <p:txBody>
          <a:bodyPr wrap="none" tIns="90000" bIns="90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1000" dirty="0" smtClean="0"/>
              <a:t>2001 FAIR conceptual design report (FAIR proposal)</a:t>
            </a:r>
            <a:endParaRPr lang="en-US" altLang="de-DE" sz="1000"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4146041"/>
            <a:ext cx="3030668" cy="2314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Inhaltsplatzhalter 2"/>
          <p:cNvSpPr txBox="1">
            <a:spLocks/>
          </p:cNvSpPr>
          <p:nvPr/>
        </p:nvSpPr>
        <p:spPr>
          <a:xfrm>
            <a:off x="5508104" y="2924944"/>
            <a:ext cx="3631041" cy="93419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1500" dirty="0" smtClean="0"/>
              <a:t>UNILAC upgrade does its job, too (11/2014):</a:t>
            </a:r>
          </a:p>
          <a:p>
            <a:pPr lvl="1" fontAlgn="auto">
              <a:spcAft>
                <a:spcPts val="0"/>
              </a:spcAft>
            </a:pPr>
            <a:r>
              <a:rPr lang="en-US" sz="1200" dirty="0" smtClean="0"/>
              <a:t>7 mA after stripping U</a:t>
            </a:r>
            <a:r>
              <a:rPr lang="en-US" sz="1200" baseline="30000" dirty="0" smtClean="0"/>
              <a:t>4+</a:t>
            </a:r>
            <a:r>
              <a:rPr lang="en-US" sz="1200" dirty="0" smtClean="0"/>
              <a:t> to U</a:t>
            </a:r>
            <a:r>
              <a:rPr lang="en-US" sz="1200" baseline="30000" dirty="0" smtClean="0"/>
              <a:t>28+</a:t>
            </a:r>
          </a:p>
          <a:p>
            <a:pPr lvl="1" fontAlgn="auto">
              <a:spcAft>
                <a:spcPts val="0"/>
              </a:spcAft>
            </a:pPr>
            <a:r>
              <a:rPr lang="en-US" sz="1200" dirty="0" smtClean="0"/>
              <a:t>pulsed gas stripper</a:t>
            </a:r>
          </a:p>
          <a:p>
            <a:pPr lvl="1" fontAlgn="auto">
              <a:spcAft>
                <a:spcPts val="0"/>
              </a:spcAft>
            </a:pPr>
            <a:r>
              <a:rPr lang="en-US" sz="1200" dirty="0" smtClean="0"/>
              <a:t>... a factor of 2 still missing...</a:t>
            </a:r>
            <a:endParaRPr lang="en-US" sz="1200" dirty="0"/>
          </a:p>
        </p:txBody>
      </p:sp>
      <p:sp>
        <p:nvSpPr>
          <p:cNvPr id="15" name="Freihandform 14"/>
          <p:cNvSpPr/>
          <p:nvPr/>
        </p:nvSpPr>
        <p:spPr>
          <a:xfrm>
            <a:off x="5529531" y="3554083"/>
            <a:ext cx="508959" cy="1440611"/>
          </a:xfrm>
          <a:custGeom>
            <a:avLst/>
            <a:gdLst>
              <a:gd name="connsiteX0" fmla="*/ 701528 w 701528"/>
              <a:gd name="connsiteY0" fmla="*/ 0 h 1457864"/>
              <a:gd name="connsiteX1" fmla="*/ 2788 w 701528"/>
              <a:gd name="connsiteY1" fmla="*/ 1052423 h 1457864"/>
              <a:gd name="connsiteX2" fmla="*/ 503121 w 701528"/>
              <a:gd name="connsiteY2" fmla="*/ 1457864 h 1457864"/>
              <a:gd name="connsiteX0" fmla="*/ 701528 w 701528"/>
              <a:gd name="connsiteY0" fmla="*/ 0 h 1457864"/>
              <a:gd name="connsiteX1" fmla="*/ 2788 w 701528"/>
              <a:gd name="connsiteY1" fmla="*/ 1052423 h 1457864"/>
              <a:gd name="connsiteX2" fmla="*/ 503121 w 701528"/>
              <a:gd name="connsiteY2" fmla="*/ 1457864 h 1457864"/>
              <a:gd name="connsiteX0" fmla="*/ 699499 w 699499"/>
              <a:gd name="connsiteY0" fmla="*/ 0 h 1457864"/>
              <a:gd name="connsiteX1" fmla="*/ 759 w 699499"/>
              <a:gd name="connsiteY1" fmla="*/ 1052423 h 1457864"/>
              <a:gd name="connsiteX2" fmla="*/ 501092 w 699499"/>
              <a:gd name="connsiteY2" fmla="*/ 1457864 h 1457864"/>
              <a:gd name="connsiteX0" fmla="*/ 708069 w 708069"/>
              <a:gd name="connsiteY0" fmla="*/ 0 h 1457864"/>
              <a:gd name="connsiteX1" fmla="*/ 703 w 708069"/>
              <a:gd name="connsiteY1" fmla="*/ 750499 h 1457864"/>
              <a:gd name="connsiteX2" fmla="*/ 509662 w 708069"/>
              <a:gd name="connsiteY2" fmla="*/ 1457864 h 1457864"/>
              <a:gd name="connsiteX0" fmla="*/ 708069 w 708069"/>
              <a:gd name="connsiteY0" fmla="*/ 0 h 1457864"/>
              <a:gd name="connsiteX1" fmla="*/ 703 w 708069"/>
              <a:gd name="connsiteY1" fmla="*/ 750499 h 1457864"/>
              <a:gd name="connsiteX2" fmla="*/ 509662 w 708069"/>
              <a:gd name="connsiteY2" fmla="*/ 1457864 h 1457864"/>
              <a:gd name="connsiteX0" fmla="*/ 720410 w 720410"/>
              <a:gd name="connsiteY0" fmla="*/ 0 h 1484364"/>
              <a:gd name="connsiteX1" fmla="*/ 13044 w 720410"/>
              <a:gd name="connsiteY1" fmla="*/ 750499 h 1484364"/>
              <a:gd name="connsiteX2" fmla="*/ 280463 w 720410"/>
              <a:gd name="connsiteY2" fmla="*/ 1423359 h 1484364"/>
              <a:gd name="connsiteX3" fmla="*/ 522003 w 720410"/>
              <a:gd name="connsiteY3" fmla="*/ 1457864 h 1484364"/>
              <a:gd name="connsiteX0" fmla="*/ 709152 w 709152"/>
              <a:gd name="connsiteY0" fmla="*/ 0 h 1457864"/>
              <a:gd name="connsiteX1" fmla="*/ 1786 w 709152"/>
              <a:gd name="connsiteY1" fmla="*/ 750499 h 1457864"/>
              <a:gd name="connsiteX2" fmla="*/ 510745 w 709152"/>
              <a:gd name="connsiteY2" fmla="*/ 1457864 h 1457864"/>
              <a:gd name="connsiteX0" fmla="*/ 712398 w 712398"/>
              <a:gd name="connsiteY0" fmla="*/ 0 h 1457864"/>
              <a:gd name="connsiteX1" fmla="*/ 5032 w 712398"/>
              <a:gd name="connsiteY1" fmla="*/ 750499 h 1457864"/>
              <a:gd name="connsiteX2" fmla="*/ 513991 w 712398"/>
              <a:gd name="connsiteY2" fmla="*/ 1457864 h 1457864"/>
              <a:gd name="connsiteX0" fmla="*/ 517649 w 517650"/>
              <a:gd name="connsiteY0" fmla="*/ 0 h 1440611"/>
              <a:gd name="connsiteX1" fmla="*/ 8691 w 517650"/>
              <a:gd name="connsiteY1" fmla="*/ 733246 h 1440611"/>
              <a:gd name="connsiteX2" fmla="*/ 517650 w 517650"/>
              <a:gd name="connsiteY2" fmla="*/ 1440611 h 1440611"/>
              <a:gd name="connsiteX0" fmla="*/ 508958 w 508959"/>
              <a:gd name="connsiteY0" fmla="*/ 0 h 1440611"/>
              <a:gd name="connsiteX1" fmla="*/ 0 w 508959"/>
              <a:gd name="connsiteY1" fmla="*/ 733246 h 1440611"/>
              <a:gd name="connsiteX2" fmla="*/ 508959 w 508959"/>
              <a:gd name="connsiteY2" fmla="*/ 1440611 h 1440611"/>
            </a:gdLst>
            <a:ahLst/>
            <a:cxnLst>
              <a:cxn ang="0">
                <a:pos x="connsiteX0" y="connsiteY0"/>
              </a:cxn>
              <a:cxn ang="0">
                <a:pos x="connsiteX1" y="connsiteY1"/>
              </a:cxn>
              <a:cxn ang="0">
                <a:pos x="connsiteX2" y="connsiteY2"/>
              </a:cxn>
            </a:cxnLst>
            <a:rect l="l" t="t" r="r" b="b"/>
            <a:pathLst>
              <a:path w="508959" h="1440611">
                <a:moveTo>
                  <a:pt x="508958" y="0"/>
                </a:moveTo>
                <a:cubicBezTo>
                  <a:pt x="55353" y="16533"/>
                  <a:pt x="0" y="493144"/>
                  <a:pt x="0" y="733246"/>
                </a:cubicBezTo>
                <a:cubicBezTo>
                  <a:pt x="0" y="973348"/>
                  <a:pt x="92375" y="1431266"/>
                  <a:pt x="508959" y="1440611"/>
                </a:cubicBezTo>
              </a:path>
            </a:pathLst>
          </a:custGeom>
          <a:noFill/>
          <a:ln w="25400">
            <a:solidFill>
              <a:schemeClr val="accent6"/>
            </a:solidFill>
            <a:tailEnd type="triangle" w="med"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926961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Common </a:t>
            </a:r>
            <a:r>
              <a:rPr lang="de-DE" dirty="0" err="1" smtClean="0"/>
              <a:t>statements</a:t>
            </a:r>
            <a:endParaRPr lang="de-DE" dirty="0"/>
          </a:p>
        </p:txBody>
      </p:sp>
      <p:sp>
        <p:nvSpPr>
          <p:cNvPr id="3" name="Inhaltsplatzhalter 2"/>
          <p:cNvSpPr>
            <a:spLocks noGrp="1"/>
          </p:cNvSpPr>
          <p:nvPr>
            <p:ph idx="1"/>
          </p:nvPr>
        </p:nvSpPr>
        <p:spPr/>
        <p:txBody>
          <a:bodyPr>
            <a:normAutofit fontScale="70000" lnSpcReduction="20000"/>
          </a:bodyPr>
          <a:lstStyle/>
          <a:p>
            <a:pPr>
              <a:lnSpc>
                <a:spcPct val="120000"/>
              </a:lnSpc>
              <a:spcBef>
                <a:spcPts val="600"/>
              </a:spcBef>
            </a:pPr>
            <a:r>
              <a:rPr lang="en-GB" dirty="0" smtClean="0"/>
              <a:t>For </a:t>
            </a:r>
            <a:r>
              <a:rPr lang="en-GB" u="sng" dirty="0" smtClean="0"/>
              <a:t>protons</a:t>
            </a:r>
            <a:r>
              <a:rPr lang="en-GB" dirty="0" smtClean="0"/>
              <a:t>:</a:t>
            </a:r>
          </a:p>
          <a:p>
            <a:pPr lvl="1">
              <a:lnSpc>
                <a:spcPct val="120000"/>
              </a:lnSpc>
              <a:spcBef>
                <a:spcPts val="600"/>
              </a:spcBef>
            </a:pPr>
            <a:r>
              <a:rPr lang="en-GB" dirty="0" smtClean="0"/>
              <a:t>Electron clouds can lead to beam dynamics (and vice versa).</a:t>
            </a:r>
          </a:p>
          <a:p>
            <a:pPr>
              <a:lnSpc>
                <a:spcPct val="120000"/>
              </a:lnSpc>
              <a:spcBef>
                <a:spcPts val="600"/>
              </a:spcBef>
            </a:pPr>
            <a:endParaRPr lang="en-GB" dirty="0" smtClean="0"/>
          </a:p>
          <a:p>
            <a:pPr>
              <a:lnSpc>
                <a:spcPct val="120000"/>
              </a:lnSpc>
              <a:spcBef>
                <a:spcPts val="600"/>
              </a:spcBef>
            </a:pPr>
            <a:r>
              <a:rPr lang="en-GB" b="1" dirty="0" smtClean="0">
                <a:solidFill>
                  <a:schemeClr val="accent1"/>
                </a:solidFill>
              </a:rPr>
              <a:t>For </a:t>
            </a:r>
            <a:r>
              <a:rPr lang="en-GB" b="1" u="sng" dirty="0" smtClean="0">
                <a:solidFill>
                  <a:schemeClr val="accent1"/>
                </a:solidFill>
              </a:rPr>
              <a:t>heavy ions</a:t>
            </a:r>
            <a:r>
              <a:rPr lang="en-GB" b="1" dirty="0" smtClean="0">
                <a:solidFill>
                  <a:schemeClr val="accent1"/>
                </a:solidFill>
              </a:rPr>
              <a:t>:</a:t>
            </a:r>
          </a:p>
          <a:p>
            <a:pPr lvl="1">
              <a:lnSpc>
                <a:spcPct val="120000"/>
              </a:lnSpc>
              <a:spcBef>
                <a:spcPts val="600"/>
              </a:spcBef>
            </a:pPr>
            <a:r>
              <a:rPr lang="en-GB" b="1" dirty="0" smtClean="0">
                <a:solidFill>
                  <a:schemeClr val="accent1"/>
                </a:solidFill>
              </a:rPr>
              <a:t>Dynamic vacuum ~ beam loss ≠ beam dynamics.</a:t>
            </a:r>
          </a:p>
          <a:p>
            <a:pPr lvl="1">
              <a:lnSpc>
                <a:spcPct val="120000"/>
              </a:lnSpc>
              <a:spcBef>
                <a:spcPts val="600"/>
              </a:spcBef>
            </a:pPr>
            <a:r>
              <a:rPr lang="en-GB" dirty="0" smtClean="0"/>
              <a:t>No non-linear transverse or longitudinal movement of particles in the bucket in the usual definition.</a:t>
            </a:r>
          </a:p>
          <a:p>
            <a:pPr lvl="1">
              <a:lnSpc>
                <a:spcPct val="120000"/>
              </a:lnSpc>
              <a:spcBef>
                <a:spcPts val="600"/>
              </a:spcBef>
            </a:pPr>
            <a:r>
              <a:rPr lang="en-GB" dirty="0" smtClean="0"/>
              <a:t>Beam dynamics </a:t>
            </a:r>
            <a:r>
              <a:rPr lang="en-GB" u="sng" dirty="0" smtClean="0"/>
              <a:t>can</a:t>
            </a:r>
            <a:r>
              <a:rPr lang="en-GB" dirty="0" smtClean="0"/>
              <a:t> lead to dynamic vacuum effects</a:t>
            </a:r>
            <a:r>
              <a:rPr lang="en-GB" dirty="0" smtClean="0"/>
              <a:t>.</a:t>
            </a:r>
          </a:p>
          <a:p>
            <a:pPr lvl="1">
              <a:lnSpc>
                <a:spcPct val="120000"/>
              </a:lnSpc>
              <a:spcBef>
                <a:spcPts val="600"/>
              </a:spcBef>
            </a:pPr>
            <a:r>
              <a:rPr lang="en-GB" dirty="0" smtClean="0"/>
              <a:t>No (or seldom) electron clouds.</a:t>
            </a:r>
            <a:endParaRPr lang="en-GB" dirty="0" smtClean="0"/>
          </a:p>
          <a:p>
            <a:pPr lvl="1">
              <a:lnSpc>
                <a:spcPct val="120000"/>
              </a:lnSpc>
              <a:spcBef>
                <a:spcPts val="600"/>
              </a:spcBef>
            </a:pPr>
            <a:endParaRPr lang="en-GB" dirty="0" smtClean="0"/>
          </a:p>
          <a:p>
            <a:pPr>
              <a:lnSpc>
                <a:spcPct val="120000"/>
              </a:lnSpc>
              <a:spcBef>
                <a:spcPts val="600"/>
              </a:spcBef>
            </a:pPr>
            <a:r>
              <a:rPr lang="en-GB" u="sng" dirty="0" smtClean="0"/>
              <a:t>Static</a:t>
            </a:r>
            <a:r>
              <a:rPr lang="en-GB" dirty="0" smtClean="0"/>
              <a:t> beam life time:</a:t>
            </a:r>
          </a:p>
          <a:p>
            <a:pPr lvl="1">
              <a:lnSpc>
                <a:spcPct val="120000"/>
              </a:lnSpc>
              <a:spcBef>
                <a:spcPts val="600"/>
              </a:spcBef>
            </a:pPr>
            <a:r>
              <a:rPr lang="en-GB" dirty="0" smtClean="0"/>
              <a:t>Defined only for </a:t>
            </a:r>
            <a:r>
              <a:rPr lang="en-GB" b="1" u="sng" dirty="0" smtClean="0"/>
              <a:t>1</a:t>
            </a:r>
            <a:r>
              <a:rPr lang="en-GB" dirty="0" smtClean="0"/>
              <a:t> particle in the machine.</a:t>
            </a:r>
          </a:p>
          <a:p>
            <a:pPr lvl="1">
              <a:lnSpc>
                <a:spcPct val="120000"/>
              </a:lnSpc>
              <a:spcBef>
                <a:spcPts val="600"/>
              </a:spcBef>
            </a:pPr>
            <a:r>
              <a:rPr lang="en-GB" dirty="0" smtClean="0"/>
              <a:t>Contra-intuitive, as one needs many particles to measure the beam life time correct.</a:t>
            </a:r>
          </a:p>
          <a:p>
            <a:pPr lvl="1">
              <a:lnSpc>
                <a:spcPct val="120000"/>
              </a:lnSpc>
              <a:spcBef>
                <a:spcPts val="600"/>
              </a:spcBef>
            </a:pPr>
            <a:endParaRPr lang="en-GB" dirty="0" smtClean="0"/>
          </a:p>
          <a:p>
            <a:pPr>
              <a:lnSpc>
                <a:spcPct val="120000"/>
              </a:lnSpc>
              <a:spcBef>
                <a:spcPts val="600"/>
              </a:spcBef>
            </a:pPr>
            <a:r>
              <a:rPr lang="en-GB" u="sng" dirty="0" smtClean="0"/>
              <a:t>Dynamic</a:t>
            </a:r>
            <a:r>
              <a:rPr lang="en-GB" dirty="0" smtClean="0"/>
              <a:t> beam life time:</a:t>
            </a:r>
          </a:p>
          <a:p>
            <a:pPr lvl="1">
              <a:lnSpc>
                <a:spcPct val="120000"/>
              </a:lnSpc>
              <a:spcBef>
                <a:spcPts val="600"/>
              </a:spcBef>
            </a:pPr>
            <a:r>
              <a:rPr lang="en-GB" dirty="0" smtClean="0"/>
              <a:t>Governed by dynamic (vacuum or other) effects.</a:t>
            </a:r>
            <a:endParaRPr lang="en-GB" dirty="0"/>
          </a:p>
        </p:txBody>
      </p:sp>
    </p:spTree>
    <p:extLst>
      <p:ext uri="{BB962C8B-B14F-4D97-AF65-F5344CB8AC3E}">
        <p14:creationId xmlns:p14="http://schemas.microsoft.com/office/powerpoint/2010/main" val="804622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ltLang="de-DE" dirty="0"/>
              <a:t>Dynamic </a:t>
            </a:r>
            <a:r>
              <a:rPr lang="de-DE" altLang="de-DE" dirty="0" err="1"/>
              <a:t>Vacuum</a:t>
            </a:r>
            <a:r>
              <a:rPr lang="de-DE" altLang="de-DE" dirty="0"/>
              <a:t> – STRAHLSIM </a:t>
            </a:r>
            <a:r>
              <a:rPr lang="de-DE" altLang="de-DE" dirty="0" smtClean="0"/>
              <a:t>Code</a:t>
            </a:r>
            <a:endParaRPr lang="de-DE" dirty="0"/>
          </a:p>
        </p:txBody>
      </p:sp>
      <p:sp>
        <p:nvSpPr>
          <p:cNvPr id="45058" name="Inhaltsplatzhalter 2"/>
          <p:cNvSpPr>
            <a:spLocks noGrp="1"/>
          </p:cNvSpPr>
          <p:nvPr>
            <p:ph idx="1"/>
          </p:nvPr>
        </p:nvSpPr>
        <p:spPr bwMode="auto">
          <a:xfrm>
            <a:off x="422565" y="1450685"/>
            <a:ext cx="5373571" cy="49035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spcBef>
                <a:spcPts val="600"/>
              </a:spcBef>
            </a:pPr>
            <a:r>
              <a:rPr lang="en-GB" altLang="de-DE" sz="1200" dirty="0" smtClean="0">
                <a:solidFill>
                  <a:schemeClr val="tx1"/>
                </a:solidFill>
              </a:rPr>
              <a:t>Linear beam optics</a:t>
            </a:r>
          </a:p>
          <a:p>
            <a:pPr lvl="1">
              <a:spcBef>
                <a:spcPts val="600"/>
              </a:spcBef>
            </a:pPr>
            <a:r>
              <a:rPr lang="en-GB" altLang="de-DE" sz="1050" dirty="0" smtClean="0"/>
              <a:t>Loss patterns </a:t>
            </a:r>
            <a:r>
              <a:rPr lang="en-GB" altLang="de-DE" sz="1050" dirty="0"/>
              <a:t>due to charge change</a:t>
            </a:r>
          </a:p>
          <a:p>
            <a:pPr lvl="1">
              <a:spcBef>
                <a:spcPts val="600"/>
              </a:spcBef>
            </a:pPr>
            <a:r>
              <a:rPr lang="en-GB" altLang="de-DE" sz="1050" dirty="0" smtClean="0"/>
              <a:t>Collimation </a:t>
            </a:r>
            <a:r>
              <a:rPr lang="en-GB" altLang="de-DE" sz="1050" dirty="0"/>
              <a:t>efficiency</a:t>
            </a:r>
          </a:p>
          <a:p>
            <a:pPr lvl="1">
              <a:spcBef>
                <a:spcPts val="600"/>
              </a:spcBef>
            </a:pPr>
            <a:r>
              <a:rPr lang="en-GB" altLang="de-DE" sz="1050" dirty="0" smtClean="0"/>
              <a:t>Reads </a:t>
            </a:r>
            <a:r>
              <a:rPr lang="en-GB" altLang="de-DE" sz="1050" dirty="0"/>
              <a:t>and writes many formats (AML, MIRKO, MAD-X, </a:t>
            </a:r>
            <a:r>
              <a:rPr lang="en-GB" altLang="de-DE" sz="1050" dirty="0" err="1" smtClean="0"/>
              <a:t>WinAGILE</a:t>
            </a:r>
            <a:r>
              <a:rPr lang="en-GB" altLang="de-DE" sz="1050" dirty="0" smtClean="0"/>
              <a:t>)</a:t>
            </a:r>
          </a:p>
          <a:p>
            <a:pPr>
              <a:spcBef>
                <a:spcPts val="600"/>
              </a:spcBef>
            </a:pPr>
            <a:r>
              <a:rPr lang="en-GB" altLang="de-DE" sz="1200" dirty="0">
                <a:solidFill>
                  <a:schemeClr val="tx1"/>
                </a:solidFill>
              </a:rPr>
              <a:t>Static Vacuum</a:t>
            </a:r>
          </a:p>
          <a:p>
            <a:pPr lvl="1">
              <a:spcBef>
                <a:spcPts val="600"/>
              </a:spcBef>
            </a:pPr>
            <a:r>
              <a:rPr lang="en-GB" altLang="de-DE" sz="1050" dirty="0" smtClean="0"/>
              <a:t>p0</a:t>
            </a:r>
            <a:r>
              <a:rPr lang="en-GB" altLang="de-DE" sz="1050" dirty="0"/>
              <a:t>, </a:t>
            </a:r>
            <a:r>
              <a:rPr lang="en-GB" altLang="de-DE" sz="1050" dirty="0" err="1"/>
              <a:t>Seff</a:t>
            </a:r>
            <a:r>
              <a:rPr lang="en-GB" altLang="de-DE" sz="1050" dirty="0"/>
              <a:t>, Vacuum-</a:t>
            </a:r>
            <a:r>
              <a:rPr lang="en-GB" altLang="de-DE" sz="1050" dirty="0" err="1"/>
              <a:t>conductances</a:t>
            </a:r>
            <a:r>
              <a:rPr lang="en-GB" altLang="de-DE" sz="1050" dirty="0"/>
              <a:t>, NEG coating, cryogenic surfaces, </a:t>
            </a:r>
          </a:p>
          <a:p>
            <a:pPr lvl="1">
              <a:spcBef>
                <a:spcPts val="600"/>
              </a:spcBef>
            </a:pPr>
            <a:r>
              <a:rPr lang="en-GB" altLang="de-DE" sz="1050" dirty="0" smtClean="0"/>
              <a:t>Static </a:t>
            </a:r>
            <a:r>
              <a:rPr lang="en-GB" altLang="de-DE" sz="1050" dirty="0"/>
              <a:t>residual gas components</a:t>
            </a:r>
          </a:p>
          <a:p>
            <a:pPr marL="342900" lvl="1" indent="-342900">
              <a:spcBef>
                <a:spcPts val="600"/>
              </a:spcBef>
            </a:pPr>
            <a:r>
              <a:rPr lang="en-GB" altLang="de-DE" sz="1200" dirty="0">
                <a:solidFill>
                  <a:schemeClr val="tx1"/>
                </a:solidFill>
              </a:rPr>
              <a:t>Dynamic (Source of beam losses)</a:t>
            </a:r>
          </a:p>
          <a:p>
            <a:pPr lvl="1">
              <a:spcBef>
                <a:spcPts val="600"/>
              </a:spcBef>
            </a:pPr>
            <a:r>
              <a:rPr lang="en-GB" altLang="de-DE" sz="1050" dirty="0"/>
              <a:t>Synchrotron cycle</a:t>
            </a:r>
          </a:p>
          <a:p>
            <a:pPr lvl="1">
              <a:spcBef>
                <a:spcPts val="600"/>
              </a:spcBef>
            </a:pPr>
            <a:r>
              <a:rPr lang="en-GB" altLang="de-DE" sz="1050" dirty="0" err="1" smtClean="0"/>
              <a:t>S</a:t>
            </a:r>
            <a:r>
              <a:rPr lang="en-GB" altLang="de-DE" sz="1050" baseline="-25000" dirty="0" err="1" smtClean="0"/>
              <a:t>eff,cold</a:t>
            </a:r>
            <a:r>
              <a:rPr lang="en-GB" altLang="de-DE" sz="1050" baseline="-25000" dirty="0" smtClean="0"/>
              <a:t>/NEG</a:t>
            </a:r>
            <a:r>
              <a:rPr lang="en-GB" altLang="de-DE" sz="1050" dirty="0" smtClean="0"/>
              <a:t>(p, T): analytic model, incl. saturation</a:t>
            </a:r>
          </a:p>
          <a:p>
            <a:pPr lvl="1">
              <a:spcBef>
                <a:spcPts val="600"/>
              </a:spcBef>
            </a:pPr>
            <a:r>
              <a:rPr lang="en-GB" altLang="de-DE" sz="1050" dirty="0" smtClean="0"/>
              <a:t>Systematic losses (injection, RF capture)</a:t>
            </a:r>
          </a:p>
          <a:p>
            <a:pPr lvl="1">
              <a:spcBef>
                <a:spcPts val="600"/>
              </a:spcBef>
            </a:pPr>
            <a:r>
              <a:rPr lang="en-GB" altLang="de-DE" sz="1050" dirty="0" smtClean="0"/>
              <a:t>Projectile ionisation and capture  </a:t>
            </a:r>
            <a:r>
              <a:rPr lang="en-GB" altLang="de-DE" sz="1050" dirty="0" smtClean="0">
                <a:sym typeface="Symbol"/>
              </a:rPr>
              <a:t></a:t>
            </a:r>
            <a:r>
              <a:rPr lang="en-GB" altLang="de-DE" sz="1050" dirty="0" smtClean="0"/>
              <a:t>(E, </a:t>
            </a:r>
            <a:r>
              <a:rPr lang="el-GR" altLang="de-DE" sz="1050" dirty="0" smtClean="0"/>
              <a:t>Δ</a:t>
            </a:r>
            <a:r>
              <a:rPr lang="en-GB" altLang="de-DE" sz="1050" dirty="0" err="1" smtClean="0"/>
              <a:t>q,Z</a:t>
            </a:r>
            <a:r>
              <a:rPr lang="en-GB" altLang="de-DE" sz="1050" dirty="0" smtClean="0"/>
              <a:t>) from Shevelko, Olson </a:t>
            </a:r>
          </a:p>
          <a:p>
            <a:pPr lvl="1">
              <a:spcBef>
                <a:spcPts val="600"/>
              </a:spcBef>
            </a:pPr>
            <a:r>
              <a:rPr lang="en-GB" altLang="de-DE" sz="1050" dirty="0" smtClean="0"/>
              <a:t>Coulomb scattering, Target ionisation, Intra beam scattering</a:t>
            </a:r>
          </a:p>
          <a:p>
            <a:pPr lvl="1">
              <a:spcBef>
                <a:spcPts val="600"/>
              </a:spcBef>
            </a:pPr>
            <a:r>
              <a:rPr lang="en-GB" altLang="de-DE" sz="1050" dirty="0" err="1" smtClean="0"/>
              <a:t>Spacially</a:t>
            </a:r>
            <a:r>
              <a:rPr lang="en-GB" altLang="de-DE" sz="1050" dirty="0" smtClean="0"/>
              <a:t> resolved pressure profile</a:t>
            </a:r>
          </a:p>
          <a:p>
            <a:pPr marL="342900" lvl="1" indent="-342900">
              <a:spcBef>
                <a:spcPts val="600"/>
              </a:spcBef>
            </a:pPr>
            <a:r>
              <a:rPr lang="en-GB" altLang="de-DE" sz="1200" dirty="0">
                <a:solidFill>
                  <a:schemeClr val="tx1"/>
                </a:solidFill>
              </a:rPr>
              <a:t>Ion stimulated desorption </a:t>
            </a:r>
          </a:p>
          <a:p>
            <a:pPr lvl="1" eaLnBrk="1" hangingPunct="1">
              <a:spcBef>
                <a:spcPts val="600"/>
              </a:spcBef>
              <a:buFont typeface="Wingdings" pitchFamily="2" charset="2"/>
              <a:buChar char="§"/>
            </a:pPr>
            <a:r>
              <a:rPr lang="en-GB" altLang="de-DE" sz="1000" dirty="0" smtClean="0"/>
              <a:t>Desorption rate </a:t>
            </a:r>
            <a:r>
              <a:rPr lang="en-GB" altLang="de-DE" sz="1000" dirty="0" smtClean="0">
                <a:sym typeface="Symbol" pitchFamily="18" charset="2"/>
              </a:rPr>
              <a:t></a:t>
            </a:r>
            <a:r>
              <a:rPr lang="en-GB" altLang="de-DE" sz="1000" dirty="0" smtClean="0"/>
              <a:t> scaling with energy (</a:t>
            </a:r>
            <a:r>
              <a:rPr lang="en-GB" altLang="de-DE" sz="1000" dirty="0" err="1" smtClean="0"/>
              <a:t>dE</a:t>
            </a:r>
            <a:r>
              <a:rPr lang="en-GB" altLang="de-DE" sz="1000" dirty="0" smtClean="0"/>
              <a:t>/dx)</a:t>
            </a:r>
            <a:r>
              <a:rPr lang="en-GB" altLang="de-DE" sz="1000" baseline="30000" dirty="0" smtClean="0"/>
              <a:t>2</a:t>
            </a:r>
            <a:endParaRPr lang="en-GB" altLang="de-DE" sz="1000" dirty="0" smtClean="0"/>
          </a:p>
          <a:p>
            <a:pPr lvl="1" eaLnBrk="1" hangingPunct="1">
              <a:spcBef>
                <a:spcPts val="600"/>
              </a:spcBef>
              <a:buFont typeface="Wingdings" pitchFamily="2" charset="2"/>
              <a:buChar char="§"/>
            </a:pPr>
            <a:r>
              <a:rPr lang="en-GB" altLang="de-DE" sz="1000" dirty="0" smtClean="0"/>
              <a:t>Beam scrubbing included</a:t>
            </a:r>
          </a:p>
          <a:p>
            <a:pPr lvl="1" eaLnBrk="1" hangingPunct="1">
              <a:spcBef>
                <a:spcPts val="600"/>
              </a:spcBef>
              <a:buFontTx/>
              <a:buNone/>
            </a:pPr>
            <a:endParaRPr lang="en-GB" altLang="de-DE" sz="1000" dirty="0" smtClean="0"/>
          </a:p>
          <a:p>
            <a:pPr marL="0" indent="0">
              <a:spcBef>
                <a:spcPts val="600"/>
              </a:spcBef>
              <a:buNone/>
            </a:pPr>
            <a:r>
              <a:rPr lang="en-GB" altLang="de-DE" sz="1100" dirty="0"/>
              <a:t>Benchmarked with many machine experiments (and at other accelerators)</a:t>
            </a:r>
          </a:p>
        </p:txBody>
      </p:sp>
      <p:pic>
        <p:nvPicPr>
          <p:cNvPr id="4506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3933056"/>
            <a:ext cx="3083042" cy="258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1233488"/>
            <a:ext cx="3076128" cy="256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ltLang="de-DE" dirty="0" smtClean="0"/>
              <a:t>STRAHLSIM: Multi-Cycle </a:t>
            </a:r>
            <a:r>
              <a:rPr lang="de-DE" altLang="de-DE" dirty="0" err="1"/>
              <a:t>and</a:t>
            </a:r>
            <a:r>
              <a:rPr lang="de-DE" altLang="de-DE" dirty="0"/>
              <a:t> Long Term </a:t>
            </a:r>
            <a:r>
              <a:rPr lang="de-DE" altLang="de-DE" dirty="0" smtClean="0"/>
              <a:t>Studies</a:t>
            </a:r>
            <a:endParaRPr lang="de-DE" dirty="0"/>
          </a:p>
        </p:txBody>
      </p:sp>
      <p:pic>
        <p:nvPicPr>
          <p:cNvPr id="46082"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15637" y="1772816"/>
            <a:ext cx="2448430" cy="1656184"/>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9"/>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0" y="4263695"/>
            <a:ext cx="2987675" cy="188151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4" name="Text Box 6"/>
          <p:cNvSpPr txBox="1">
            <a:spLocks noChangeArrowheads="1"/>
          </p:cNvSpPr>
          <p:nvPr/>
        </p:nvSpPr>
        <p:spPr bwMode="auto">
          <a:xfrm>
            <a:off x="468313" y="3314700"/>
            <a:ext cx="2592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200"/>
              <a:t>Ionization loss during stacking and acceleration in SIS18 and SIS100</a:t>
            </a:r>
          </a:p>
        </p:txBody>
      </p:sp>
      <p:pic>
        <p:nvPicPr>
          <p:cNvPr id="4608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4" y="4289704"/>
            <a:ext cx="2817813" cy="18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7" name="Picture 11"/>
          <p:cNvPicPr>
            <a:picLocks noChangeAspect="1" noChangeArrowheads="1"/>
          </p:cNvPicPr>
          <p:nvPr/>
        </p:nvPicPr>
        <p:blipFill>
          <a:blip r:embed="rId5">
            <a:extLst>
              <a:ext uri="{28A0092B-C50C-407E-A947-70E740481C1C}">
                <a14:useLocalDpi xmlns:a14="http://schemas.microsoft.com/office/drawing/2010/main" val="0"/>
              </a:ext>
            </a:extLst>
          </a:blip>
          <a:srcRect r="8832"/>
          <a:stretch>
            <a:fillRect/>
          </a:stretch>
        </p:blipFill>
        <p:spPr bwMode="auto">
          <a:xfrm>
            <a:off x="6081467" y="4289704"/>
            <a:ext cx="2978396" cy="194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8" name="Text Box 12"/>
          <p:cNvSpPr txBox="1">
            <a:spLocks noChangeArrowheads="1"/>
          </p:cNvSpPr>
          <p:nvPr/>
        </p:nvSpPr>
        <p:spPr bwMode="auto">
          <a:xfrm>
            <a:off x="468313" y="6092825"/>
            <a:ext cx="2447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200"/>
              <a:t>Accumulated ions over months</a:t>
            </a:r>
          </a:p>
        </p:txBody>
      </p:sp>
      <p:sp>
        <p:nvSpPr>
          <p:cNvPr id="46089" name="Text Box 13"/>
          <p:cNvSpPr txBox="1">
            <a:spLocks noChangeArrowheads="1"/>
          </p:cNvSpPr>
          <p:nvPr/>
        </p:nvSpPr>
        <p:spPr bwMode="auto">
          <a:xfrm>
            <a:off x="3203575" y="6092825"/>
            <a:ext cx="28813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200"/>
              <a:t>Number of monolayers over months</a:t>
            </a:r>
          </a:p>
        </p:txBody>
      </p:sp>
      <p:sp>
        <p:nvSpPr>
          <p:cNvPr id="46090" name="Text Box 14"/>
          <p:cNvSpPr txBox="1">
            <a:spLocks noChangeArrowheads="1"/>
          </p:cNvSpPr>
          <p:nvPr/>
        </p:nvSpPr>
        <p:spPr bwMode="auto">
          <a:xfrm>
            <a:off x="6804025" y="6092825"/>
            <a:ext cx="1943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200"/>
              <a:t>Pressure over months</a:t>
            </a:r>
          </a:p>
        </p:txBody>
      </p:sp>
      <p:sp>
        <p:nvSpPr>
          <p:cNvPr id="46091" name="Text Box 15"/>
          <p:cNvSpPr txBox="1">
            <a:spLocks noChangeArrowheads="1"/>
          </p:cNvSpPr>
          <p:nvPr/>
        </p:nvSpPr>
        <p:spPr bwMode="auto">
          <a:xfrm>
            <a:off x="323850" y="3916859"/>
            <a:ext cx="2447924" cy="376237"/>
          </a:xfrm>
          <a:prstGeom prst="rect">
            <a:avLst/>
          </a:prstGeom>
          <a:solidFill>
            <a:srgbClr val="DDF4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800" dirty="0"/>
              <a:t>Long </a:t>
            </a:r>
            <a:r>
              <a:rPr lang="de-DE" altLang="de-DE" sz="1800" dirty="0" err="1" smtClean="0"/>
              <a:t>term</a:t>
            </a:r>
            <a:r>
              <a:rPr lang="de-DE" altLang="de-DE" sz="1800" dirty="0" smtClean="0"/>
              <a:t> </a:t>
            </a:r>
            <a:r>
              <a:rPr lang="de-DE" altLang="de-DE" sz="1800" dirty="0" err="1" smtClean="0"/>
              <a:t>studies</a:t>
            </a:r>
            <a:endParaRPr lang="de-DE" altLang="de-DE" sz="1800" dirty="0"/>
          </a:p>
        </p:txBody>
      </p:sp>
      <p:sp>
        <p:nvSpPr>
          <p:cNvPr id="46092" name="Text Box 16"/>
          <p:cNvSpPr txBox="1">
            <a:spLocks noChangeArrowheads="1"/>
          </p:cNvSpPr>
          <p:nvPr/>
        </p:nvSpPr>
        <p:spPr bwMode="auto">
          <a:xfrm>
            <a:off x="323849" y="1396579"/>
            <a:ext cx="2447925" cy="376237"/>
          </a:xfrm>
          <a:prstGeom prst="rect">
            <a:avLst/>
          </a:prstGeom>
          <a:solidFill>
            <a:srgbClr val="DDF4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800" dirty="0"/>
              <a:t>Multi-</a:t>
            </a:r>
            <a:r>
              <a:rPr lang="de-DE" altLang="de-DE" sz="1800" dirty="0" err="1"/>
              <a:t>cycle</a:t>
            </a:r>
            <a:r>
              <a:rPr lang="de-DE" altLang="de-DE" sz="1800" dirty="0"/>
              <a:t> </a:t>
            </a:r>
            <a:r>
              <a:rPr lang="de-DE" altLang="de-DE" sz="1800" dirty="0" err="1" smtClean="0"/>
              <a:t>studies</a:t>
            </a:r>
            <a:endParaRPr lang="de-DE" altLang="de-DE" sz="1800" dirty="0"/>
          </a:p>
        </p:txBody>
      </p:sp>
      <p:sp>
        <p:nvSpPr>
          <p:cNvPr id="274451" name="Text Box 19"/>
          <p:cNvSpPr txBox="1">
            <a:spLocks noChangeArrowheads="1"/>
          </p:cNvSpPr>
          <p:nvPr/>
        </p:nvSpPr>
        <p:spPr bwMode="auto">
          <a:xfrm>
            <a:off x="3276600" y="1412776"/>
            <a:ext cx="5688013" cy="2631490"/>
          </a:xfrm>
          <a:prstGeom prst="rect">
            <a:avLst/>
          </a:prstGeom>
          <a:noFill/>
          <a:ln w="9525">
            <a:noFill/>
            <a:miter lim="800000"/>
            <a:headEnd/>
            <a:tailEnd/>
          </a:ln>
          <a:effectLst/>
          <a:extLst/>
        </p:spPr>
        <p:txBody>
          <a:bodyPr>
            <a:spAutoFit/>
          </a:bodyPr>
          <a:lstStyle/>
          <a:p>
            <a:pPr marL="285750" indent="-285750" defTabSz="457200" eaLnBrk="1" hangingPunct="1">
              <a:spcBef>
                <a:spcPts val="600"/>
              </a:spcBef>
              <a:buClr>
                <a:srgbClr val="FDBB63"/>
              </a:buClr>
              <a:buFont typeface="Wingdings" charset="2"/>
              <a:buChar char="§"/>
              <a:defRPr/>
            </a:pPr>
            <a:r>
              <a:rPr lang="en-GB" sz="1400" dirty="0" smtClean="0">
                <a:solidFill>
                  <a:srgbClr val="333333"/>
                </a:solidFill>
                <a:latin typeface="Arial"/>
                <a:cs typeface="Arial"/>
              </a:rPr>
              <a:t>The pressure at the end of the first cycle is the pressure at the beginning of the second cycle &gt; Relaxation of the peak pressure over many cycles.</a:t>
            </a:r>
          </a:p>
          <a:p>
            <a:pPr marL="285750" indent="-285750" defTabSz="457200" eaLnBrk="1" hangingPunct="1">
              <a:spcBef>
                <a:spcPts val="600"/>
              </a:spcBef>
              <a:buClr>
                <a:srgbClr val="FDBB63"/>
              </a:buClr>
              <a:buFont typeface="Wingdings" charset="2"/>
              <a:buChar char="§"/>
              <a:defRPr/>
            </a:pPr>
            <a:endParaRPr lang="en-GB" sz="1400" dirty="0" smtClean="0">
              <a:solidFill>
                <a:srgbClr val="333333"/>
              </a:solidFill>
              <a:latin typeface="Arial"/>
              <a:cs typeface="Arial"/>
            </a:endParaRPr>
          </a:p>
          <a:p>
            <a:pPr marL="285750" indent="-285750" defTabSz="457200" eaLnBrk="1" hangingPunct="1">
              <a:spcBef>
                <a:spcPts val="600"/>
              </a:spcBef>
              <a:buClr>
                <a:srgbClr val="FDBB63"/>
              </a:buClr>
              <a:buFont typeface="Wingdings" charset="2"/>
              <a:buChar char="§"/>
              <a:defRPr/>
            </a:pPr>
            <a:r>
              <a:rPr lang="en-GB" sz="1400" dirty="0" smtClean="0">
                <a:solidFill>
                  <a:srgbClr val="333333"/>
                </a:solidFill>
                <a:latin typeface="Arial"/>
                <a:cs typeface="Arial"/>
              </a:rPr>
              <a:t>Modulation of the intensity in the SIS18 booster cycles may lead to higher average intensities in SIS100.</a:t>
            </a:r>
          </a:p>
          <a:p>
            <a:pPr marL="285750" indent="-285750" defTabSz="457200" eaLnBrk="1" hangingPunct="1">
              <a:spcBef>
                <a:spcPts val="600"/>
              </a:spcBef>
              <a:buClr>
                <a:srgbClr val="FDBB63"/>
              </a:buClr>
              <a:buFont typeface="Wingdings" charset="2"/>
              <a:buChar char="§"/>
              <a:defRPr/>
            </a:pPr>
            <a:endParaRPr lang="en-GB" sz="1400" dirty="0" smtClean="0">
              <a:solidFill>
                <a:srgbClr val="333333"/>
              </a:solidFill>
              <a:latin typeface="Arial"/>
              <a:cs typeface="Arial"/>
            </a:endParaRPr>
          </a:p>
          <a:p>
            <a:pPr marL="285750" indent="-285750" defTabSz="457200" eaLnBrk="1" hangingPunct="1">
              <a:spcBef>
                <a:spcPts val="600"/>
              </a:spcBef>
              <a:buClr>
                <a:srgbClr val="FDBB63"/>
              </a:buClr>
              <a:buFont typeface="Wingdings" charset="2"/>
              <a:buChar char="§"/>
              <a:defRPr/>
            </a:pPr>
            <a:r>
              <a:rPr lang="en-GB" sz="1400" dirty="0" smtClean="0">
                <a:solidFill>
                  <a:srgbClr val="333333"/>
                </a:solidFill>
                <a:latin typeface="Arial"/>
                <a:cs typeface="Arial"/>
              </a:rPr>
              <a:t>Pumping power of NEG depends on number of monolayers (decrease by half an order of magnitude per monolayer).</a:t>
            </a:r>
          </a:p>
          <a:p>
            <a:pPr marL="285750" indent="-285750" defTabSz="457200" eaLnBrk="1" hangingPunct="1">
              <a:spcBef>
                <a:spcPts val="600"/>
              </a:spcBef>
              <a:buClr>
                <a:srgbClr val="FDBB63"/>
              </a:buClr>
              <a:buFont typeface="Wingdings" charset="2"/>
              <a:buChar char="§"/>
              <a:defRPr/>
            </a:pPr>
            <a:r>
              <a:rPr lang="en-GB" sz="1400" dirty="0" smtClean="0">
                <a:solidFill>
                  <a:srgbClr val="333333"/>
                </a:solidFill>
                <a:latin typeface="Arial"/>
                <a:cs typeface="Arial"/>
              </a:rPr>
              <a:t>Beam scrubbing reduced desorption yield.</a:t>
            </a:r>
            <a:endParaRPr lang="en-GB" sz="1400" dirty="0">
              <a:solidFill>
                <a:srgbClr val="333333"/>
              </a:solidFill>
              <a:latin typeface="Arial"/>
              <a:cs typeface="Aria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6"/>
          <p:cNvSpPr txBox="1">
            <a:spLocks noChangeArrowheads="1"/>
          </p:cNvSpPr>
          <p:nvPr/>
        </p:nvSpPr>
        <p:spPr bwMode="auto">
          <a:xfrm>
            <a:off x="203200" y="6021388"/>
            <a:ext cx="89249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600"/>
              <a:t>Latest simulations show stabilization of start pressure after 3 weeks of continous 3 Hz operation.</a:t>
            </a:r>
          </a:p>
        </p:txBody>
      </p:sp>
      <p:pic>
        <p:nvPicPr>
          <p:cNvPr id="47109" name="Picture 9"/>
          <p:cNvPicPr>
            <a:picLocks noChangeAspect="1" noChangeArrowheads="1"/>
          </p:cNvPicPr>
          <p:nvPr/>
        </p:nvPicPr>
        <p:blipFill>
          <a:blip r:embed="rId2">
            <a:extLst>
              <a:ext uri="{28A0092B-C50C-407E-A947-70E740481C1C}">
                <a14:useLocalDpi xmlns:a14="http://schemas.microsoft.com/office/drawing/2010/main" val="0"/>
              </a:ext>
            </a:extLst>
          </a:blip>
          <a:srcRect r="365"/>
          <a:stretch>
            <a:fillRect/>
          </a:stretch>
        </p:blipFill>
        <p:spPr bwMode="auto">
          <a:xfrm>
            <a:off x="76200" y="4456113"/>
            <a:ext cx="6300788" cy="160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10"/>
          <p:cNvPicPr>
            <a:picLocks noChangeAspect="1" noChangeArrowheads="1"/>
          </p:cNvPicPr>
          <p:nvPr/>
        </p:nvPicPr>
        <p:blipFill>
          <a:blip r:embed="rId3">
            <a:extLst>
              <a:ext uri="{28A0092B-C50C-407E-A947-70E740481C1C}">
                <a14:useLocalDpi xmlns:a14="http://schemas.microsoft.com/office/drawing/2010/main" val="0"/>
              </a:ext>
            </a:extLst>
          </a:blip>
          <a:srcRect r="371"/>
          <a:stretch>
            <a:fillRect/>
          </a:stretch>
        </p:blipFill>
        <p:spPr bwMode="auto">
          <a:xfrm>
            <a:off x="228600" y="2895600"/>
            <a:ext cx="6172200"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1" name="Text Box 11"/>
          <p:cNvSpPr txBox="1">
            <a:spLocks noChangeArrowheads="1"/>
          </p:cNvSpPr>
          <p:nvPr/>
        </p:nvSpPr>
        <p:spPr bwMode="auto">
          <a:xfrm>
            <a:off x="6553200" y="2971800"/>
            <a:ext cx="22860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600" dirty="0"/>
              <a:t>NEG </a:t>
            </a:r>
            <a:r>
              <a:rPr lang="de-DE" altLang="de-DE" sz="1600" dirty="0" err="1"/>
              <a:t>saturation</a:t>
            </a:r>
            <a:r>
              <a:rPr lang="de-DE" altLang="de-DE" sz="1600" dirty="0"/>
              <a:t> </a:t>
            </a:r>
            <a:r>
              <a:rPr lang="de-DE" altLang="de-DE" sz="1600" dirty="0" err="1"/>
              <a:t>with</a:t>
            </a:r>
            <a:r>
              <a:rPr lang="de-DE" altLang="de-DE" sz="1600" dirty="0"/>
              <a:t> </a:t>
            </a:r>
            <a:r>
              <a:rPr lang="de-DE" altLang="de-DE" sz="1600" dirty="0" smtClean="0"/>
              <a:t>beam </a:t>
            </a:r>
            <a:r>
              <a:rPr lang="de-DE" altLang="de-DE" sz="1600" dirty="0" err="1" smtClean="0"/>
              <a:t>scrubbing</a:t>
            </a:r>
            <a:endParaRPr lang="de-DE" altLang="de-DE" sz="1600" dirty="0"/>
          </a:p>
          <a:p>
            <a:pPr>
              <a:spcBef>
                <a:spcPct val="50000"/>
              </a:spcBef>
            </a:pPr>
            <a:endParaRPr lang="de-DE" altLang="de-DE" sz="1600" dirty="0"/>
          </a:p>
          <a:p>
            <a:pPr>
              <a:spcBef>
                <a:spcPct val="50000"/>
              </a:spcBef>
            </a:pPr>
            <a:endParaRPr lang="de-DE" altLang="de-DE" sz="1600" dirty="0"/>
          </a:p>
          <a:p>
            <a:pPr>
              <a:spcBef>
                <a:spcPct val="50000"/>
              </a:spcBef>
            </a:pPr>
            <a:endParaRPr lang="de-DE" altLang="de-DE" sz="1600" dirty="0"/>
          </a:p>
          <a:p>
            <a:pPr>
              <a:spcBef>
                <a:spcPct val="50000"/>
              </a:spcBef>
            </a:pPr>
            <a:r>
              <a:rPr lang="de-DE" altLang="de-DE" sz="1600" dirty="0"/>
              <a:t>NEG </a:t>
            </a:r>
            <a:r>
              <a:rPr lang="de-DE" altLang="de-DE" sz="1600" dirty="0" err="1"/>
              <a:t>saturation</a:t>
            </a:r>
            <a:r>
              <a:rPr lang="de-DE" altLang="de-DE" sz="1600" dirty="0"/>
              <a:t> </a:t>
            </a:r>
            <a:r>
              <a:rPr lang="de-DE" altLang="de-DE" sz="1600" dirty="0" err="1"/>
              <a:t>without</a:t>
            </a:r>
            <a:r>
              <a:rPr lang="de-DE" altLang="de-DE" sz="1600" dirty="0"/>
              <a:t> </a:t>
            </a:r>
            <a:r>
              <a:rPr lang="de-DE" altLang="de-DE" sz="1600" dirty="0" smtClean="0"/>
              <a:t>beam </a:t>
            </a:r>
            <a:r>
              <a:rPr lang="de-DE" altLang="de-DE" sz="1600" dirty="0" err="1" smtClean="0"/>
              <a:t>scrubbing</a:t>
            </a:r>
            <a:endParaRPr lang="de-DE" altLang="de-DE" sz="1600" dirty="0"/>
          </a:p>
        </p:txBody>
      </p:sp>
      <p:sp>
        <p:nvSpPr>
          <p:cNvPr id="2" name="Titel 1"/>
          <p:cNvSpPr>
            <a:spLocks noGrp="1"/>
          </p:cNvSpPr>
          <p:nvPr>
            <p:ph type="title"/>
          </p:nvPr>
        </p:nvSpPr>
        <p:spPr/>
        <p:txBody>
          <a:bodyPr>
            <a:normAutofit fontScale="90000"/>
          </a:bodyPr>
          <a:lstStyle/>
          <a:p>
            <a:r>
              <a:rPr lang="de-DE" altLang="de-DE" dirty="0" smtClean="0">
                <a:latin typeface="Arial" charset="0"/>
              </a:rPr>
              <a:t>2nd </a:t>
            </a:r>
            <a:r>
              <a:rPr lang="de-DE" altLang="de-DE" dirty="0">
                <a:latin typeface="Arial" charset="0"/>
              </a:rPr>
              <a:t>Generation </a:t>
            </a:r>
            <a:r>
              <a:rPr lang="de-DE" altLang="de-DE" dirty="0" err="1">
                <a:latin typeface="Arial" charset="0"/>
              </a:rPr>
              <a:t>of</a:t>
            </a:r>
            <a:r>
              <a:rPr lang="de-DE" altLang="de-DE" dirty="0">
                <a:latin typeface="Arial" charset="0"/>
              </a:rPr>
              <a:t> STRAHLSIM </a:t>
            </a:r>
            <a:r>
              <a:rPr lang="de-DE" altLang="de-DE" dirty="0" smtClean="0">
                <a:latin typeface="Arial" charset="0"/>
              </a:rPr>
              <a:t>Code</a:t>
            </a:r>
            <a:endParaRPr lang="de-DE" dirty="0"/>
          </a:p>
        </p:txBody>
      </p:sp>
      <p:sp>
        <p:nvSpPr>
          <p:cNvPr id="3" name="Inhaltsplatzhalter 2"/>
          <p:cNvSpPr>
            <a:spLocks noGrp="1"/>
          </p:cNvSpPr>
          <p:nvPr>
            <p:ph idx="1"/>
          </p:nvPr>
        </p:nvSpPr>
        <p:spPr>
          <a:xfrm>
            <a:off x="422565" y="1450685"/>
            <a:ext cx="8211834" cy="1444915"/>
          </a:xfrm>
        </p:spPr>
        <p:txBody>
          <a:bodyPr>
            <a:normAutofit fontScale="62500" lnSpcReduction="20000"/>
          </a:bodyPr>
          <a:lstStyle/>
          <a:p>
            <a:pPr>
              <a:spcBef>
                <a:spcPct val="50000"/>
              </a:spcBef>
              <a:buFont typeface="Wingdings" pitchFamily="2" charset="2"/>
              <a:buChar char="§"/>
            </a:pPr>
            <a:r>
              <a:rPr lang="en-GB" altLang="de-DE" dirty="0" smtClean="0">
                <a:latin typeface="Arial" charset="0"/>
              </a:rPr>
              <a:t>Spatial and time resolved simulation of dynamic vacuum and charge exchange beam loss.</a:t>
            </a:r>
          </a:p>
          <a:p>
            <a:pPr>
              <a:spcBef>
                <a:spcPct val="50000"/>
              </a:spcBef>
              <a:buFont typeface="Wingdings" pitchFamily="2" charset="2"/>
              <a:buChar char="§"/>
            </a:pPr>
            <a:r>
              <a:rPr lang="en-GB" altLang="de-DE" dirty="0" smtClean="0">
                <a:latin typeface="Arial" charset="0"/>
              </a:rPr>
              <a:t>Better modelling of localized effects (no conductivity averaging over the circumference).</a:t>
            </a:r>
          </a:p>
          <a:p>
            <a:pPr>
              <a:spcBef>
                <a:spcPct val="50000"/>
              </a:spcBef>
              <a:buFont typeface="Wingdings" pitchFamily="2" charset="2"/>
              <a:buChar char="§"/>
            </a:pPr>
            <a:r>
              <a:rPr lang="en-GB" altLang="de-DE" dirty="0" smtClean="0">
                <a:latin typeface="Arial" charset="0"/>
              </a:rPr>
              <a:t>Self determined static vacuum depending on the UHV system and  machine layout.</a:t>
            </a:r>
          </a:p>
          <a:p>
            <a:pPr>
              <a:spcBef>
                <a:spcPct val="50000"/>
              </a:spcBef>
              <a:buFont typeface="Wingdings" pitchFamily="2" charset="2"/>
              <a:buChar char="§"/>
            </a:pPr>
            <a:r>
              <a:rPr lang="en-GB" altLang="de-DE" dirty="0" smtClean="0">
                <a:latin typeface="Arial" charset="0"/>
              </a:rPr>
              <a:t>Long term stability (transmission) and NEG saturation depends on the beam scrubbing.</a:t>
            </a:r>
          </a:p>
          <a:p>
            <a:endParaRPr lang="en-GB"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86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2063" y="1268760"/>
            <a:ext cx="3857625" cy="26781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8131" name="Picture 10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2063" y="3983385"/>
            <a:ext cx="3860800" cy="25717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fontScale="90000"/>
          </a:bodyPr>
          <a:lstStyle/>
          <a:p>
            <a:r>
              <a:rPr lang="en-GB" altLang="de-DE" dirty="0">
                <a:latin typeface="Arial" charset="0"/>
                <a:cs typeface="Arial" charset="0"/>
              </a:rPr>
              <a:t>Present </a:t>
            </a:r>
            <a:r>
              <a:rPr lang="en-GB" altLang="de-DE" dirty="0" smtClean="0">
                <a:latin typeface="Arial" charset="0"/>
                <a:cs typeface="Arial" charset="0"/>
              </a:rPr>
              <a:t>SIS18 Machine </a:t>
            </a:r>
            <a:r>
              <a:rPr lang="en-GB" altLang="de-DE" dirty="0">
                <a:latin typeface="Arial" charset="0"/>
                <a:cs typeface="Arial" charset="0"/>
              </a:rPr>
              <a:t>Performance Status </a:t>
            </a:r>
            <a:endParaRPr lang="de-DE" dirty="0"/>
          </a:p>
        </p:txBody>
      </p:sp>
      <p:sp>
        <p:nvSpPr>
          <p:cNvPr id="3" name="Inhaltsplatzhalter 2"/>
          <p:cNvSpPr>
            <a:spLocks noGrp="1"/>
          </p:cNvSpPr>
          <p:nvPr>
            <p:ph idx="1"/>
          </p:nvPr>
        </p:nvSpPr>
        <p:spPr>
          <a:xfrm>
            <a:off x="422565" y="1450685"/>
            <a:ext cx="4509475" cy="4903585"/>
          </a:xfrm>
        </p:spPr>
        <p:txBody>
          <a:bodyPr>
            <a:noAutofit/>
          </a:bodyPr>
          <a:lstStyle/>
          <a:p>
            <a:pPr>
              <a:spcBef>
                <a:spcPts val="600"/>
              </a:spcBef>
            </a:pPr>
            <a:r>
              <a:rPr lang="en-GB" altLang="de-DE" sz="1400" dirty="0">
                <a:latin typeface="Arial" charset="0"/>
                <a:cs typeface="Arial" charset="0"/>
              </a:rPr>
              <a:t>The graph </a:t>
            </a:r>
            <a:r>
              <a:rPr lang="en-GB" altLang="de-DE" sz="1400" dirty="0" smtClean="0">
                <a:latin typeface="Arial" charset="0"/>
                <a:cs typeface="Arial" charset="0"/>
              </a:rPr>
              <a:t>“extracted intensity” </a:t>
            </a:r>
            <a:r>
              <a:rPr lang="en-GB" altLang="de-DE" sz="1400" dirty="0">
                <a:latin typeface="Arial" charset="0"/>
                <a:cs typeface="Arial" charset="0"/>
              </a:rPr>
              <a:t>over </a:t>
            </a:r>
            <a:r>
              <a:rPr lang="en-GB" altLang="de-DE" sz="1400" dirty="0" smtClean="0">
                <a:latin typeface="Arial" charset="0"/>
                <a:cs typeface="Arial" charset="0"/>
              </a:rPr>
              <a:t>“injected intensity” </a:t>
            </a:r>
            <a:r>
              <a:rPr lang="en-GB" altLang="de-DE" sz="1400" dirty="0">
                <a:latin typeface="Arial" charset="0"/>
                <a:cs typeface="Arial" charset="0"/>
              </a:rPr>
              <a:t>shows the limit of the machine performance determined by the technical development status of the machine</a:t>
            </a:r>
            <a:r>
              <a:rPr lang="en-GB" altLang="de-DE" sz="1400" dirty="0" smtClean="0">
                <a:latin typeface="Arial" charset="0"/>
                <a:cs typeface="Arial" charset="0"/>
              </a:rPr>
              <a:t>.</a:t>
            </a:r>
          </a:p>
          <a:p>
            <a:pPr>
              <a:spcBef>
                <a:spcPts val="600"/>
              </a:spcBef>
            </a:pPr>
            <a:endParaRPr lang="en-GB" altLang="de-DE" sz="1400" dirty="0">
              <a:latin typeface="Arial" charset="0"/>
              <a:cs typeface="Arial" charset="0"/>
            </a:endParaRPr>
          </a:p>
          <a:p>
            <a:pPr>
              <a:spcBef>
                <a:spcPts val="600"/>
              </a:spcBef>
            </a:pPr>
            <a:r>
              <a:rPr lang="en-GB" altLang="de-DE" sz="1400" dirty="0" smtClean="0">
                <a:latin typeface="Arial" charset="0"/>
                <a:cs typeface="Arial" charset="0"/>
              </a:rPr>
              <a:t>Measured </a:t>
            </a:r>
            <a:r>
              <a:rPr lang="en-GB" altLang="de-DE" sz="1400" dirty="0">
                <a:latin typeface="Arial" charset="0"/>
                <a:cs typeface="Arial" charset="0"/>
              </a:rPr>
              <a:t>data </a:t>
            </a:r>
            <a:r>
              <a:rPr lang="en-GB" altLang="de-DE" sz="1400" dirty="0" smtClean="0">
                <a:latin typeface="Arial" charset="0"/>
                <a:cs typeface="Arial" charset="0"/>
              </a:rPr>
              <a:t>(dots) and STRAHLSIM </a:t>
            </a:r>
            <a:r>
              <a:rPr lang="en-GB" altLang="de-DE" sz="1400" dirty="0">
                <a:latin typeface="Arial" charset="0"/>
                <a:cs typeface="Arial" charset="0"/>
              </a:rPr>
              <a:t>extrapolation for higher number of injected ions</a:t>
            </a:r>
            <a:r>
              <a:rPr lang="en-GB" altLang="de-DE" sz="1400" dirty="0" smtClean="0">
                <a:latin typeface="Arial" charset="0"/>
                <a:cs typeface="Arial" charset="0"/>
              </a:rPr>
              <a:t>.</a:t>
            </a:r>
          </a:p>
          <a:p>
            <a:pPr>
              <a:spcBef>
                <a:spcPts val="600"/>
              </a:spcBef>
            </a:pPr>
            <a:r>
              <a:rPr lang="en-GB" altLang="de-DE" sz="1400" dirty="0" smtClean="0">
                <a:latin typeface="Arial" charset="0"/>
                <a:cs typeface="Arial" charset="0"/>
              </a:rPr>
              <a:t>A </a:t>
            </a:r>
            <a:r>
              <a:rPr lang="en-GB" altLang="de-DE" sz="1400" dirty="0">
                <a:latin typeface="Arial" charset="0"/>
                <a:cs typeface="Arial" charset="0"/>
              </a:rPr>
              <a:t>linear dependence indicates </a:t>
            </a:r>
            <a:r>
              <a:rPr lang="en-GB" altLang="de-DE" sz="1400" dirty="0" smtClean="0">
                <a:latin typeface="Arial" charset="0"/>
                <a:cs typeface="Arial" charset="0"/>
              </a:rPr>
              <a:t>that the </a:t>
            </a:r>
            <a:r>
              <a:rPr lang="en-GB" altLang="de-DE" sz="1400" dirty="0">
                <a:latin typeface="Arial" charset="0"/>
                <a:cs typeface="Arial" charset="0"/>
              </a:rPr>
              <a:t>extracted </a:t>
            </a:r>
            <a:r>
              <a:rPr lang="en-GB" altLang="de-DE" sz="1400" dirty="0" smtClean="0">
                <a:latin typeface="Arial" charset="0"/>
                <a:cs typeface="Arial" charset="0"/>
              </a:rPr>
              <a:t>beam intensity is</a:t>
            </a:r>
            <a:endParaRPr lang="en-GB" altLang="de-DE" sz="1400" dirty="0" smtClean="0">
              <a:latin typeface="Arial" charset="0"/>
              <a:cs typeface="Arial" charset="0"/>
            </a:endParaRPr>
          </a:p>
          <a:p>
            <a:pPr lvl="1">
              <a:spcBef>
                <a:spcPts val="600"/>
              </a:spcBef>
            </a:pPr>
            <a:r>
              <a:rPr lang="en-GB" altLang="de-DE" sz="1200" dirty="0" smtClean="0">
                <a:latin typeface="Arial" charset="0"/>
                <a:cs typeface="Arial" charset="0"/>
              </a:rPr>
              <a:t>not </a:t>
            </a:r>
            <a:r>
              <a:rPr lang="en-GB" altLang="de-DE" sz="1200" dirty="0">
                <a:latin typeface="Arial" charset="0"/>
                <a:cs typeface="Arial" charset="0"/>
              </a:rPr>
              <a:t>yet defined by dynamic vacuum effects in the synchrotron </a:t>
            </a:r>
            <a:r>
              <a:rPr lang="en-GB" altLang="de-DE" sz="1200" dirty="0" smtClean="0">
                <a:latin typeface="Arial" charset="0"/>
                <a:cs typeface="Arial" charset="0"/>
              </a:rPr>
              <a:t>and</a:t>
            </a:r>
          </a:p>
          <a:p>
            <a:pPr lvl="1">
              <a:spcBef>
                <a:spcPts val="600"/>
              </a:spcBef>
            </a:pPr>
            <a:r>
              <a:rPr lang="en-GB" altLang="de-DE" sz="1200" dirty="0" smtClean="0">
                <a:latin typeface="Arial" charset="0"/>
                <a:cs typeface="Arial" charset="0"/>
              </a:rPr>
              <a:t>still </a:t>
            </a:r>
            <a:r>
              <a:rPr lang="en-GB" altLang="de-DE" sz="1200" dirty="0">
                <a:latin typeface="Arial" charset="0"/>
                <a:cs typeface="Arial" charset="0"/>
              </a:rPr>
              <a:t>depending on the injected (UNILAC) beam current</a:t>
            </a:r>
            <a:r>
              <a:rPr lang="en-GB" altLang="de-DE" sz="1200" dirty="0" smtClean="0">
                <a:latin typeface="Arial" charset="0"/>
                <a:cs typeface="Arial" charset="0"/>
              </a:rPr>
              <a:t>.</a:t>
            </a:r>
          </a:p>
          <a:p>
            <a:pPr>
              <a:spcBef>
                <a:spcPts val="600"/>
              </a:spcBef>
            </a:pPr>
            <a:r>
              <a:rPr lang="en-GB" altLang="de-DE" sz="1400" dirty="0" smtClean="0">
                <a:latin typeface="Arial" charset="0"/>
                <a:cs typeface="Arial" charset="0"/>
              </a:rPr>
              <a:t>Saturation </a:t>
            </a:r>
            <a:r>
              <a:rPr lang="en-GB" altLang="de-DE" sz="1400" dirty="0">
                <a:latin typeface="Arial" charset="0"/>
                <a:cs typeface="Arial" charset="0"/>
              </a:rPr>
              <a:t>by dynamic vacuum effects limited the maximum number of extracted </a:t>
            </a:r>
            <a:r>
              <a:rPr lang="en-GB" altLang="de-DE" sz="1400" dirty="0" smtClean="0">
                <a:latin typeface="Arial" charset="0"/>
                <a:cs typeface="Arial" charset="0"/>
              </a:rPr>
              <a:t>ions</a:t>
            </a:r>
          </a:p>
          <a:p>
            <a:pPr lvl="1">
              <a:spcBef>
                <a:spcPts val="600"/>
              </a:spcBef>
            </a:pPr>
            <a:r>
              <a:rPr lang="en-GB" altLang="de-DE" sz="1200" dirty="0" smtClean="0">
                <a:latin typeface="Arial" charset="0"/>
                <a:cs typeface="Arial" charset="0"/>
              </a:rPr>
              <a:t>in </a:t>
            </a:r>
            <a:r>
              <a:rPr lang="en-GB" altLang="de-DE" sz="1200" dirty="0">
                <a:latin typeface="Arial" charset="0"/>
                <a:cs typeface="Arial" charset="0"/>
              </a:rPr>
              <a:t>the year 2007 to 7x10</a:t>
            </a:r>
            <a:r>
              <a:rPr lang="en-GB" altLang="de-DE" sz="1200" baseline="30000" dirty="0">
                <a:latin typeface="Arial" charset="0"/>
                <a:cs typeface="Arial" charset="0"/>
              </a:rPr>
              <a:t>9</a:t>
            </a:r>
            <a:r>
              <a:rPr lang="en-GB" altLang="de-DE" sz="1200" dirty="0">
                <a:latin typeface="Arial" charset="0"/>
                <a:cs typeface="Arial" charset="0"/>
              </a:rPr>
              <a:t> ions</a:t>
            </a:r>
            <a:r>
              <a:rPr lang="en-GB" altLang="de-DE" sz="1200" dirty="0" smtClean="0">
                <a:latin typeface="Arial" charset="0"/>
                <a:cs typeface="Arial" charset="0"/>
              </a:rPr>
              <a:t>,</a:t>
            </a:r>
          </a:p>
          <a:p>
            <a:pPr lvl="1">
              <a:spcBef>
                <a:spcPts val="600"/>
              </a:spcBef>
            </a:pPr>
            <a:r>
              <a:rPr lang="en-GB" altLang="de-DE" sz="1200" dirty="0" smtClean="0">
                <a:latin typeface="Arial" charset="0"/>
                <a:cs typeface="Arial" charset="0"/>
              </a:rPr>
              <a:t>for </a:t>
            </a:r>
            <a:r>
              <a:rPr lang="en-GB" altLang="de-DE" sz="1200" dirty="0">
                <a:latin typeface="Arial" charset="0"/>
                <a:cs typeface="Arial" charset="0"/>
              </a:rPr>
              <a:t>the present situation </a:t>
            </a:r>
            <a:r>
              <a:rPr lang="en-GB" altLang="de-DE" sz="1200" dirty="0" smtClean="0">
                <a:latin typeface="Arial" charset="0"/>
                <a:cs typeface="Arial" charset="0"/>
              </a:rPr>
              <a:t>to </a:t>
            </a:r>
            <a:r>
              <a:rPr lang="en-GB" altLang="de-DE" sz="1200" b="1" dirty="0" smtClean="0">
                <a:latin typeface="Arial" charset="0"/>
                <a:cs typeface="Arial" charset="0"/>
              </a:rPr>
              <a:t>5x10</a:t>
            </a:r>
            <a:r>
              <a:rPr lang="en-GB" altLang="de-DE" sz="1200" b="1" baseline="30000" dirty="0" smtClean="0">
                <a:latin typeface="Arial" charset="0"/>
                <a:cs typeface="Arial" charset="0"/>
              </a:rPr>
              <a:t>10</a:t>
            </a:r>
            <a:r>
              <a:rPr lang="en-GB" altLang="de-DE" sz="1200" dirty="0" smtClean="0">
                <a:latin typeface="Arial" charset="0"/>
                <a:cs typeface="Arial" charset="0"/>
              </a:rPr>
              <a:t> ions (extrapolated, limited by UNILAC current).</a:t>
            </a:r>
            <a:endParaRPr lang="en-GB" altLang="de-DE" sz="1200" dirty="0">
              <a:latin typeface="Arial" charset="0"/>
              <a:cs typeface="Arial" charset="0"/>
            </a:endParaRPr>
          </a:p>
          <a:p>
            <a:pPr>
              <a:spcBef>
                <a:spcPts val="600"/>
              </a:spcBef>
            </a:pPr>
            <a:endParaRPr lang="de-DE" sz="1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2043113"/>
            <a:ext cx="5208587" cy="353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normAutofit/>
          </a:bodyPr>
          <a:lstStyle/>
          <a:p>
            <a:r>
              <a:rPr lang="en-GB" altLang="de-DE" dirty="0">
                <a:latin typeface="Calibri" pitchFamily="34" charset="0"/>
                <a:cs typeface="Arial" charset="0"/>
              </a:rPr>
              <a:t>SIS18 Booster </a:t>
            </a:r>
            <a:r>
              <a:rPr lang="en-GB" altLang="de-DE" dirty="0" smtClean="0">
                <a:latin typeface="Calibri" pitchFamily="34" charset="0"/>
                <a:cs typeface="Arial" charset="0"/>
              </a:rPr>
              <a:t>Operation for FAIR</a:t>
            </a:r>
            <a:endParaRPr lang="de-DE" dirty="0"/>
          </a:p>
        </p:txBody>
      </p:sp>
      <p:sp>
        <p:nvSpPr>
          <p:cNvPr id="3" name="Inhaltsplatzhalter 2"/>
          <p:cNvSpPr>
            <a:spLocks noGrp="1"/>
          </p:cNvSpPr>
          <p:nvPr>
            <p:ph idx="1"/>
          </p:nvPr>
        </p:nvSpPr>
        <p:spPr>
          <a:xfrm>
            <a:off x="422565" y="2204864"/>
            <a:ext cx="3141323" cy="4149406"/>
          </a:xfrm>
        </p:spPr>
        <p:txBody>
          <a:bodyPr>
            <a:normAutofit/>
          </a:bodyPr>
          <a:lstStyle/>
          <a:p>
            <a:pPr marL="0" indent="0">
              <a:buNone/>
            </a:pPr>
            <a:r>
              <a:rPr lang="en-GB" altLang="de-DE" sz="1600" dirty="0">
                <a:latin typeface="Arial" charset="0"/>
                <a:cs typeface="Times New Roman" pitchFamily="18" charset="0"/>
              </a:rPr>
              <a:t>Results of STRAHLSIM simulations for the desired </a:t>
            </a:r>
            <a:r>
              <a:rPr lang="en-GB" altLang="de-DE" sz="1600" u="sng" dirty="0">
                <a:latin typeface="Arial" charset="0"/>
                <a:cs typeface="Times New Roman" pitchFamily="18" charset="0"/>
              </a:rPr>
              <a:t>SIS18 booster operation </a:t>
            </a:r>
            <a:r>
              <a:rPr lang="en-GB" altLang="de-DE" sz="1600" dirty="0">
                <a:latin typeface="Arial" charset="0"/>
                <a:cs typeface="Times New Roman" pitchFamily="18" charset="0"/>
              </a:rPr>
              <a:t>with different (uncontrolled) initial beam loss.</a:t>
            </a:r>
            <a:endParaRPr lang="en-GB" altLang="de-DE" sz="1600" dirty="0">
              <a:latin typeface="Arial" charset="0"/>
              <a:cs typeface="Arial" charset="0"/>
            </a:endParaRPr>
          </a:p>
          <a:p>
            <a:endParaRPr lang="de-DE" sz="16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ltLang="de-DE" dirty="0" smtClean="0"/>
              <a:t>SIS18 </a:t>
            </a:r>
            <a:r>
              <a:rPr lang="de-DE" altLang="de-DE" dirty="0" err="1" smtClean="0"/>
              <a:t>Machine</a:t>
            </a:r>
            <a:r>
              <a:rPr lang="de-DE" altLang="de-DE" dirty="0" smtClean="0"/>
              <a:t> </a:t>
            </a:r>
            <a:r>
              <a:rPr lang="de-DE" altLang="de-DE" dirty="0"/>
              <a:t>Development </a:t>
            </a:r>
            <a:r>
              <a:rPr lang="de-DE" altLang="de-DE" dirty="0" err="1"/>
              <a:t>Issues</a:t>
            </a:r>
            <a:r>
              <a:rPr lang="de-DE" altLang="de-DE" dirty="0"/>
              <a:t> </a:t>
            </a:r>
            <a:r>
              <a:rPr lang="de-DE" altLang="de-DE" dirty="0" err="1"/>
              <a:t>and</a:t>
            </a:r>
            <a:r>
              <a:rPr lang="de-DE" altLang="de-DE" dirty="0"/>
              <a:t> </a:t>
            </a:r>
            <a:r>
              <a:rPr lang="de-DE" altLang="de-DE" dirty="0" smtClean="0"/>
              <a:t>Goals</a:t>
            </a:r>
            <a:endParaRPr lang="de-DE" dirty="0"/>
          </a:p>
        </p:txBody>
      </p:sp>
      <p:sp>
        <p:nvSpPr>
          <p:cNvPr id="3" name="Inhaltsplatzhalter 2"/>
          <p:cNvSpPr>
            <a:spLocks noGrp="1"/>
          </p:cNvSpPr>
          <p:nvPr>
            <p:ph idx="1"/>
          </p:nvPr>
        </p:nvSpPr>
        <p:spPr/>
        <p:txBody>
          <a:bodyPr>
            <a:normAutofit/>
          </a:bodyPr>
          <a:lstStyle/>
          <a:p>
            <a:pPr marL="0" indent="0">
              <a:spcBef>
                <a:spcPts val="600"/>
              </a:spcBef>
              <a:buNone/>
            </a:pPr>
            <a:r>
              <a:rPr lang="en-GB" altLang="de-DE" sz="1800" b="1" dirty="0" smtClean="0"/>
              <a:t>Development of low charge state, heavy ion operation</a:t>
            </a:r>
            <a:r>
              <a:rPr lang="en-GB" altLang="de-DE" sz="1800" dirty="0" smtClean="0"/>
              <a:t>:</a:t>
            </a:r>
          </a:p>
          <a:p>
            <a:pPr>
              <a:spcBef>
                <a:spcPts val="600"/>
              </a:spcBef>
            </a:pPr>
            <a:endParaRPr lang="en-GB" altLang="de-DE" sz="1800" dirty="0" smtClean="0"/>
          </a:p>
          <a:p>
            <a:pPr>
              <a:spcBef>
                <a:spcPts val="600"/>
              </a:spcBef>
              <a:buFont typeface="Arial" charset="0"/>
              <a:buChar char="•"/>
            </a:pPr>
            <a:r>
              <a:rPr lang="en-GB" altLang="de-DE" sz="1600" dirty="0" smtClean="0"/>
              <a:t>Benchmarking of loss profiles as a function of energy with STRAHSIM predictions (transmission through cycle / extracted versus injected number of ions).</a:t>
            </a:r>
          </a:p>
          <a:p>
            <a:pPr>
              <a:spcBef>
                <a:spcPts val="600"/>
              </a:spcBef>
              <a:buFont typeface="Arial" charset="0"/>
              <a:buChar char="•"/>
            </a:pPr>
            <a:r>
              <a:rPr lang="en-GB" altLang="de-DE" sz="1600" dirty="0" smtClean="0"/>
              <a:t>Life time measurements for various charge states U</a:t>
            </a:r>
            <a:r>
              <a:rPr lang="en-GB" altLang="de-DE" sz="1600" baseline="30000" dirty="0" smtClean="0"/>
              <a:t>27+</a:t>
            </a:r>
            <a:r>
              <a:rPr lang="en-GB" altLang="de-DE" sz="1600" dirty="0" smtClean="0"/>
              <a:t> - U</a:t>
            </a:r>
            <a:r>
              <a:rPr lang="en-GB" altLang="de-DE" sz="1600" baseline="30000" dirty="0" smtClean="0"/>
              <a:t>40+. </a:t>
            </a:r>
            <a:r>
              <a:rPr lang="en-GB" altLang="de-DE" sz="1600" dirty="0" smtClean="0"/>
              <a:t>Comparison with cross sections.</a:t>
            </a:r>
            <a:endParaRPr lang="en-GB" altLang="de-DE" sz="1600" baseline="30000" dirty="0" smtClean="0"/>
          </a:p>
          <a:p>
            <a:pPr>
              <a:spcBef>
                <a:spcPts val="600"/>
              </a:spcBef>
              <a:buFont typeface="Arial" charset="0"/>
              <a:buChar char="•"/>
            </a:pPr>
            <a:r>
              <a:rPr lang="en-GB" altLang="de-DE" sz="1600" dirty="0" smtClean="0"/>
              <a:t>Identification of remaining sections/devices with high UHV pressure.</a:t>
            </a:r>
          </a:p>
          <a:p>
            <a:pPr>
              <a:spcBef>
                <a:spcPts val="600"/>
              </a:spcBef>
              <a:buFont typeface="Arial" charset="0"/>
              <a:buChar char="•"/>
            </a:pPr>
            <a:r>
              <a:rPr lang="en-GB" altLang="de-DE" sz="1600" dirty="0" smtClean="0"/>
              <a:t>Commissioning of fast ramped mode (10 T/s up to 18 Tm) and benchmarking with expectations.</a:t>
            </a:r>
          </a:p>
          <a:p>
            <a:pPr>
              <a:spcBef>
                <a:spcPts val="600"/>
              </a:spcBef>
              <a:buFont typeface="Arial" charset="0"/>
              <a:buChar char="•"/>
            </a:pPr>
            <a:r>
              <a:rPr lang="en-GB" altLang="de-DE" sz="1600" dirty="0" smtClean="0"/>
              <a:t>Optimization of MTI, beam halo collimation in transfer channel  minimization of uncontrolled initial beam loss.</a:t>
            </a:r>
          </a:p>
          <a:p>
            <a:pPr>
              <a:spcBef>
                <a:spcPts val="600"/>
              </a:spcBef>
              <a:buFont typeface="Arial" charset="0"/>
              <a:buChar char="•"/>
            </a:pPr>
            <a:r>
              <a:rPr lang="en-GB" altLang="de-DE" sz="1600" dirty="0" smtClean="0"/>
              <a:t>Slow extraction of low charge state, heavy ion beams</a:t>
            </a:r>
            <a:r>
              <a:rPr lang="en-GB" altLang="de-DE" sz="1600" dirty="0" smtClean="0"/>
              <a:t>.</a:t>
            </a:r>
            <a:endParaRPr lang="en-GB" altLang="de-DE" sz="1600"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de-DE" altLang="de-DE" dirty="0"/>
              <a:t>SIS100  </a:t>
            </a:r>
            <a:endParaRPr lang="de-DE" dirty="0"/>
          </a:p>
        </p:txBody>
      </p:sp>
      <p:sp>
        <p:nvSpPr>
          <p:cNvPr id="21508" name="Rectangle 11"/>
          <p:cNvSpPr>
            <a:spLocks noChangeArrowheads="1"/>
          </p:cNvSpPr>
          <p:nvPr/>
        </p:nvSpPr>
        <p:spPr bwMode="auto">
          <a:xfrm>
            <a:off x="4711700" y="5383213"/>
            <a:ext cx="923925" cy="493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a:endParaRPr lang="de-DE" altLang="de-DE">
              <a:cs typeface="Arial" pitchFamily="34" charset="0"/>
            </a:endParaRPr>
          </a:p>
        </p:txBody>
      </p:sp>
      <p:sp>
        <p:nvSpPr>
          <p:cNvPr id="21507" name="Textfeld 2"/>
          <p:cNvSpPr txBox="1">
            <a:spLocks noChangeArrowheads="1"/>
          </p:cNvSpPr>
          <p:nvPr/>
        </p:nvSpPr>
        <p:spPr bwMode="auto">
          <a:xfrm>
            <a:off x="4086895" y="1295182"/>
            <a:ext cx="1584176" cy="523220"/>
          </a:xfrm>
          <a:prstGeom prst="rect">
            <a:avLst/>
          </a:prstGeom>
          <a:solidFill>
            <a:schemeClr val="bg1"/>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endParaRPr lang="de-DE" altLang="de-DE" sz="2800" b="1" dirty="0"/>
          </a:p>
        </p:txBody>
      </p:sp>
      <p:grpSp>
        <p:nvGrpSpPr>
          <p:cNvPr id="3" name="Gruppieren 2"/>
          <p:cNvGrpSpPr/>
          <p:nvPr/>
        </p:nvGrpSpPr>
        <p:grpSpPr>
          <a:xfrm>
            <a:off x="4427984" y="3412499"/>
            <a:ext cx="4608512" cy="3130097"/>
            <a:chOff x="4427984" y="3412499"/>
            <a:chExt cx="4608512" cy="3130097"/>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097" t="26666" r="26984" b="16049"/>
            <a:stretch/>
          </p:blipFill>
          <p:spPr bwMode="auto">
            <a:xfrm>
              <a:off x="4427984" y="3412499"/>
              <a:ext cx="4532674" cy="3112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8748464" y="6326572"/>
              <a:ext cx="288032"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sp>
        <p:nvSpPr>
          <p:cNvPr id="4" name="Textfeld 3"/>
          <p:cNvSpPr txBox="1"/>
          <p:nvPr/>
        </p:nvSpPr>
        <p:spPr>
          <a:xfrm>
            <a:off x="4711700" y="1362512"/>
            <a:ext cx="4248958" cy="1538883"/>
          </a:xfrm>
          <a:prstGeom prst="rect">
            <a:avLst/>
          </a:prstGeom>
        </p:spPr>
        <p:txBody>
          <a:bodyPr vert="horz" wrap="square" lIns="91440" tIns="45720" rIns="91440" bIns="45720" rtlCol="0" anchor="t">
            <a:spAutoFit/>
          </a:bodyPr>
          <a:lstStyle/>
          <a:p>
            <a:pPr algn="l">
              <a:spcAft>
                <a:spcPts val="600"/>
              </a:spcAft>
            </a:pPr>
            <a:r>
              <a:rPr lang="en-US" sz="1400" b="1" dirty="0" smtClean="0"/>
              <a:t>Overall status:</a:t>
            </a:r>
          </a:p>
          <a:p>
            <a:pPr marL="285750" indent="-285750" algn="l">
              <a:spcAft>
                <a:spcPts val="600"/>
              </a:spcAft>
              <a:buFont typeface="Arial" panose="020B0604020202020204" pitchFamily="34" charset="0"/>
              <a:buChar char="•"/>
            </a:pPr>
            <a:r>
              <a:rPr lang="en-US" sz="1200" dirty="0"/>
              <a:t>More than </a:t>
            </a:r>
            <a:r>
              <a:rPr lang="en-US" sz="1200" dirty="0" smtClean="0"/>
              <a:t>60% </a:t>
            </a:r>
            <a:r>
              <a:rPr lang="en-US" sz="1200" dirty="0"/>
              <a:t>of the overall SIS100 cost book value is </a:t>
            </a:r>
            <a:r>
              <a:rPr lang="en-US" sz="1200" dirty="0" smtClean="0"/>
              <a:t>contracted.</a:t>
            </a:r>
            <a:endParaRPr lang="en-US" sz="1200" dirty="0"/>
          </a:p>
          <a:p>
            <a:pPr marL="285750" indent="-285750" algn="l">
              <a:spcAft>
                <a:spcPts val="600"/>
              </a:spcAft>
              <a:buFont typeface="Arial" panose="020B0604020202020204" pitchFamily="34" charset="0"/>
              <a:buChar char="•"/>
            </a:pPr>
            <a:r>
              <a:rPr lang="en-US" sz="1200" dirty="0" smtClean="0"/>
              <a:t>Delivery </a:t>
            </a:r>
            <a:r>
              <a:rPr lang="en-US" sz="1200" dirty="0"/>
              <a:t>of SIS100 </a:t>
            </a:r>
            <a:r>
              <a:rPr lang="en-US" sz="1200" dirty="0" smtClean="0"/>
              <a:t>series components started in 2017.</a:t>
            </a:r>
            <a:endParaRPr lang="en-US" sz="1200" dirty="0"/>
          </a:p>
          <a:p>
            <a:pPr marL="285750" indent="-285750" algn="l">
              <a:spcAft>
                <a:spcPts val="600"/>
              </a:spcAft>
              <a:buFont typeface="Arial" panose="020B0604020202020204" pitchFamily="34" charset="0"/>
              <a:buChar char="•"/>
            </a:pPr>
            <a:r>
              <a:rPr lang="en-US" sz="1200" dirty="0" smtClean="0"/>
              <a:t>All </a:t>
            </a:r>
            <a:r>
              <a:rPr lang="en-US" sz="1200" dirty="0"/>
              <a:t>large series (long lead items) are contracted</a:t>
            </a:r>
            <a:r>
              <a:rPr lang="en-US" sz="1200" dirty="0" smtClean="0"/>
              <a:t>.</a:t>
            </a:r>
          </a:p>
          <a:p>
            <a:pPr algn="l">
              <a:spcAft>
                <a:spcPts val="600"/>
              </a:spcAft>
            </a:pPr>
            <a:r>
              <a:rPr lang="en-US" sz="1200" dirty="0" smtClean="0"/>
              <a:t>SIS100 is entering the „</a:t>
            </a:r>
            <a:r>
              <a:rPr lang="en-US" sz="1200" b="1" i="1" dirty="0" smtClean="0"/>
              <a:t>hot phase</a:t>
            </a:r>
            <a:r>
              <a:rPr lang="en-US" sz="1200" dirty="0" smtClean="0"/>
              <a:t>“!</a:t>
            </a:r>
          </a:p>
        </p:txBody>
      </p:sp>
      <p:pic>
        <p:nvPicPr>
          <p:cNvPr id="16" name="Grafik 15"/>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51519" y="1556792"/>
            <a:ext cx="4287985" cy="2952328"/>
          </a:xfrm>
          <a:prstGeom prst="rect">
            <a:avLst/>
          </a:prstGeom>
        </p:spPr>
      </p:pic>
    </p:spTree>
    <p:extLst>
      <p:ext uri="{BB962C8B-B14F-4D97-AF65-F5344CB8AC3E}">
        <p14:creationId xmlns:p14="http://schemas.microsoft.com/office/powerpoint/2010/main" val="361592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2700" dirty="0" smtClean="0"/>
              <a:t>SIS100:</a:t>
            </a:r>
            <a:r>
              <a:rPr lang="de-DE" dirty="0" smtClean="0"/>
              <a:t/>
            </a:r>
            <a:br>
              <a:rPr lang="de-DE" dirty="0" smtClean="0"/>
            </a:br>
            <a:r>
              <a:rPr lang="de-DE" sz="2200" dirty="0" err="1" smtClean="0"/>
              <a:t>Lattice</a:t>
            </a:r>
            <a:r>
              <a:rPr lang="de-DE" sz="2200" dirty="0" smtClean="0"/>
              <a:t> design </a:t>
            </a:r>
            <a:r>
              <a:rPr lang="de-DE" sz="2200" dirty="0" err="1" smtClean="0"/>
              <a:t>criterias</a:t>
            </a:r>
            <a:endParaRPr lang="de-DE" dirty="0"/>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a:xfrm>
                <a:off x="422565" y="1450685"/>
                <a:ext cx="5085539" cy="4903585"/>
              </a:xfrm>
            </p:spPr>
            <p:txBody>
              <a:bodyPr>
                <a:noAutofit/>
              </a:bodyPr>
              <a:lstStyle/>
              <a:p>
                <a:pPr marL="457200" indent="-457200">
                  <a:buFont typeface="+mj-lt"/>
                  <a:buAutoNum type="arabicPeriod"/>
                </a:pPr>
                <a:r>
                  <a:rPr lang="en-US" sz="1500" dirty="0" smtClean="0"/>
                  <a:t>Length: 5 x SIS18 length (= 1 083.6 m)</a:t>
                </a:r>
              </a:p>
              <a:p>
                <a:pPr marL="457200" indent="-457200">
                  <a:buFont typeface="+mj-lt"/>
                  <a:buAutoNum type="arabicPeriod"/>
                </a:pPr>
                <a:r>
                  <a:rPr lang="en-US" sz="1500" dirty="0" smtClean="0"/>
                  <a:t>Reference ion operation: U</a:t>
                </a:r>
                <a:r>
                  <a:rPr lang="en-US" sz="1500" baseline="30000" dirty="0" smtClean="0"/>
                  <a:t>28+</a:t>
                </a:r>
              </a:p>
              <a:p>
                <a:pPr lvl="1"/>
                <a:r>
                  <a:rPr lang="en-US" sz="1200" dirty="0" smtClean="0"/>
                  <a:t>Localize beam ionization losses</a:t>
                </a:r>
              </a:p>
              <a:p>
                <a:pPr lvl="1"/>
                <a:r>
                  <a:rPr lang="en-US" sz="1200" dirty="0" smtClean="0"/>
                  <a:t>Control vacuum pressure</a:t>
                </a:r>
              </a:p>
              <a:p>
                <a:pPr marL="457200" indent="-457200">
                  <a:buFont typeface="+mj-lt"/>
                  <a:buAutoNum type="arabicPeriod"/>
                </a:pPr>
                <a:r>
                  <a:rPr lang="en-US" sz="1500" dirty="0"/>
                  <a:t>Secondary ion: Protons</a:t>
                </a:r>
              </a:p>
              <a:p>
                <a:pPr lvl="1"/>
                <a:r>
                  <a:rPr lang="en-US" sz="1200" dirty="0"/>
                  <a:t>Variable </a:t>
                </a:r>
                <a14:m>
                  <m:oMath xmlns:m="http://schemas.openxmlformats.org/officeDocument/2006/math">
                    <m:sSub>
                      <m:sSubPr>
                        <m:ctrlPr>
                          <a:rPr lang="en-US" sz="1200" i="1">
                            <a:latin typeface="Cambria Math"/>
                          </a:rPr>
                        </m:ctrlPr>
                      </m:sSubPr>
                      <m:e>
                        <m:r>
                          <a:rPr lang="en-US" sz="1200" i="1">
                            <a:latin typeface="Cambria Math"/>
                          </a:rPr>
                          <m:t>𝛾</m:t>
                        </m:r>
                      </m:e>
                      <m:sub>
                        <m:r>
                          <a:rPr lang="en-US" sz="1200" i="1">
                            <a:latin typeface="Cambria Math"/>
                          </a:rPr>
                          <m:t>𝑡</m:t>
                        </m:r>
                      </m:sub>
                    </m:sSub>
                  </m:oMath>
                </a14:m>
                <a:r>
                  <a:rPr lang="en-US" sz="1200" dirty="0"/>
                  <a:t>-optics by multiple quadrupole families</a:t>
                </a:r>
              </a:p>
              <a:p>
                <a:pPr lvl="1"/>
                <a:r>
                  <a:rPr lang="en-US" sz="1200" dirty="0"/>
                  <a:t>Fixed </a:t>
                </a:r>
                <a14:m>
                  <m:oMath xmlns:m="http://schemas.openxmlformats.org/officeDocument/2006/math">
                    <m:sSub>
                      <m:sSubPr>
                        <m:ctrlPr>
                          <a:rPr lang="en-US" sz="1200" i="1">
                            <a:latin typeface="Cambria Math"/>
                          </a:rPr>
                        </m:ctrlPr>
                      </m:sSubPr>
                      <m:e>
                        <m:r>
                          <a:rPr lang="en-US" sz="1200" i="1">
                            <a:latin typeface="Cambria Math"/>
                          </a:rPr>
                          <m:t>𝛾</m:t>
                        </m:r>
                      </m:e>
                      <m:sub>
                        <m:r>
                          <a:rPr lang="en-US" sz="1200" i="1">
                            <a:latin typeface="Cambria Math"/>
                          </a:rPr>
                          <m:t>𝑡</m:t>
                        </m:r>
                      </m:sub>
                    </m:sSub>
                  </m:oMath>
                </a14:m>
                <a:r>
                  <a:rPr lang="en-US" sz="1200" dirty="0"/>
                  <a:t>-optics utilizing fast </a:t>
                </a:r>
                <a14:m>
                  <m:oMath xmlns:m="http://schemas.openxmlformats.org/officeDocument/2006/math">
                    <m:sSub>
                      <m:sSubPr>
                        <m:ctrlPr>
                          <a:rPr lang="en-US" sz="1200" i="1">
                            <a:latin typeface="Cambria Math"/>
                          </a:rPr>
                        </m:ctrlPr>
                      </m:sSubPr>
                      <m:e>
                        <m:r>
                          <a:rPr lang="en-US" sz="1200" i="1">
                            <a:latin typeface="Cambria Math"/>
                          </a:rPr>
                          <m:t>𝛾</m:t>
                        </m:r>
                      </m:e>
                      <m:sub>
                        <m:r>
                          <a:rPr lang="en-US" sz="1200" i="1">
                            <a:latin typeface="Cambria Math"/>
                          </a:rPr>
                          <m:t>𝑡</m:t>
                        </m:r>
                      </m:sub>
                    </m:sSub>
                  </m:oMath>
                </a14:m>
                <a:r>
                  <a:rPr lang="en-US" sz="1200" dirty="0"/>
                  <a:t>-jump quadrupoles</a:t>
                </a:r>
              </a:p>
              <a:p>
                <a:pPr marL="457200" indent="-457200">
                  <a:buFont typeface="+mj-lt"/>
                  <a:buAutoNum type="arabicPeriod"/>
                </a:pPr>
                <a:r>
                  <a:rPr lang="en-US" sz="1500" dirty="0" smtClean="0"/>
                  <a:t>RF </a:t>
                </a:r>
                <a:r>
                  <a:rPr lang="en-US" sz="1500" dirty="0"/>
                  <a:t>system</a:t>
                </a:r>
              </a:p>
              <a:p>
                <a:pPr lvl="1"/>
                <a:r>
                  <a:rPr lang="en-US" sz="1200" dirty="0" smtClean="0"/>
                  <a:t>Room temperature cavities, dispersion free straight sections</a:t>
                </a:r>
              </a:p>
              <a:p>
                <a:pPr lvl="1"/>
                <a:r>
                  <a:rPr lang="en-US" sz="1200" dirty="0" smtClean="0"/>
                  <a:t>State-of-the-art </a:t>
                </a:r>
                <a:r>
                  <a:rPr lang="en-US" sz="1200" dirty="0"/>
                  <a:t>bunch manipulations: Bunch merging &amp; compression, Barrier buckets</a:t>
                </a:r>
              </a:p>
              <a:p>
                <a:pPr marL="457200" indent="-457200">
                  <a:buFont typeface="+mj-lt"/>
                  <a:buAutoNum type="arabicPeriod"/>
                </a:pPr>
                <a:r>
                  <a:rPr lang="en-US" sz="1500" dirty="0" smtClean="0"/>
                  <a:t>Versatile extraction modes</a:t>
                </a:r>
              </a:p>
              <a:p>
                <a:pPr lvl="1"/>
                <a:r>
                  <a:rPr lang="en-US" sz="1200" dirty="0" smtClean="0"/>
                  <a:t>Fast </a:t>
                </a:r>
                <a:r>
                  <a:rPr lang="en-US" sz="1200" dirty="0"/>
                  <a:t>b</a:t>
                </a:r>
                <a:r>
                  <a:rPr lang="en-US" sz="1200" dirty="0" smtClean="0"/>
                  <a:t>ipolar Kicker system (internal emergency dump)</a:t>
                </a:r>
              </a:p>
              <a:p>
                <a:pPr lvl="1"/>
                <a:r>
                  <a:rPr lang="en-US" sz="1200" dirty="0" smtClean="0"/>
                  <a:t>Slow extraction: KO-excited beam, resonant extraction</a:t>
                </a:r>
              </a:p>
              <a:p>
                <a:pPr lvl="1"/>
                <a:endParaRPr lang="en-US" sz="1200" dirty="0" smtClean="0"/>
              </a:p>
              <a:p>
                <a:pPr lvl="1"/>
                <a:endParaRPr lang="en-US" sz="1200" dirty="0" smtClean="0"/>
              </a:p>
              <a:p>
                <a:pPr lvl="2"/>
                <a:endParaRPr lang="en-US" sz="1100" dirty="0"/>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xfrm>
                <a:off x="422565" y="1450685"/>
                <a:ext cx="5085539" cy="4903585"/>
              </a:xfrm>
              <a:blipFill rotWithShape="1">
                <a:blip r:embed="rId2"/>
                <a:stretch>
                  <a:fillRect l="-240" t="-249"/>
                </a:stretch>
              </a:blipFill>
            </p:spPr>
            <p:txBody>
              <a:bodyPr/>
              <a:lstStyle/>
              <a:p>
                <a:r>
                  <a:rPr lang="de-DE">
                    <a:noFill/>
                  </a:rPr>
                  <a:t> </a:t>
                </a:r>
              </a:p>
            </p:txBody>
          </p:sp>
        </mc:Fallback>
      </mc:AlternateContent>
      <p:pic>
        <p:nvPicPr>
          <p:cNvPr id="5" name="Picture 1103" descr="SIS100-300_Sektor_2_text"/>
          <p:cNvPicPr>
            <a:picLocks noChangeAspect="1" noChangeArrowheads="1"/>
          </p:cNvPicPr>
          <p:nvPr/>
        </p:nvPicPr>
        <p:blipFill rotWithShape="1">
          <a:blip r:embed="rId3"/>
          <a:srcRect l="19329"/>
          <a:stretch/>
        </p:blipFill>
        <p:spPr bwMode="auto">
          <a:xfrm>
            <a:off x="4428740" y="4965945"/>
            <a:ext cx="2220191" cy="15038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pieren 17"/>
          <p:cNvGrpSpPr/>
          <p:nvPr/>
        </p:nvGrpSpPr>
        <p:grpSpPr>
          <a:xfrm>
            <a:off x="5274242" y="1483109"/>
            <a:ext cx="3480343" cy="3674083"/>
            <a:chOff x="1019175" y="9410700"/>
            <a:chExt cx="11612563" cy="12258996"/>
          </a:xfrm>
        </p:grpSpPr>
        <p:pic>
          <p:nvPicPr>
            <p:cNvPr id="19" name="Picture 1075"/>
            <p:cNvPicPr>
              <a:picLocks noChangeAspect="1" noChangeArrowheads="1"/>
            </p:cNvPicPr>
            <p:nvPr/>
          </p:nvPicPr>
          <p:blipFill>
            <a:blip r:embed="rId4" cstate="print">
              <a:extLst>
                <a:ext uri="{28A0092B-C50C-407E-A947-70E740481C1C}">
                  <a14:useLocalDpi xmlns:a14="http://schemas.microsoft.com/office/drawing/2010/main" val="0"/>
                </a:ext>
              </a:extLst>
            </a:blip>
            <a:srcRect l="27151" r="12656"/>
            <a:stretch>
              <a:fillRect/>
            </a:stretch>
          </p:blipFill>
          <p:spPr bwMode="auto">
            <a:xfrm>
              <a:off x="1854200" y="9818688"/>
              <a:ext cx="10777538" cy="1065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feld 1"/>
            <p:cNvSpPr txBox="1">
              <a:spLocks noChangeArrowheads="1"/>
            </p:cNvSpPr>
            <p:nvPr/>
          </p:nvSpPr>
          <p:spPr bwMode="auto">
            <a:xfrm rot="20567337">
              <a:off x="4736828" y="11440175"/>
              <a:ext cx="2734205" cy="77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a:r>
                <a:rPr lang="en-GB" altLang="de-DE" sz="900">
                  <a:latin typeface="Arial" charset="0"/>
                  <a:cs typeface="Arial" charset="0"/>
                </a:rPr>
                <a:t>Acceleration</a:t>
              </a:r>
            </a:p>
          </p:txBody>
        </p:sp>
        <p:sp>
          <p:nvSpPr>
            <p:cNvPr id="21" name="Textfeld 45"/>
            <p:cNvSpPr txBox="1">
              <a:spLocks noChangeArrowheads="1"/>
            </p:cNvSpPr>
            <p:nvPr/>
          </p:nvSpPr>
          <p:spPr bwMode="auto">
            <a:xfrm rot="2431423">
              <a:off x="8107883" y="12141849"/>
              <a:ext cx="2734205" cy="77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a:r>
                <a:rPr lang="en-GB" altLang="de-DE" sz="900">
                  <a:latin typeface="Arial" charset="0"/>
                  <a:cs typeface="Arial" charset="0"/>
                </a:rPr>
                <a:t>Acceleration</a:t>
              </a:r>
            </a:p>
          </p:txBody>
        </p:sp>
        <p:sp>
          <p:nvSpPr>
            <p:cNvPr id="22" name="Textfeld 46"/>
            <p:cNvSpPr txBox="1">
              <a:spLocks noChangeArrowheads="1"/>
            </p:cNvSpPr>
            <p:nvPr/>
          </p:nvSpPr>
          <p:spPr bwMode="auto">
            <a:xfrm rot="16887537">
              <a:off x="8405142" y="15133416"/>
              <a:ext cx="3654166" cy="123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a:r>
                <a:rPr lang="en-GB" altLang="de-DE" sz="900">
                  <a:latin typeface="Arial" charset="0"/>
                  <a:cs typeface="Arial" charset="0"/>
                </a:rPr>
                <a:t>Transfer</a:t>
              </a:r>
            </a:p>
            <a:p>
              <a:pPr algn="ctr"/>
              <a:r>
                <a:rPr lang="en-GB" altLang="de-DE" sz="900">
                  <a:latin typeface="Arial" charset="0"/>
                  <a:cs typeface="Arial" charset="0"/>
                </a:rPr>
                <a:t>SIS100 </a:t>
              </a:r>
              <a:r>
                <a:rPr lang="en-GB" altLang="de-DE" sz="900">
                  <a:latin typeface="Arial" charset="0"/>
                  <a:cs typeface="Arial" charset="0"/>
                  <a:sym typeface="Wingdings" pitchFamily="2" charset="2"/>
                </a:rPr>
                <a:t></a:t>
              </a:r>
              <a:r>
                <a:rPr lang="en-GB" altLang="de-DE" sz="900">
                  <a:latin typeface="Arial" charset="0"/>
                  <a:cs typeface="Arial" charset="0"/>
                </a:rPr>
                <a:t> SIS300</a:t>
              </a:r>
            </a:p>
          </p:txBody>
        </p:sp>
        <p:sp>
          <p:nvSpPr>
            <p:cNvPr id="23" name="Textfeld 47"/>
            <p:cNvSpPr txBox="1">
              <a:spLocks noChangeArrowheads="1"/>
            </p:cNvSpPr>
            <p:nvPr/>
          </p:nvSpPr>
          <p:spPr bwMode="auto">
            <a:xfrm rot="20458232">
              <a:off x="7862054" y="19244245"/>
              <a:ext cx="2541656" cy="123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a:r>
                <a:rPr lang="en-GB" altLang="de-DE" sz="900">
                  <a:latin typeface="Calibri" pitchFamily="34" charset="0"/>
                  <a:cs typeface="Arial" charset="0"/>
                </a:rPr>
                <a:t>→ </a:t>
              </a:r>
              <a:r>
                <a:rPr lang="en-GB" altLang="de-DE" sz="900">
                  <a:latin typeface="Arial" charset="0"/>
                  <a:cs typeface="Arial" charset="0"/>
                </a:rPr>
                <a:t>Injection</a:t>
              </a:r>
            </a:p>
            <a:p>
              <a:pPr algn="ctr"/>
              <a:r>
                <a:rPr lang="en-GB" altLang="de-DE" sz="900">
                  <a:latin typeface="Arial" charset="0"/>
                  <a:cs typeface="Arial" charset="0"/>
                </a:rPr>
                <a:t>from SIS18</a:t>
              </a:r>
            </a:p>
          </p:txBody>
        </p:sp>
        <p:sp>
          <p:nvSpPr>
            <p:cNvPr id="24" name="Textfeld 48"/>
            <p:cNvSpPr txBox="1">
              <a:spLocks noChangeArrowheads="1"/>
            </p:cNvSpPr>
            <p:nvPr/>
          </p:nvSpPr>
          <p:spPr bwMode="auto">
            <a:xfrm rot="2625777">
              <a:off x="1968215" y="18242537"/>
              <a:ext cx="3183487" cy="123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a:r>
                <a:rPr lang="en-GB" altLang="de-DE" sz="900">
                  <a:latin typeface="Arial" charset="0"/>
                  <a:cs typeface="Arial" charset="0"/>
                </a:rPr>
                <a:t>Extraction </a:t>
              </a:r>
              <a:r>
                <a:rPr lang="en-GB" altLang="de-DE" sz="900">
                  <a:latin typeface="Calibri" pitchFamily="34" charset="0"/>
                  <a:cs typeface="Arial" charset="0"/>
                </a:rPr>
                <a:t>→</a:t>
              </a:r>
              <a:endParaRPr lang="en-GB" altLang="de-DE" sz="900">
                <a:latin typeface="Arial" charset="0"/>
                <a:cs typeface="Arial" charset="0"/>
              </a:endParaRPr>
            </a:p>
            <a:p>
              <a:pPr algn="ctr"/>
              <a:r>
                <a:rPr lang="en-GB" altLang="de-DE" sz="900">
                  <a:latin typeface="Arial" charset="0"/>
                  <a:cs typeface="Arial" charset="0"/>
                </a:rPr>
                <a:t>to Experiments</a:t>
              </a:r>
            </a:p>
          </p:txBody>
        </p:sp>
        <p:sp>
          <p:nvSpPr>
            <p:cNvPr id="25" name="Textfeld 49"/>
            <p:cNvSpPr txBox="1">
              <a:spLocks noChangeArrowheads="1"/>
            </p:cNvSpPr>
            <p:nvPr/>
          </p:nvSpPr>
          <p:spPr bwMode="auto">
            <a:xfrm rot="16939906">
              <a:off x="2702100" y="13668156"/>
              <a:ext cx="2798388" cy="123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a:r>
                <a:rPr lang="en-GB" altLang="de-DE" sz="900">
                  <a:latin typeface="Arial" charset="0"/>
                  <a:cs typeface="Arial" charset="0"/>
                </a:rPr>
                <a:t>Bunch</a:t>
              </a:r>
            </a:p>
            <a:p>
              <a:pPr algn="ctr"/>
              <a:r>
                <a:rPr lang="en-GB" altLang="de-DE" sz="900">
                  <a:latin typeface="Arial" charset="0"/>
                  <a:cs typeface="Arial" charset="0"/>
                </a:rPr>
                <a:t>compression</a:t>
              </a:r>
            </a:p>
          </p:txBody>
        </p:sp>
        <p:sp>
          <p:nvSpPr>
            <p:cNvPr id="26" name="Textfeld 2"/>
            <p:cNvSpPr txBox="1">
              <a:spLocks noChangeArrowheads="1"/>
            </p:cNvSpPr>
            <p:nvPr/>
          </p:nvSpPr>
          <p:spPr bwMode="auto">
            <a:xfrm>
              <a:off x="6024666" y="14568488"/>
              <a:ext cx="2436587" cy="162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a:r>
                <a:rPr lang="de-DE" altLang="de-DE" sz="1000" b="1">
                  <a:latin typeface="Arial" charset="0"/>
                  <a:cs typeface="Arial" charset="0"/>
                </a:rPr>
                <a:t>SIS100</a:t>
              </a:r>
            </a:p>
            <a:p>
              <a:pPr algn="ctr"/>
              <a:r>
                <a:rPr lang="de-DE" altLang="de-DE" sz="1000" b="1">
                  <a:latin typeface="Arial" charset="0"/>
                  <a:cs typeface="Arial" charset="0"/>
                </a:rPr>
                <a:t>SIS300</a:t>
              </a:r>
            </a:p>
          </p:txBody>
        </p:sp>
        <p:sp>
          <p:nvSpPr>
            <p:cNvPr id="27" name="Textfeld 51"/>
            <p:cNvSpPr txBox="1">
              <a:spLocks noChangeArrowheads="1"/>
            </p:cNvSpPr>
            <p:nvPr/>
          </p:nvSpPr>
          <p:spPr bwMode="auto">
            <a:xfrm rot="20451629">
              <a:off x="3113838" y="10317021"/>
              <a:ext cx="2990938" cy="77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a:r>
                <a:rPr lang="en-GB" altLang="de-DE" sz="900">
                  <a:latin typeface="Arial" charset="0"/>
                  <a:cs typeface="Arial" charset="0"/>
                </a:rPr>
                <a:t>Laser Cooling</a:t>
              </a:r>
            </a:p>
          </p:txBody>
        </p:sp>
        <p:pic>
          <p:nvPicPr>
            <p:cNvPr id="28" name="Grafik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9175" y="12676188"/>
              <a:ext cx="1395413"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rafik 28"/>
            <p:cNvPicPr>
              <a:picLocks noChangeAspect="1"/>
            </p:cNvPicPr>
            <p:nvPr/>
          </p:nvPicPr>
          <p:blipFill>
            <a:blip r:embed="rId6"/>
            <a:stretch>
              <a:fillRect/>
            </a:stretch>
          </p:blipFill>
          <p:spPr>
            <a:xfrm>
              <a:off x="2605088" y="9417050"/>
              <a:ext cx="1471612" cy="1296988"/>
            </a:xfrm>
            <a:prstGeom prst="rect">
              <a:avLst/>
            </a:prstGeom>
            <a:ln>
              <a:noFill/>
            </a:ln>
            <a:effectLst>
              <a:outerShdw blurRad="292100" dist="139700" dir="2700000" algn="tl" rotWithShape="0">
                <a:srgbClr val="333333">
                  <a:alpha val="65000"/>
                </a:srgbClr>
              </a:outerShdw>
            </a:effectLst>
          </p:spPr>
        </p:pic>
        <p:pic>
          <p:nvPicPr>
            <p:cNvPr id="30" name="Grafik 29"/>
            <p:cNvPicPr>
              <a:picLocks noChangeAspect="1"/>
            </p:cNvPicPr>
            <p:nvPr/>
          </p:nvPicPr>
          <p:blipFill>
            <a:blip r:embed="rId7"/>
            <a:stretch>
              <a:fillRect/>
            </a:stretch>
          </p:blipFill>
          <p:spPr>
            <a:xfrm>
              <a:off x="9540875" y="9410700"/>
              <a:ext cx="2519363" cy="1450975"/>
            </a:xfrm>
            <a:prstGeom prst="rect">
              <a:avLst/>
            </a:prstGeom>
            <a:ln>
              <a:noFill/>
            </a:ln>
            <a:effectLst>
              <a:outerShdw blurRad="292100" dist="139700" dir="2700000" algn="tl" rotWithShape="0">
                <a:srgbClr val="333333">
                  <a:alpha val="65000"/>
                </a:srgbClr>
              </a:outerShdw>
            </a:effectLst>
          </p:spPr>
        </p:pic>
        <p:sp>
          <p:nvSpPr>
            <p:cNvPr id="31" name="Textfeld 66"/>
            <p:cNvSpPr txBox="1">
              <a:spLocks noChangeArrowheads="1"/>
            </p:cNvSpPr>
            <p:nvPr/>
          </p:nvSpPr>
          <p:spPr bwMode="auto">
            <a:xfrm>
              <a:off x="5889567" y="20921576"/>
              <a:ext cx="6742171" cy="74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r"/>
              <a:r>
                <a:rPr lang="de-DE" altLang="de-DE" sz="600" dirty="0">
                  <a:latin typeface="Arial" charset="0"/>
                  <a:cs typeface="Arial" charset="0"/>
                </a:rPr>
                <a:t>Images </a:t>
              </a:r>
              <a:r>
                <a:rPr lang="de-DE" altLang="de-DE" sz="600" dirty="0" err="1">
                  <a:latin typeface="Arial" charset="0"/>
                  <a:cs typeface="Arial" charset="0"/>
                </a:rPr>
                <a:t>courtesy</a:t>
              </a:r>
              <a:r>
                <a:rPr lang="de-DE" altLang="de-DE" sz="600" dirty="0">
                  <a:latin typeface="Arial" charset="0"/>
                  <a:cs typeface="Arial" charset="0"/>
                </a:rPr>
                <a:t> </a:t>
              </a:r>
              <a:r>
                <a:rPr lang="de-DE" altLang="de-DE" sz="600" dirty="0" err="1">
                  <a:latin typeface="Arial" charset="0"/>
                  <a:cs typeface="Arial" charset="0"/>
                </a:rPr>
                <a:t>of</a:t>
              </a:r>
              <a:r>
                <a:rPr lang="de-DE" altLang="de-DE" sz="600" dirty="0">
                  <a:latin typeface="Arial" charset="0"/>
                  <a:cs typeface="Arial" charset="0"/>
                </a:rPr>
                <a:t> M. Konradt / J. Falenski</a:t>
              </a:r>
            </a:p>
          </p:txBody>
        </p:sp>
      </p:grpSp>
    </p:spTree>
    <p:extLst>
      <p:ext uri="{BB962C8B-B14F-4D97-AF65-F5344CB8AC3E}">
        <p14:creationId xmlns:p14="http://schemas.microsoft.com/office/powerpoint/2010/main" val="31413464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SIS100:</a:t>
            </a:r>
            <a:br>
              <a:rPr lang="en-US" dirty="0" smtClean="0"/>
            </a:br>
            <a:r>
              <a:rPr lang="en-US" sz="2000" dirty="0" smtClean="0"/>
              <a:t>Main Parameters – a versatile machine</a:t>
            </a:r>
            <a:endParaRPr lang="en-US" dirty="0"/>
          </a:p>
        </p:txBody>
      </p:sp>
      <mc:AlternateContent xmlns:mc="http://schemas.openxmlformats.org/markup-compatibility/2006" xmlns:a14="http://schemas.microsoft.com/office/drawing/2010/main">
        <mc:Choice Requires="a14">
          <p:graphicFrame>
            <p:nvGraphicFramePr>
              <p:cNvPr id="5" name="Tabelle 4"/>
              <p:cNvGraphicFramePr>
                <a:graphicFrameLocks noGrp="1"/>
              </p:cNvGraphicFramePr>
              <p:nvPr>
                <p:extLst>
                  <p:ext uri="{D42A27DB-BD31-4B8C-83A1-F6EECF244321}">
                    <p14:modId xmlns:p14="http://schemas.microsoft.com/office/powerpoint/2010/main" val="1221868335"/>
                  </p:ext>
                </p:extLst>
              </p:nvPr>
            </p:nvGraphicFramePr>
            <p:xfrm>
              <a:off x="3403177" y="1377269"/>
              <a:ext cx="5422456" cy="4422667"/>
            </p:xfrm>
            <a:graphic>
              <a:graphicData uri="http://schemas.openxmlformats.org/drawingml/2006/table">
                <a:tbl>
                  <a:tblPr firstRow="1" bandRow="1">
                    <a:tableStyleId>{5C22544A-7EE6-4342-B048-85BDC9FD1C3A}</a:tableStyleId>
                  </a:tblPr>
                  <a:tblGrid>
                    <a:gridCol w="2290953"/>
                    <a:gridCol w="886142"/>
                    <a:gridCol w="930593"/>
                    <a:gridCol w="1314768"/>
                  </a:tblGrid>
                  <a:tr h="144016">
                    <a:tc>
                      <a:txBody>
                        <a:bodyPr/>
                        <a:lstStyle/>
                        <a:p>
                          <a:r>
                            <a:rPr lang="en-US" sz="1100" noProof="0" dirty="0" smtClean="0"/>
                            <a:t>Item</a:t>
                          </a:r>
                          <a:endParaRPr lang="en-US" sz="1100" noProof="0" dirty="0"/>
                        </a:p>
                      </a:txBody>
                      <a:tcPr/>
                    </a:tc>
                    <a:tc>
                      <a:txBody>
                        <a:bodyPr/>
                        <a:lstStyle/>
                        <a:p>
                          <a:r>
                            <a:rPr lang="en-US" sz="1100" noProof="0" dirty="0" smtClean="0"/>
                            <a:t>RIB (U</a:t>
                          </a:r>
                          <a:r>
                            <a:rPr lang="en-US" sz="1100" baseline="30000" noProof="0" dirty="0" smtClean="0"/>
                            <a:t>28+</a:t>
                          </a:r>
                          <a:r>
                            <a:rPr lang="en-US" sz="1100" noProof="0" dirty="0" smtClean="0"/>
                            <a:t>)</a:t>
                          </a:r>
                          <a:endParaRPr lang="en-US" sz="1100" noProof="0" dirty="0"/>
                        </a:p>
                      </a:txBody>
                      <a:tcPr/>
                    </a:tc>
                    <a:tc>
                      <a:txBody>
                        <a:bodyPr/>
                        <a:lstStyle/>
                        <a:p>
                          <a:r>
                            <a:rPr lang="en-US" sz="1100" noProof="0" dirty="0" smtClean="0"/>
                            <a:t>CBM (U</a:t>
                          </a:r>
                          <a:r>
                            <a:rPr lang="en-US" sz="1100" baseline="30000" noProof="0" dirty="0" smtClean="0"/>
                            <a:t>92+</a:t>
                          </a:r>
                          <a:r>
                            <a:rPr lang="en-US" sz="1100" noProof="0" dirty="0" smtClean="0"/>
                            <a:t>)</a:t>
                          </a:r>
                          <a:endParaRPr lang="en-US" sz="1100" noProof="0" dirty="0"/>
                        </a:p>
                      </a:txBody>
                      <a:tcPr/>
                    </a:tc>
                    <a:tc>
                      <a:txBody>
                        <a:bodyPr/>
                        <a:lstStyle/>
                        <a:p>
                          <a:r>
                            <a:rPr lang="en-US" sz="1100" noProof="0" dirty="0" smtClean="0"/>
                            <a:t>Protons for </a:t>
                          </a:r>
                          <a:r>
                            <a:rPr lang="en-US" sz="1100" noProof="0" dirty="0" err="1" smtClean="0"/>
                            <a:t>pbar</a:t>
                          </a:r>
                          <a:endParaRPr lang="en-US" sz="1100" noProof="0" dirty="0"/>
                        </a:p>
                      </a:txBody>
                      <a:tcPr/>
                    </a:tc>
                  </a:tr>
                  <a:tr h="2052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noProof="0" dirty="0" smtClean="0"/>
                            <a:t>Magnetic</a:t>
                          </a:r>
                          <a:r>
                            <a:rPr lang="en-US" sz="1100" baseline="0" noProof="0" dirty="0" smtClean="0"/>
                            <a:t> rigidity </a:t>
                          </a:r>
                          <a14:m>
                            <m:oMath xmlns:m="http://schemas.openxmlformats.org/officeDocument/2006/math">
                              <m:r>
                                <a:rPr lang="en-US" sz="1100" b="0" i="1" baseline="0" noProof="0" smtClean="0">
                                  <a:latin typeface="Cambria Math"/>
                                </a:rPr>
                                <m:t>𝐵</m:t>
                              </m:r>
                              <m:r>
                                <a:rPr lang="en-US" sz="1100" b="0" i="1" baseline="0" noProof="0" smtClean="0">
                                  <a:latin typeface="Cambria Math"/>
                                </a:rPr>
                                <m:t>⋅</m:t>
                              </m:r>
                              <m:r>
                                <a:rPr lang="en-US" sz="1100" b="0" i="1" baseline="0" noProof="0" smtClean="0">
                                  <a:latin typeface="Cambria Math"/>
                                </a:rPr>
                                <m:t>𝜌</m:t>
                              </m:r>
                            </m:oMath>
                          </a14:m>
                          <a:r>
                            <a:rPr lang="en-US" sz="1100" noProof="0" dirty="0" smtClean="0"/>
                            <a:t> </a:t>
                          </a:r>
                          <a:r>
                            <a:rPr lang="en-US" sz="1100" baseline="0" noProof="0" dirty="0" smtClean="0"/>
                            <a:t>[</a:t>
                          </a:r>
                          <a:r>
                            <a:rPr lang="en-US" sz="1100" noProof="0" dirty="0" smtClean="0"/>
                            <a:t>Tm]</a:t>
                          </a:r>
                          <a:endParaRPr lang="en-US" sz="1100" noProof="0" dirty="0"/>
                        </a:p>
                      </a:txBody>
                      <a:tcPr/>
                    </a:tc>
                    <a:tc>
                      <a:txBody>
                        <a:bodyPr/>
                        <a:lstStyle/>
                        <a:p>
                          <a:pPr algn="r"/>
                          <a:r>
                            <a:rPr lang="en-US" sz="1100" noProof="0" dirty="0" smtClean="0"/>
                            <a:t>18 ... 100</a:t>
                          </a:r>
                          <a:endParaRPr lang="en-US" sz="1100" noProof="0" dirty="0"/>
                        </a:p>
                      </a:txBody>
                      <a:tcPr/>
                    </a:tc>
                    <a:tc>
                      <a:txBody>
                        <a:bodyPr/>
                        <a:lstStyle/>
                        <a:p>
                          <a:pPr algn="r"/>
                          <a:r>
                            <a:rPr lang="en-US" sz="1100" noProof="0" dirty="0" smtClean="0"/>
                            <a:t>14.3 ... 100</a:t>
                          </a:r>
                          <a:endParaRPr lang="en-US" sz="1100" noProof="0" dirty="0"/>
                        </a:p>
                      </a:txBody>
                      <a:tcPr/>
                    </a:tc>
                    <a:tc>
                      <a:txBody>
                        <a:bodyPr/>
                        <a:lstStyle/>
                        <a:p>
                          <a:pPr algn="r"/>
                          <a:r>
                            <a:rPr lang="en-US" sz="1100" noProof="0" dirty="0" smtClean="0"/>
                            <a:t>16.2</a:t>
                          </a:r>
                          <a:r>
                            <a:rPr lang="en-US" sz="1100" baseline="0" noProof="0" dirty="0" smtClean="0"/>
                            <a:t> ... 100</a:t>
                          </a:r>
                          <a:endParaRPr lang="en-US" sz="1100" noProof="0" dirty="0"/>
                        </a:p>
                      </a:txBody>
                      <a:tcPr/>
                    </a:tc>
                  </a:tr>
                  <a:tr h="162168">
                    <a:tc>
                      <a:txBody>
                        <a:bodyPr/>
                        <a:lstStyle/>
                        <a:p>
                          <a:r>
                            <a:rPr lang="en-US" sz="1100" noProof="0" dirty="0" smtClean="0"/>
                            <a:t>Repetition rate </a:t>
                          </a:r>
                          <a14:m>
                            <m:oMath xmlns:m="http://schemas.openxmlformats.org/officeDocument/2006/math">
                              <m:sSub>
                                <m:sSubPr>
                                  <m:ctrlPr>
                                    <a:rPr lang="de-DE" sz="1100" b="0" i="1" noProof="0" smtClean="0">
                                      <a:latin typeface="Cambria Math"/>
                                    </a:rPr>
                                  </m:ctrlPr>
                                </m:sSubPr>
                                <m:e>
                                  <m:r>
                                    <a:rPr lang="de-DE" sz="1100" b="0" i="1" noProof="0" smtClean="0">
                                      <a:latin typeface="Cambria Math"/>
                                    </a:rPr>
                                    <m:t>𝑓</m:t>
                                  </m:r>
                                </m:e>
                                <m:sub>
                                  <m:r>
                                    <a:rPr lang="de-DE" sz="1100" b="0" i="1" noProof="0" smtClean="0">
                                      <a:latin typeface="Cambria Math"/>
                                    </a:rPr>
                                    <m:t>𝑟𝑒𝑝</m:t>
                                  </m:r>
                                </m:sub>
                              </m:sSub>
                            </m:oMath>
                          </a14:m>
                          <a:r>
                            <a:rPr lang="en-US" sz="1100" noProof="0" dirty="0" smtClean="0"/>
                            <a:t> [Hz]</a:t>
                          </a:r>
                          <a:endParaRPr lang="en-US" sz="1100" noProof="0" dirty="0"/>
                        </a:p>
                      </a:txBody>
                      <a:tcPr/>
                    </a:tc>
                    <a:tc>
                      <a:txBody>
                        <a:bodyPr/>
                        <a:lstStyle/>
                        <a:p>
                          <a:pPr algn="r"/>
                          <a:r>
                            <a:rPr lang="en-US" sz="1100" b="0" noProof="0" dirty="0" smtClean="0"/>
                            <a:t>0.45</a:t>
                          </a:r>
                          <a:endParaRPr lang="en-US" sz="1100" b="0" noProof="0" dirty="0"/>
                        </a:p>
                      </a:txBody>
                      <a:tcPr/>
                    </a:tc>
                    <a:tc>
                      <a:txBody>
                        <a:bodyPr/>
                        <a:lstStyle/>
                        <a:p>
                          <a:pPr algn="r"/>
                          <a:r>
                            <a:rPr lang="en-US" sz="1100" b="0" noProof="0" dirty="0" smtClean="0"/>
                            <a:t>0.1</a:t>
                          </a:r>
                          <a:endParaRPr lang="en-US" sz="1100" b="0" noProof="0" dirty="0"/>
                        </a:p>
                      </a:txBody>
                      <a:tcPr/>
                    </a:tc>
                    <a:tc>
                      <a:txBody>
                        <a:bodyPr/>
                        <a:lstStyle/>
                        <a:p>
                          <a:pPr algn="r"/>
                          <a:r>
                            <a:rPr lang="en-US" sz="1100" b="0" noProof="0" dirty="0" smtClean="0"/>
                            <a:t>0.36</a:t>
                          </a:r>
                          <a:endParaRPr lang="en-US" sz="1100" b="0" noProof="0" dirty="0"/>
                        </a:p>
                      </a:txBody>
                      <a:tcPr/>
                    </a:tc>
                  </a:tr>
                  <a:tr h="271264">
                    <a:tc>
                      <a:txBody>
                        <a:bodyPr/>
                        <a:lstStyle/>
                        <a:p>
                          <a:r>
                            <a:rPr lang="en-US" sz="1100" noProof="0" dirty="0" smtClean="0"/>
                            <a:t>Energy range </a:t>
                          </a:r>
                          <a14:m>
                            <m:oMath xmlns:m="http://schemas.openxmlformats.org/officeDocument/2006/math">
                              <m:r>
                                <a:rPr lang="en-US" sz="1100" b="0" i="1" noProof="0" smtClean="0">
                                  <a:latin typeface="Cambria Math"/>
                                </a:rPr>
                                <m:t>𝐸</m:t>
                              </m:r>
                              <m:r>
                                <a:rPr lang="en-US" sz="1100" b="0" i="1" noProof="0" smtClean="0">
                                  <a:latin typeface="Cambria Math"/>
                                </a:rPr>
                                <m:t> </m:t>
                              </m:r>
                            </m:oMath>
                          </a14:m>
                          <a:r>
                            <a:rPr lang="en-US" sz="1100" noProof="0" dirty="0" smtClean="0"/>
                            <a:t>[</a:t>
                          </a:r>
                          <a:r>
                            <a:rPr lang="en-US" sz="1100" noProof="0" dirty="0" err="1" smtClean="0"/>
                            <a:t>GeV</a:t>
                          </a:r>
                          <a:r>
                            <a:rPr lang="en-US" sz="1100" noProof="0" dirty="0" smtClean="0"/>
                            <a:t>/u]</a:t>
                          </a:r>
                          <a:endParaRPr lang="en-US" sz="1100" noProof="0" dirty="0"/>
                        </a:p>
                      </a:txBody>
                      <a:tcPr/>
                    </a:tc>
                    <a:tc>
                      <a:txBody>
                        <a:bodyPr/>
                        <a:lstStyle/>
                        <a:p>
                          <a:pPr algn="r"/>
                          <a:r>
                            <a:rPr lang="en-US" sz="1100" noProof="0" dirty="0" smtClean="0"/>
                            <a:t>0.2 ... </a:t>
                          </a:r>
                          <a:r>
                            <a:rPr lang="en-US" sz="1100" b="1" noProof="0" dirty="0" smtClean="0"/>
                            <a:t>2.7</a:t>
                          </a:r>
                          <a:endParaRPr lang="en-US" sz="1100" b="1" noProof="0" dirty="0"/>
                        </a:p>
                      </a:txBody>
                      <a:tcPr/>
                    </a:tc>
                    <a:tc>
                      <a:txBody>
                        <a:bodyPr/>
                        <a:lstStyle/>
                        <a:p>
                          <a:pPr algn="r"/>
                          <a:r>
                            <a:rPr lang="en-US" sz="1100" noProof="0" dirty="0" smtClean="0"/>
                            <a:t>1.0 ... </a:t>
                          </a:r>
                          <a:r>
                            <a:rPr lang="en-US" sz="1100" b="1" noProof="0" dirty="0" smtClean="0"/>
                            <a:t>10.6</a:t>
                          </a:r>
                          <a:endParaRPr lang="en-US" sz="1100" b="1" noProof="0" dirty="0"/>
                        </a:p>
                      </a:txBody>
                      <a:tcPr/>
                    </a:tc>
                    <a:tc>
                      <a:txBody>
                        <a:bodyPr/>
                        <a:lstStyle/>
                        <a:p>
                          <a:pPr algn="r"/>
                          <a:r>
                            <a:rPr lang="en-US" sz="1100" noProof="0" dirty="0" smtClean="0"/>
                            <a:t>4.0 ... </a:t>
                          </a:r>
                          <a:r>
                            <a:rPr lang="en-US" sz="1100" b="1" noProof="0" dirty="0" smtClean="0"/>
                            <a:t>28.8</a:t>
                          </a:r>
                          <a:endParaRPr lang="en-US" sz="1100" b="1" noProof="0" dirty="0"/>
                        </a:p>
                      </a:txBody>
                      <a:tcPr/>
                    </a:tc>
                  </a:tr>
                  <a:tr h="182488">
                    <a:tc>
                      <a:txBody>
                        <a:bodyPr/>
                        <a:lstStyle/>
                        <a:p>
                          <a:r>
                            <a:rPr lang="en-US" sz="1100" noProof="0" dirty="0" smtClean="0"/>
                            <a:t>Relativistic </a:t>
                          </a:r>
                          <a14:m>
                            <m:oMath xmlns:m="http://schemas.openxmlformats.org/officeDocument/2006/math">
                              <m:r>
                                <a:rPr lang="de-DE" sz="1100" b="0" i="1" noProof="0" smtClean="0">
                                  <a:latin typeface="Cambria Math"/>
                                </a:rPr>
                                <m:t>𝛾</m:t>
                              </m:r>
                            </m:oMath>
                          </a14:m>
                          <a:endParaRPr lang="en-US" sz="1100" noProof="0" dirty="0"/>
                        </a:p>
                      </a:txBody>
                      <a:tcPr/>
                    </a:tc>
                    <a:tc>
                      <a:txBody>
                        <a:bodyPr/>
                        <a:lstStyle/>
                        <a:p>
                          <a:pPr algn="r"/>
                          <a:r>
                            <a:rPr lang="en-US" sz="1100" noProof="0" dirty="0" smtClean="0"/>
                            <a:t>1.2 ... 3.9</a:t>
                          </a:r>
                          <a:endParaRPr lang="en-US" sz="1100" noProof="0" dirty="0"/>
                        </a:p>
                      </a:txBody>
                      <a:tcPr/>
                    </a:tc>
                    <a:tc>
                      <a:txBody>
                        <a:bodyPr/>
                        <a:lstStyle/>
                        <a:p>
                          <a:pPr algn="r"/>
                          <a:r>
                            <a:rPr lang="en-US" sz="1100" noProof="0" dirty="0" smtClean="0"/>
                            <a:t>2.0 ... 12.4</a:t>
                          </a:r>
                          <a:endParaRPr lang="en-US" sz="1100" noProof="0" dirty="0"/>
                        </a:p>
                      </a:txBody>
                      <a:tcPr/>
                    </a:tc>
                    <a:tc>
                      <a:txBody>
                        <a:bodyPr/>
                        <a:lstStyle/>
                        <a:p>
                          <a:pPr algn="r"/>
                          <a:r>
                            <a:rPr lang="en-US" sz="1100" noProof="0" dirty="0" smtClean="0"/>
                            <a:t>5.3 ... 31.9</a:t>
                          </a:r>
                          <a:endParaRPr lang="en-US" sz="1100" noProof="0" dirty="0"/>
                        </a:p>
                      </a:txBody>
                      <a:tcPr/>
                    </a:tc>
                  </a:tr>
                  <a:tr h="288032">
                    <a:tc>
                      <a:txBody>
                        <a:bodyPr/>
                        <a:lstStyle/>
                        <a:p>
                          <a:r>
                            <a:rPr lang="en-US" sz="1100" noProof="0" dirty="0" smtClean="0"/>
                            <a:t>Transition</a:t>
                          </a:r>
                          <a:r>
                            <a:rPr lang="en-US" sz="1100" baseline="0" noProof="0" dirty="0" smtClean="0"/>
                            <a:t> energy </a:t>
                          </a:r>
                          <a14:m>
                            <m:oMath xmlns:m="http://schemas.openxmlformats.org/officeDocument/2006/math">
                              <m:sSub>
                                <m:sSubPr>
                                  <m:ctrlPr>
                                    <a:rPr lang="de-DE" sz="1100" b="0" i="1" baseline="0" noProof="0" smtClean="0">
                                      <a:latin typeface="Cambria Math"/>
                                    </a:rPr>
                                  </m:ctrlPr>
                                </m:sSubPr>
                                <m:e>
                                  <m:r>
                                    <a:rPr lang="de-DE" sz="1100" b="0" i="1" baseline="0" noProof="0" smtClean="0">
                                      <a:latin typeface="Cambria Math"/>
                                    </a:rPr>
                                    <m:t>𝛾</m:t>
                                  </m:r>
                                </m:e>
                                <m:sub>
                                  <m:r>
                                    <a:rPr lang="de-DE" sz="1100" b="0" i="1" baseline="0" noProof="0" smtClean="0">
                                      <a:latin typeface="Cambria Math"/>
                                    </a:rPr>
                                    <m:t>𝑡𝑟</m:t>
                                  </m:r>
                                </m:sub>
                              </m:sSub>
                            </m:oMath>
                          </a14:m>
                          <a:endParaRPr lang="en-US" sz="1100" noProof="0" dirty="0"/>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15.5</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14.3</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18.3</a:t>
                          </a:r>
                          <a:r>
                            <a:rPr lang="en-US" sz="1100" kern="1200" baseline="0" noProof="0" dirty="0" smtClean="0">
                              <a:solidFill>
                                <a:schemeClr val="dk1"/>
                              </a:solidFill>
                              <a:latin typeface="+mn-lt"/>
                              <a:ea typeface="+mn-ea"/>
                              <a:cs typeface="+mn-cs"/>
                            </a:rPr>
                            <a:t> (</a:t>
                          </a:r>
                          <a:r>
                            <a:rPr lang="en-US" sz="1100" kern="1200" noProof="0" dirty="0" smtClean="0">
                              <a:solidFill>
                                <a:schemeClr val="dk1"/>
                              </a:solidFill>
                              <a:latin typeface="+mn-lt"/>
                              <a:ea typeface="+mn-ea"/>
                              <a:cs typeface="+mn-cs"/>
                            </a:rPr>
                            <a:t>45*)</a:t>
                          </a:r>
                          <a:endParaRPr lang="en-US" sz="1100" kern="1200" noProof="0" dirty="0">
                            <a:solidFill>
                              <a:schemeClr val="dk1"/>
                            </a:solidFill>
                            <a:latin typeface="+mn-lt"/>
                            <a:ea typeface="+mn-ea"/>
                            <a:cs typeface="+mn-cs"/>
                          </a:endParaRPr>
                        </a:p>
                      </a:txBody>
                      <a:tcPr/>
                    </a:tc>
                  </a:tr>
                  <a:tr h="288032">
                    <a:tc>
                      <a:txBody>
                        <a:bodyPr/>
                        <a:lstStyle/>
                        <a:p>
                          <a:r>
                            <a:rPr lang="en-US" sz="1100" noProof="0" dirty="0" smtClean="0"/>
                            <a:t>Tune </a:t>
                          </a:r>
                          <a14:m>
                            <m:oMath xmlns:m="http://schemas.openxmlformats.org/officeDocument/2006/math">
                              <m:sSub>
                                <m:sSubPr>
                                  <m:ctrlPr>
                                    <a:rPr lang="de-DE" sz="1100" b="0" i="1" noProof="0" smtClean="0">
                                      <a:latin typeface="Cambria Math"/>
                                    </a:rPr>
                                  </m:ctrlPr>
                                </m:sSubPr>
                                <m:e>
                                  <m:r>
                                    <a:rPr lang="de-DE" sz="1100" b="0" i="1" noProof="0" smtClean="0">
                                      <a:latin typeface="Cambria Math"/>
                                    </a:rPr>
                                    <m:t>𝜈</m:t>
                                  </m:r>
                                </m:e>
                                <m:sub>
                                  <m:r>
                                    <a:rPr lang="de-DE" sz="1100" b="0" i="1" noProof="0" smtClean="0">
                                      <a:latin typeface="Cambria Math"/>
                                    </a:rPr>
                                    <m:t>𝑥</m:t>
                                  </m:r>
                                  <m:r>
                                    <a:rPr lang="de-DE" sz="1100" b="0" i="1" noProof="0" smtClean="0">
                                      <a:latin typeface="Cambria Math"/>
                                    </a:rPr>
                                    <m:t>,</m:t>
                                  </m:r>
                                  <m:r>
                                    <a:rPr lang="de-DE" sz="1100" b="0" i="1" noProof="0" smtClean="0">
                                      <a:latin typeface="Cambria Math"/>
                                    </a:rPr>
                                    <m:t>𝑦</m:t>
                                  </m:r>
                                </m:sub>
                              </m:sSub>
                            </m:oMath>
                          </a14:m>
                          <a:endParaRPr lang="en-US" sz="1100" noProof="0" dirty="0"/>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18.9/18.8</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17.3/17.8</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10.4/10.3 / (21.8/17.7*)</a:t>
                          </a:r>
                          <a:endParaRPr lang="en-US" sz="1100" kern="1200" noProof="0" dirty="0">
                            <a:solidFill>
                              <a:schemeClr val="dk1"/>
                            </a:solidFill>
                            <a:latin typeface="+mn-lt"/>
                            <a:ea typeface="+mn-ea"/>
                            <a:cs typeface="+mn-cs"/>
                          </a:endParaRPr>
                        </a:p>
                      </a:txBody>
                      <a:tcPr/>
                    </a:tc>
                  </a:tr>
                  <a:tr h="288032">
                    <a:tc>
                      <a:txBody>
                        <a:bodyPr/>
                        <a:lstStyle/>
                        <a:p>
                          <a:r>
                            <a:rPr lang="en-US" sz="1100" noProof="0" dirty="0" smtClean="0"/>
                            <a:t>Number</a:t>
                          </a:r>
                          <a:r>
                            <a:rPr lang="en-US" sz="1100" baseline="0" noProof="0" dirty="0" smtClean="0"/>
                            <a:t> of ions per cycle </a:t>
                          </a:r>
                          <a14:m>
                            <m:oMath xmlns:m="http://schemas.openxmlformats.org/officeDocument/2006/math">
                              <m:r>
                                <a:rPr lang="en-US" sz="1100" b="0" i="1" baseline="0" noProof="0" smtClean="0">
                                  <a:latin typeface="Cambria Math"/>
                                </a:rPr>
                                <m:t>𝑁</m:t>
                              </m:r>
                            </m:oMath>
                          </a14:m>
                          <a:endParaRPr lang="en-US" sz="1100" noProof="0" dirty="0"/>
                        </a:p>
                      </a:txBody>
                      <a:tcPr/>
                    </a:tc>
                    <a:tc>
                      <a:txBody>
                        <a:bodyPr/>
                        <a:lstStyle/>
                        <a:p>
                          <a:pPr algn="r"/>
                          <a:r>
                            <a:rPr lang="en-US" sz="1100" b="1" noProof="0" dirty="0" smtClean="0"/>
                            <a:t>5 x 10</a:t>
                          </a:r>
                          <a:r>
                            <a:rPr lang="en-US" sz="1100" b="1" baseline="30000" noProof="0" dirty="0" smtClean="0"/>
                            <a:t>11</a:t>
                          </a:r>
                          <a:endParaRPr lang="en-US" sz="1100" b="1" baseline="30000" noProof="0" dirty="0"/>
                        </a:p>
                      </a:txBody>
                      <a:tcPr/>
                    </a:tc>
                    <a:tc>
                      <a:txBody>
                        <a:bodyPr/>
                        <a:lstStyle/>
                        <a:p>
                          <a:pPr algn="r"/>
                          <a:r>
                            <a:rPr lang="en-US" sz="1100" noProof="0" dirty="0" smtClean="0"/>
                            <a:t>1.5 x 10</a:t>
                          </a:r>
                          <a:r>
                            <a:rPr lang="en-US" sz="1100" baseline="30000" noProof="0" dirty="0" smtClean="0"/>
                            <a:t>10</a:t>
                          </a:r>
                          <a:endParaRPr lang="en-US" sz="1100" baseline="30000" noProof="0" dirty="0"/>
                        </a:p>
                      </a:txBody>
                      <a:tcPr/>
                    </a:tc>
                    <a:tc>
                      <a:txBody>
                        <a:bodyPr/>
                        <a:lstStyle/>
                        <a:p>
                          <a:pPr algn="r"/>
                          <a:r>
                            <a:rPr lang="en-US" sz="1100" noProof="0" dirty="0" smtClean="0"/>
                            <a:t>2 x 10</a:t>
                          </a:r>
                          <a:r>
                            <a:rPr lang="en-US" sz="1100" baseline="30000" noProof="0" dirty="0" smtClean="0"/>
                            <a:t>13</a:t>
                          </a:r>
                          <a:endParaRPr lang="en-US" sz="1100" baseline="30000" noProof="0" dirty="0"/>
                        </a:p>
                      </a:txBody>
                      <a:tcPr/>
                    </a:tc>
                  </a:tr>
                  <a:tr h="220960">
                    <a:tc>
                      <a:txBody>
                        <a:bodyPr/>
                        <a:lstStyle/>
                        <a:p>
                          <a:r>
                            <a:rPr lang="en-US" sz="1100" noProof="0" dirty="0" smtClean="0"/>
                            <a:t>Number of ions per second</a:t>
                          </a:r>
                          <a:r>
                            <a:rPr lang="en-US" sz="1100" baseline="0" noProof="0" dirty="0" smtClean="0"/>
                            <a:t> </a:t>
                          </a:r>
                          <a:r>
                            <a:rPr lang="en-US" sz="1100" noProof="0" dirty="0" smtClean="0"/>
                            <a:t>[1/s]</a:t>
                          </a:r>
                          <a:endParaRPr lang="en-US" sz="1100" noProof="0" dirty="0"/>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2.25 x</a:t>
                          </a:r>
                          <a:r>
                            <a:rPr lang="en-US" sz="1100" kern="1200" baseline="0" noProof="0" dirty="0" smtClean="0">
                              <a:solidFill>
                                <a:schemeClr val="dk1"/>
                              </a:solidFill>
                              <a:latin typeface="+mn-lt"/>
                              <a:ea typeface="+mn-ea"/>
                              <a:cs typeface="+mn-cs"/>
                            </a:rPr>
                            <a:t> 10</a:t>
                          </a:r>
                          <a:r>
                            <a:rPr lang="en-US" sz="1100" kern="1200" baseline="30000" noProof="0" dirty="0" smtClean="0">
                              <a:solidFill>
                                <a:schemeClr val="dk1"/>
                              </a:solidFill>
                              <a:latin typeface="+mn-lt"/>
                              <a:ea typeface="+mn-ea"/>
                              <a:cs typeface="+mn-cs"/>
                            </a:rPr>
                            <a:t>11</a:t>
                          </a:r>
                          <a:endParaRPr lang="en-US" sz="1100" kern="1200" baseline="30000" noProof="0" dirty="0">
                            <a:solidFill>
                              <a:schemeClr val="dk1"/>
                            </a:solidFill>
                            <a:latin typeface="+mn-lt"/>
                            <a:ea typeface="+mn-ea"/>
                            <a:cs typeface="+mn-cs"/>
                          </a:endParaRPr>
                        </a:p>
                      </a:txBody>
                      <a:tcPr/>
                    </a:tc>
                    <a:tc>
                      <a:txBody>
                        <a:bodyPr/>
                        <a:lstStyle/>
                        <a:p>
                          <a:pPr marL="0" algn="r" defTabSz="457200" rtl="0" eaLnBrk="1" latinLnBrk="0" hangingPunct="1"/>
                          <a:r>
                            <a:rPr lang="en-US" sz="1100" noProof="0" dirty="0" smtClean="0"/>
                            <a:t>1.5 x 10</a:t>
                          </a:r>
                          <a:r>
                            <a:rPr lang="en-US" sz="1100" baseline="30000" noProof="0" dirty="0" smtClean="0"/>
                            <a:t>  9</a:t>
                          </a:r>
                          <a:endParaRPr lang="en-US" sz="1100" kern="1200" noProof="0" dirty="0">
                            <a:solidFill>
                              <a:schemeClr val="dk1"/>
                            </a:solidFill>
                            <a:latin typeface="+mn-lt"/>
                            <a:ea typeface="+mn-ea"/>
                            <a:cs typeface="+mn-cs"/>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100" noProof="0" dirty="0" smtClean="0"/>
                            <a:t>7.2 x 10</a:t>
                          </a:r>
                          <a:r>
                            <a:rPr lang="en-US" sz="1100" baseline="30000" noProof="0" dirty="0" smtClean="0"/>
                            <a:t>12</a:t>
                          </a:r>
                          <a:endParaRPr lang="en-US" sz="1100" kern="1200" baseline="0" noProof="0" dirty="0">
                            <a:solidFill>
                              <a:schemeClr val="dk1"/>
                            </a:solidFill>
                            <a:latin typeface="+mn-lt"/>
                            <a:ea typeface="+mn-ea"/>
                            <a:cs typeface="+mn-cs"/>
                          </a:endParaRPr>
                        </a:p>
                      </a:txBody>
                      <a:tcPr/>
                    </a:tc>
                  </a:tr>
                  <a:tr h="204192">
                    <a:tc>
                      <a:txBody>
                        <a:bodyPr/>
                        <a:lstStyle/>
                        <a:p>
                          <a:r>
                            <a:rPr lang="en-US" sz="1100" noProof="0" dirty="0" smtClean="0"/>
                            <a:t>Number of bunches</a:t>
                          </a:r>
                          <a:r>
                            <a:rPr lang="en-US" sz="1100" baseline="0" noProof="0" dirty="0" smtClean="0"/>
                            <a:t> </a:t>
                          </a:r>
                          <a14:m>
                            <m:oMath xmlns:m="http://schemas.openxmlformats.org/officeDocument/2006/math">
                              <m:r>
                                <a:rPr lang="en-US" sz="1100" b="0" i="1" noProof="0" smtClean="0">
                                  <a:latin typeface="Cambria Math"/>
                                </a:rPr>
                                <m:t>𝑛</m:t>
                              </m:r>
                            </m:oMath>
                          </a14:m>
                          <a:endParaRPr lang="en-US" sz="1100" noProof="0" dirty="0"/>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8</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2</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4</a:t>
                          </a:r>
                          <a:endParaRPr lang="en-US" sz="1100" kern="1200" noProof="0" dirty="0">
                            <a:solidFill>
                              <a:schemeClr val="dk1"/>
                            </a:solidFill>
                            <a:latin typeface="+mn-lt"/>
                            <a:ea typeface="+mn-ea"/>
                            <a:cs typeface="+mn-cs"/>
                          </a:endParaRPr>
                        </a:p>
                      </a:txBody>
                      <a:tcPr/>
                    </a:tc>
                  </a:tr>
                  <a:tr h="204192">
                    <a:tc>
                      <a:txBody>
                        <a:bodyPr/>
                        <a:lstStyle/>
                        <a:p>
                          <a:r>
                            <a:rPr lang="en-US" sz="1100" noProof="0" dirty="0" smtClean="0"/>
                            <a:t>Harmonics number </a:t>
                          </a:r>
                          <a14:m>
                            <m:oMath xmlns:m="http://schemas.openxmlformats.org/officeDocument/2006/math">
                              <m:r>
                                <a:rPr lang="en-US" sz="1100" b="0" i="1" noProof="0" smtClean="0">
                                  <a:latin typeface="Cambria Math"/>
                                </a:rPr>
                                <m:t>h</m:t>
                              </m:r>
                            </m:oMath>
                          </a14:m>
                          <a:endParaRPr lang="en-US" sz="1100" noProof="0" dirty="0"/>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10</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10</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10 </a:t>
                          </a:r>
                          <a:r>
                            <a:rPr lang="en-US" sz="1100" kern="1200" noProof="0" dirty="0" smtClean="0">
                              <a:solidFill>
                                <a:schemeClr val="dk1"/>
                              </a:solidFill>
                              <a:latin typeface="+mn-lt"/>
                              <a:ea typeface="+mn-ea"/>
                              <a:cs typeface="+mn-cs"/>
                              <a:sym typeface="Wingdings" panose="05000000000000000000" pitchFamily="2" charset="2"/>
                            </a:rPr>
                            <a:t> 5</a:t>
                          </a:r>
                          <a:endParaRPr lang="en-US" sz="1100" kern="1200" noProof="0" dirty="0">
                            <a:solidFill>
                              <a:schemeClr val="dk1"/>
                            </a:solidFill>
                            <a:latin typeface="+mn-lt"/>
                            <a:ea typeface="+mn-ea"/>
                            <a:cs typeface="+mn-cs"/>
                          </a:endParaRPr>
                        </a:p>
                      </a:txBody>
                      <a:tcPr/>
                    </a:tc>
                  </a:tr>
                  <a:tr h="204192">
                    <a:tc>
                      <a:txBody>
                        <a:bodyPr/>
                        <a:lstStyle/>
                        <a:p>
                          <a:r>
                            <a:rPr lang="en-US" sz="1100" noProof="0" dirty="0" smtClean="0"/>
                            <a:t>RF frequency </a:t>
                          </a:r>
                          <a14:m>
                            <m:oMath xmlns:m="http://schemas.openxmlformats.org/officeDocument/2006/math">
                              <m:r>
                                <a:rPr lang="de-DE" sz="1100" b="0" i="1" noProof="0" smtClean="0">
                                  <a:latin typeface="Cambria Math"/>
                                </a:rPr>
                                <m:t>𝑓</m:t>
                              </m:r>
                            </m:oMath>
                          </a14:m>
                          <a:r>
                            <a:rPr lang="en-US" sz="1100" noProof="0" dirty="0" smtClean="0"/>
                            <a:t> [MHz]</a:t>
                          </a:r>
                          <a:endParaRPr lang="en-US" sz="1100" noProof="0" dirty="0"/>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1.56...2.67</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2.41...2.76</a:t>
                          </a:r>
                          <a:endParaRPr lang="en-US" sz="1100" kern="1200" noProof="0" dirty="0">
                            <a:solidFill>
                              <a:schemeClr val="dk1"/>
                            </a:solidFill>
                            <a:latin typeface="+mn-lt"/>
                            <a:ea typeface="+mn-ea"/>
                            <a:cs typeface="+mn-cs"/>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100" kern="1200" noProof="0" dirty="0" smtClean="0">
                              <a:solidFill>
                                <a:schemeClr val="dk1"/>
                              </a:solidFill>
                              <a:latin typeface="+mn-lt"/>
                              <a:ea typeface="+mn-ea"/>
                              <a:cs typeface="+mn-cs"/>
                            </a:rPr>
                            <a:t>1.36...</a:t>
                          </a:r>
                          <a:r>
                            <a:rPr lang="en-US" sz="1100" kern="1200" baseline="0" noProof="0" dirty="0" smtClean="0">
                              <a:solidFill>
                                <a:schemeClr val="dk1"/>
                              </a:solidFill>
                              <a:latin typeface="+mn-lt"/>
                              <a:ea typeface="+mn-ea"/>
                              <a:cs typeface="+mn-cs"/>
                            </a:rPr>
                            <a:t> </a:t>
                          </a:r>
                          <a:r>
                            <a:rPr lang="en-US" sz="1100" kern="1200" noProof="0" dirty="0" smtClean="0">
                              <a:solidFill>
                                <a:schemeClr val="dk1"/>
                              </a:solidFill>
                              <a:latin typeface="+mn-lt"/>
                              <a:ea typeface="+mn-ea"/>
                              <a:cs typeface="+mn-cs"/>
                            </a:rPr>
                            <a:t>1.38</a:t>
                          </a:r>
                          <a:endParaRPr lang="en-US" sz="1100" kern="1200" noProof="0" dirty="0">
                            <a:solidFill>
                              <a:schemeClr val="dk1"/>
                            </a:solidFill>
                            <a:latin typeface="+mn-lt"/>
                            <a:ea typeface="+mn-ea"/>
                            <a:cs typeface="+mn-cs"/>
                          </a:endParaRPr>
                        </a:p>
                      </a:txBody>
                      <a:tcPr/>
                    </a:tc>
                  </a:tr>
                  <a:tr h="259432">
                    <a:tc>
                      <a:txBody>
                        <a:bodyPr/>
                        <a:lstStyle/>
                        <a:p>
                          <a:r>
                            <a:rPr lang="en-US" sz="1100" noProof="0" dirty="0" smtClean="0"/>
                            <a:t>Extracted bunch form</a:t>
                          </a:r>
                          <a:endParaRPr lang="en-US" sz="1100" noProof="0" dirty="0"/>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8</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“DC”</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 (70 ns)</a:t>
                          </a:r>
                          <a:endParaRPr lang="en-US" sz="1100" kern="1200" noProof="0" dirty="0">
                            <a:solidFill>
                              <a:schemeClr val="dk1"/>
                            </a:solidFill>
                            <a:latin typeface="+mn-lt"/>
                            <a:ea typeface="+mn-ea"/>
                            <a:cs typeface="+mn-cs"/>
                          </a:endParaRPr>
                        </a:p>
                      </a:txBody>
                      <a:tcPr/>
                    </a:tc>
                  </a:tr>
                  <a:tr h="155584">
                    <a:tc>
                      <a:txBody>
                        <a:bodyPr/>
                        <a:lstStyle/>
                        <a:p>
                          <a:r>
                            <a:rPr lang="en-US" sz="1100" noProof="0" dirty="0" smtClean="0"/>
                            <a:t>Stored beam</a:t>
                          </a:r>
                          <a:r>
                            <a:rPr lang="en-US" sz="1100" baseline="0" noProof="0" dirty="0" smtClean="0"/>
                            <a:t> e</a:t>
                          </a:r>
                          <a:r>
                            <a:rPr lang="en-US" sz="1100" noProof="0" dirty="0" smtClean="0"/>
                            <a:t>nergy </a:t>
                          </a:r>
                          <a14:m>
                            <m:oMath xmlns:m="http://schemas.openxmlformats.org/officeDocument/2006/math">
                              <m:sSub>
                                <m:sSubPr>
                                  <m:ctrlPr>
                                    <a:rPr lang="en-US" sz="1100" b="0" i="1" noProof="0" smtClean="0">
                                      <a:latin typeface="Cambria Math"/>
                                    </a:rPr>
                                  </m:ctrlPr>
                                </m:sSubPr>
                                <m:e>
                                  <m:r>
                                    <a:rPr lang="en-US" sz="1100" b="0" i="1" noProof="0" smtClean="0">
                                      <a:latin typeface="Cambria Math"/>
                                    </a:rPr>
                                    <m:t>𝐸</m:t>
                                  </m:r>
                                </m:e>
                                <m:sub>
                                  <m:r>
                                    <a:rPr lang="en-US" sz="1100" b="0" i="1" noProof="0" smtClean="0">
                                      <a:latin typeface="Cambria Math"/>
                                    </a:rPr>
                                    <m:t>𝑏𝑒𝑎𝑚</m:t>
                                  </m:r>
                                </m:sub>
                              </m:sSub>
                            </m:oMath>
                          </a14:m>
                          <a:r>
                            <a:rPr lang="en-US" sz="1100" noProof="0" dirty="0" smtClean="0"/>
                            <a:t> [kJ]</a:t>
                          </a:r>
                          <a:endParaRPr lang="en-US" sz="1100" noProof="0" dirty="0"/>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51.5</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6.1</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93.0</a:t>
                          </a:r>
                          <a:endParaRPr lang="en-US" sz="1100" kern="1200" noProof="0" dirty="0">
                            <a:solidFill>
                              <a:schemeClr val="dk1"/>
                            </a:solidFill>
                            <a:latin typeface="+mn-lt"/>
                            <a:ea typeface="+mn-ea"/>
                            <a:cs typeface="+mn-cs"/>
                          </a:endParaRPr>
                        </a:p>
                      </a:txBody>
                      <a:tcPr/>
                    </a:tc>
                  </a:tr>
                  <a:tr h="0">
                    <a:tc>
                      <a:txBody>
                        <a:bodyPr/>
                        <a:lstStyle/>
                        <a:p>
                          <a:r>
                            <a:rPr lang="en-US" sz="1100" noProof="0" dirty="0" smtClean="0"/>
                            <a:t>Emittance @ inj.</a:t>
                          </a:r>
                          <a:r>
                            <a:rPr lang="en-US" sz="1100" baseline="0" noProof="0" dirty="0" smtClean="0"/>
                            <a:t> </a:t>
                          </a:r>
                          <a14:m>
                            <m:oMath xmlns:m="http://schemas.openxmlformats.org/officeDocument/2006/math">
                              <m:sSub>
                                <m:sSubPr>
                                  <m:ctrlPr>
                                    <a:rPr lang="de-DE" sz="1100" b="0" i="1" baseline="0" noProof="0" smtClean="0">
                                      <a:latin typeface="Cambria Math"/>
                                    </a:rPr>
                                  </m:ctrlPr>
                                </m:sSubPr>
                                <m:e>
                                  <m:r>
                                    <a:rPr lang="de-DE" sz="1100" b="0" i="1" baseline="0" noProof="0" smtClean="0">
                                      <a:latin typeface="Cambria Math"/>
                                    </a:rPr>
                                    <m:t>𝜖</m:t>
                                  </m:r>
                                </m:e>
                                <m:sub>
                                  <m:r>
                                    <a:rPr lang="de-DE" sz="1100" b="0" i="1" baseline="0" noProof="0" smtClean="0">
                                      <a:latin typeface="Cambria Math"/>
                                    </a:rPr>
                                    <m:t>𝑥</m:t>
                                  </m:r>
                                  <m:r>
                                    <a:rPr lang="de-DE" sz="1100" b="0" i="1" baseline="0" noProof="0" smtClean="0">
                                      <a:latin typeface="Cambria Math"/>
                                    </a:rPr>
                                    <m:t>,</m:t>
                                  </m:r>
                                  <m:r>
                                    <a:rPr lang="de-DE" sz="1100" b="0" i="1" baseline="0" noProof="0" smtClean="0">
                                      <a:latin typeface="Cambria Math"/>
                                    </a:rPr>
                                    <m:t>𝑦</m:t>
                                  </m:r>
                                </m:sub>
                              </m:sSub>
                            </m:oMath>
                          </a14:m>
                          <a:r>
                            <a:rPr lang="en-US" sz="1100" noProof="0" dirty="0" smtClean="0"/>
                            <a:t> [mm </a:t>
                          </a:r>
                          <a:r>
                            <a:rPr lang="en-US" sz="1100" noProof="0" dirty="0" err="1" smtClean="0"/>
                            <a:t>mrad</a:t>
                          </a:r>
                          <a:r>
                            <a:rPr lang="en-US" sz="1100" noProof="0" dirty="0" smtClean="0"/>
                            <a:t>]</a:t>
                          </a:r>
                          <a:endParaRPr lang="en-US" sz="1100" noProof="0" dirty="0"/>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35 x 12</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15 x 5</a:t>
                          </a:r>
                          <a:endParaRPr lang="en-US" sz="1100" kern="1200" noProof="0" dirty="0">
                            <a:solidFill>
                              <a:schemeClr val="dk1"/>
                            </a:solidFill>
                            <a:latin typeface="+mn-lt"/>
                            <a:ea typeface="+mn-ea"/>
                            <a:cs typeface="+mn-cs"/>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100" kern="1200" noProof="0" dirty="0" smtClean="0">
                              <a:solidFill>
                                <a:schemeClr val="dk1"/>
                              </a:solidFill>
                              <a:latin typeface="+mn-lt"/>
                              <a:ea typeface="+mn-ea"/>
                              <a:cs typeface="+mn-cs"/>
                            </a:rPr>
                            <a:t>12</a:t>
                          </a:r>
                          <a:r>
                            <a:rPr lang="en-US" sz="1100" kern="1200" baseline="0" noProof="0" dirty="0" smtClean="0">
                              <a:solidFill>
                                <a:schemeClr val="dk1"/>
                              </a:solidFill>
                              <a:latin typeface="+mn-lt"/>
                              <a:ea typeface="+mn-ea"/>
                              <a:cs typeface="+mn-cs"/>
                            </a:rPr>
                            <a:t> x 5</a:t>
                          </a:r>
                          <a:endParaRPr lang="en-US" sz="1100" kern="1200" noProof="0" dirty="0" smtClean="0">
                            <a:solidFill>
                              <a:schemeClr val="dk1"/>
                            </a:solidFill>
                            <a:latin typeface="+mn-lt"/>
                            <a:ea typeface="+mn-ea"/>
                            <a:cs typeface="+mn-cs"/>
                          </a:endParaRPr>
                        </a:p>
                      </a:txBody>
                      <a:tcPr/>
                    </a:tc>
                  </a:tr>
                  <a:tr h="164773">
                    <a:tc>
                      <a:txBody>
                        <a:bodyPr/>
                        <a:lstStyle/>
                        <a:p>
                          <a:r>
                            <a:rPr lang="en-US" sz="1100" noProof="0" dirty="0" smtClean="0"/>
                            <a:t>Emittance @</a:t>
                          </a:r>
                          <a:r>
                            <a:rPr lang="en-US" sz="1100" baseline="0" noProof="0" dirty="0" smtClean="0"/>
                            <a:t> extr. </a:t>
                          </a:r>
                          <a14:m>
                            <m:oMath xmlns:m="http://schemas.openxmlformats.org/officeDocument/2006/math">
                              <m:sSub>
                                <m:sSubPr>
                                  <m:ctrlPr>
                                    <a:rPr lang="de-DE" sz="1100" b="0" i="1" baseline="0" noProof="0" smtClean="0">
                                      <a:latin typeface="Cambria Math"/>
                                    </a:rPr>
                                  </m:ctrlPr>
                                </m:sSubPr>
                                <m:e>
                                  <m:r>
                                    <a:rPr lang="de-DE" sz="1100" b="0" i="1" baseline="0" noProof="0" smtClean="0">
                                      <a:latin typeface="Cambria Math"/>
                                    </a:rPr>
                                    <m:t>𝜖</m:t>
                                  </m:r>
                                </m:e>
                                <m:sub>
                                  <m:r>
                                    <a:rPr lang="de-DE" sz="1100" b="0" i="1" baseline="0" noProof="0" smtClean="0">
                                      <a:latin typeface="Cambria Math"/>
                                    </a:rPr>
                                    <m:t>𝑥</m:t>
                                  </m:r>
                                  <m:r>
                                    <a:rPr lang="de-DE" sz="1100" b="0" i="1" baseline="0" noProof="0" smtClean="0">
                                      <a:latin typeface="Cambria Math"/>
                                    </a:rPr>
                                    <m:t>,</m:t>
                                  </m:r>
                                  <m:r>
                                    <a:rPr lang="de-DE" sz="1100" b="0" i="1" baseline="0" noProof="0" smtClean="0">
                                      <a:latin typeface="Cambria Math"/>
                                    </a:rPr>
                                    <m:t>𝑦</m:t>
                                  </m:r>
                                </m:sub>
                              </m:sSub>
                            </m:oMath>
                          </a14:m>
                          <a:r>
                            <a:rPr lang="en-US" sz="1100" noProof="0" dirty="0" smtClean="0"/>
                            <a:t> [mm </a:t>
                          </a:r>
                          <a:r>
                            <a:rPr lang="en-US" sz="1100" noProof="0" dirty="0" err="1" smtClean="0"/>
                            <a:t>mrad</a:t>
                          </a:r>
                          <a:r>
                            <a:rPr lang="en-US" sz="1100" noProof="0" dirty="0" smtClean="0"/>
                            <a:t>]</a:t>
                          </a:r>
                          <a:endParaRPr lang="en-US" sz="1100" noProof="0" dirty="0"/>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6.3 x 0.9</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2.2</a:t>
                          </a:r>
                          <a:r>
                            <a:rPr lang="en-US" sz="1100" kern="1200" baseline="0" noProof="0" dirty="0" smtClean="0">
                              <a:solidFill>
                                <a:schemeClr val="dk1"/>
                              </a:solidFill>
                              <a:latin typeface="+mn-lt"/>
                              <a:ea typeface="+mn-ea"/>
                              <a:cs typeface="+mn-cs"/>
                            </a:rPr>
                            <a:t> x 0.5</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2.0 x 0.7</a:t>
                          </a:r>
                          <a:endParaRPr lang="en-US" sz="1100" kern="1200" noProof="0" dirty="0">
                            <a:solidFill>
                              <a:schemeClr val="dk1"/>
                            </a:solidFill>
                            <a:latin typeface="+mn-lt"/>
                            <a:ea typeface="+mn-ea"/>
                            <a:cs typeface="+mn-cs"/>
                          </a:endParaRPr>
                        </a:p>
                      </a:txBody>
                      <a:tcPr/>
                    </a:tc>
                  </a:tr>
                </a:tbl>
              </a:graphicData>
            </a:graphic>
          </p:graphicFrame>
        </mc:Choice>
        <mc:Fallback xmlns="">
          <p:graphicFrame>
            <p:nvGraphicFramePr>
              <p:cNvPr id="5" name="Tabelle 4"/>
              <p:cNvGraphicFramePr>
                <a:graphicFrameLocks noGrp="1"/>
              </p:cNvGraphicFramePr>
              <p:nvPr>
                <p:extLst>
                  <p:ext uri="{D42A27DB-BD31-4B8C-83A1-F6EECF244321}">
                    <p14:modId xmlns:p14="http://schemas.microsoft.com/office/powerpoint/2010/main" val="28208068"/>
                  </p:ext>
                </p:extLst>
              </p:nvPr>
            </p:nvGraphicFramePr>
            <p:xfrm>
              <a:off x="3403177" y="1377269"/>
              <a:ext cx="5422456" cy="4422667"/>
            </p:xfrm>
            <a:graphic>
              <a:graphicData uri="http://schemas.openxmlformats.org/drawingml/2006/table">
                <a:tbl>
                  <a:tblPr firstRow="1" bandRow="1">
                    <a:tableStyleId>{5C22544A-7EE6-4342-B048-85BDC9FD1C3A}</a:tableStyleId>
                  </a:tblPr>
                  <a:tblGrid>
                    <a:gridCol w="2290953"/>
                    <a:gridCol w="886142"/>
                    <a:gridCol w="930593"/>
                    <a:gridCol w="1314768"/>
                  </a:tblGrid>
                  <a:tr h="259080">
                    <a:tc>
                      <a:txBody>
                        <a:bodyPr/>
                        <a:lstStyle/>
                        <a:p>
                          <a:r>
                            <a:rPr lang="en-US" sz="1100" noProof="0" dirty="0" smtClean="0"/>
                            <a:t>Item</a:t>
                          </a:r>
                          <a:endParaRPr lang="en-US" sz="1100" noProof="0" dirty="0"/>
                        </a:p>
                      </a:txBody>
                      <a:tcPr/>
                    </a:tc>
                    <a:tc>
                      <a:txBody>
                        <a:bodyPr/>
                        <a:lstStyle/>
                        <a:p>
                          <a:r>
                            <a:rPr lang="en-US" sz="1100" noProof="0" dirty="0" smtClean="0"/>
                            <a:t>RIB (U</a:t>
                          </a:r>
                          <a:r>
                            <a:rPr lang="en-US" sz="1100" baseline="30000" noProof="0" dirty="0" smtClean="0"/>
                            <a:t>28+</a:t>
                          </a:r>
                          <a:r>
                            <a:rPr lang="en-US" sz="1100" noProof="0" dirty="0" smtClean="0"/>
                            <a:t>)</a:t>
                          </a:r>
                          <a:endParaRPr lang="en-US" sz="1100" noProof="0" dirty="0"/>
                        </a:p>
                      </a:txBody>
                      <a:tcPr/>
                    </a:tc>
                    <a:tc>
                      <a:txBody>
                        <a:bodyPr/>
                        <a:lstStyle/>
                        <a:p>
                          <a:r>
                            <a:rPr lang="en-US" sz="1100" noProof="0" dirty="0" smtClean="0"/>
                            <a:t>CBM (U</a:t>
                          </a:r>
                          <a:r>
                            <a:rPr lang="en-US" sz="1100" baseline="30000" noProof="0" dirty="0" smtClean="0"/>
                            <a:t>92+</a:t>
                          </a:r>
                          <a:r>
                            <a:rPr lang="en-US" sz="1100" noProof="0" dirty="0" smtClean="0"/>
                            <a:t>)</a:t>
                          </a:r>
                          <a:endParaRPr lang="en-US" sz="1100" noProof="0" dirty="0"/>
                        </a:p>
                      </a:txBody>
                      <a:tcPr/>
                    </a:tc>
                    <a:tc>
                      <a:txBody>
                        <a:bodyPr/>
                        <a:lstStyle/>
                        <a:p>
                          <a:r>
                            <a:rPr lang="en-US" sz="1100" noProof="0" dirty="0" smtClean="0"/>
                            <a:t>Protons for </a:t>
                          </a:r>
                          <a:r>
                            <a:rPr lang="en-US" sz="1100" noProof="0" dirty="0" err="1" smtClean="0"/>
                            <a:t>pbar</a:t>
                          </a:r>
                          <a:endParaRPr lang="en-US" sz="1100" noProof="0" dirty="0"/>
                        </a:p>
                      </a:txBody>
                      <a:tcPr/>
                    </a:tc>
                  </a:tr>
                  <a:tr h="259080">
                    <a:tc>
                      <a:txBody>
                        <a:bodyPr/>
                        <a:lstStyle/>
                        <a:p>
                          <a:endParaRPr lang="de-DE"/>
                        </a:p>
                      </a:txBody>
                      <a:tcPr>
                        <a:blipFill rotWithShape="1">
                          <a:blip r:embed="rId2"/>
                          <a:stretch>
                            <a:fillRect t="-100000" r="-136702" b="-1500000"/>
                          </a:stretch>
                        </a:blipFill>
                      </a:tcPr>
                    </a:tc>
                    <a:tc>
                      <a:txBody>
                        <a:bodyPr/>
                        <a:lstStyle/>
                        <a:p>
                          <a:pPr algn="r"/>
                          <a:r>
                            <a:rPr lang="en-US" sz="1100" noProof="0" dirty="0" smtClean="0"/>
                            <a:t>18 ... 100</a:t>
                          </a:r>
                          <a:endParaRPr lang="en-US" sz="1100" noProof="0" dirty="0"/>
                        </a:p>
                      </a:txBody>
                      <a:tcPr/>
                    </a:tc>
                    <a:tc>
                      <a:txBody>
                        <a:bodyPr/>
                        <a:lstStyle/>
                        <a:p>
                          <a:pPr algn="r"/>
                          <a:r>
                            <a:rPr lang="en-US" sz="1100" noProof="0" dirty="0" smtClean="0"/>
                            <a:t>14.3 ... 100</a:t>
                          </a:r>
                          <a:endParaRPr lang="en-US" sz="1100" noProof="0" dirty="0"/>
                        </a:p>
                      </a:txBody>
                      <a:tcPr/>
                    </a:tc>
                    <a:tc>
                      <a:txBody>
                        <a:bodyPr/>
                        <a:lstStyle/>
                        <a:p>
                          <a:pPr algn="r"/>
                          <a:r>
                            <a:rPr lang="en-US" sz="1100" noProof="0" dirty="0" smtClean="0"/>
                            <a:t>16.2</a:t>
                          </a:r>
                          <a:r>
                            <a:rPr lang="en-US" sz="1100" baseline="0" noProof="0" dirty="0" smtClean="0"/>
                            <a:t> ... 100</a:t>
                          </a:r>
                          <a:endParaRPr lang="en-US" sz="1100" noProof="0" dirty="0"/>
                        </a:p>
                      </a:txBody>
                      <a:tcPr/>
                    </a:tc>
                  </a:tr>
                  <a:tr h="271971">
                    <a:tc>
                      <a:txBody>
                        <a:bodyPr/>
                        <a:lstStyle/>
                        <a:p>
                          <a:endParaRPr lang="de-DE"/>
                        </a:p>
                      </a:txBody>
                      <a:tcPr>
                        <a:blipFill rotWithShape="1">
                          <a:blip r:embed="rId2"/>
                          <a:stretch>
                            <a:fillRect t="-191111" r="-136702" b="-1333333"/>
                          </a:stretch>
                        </a:blipFill>
                      </a:tcPr>
                    </a:tc>
                    <a:tc>
                      <a:txBody>
                        <a:bodyPr/>
                        <a:lstStyle/>
                        <a:p>
                          <a:pPr algn="r"/>
                          <a:r>
                            <a:rPr lang="en-US" sz="1100" b="0" noProof="0" dirty="0" smtClean="0"/>
                            <a:t>0.45</a:t>
                          </a:r>
                          <a:endParaRPr lang="en-US" sz="1100" b="0" noProof="0" dirty="0"/>
                        </a:p>
                      </a:txBody>
                      <a:tcPr/>
                    </a:tc>
                    <a:tc>
                      <a:txBody>
                        <a:bodyPr/>
                        <a:lstStyle/>
                        <a:p>
                          <a:pPr algn="r"/>
                          <a:r>
                            <a:rPr lang="en-US" sz="1100" b="0" noProof="0" dirty="0" smtClean="0"/>
                            <a:t>0.1</a:t>
                          </a:r>
                          <a:endParaRPr lang="en-US" sz="1100" b="0" noProof="0" dirty="0"/>
                        </a:p>
                      </a:txBody>
                      <a:tcPr/>
                    </a:tc>
                    <a:tc>
                      <a:txBody>
                        <a:bodyPr/>
                        <a:lstStyle/>
                        <a:p>
                          <a:pPr algn="r"/>
                          <a:r>
                            <a:rPr lang="en-US" sz="1100" b="0" noProof="0" dirty="0" smtClean="0"/>
                            <a:t>0.36</a:t>
                          </a:r>
                          <a:endParaRPr lang="en-US" sz="1100" b="0" noProof="0" dirty="0"/>
                        </a:p>
                      </a:txBody>
                      <a:tcPr/>
                    </a:tc>
                  </a:tr>
                  <a:tr h="271264">
                    <a:tc>
                      <a:txBody>
                        <a:bodyPr/>
                        <a:lstStyle/>
                        <a:p>
                          <a:endParaRPr lang="de-DE"/>
                        </a:p>
                      </a:txBody>
                      <a:tcPr>
                        <a:blipFill rotWithShape="1">
                          <a:blip r:embed="rId2"/>
                          <a:stretch>
                            <a:fillRect t="-297727" r="-136702" b="-1263636"/>
                          </a:stretch>
                        </a:blipFill>
                      </a:tcPr>
                    </a:tc>
                    <a:tc>
                      <a:txBody>
                        <a:bodyPr/>
                        <a:lstStyle/>
                        <a:p>
                          <a:pPr algn="r"/>
                          <a:r>
                            <a:rPr lang="en-US" sz="1100" noProof="0" dirty="0" smtClean="0"/>
                            <a:t>0.2 ... </a:t>
                          </a:r>
                          <a:r>
                            <a:rPr lang="en-US" sz="1100" b="1" noProof="0" dirty="0" smtClean="0"/>
                            <a:t>2.7</a:t>
                          </a:r>
                          <a:endParaRPr lang="en-US" sz="1100" b="1" noProof="0" dirty="0"/>
                        </a:p>
                      </a:txBody>
                      <a:tcPr/>
                    </a:tc>
                    <a:tc>
                      <a:txBody>
                        <a:bodyPr/>
                        <a:lstStyle/>
                        <a:p>
                          <a:pPr algn="r"/>
                          <a:r>
                            <a:rPr lang="en-US" sz="1100" noProof="0" dirty="0" smtClean="0"/>
                            <a:t>1.0 ... </a:t>
                          </a:r>
                          <a:r>
                            <a:rPr lang="en-US" sz="1100" b="1" noProof="0" dirty="0" smtClean="0"/>
                            <a:t>10.6</a:t>
                          </a:r>
                          <a:endParaRPr lang="en-US" sz="1100" b="1" noProof="0" dirty="0"/>
                        </a:p>
                      </a:txBody>
                      <a:tcPr/>
                    </a:tc>
                    <a:tc>
                      <a:txBody>
                        <a:bodyPr/>
                        <a:lstStyle/>
                        <a:p>
                          <a:pPr algn="r"/>
                          <a:r>
                            <a:rPr lang="en-US" sz="1100" noProof="0" dirty="0" smtClean="0"/>
                            <a:t>4.0 ... </a:t>
                          </a:r>
                          <a:r>
                            <a:rPr lang="en-US" sz="1100" b="1" noProof="0" dirty="0" smtClean="0"/>
                            <a:t>28.8</a:t>
                          </a:r>
                          <a:endParaRPr lang="en-US" sz="1100" b="1" noProof="0" dirty="0"/>
                        </a:p>
                      </a:txBody>
                      <a:tcPr/>
                    </a:tc>
                  </a:tr>
                  <a:tr h="259080">
                    <a:tc>
                      <a:txBody>
                        <a:bodyPr/>
                        <a:lstStyle/>
                        <a:p>
                          <a:endParaRPr lang="de-DE"/>
                        </a:p>
                      </a:txBody>
                      <a:tcPr>
                        <a:blipFill rotWithShape="1">
                          <a:blip r:embed="rId2"/>
                          <a:stretch>
                            <a:fillRect t="-416667" r="-136702" b="-1223810"/>
                          </a:stretch>
                        </a:blipFill>
                      </a:tcPr>
                    </a:tc>
                    <a:tc>
                      <a:txBody>
                        <a:bodyPr/>
                        <a:lstStyle/>
                        <a:p>
                          <a:pPr algn="r"/>
                          <a:r>
                            <a:rPr lang="en-US" sz="1100" noProof="0" dirty="0" smtClean="0"/>
                            <a:t>1.2 ... 3.9</a:t>
                          </a:r>
                          <a:endParaRPr lang="en-US" sz="1100" noProof="0" dirty="0"/>
                        </a:p>
                      </a:txBody>
                      <a:tcPr/>
                    </a:tc>
                    <a:tc>
                      <a:txBody>
                        <a:bodyPr/>
                        <a:lstStyle/>
                        <a:p>
                          <a:pPr algn="r"/>
                          <a:r>
                            <a:rPr lang="en-US" sz="1100" noProof="0" dirty="0" smtClean="0"/>
                            <a:t>2.0 ... 12.4</a:t>
                          </a:r>
                          <a:endParaRPr lang="en-US" sz="1100" noProof="0" dirty="0"/>
                        </a:p>
                      </a:txBody>
                      <a:tcPr/>
                    </a:tc>
                    <a:tc>
                      <a:txBody>
                        <a:bodyPr/>
                        <a:lstStyle/>
                        <a:p>
                          <a:pPr algn="r"/>
                          <a:r>
                            <a:rPr lang="en-US" sz="1100" noProof="0" dirty="0" smtClean="0"/>
                            <a:t>5.3 ... 31.9</a:t>
                          </a:r>
                          <a:endParaRPr lang="en-US" sz="1100" noProof="0" dirty="0"/>
                        </a:p>
                      </a:txBody>
                      <a:tcPr/>
                    </a:tc>
                  </a:tr>
                  <a:tr h="288032">
                    <a:tc>
                      <a:txBody>
                        <a:bodyPr/>
                        <a:lstStyle/>
                        <a:p>
                          <a:endParaRPr lang="de-DE"/>
                        </a:p>
                      </a:txBody>
                      <a:tcPr>
                        <a:blipFill rotWithShape="1">
                          <a:blip r:embed="rId2"/>
                          <a:stretch>
                            <a:fillRect t="-452083" r="-136702" b="-970833"/>
                          </a:stretch>
                        </a:blipFill>
                      </a:tcPr>
                    </a:tc>
                    <a:tc>
                      <a:txBody>
                        <a:bodyPr/>
                        <a:lstStyle/>
                        <a:p>
                          <a:pPr marL="0" algn="r" defTabSz="457200" rtl="0" eaLnBrk="1" latinLnBrk="0" hangingPunct="1"/>
                          <a:r>
                            <a:rPr lang="en-US" sz="1100" kern="1200" noProof="0" dirty="0" smtClean="0">
                              <a:solidFill>
                                <a:schemeClr val="dk1"/>
                              </a:solidFill>
                              <a:latin typeface="+mn-lt"/>
                              <a:ea typeface="+mn-ea"/>
                              <a:cs typeface="+mn-cs"/>
                            </a:rPr>
                            <a:t>15.5</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14.3</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18.3</a:t>
                          </a:r>
                          <a:r>
                            <a:rPr lang="en-US" sz="1100" kern="1200" baseline="0" noProof="0" dirty="0" smtClean="0">
                              <a:solidFill>
                                <a:schemeClr val="dk1"/>
                              </a:solidFill>
                              <a:latin typeface="+mn-lt"/>
                              <a:ea typeface="+mn-ea"/>
                              <a:cs typeface="+mn-cs"/>
                            </a:rPr>
                            <a:t> (</a:t>
                          </a:r>
                          <a:r>
                            <a:rPr lang="en-US" sz="1100" kern="1200" noProof="0" dirty="0" smtClean="0">
                              <a:solidFill>
                                <a:schemeClr val="dk1"/>
                              </a:solidFill>
                              <a:latin typeface="+mn-lt"/>
                              <a:ea typeface="+mn-ea"/>
                              <a:cs typeface="+mn-cs"/>
                            </a:rPr>
                            <a:t>45*)</a:t>
                          </a:r>
                          <a:endParaRPr lang="en-US" sz="1100" kern="1200" noProof="0" dirty="0">
                            <a:solidFill>
                              <a:schemeClr val="dk1"/>
                            </a:solidFill>
                            <a:latin typeface="+mn-lt"/>
                            <a:ea typeface="+mn-ea"/>
                            <a:cs typeface="+mn-cs"/>
                          </a:endParaRPr>
                        </a:p>
                      </a:txBody>
                      <a:tcPr/>
                    </a:tc>
                  </a:tr>
                  <a:tr h="426720">
                    <a:tc>
                      <a:txBody>
                        <a:bodyPr/>
                        <a:lstStyle/>
                        <a:p>
                          <a:endParaRPr lang="de-DE"/>
                        </a:p>
                      </a:txBody>
                      <a:tcPr>
                        <a:blipFill rotWithShape="1">
                          <a:blip r:embed="rId2"/>
                          <a:stretch>
                            <a:fillRect t="-378571" r="-136702" b="-565714"/>
                          </a:stretch>
                        </a:blipFill>
                      </a:tcPr>
                    </a:tc>
                    <a:tc>
                      <a:txBody>
                        <a:bodyPr/>
                        <a:lstStyle/>
                        <a:p>
                          <a:pPr marL="0" algn="r" defTabSz="457200" rtl="0" eaLnBrk="1" latinLnBrk="0" hangingPunct="1"/>
                          <a:r>
                            <a:rPr lang="en-US" sz="1100" kern="1200" noProof="0" dirty="0" smtClean="0">
                              <a:solidFill>
                                <a:schemeClr val="dk1"/>
                              </a:solidFill>
                              <a:latin typeface="+mn-lt"/>
                              <a:ea typeface="+mn-ea"/>
                              <a:cs typeface="+mn-cs"/>
                            </a:rPr>
                            <a:t>18.9/18.8</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17.3/17.8</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10.4/10.3 / (21.8/17.7*)</a:t>
                          </a:r>
                          <a:endParaRPr lang="en-US" sz="1100" kern="1200" noProof="0" dirty="0">
                            <a:solidFill>
                              <a:schemeClr val="dk1"/>
                            </a:solidFill>
                            <a:latin typeface="+mn-lt"/>
                            <a:ea typeface="+mn-ea"/>
                            <a:cs typeface="+mn-cs"/>
                          </a:endParaRPr>
                        </a:p>
                      </a:txBody>
                      <a:tcPr/>
                    </a:tc>
                  </a:tr>
                  <a:tr h="288032">
                    <a:tc>
                      <a:txBody>
                        <a:bodyPr/>
                        <a:lstStyle/>
                        <a:p>
                          <a:endParaRPr lang="de-DE"/>
                        </a:p>
                      </a:txBody>
                      <a:tcPr>
                        <a:blipFill rotWithShape="1">
                          <a:blip r:embed="rId2"/>
                          <a:stretch>
                            <a:fillRect t="-712766" r="-136702" b="-742553"/>
                          </a:stretch>
                        </a:blipFill>
                      </a:tcPr>
                    </a:tc>
                    <a:tc>
                      <a:txBody>
                        <a:bodyPr/>
                        <a:lstStyle/>
                        <a:p>
                          <a:pPr algn="r"/>
                          <a:r>
                            <a:rPr lang="en-US" sz="1100" b="1" noProof="0" dirty="0" smtClean="0"/>
                            <a:t>5 x 10</a:t>
                          </a:r>
                          <a:r>
                            <a:rPr lang="en-US" sz="1100" b="1" baseline="30000" noProof="0" dirty="0" smtClean="0"/>
                            <a:t>11</a:t>
                          </a:r>
                          <a:endParaRPr lang="en-US" sz="1100" b="1" baseline="30000" noProof="0" dirty="0"/>
                        </a:p>
                      </a:txBody>
                      <a:tcPr/>
                    </a:tc>
                    <a:tc>
                      <a:txBody>
                        <a:bodyPr/>
                        <a:lstStyle/>
                        <a:p>
                          <a:pPr algn="r"/>
                          <a:r>
                            <a:rPr lang="en-US" sz="1100" noProof="0" dirty="0" smtClean="0"/>
                            <a:t>1.5 x 10</a:t>
                          </a:r>
                          <a:r>
                            <a:rPr lang="en-US" sz="1100" baseline="30000" noProof="0" dirty="0" smtClean="0"/>
                            <a:t>10</a:t>
                          </a:r>
                          <a:endParaRPr lang="en-US" sz="1100" baseline="30000" noProof="0" dirty="0"/>
                        </a:p>
                      </a:txBody>
                      <a:tcPr/>
                    </a:tc>
                    <a:tc>
                      <a:txBody>
                        <a:bodyPr/>
                        <a:lstStyle/>
                        <a:p>
                          <a:pPr algn="r"/>
                          <a:r>
                            <a:rPr lang="en-US" sz="1100" noProof="0" dirty="0" smtClean="0"/>
                            <a:t>2 x 10</a:t>
                          </a:r>
                          <a:r>
                            <a:rPr lang="en-US" sz="1100" baseline="30000" noProof="0" dirty="0" smtClean="0"/>
                            <a:t>13</a:t>
                          </a:r>
                          <a:endParaRPr lang="en-US" sz="1100" baseline="30000" noProof="0" dirty="0"/>
                        </a:p>
                      </a:txBody>
                      <a:tcPr/>
                    </a:tc>
                  </a:tr>
                  <a:tr h="259080">
                    <a:tc>
                      <a:txBody>
                        <a:bodyPr/>
                        <a:lstStyle/>
                        <a:p>
                          <a:r>
                            <a:rPr lang="en-US" sz="1100" noProof="0" dirty="0" smtClean="0"/>
                            <a:t>Number of ions per second</a:t>
                          </a:r>
                          <a:r>
                            <a:rPr lang="en-US" sz="1100" baseline="0" noProof="0" dirty="0" smtClean="0"/>
                            <a:t> </a:t>
                          </a:r>
                          <a:r>
                            <a:rPr lang="en-US" sz="1100" noProof="0" dirty="0" smtClean="0"/>
                            <a:t>[1/s</a:t>
                          </a:r>
                          <a:r>
                            <a:rPr lang="en-US" sz="1100" noProof="0" dirty="0" smtClean="0"/>
                            <a:t>]</a:t>
                          </a:r>
                          <a:endParaRPr lang="en-US" sz="1100" noProof="0" dirty="0"/>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2.25 x</a:t>
                          </a:r>
                          <a:r>
                            <a:rPr lang="en-US" sz="1100" kern="1200" baseline="0" noProof="0" dirty="0" smtClean="0">
                              <a:solidFill>
                                <a:schemeClr val="dk1"/>
                              </a:solidFill>
                              <a:latin typeface="+mn-lt"/>
                              <a:ea typeface="+mn-ea"/>
                              <a:cs typeface="+mn-cs"/>
                            </a:rPr>
                            <a:t> 10</a:t>
                          </a:r>
                          <a:r>
                            <a:rPr lang="en-US" sz="1100" kern="1200" baseline="30000" noProof="0" dirty="0" smtClean="0">
                              <a:solidFill>
                                <a:schemeClr val="dk1"/>
                              </a:solidFill>
                              <a:latin typeface="+mn-lt"/>
                              <a:ea typeface="+mn-ea"/>
                              <a:cs typeface="+mn-cs"/>
                            </a:rPr>
                            <a:t>11</a:t>
                          </a:r>
                          <a:endParaRPr lang="en-US" sz="1100" kern="1200" baseline="30000" noProof="0" dirty="0">
                            <a:solidFill>
                              <a:schemeClr val="dk1"/>
                            </a:solidFill>
                            <a:latin typeface="+mn-lt"/>
                            <a:ea typeface="+mn-ea"/>
                            <a:cs typeface="+mn-cs"/>
                          </a:endParaRPr>
                        </a:p>
                      </a:txBody>
                      <a:tcPr/>
                    </a:tc>
                    <a:tc>
                      <a:txBody>
                        <a:bodyPr/>
                        <a:lstStyle/>
                        <a:p>
                          <a:pPr marL="0" algn="r" defTabSz="457200" rtl="0" eaLnBrk="1" latinLnBrk="0" hangingPunct="1"/>
                          <a:r>
                            <a:rPr lang="en-US" sz="1100" noProof="0" dirty="0" smtClean="0"/>
                            <a:t>1.5 x 10</a:t>
                          </a:r>
                          <a:r>
                            <a:rPr lang="en-US" sz="1100" baseline="30000" noProof="0" dirty="0" smtClean="0"/>
                            <a:t>  9</a:t>
                          </a:r>
                          <a:endParaRPr lang="en-US" sz="1100" kern="1200" noProof="0" dirty="0">
                            <a:solidFill>
                              <a:schemeClr val="dk1"/>
                            </a:solidFill>
                            <a:latin typeface="+mn-lt"/>
                            <a:ea typeface="+mn-ea"/>
                            <a:cs typeface="+mn-cs"/>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100" noProof="0" dirty="0" smtClean="0"/>
                            <a:t>7.2 x 10</a:t>
                          </a:r>
                          <a:r>
                            <a:rPr lang="en-US" sz="1100" baseline="30000" noProof="0" dirty="0" smtClean="0"/>
                            <a:t>12</a:t>
                          </a:r>
                          <a:endParaRPr lang="en-US" sz="1100" kern="1200" baseline="0" noProof="0" dirty="0">
                            <a:solidFill>
                              <a:schemeClr val="dk1"/>
                            </a:solidFill>
                            <a:latin typeface="+mn-lt"/>
                            <a:ea typeface="+mn-ea"/>
                            <a:cs typeface="+mn-cs"/>
                          </a:endParaRPr>
                        </a:p>
                      </a:txBody>
                      <a:tcPr/>
                    </a:tc>
                  </a:tr>
                  <a:tr h="259080">
                    <a:tc>
                      <a:txBody>
                        <a:bodyPr/>
                        <a:lstStyle/>
                        <a:p>
                          <a:endParaRPr lang="de-DE"/>
                        </a:p>
                      </a:txBody>
                      <a:tcPr>
                        <a:blipFill rotWithShape="1">
                          <a:blip r:embed="rId2"/>
                          <a:stretch>
                            <a:fillRect t="-986047" r="-136702" b="-613953"/>
                          </a:stretch>
                        </a:blipFill>
                      </a:tcPr>
                    </a:tc>
                    <a:tc>
                      <a:txBody>
                        <a:bodyPr/>
                        <a:lstStyle/>
                        <a:p>
                          <a:pPr marL="0" algn="r" defTabSz="457200" rtl="0" eaLnBrk="1" latinLnBrk="0" hangingPunct="1"/>
                          <a:r>
                            <a:rPr lang="en-US" sz="1100" kern="1200" noProof="0" dirty="0" smtClean="0">
                              <a:solidFill>
                                <a:schemeClr val="dk1"/>
                              </a:solidFill>
                              <a:latin typeface="+mn-lt"/>
                              <a:ea typeface="+mn-ea"/>
                              <a:cs typeface="+mn-cs"/>
                            </a:rPr>
                            <a:t>8</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2</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4</a:t>
                          </a:r>
                          <a:endParaRPr lang="en-US" sz="1100" kern="1200" noProof="0" dirty="0">
                            <a:solidFill>
                              <a:schemeClr val="dk1"/>
                            </a:solidFill>
                            <a:latin typeface="+mn-lt"/>
                            <a:ea typeface="+mn-ea"/>
                            <a:cs typeface="+mn-cs"/>
                          </a:endParaRPr>
                        </a:p>
                      </a:txBody>
                      <a:tcPr/>
                    </a:tc>
                  </a:tr>
                  <a:tr h="259080">
                    <a:tc>
                      <a:txBody>
                        <a:bodyPr/>
                        <a:lstStyle/>
                        <a:p>
                          <a:endParaRPr lang="de-DE"/>
                        </a:p>
                      </a:txBody>
                      <a:tcPr>
                        <a:blipFill rotWithShape="1">
                          <a:blip r:embed="rId2"/>
                          <a:stretch>
                            <a:fillRect t="-1111905" r="-136702" b="-528571"/>
                          </a:stretch>
                        </a:blipFill>
                      </a:tcPr>
                    </a:tc>
                    <a:tc>
                      <a:txBody>
                        <a:bodyPr/>
                        <a:lstStyle/>
                        <a:p>
                          <a:pPr marL="0" algn="r" defTabSz="457200" rtl="0" eaLnBrk="1" latinLnBrk="0" hangingPunct="1"/>
                          <a:r>
                            <a:rPr lang="en-US" sz="1100" kern="1200" noProof="0" dirty="0" smtClean="0">
                              <a:solidFill>
                                <a:schemeClr val="dk1"/>
                              </a:solidFill>
                              <a:latin typeface="+mn-lt"/>
                              <a:ea typeface="+mn-ea"/>
                              <a:cs typeface="+mn-cs"/>
                            </a:rPr>
                            <a:t>10</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10</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10 </a:t>
                          </a:r>
                          <a:r>
                            <a:rPr lang="en-US" sz="1100" kern="1200" noProof="0" dirty="0" smtClean="0">
                              <a:solidFill>
                                <a:schemeClr val="dk1"/>
                              </a:solidFill>
                              <a:latin typeface="+mn-lt"/>
                              <a:ea typeface="+mn-ea"/>
                              <a:cs typeface="+mn-cs"/>
                              <a:sym typeface="Wingdings" panose="05000000000000000000" pitchFamily="2" charset="2"/>
                            </a:rPr>
                            <a:t> 5</a:t>
                          </a:r>
                          <a:endParaRPr lang="en-US" sz="1100" kern="1200" noProof="0" dirty="0">
                            <a:solidFill>
                              <a:schemeClr val="dk1"/>
                            </a:solidFill>
                            <a:latin typeface="+mn-lt"/>
                            <a:ea typeface="+mn-ea"/>
                            <a:cs typeface="+mn-cs"/>
                          </a:endParaRPr>
                        </a:p>
                      </a:txBody>
                      <a:tcPr/>
                    </a:tc>
                  </a:tr>
                  <a:tr h="259080">
                    <a:tc>
                      <a:txBody>
                        <a:bodyPr/>
                        <a:lstStyle/>
                        <a:p>
                          <a:endParaRPr lang="de-DE"/>
                        </a:p>
                      </a:txBody>
                      <a:tcPr>
                        <a:blipFill rotWithShape="1">
                          <a:blip r:embed="rId2"/>
                          <a:stretch>
                            <a:fillRect t="-1183721" r="-136702" b="-416279"/>
                          </a:stretch>
                        </a:blipFill>
                      </a:tcPr>
                    </a:tc>
                    <a:tc>
                      <a:txBody>
                        <a:bodyPr/>
                        <a:lstStyle/>
                        <a:p>
                          <a:pPr marL="0" algn="r" defTabSz="457200" rtl="0" eaLnBrk="1" latinLnBrk="0" hangingPunct="1"/>
                          <a:r>
                            <a:rPr lang="en-US" sz="1100" kern="1200" noProof="0" dirty="0" smtClean="0">
                              <a:solidFill>
                                <a:schemeClr val="dk1"/>
                              </a:solidFill>
                              <a:latin typeface="+mn-lt"/>
                              <a:ea typeface="+mn-ea"/>
                              <a:cs typeface="+mn-cs"/>
                            </a:rPr>
                            <a:t>1.56...2.67</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2.41...2.76</a:t>
                          </a:r>
                          <a:endParaRPr lang="en-US" sz="1100" kern="1200" noProof="0" dirty="0">
                            <a:solidFill>
                              <a:schemeClr val="dk1"/>
                            </a:solidFill>
                            <a:latin typeface="+mn-lt"/>
                            <a:ea typeface="+mn-ea"/>
                            <a:cs typeface="+mn-cs"/>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100" kern="1200" noProof="0" dirty="0" smtClean="0">
                              <a:solidFill>
                                <a:schemeClr val="dk1"/>
                              </a:solidFill>
                              <a:latin typeface="+mn-lt"/>
                              <a:ea typeface="+mn-ea"/>
                              <a:cs typeface="+mn-cs"/>
                            </a:rPr>
                            <a:t>1.36...</a:t>
                          </a:r>
                          <a:r>
                            <a:rPr lang="en-US" sz="1100" kern="1200" baseline="0" noProof="0" dirty="0" smtClean="0">
                              <a:solidFill>
                                <a:schemeClr val="dk1"/>
                              </a:solidFill>
                              <a:latin typeface="+mn-lt"/>
                              <a:ea typeface="+mn-ea"/>
                              <a:cs typeface="+mn-cs"/>
                            </a:rPr>
                            <a:t> </a:t>
                          </a:r>
                          <a:r>
                            <a:rPr lang="en-US" sz="1100" kern="1200" noProof="0" dirty="0" smtClean="0">
                              <a:solidFill>
                                <a:schemeClr val="dk1"/>
                              </a:solidFill>
                              <a:latin typeface="+mn-lt"/>
                              <a:ea typeface="+mn-ea"/>
                              <a:cs typeface="+mn-cs"/>
                            </a:rPr>
                            <a:t>1.38</a:t>
                          </a:r>
                          <a:endParaRPr lang="en-US" sz="1100" kern="1200" noProof="0" dirty="0">
                            <a:solidFill>
                              <a:schemeClr val="dk1"/>
                            </a:solidFill>
                            <a:latin typeface="+mn-lt"/>
                            <a:ea typeface="+mn-ea"/>
                            <a:cs typeface="+mn-cs"/>
                          </a:endParaRPr>
                        </a:p>
                      </a:txBody>
                      <a:tcPr/>
                    </a:tc>
                  </a:tr>
                  <a:tr h="259432">
                    <a:tc>
                      <a:txBody>
                        <a:bodyPr/>
                        <a:lstStyle/>
                        <a:p>
                          <a:r>
                            <a:rPr lang="en-US" sz="1100" noProof="0" dirty="0" smtClean="0"/>
                            <a:t>Extracted bunch form</a:t>
                          </a:r>
                          <a:endParaRPr lang="en-US" sz="1100" noProof="0" dirty="0"/>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8</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“DC”</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 (70 ns)</a:t>
                          </a:r>
                          <a:endParaRPr lang="en-US" sz="1100" kern="1200" noProof="0" dirty="0">
                            <a:solidFill>
                              <a:schemeClr val="dk1"/>
                            </a:solidFill>
                            <a:latin typeface="+mn-lt"/>
                            <a:ea typeface="+mn-ea"/>
                            <a:cs typeface="+mn-cs"/>
                          </a:endParaRPr>
                        </a:p>
                      </a:txBody>
                      <a:tcPr/>
                    </a:tc>
                  </a:tr>
                  <a:tr h="259080">
                    <a:tc>
                      <a:txBody>
                        <a:bodyPr/>
                        <a:lstStyle/>
                        <a:p>
                          <a:endParaRPr lang="de-DE"/>
                        </a:p>
                      </a:txBody>
                      <a:tcPr>
                        <a:blipFill rotWithShape="1">
                          <a:blip r:embed="rId2"/>
                          <a:stretch>
                            <a:fillRect t="-1381395" r="-136702" b="-218605"/>
                          </a:stretch>
                        </a:blipFill>
                      </a:tcPr>
                    </a:tc>
                    <a:tc>
                      <a:txBody>
                        <a:bodyPr/>
                        <a:lstStyle/>
                        <a:p>
                          <a:pPr marL="0" algn="r" defTabSz="457200" rtl="0" eaLnBrk="1" latinLnBrk="0" hangingPunct="1"/>
                          <a:r>
                            <a:rPr lang="en-US" sz="1100" kern="1200" noProof="0" dirty="0" smtClean="0">
                              <a:solidFill>
                                <a:schemeClr val="dk1"/>
                              </a:solidFill>
                              <a:latin typeface="+mn-lt"/>
                              <a:ea typeface="+mn-ea"/>
                              <a:cs typeface="+mn-cs"/>
                            </a:rPr>
                            <a:t>51.5</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6.1</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93.0</a:t>
                          </a:r>
                          <a:endParaRPr lang="en-US" sz="1100" kern="1200" noProof="0" dirty="0">
                            <a:solidFill>
                              <a:schemeClr val="dk1"/>
                            </a:solidFill>
                            <a:latin typeface="+mn-lt"/>
                            <a:ea typeface="+mn-ea"/>
                            <a:cs typeface="+mn-cs"/>
                          </a:endParaRPr>
                        </a:p>
                      </a:txBody>
                      <a:tcPr/>
                    </a:tc>
                  </a:tr>
                  <a:tr h="272288">
                    <a:tc>
                      <a:txBody>
                        <a:bodyPr/>
                        <a:lstStyle/>
                        <a:p>
                          <a:endParaRPr lang="de-DE"/>
                        </a:p>
                      </a:txBody>
                      <a:tcPr>
                        <a:blipFill rotWithShape="1">
                          <a:blip r:embed="rId2"/>
                          <a:stretch>
                            <a:fillRect t="-1447727" r="-136702" b="-113636"/>
                          </a:stretch>
                        </a:blipFill>
                      </a:tcPr>
                    </a:tc>
                    <a:tc>
                      <a:txBody>
                        <a:bodyPr/>
                        <a:lstStyle/>
                        <a:p>
                          <a:pPr marL="0" algn="r" defTabSz="457200" rtl="0" eaLnBrk="1" latinLnBrk="0" hangingPunct="1"/>
                          <a:r>
                            <a:rPr lang="en-US" sz="1100" kern="1200" noProof="0" dirty="0" smtClean="0">
                              <a:solidFill>
                                <a:schemeClr val="dk1"/>
                              </a:solidFill>
                              <a:latin typeface="+mn-lt"/>
                              <a:ea typeface="+mn-ea"/>
                              <a:cs typeface="+mn-cs"/>
                            </a:rPr>
                            <a:t>35 x 12</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15 x 5</a:t>
                          </a:r>
                          <a:endParaRPr lang="en-US" sz="1100" kern="1200" noProof="0" dirty="0">
                            <a:solidFill>
                              <a:schemeClr val="dk1"/>
                            </a:solidFill>
                            <a:latin typeface="+mn-lt"/>
                            <a:ea typeface="+mn-ea"/>
                            <a:cs typeface="+mn-cs"/>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100" kern="1200" noProof="0" dirty="0" smtClean="0">
                              <a:solidFill>
                                <a:schemeClr val="dk1"/>
                              </a:solidFill>
                              <a:latin typeface="+mn-lt"/>
                              <a:ea typeface="+mn-ea"/>
                              <a:cs typeface="+mn-cs"/>
                            </a:rPr>
                            <a:t>12</a:t>
                          </a:r>
                          <a:r>
                            <a:rPr lang="en-US" sz="1100" kern="1200" baseline="0" noProof="0" dirty="0" smtClean="0">
                              <a:solidFill>
                                <a:schemeClr val="dk1"/>
                              </a:solidFill>
                              <a:latin typeface="+mn-lt"/>
                              <a:ea typeface="+mn-ea"/>
                              <a:cs typeface="+mn-cs"/>
                            </a:rPr>
                            <a:t> x 5</a:t>
                          </a:r>
                          <a:endParaRPr lang="en-US" sz="1100" kern="1200" noProof="0" dirty="0" smtClean="0">
                            <a:solidFill>
                              <a:schemeClr val="dk1"/>
                            </a:solidFill>
                            <a:latin typeface="+mn-lt"/>
                            <a:ea typeface="+mn-ea"/>
                            <a:cs typeface="+mn-cs"/>
                          </a:endParaRPr>
                        </a:p>
                      </a:txBody>
                      <a:tcPr/>
                    </a:tc>
                  </a:tr>
                  <a:tr h="272288">
                    <a:tc>
                      <a:txBody>
                        <a:bodyPr/>
                        <a:lstStyle/>
                        <a:p>
                          <a:endParaRPr lang="de-DE"/>
                        </a:p>
                      </a:txBody>
                      <a:tcPr>
                        <a:blipFill rotWithShape="1">
                          <a:blip r:embed="rId2"/>
                          <a:stretch>
                            <a:fillRect t="-1513333" r="-136702" b="-11111"/>
                          </a:stretch>
                        </a:blipFill>
                      </a:tcPr>
                    </a:tc>
                    <a:tc>
                      <a:txBody>
                        <a:bodyPr/>
                        <a:lstStyle/>
                        <a:p>
                          <a:pPr marL="0" algn="r" defTabSz="457200" rtl="0" eaLnBrk="1" latinLnBrk="0" hangingPunct="1"/>
                          <a:r>
                            <a:rPr lang="en-US" sz="1100" kern="1200" noProof="0" dirty="0" smtClean="0">
                              <a:solidFill>
                                <a:schemeClr val="dk1"/>
                              </a:solidFill>
                              <a:latin typeface="+mn-lt"/>
                              <a:ea typeface="+mn-ea"/>
                              <a:cs typeface="+mn-cs"/>
                            </a:rPr>
                            <a:t>6.3 x 0.9</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2.2</a:t>
                          </a:r>
                          <a:r>
                            <a:rPr lang="en-US" sz="1100" kern="1200" baseline="0" noProof="0" dirty="0" smtClean="0">
                              <a:solidFill>
                                <a:schemeClr val="dk1"/>
                              </a:solidFill>
                              <a:latin typeface="+mn-lt"/>
                              <a:ea typeface="+mn-ea"/>
                              <a:cs typeface="+mn-cs"/>
                            </a:rPr>
                            <a:t> x 0.5</a:t>
                          </a:r>
                          <a:endParaRPr lang="en-US" sz="1100" kern="1200" noProof="0" dirty="0">
                            <a:solidFill>
                              <a:schemeClr val="dk1"/>
                            </a:solidFill>
                            <a:latin typeface="+mn-lt"/>
                            <a:ea typeface="+mn-ea"/>
                            <a:cs typeface="+mn-cs"/>
                          </a:endParaRPr>
                        </a:p>
                      </a:txBody>
                      <a:tcPr/>
                    </a:tc>
                    <a:tc>
                      <a:txBody>
                        <a:bodyPr/>
                        <a:lstStyle/>
                        <a:p>
                          <a:pPr marL="0" algn="r" defTabSz="457200" rtl="0" eaLnBrk="1" latinLnBrk="0" hangingPunct="1"/>
                          <a:r>
                            <a:rPr lang="en-US" sz="1100" kern="1200" noProof="0" dirty="0" smtClean="0">
                              <a:solidFill>
                                <a:schemeClr val="dk1"/>
                              </a:solidFill>
                              <a:latin typeface="+mn-lt"/>
                              <a:ea typeface="+mn-ea"/>
                              <a:cs typeface="+mn-cs"/>
                            </a:rPr>
                            <a:t>2.0 x 0.7</a:t>
                          </a:r>
                          <a:endParaRPr lang="en-US" sz="1100" kern="1200" noProof="0" dirty="0">
                            <a:solidFill>
                              <a:schemeClr val="dk1"/>
                            </a:solidFill>
                            <a:latin typeface="+mn-lt"/>
                            <a:ea typeface="+mn-ea"/>
                            <a:cs typeface="+mn-cs"/>
                          </a:endParaRPr>
                        </a:p>
                      </a:txBody>
                      <a:tcPr/>
                    </a:tc>
                  </a:tr>
                </a:tbl>
              </a:graphicData>
            </a:graphic>
          </p:graphicFrame>
        </mc:Fallback>
      </mc:AlternateContent>
      <mc:AlternateContent xmlns:mc="http://schemas.openxmlformats.org/markup-compatibility/2006">
        <mc:Choice xmlns:a14="http://schemas.microsoft.com/office/drawing/2010/main" Requires="a14">
          <p:sp>
            <p:nvSpPr>
              <p:cNvPr id="8" name="Inhaltsplatzhalter 2"/>
              <p:cNvSpPr>
                <a:spLocks noGrp="1"/>
              </p:cNvSpPr>
              <p:nvPr>
                <p:ph idx="1"/>
              </p:nvPr>
            </p:nvSpPr>
            <p:spPr>
              <a:xfrm>
                <a:off x="422564" y="1450685"/>
                <a:ext cx="2997308" cy="4858635"/>
              </a:xfrm>
            </p:spPr>
            <p:txBody>
              <a:bodyPr>
                <a:noAutofit/>
              </a:bodyPr>
              <a:lstStyle/>
              <a:p>
                <a:r>
                  <a:rPr lang="en-US" altLang="de-DE" sz="1400" dirty="0" smtClean="0"/>
                  <a:t>Circumference: 1083.6 m</a:t>
                </a:r>
              </a:p>
              <a:p>
                <a:pPr lvl="1"/>
                <a:r>
                  <a:rPr lang="en-US" altLang="de-DE" sz="1200" dirty="0" smtClean="0"/>
                  <a:t>(5 x length of SIS18)</a:t>
                </a:r>
              </a:p>
              <a:p>
                <a:r>
                  <a:rPr lang="en-US" altLang="de-DE" sz="1400" dirty="0" err="1" smtClean="0"/>
                  <a:t>Superperiodicity</a:t>
                </a:r>
                <a:r>
                  <a:rPr lang="en-US" altLang="de-DE" sz="1400" dirty="0" smtClean="0"/>
                  <a:t>: 6</a:t>
                </a:r>
              </a:p>
              <a:p>
                <a:r>
                  <a:rPr lang="en-US" altLang="de-DE" sz="1400" dirty="0" smtClean="0"/>
                  <a:t>Cells per period: 14</a:t>
                </a:r>
              </a:p>
              <a:p>
                <a:r>
                  <a:rPr lang="en-US" altLang="de-DE" sz="1400" dirty="0" smtClean="0"/>
                  <a:t>Focusing structure: Doublet</a:t>
                </a:r>
              </a:p>
              <a:p>
                <a:r>
                  <a:rPr lang="en-US" sz="1400" dirty="0" smtClean="0"/>
                  <a:t>108 Dipoles (</a:t>
                </a:r>
                <a:r>
                  <a:rPr lang="en-US" sz="1400" dirty="0" err="1" smtClean="0"/>
                  <a:t>superferric</a:t>
                </a:r>
                <a:r>
                  <a:rPr lang="en-US" sz="1400" dirty="0" smtClean="0"/>
                  <a:t>)</a:t>
                </a:r>
              </a:p>
              <a:p>
                <a:pPr lvl="1"/>
                <a:r>
                  <a:rPr lang="en-US" sz="1200" dirty="0" smtClean="0"/>
                  <a:t>1.9 T, 4 T/s</a:t>
                </a:r>
              </a:p>
              <a:p>
                <a:pPr lvl="1"/>
                <a:r>
                  <a:rPr lang="en-US" sz="1200" dirty="0" smtClean="0"/>
                  <a:t>Nominal current: 13.1 kA</a:t>
                </a:r>
              </a:p>
              <a:p>
                <a:r>
                  <a:rPr lang="en-US" sz="1400" dirty="0" smtClean="0"/>
                  <a:t>168 Quadrupoles (</a:t>
                </a:r>
                <a:r>
                  <a:rPr lang="en-US" sz="1400" dirty="0" err="1" smtClean="0"/>
                  <a:t>superferric</a:t>
                </a:r>
                <a:r>
                  <a:rPr lang="en-US" sz="1400" dirty="0" smtClean="0"/>
                  <a:t>)</a:t>
                </a:r>
              </a:p>
              <a:p>
                <a:pPr lvl="1"/>
                <a:r>
                  <a:rPr lang="en-US" sz="1200" dirty="0" smtClean="0"/>
                  <a:t>27.8 </a:t>
                </a:r>
                <a:r>
                  <a:rPr lang="en-US" sz="1200" dirty="0"/>
                  <a:t>T/m</a:t>
                </a:r>
              </a:p>
              <a:p>
                <a:pPr lvl="1"/>
                <a:r>
                  <a:rPr lang="en-US" sz="1200" dirty="0" smtClean="0"/>
                  <a:t>Nominal current: 10.5 kA</a:t>
                </a:r>
              </a:p>
              <a:p>
                <a:r>
                  <a:rPr lang="en-US" sz="1400" dirty="0" smtClean="0"/>
                  <a:t>Extraction modes:</a:t>
                </a:r>
              </a:p>
              <a:p>
                <a:pPr lvl="1"/>
                <a:r>
                  <a:rPr lang="en-US" sz="1200" dirty="0" smtClean="0"/>
                  <a:t>Fast, 1...8 bunches</a:t>
                </a:r>
              </a:p>
              <a:p>
                <a:pPr lvl="1"/>
                <a:r>
                  <a:rPr lang="en-US" sz="1200" dirty="0" smtClean="0"/>
                  <a:t>Slow, KO-Extraction up to 10 s</a:t>
                </a:r>
              </a:p>
              <a:p>
                <a:r>
                  <a:rPr lang="en-US" sz="1400" dirty="0" smtClean="0"/>
                  <a:t>Acceleration for every ion from protons to </a:t>
                </a:r>
                <a:r>
                  <a:rPr lang="en-US" sz="1400" dirty="0" smtClean="0"/>
                  <a:t>uranium</a:t>
                </a:r>
              </a:p>
              <a:p>
                <a:pPr lvl="1"/>
                <a:r>
                  <a:rPr lang="en-US" sz="1200" dirty="0" smtClean="0"/>
                  <a:t>Variable quadrupole powering for </a:t>
                </a:r>
                <a14:m>
                  <m:oMath xmlns:m="http://schemas.openxmlformats.org/officeDocument/2006/math">
                    <m:sSub>
                      <m:sSubPr>
                        <m:ctrlPr>
                          <a:rPr lang="de-DE" sz="1200" b="0" i="1" smtClean="0">
                            <a:latin typeface="Cambria Math"/>
                          </a:rPr>
                        </m:ctrlPr>
                      </m:sSubPr>
                      <m:e>
                        <m:r>
                          <a:rPr lang="de-DE" sz="1200" b="0" i="1" smtClean="0">
                            <a:latin typeface="Cambria Math"/>
                          </a:rPr>
                          <m:t>𝛾</m:t>
                        </m:r>
                      </m:e>
                      <m:sub>
                        <m:r>
                          <a:rPr lang="de-DE" sz="1200" b="0" i="1" smtClean="0">
                            <a:latin typeface="Cambria Math"/>
                          </a:rPr>
                          <m:t>𝑡𝑟</m:t>
                        </m:r>
                      </m:sub>
                    </m:sSub>
                  </m:oMath>
                </a14:m>
                <a:r>
                  <a:rPr lang="en-US" sz="1200" dirty="0" smtClean="0"/>
                  <a:t> shifting or </a:t>
                </a:r>
                <a14:m>
                  <m:oMath xmlns:m="http://schemas.openxmlformats.org/officeDocument/2006/math">
                    <m:sSub>
                      <m:sSubPr>
                        <m:ctrlPr>
                          <a:rPr lang="de-DE" sz="1200" i="1">
                            <a:latin typeface="Cambria Math"/>
                          </a:rPr>
                        </m:ctrlPr>
                      </m:sSubPr>
                      <m:e>
                        <m:r>
                          <a:rPr lang="de-DE" sz="1200" i="1">
                            <a:latin typeface="Cambria Math"/>
                          </a:rPr>
                          <m:t>𝛾</m:t>
                        </m:r>
                      </m:e>
                      <m:sub>
                        <m:r>
                          <a:rPr lang="de-DE" sz="1200" i="1">
                            <a:latin typeface="Cambria Math"/>
                          </a:rPr>
                          <m:t>𝑡𝑟</m:t>
                        </m:r>
                      </m:sub>
                    </m:sSub>
                  </m:oMath>
                </a14:m>
                <a:r>
                  <a:rPr lang="en-US" sz="1200" dirty="0" smtClean="0"/>
                  <a:t>-</a:t>
                </a:r>
                <a:r>
                  <a:rPr lang="en-US" sz="1200" dirty="0" smtClean="0"/>
                  <a:t>jump</a:t>
                </a:r>
                <a:endParaRPr lang="en-US" sz="1200" dirty="0" smtClean="0"/>
              </a:p>
            </p:txBody>
          </p:sp>
        </mc:Choice>
        <mc:Fallback>
          <p:sp>
            <p:nvSpPr>
              <p:cNvPr id="8" name="Inhaltsplatzhalter 2"/>
              <p:cNvSpPr>
                <a:spLocks noGrp="1" noRot="1" noChangeAspect="1" noMove="1" noResize="1" noEditPoints="1" noAdjustHandles="1" noChangeArrowheads="1" noChangeShapeType="1" noTextEdit="1"/>
              </p:cNvSpPr>
              <p:nvPr>
                <p:ph idx="1"/>
              </p:nvPr>
            </p:nvSpPr>
            <p:spPr>
              <a:xfrm>
                <a:off x="422564" y="1450685"/>
                <a:ext cx="2997308" cy="4858635"/>
              </a:xfrm>
              <a:blipFill rotWithShape="1">
                <a:blip r:embed="rId3"/>
                <a:stretch>
                  <a:fillRect l="-203" t="-125"/>
                </a:stretch>
              </a:blipFill>
            </p:spPr>
            <p:txBody>
              <a:bodyPr/>
              <a:lstStyle/>
              <a:p>
                <a:r>
                  <a:rPr lang="de-DE">
                    <a:noFill/>
                  </a:rPr>
                  <a:t> </a:t>
                </a:r>
              </a:p>
            </p:txBody>
          </p:sp>
        </mc:Fallback>
      </mc:AlternateContent>
    </p:spTree>
    <p:extLst>
      <p:ext uri="{BB962C8B-B14F-4D97-AF65-F5344CB8AC3E}">
        <p14:creationId xmlns:p14="http://schemas.microsoft.com/office/powerpoint/2010/main" val="7541337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2700" dirty="0" smtClean="0"/>
              <a:t>SIS100:</a:t>
            </a:r>
            <a:br>
              <a:rPr lang="de-DE" sz="2700" dirty="0" smtClean="0"/>
            </a:br>
            <a:r>
              <a:rPr lang="de-DE" sz="2200" dirty="0" err="1" smtClean="0"/>
              <a:t>Lattice</a:t>
            </a:r>
            <a:r>
              <a:rPr lang="de-DE" sz="2200" dirty="0" smtClean="0"/>
              <a:t> design </a:t>
            </a:r>
            <a:r>
              <a:rPr lang="de-DE" sz="2200" dirty="0" err="1" smtClean="0"/>
              <a:t>optimization</a:t>
            </a:r>
            <a:endParaRPr lang="de-DE" sz="2200" dirty="0"/>
          </a:p>
        </p:txBody>
      </p:sp>
      <p:sp>
        <p:nvSpPr>
          <p:cNvPr id="3" name="Inhaltsplatzhalter 2"/>
          <p:cNvSpPr>
            <a:spLocks noGrp="1"/>
          </p:cNvSpPr>
          <p:nvPr>
            <p:ph idx="1"/>
          </p:nvPr>
        </p:nvSpPr>
        <p:spPr>
          <a:xfrm>
            <a:off x="422565" y="1450685"/>
            <a:ext cx="4883417" cy="4903585"/>
          </a:xfrm>
        </p:spPr>
        <p:txBody>
          <a:bodyPr>
            <a:noAutofit/>
          </a:bodyPr>
          <a:lstStyle/>
          <a:p>
            <a:pPr>
              <a:spcBef>
                <a:spcPts val="300"/>
              </a:spcBef>
            </a:pPr>
            <a:r>
              <a:rPr lang="en-US" sz="1200" dirty="0" smtClean="0"/>
              <a:t>Several (&gt;100) different lattices have been tried out for the given charge exchange process</a:t>
            </a:r>
            <a:r>
              <a:rPr lang="en-US" sz="1200" dirty="0" smtClean="0">
                <a:sym typeface="Wingdings" panose="05000000000000000000" pitchFamily="2" charset="2"/>
              </a:rPr>
              <a:t>.</a:t>
            </a:r>
          </a:p>
          <a:p>
            <a:pPr lvl="1">
              <a:spcBef>
                <a:spcPts val="300"/>
              </a:spcBef>
            </a:pPr>
            <a:r>
              <a:rPr lang="en-US" sz="1100" dirty="0" smtClean="0">
                <a:sym typeface="Wingdings" panose="05000000000000000000" pitchFamily="2" charset="2"/>
              </a:rPr>
              <a:t>Optimization criterion: </a:t>
            </a:r>
            <a:r>
              <a:rPr lang="en-US" sz="1100" b="1" dirty="0">
                <a:sym typeface="Wingdings" panose="05000000000000000000" pitchFamily="2" charset="2"/>
              </a:rPr>
              <a:t>Collimation efficiency </a:t>
            </a:r>
            <a:r>
              <a:rPr lang="en-US" sz="1100" b="1" dirty="0" smtClean="0">
                <a:sym typeface="Wingdings" panose="05000000000000000000" pitchFamily="2" charset="2"/>
              </a:rPr>
              <a:t>for U</a:t>
            </a:r>
            <a:r>
              <a:rPr lang="en-US" sz="1100" b="1" baseline="30000" dirty="0" smtClean="0">
                <a:sym typeface="Wingdings" panose="05000000000000000000" pitchFamily="2" charset="2"/>
              </a:rPr>
              <a:t>28</a:t>
            </a:r>
            <a:r>
              <a:rPr lang="en-US" sz="1100" b="1" baseline="30000" dirty="0">
                <a:sym typeface="Wingdings" panose="05000000000000000000" pitchFamily="2" charset="2"/>
              </a:rPr>
              <a:t>+</a:t>
            </a:r>
            <a:r>
              <a:rPr lang="en-US" sz="1100" b="1" dirty="0">
                <a:sym typeface="Wingdings" panose="05000000000000000000" pitchFamily="2" charset="2"/>
              </a:rPr>
              <a:t>  U</a:t>
            </a:r>
            <a:r>
              <a:rPr lang="en-US" sz="1100" b="1" baseline="30000" dirty="0">
                <a:sym typeface="Wingdings" panose="05000000000000000000" pitchFamily="2" charset="2"/>
              </a:rPr>
              <a:t>29</a:t>
            </a:r>
            <a:r>
              <a:rPr lang="en-US" sz="1100" b="1" baseline="30000" dirty="0" smtClean="0">
                <a:sym typeface="Wingdings" panose="05000000000000000000" pitchFamily="2" charset="2"/>
              </a:rPr>
              <a:t>+</a:t>
            </a:r>
            <a:r>
              <a:rPr lang="en-US" sz="1100" dirty="0" smtClean="0">
                <a:sym typeface="Wingdings" panose="05000000000000000000" pitchFamily="2" charset="2"/>
              </a:rPr>
              <a:t>.</a:t>
            </a:r>
          </a:p>
          <a:p>
            <a:pPr lvl="1">
              <a:spcBef>
                <a:spcPts val="300"/>
              </a:spcBef>
            </a:pPr>
            <a:r>
              <a:rPr lang="en-US" sz="1100" dirty="0" smtClean="0">
                <a:sym typeface="Wingdings" panose="05000000000000000000" pitchFamily="2" charset="2"/>
              </a:rPr>
              <a:t>Tool: STRAHLSIM (ion optics code + dynamic vacuum)</a:t>
            </a:r>
            <a:endParaRPr lang="en-US" sz="1200" dirty="0" smtClean="0"/>
          </a:p>
          <a:p>
            <a:pPr>
              <a:spcBef>
                <a:spcPts val="300"/>
              </a:spcBef>
            </a:pPr>
            <a:endParaRPr lang="en-US" sz="1200" dirty="0" smtClean="0"/>
          </a:p>
          <a:p>
            <a:pPr>
              <a:spcBef>
                <a:spcPts val="300"/>
              </a:spcBef>
            </a:pPr>
            <a:r>
              <a:rPr lang="en-US" sz="1200" u="sng" dirty="0" smtClean="0"/>
              <a:t>Surprise #1:</a:t>
            </a:r>
            <a:r>
              <a:rPr lang="en-US" sz="1200" dirty="0" smtClean="0"/>
              <a:t> Common FODO structure: only ~60 % reachable</a:t>
            </a:r>
          </a:p>
          <a:p>
            <a:pPr>
              <a:spcBef>
                <a:spcPts val="300"/>
              </a:spcBef>
            </a:pPr>
            <a:endParaRPr lang="en-US" sz="1200" dirty="0" smtClean="0"/>
          </a:p>
          <a:p>
            <a:pPr>
              <a:spcBef>
                <a:spcPts val="300"/>
              </a:spcBef>
            </a:pPr>
            <a:endParaRPr lang="en-US" sz="1200" dirty="0" smtClean="0"/>
          </a:p>
          <a:p>
            <a:pPr>
              <a:spcBef>
                <a:spcPts val="300"/>
              </a:spcBef>
            </a:pPr>
            <a:endParaRPr lang="en-US" sz="1200" dirty="0"/>
          </a:p>
          <a:p>
            <a:pPr>
              <a:spcBef>
                <a:spcPts val="300"/>
              </a:spcBef>
            </a:pPr>
            <a:endParaRPr lang="en-US" sz="1200" dirty="0" smtClean="0"/>
          </a:p>
          <a:p>
            <a:pPr>
              <a:spcBef>
                <a:spcPts val="300"/>
              </a:spcBef>
            </a:pPr>
            <a:endParaRPr lang="en-US" sz="1200" dirty="0"/>
          </a:p>
          <a:p>
            <a:pPr>
              <a:spcBef>
                <a:spcPts val="300"/>
              </a:spcBef>
            </a:pPr>
            <a:endParaRPr lang="en-US" sz="1200" dirty="0" smtClean="0"/>
          </a:p>
          <a:p>
            <a:pPr>
              <a:spcBef>
                <a:spcPts val="300"/>
              </a:spcBef>
            </a:pPr>
            <a:endParaRPr lang="en-US" sz="1200" dirty="0"/>
          </a:p>
          <a:p>
            <a:pPr>
              <a:spcBef>
                <a:spcPts val="300"/>
              </a:spcBef>
            </a:pPr>
            <a:endParaRPr lang="en-US" sz="1200" dirty="0" smtClean="0"/>
          </a:p>
          <a:p>
            <a:pPr>
              <a:spcBef>
                <a:spcPts val="300"/>
              </a:spcBef>
            </a:pPr>
            <a:r>
              <a:rPr lang="en-US" sz="1200" u="sng" dirty="0" smtClean="0"/>
              <a:t>Surprise #2:</a:t>
            </a:r>
            <a:r>
              <a:rPr lang="en-US" sz="1200" dirty="0" smtClean="0"/>
              <a:t> SIS100 Conceptual Design Report (CDR) lattice: 97% reachable, but with too low acceptance</a:t>
            </a:r>
          </a:p>
          <a:p>
            <a:pPr>
              <a:spcBef>
                <a:spcPts val="300"/>
              </a:spcBef>
            </a:pPr>
            <a:endParaRPr lang="en-US" sz="1200" dirty="0" smtClean="0"/>
          </a:p>
          <a:p>
            <a:pPr>
              <a:spcBef>
                <a:spcPts val="300"/>
              </a:spcBef>
            </a:pPr>
            <a:endParaRPr lang="en-US" sz="1200" dirty="0"/>
          </a:p>
          <a:p>
            <a:pPr>
              <a:spcBef>
                <a:spcPts val="300"/>
              </a:spcBef>
            </a:pPr>
            <a:endParaRPr lang="en-US" sz="1200" dirty="0" smtClean="0"/>
          </a:p>
          <a:p>
            <a:pPr>
              <a:spcBef>
                <a:spcPts val="300"/>
              </a:spcBef>
            </a:pPr>
            <a:endParaRPr lang="en-US" sz="1200" dirty="0"/>
          </a:p>
          <a:p>
            <a:pPr>
              <a:spcBef>
                <a:spcPts val="300"/>
              </a:spcBef>
            </a:pPr>
            <a:endParaRPr lang="en-US" sz="1200" dirty="0" smtClean="0"/>
          </a:p>
          <a:p>
            <a:pPr>
              <a:spcBef>
                <a:spcPts val="300"/>
              </a:spcBef>
            </a:pPr>
            <a:endParaRPr lang="en-US" sz="1200" dirty="0" smtClean="0"/>
          </a:p>
        </p:txBody>
      </p:sp>
      <p:graphicFrame>
        <p:nvGraphicFramePr>
          <p:cNvPr id="6" name="Diagramm 5"/>
          <p:cNvGraphicFramePr>
            <a:graphicFrameLocks noGrp="1"/>
          </p:cNvGraphicFramePr>
          <p:nvPr>
            <p:extLst>
              <p:ext uri="{D42A27DB-BD31-4B8C-83A1-F6EECF244321}">
                <p14:modId xmlns:p14="http://schemas.microsoft.com/office/powerpoint/2010/main" val="326286398"/>
              </p:ext>
            </p:extLst>
          </p:nvPr>
        </p:nvGraphicFramePr>
        <p:xfrm>
          <a:off x="5305982" y="3861048"/>
          <a:ext cx="3592352" cy="2333681"/>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917" t="24814" r="25000" b="18271"/>
          <a:stretch/>
        </p:blipFill>
        <p:spPr bwMode="auto">
          <a:xfrm>
            <a:off x="5305982" y="1340768"/>
            <a:ext cx="351449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64" y="2780928"/>
            <a:ext cx="3631728" cy="145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264" y="4941168"/>
            <a:ext cx="3631728" cy="147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16424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Physics case:</a:t>
            </a:r>
            <a:br>
              <a:rPr lang="en-US" dirty="0" smtClean="0"/>
            </a:br>
            <a:r>
              <a:rPr lang="en-US" sz="2000" dirty="0" smtClean="0"/>
              <a:t>Ultimate Heavy ion intensity</a:t>
            </a:r>
            <a:endParaRPr lang="en-US" sz="2000" dirty="0"/>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a:xfrm>
                <a:off x="422564" y="1450685"/>
                <a:ext cx="3933412" cy="4903585"/>
              </a:xfrm>
            </p:spPr>
            <p:txBody>
              <a:bodyPr>
                <a:normAutofit fontScale="62500" lnSpcReduction="20000"/>
              </a:bodyPr>
              <a:lstStyle/>
              <a:p>
                <a:pPr marL="0" indent="0">
                  <a:lnSpc>
                    <a:spcPct val="120000"/>
                  </a:lnSpc>
                  <a:spcBef>
                    <a:spcPts val="600"/>
                  </a:spcBef>
                  <a:buNone/>
                </a:pPr>
                <a:r>
                  <a:rPr lang="en-US" sz="2100" dirty="0" smtClean="0"/>
                  <a:t>High </a:t>
                </a:r>
                <a:r>
                  <a:rPr lang="en-US" sz="2100" b="1" dirty="0" smtClean="0"/>
                  <a:t>average heavy ion intensities </a:t>
                </a:r>
                <a:r>
                  <a:rPr lang="en-US" sz="2100" dirty="0" smtClean="0"/>
                  <a:t>for </a:t>
                </a:r>
              </a:p>
              <a:p>
                <a:pPr>
                  <a:lnSpc>
                    <a:spcPct val="120000"/>
                  </a:lnSpc>
                  <a:spcBef>
                    <a:spcPts val="600"/>
                  </a:spcBef>
                </a:pPr>
                <a:r>
                  <a:rPr lang="en-US" sz="1800" dirty="0" smtClean="0"/>
                  <a:t>RIB production, in-flight fragment separation</a:t>
                </a:r>
              </a:p>
              <a:p>
                <a:pPr>
                  <a:lnSpc>
                    <a:spcPct val="120000"/>
                  </a:lnSpc>
                  <a:spcBef>
                    <a:spcPts val="600"/>
                  </a:spcBef>
                </a:pPr>
                <a:r>
                  <a:rPr lang="en-US" sz="1800" dirty="0"/>
                  <a:t>CBM </a:t>
                </a:r>
                <a:r>
                  <a:rPr lang="en-US" sz="1800" dirty="0" smtClean="0"/>
                  <a:t>experiments</a:t>
                </a:r>
              </a:p>
              <a:p>
                <a:pPr>
                  <a:lnSpc>
                    <a:spcPct val="120000"/>
                  </a:lnSpc>
                  <a:spcBef>
                    <a:spcPts val="600"/>
                  </a:spcBef>
                </a:pPr>
                <a:r>
                  <a:rPr lang="en-US" sz="1800" dirty="0" smtClean="0"/>
                  <a:t>... others</a:t>
                </a:r>
              </a:p>
              <a:p>
                <a:pPr lvl="1">
                  <a:lnSpc>
                    <a:spcPct val="120000"/>
                  </a:lnSpc>
                  <a:spcBef>
                    <a:spcPts val="600"/>
                  </a:spcBef>
                </a:pPr>
                <a:endParaRPr lang="en-US" sz="1400" dirty="0"/>
              </a:p>
              <a:p>
                <a:pPr marL="0" indent="0">
                  <a:lnSpc>
                    <a:spcPct val="120000"/>
                  </a:lnSpc>
                  <a:spcBef>
                    <a:spcPts val="600"/>
                  </a:spcBef>
                  <a:buNone/>
                </a:pPr>
                <a:r>
                  <a:rPr lang="en-US" sz="2100" dirty="0"/>
                  <a:t>High </a:t>
                </a:r>
                <a:r>
                  <a:rPr lang="en-US" sz="2100" b="1" dirty="0"/>
                  <a:t>single-shot heavy ion intensities</a:t>
                </a:r>
                <a:r>
                  <a:rPr lang="en-US" sz="2100" dirty="0"/>
                  <a:t> </a:t>
                </a:r>
                <a:r>
                  <a:rPr lang="en-US" sz="2100" dirty="0" smtClean="0"/>
                  <a:t>for</a:t>
                </a:r>
                <a:endParaRPr lang="en-US" sz="2100" dirty="0"/>
              </a:p>
              <a:p>
                <a:pPr>
                  <a:lnSpc>
                    <a:spcPct val="120000"/>
                  </a:lnSpc>
                  <a:spcBef>
                    <a:spcPts val="600"/>
                  </a:spcBef>
                </a:pPr>
                <a:r>
                  <a:rPr lang="en-US" sz="1800" dirty="0" smtClean="0"/>
                  <a:t>RIB production, experiments in storage rings</a:t>
                </a:r>
              </a:p>
              <a:p>
                <a:pPr>
                  <a:lnSpc>
                    <a:spcPct val="120000"/>
                  </a:lnSpc>
                  <a:spcBef>
                    <a:spcPts val="600"/>
                  </a:spcBef>
                </a:pPr>
                <a:r>
                  <a:rPr lang="en-US" sz="1800" dirty="0" smtClean="0"/>
                  <a:t>Plasma physics (HED, WDM)</a:t>
                </a:r>
              </a:p>
              <a:p>
                <a:pPr>
                  <a:lnSpc>
                    <a:spcPct val="120000"/>
                  </a:lnSpc>
                  <a:spcBef>
                    <a:spcPts val="600"/>
                  </a:spcBef>
                </a:pPr>
                <a:endParaRPr lang="en-US" sz="1600" dirty="0" smtClean="0"/>
              </a:p>
              <a:p>
                <a:pPr marL="0" indent="0">
                  <a:lnSpc>
                    <a:spcPct val="120000"/>
                  </a:lnSpc>
                  <a:spcBef>
                    <a:spcPts val="600"/>
                  </a:spcBef>
                  <a:buNone/>
                </a:pPr>
                <a:r>
                  <a:rPr lang="en-US" sz="2100" dirty="0" smtClean="0"/>
                  <a:t>Intensity limited by </a:t>
                </a:r>
                <a:r>
                  <a:rPr lang="en-US" sz="2100" b="1" dirty="0" smtClean="0"/>
                  <a:t>space charge </a:t>
                </a:r>
                <a:r>
                  <a:rPr lang="en-US" sz="2100" dirty="0" smtClean="0"/>
                  <a:t>(apart from other instabilities)</a:t>
                </a:r>
              </a:p>
              <a:p>
                <a:pPr>
                  <a:lnSpc>
                    <a:spcPct val="120000"/>
                  </a:lnSpc>
                  <a:spcBef>
                    <a:spcPts val="600"/>
                  </a:spcBef>
                </a:pPr>
                <a:r>
                  <a:rPr lang="en-US" sz="1800" dirty="0"/>
                  <a:t>Space charge tune shift:</a:t>
                </a:r>
              </a:p>
              <a:p>
                <a:pPr marL="57150" indent="0">
                  <a:lnSpc>
                    <a:spcPct val="120000"/>
                  </a:lnSpc>
                  <a:spcBef>
                    <a:spcPts val="600"/>
                  </a:spcBef>
                  <a:buNone/>
                </a:pPr>
                <a14:m>
                  <m:oMathPara xmlns:m="http://schemas.openxmlformats.org/officeDocument/2006/math">
                    <m:oMathParaPr>
                      <m:jc m:val="centerGroup"/>
                    </m:oMathParaPr>
                    <m:oMath xmlns:m="http://schemas.openxmlformats.org/officeDocument/2006/math">
                      <m:r>
                        <a:rPr lang="de-DE" sz="1800" i="1">
                          <a:latin typeface="Cambria Math"/>
                          <a:ea typeface="Cambria Math"/>
                        </a:rPr>
                        <m:t>−</m:t>
                      </m:r>
                      <m:r>
                        <m:rPr>
                          <m:sty m:val="p"/>
                        </m:rPr>
                        <a:rPr lang="de-DE" sz="1800" i="1">
                          <a:latin typeface="Cambria Math"/>
                          <a:ea typeface="Cambria Math"/>
                        </a:rPr>
                        <m:t>Δ</m:t>
                      </m:r>
                      <m:r>
                        <a:rPr lang="de-DE" sz="1800" i="1">
                          <a:latin typeface="Cambria Math"/>
                        </a:rPr>
                        <m:t>𝑄</m:t>
                      </m:r>
                      <m:r>
                        <a:rPr lang="de-DE" sz="1800" i="1">
                          <a:latin typeface="Cambria Math"/>
                          <a:ea typeface="Cambria Math"/>
                        </a:rPr>
                        <m:t>∝</m:t>
                      </m:r>
                      <m:f>
                        <m:fPr>
                          <m:ctrlPr>
                            <a:rPr lang="de-DE" sz="1800" i="1">
                              <a:latin typeface="Cambria Math"/>
                            </a:rPr>
                          </m:ctrlPr>
                        </m:fPr>
                        <m:num>
                          <m:sSup>
                            <m:sSupPr>
                              <m:ctrlPr>
                                <a:rPr lang="de-DE" sz="1800" b="0" i="1" smtClean="0">
                                  <a:solidFill>
                                    <a:srgbClr val="FF0000"/>
                                  </a:solidFill>
                                  <a:latin typeface="Cambria Math"/>
                                </a:rPr>
                              </m:ctrlPr>
                            </m:sSupPr>
                            <m:e>
                              <m:r>
                                <a:rPr lang="de-DE" sz="1800" b="0" i="1" smtClean="0">
                                  <a:solidFill>
                                    <a:srgbClr val="FF0000"/>
                                  </a:solidFill>
                                  <a:latin typeface="Cambria Math" panose="02040503050406030204" pitchFamily="18" charset="0"/>
                                </a:rPr>
                                <m:t>𝑞</m:t>
                              </m:r>
                            </m:e>
                            <m:sup>
                              <m:r>
                                <a:rPr lang="de-DE" sz="1800" b="0" i="1" smtClean="0">
                                  <a:solidFill>
                                    <a:srgbClr val="FF0000"/>
                                  </a:solidFill>
                                  <a:latin typeface="Cambria Math" panose="02040503050406030204" pitchFamily="18" charset="0"/>
                                </a:rPr>
                                <m:t>2</m:t>
                              </m:r>
                            </m:sup>
                          </m:sSup>
                        </m:num>
                        <m:den>
                          <m:r>
                            <a:rPr lang="de-DE" sz="1800" i="1">
                              <a:latin typeface="Cambria Math"/>
                            </a:rPr>
                            <m:t>𝐴</m:t>
                          </m:r>
                        </m:den>
                      </m:f>
                    </m:oMath>
                  </m:oMathPara>
                </a14:m>
                <a:endParaRPr lang="en-US" sz="1800" dirty="0"/>
              </a:p>
              <a:p>
                <a:pPr>
                  <a:lnSpc>
                    <a:spcPct val="120000"/>
                  </a:lnSpc>
                  <a:spcBef>
                    <a:spcPts val="600"/>
                  </a:spcBef>
                </a:pPr>
                <a:r>
                  <a:rPr lang="en-US" sz="1800" dirty="0" smtClean="0"/>
                  <a:t>Magnitude </a:t>
                </a:r>
                <a:r>
                  <a:rPr lang="en-US" sz="1800" dirty="0"/>
                  <a:t>of tune shift decreases drastically as charge state decreases</a:t>
                </a:r>
              </a:p>
              <a:p>
                <a:pPr>
                  <a:lnSpc>
                    <a:spcPct val="120000"/>
                  </a:lnSpc>
                  <a:spcBef>
                    <a:spcPts val="600"/>
                  </a:spcBef>
                </a:pPr>
                <a:r>
                  <a:rPr lang="en-US" sz="1800" dirty="0" smtClean="0">
                    <a:sym typeface="Wingdings" panose="05000000000000000000" pitchFamily="2" charset="2"/>
                  </a:rPr>
                  <a:t></a:t>
                </a:r>
                <a:r>
                  <a:rPr lang="en-US" sz="1800" dirty="0" smtClean="0"/>
                  <a:t> go to </a:t>
                </a:r>
                <a:r>
                  <a:rPr lang="en-US" sz="1800" b="1" dirty="0" smtClean="0"/>
                  <a:t>intermediate charge states</a:t>
                </a:r>
              </a:p>
              <a:p>
                <a:pPr>
                  <a:lnSpc>
                    <a:spcPct val="120000"/>
                  </a:lnSpc>
                  <a:spcBef>
                    <a:spcPts val="600"/>
                  </a:spcBef>
                </a:pPr>
                <a:r>
                  <a:rPr lang="en-US" sz="1800" dirty="0" smtClean="0"/>
                  <a:t>Reduce stripper losses (e.g. U</a:t>
                </a:r>
                <a:r>
                  <a:rPr lang="en-US" sz="1800" baseline="30000" dirty="0" smtClean="0"/>
                  <a:t>28+</a:t>
                </a:r>
                <a:r>
                  <a:rPr lang="en-US" sz="1800" dirty="0" smtClean="0"/>
                  <a:t> </a:t>
                </a:r>
                <a:r>
                  <a:rPr lang="en-US" sz="1800" dirty="0" smtClean="0">
                    <a:sym typeface="Wingdings" panose="05000000000000000000" pitchFamily="2" charset="2"/>
                  </a:rPr>
                  <a:t> U</a:t>
                </a:r>
                <a:r>
                  <a:rPr lang="en-US" sz="1800" baseline="30000" dirty="0" smtClean="0">
                    <a:sym typeface="Wingdings" panose="05000000000000000000" pitchFamily="2" charset="2"/>
                  </a:rPr>
                  <a:t>73+</a:t>
                </a:r>
                <a:r>
                  <a:rPr lang="en-US" sz="1800" dirty="0" smtClean="0">
                    <a:sym typeface="Wingdings" panose="05000000000000000000" pitchFamily="2" charset="2"/>
                  </a:rPr>
                  <a:t> at 11.4 MeV/u gives a factor of 6.7)</a:t>
                </a:r>
              </a:p>
              <a:p>
                <a:pPr>
                  <a:lnSpc>
                    <a:spcPct val="120000"/>
                  </a:lnSpc>
                  <a:spcBef>
                    <a:spcPts val="600"/>
                  </a:spcBef>
                </a:pPr>
                <a:r>
                  <a:rPr lang="en-US" sz="1800" dirty="0" smtClean="0"/>
                  <a:t>SIS18 </a:t>
                </a:r>
                <a:r>
                  <a:rPr lang="en-US" sz="1800" dirty="0"/>
                  <a:t>space charge limit: </a:t>
                </a:r>
                <a:r>
                  <a:rPr lang="en-US" sz="1800" b="1" dirty="0"/>
                  <a:t>2 x 10</a:t>
                </a:r>
                <a:r>
                  <a:rPr lang="en-US" sz="1800" b="1" baseline="30000" dirty="0"/>
                  <a:t>11 </a:t>
                </a:r>
                <a:r>
                  <a:rPr lang="en-US" sz="1800" dirty="0"/>
                  <a:t>U</a:t>
                </a:r>
                <a:r>
                  <a:rPr lang="en-US" sz="1800" baseline="30000" dirty="0"/>
                  <a:t>28</a:t>
                </a:r>
                <a:r>
                  <a:rPr lang="en-US" sz="1800" baseline="30000" dirty="0" smtClean="0"/>
                  <a:t>+</a:t>
                </a:r>
                <a:endParaRPr lang="en-US" sz="1800" baseline="30000" dirty="0"/>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xfrm>
                <a:off x="422564" y="1450685"/>
                <a:ext cx="3933412" cy="4903585"/>
              </a:xfrm>
              <a:blipFill rotWithShape="1">
                <a:blip r:embed="rId2"/>
                <a:stretch>
                  <a:fillRect l="-155" t="-124" r="-1238"/>
                </a:stretch>
              </a:blipFill>
            </p:spPr>
            <p:txBody>
              <a:bodyPr/>
              <a:lstStyle/>
              <a:p>
                <a:r>
                  <a:rPr lang="de-DE">
                    <a:noFill/>
                  </a:rPr>
                  <a:t> </a:t>
                </a:r>
              </a:p>
            </p:txBody>
          </p:sp>
        </mc:Fallback>
      </mc:AlternateContent>
      <p:graphicFrame>
        <p:nvGraphicFramePr>
          <p:cNvPr id="4" name="Group 81"/>
          <p:cNvGraphicFramePr>
            <a:graphicFrameLocks noGrp="1"/>
          </p:cNvGraphicFramePr>
          <p:nvPr>
            <p:extLst>
              <p:ext uri="{D42A27DB-BD31-4B8C-83A1-F6EECF244321}">
                <p14:modId xmlns:p14="http://schemas.microsoft.com/office/powerpoint/2010/main" val="3714055889"/>
              </p:ext>
            </p:extLst>
          </p:nvPr>
        </p:nvGraphicFramePr>
        <p:xfrm>
          <a:off x="4454260" y="4221088"/>
          <a:ext cx="4327138" cy="1995202"/>
        </p:xfrm>
        <a:graphic>
          <a:graphicData uri="http://schemas.openxmlformats.org/drawingml/2006/table">
            <a:tbl>
              <a:tblPr firstRow="1">
                <a:tableStyleId>{B301B821-A1FF-4177-AEE7-76D212191A09}</a:tableStyleId>
              </a:tblPr>
              <a:tblGrid>
                <a:gridCol w="734038"/>
                <a:gridCol w="1032488"/>
                <a:gridCol w="754516"/>
                <a:gridCol w="864096"/>
                <a:gridCol w="942000"/>
              </a:tblGrid>
              <a:tr h="3812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050" u="none" strike="noStrike" kern="1200" cap="none" normalizeH="0" baseline="0" noProof="0" dirty="0" smtClean="0">
                          <a:ln>
                            <a:noFill/>
                          </a:ln>
                          <a:effectLst/>
                        </a:rPr>
                        <a:t>Institute</a:t>
                      </a:r>
                      <a:endParaRPr kumimoji="0" lang="en-US" altLang="de-DE" sz="1050" u="none" strike="noStrike" kern="1200" cap="none" normalizeH="0" baseline="0" noProof="0" dirty="0" smtClean="0">
                        <a:ln>
                          <a:noFill/>
                        </a:ln>
                        <a:solidFill>
                          <a:schemeClr val="tx1"/>
                        </a:solidFill>
                        <a:effectLst/>
                        <a:latin typeface="Arial" charset="0"/>
                        <a:ea typeface="+mn-ea"/>
                        <a:cs typeface="+mn-cs"/>
                      </a:endParaRPr>
                    </a:p>
                  </a:txBody>
                  <a:tcPr marL="72000" marR="72000" marT="72000" marB="7200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050" u="none" strike="noStrike" kern="1200" cap="none" normalizeH="0" baseline="0" noProof="0" dirty="0" smtClean="0">
                          <a:ln>
                            <a:noFill/>
                          </a:ln>
                          <a:effectLst/>
                        </a:rPr>
                        <a:t>Machine</a:t>
                      </a:r>
                      <a:endParaRPr kumimoji="0" lang="en-US" altLang="de-DE" sz="1050" u="none" strike="noStrike" kern="1200" cap="none" normalizeH="0" baseline="0" noProof="0" dirty="0" smtClean="0">
                        <a:ln>
                          <a:noFill/>
                        </a:ln>
                        <a:solidFill>
                          <a:schemeClr val="tx1"/>
                        </a:solidFill>
                        <a:effectLst/>
                        <a:latin typeface="Arial" charset="0"/>
                        <a:ea typeface="+mn-ea"/>
                        <a:cs typeface="+mn-cs"/>
                      </a:endParaRPr>
                    </a:p>
                  </a:txBody>
                  <a:tcPr marL="72000" marR="72000" marT="72000" marB="7200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de-DE" sz="1050" u="none" strike="noStrike" kern="1200" cap="none" normalizeH="0" baseline="0" noProof="0" dirty="0" smtClean="0">
                          <a:ln>
                            <a:noFill/>
                          </a:ln>
                          <a:effectLst/>
                        </a:rPr>
                        <a:t>Planned Intensity</a:t>
                      </a:r>
                      <a:endParaRPr kumimoji="0" lang="en-US" altLang="de-DE" sz="1050" u="none" strike="noStrike" kern="1200" cap="none" normalizeH="0" baseline="0" noProof="0" dirty="0" smtClean="0">
                        <a:ln>
                          <a:noFill/>
                        </a:ln>
                        <a:solidFill>
                          <a:schemeClr val="tx1"/>
                        </a:solidFill>
                        <a:effectLst/>
                        <a:latin typeface="Arial" charset="0"/>
                        <a:ea typeface="+mn-ea"/>
                        <a:cs typeface="+mn-cs"/>
                      </a:endParaRPr>
                    </a:p>
                  </a:txBody>
                  <a:tcPr marL="72000" marR="72000" marT="72000" marB="7200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de-DE" sz="1050" u="none" strike="noStrike" kern="1200" cap="none" normalizeH="0" baseline="0" noProof="0" dirty="0" smtClean="0">
                          <a:ln>
                            <a:noFill/>
                          </a:ln>
                          <a:effectLst/>
                        </a:rPr>
                        <a:t>Achieved Intensity</a:t>
                      </a:r>
                      <a:endParaRPr kumimoji="0" lang="en-US" altLang="de-DE" sz="1050" u="none" strike="noStrike" kern="1200" cap="none" normalizeH="0" baseline="0" noProof="0" dirty="0" smtClean="0">
                        <a:ln>
                          <a:noFill/>
                        </a:ln>
                        <a:solidFill>
                          <a:schemeClr val="tx1"/>
                        </a:solidFill>
                        <a:effectLst/>
                        <a:latin typeface="Arial" charset="0"/>
                        <a:ea typeface="+mn-ea"/>
                        <a:cs typeface="+mn-cs"/>
                      </a:endParaRPr>
                    </a:p>
                  </a:txBody>
                  <a:tcPr marL="72000" marR="72000" marT="72000" marB="7200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de-DE" sz="1050" u="none" strike="noStrike" kern="1200" cap="none" normalizeH="0" baseline="0" noProof="0" dirty="0" smtClean="0">
                          <a:ln>
                            <a:noFill/>
                          </a:ln>
                          <a:effectLst/>
                        </a:rPr>
                        <a:t>Ion species</a:t>
                      </a:r>
                      <a:endParaRPr kumimoji="0" lang="en-US" altLang="de-DE" sz="1050" u="none" strike="noStrike" kern="1200" cap="none" normalizeH="0" baseline="0" noProof="0" dirty="0" smtClean="0">
                        <a:ln>
                          <a:noFill/>
                        </a:ln>
                        <a:solidFill>
                          <a:schemeClr val="tx1"/>
                        </a:solidFill>
                        <a:effectLst/>
                        <a:latin typeface="Arial" charset="0"/>
                        <a:ea typeface="+mn-ea"/>
                        <a:cs typeface="+mn-cs"/>
                      </a:endParaRPr>
                    </a:p>
                  </a:txBody>
                  <a:tcPr marL="72000" marR="72000" marT="72000" marB="72000" horzOverflow="overflow"/>
                </a:tc>
              </a:tr>
              <a:tr h="232092">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BNL</a:t>
                      </a:r>
                      <a:endParaRPr kumimoji="0" lang="en-US" altLang="de-DE" sz="1050" b="0" i="0" u="none" strike="noStrike" cap="none" normalizeH="0" baseline="0" noProof="0" dirty="0" smtClean="0">
                        <a:ln>
                          <a:noFill/>
                        </a:ln>
                        <a:solidFill>
                          <a:schemeClr val="tx1"/>
                        </a:solidFill>
                        <a:effectLst/>
                        <a:latin typeface="Arial" charset="0"/>
                      </a:endParaRPr>
                    </a:p>
                  </a:txBody>
                  <a:tcPr marL="72000" marR="72000" marT="72000" marB="72000"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AGS Booster</a:t>
                      </a:r>
                      <a:endParaRPr kumimoji="0" lang="en-US" altLang="de-DE" sz="1050" b="0" i="0" u="none" strike="noStrike" cap="none" normalizeH="0" baseline="0" noProof="0" dirty="0" smtClean="0">
                        <a:ln>
                          <a:noFill/>
                        </a:ln>
                        <a:solidFill>
                          <a:schemeClr val="tx1"/>
                        </a:solidFill>
                        <a:effectLst/>
                        <a:latin typeface="Arial" charset="0"/>
                      </a:endParaRPr>
                    </a:p>
                  </a:txBody>
                  <a:tcPr marL="72000" marR="72000" marT="72000" marB="72000"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de-DE" sz="1050" b="0" i="0" u="none" strike="noStrike" cap="none" normalizeH="0" baseline="30000" noProof="0" dirty="0" smtClean="0">
                        <a:ln>
                          <a:noFill/>
                        </a:ln>
                        <a:solidFill>
                          <a:schemeClr val="tx1"/>
                        </a:solidFill>
                        <a:effectLst/>
                        <a:latin typeface="Arial" charset="0"/>
                      </a:endParaRPr>
                    </a:p>
                  </a:txBody>
                  <a:tcPr marL="72000" marR="72000" marT="72000" marB="7200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de-DE" sz="1050" u="none" strike="noStrike" cap="none" normalizeH="0" baseline="0" noProof="0" dirty="0" smtClean="0">
                          <a:ln>
                            <a:noFill/>
                          </a:ln>
                          <a:effectLst/>
                        </a:rPr>
                        <a:t>5 x 10 </a:t>
                      </a:r>
                      <a:r>
                        <a:rPr kumimoji="0" lang="en-US" altLang="de-DE" sz="1050" u="none" strike="noStrike" cap="none" normalizeH="0" baseline="30000" noProof="0" dirty="0" smtClean="0">
                          <a:ln>
                            <a:noFill/>
                          </a:ln>
                          <a:effectLst/>
                        </a:rPr>
                        <a:t>9</a:t>
                      </a:r>
                      <a:endParaRPr kumimoji="0" lang="en-US" altLang="de-DE" sz="1050" b="0" i="0" u="none" strike="noStrike" cap="none" normalizeH="0" baseline="30000" noProof="0" dirty="0" smtClean="0">
                        <a:ln>
                          <a:noFill/>
                        </a:ln>
                        <a:solidFill>
                          <a:schemeClr val="tx1"/>
                        </a:solidFill>
                        <a:effectLst/>
                        <a:latin typeface="Arial" charset="0"/>
                      </a:endParaRPr>
                    </a:p>
                  </a:txBody>
                  <a:tcPr marL="72000" marR="72000" marT="72000" marB="72000"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Au</a:t>
                      </a:r>
                      <a:r>
                        <a:rPr kumimoji="0" lang="en-US" altLang="de-DE" sz="1050" u="none" strike="noStrike" cap="none" normalizeH="0" baseline="30000" noProof="0" dirty="0" smtClean="0">
                          <a:ln>
                            <a:noFill/>
                          </a:ln>
                          <a:effectLst/>
                        </a:rPr>
                        <a:t>32+</a:t>
                      </a:r>
                      <a:endParaRPr kumimoji="0" lang="en-US" altLang="de-DE" sz="1050" b="0" i="0" u="none" strike="noStrike" cap="none" normalizeH="0" baseline="30000" noProof="0" dirty="0" smtClean="0">
                        <a:ln>
                          <a:noFill/>
                        </a:ln>
                        <a:solidFill>
                          <a:schemeClr val="tx1"/>
                        </a:solidFill>
                        <a:effectLst/>
                        <a:latin typeface="Arial" charset="0"/>
                      </a:endParaRPr>
                    </a:p>
                  </a:txBody>
                  <a:tcPr marL="72000" marR="72000" marT="72000" marB="72000" horzOverflow="overflow"/>
                </a:tc>
              </a:tr>
              <a:tr h="315082">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CERN</a:t>
                      </a:r>
                      <a:endParaRPr kumimoji="0" lang="en-US" altLang="de-DE" sz="1050" b="0" i="0" u="none" strike="noStrike" cap="none" normalizeH="0" baseline="0" noProof="0" dirty="0" smtClean="0">
                        <a:ln>
                          <a:noFill/>
                        </a:ln>
                        <a:solidFill>
                          <a:schemeClr val="tx1"/>
                        </a:solidFill>
                        <a:effectLst/>
                        <a:latin typeface="Arial" charset="0"/>
                      </a:endParaRPr>
                    </a:p>
                  </a:txBody>
                  <a:tcPr marL="72000" marR="72000" marT="72000" marB="72000"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LEIR</a:t>
                      </a:r>
                      <a:endParaRPr kumimoji="0" lang="en-US" altLang="de-DE" sz="1050" b="0" i="0" u="none" strike="noStrike" cap="none" normalizeH="0" baseline="0" noProof="0" dirty="0" smtClean="0">
                        <a:ln>
                          <a:noFill/>
                        </a:ln>
                        <a:solidFill>
                          <a:schemeClr val="tx1"/>
                        </a:solidFill>
                        <a:effectLst/>
                        <a:latin typeface="Arial" charset="0"/>
                      </a:endParaRPr>
                    </a:p>
                  </a:txBody>
                  <a:tcPr marL="72000" marR="72000" marT="72000" marB="72000"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de-DE" sz="1050" b="0" i="0" u="none" strike="noStrike" cap="none" normalizeH="0" baseline="30000" noProof="0" dirty="0" smtClean="0">
                        <a:ln>
                          <a:noFill/>
                        </a:ln>
                        <a:solidFill>
                          <a:schemeClr val="tx1"/>
                        </a:solidFill>
                        <a:effectLst/>
                        <a:latin typeface="Arial" charset="0"/>
                      </a:endParaRPr>
                    </a:p>
                  </a:txBody>
                  <a:tcPr marL="72000" marR="72000" marT="72000" marB="7200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9 x 10 </a:t>
                      </a:r>
                      <a:r>
                        <a:rPr kumimoji="0" lang="en-US" altLang="de-DE" sz="1050" u="none" strike="noStrike" cap="none" normalizeH="0" baseline="30000" noProof="0" dirty="0" smtClean="0">
                          <a:ln>
                            <a:noFill/>
                          </a:ln>
                          <a:effectLst/>
                        </a:rPr>
                        <a:t>8</a:t>
                      </a:r>
                      <a:endParaRPr kumimoji="0" lang="en-US" altLang="de-DE" sz="1050" b="0" i="0" u="none" strike="noStrike" cap="none" normalizeH="0" baseline="30000" noProof="0" dirty="0" smtClean="0">
                        <a:ln>
                          <a:noFill/>
                        </a:ln>
                        <a:solidFill>
                          <a:schemeClr val="tx1"/>
                        </a:solidFill>
                        <a:effectLst/>
                        <a:latin typeface="Arial" charset="0"/>
                      </a:endParaRPr>
                    </a:p>
                  </a:txBody>
                  <a:tcPr marL="72000" marR="72000" marT="72000" marB="72000"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Pb</a:t>
                      </a:r>
                      <a:r>
                        <a:rPr kumimoji="0" lang="en-US" altLang="de-DE" sz="1050" u="none" strike="noStrike" cap="none" normalizeH="0" baseline="30000" noProof="0" dirty="0" smtClean="0">
                          <a:ln>
                            <a:noFill/>
                          </a:ln>
                          <a:effectLst/>
                        </a:rPr>
                        <a:t>54+</a:t>
                      </a:r>
                      <a:endParaRPr kumimoji="0" lang="en-US" altLang="de-DE" sz="1050" b="0" i="0" u="none" strike="noStrike" cap="none" normalizeH="0" baseline="30000" noProof="0" dirty="0" smtClean="0">
                        <a:ln>
                          <a:noFill/>
                        </a:ln>
                        <a:solidFill>
                          <a:schemeClr val="tx1"/>
                        </a:solidFill>
                        <a:effectLst/>
                        <a:latin typeface="Arial" charset="0"/>
                      </a:endParaRPr>
                    </a:p>
                  </a:txBody>
                  <a:tcPr marL="72000" marR="72000" marT="72000" marB="72000" horzOverflow="overflow"/>
                </a:tc>
              </a:tr>
              <a:tr h="281348">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JINR</a:t>
                      </a:r>
                      <a:endParaRPr kumimoji="0" lang="en-US" altLang="de-DE" sz="1050" b="0" i="0" u="none" strike="noStrike" cap="none" normalizeH="0" baseline="0" noProof="0" dirty="0" smtClean="0">
                        <a:ln>
                          <a:noFill/>
                        </a:ln>
                        <a:solidFill>
                          <a:schemeClr val="tx1"/>
                        </a:solidFill>
                        <a:effectLst/>
                        <a:latin typeface="Arial" charset="0"/>
                      </a:endParaRPr>
                    </a:p>
                  </a:txBody>
                  <a:tcPr marL="72000" marR="72000" marT="72000" marB="72000"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NICA Booster</a:t>
                      </a:r>
                      <a:endParaRPr kumimoji="0" lang="en-US" altLang="de-DE" sz="1050" b="0" i="0" u="none" strike="noStrike" cap="none" normalizeH="0" baseline="0" noProof="0" dirty="0" smtClean="0">
                        <a:ln>
                          <a:noFill/>
                        </a:ln>
                        <a:solidFill>
                          <a:schemeClr val="tx1"/>
                        </a:solidFill>
                        <a:effectLst/>
                        <a:latin typeface="Arial" charset="0"/>
                      </a:endParaRPr>
                    </a:p>
                  </a:txBody>
                  <a:tcPr marL="72000" marR="72000" marT="72000" marB="72000"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4 x 10 </a:t>
                      </a:r>
                      <a:r>
                        <a:rPr kumimoji="0" lang="en-US" altLang="de-DE" sz="1050" u="none" strike="noStrike" cap="none" normalizeH="0" baseline="30000" noProof="0" dirty="0" smtClean="0">
                          <a:ln>
                            <a:noFill/>
                          </a:ln>
                          <a:effectLst/>
                        </a:rPr>
                        <a:t>9</a:t>
                      </a:r>
                      <a:endParaRPr kumimoji="0" lang="en-US" altLang="de-DE" sz="1050" b="0" i="0" u="none" strike="noStrike" cap="none" normalizeH="0" baseline="30000" noProof="0" dirty="0" smtClean="0">
                        <a:ln>
                          <a:noFill/>
                        </a:ln>
                        <a:solidFill>
                          <a:schemeClr val="tx1"/>
                        </a:solidFill>
                        <a:effectLst/>
                        <a:latin typeface="Arial" charset="0"/>
                      </a:endParaRPr>
                    </a:p>
                  </a:txBody>
                  <a:tcPr marL="72000" marR="72000" marT="72000" marB="7200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de-DE" sz="1050" b="0" i="0" u="none" strike="noStrike" cap="none" normalizeH="0" baseline="30000" noProof="0" dirty="0" smtClean="0">
                        <a:ln>
                          <a:noFill/>
                        </a:ln>
                        <a:solidFill>
                          <a:schemeClr val="tx1"/>
                        </a:solidFill>
                        <a:effectLst/>
                        <a:latin typeface="Arial" charset="0"/>
                      </a:endParaRPr>
                    </a:p>
                  </a:txBody>
                  <a:tcPr marL="72000" marR="72000" marT="72000" marB="72000"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Au</a:t>
                      </a:r>
                      <a:r>
                        <a:rPr kumimoji="0" lang="en-US" altLang="de-DE" sz="1050" u="none" strike="noStrike" cap="none" normalizeH="0" baseline="30000" noProof="0" dirty="0" smtClean="0">
                          <a:ln>
                            <a:noFill/>
                          </a:ln>
                          <a:effectLst/>
                        </a:rPr>
                        <a:t>32+</a:t>
                      </a:r>
                      <a:endParaRPr kumimoji="0" lang="en-US" altLang="de-DE" sz="1050" b="0" i="0" u="none" strike="noStrike" cap="none" normalizeH="0" baseline="30000" noProof="0" dirty="0" smtClean="0">
                        <a:ln>
                          <a:noFill/>
                        </a:ln>
                        <a:solidFill>
                          <a:schemeClr val="tx1"/>
                        </a:solidFill>
                        <a:effectLst/>
                        <a:latin typeface="Arial" charset="0"/>
                      </a:endParaRPr>
                    </a:p>
                  </a:txBody>
                  <a:tcPr marL="72000" marR="72000" marT="72000" marB="72000" horzOverflow="overflow"/>
                </a:tc>
              </a:tr>
              <a:tr h="0">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GSI</a:t>
                      </a:r>
                      <a:endParaRPr kumimoji="0" lang="en-US" altLang="de-DE" sz="1050" b="1" i="0" u="none" strike="noStrike" cap="none" normalizeH="0" baseline="0" noProof="0" dirty="0" smtClean="0">
                        <a:ln>
                          <a:noFill/>
                        </a:ln>
                        <a:solidFill>
                          <a:srgbClr val="259794"/>
                        </a:solidFill>
                        <a:effectLst/>
                        <a:latin typeface="Arial" charset="0"/>
                      </a:endParaRPr>
                    </a:p>
                  </a:txBody>
                  <a:tcPr marL="72000" marR="72000" marT="72000" marB="72000"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SIS18</a:t>
                      </a:r>
                      <a:endParaRPr kumimoji="0" lang="en-US" altLang="de-DE" sz="1050" b="1" i="0" u="none" strike="noStrike" cap="none" normalizeH="0" baseline="0" noProof="0" dirty="0" smtClean="0">
                        <a:ln>
                          <a:noFill/>
                        </a:ln>
                        <a:solidFill>
                          <a:srgbClr val="259794"/>
                        </a:solidFill>
                        <a:effectLst/>
                        <a:latin typeface="Arial" charset="0"/>
                      </a:endParaRPr>
                    </a:p>
                  </a:txBody>
                  <a:tcPr marL="72000" marR="72000" marT="72000" marB="72000"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1.5 x 10</a:t>
                      </a:r>
                      <a:r>
                        <a:rPr kumimoji="0" lang="en-US" altLang="de-DE" sz="1050" u="none" strike="noStrike" cap="none" normalizeH="0" baseline="30000" noProof="0" dirty="0" smtClean="0">
                          <a:ln>
                            <a:noFill/>
                          </a:ln>
                          <a:effectLst/>
                        </a:rPr>
                        <a:t>11</a:t>
                      </a:r>
                      <a:endParaRPr kumimoji="0" lang="en-US" altLang="de-DE" sz="1050" b="1" i="0" u="none" strike="noStrike" cap="none" normalizeH="0" baseline="0" noProof="0" dirty="0" smtClean="0">
                        <a:ln>
                          <a:noFill/>
                        </a:ln>
                        <a:solidFill>
                          <a:srgbClr val="FF0000"/>
                        </a:solidFill>
                        <a:effectLst/>
                        <a:latin typeface="Arial" charset="0"/>
                      </a:endParaRPr>
                    </a:p>
                  </a:txBody>
                  <a:tcPr marL="72000" marR="72000" marT="72000" marB="7200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de-DE" sz="1050" u="none" strike="noStrike" cap="none" normalizeH="0" baseline="0" noProof="0" dirty="0" smtClean="0">
                          <a:ln>
                            <a:noFill/>
                          </a:ln>
                          <a:effectLst/>
                        </a:rPr>
                        <a:t>3.2 x 10</a:t>
                      </a:r>
                      <a:r>
                        <a:rPr kumimoji="0" lang="en-US" altLang="de-DE" sz="1050" u="none" strike="noStrike" cap="none" normalizeH="0" baseline="30000" noProof="0" dirty="0" smtClean="0">
                          <a:ln>
                            <a:noFill/>
                          </a:ln>
                          <a:effectLst/>
                        </a:rPr>
                        <a:t>10</a:t>
                      </a:r>
                      <a:endParaRPr kumimoji="0" lang="en-US" altLang="de-DE" sz="1050" b="1" i="0" u="none" strike="noStrike" cap="none" normalizeH="0" baseline="0" noProof="0" dirty="0" smtClean="0">
                        <a:ln>
                          <a:noFill/>
                        </a:ln>
                        <a:solidFill>
                          <a:srgbClr val="FF0000"/>
                        </a:solidFill>
                        <a:effectLst/>
                        <a:latin typeface="Arial" charset="0"/>
                      </a:endParaRPr>
                    </a:p>
                  </a:txBody>
                  <a:tcPr marL="72000" marR="72000" marT="72000" marB="72000"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U</a:t>
                      </a:r>
                      <a:r>
                        <a:rPr kumimoji="0" lang="en-US" altLang="de-DE" sz="1050" u="none" strike="noStrike" cap="none" normalizeH="0" baseline="30000" noProof="0" dirty="0" smtClean="0">
                          <a:ln>
                            <a:noFill/>
                          </a:ln>
                          <a:effectLst/>
                        </a:rPr>
                        <a:t>28+</a:t>
                      </a:r>
                      <a:endParaRPr kumimoji="0" lang="en-US" altLang="de-DE" sz="1050" b="1" i="0" u="none" strike="noStrike" cap="none" normalizeH="0" baseline="30000" noProof="0" dirty="0" smtClean="0">
                        <a:ln>
                          <a:noFill/>
                        </a:ln>
                        <a:solidFill>
                          <a:srgbClr val="259794"/>
                        </a:solidFill>
                        <a:effectLst/>
                        <a:latin typeface="Arial" charset="0"/>
                      </a:endParaRPr>
                    </a:p>
                  </a:txBody>
                  <a:tcPr marL="72000" marR="72000" marT="72000" marB="72000" horzOverflow="overflow"/>
                </a:tc>
              </a:tr>
              <a:tr h="0">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FAIR</a:t>
                      </a:r>
                      <a:endParaRPr kumimoji="0" lang="en-US" altLang="de-DE" sz="1050" b="1" i="0" u="none" strike="noStrike" cap="none" normalizeH="0" baseline="0" noProof="0" dirty="0" smtClean="0">
                        <a:ln>
                          <a:noFill/>
                        </a:ln>
                        <a:solidFill>
                          <a:srgbClr val="259794"/>
                        </a:solidFill>
                        <a:effectLst/>
                        <a:latin typeface="Arial" charset="0"/>
                      </a:endParaRPr>
                    </a:p>
                  </a:txBody>
                  <a:tcPr marL="72000" marR="72000" marT="72000" marB="72000"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SIS100</a:t>
                      </a:r>
                      <a:endParaRPr kumimoji="0" lang="en-US" altLang="de-DE" sz="1050" b="1" i="0" u="none" strike="noStrike" cap="none" normalizeH="0" baseline="0" noProof="0" dirty="0" smtClean="0">
                        <a:ln>
                          <a:noFill/>
                        </a:ln>
                        <a:solidFill>
                          <a:srgbClr val="259794"/>
                        </a:solidFill>
                        <a:effectLst/>
                        <a:latin typeface="Arial" charset="0"/>
                      </a:endParaRPr>
                    </a:p>
                  </a:txBody>
                  <a:tcPr marL="72000" marR="72000" marT="72000" marB="72000"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6 x 10</a:t>
                      </a:r>
                      <a:r>
                        <a:rPr kumimoji="0" lang="en-US" altLang="de-DE" sz="1050" u="none" strike="noStrike" cap="none" normalizeH="0" baseline="30000" noProof="0" dirty="0" smtClean="0">
                          <a:ln>
                            <a:noFill/>
                          </a:ln>
                          <a:effectLst/>
                        </a:rPr>
                        <a:t>11</a:t>
                      </a:r>
                      <a:endParaRPr kumimoji="0" lang="en-US" altLang="de-DE" sz="1050" b="1" i="0" u="none" strike="noStrike" cap="none" normalizeH="0" baseline="30000" noProof="0" dirty="0" smtClean="0">
                        <a:ln>
                          <a:noFill/>
                        </a:ln>
                        <a:solidFill>
                          <a:srgbClr val="FF0000"/>
                        </a:solidFill>
                        <a:effectLst/>
                        <a:latin typeface="Arial" charset="0"/>
                      </a:endParaRPr>
                    </a:p>
                  </a:txBody>
                  <a:tcPr marL="72000" marR="72000" marT="72000" marB="72000"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de-DE" sz="1050" b="1" i="0" u="none" strike="noStrike" cap="none" normalizeH="0" baseline="30000" noProof="0" dirty="0" smtClean="0">
                        <a:ln>
                          <a:noFill/>
                        </a:ln>
                        <a:solidFill>
                          <a:srgbClr val="259794"/>
                        </a:solidFill>
                        <a:effectLst/>
                        <a:latin typeface="Arial" charset="0"/>
                      </a:endParaRPr>
                    </a:p>
                  </a:txBody>
                  <a:tcPr marL="72000" marR="72000" marT="72000" marB="72000"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de-DE" sz="1050" u="none" strike="noStrike" cap="none" normalizeH="0" baseline="0" noProof="0" dirty="0" smtClean="0">
                          <a:ln>
                            <a:noFill/>
                          </a:ln>
                          <a:effectLst/>
                        </a:rPr>
                        <a:t>U</a:t>
                      </a:r>
                      <a:r>
                        <a:rPr kumimoji="0" lang="en-US" altLang="de-DE" sz="1050" u="none" strike="noStrike" cap="none" normalizeH="0" baseline="30000" noProof="0" dirty="0" smtClean="0">
                          <a:ln>
                            <a:noFill/>
                          </a:ln>
                          <a:effectLst/>
                        </a:rPr>
                        <a:t>28+</a:t>
                      </a:r>
                      <a:endParaRPr kumimoji="0" lang="en-US" altLang="de-DE" sz="1050" b="1" i="0" u="none" strike="noStrike" cap="none" normalizeH="0" baseline="30000" noProof="0" dirty="0" smtClean="0">
                        <a:ln>
                          <a:noFill/>
                        </a:ln>
                        <a:solidFill>
                          <a:srgbClr val="259794"/>
                        </a:solidFill>
                        <a:effectLst/>
                        <a:latin typeface="Arial" charset="0"/>
                      </a:endParaRPr>
                    </a:p>
                  </a:txBody>
                  <a:tcPr marL="72000" marR="72000" marT="72000" marB="72000" horzOverflow="overflow"/>
                </a:tc>
              </a:tr>
            </a:tbl>
          </a:graphicData>
        </a:graphic>
      </p:graphicFrame>
      <p:sp>
        <p:nvSpPr>
          <p:cNvPr id="5" name="Textfeld 4"/>
          <p:cNvSpPr txBox="1"/>
          <p:nvPr/>
        </p:nvSpPr>
        <p:spPr>
          <a:xfrm>
            <a:off x="7677928" y="3645024"/>
            <a:ext cx="1346844" cy="338554"/>
          </a:xfrm>
          <a:prstGeom prst="rect">
            <a:avLst/>
          </a:prstGeom>
        </p:spPr>
        <p:txBody>
          <a:bodyPr vert="horz" wrap="none" lIns="91440" tIns="45720" rIns="91440" bIns="45720" rtlCol="0" anchor="t">
            <a:spAutoFit/>
          </a:bodyPr>
          <a:lstStyle/>
          <a:p>
            <a:pPr algn="l"/>
            <a:r>
              <a:rPr lang="en-US" sz="1600" dirty="0" smtClean="0"/>
              <a:t>Why so low?</a:t>
            </a:r>
            <a:endParaRPr lang="en-US" sz="1600" dirty="0"/>
          </a:p>
        </p:txBody>
      </p:sp>
      <p:sp>
        <p:nvSpPr>
          <p:cNvPr id="6" name="Ellipse 5"/>
          <p:cNvSpPr/>
          <p:nvPr/>
        </p:nvSpPr>
        <p:spPr>
          <a:xfrm>
            <a:off x="7161585" y="4581127"/>
            <a:ext cx="720080" cy="752177"/>
          </a:xfrm>
          <a:prstGeom prst="ellipse">
            <a:avLst/>
          </a:prstGeom>
          <a:solidFill>
            <a:schemeClr val="lt1">
              <a:alpha val="25000"/>
            </a:schemeClr>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8" name="Gerade Verbindung 7"/>
          <p:cNvCxnSpPr>
            <a:stCxn id="5" idx="2"/>
            <a:endCxn id="6" idx="7"/>
          </p:cNvCxnSpPr>
          <p:nvPr/>
        </p:nvCxnSpPr>
        <p:spPr>
          <a:xfrm flipH="1">
            <a:off x="7776212" y="3983578"/>
            <a:ext cx="575138" cy="707703"/>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46" t="32733" r="36666" b="28466"/>
          <a:stretch/>
        </p:blipFill>
        <p:spPr bwMode="auto">
          <a:xfrm>
            <a:off x="4454260" y="1331474"/>
            <a:ext cx="4294204" cy="165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hteck 11"/>
          <p:cNvSpPr/>
          <p:nvPr/>
        </p:nvSpPr>
        <p:spPr>
          <a:xfrm>
            <a:off x="4355976" y="6216290"/>
            <a:ext cx="4536504" cy="276999"/>
          </a:xfrm>
          <a:prstGeom prst="rect">
            <a:avLst/>
          </a:prstGeom>
        </p:spPr>
        <p:txBody>
          <a:bodyPr wrap="square">
            <a:spAutoFit/>
          </a:bodyPr>
          <a:lstStyle/>
          <a:p>
            <a:pPr algn="ctr">
              <a:lnSpc>
                <a:spcPct val="120000"/>
              </a:lnSpc>
            </a:pPr>
            <a:r>
              <a:rPr lang="en-US" sz="1000" dirty="0"/>
              <a:t>Achieved / planned intermediate charge states heavy ion </a:t>
            </a:r>
            <a:r>
              <a:rPr lang="en-US" sz="1000" dirty="0" smtClean="0"/>
              <a:t>intensities</a:t>
            </a:r>
            <a:endParaRPr lang="en-US" sz="1000" dirty="0"/>
          </a:p>
        </p:txBody>
      </p:sp>
      <p:pic>
        <p:nvPicPr>
          <p:cNvPr id="5122" name="Picture 2" descr="https://www.gsi.de/fileadmin/_migrated/pics/WDM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4260" y="2969791"/>
            <a:ext cx="3067365" cy="1150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87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pPr>
              <a:defRPr/>
            </a:pPr>
            <a:r>
              <a:rPr lang="de-DE" dirty="0" smtClean="0"/>
              <a:t>SIS100:</a:t>
            </a:r>
            <a:br>
              <a:rPr lang="de-DE" dirty="0" smtClean="0"/>
            </a:br>
            <a:r>
              <a:rPr lang="de-DE" dirty="0" err="1" smtClean="0"/>
              <a:t>Lattice</a:t>
            </a:r>
            <a:r>
              <a:rPr lang="de-DE" dirty="0" smtClean="0"/>
              <a:t> design (I)</a:t>
            </a:r>
            <a:endParaRPr lang="de-DE" dirty="0"/>
          </a:p>
        </p:txBody>
      </p:sp>
      <p:sp>
        <p:nvSpPr>
          <p:cNvPr id="5" name="Inhaltsplatzhalter 4"/>
          <p:cNvSpPr>
            <a:spLocks noGrp="1"/>
          </p:cNvSpPr>
          <p:nvPr>
            <p:ph idx="1"/>
          </p:nvPr>
        </p:nvSpPr>
        <p:spPr/>
        <p:txBody>
          <a:bodyPr>
            <a:normAutofit/>
          </a:bodyPr>
          <a:lstStyle/>
          <a:p>
            <a:pPr>
              <a:defRPr/>
            </a:pPr>
            <a:r>
              <a:rPr lang="en-GB" sz="1800" dirty="0" smtClean="0"/>
              <a:t>SIS100 ion catcher system optimized for U</a:t>
            </a:r>
            <a:r>
              <a:rPr lang="en-GB" sz="1800" baseline="30000" dirty="0" smtClean="0"/>
              <a:t>28+</a:t>
            </a:r>
            <a:r>
              <a:rPr lang="en-GB" sz="1800" dirty="0" smtClean="0"/>
              <a:t> </a:t>
            </a:r>
            <a:r>
              <a:rPr lang="en-GB" sz="1800" dirty="0" smtClean="0">
                <a:sym typeface="Wingdings" pitchFamily="2" charset="2"/>
              </a:rPr>
              <a:t> </a:t>
            </a:r>
            <a:r>
              <a:rPr lang="en-GB" sz="1800" dirty="0" smtClean="0">
                <a:solidFill>
                  <a:srgbClr val="FF0000"/>
                </a:solidFill>
                <a:sym typeface="Wingdings" pitchFamily="2" charset="2"/>
              </a:rPr>
              <a:t>U</a:t>
            </a:r>
            <a:r>
              <a:rPr lang="en-GB" sz="1800" baseline="30000" dirty="0" smtClean="0">
                <a:solidFill>
                  <a:srgbClr val="FF0000"/>
                </a:solidFill>
                <a:sym typeface="Wingdings" pitchFamily="2" charset="2"/>
              </a:rPr>
              <a:t>29+</a:t>
            </a:r>
          </a:p>
          <a:p>
            <a:pPr lvl="1">
              <a:defRPr/>
            </a:pPr>
            <a:r>
              <a:rPr lang="en-GB" sz="1600" dirty="0" smtClean="0">
                <a:sym typeface="Wingdings" pitchFamily="2" charset="2"/>
              </a:rPr>
              <a:t>&gt;99% catching efficiency</a:t>
            </a:r>
          </a:p>
          <a:p>
            <a:pPr lvl="1">
              <a:defRPr/>
            </a:pPr>
            <a:r>
              <a:rPr lang="en-GB" sz="1600" dirty="0" smtClean="0">
                <a:sym typeface="Wingdings" pitchFamily="2" charset="2"/>
              </a:rPr>
              <a:t>all charge exchange loss is controlled by cryocatcher</a:t>
            </a:r>
          </a:p>
          <a:p>
            <a:pPr lvl="1">
              <a:defRPr/>
            </a:pPr>
            <a:endParaRPr lang="en-GB" sz="1600" dirty="0" smtClean="0">
              <a:sym typeface="Wingdings" pitchFamily="2" charset="2"/>
            </a:endParaRPr>
          </a:p>
          <a:p>
            <a:pPr lvl="1">
              <a:defRPr/>
            </a:pPr>
            <a:endParaRPr lang="en-GB" sz="1600" dirty="0" smtClean="0">
              <a:sym typeface="Wingdings" pitchFamily="2" charset="2"/>
            </a:endParaRPr>
          </a:p>
          <a:p>
            <a:pPr marL="0" indent="0">
              <a:buFontTx/>
              <a:buNone/>
              <a:defRPr/>
            </a:pPr>
            <a:endParaRPr lang="en-GB" sz="1800" dirty="0" smtClean="0">
              <a:sym typeface="Wingdings" pitchFamily="2" charset="2"/>
            </a:endParaRPr>
          </a:p>
          <a:p>
            <a:pPr marL="0" indent="0">
              <a:buFontTx/>
              <a:buNone/>
              <a:defRPr/>
            </a:pPr>
            <a:endParaRPr lang="en-GB" sz="1800" dirty="0" smtClean="0">
              <a:sym typeface="Wingdings" pitchFamily="2" charset="2"/>
            </a:endParaRPr>
          </a:p>
          <a:p>
            <a:pPr>
              <a:defRPr/>
            </a:pPr>
            <a:r>
              <a:rPr lang="en-GB" sz="1800" dirty="0" smtClean="0">
                <a:sym typeface="Wingdings" pitchFamily="2" charset="2"/>
              </a:rPr>
              <a:t>Double ionization U</a:t>
            </a:r>
            <a:r>
              <a:rPr lang="en-GB" sz="1800" baseline="30000" dirty="0" smtClean="0">
                <a:sym typeface="Wingdings" pitchFamily="2" charset="2"/>
              </a:rPr>
              <a:t>28+</a:t>
            </a:r>
            <a:r>
              <a:rPr lang="en-GB" sz="1800" dirty="0" smtClean="0">
                <a:sym typeface="Wingdings" pitchFamily="2" charset="2"/>
              </a:rPr>
              <a:t>  </a:t>
            </a:r>
            <a:r>
              <a:rPr lang="en-GB" sz="1800" dirty="0" smtClean="0">
                <a:solidFill>
                  <a:srgbClr val="FF0000"/>
                </a:solidFill>
                <a:sym typeface="Wingdings" pitchFamily="2" charset="2"/>
              </a:rPr>
              <a:t>U</a:t>
            </a:r>
            <a:r>
              <a:rPr lang="en-GB" sz="1800" baseline="30000" dirty="0" smtClean="0">
                <a:solidFill>
                  <a:srgbClr val="FF0000"/>
                </a:solidFill>
                <a:sym typeface="Wingdings" pitchFamily="2" charset="2"/>
              </a:rPr>
              <a:t>30+</a:t>
            </a:r>
          </a:p>
          <a:p>
            <a:pPr lvl="1">
              <a:defRPr/>
            </a:pPr>
            <a:r>
              <a:rPr lang="en-GB" sz="1600" dirty="0" smtClean="0">
                <a:sym typeface="Wingdings" pitchFamily="2" charset="2"/>
              </a:rPr>
              <a:t>~70% catching efficiency</a:t>
            </a:r>
          </a:p>
          <a:p>
            <a:pPr lvl="1">
              <a:defRPr/>
            </a:pPr>
            <a:r>
              <a:rPr lang="en-GB" sz="1600" dirty="0" smtClean="0">
                <a:sym typeface="Wingdings" pitchFamily="2" charset="2"/>
              </a:rPr>
              <a:t>30% of double ionized ions is lost in the quadrupole before cryocatcher</a:t>
            </a:r>
          </a:p>
          <a:p>
            <a:pPr>
              <a:defRPr/>
            </a:pPr>
            <a:endParaRPr lang="en-GB" sz="1800" dirty="0"/>
          </a:p>
        </p:txBody>
      </p:sp>
      <p:pic>
        <p:nvPicPr>
          <p:cNvPr id="4102"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6363" y="2300288"/>
            <a:ext cx="6389687" cy="133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5513" y="4768850"/>
            <a:ext cx="7291387"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Gerade Verbindung 7"/>
          <p:cNvCxnSpPr/>
          <p:nvPr/>
        </p:nvCxnSpPr>
        <p:spPr>
          <a:xfrm>
            <a:off x="395288" y="3586163"/>
            <a:ext cx="8351837"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6832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2700" dirty="0"/>
              <a:t>SIS100:</a:t>
            </a:r>
            <a:r>
              <a:rPr lang="de-DE" sz="2800" dirty="0"/>
              <a:t/>
            </a:r>
            <a:br>
              <a:rPr lang="de-DE" sz="2800" dirty="0"/>
            </a:br>
            <a:r>
              <a:rPr lang="de-DE" sz="2200" dirty="0" err="1"/>
              <a:t>Lattice</a:t>
            </a:r>
            <a:r>
              <a:rPr lang="de-DE" sz="2200" dirty="0"/>
              <a:t> </a:t>
            </a:r>
            <a:r>
              <a:rPr lang="de-DE" sz="2200" dirty="0" smtClean="0"/>
              <a:t>design (II)</a:t>
            </a:r>
            <a:endParaRPr lang="de-DE" sz="2200" dirty="0"/>
          </a:p>
        </p:txBody>
      </p:sp>
      <p:sp>
        <p:nvSpPr>
          <p:cNvPr id="3" name="Inhaltsplatzhalter 2"/>
          <p:cNvSpPr>
            <a:spLocks noGrp="1"/>
          </p:cNvSpPr>
          <p:nvPr>
            <p:ph idx="1"/>
          </p:nvPr>
        </p:nvSpPr>
        <p:spPr>
          <a:xfrm>
            <a:off x="422565" y="1450685"/>
            <a:ext cx="4437467" cy="4903585"/>
          </a:xfrm>
        </p:spPr>
        <p:txBody>
          <a:bodyPr>
            <a:noAutofit/>
          </a:bodyPr>
          <a:lstStyle/>
          <a:p>
            <a:pPr>
              <a:spcBef>
                <a:spcPts val="600"/>
              </a:spcBef>
            </a:pPr>
            <a:r>
              <a:rPr lang="en-US" sz="1400" b="1" dirty="0" smtClean="0"/>
              <a:t>Doublet focusing structure</a:t>
            </a:r>
            <a:r>
              <a:rPr lang="en-US" sz="1400" dirty="0" smtClean="0"/>
              <a:t>: up to 100% reachable with focusing order DF</a:t>
            </a:r>
          </a:p>
          <a:p>
            <a:pPr lvl="1">
              <a:spcBef>
                <a:spcPts val="600"/>
              </a:spcBef>
            </a:pPr>
            <a:r>
              <a:rPr lang="en-US" sz="1100" dirty="0" smtClean="0"/>
              <a:t>First called “storage mode lattice” because many U</a:t>
            </a:r>
            <a:r>
              <a:rPr lang="en-US" sz="1100" baseline="30000" dirty="0" smtClean="0"/>
              <a:t>29+</a:t>
            </a:r>
            <a:r>
              <a:rPr lang="en-US" sz="1100" dirty="0" smtClean="0"/>
              <a:t> particles survived one complete turn.</a:t>
            </a:r>
          </a:p>
          <a:p>
            <a:pPr lvl="1">
              <a:spcBef>
                <a:spcPts val="600"/>
              </a:spcBef>
            </a:pPr>
            <a:r>
              <a:rPr lang="en-US" sz="1100" b="1" dirty="0" smtClean="0"/>
              <a:t>Dipoles act as a charge state separator </a:t>
            </a:r>
            <a:r>
              <a:rPr lang="en-US" sz="1100" dirty="0" smtClean="0"/>
              <a:t>when bending angle per cell is chosen correctly.</a:t>
            </a:r>
          </a:p>
          <a:p>
            <a:pPr lvl="1">
              <a:spcBef>
                <a:spcPts val="600"/>
              </a:spcBef>
            </a:pPr>
            <a:r>
              <a:rPr lang="en-US" sz="1100" dirty="0" smtClean="0"/>
              <a:t>Quadrupoles are stronger than obviously necessary (over-</a:t>
            </a:r>
            <a:r>
              <a:rPr lang="en-US" sz="1100" dirty="0" err="1" smtClean="0"/>
              <a:t>focussing</a:t>
            </a:r>
            <a:r>
              <a:rPr lang="en-US" sz="1100" dirty="0" smtClean="0"/>
              <a:t>) to assure survival of beam until it reaches the collimator </a:t>
            </a:r>
            <a:r>
              <a:rPr lang="en-US" sz="1100" b="1" dirty="0" smtClean="0"/>
              <a:t>(which gives other problems </a:t>
            </a:r>
            <a:r>
              <a:rPr lang="en-US" sz="1100" b="1" dirty="0" smtClean="0">
                <a:sym typeface="Wingdings" panose="05000000000000000000" pitchFamily="2" charset="2"/>
              </a:rPr>
              <a:t></a:t>
            </a:r>
            <a:r>
              <a:rPr lang="en-US" sz="1100" b="1" dirty="0" smtClean="0"/>
              <a:t> protons)</a:t>
            </a:r>
            <a:r>
              <a:rPr lang="en-US" sz="1100" dirty="0" smtClean="0"/>
              <a:t>.</a:t>
            </a:r>
          </a:p>
          <a:p>
            <a:pPr>
              <a:spcBef>
                <a:spcPts val="600"/>
              </a:spcBef>
            </a:pPr>
            <a:endParaRPr lang="en-US" sz="1400" dirty="0" smtClean="0"/>
          </a:p>
          <a:p>
            <a:pPr>
              <a:spcBef>
                <a:spcPts val="600"/>
              </a:spcBef>
            </a:pPr>
            <a:r>
              <a:rPr lang="en-US" sz="1400" dirty="0" smtClean="0"/>
              <a:t>U</a:t>
            </a:r>
            <a:r>
              <a:rPr lang="en-US" sz="1400" baseline="30000" dirty="0" smtClean="0"/>
              <a:t>29+</a:t>
            </a:r>
            <a:r>
              <a:rPr lang="en-US" sz="1400" dirty="0" smtClean="0"/>
              <a:t> loss positions are nicely peaked at the position of the collimators</a:t>
            </a:r>
          </a:p>
          <a:p>
            <a:pPr>
              <a:spcBef>
                <a:spcPts val="600"/>
              </a:spcBef>
            </a:pPr>
            <a:endParaRPr lang="en-US" sz="1400" dirty="0" smtClean="0"/>
          </a:p>
          <a:p>
            <a:pPr>
              <a:spcBef>
                <a:spcPts val="600"/>
              </a:spcBef>
            </a:pPr>
            <a:r>
              <a:rPr lang="en-US" sz="1400" dirty="0" smtClean="0"/>
              <a:t>Dynamic vacuum calculations early showed that in spite of the very well controlled losses, a </a:t>
            </a:r>
            <a:r>
              <a:rPr lang="en-US" sz="1400" b="1" dirty="0" smtClean="0"/>
              <a:t>huge pumping speed </a:t>
            </a:r>
            <a:r>
              <a:rPr lang="en-US" sz="1400" dirty="0" smtClean="0"/>
              <a:t>will be required</a:t>
            </a:r>
          </a:p>
          <a:p>
            <a:pPr lvl="1">
              <a:spcBef>
                <a:spcPts val="600"/>
              </a:spcBef>
              <a:buFont typeface="Wingdings" panose="05000000000000000000" pitchFamily="2" charset="2"/>
              <a:buChar char="Ø"/>
            </a:pPr>
            <a:r>
              <a:rPr lang="en-US" sz="1100" dirty="0" smtClean="0"/>
              <a:t>Cold vacuum chambers</a:t>
            </a:r>
          </a:p>
          <a:p>
            <a:pPr lvl="1">
              <a:spcBef>
                <a:spcPts val="600"/>
              </a:spcBef>
              <a:buFont typeface="Wingdings" panose="05000000000000000000" pitchFamily="2" charset="2"/>
              <a:buChar char="Ø"/>
            </a:pPr>
            <a:r>
              <a:rPr lang="en-US" sz="1100" dirty="0" smtClean="0"/>
              <a:t>SC magnets</a:t>
            </a:r>
          </a:p>
          <a:p>
            <a:pPr lvl="1">
              <a:spcBef>
                <a:spcPts val="600"/>
              </a:spcBef>
              <a:buFont typeface="Wingdings" panose="05000000000000000000" pitchFamily="2" charset="2"/>
              <a:buChar char="Ø"/>
            </a:pPr>
            <a:r>
              <a:rPr lang="en-US" sz="1100" dirty="0" smtClean="0"/>
              <a:t>Adsorption pumps</a:t>
            </a:r>
          </a:p>
          <a:p>
            <a:pPr lvl="1">
              <a:spcBef>
                <a:spcPts val="600"/>
              </a:spcBef>
              <a:buFont typeface="Wingdings" panose="05000000000000000000" pitchFamily="2" charset="2"/>
              <a:buChar char="Ø"/>
            </a:pPr>
            <a:r>
              <a:rPr lang="en-US" sz="1100" dirty="0" smtClean="0"/>
              <a:t>Good starting pressure (when some monolayers will freeze out on cold surfaces, pumping is degraded).</a:t>
            </a:r>
            <a:endParaRPr lang="en-US" sz="11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9262" y="2924944"/>
            <a:ext cx="3690283"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Gerade Verbindung mit Pfeil 5"/>
          <p:cNvCxnSpPr/>
          <p:nvPr/>
        </p:nvCxnSpPr>
        <p:spPr>
          <a:xfrm flipV="1">
            <a:off x="4355976" y="3933056"/>
            <a:ext cx="863286" cy="72008"/>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Gerade Verbindung mit Pfeil 8"/>
          <p:cNvCxnSpPr/>
          <p:nvPr/>
        </p:nvCxnSpPr>
        <p:spPr>
          <a:xfrm flipV="1">
            <a:off x="4499992" y="5548524"/>
            <a:ext cx="2304256" cy="760796"/>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pic>
        <p:nvPicPr>
          <p:cNvPr id="10" name="Picture 5"/>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580112" y="4499696"/>
            <a:ext cx="3096344" cy="209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0111" y="1340768"/>
            <a:ext cx="3240361"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3851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8" descr="C:\Users\decaluwe\AppData\Local\Microsoft\Windows\Temporary Internet Files\Content.Outlook\PV6FCIJR\Spule (2).JPG"/>
          <p:cNvPicPr>
            <a:picLocks noChangeAspect="1" noChangeArrowheads="1"/>
          </p:cNvPicPr>
          <p:nvPr/>
        </p:nvPicPr>
        <p:blipFill rotWithShape="1">
          <a:blip r:embed="rId3">
            <a:extLst>
              <a:ext uri="{28A0092B-C50C-407E-A947-70E740481C1C}">
                <a14:useLocalDpi xmlns:a14="http://schemas.microsoft.com/office/drawing/2010/main" val="0"/>
              </a:ext>
            </a:extLst>
          </a:blip>
          <a:srcRect l="29888" t="14273" r="23126" b="19865"/>
          <a:stretch/>
        </p:blipFill>
        <p:spPr bwMode="auto">
          <a:xfrm>
            <a:off x="3419872" y="1398059"/>
            <a:ext cx="1742421" cy="1635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606" name="Textfeld 1"/>
          <p:cNvSpPr txBox="1">
            <a:spLocks noChangeArrowheads="1"/>
          </p:cNvSpPr>
          <p:nvPr/>
        </p:nvSpPr>
        <p:spPr bwMode="auto">
          <a:xfrm>
            <a:off x="3440501" y="3025655"/>
            <a:ext cx="1721792" cy="551090"/>
          </a:xfrm>
          <a:prstGeom prst="rect">
            <a:avLst/>
          </a:prstGeom>
          <a:noFill/>
          <a:ln w="12700">
            <a:noFill/>
            <a:miter lim="800000"/>
            <a:headEnd/>
            <a:tailEnd/>
          </a:ln>
        </p:spPr>
        <p:txBody>
          <a:bodyPr wrap="square" tIns="90000" bIns="90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1200" dirty="0"/>
              <a:t>Coil </a:t>
            </a:r>
            <a:r>
              <a:rPr lang="de-DE" altLang="de-DE" sz="1200" dirty="0" err="1"/>
              <a:t>head</a:t>
            </a:r>
            <a:r>
              <a:rPr lang="de-DE" altLang="de-DE" sz="1200" dirty="0"/>
              <a:t> </a:t>
            </a:r>
            <a:r>
              <a:rPr lang="de-DE" altLang="de-DE" sz="1200" dirty="0" err="1"/>
              <a:t>of</a:t>
            </a:r>
            <a:r>
              <a:rPr lang="de-DE" altLang="de-DE" sz="1200" dirty="0"/>
              <a:t> </a:t>
            </a:r>
            <a:r>
              <a:rPr lang="de-DE" altLang="de-DE" sz="1200" dirty="0" err="1"/>
              <a:t>pre-series</a:t>
            </a:r>
            <a:r>
              <a:rPr lang="de-DE" altLang="de-DE" sz="1200" dirty="0"/>
              <a:t> </a:t>
            </a:r>
            <a:r>
              <a:rPr lang="de-DE" altLang="de-DE" sz="1200" dirty="0" err="1"/>
              <a:t>dipole</a:t>
            </a:r>
            <a:r>
              <a:rPr lang="de-DE" altLang="de-DE" sz="1200" dirty="0"/>
              <a:t> </a:t>
            </a:r>
            <a:r>
              <a:rPr lang="de-DE" altLang="de-DE" sz="1200" dirty="0" err="1"/>
              <a:t>magnet</a:t>
            </a:r>
            <a:endParaRPr lang="de-DE" altLang="de-DE" sz="1200" dirty="0"/>
          </a:p>
        </p:txBody>
      </p:sp>
      <p:pic>
        <p:nvPicPr>
          <p:cNvPr id="25607" name="Picture 9" descr="C:\Users\spiller\Pictures\GSI\babcock01_klei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1398059"/>
            <a:ext cx="3473276" cy="2318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Titel 4"/>
          <p:cNvSpPr txBox="1">
            <a:spLocks/>
          </p:cNvSpPr>
          <p:nvPr/>
        </p:nvSpPr>
        <p:spPr>
          <a:xfrm>
            <a:off x="422565" y="259791"/>
            <a:ext cx="5661603" cy="648930"/>
          </a:xfrm>
          <a:prstGeom prst="rect">
            <a:avLst/>
          </a:prstGeom>
        </p:spPr>
        <p:txBody>
          <a:bodyPr>
            <a:normAutofit fontScale="75000" lnSpcReduction="20000"/>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pPr fontAlgn="auto">
              <a:spcAft>
                <a:spcPts val="0"/>
              </a:spcAft>
            </a:pPr>
            <a:r>
              <a:rPr lang="en-US" sz="2700" dirty="0" smtClean="0"/>
              <a:t>SIS100:</a:t>
            </a:r>
            <a:br>
              <a:rPr lang="en-US" sz="2700" dirty="0" smtClean="0"/>
            </a:br>
            <a:r>
              <a:rPr lang="en-US" sz="2200" dirty="0" err="1"/>
              <a:t>FoS</a:t>
            </a:r>
            <a:r>
              <a:rPr lang="en-US" sz="2200" dirty="0"/>
              <a:t> and Series of Superconducting Dipole </a:t>
            </a:r>
            <a:r>
              <a:rPr lang="en-US" sz="2200" dirty="0" smtClean="0"/>
              <a:t>Magnets</a:t>
            </a:r>
            <a:endParaRPr lang="en-US" sz="2200" dirty="0"/>
          </a:p>
        </p:txBody>
      </p:sp>
      <p:sp>
        <p:nvSpPr>
          <p:cNvPr id="23" name="Inhaltsplatzhalter 5"/>
          <p:cNvSpPr txBox="1">
            <a:spLocks/>
          </p:cNvSpPr>
          <p:nvPr/>
        </p:nvSpPr>
        <p:spPr>
          <a:xfrm>
            <a:off x="285874" y="1382852"/>
            <a:ext cx="2917974" cy="2550204"/>
          </a:xfrm>
          <a:prstGeom prst="rect">
            <a:avLst/>
          </a:prstGeom>
        </p:spPr>
        <p:txBody>
          <a:bodyPr>
            <a:no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defRPr/>
            </a:pPr>
            <a:r>
              <a:rPr lang="en-US" altLang="de-DE" sz="1200" dirty="0"/>
              <a:t>(109 pieces </a:t>
            </a:r>
            <a:r>
              <a:rPr lang="en-US" altLang="de-DE" sz="1200" dirty="0" smtClean="0"/>
              <a:t>required)</a:t>
            </a:r>
          </a:p>
          <a:p>
            <a:pPr>
              <a:spcBef>
                <a:spcPts val="600"/>
              </a:spcBef>
              <a:buClr>
                <a:srgbClr val="00B050"/>
              </a:buClr>
              <a:buFont typeface="Wingdings" panose="05000000000000000000" pitchFamily="2" charset="2"/>
              <a:buChar char="ü"/>
              <a:defRPr/>
            </a:pPr>
            <a:r>
              <a:rPr lang="en-US" altLang="de-DE" sz="1200" b="1" dirty="0" smtClean="0"/>
              <a:t>1.9 T, 4 T/s </a:t>
            </a:r>
            <a:r>
              <a:rPr lang="en-US" altLang="de-DE" sz="1200" dirty="0" smtClean="0"/>
              <a:t>fast ramped </a:t>
            </a:r>
            <a:r>
              <a:rPr lang="en-US" altLang="de-DE" sz="1200" dirty="0" err="1" smtClean="0"/>
              <a:t>superferric</a:t>
            </a:r>
            <a:r>
              <a:rPr lang="en-US" altLang="de-DE" sz="1200" dirty="0" smtClean="0"/>
              <a:t> design (8 turns)</a:t>
            </a:r>
          </a:p>
          <a:p>
            <a:pPr>
              <a:spcBef>
                <a:spcPts val="600"/>
              </a:spcBef>
              <a:buClr>
                <a:srgbClr val="00B050"/>
              </a:buClr>
              <a:buFont typeface="Wingdings" panose="05000000000000000000" pitchFamily="2" charset="2"/>
              <a:buChar char="ü"/>
              <a:defRPr/>
            </a:pPr>
            <a:r>
              <a:rPr lang="en-US" altLang="de-DE" sz="1200" dirty="0" smtClean="0"/>
              <a:t>13.1 kA nominal, 1 Hz operation</a:t>
            </a:r>
          </a:p>
          <a:p>
            <a:pPr>
              <a:spcBef>
                <a:spcPts val="600"/>
              </a:spcBef>
              <a:buClr>
                <a:srgbClr val="00B050"/>
              </a:buClr>
              <a:buFont typeface="Wingdings" panose="05000000000000000000" pitchFamily="2" charset="2"/>
              <a:buChar char="ü"/>
              <a:defRPr/>
            </a:pPr>
            <a:r>
              <a:rPr lang="en-US" altLang="de-DE" sz="1200" dirty="0" smtClean="0"/>
              <a:t>Low loss yoke design</a:t>
            </a:r>
          </a:p>
          <a:p>
            <a:pPr algn="just">
              <a:spcBef>
                <a:spcPts val="600"/>
              </a:spcBef>
              <a:buClr>
                <a:srgbClr val="00B050"/>
              </a:buClr>
              <a:buFont typeface="Wingdings" panose="05000000000000000000" pitchFamily="2" charset="2"/>
              <a:buChar char="ü"/>
              <a:defRPr/>
            </a:pPr>
            <a:r>
              <a:rPr lang="en-US" altLang="de-DE" sz="1200" dirty="0" err="1" smtClean="0"/>
              <a:t>FoS</a:t>
            </a:r>
            <a:r>
              <a:rPr lang="en-US" altLang="de-DE" sz="1200" dirty="0" smtClean="0"/>
              <a:t> (First of Series) successfully tested warm and cold.</a:t>
            </a:r>
          </a:p>
          <a:p>
            <a:pPr algn="just">
              <a:spcBef>
                <a:spcPts val="600"/>
              </a:spcBef>
              <a:buClr>
                <a:srgbClr val="00B050"/>
              </a:buClr>
              <a:buFont typeface="Wingdings" panose="05000000000000000000" pitchFamily="2" charset="2"/>
              <a:buChar char="ü"/>
              <a:defRPr/>
            </a:pPr>
            <a:r>
              <a:rPr lang="en-US" altLang="de-DE" sz="1200" dirty="0" smtClean="0"/>
              <a:t>Series production </a:t>
            </a:r>
            <a:r>
              <a:rPr lang="en-US" altLang="de-DE" sz="1200" dirty="0"/>
              <a:t>by BNG (</a:t>
            </a:r>
            <a:r>
              <a:rPr lang="en-US" altLang="de-DE" sz="1200" i="1" dirty="0"/>
              <a:t>Germany</a:t>
            </a:r>
            <a:r>
              <a:rPr lang="en-US" altLang="de-DE" sz="1200" dirty="0"/>
              <a:t>) </a:t>
            </a:r>
            <a:r>
              <a:rPr lang="en-US" altLang="de-DE" sz="1200" dirty="0" smtClean="0"/>
              <a:t>started.</a:t>
            </a:r>
          </a:p>
        </p:txBody>
      </p:sp>
      <p:pic>
        <p:nvPicPr>
          <p:cNvPr id="1126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464" t="30477" r="17698" b="16754"/>
          <a:stretch/>
        </p:blipFill>
        <p:spPr bwMode="auto">
          <a:xfrm>
            <a:off x="4735226" y="4239865"/>
            <a:ext cx="4102138" cy="2069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286" t="30257" r="20159" b="16667"/>
          <a:stretch/>
        </p:blipFill>
        <p:spPr bwMode="auto">
          <a:xfrm>
            <a:off x="126376" y="4137982"/>
            <a:ext cx="4404126" cy="217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739878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340768"/>
            <a:ext cx="2808312" cy="18229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Titel 4"/>
          <p:cNvSpPr txBox="1">
            <a:spLocks/>
          </p:cNvSpPr>
          <p:nvPr/>
        </p:nvSpPr>
        <p:spPr>
          <a:xfrm>
            <a:off x="422565" y="259791"/>
            <a:ext cx="5661604" cy="720937"/>
          </a:xfrm>
          <a:prstGeom prst="rect">
            <a:avLst/>
          </a:prstGeom>
        </p:spPr>
        <p:txBody>
          <a:bodyPr>
            <a:no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pPr fontAlgn="auto">
              <a:spcAft>
                <a:spcPts val="0"/>
              </a:spcAft>
            </a:pPr>
            <a:r>
              <a:rPr lang="en-US" dirty="0" smtClean="0"/>
              <a:t>SIS100:</a:t>
            </a:r>
            <a:r>
              <a:rPr lang="en-US" sz="2000" dirty="0" smtClean="0"/>
              <a:t/>
            </a:r>
            <a:br>
              <a:rPr lang="en-US" sz="2000" dirty="0" smtClean="0"/>
            </a:br>
            <a:r>
              <a:rPr lang="en-US" altLang="de-DE" sz="2000" dirty="0" err="1" smtClean="0"/>
              <a:t>Cryocatcher</a:t>
            </a:r>
            <a:endParaRPr lang="en-US" altLang="de-DE" sz="2000" dirty="0"/>
          </a:p>
        </p:txBody>
      </p:sp>
      <p:sp>
        <p:nvSpPr>
          <p:cNvPr id="9" name="Text Box 10"/>
          <p:cNvSpPr txBox="1">
            <a:spLocks noChangeArrowheads="1"/>
          </p:cNvSpPr>
          <p:nvPr/>
        </p:nvSpPr>
        <p:spPr bwMode="auto">
          <a:xfrm>
            <a:off x="323528" y="3171410"/>
            <a:ext cx="2808312" cy="335646"/>
          </a:xfrm>
          <a:prstGeom prst="rect">
            <a:avLst/>
          </a:prstGeom>
          <a:noFill/>
          <a:ln>
            <a:noFill/>
          </a:ln>
          <a:extLst/>
        </p:spPr>
        <p:txBody>
          <a:bodyPr wrap="square" tIns="90000" bIns="90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de-DE" altLang="de-DE" sz="1000" dirty="0"/>
              <a:t> </a:t>
            </a:r>
            <a:r>
              <a:rPr lang="de-DE" altLang="de-DE" sz="1000" dirty="0" err="1" smtClean="0"/>
              <a:t>Pre</a:t>
            </a:r>
            <a:r>
              <a:rPr lang="de-DE" altLang="de-DE" sz="1000" dirty="0" smtClean="0"/>
              <a:t>-Series </a:t>
            </a:r>
            <a:r>
              <a:rPr lang="de-DE" altLang="de-DE" sz="1000" b="1" dirty="0" smtClean="0"/>
              <a:t>Cryocatcher</a:t>
            </a:r>
          </a:p>
        </p:txBody>
      </p:sp>
      <p:sp>
        <p:nvSpPr>
          <p:cNvPr id="11" name="Inhaltsplatzhalter 5"/>
          <p:cNvSpPr txBox="1">
            <a:spLocks/>
          </p:cNvSpPr>
          <p:nvPr/>
        </p:nvSpPr>
        <p:spPr>
          <a:xfrm>
            <a:off x="611561" y="4797151"/>
            <a:ext cx="8352928" cy="1584177"/>
          </a:xfrm>
          <a:prstGeom prst="rect">
            <a:avLst/>
          </a:prstGeom>
        </p:spPr>
        <p:txBody>
          <a:bodyPr>
            <a:no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defRPr/>
            </a:pPr>
            <a:r>
              <a:rPr lang="en-US" altLang="de-DE" sz="1200" dirty="0" smtClean="0"/>
              <a:t>Cryocatcher block, low-desorption coated, at shield temperature (50K)</a:t>
            </a:r>
          </a:p>
          <a:p>
            <a:pPr>
              <a:spcBef>
                <a:spcPts val="600"/>
              </a:spcBef>
              <a:defRPr/>
            </a:pPr>
            <a:r>
              <a:rPr lang="en-US" altLang="de-DE" sz="1200" dirty="0" smtClean="0"/>
              <a:t>Vacuum chamber copper plated on the outside for thermal conductance, at 4K</a:t>
            </a:r>
          </a:p>
          <a:p>
            <a:pPr>
              <a:spcBef>
                <a:spcPts val="600"/>
              </a:spcBef>
              <a:defRPr/>
            </a:pPr>
            <a:r>
              <a:rPr lang="en-US" altLang="de-DE" sz="1200" dirty="0" smtClean="0"/>
              <a:t>Residual vacuum pressure: &lt; 10</a:t>
            </a:r>
            <a:r>
              <a:rPr lang="en-US" altLang="de-DE" sz="1200" baseline="30000" dirty="0" smtClean="0"/>
              <a:t>-11</a:t>
            </a:r>
            <a:r>
              <a:rPr lang="en-US" altLang="de-DE" sz="1200" dirty="0" smtClean="0"/>
              <a:t> mbar in every operation case!</a:t>
            </a:r>
          </a:p>
          <a:p>
            <a:pPr>
              <a:spcBef>
                <a:spcPts val="600"/>
              </a:spcBef>
              <a:buClr>
                <a:srgbClr val="00B050"/>
              </a:buClr>
              <a:buFont typeface="Wingdings" panose="05000000000000000000" pitchFamily="2" charset="2"/>
              <a:buChar char="ü"/>
              <a:defRPr/>
            </a:pPr>
            <a:r>
              <a:rPr lang="en-US" altLang="de-DE" sz="1200" dirty="0" smtClean="0"/>
              <a:t>Pre-Series Cryocatcher has </a:t>
            </a:r>
            <a:r>
              <a:rPr lang="en-US" altLang="de-DE" sz="1200" dirty="0"/>
              <a:t>been tested </a:t>
            </a:r>
            <a:r>
              <a:rPr lang="en-US" altLang="de-DE" sz="1200" dirty="0" smtClean="0"/>
              <a:t>at cold and functions properly.</a:t>
            </a:r>
            <a:endParaRPr lang="en-US" altLang="de-DE" sz="1200" dirty="0"/>
          </a:p>
          <a:p>
            <a:pPr>
              <a:spcBef>
                <a:spcPts val="600"/>
              </a:spcBef>
              <a:defRPr/>
            </a:pPr>
            <a:r>
              <a:rPr lang="en-US" altLang="de-DE" sz="1200" dirty="0" err="1" smtClean="0"/>
              <a:t>FoS</a:t>
            </a:r>
            <a:r>
              <a:rPr lang="en-US" altLang="de-DE" sz="1200" dirty="0" smtClean="0"/>
              <a:t> (First of Series) is currently built at TRINOS.</a:t>
            </a:r>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6224" y="1341082"/>
            <a:ext cx="3493242" cy="2242803"/>
          </a:xfrm>
          <a:prstGeom prst="rect">
            <a:avLst/>
          </a:prstGeom>
        </p:spPr>
      </p:pic>
      <p:cxnSp>
        <p:nvCxnSpPr>
          <p:cNvPr id="4" name="Gerade Verbindung mit Pfeil 3"/>
          <p:cNvCxnSpPr/>
          <p:nvPr/>
        </p:nvCxnSpPr>
        <p:spPr>
          <a:xfrm flipV="1">
            <a:off x="3977507" y="2564904"/>
            <a:ext cx="1602605" cy="2304258"/>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3282" y="2631914"/>
            <a:ext cx="2510718" cy="3672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412846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80" name="Grafik 1"/>
          <p:cNvPicPr>
            <a:picLocks noChangeAspect="1"/>
          </p:cNvPicPr>
          <p:nvPr/>
        </p:nvPicPr>
        <p:blipFill>
          <a:blip r:embed="rId2" cstate="print">
            <a:extLst>
              <a:ext uri="{28A0092B-C50C-407E-A947-70E740481C1C}">
                <a14:useLocalDpi xmlns:a14="http://schemas.microsoft.com/office/drawing/2010/main" val="0"/>
              </a:ext>
            </a:extLst>
          </a:blip>
          <a:srcRect l="18719" r="18712"/>
          <a:stretch>
            <a:fillRect/>
          </a:stretch>
        </p:blipFill>
        <p:spPr bwMode="auto">
          <a:xfrm>
            <a:off x="323528" y="1389311"/>
            <a:ext cx="1440160" cy="32108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Titel 4"/>
          <p:cNvSpPr txBox="1">
            <a:spLocks/>
          </p:cNvSpPr>
          <p:nvPr/>
        </p:nvSpPr>
        <p:spPr>
          <a:xfrm>
            <a:off x="422565" y="259791"/>
            <a:ext cx="5661604" cy="720937"/>
          </a:xfrm>
          <a:prstGeom prst="rect">
            <a:avLst/>
          </a:prstGeom>
        </p:spPr>
        <p:txBody>
          <a:bodyPr>
            <a:no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pPr fontAlgn="auto">
              <a:spcAft>
                <a:spcPts val="0"/>
              </a:spcAft>
            </a:pPr>
            <a:r>
              <a:rPr lang="en-US" sz="2000" dirty="0" smtClean="0"/>
              <a:t>SIS100:</a:t>
            </a:r>
            <a:br>
              <a:rPr lang="en-US" sz="2000" dirty="0" smtClean="0"/>
            </a:br>
            <a:r>
              <a:rPr lang="en-US" sz="1600" dirty="0"/>
              <a:t>Thin-walled </a:t>
            </a:r>
            <a:r>
              <a:rPr lang="en-US" sz="1600" dirty="0" err="1"/>
              <a:t>LHe</a:t>
            </a:r>
            <a:r>
              <a:rPr lang="en-US" sz="1600" dirty="0"/>
              <a:t>-cooled Dipole </a:t>
            </a:r>
            <a:r>
              <a:rPr lang="en-US" sz="1600" dirty="0" smtClean="0"/>
              <a:t>&amp; Quadrupole Chambers</a:t>
            </a:r>
            <a:endParaRPr lang="en-US" sz="1600" dirty="0"/>
          </a:p>
        </p:txBody>
      </p:sp>
      <p:sp>
        <p:nvSpPr>
          <p:cNvPr id="24" name="Inhaltsplatzhalter 5"/>
          <p:cNvSpPr txBox="1">
            <a:spLocks/>
          </p:cNvSpPr>
          <p:nvPr/>
        </p:nvSpPr>
        <p:spPr>
          <a:xfrm>
            <a:off x="323528" y="4773413"/>
            <a:ext cx="3960440" cy="1463899"/>
          </a:xfrm>
          <a:prstGeom prst="rect">
            <a:avLst/>
          </a:prstGeom>
        </p:spPr>
        <p:txBody>
          <a:bodyPr>
            <a:no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ct val="50000"/>
              </a:spcBef>
              <a:buNone/>
              <a:defRPr/>
            </a:pPr>
            <a:r>
              <a:rPr lang="en-US" altLang="de-DE" sz="1200" b="1" dirty="0" smtClean="0"/>
              <a:t>Dipole chambers </a:t>
            </a:r>
            <a:r>
              <a:rPr lang="en-US" altLang="de-DE" sz="1200" dirty="0" smtClean="0"/>
              <a:t>(108 pieces required)</a:t>
            </a:r>
          </a:p>
          <a:p>
            <a:pPr>
              <a:spcBef>
                <a:spcPct val="50000"/>
              </a:spcBef>
              <a:buClr>
                <a:srgbClr val="00B050"/>
              </a:buClr>
              <a:buFont typeface="Wingdings" panose="05000000000000000000" pitchFamily="2" charset="2"/>
              <a:buChar char="ü"/>
              <a:defRPr/>
            </a:pPr>
            <a:r>
              <a:rPr lang="en-US" altLang="de-DE" sz="1200" dirty="0" smtClean="0"/>
              <a:t>Pre-series and series chambers ordered.</a:t>
            </a:r>
          </a:p>
          <a:p>
            <a:pPr>
              <a:spcBef>
                <a:spcPct val="50000"/>
              </a:spcBef>
              <a:defRPr/>
            </a:pPr>
            <a:r>
              <a:rPr lang="en-US" altLang="de-DE" sz="1200" dirty="0" smtClean="0"/>
              <a:t>0,3 mm thickness (eddy currents!), special stainless steel </a:t>
            </a:r>
            <a:r>
              <a:rPr lang="en-US" altLang="de-DE" sz="1200" dirty="0" err="1" smtClean="0"/>
              <a:t>Bö</a:t>
            </a:r>
            <a:r>
              <a:rPr lang="en-US" altLang="de-DE" sz="1200" dirty="0" smtClean="0"/>
              <a:t> P506.</a:t>
            </a:r>
          </a:p>
          <a:p>
            <a:pPr>
              <a:spcBef>
                <a:spcPct val="50000"/>
              </a:spcBef>
              <a:defRPr/>
            </a:pPr>
            <a:r>
              <a:rPr lang="en-US" altLang="de-DE" sz="1200" dirty="0" smtClean="0"/>
              <a:t>FOS chamber is produced and delivered, chamber cooling has been re-iterated.</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716" y="1389311"/>
            <a:ext cx="2560284" cy="1440160"/>
          </a:xfrm>
          <a:prstGeom prst="rect">
            <a:avLst/>
          </a:prstGeom>
          <a:ln>
            <a:noFill/>
          </a:ln>
          <a:effectLst>
            <a:outerShdw blurRad="292100" dist="139700" dir="2700000" algn="tl" rotWithShape="0">
              <a:srgbClr val="333333">
                <a:alpha val="65000"/>
              </a:srgbClr>
            </a:outerShdw>
          </a:effectLst>
        </p:spPr>
      </p:pic>
      <p:grpSp>
        <p:nvGrpSpPr>
          <p:cNvPr id="5" name="Gruppieren 4"/>
          <p:cNvGrpSpPr/>
          <p:nvPr/>
        </p:nvGrpSpPr>
        <p:grpSpPr>
          <a:xfrm>
            <a:off x="5203990" y="1435745"/>
            <a:ext cx="3544474" cy="2641327"/>
            <a:chOff x="2939058" y="3330178"/>
            <a:chExt cx="4933271" cy="3676253"/>
          </a:xfrm>
        </p:grpSpPr>
        <p:pic>
          <p:nvPicPr>
            <p:cNvPr id="27" name="Picture 24"/>
            <p:cNvPicPr>
              <a:picLocks noChangeAspect="1" noChangeArrowheads="1"/>
            </p:cNvPicPr>
            <p:nvPr/>
          </p:nvPicPr>
          <p:blipFill>
            <a:blip r:embed="rId4">
              <a:clrChange>
                <a:clrFrom>
                  <a:srgbClr val="F1FFFF"/>
                </a:clrFrom>
                <a:clrTo>
                  <a:srgbClr val="F1FFFF">
                    <a:alpha val="0"/>
                  </a:srgbClr>
                </a:clrTo>
              </a:clrChange>
              <a:extLst>
                <a:ext uri="{28A0092B-C50C-407E-A947-70E740481C1C}">
                  <a14:useLocalDpi xmlns:a14="http://schemas.microsoft.com/office/drawing/2010/main" val="0"/>
                </a:ext>
              </a:extLst>
            </a:blip>
            <a:srcRect l="55603" t="40819" r="18446" b="22571"/>
            <a:stretch>
              <a:fillRect/>
            </a:stretch>
          </p:blipFill>
          <p:spPr bwMode="auto">
            <a:xfrm>
              <a:off x="2939058" y="3330178"/>
              <a:ext cx="4906962" cy="2454275"/>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21"/>
            <p:cNvPicPr>
              <a:picLocks noChangeAspect="1" noChangeArrowheads="1"/>
            </p:cNvPicPr>
            <p:nvPr/>
          </p:nvPicPr>
          <p:blipFill>
            <a:blip r:embed="rId5">
              <a:clrChange>
                <a:clrFrom>
                  <a:srgbClr val="F1FFFF"/>
                </a:clrFrom>
                <a:clrTo>
                  <a:srgbClr val="F1FFFF">
                    <a:alpha val="0"/>
                  </a:srgbClr>
                </a:clrTo>
              </a:clrChange>
              <a:extLst>
                <a:ext uri="{28A0092B-C50C-407E-A947-70E740481C1C}">
                  <a14:useLocalDpi xmlns:a14="http://schemas.microsoft.com/office/drawing/2010/main" val="0"/>
                </a:ext>
              </a:extLst>
            </a:blip>
            <a:srcRect l="56102" t="28979" r="10271" b="18190"/>
            <a:stretch>
              <a:fillRect/>
            </a:stretch>
          </p:blipFill>
          <p:spPr bwMode="auto">
            <a:xfrm>
              <a:off x="2965367" y="4666456"/>
              <a:ext cx="4906962" cy="2339975"/>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Lst>
          </p:spPr>
        </p:pic>
      </p:grpSp>
      <p:sp>
        <p:nvSpPr>
          <p:cNvPr id="30" name="Inhaltsplatzhalter 5"/>
          <p:cNvSpPr txBox="1">
            <a:spLocks/>
          </p:cNvSpPr>
          <p:nvPr/>
        </p:nvSpPr>
        <p:spPr>
          <a:xfrm>
            <a:off x="4858621" y="4773413"/>
            <a:ext cx="3960440" cy="1463899"/>
          </a:xfrm>
          <a:prstGeom prst="rect">
            <a:avLst/>
          </a:prstGeom>
        </p:spPr>
        <p:txBody>
          <a:bodyPr>
            <a:no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ct val="50000"/>
              </a:spcBef>
              <a:buNone/>
              <a:defRPr/>
            </a:pPr>
            <a:r>
              <a:rPr lang="en-US" altLang="de-DE" sz="1200" b="1" dirty="0" smtClean="0"/>
              <a:t>Quadrupole chambers</a:t>
            </a:r>
          </a:p>
          <a:p>
            <a:pPr>
              <a:spcBef>
                <a:spcPct val="50000"/>
              </a:spcBef>
              <a:defRPr/>
            </a:pPr>
            <a:r>
              <a:rPr lang="en-US" altLang="de-DE" sz="1200" dirty="0" smtClean="0"/>
              <a:t>185 elliptical, 6 star-shaped (extraction)</a:t>
            </a:r>
          </a:p>
          <a:p>
            <a:pPr>
              <a:spcBef>
                <a:spcPct val="50000"/>
              </a:spcBef>
              <a:defRPr/>
            </a:pPr>
            <a:r>
              <a:rPr lang="en-US" altLang="de-DE" sz="1200" dirty="0"/>
              <a:t>0,3 mm thickness, special stainless steel </a:t>
            </a:r>
            <a:r>
              <a:rPr lang="en-US" altLang="de-DE" sz="1200" dirty="0" err="1"/>
              <a:t>Bö</a:t>
            </a:r>
            <a:r>
              <a:rPr lang="en-US" altLang="de-DE" sz="1200" dirty="0"/>
              <a:t> </a:t>
            </a:r>
            <a:r>
              <a:rPr lang="en-US" altLang="de-DE" sz="1200" dirty="0" smtClean="0"/>
              <a:t>P506.</a:t>
            </a:r>
            <a:endParaRPr lang="en-US" altLang="de-DE" sz="1200" dirty="0"/>
          </a:p>
          <a:p>
            <a:pPr>
              <a:spcBef>
                <a:spcPct val="50000"/>
              </a:spcBef>
              <a:defRPr/>
            </a:pPr>
            <a:r>
              <a:rPr lang="de-DE" altLang="de-DE" sz="1200" dirty="0"/>
              <a:t>Manufacturing design </a:t>
            </a:r>
            <a:r>
              <a:rPr lang="de-DE" altLang="de-DE" sz="1200" dirty="0" err="1" smtClean="0"/>
              <a:t>completed</a:t>
            </a:r>
            <a:r>
              <a:rPr lang="de-DE" altLang="de-DE" sz="1200" dirty="0" smtClean="0"/>
              <a:t>.</a:t>
            </a:r>
            <a:endParaRPr lang="de-DE" altLang="de-DE" sz="1200" dirty="0"/>
          </a:p>
          <a:p>
            <a:pPr>
              <a:spcBef>
                <a:spcPct val="50000"/>
              </a:spcBef>
              <a:defRPr/>
            </a:pPr>
            <a:r>
              <a:rPr lang="de-DE" altLang="de-DE" sz="1200" dirty="0" err="1"/>
              <a:t>Tendering</a:t>
            </a:r>
            <a:r>
              <a:rPr lang="de-DE" altLang="de-DE" sz="1200" dirty="0"/>
              <a:t> will </a:t>
            </a:r>
            <a:r>
              <a:rPr lang="de-DE" altLang="de-DE" sz="1200" dirty="0" err="1"/>
              <a:t>start</a:t>
            </a:r>
            <a:r>
              <a:rPr lang="de-DE" altLang="de-DE" sz="1200" dirty="0"/>
              <a:t> in </a:t>
            </a:r>
            <a:r>
              <a:rPr lang="de-DE" altLang="de-DE" sz="1200" dirty="0" smtClean="0"/>
              <a:t>2017</a:t>
            </a:r>
            <a:endParaRPr lang="en-US" altLang="de-DE" sz="1200" dirty="0"/>
          </a:p>
        </p:txBody>
      </p:sp>
      <p:pic>
        <p:nvPicPr>
          <p:cNvPr id="92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0061" y="3159967"/>
            <a:ext cx="2560284" cy="1440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rot="20594208">
            <a:off x="5782530" y="3911262"/>
            <a:ext cx="3147015" cy="369332"/>
          </a:xfrm>
          <a:prstGeom prst="rect">
            <a:avLst/>
          </a:prstGeom>
          <a:noFill/>
        </p:spPr>
        <p:txBody>
          <a:bodyPr wrap="none" rtlCol="0">
            <a:spAutoFit/>
          </a:bodyPr>
          <a:lstStyle/>
          <a:p>
            <a:pPr>
              <a:buClr>
                <a:srgbClr val="FDBB63"/>
              </a:buClr>
            </a:pPr>
            <a:r>
              <a:rPr lang="de-DE" sz="1800" dirty="0" err="1" smtClean="0">
                <a:solidFill>
                  <a:schemeClr val="accent1"/>
                </a:solidFill>
              </a:rPr>
              <a:t>see</a:t>
            </a:r>
            <a:r>
              <a:rPr lang="de-DE" sz="1800" dirty="0" smtClean="0">
                <a:solidFill>
                  <a:schemeClr val="accent1"/>
                </a:solidFill>
              </a:rPr>
              <a:t> </a:t>
            </a:r>
            <a:r>
              <a:rPr lang="de-DE" sz="1800" dirty="0" err="1" smtClean="0">
                <a:solidFill>
                  <a:schemeClr val="accent1"/>
                </a:solidFill>
              </a:rPr>
              <a:t>presentation</a:t>
            </a:r>
            <a:r>
              <a:rPr lang="de-DE" sz="1800" dirty="0" smtClean="0">
                <a:solidFill>
                  <a:schemeClr val="accent1"/>
                </a:solidFill>
              </a:rPr>
              <a:t> </a:t>
            </a:r>
            <a:r>
              <a:rPr lang="de-DE" sz="1800" dirty="0" err="1" smtClean="0">
                <a:solidFill>
                  <a:schemeClr val="accent1"/>
                </a:solidFill>
              </a:rPr>
              <a:t>of</a:t>
            </a:r>
            <a:r>
              <a:rPr lang="de-DE" sz="1800" dirty="0">
                <a:solidFill>
                  <a:schemeClr val="accent1"/>
                </a:solidFill>
              </a:rPr>
              <a:t> </a:t>
            </a:r>
            <a:r>
              <a:rPr lang="de-DE" sz="1800" dirty="0" smtClean="0">
                <a:solidFill>
                  <a:schemeClr val="accent1"/>
                </a:solidFill>
              </a:rPr>
              <a:t>S. Wilfert</a:t>
            </a:r>
          </a:p>
        </p:txBody>
      </p:sp>
    </p:spTree>
    <p:extLst>
      <p:ext uri="{BB962C8B-B14F-4D97-AF65-F5344CB8AC3E}">
        <p14:creationId xmlns:p14="http://schemas.microsoft.com/office/powerpoint/2010/main" val="42548486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958" descr="Cryosorption pump port_9"/>
          <p:cNvPicPr>
            <a:picLocks noChangeAspect="1" noChangeArrowheads="1"/>
          </p:cNvPicPr>
          <p:nvPr/>
        </p:nvPicPr>
        <p:blipFill>
          <a:blip r:embed="rId2">
            <a:extLst>
              <a:ext uri="{28A0092B-C50C-407E-A947-70E740481C1C}">
                <a14:useLocalDpi xmlns:a14="http://schemas.microsoft.com/office/drawing/2010/main" val="0"/>
              </a:ext>
            </a:extLst>
          </a:blip>
          <a:srcRect l="3624" t="9286" r="7248" b="5124"/>
          <a:stretch>
            <a:fillRect/>
          </a:stretch>
        </p:blipFill>
        <p:spPr bwMode="auto">
          <a:xfrm>
            <a:off x="323528" y="1556792"/>
            <a:ext cx="3888432" cy="2820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4821" name="Picture 7" descr="Position_Kryopumpe im SIS100_Bogen"/>
          <p:cNvPicPr>
            <a:picLocks noChangeAspect="1" noChangeArrowheads="1"/>
          </p:cNvPicPr>
          <p:nvPr/>
        </p:nvPicPr>
        <p:blipFill>
          <a:blip r:embed="rId3">
            <a:extLst>
              <a:ext uri="{28A0092B-C50C-407E-A947-70E740481C1C}">
                <a14:useLocalDpi xmlns:a14="http://schemas.microsoft.com/office/drawing/2010/main" val="0"/>
              </a:ext>
            </a:extLst>
          </a:blip>
          <a:srcRect t="3131" b="6725"/>
          <a:stretch>
            <a:fillRect/>
          </a:stretch>
        </p:blipFill>
        <p:spPr bwMode="auto">
          <a:xfrm>
            <a:off x="4951303" y="1571277"/>
            <a:ext cx="3781425" cy="280193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34826" name="Text Box 21"/>
          <p:cNvSpPr txBox="1">
            <a:spLocks noChangeArrowheads="1"/>
          </p:cNvSpPr>
          <p:nvPr/>
        </p:nvSpPr>
        <p:spPr bwMode="auto">
          <a:xfrm>
            <a:off x="4930666" y="4373214"/>
            <a:ext cx="3816350" cy="351035"/>
          </a:xfrm>
          <a:prstGeom prst="rect">
            <a:avLst/>
          </a:prstGeom>
          <a:noFill/>
          <a:ln w="12700" algn="ctr">
            <a:noFill/>
            <a:miter lim="800000"/>
            <a:headEnd/>
            <a:tailEnd/>
          </a:ln>
          <a:effectLst/>
          <a:extLst/>
        </p:spPr>
        <p:txBody>
          <a:bodyPr tIns="90000" bIns="90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de-DE" altLang="de-DE" sz="1100" dirty="0"/>
              <a:t>Installation </a:t>
            </a:r>
            <a:r>
              <a:rPr lang="de-DE" altLang="de-DE" sz="1100" dirty="0" err="1"/>
              <a:t>between</a:t>
            </a:r>
            <a:r>
              <a:rPr lang="de-DE" altLang="de-DE" sz="1100" dirty="0"/>
              <a:t> </a:t>
            </a:r>
            <a:r>
              <a:rPr lang="de-DE" altLang="de-DE" sz="1100" dirty="0" err="1"/>
              <a:t>two</a:t>
            </a:r>
            <a:r>
              <a:rPr lang="de-DE" altLang="de-DE" sz="1100" dirty="0"/>
              <a:t> </a:t>
            </a:r>
            <a:r>
              <a:rPr lang="de-DE" altLang="de-DE" sz="1100" dirty="0" err="1"/>
              <a:t>dipole</a:t>
            </a:r>
            <a:r>
              <a:rPr lang="de-DE" altLang="de-DE" sz="1100" dirty="0"/>
              <a:t> </a:t>
            </a:r>
            <a:r>
              <a:rPr lang="de-DE" altLang="de-DE" sz="1100" dirty="0" err="1"/>
              <a:t>magnets</a:t>
            </a:r>
            <a:endParaRPr lang="de-DE" altLang="de-DE" sz="1100" dirty="0"/>
          </a:p>
        </p:txBody>
      </p:sp>
      <p:sp>
        <p:nvSpPr>
          <p:cNvPr id="21" name="Titel 4"/>
          <p:cNvSpPr txBox="1">
            <a:spLocks/>
          </p:cNvSpPr>
          <p:nvPr/>
        </p:nvSpPr>
        <p:spPr>
          <a:xfrm>
            <a:off x="422564" y="259791"/>
            <a:ext cx="6741723" cy="720937"/>
          </a:xfrm>
          <a:prstGeom prst="rect">
            <a:avLst/>
          </a:prstGeom>
        </p:spPr>
        <p:txBody>
          <a:bodyPr>
            <a:noAutofit/>
          </a:bodyPr>
          <a:lstStyle>
            <a:lvl1pPr algn="l" defTabSz="457200" rtl="0" eaLnBrk="1" latinLnBrk="0" hangingPunct="1">
              <a:spcBef>
                <a:spcPct val="0"/>
              </a:spcBef>
              <a:buNone/>
              <a:defRPr sz="2400" b="1" kern="1200">
                <a:solidFill>
                  <a:srgbClr val="333333"/>
                </a:solidFill>
                <a:latin typeface="Arial"/>
                <a:ea typeface="+mj-ea"/>
                <a:cs typeface="Arial"/>
              </a:defRPr>
            </a:lvl1pPr>
          </a:lstStyle>
          <a:p>
            <a:pPr fontAlgn="auto">
              <a:spcAft>
                <a:spcPts val="0"/>
              </a:spcAft>
            </a:pPr>
            <a:r>
              <a:rPr lang="en-US" dirty="0" smtClean="0"/>
              <a:t>SIS100:</a:t>
            </a:r>
            <a:br>
              <a:rPr lang="en-US" dirty="0" smtClean="0"/>
            </a:br>
            <a:r>
              <a:rPr lang="en-US" sz="2000" dirty="0"/>
              <a:t>Special Cryo-Adsorption </a:t>
            </a:r>
            <a:r>
              <a:rPr lang="en-US" sz="2000" dirty="0" smtClean="0"/>
              <a:t>Pump´s</a:t>
            </a:r>
            <a:endParaRPr lang="en-US" sz="2000" dirty="0"/>
          </a:p>
        </p:txBody>
      </p:sp>
      <p:sp>
        <p:nvSpPr>
          <p:cNvPr id="22" name="Inhaltsplatzhalter 5"/>
          <p:cNvSpPr txBox="1">
            <a:spLocks/>
          </p:cNvSpPr>
          <p:nvPr/>
        </p:nvSpPr>
        <p:spPr>
          <a:xfrm>
            <a:off x="323529" y="4869160"/>
            <a:ext cx="8409200" cy="1440160"/>
          </a:xfrm>
          <a:prstGeom prst="rect">
            <a:avLst/>
          </a:prstGeom>
        </p:spPr>
        <p:txBody>
          <a:bodyPr>
            <a:no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ct val="50000"/>
              </a:spcBef>
              <a:buNone/>
            </a:pPr>
            <a:r>
              <a:rPr lang="de-DE" altLang="de-DE" sz="1400" b="1" dirty="0"/>
              <a:t>SIS100 Adsorption Pumps </a:t>
            </a:r>
          </a:p>
          <a:p>
            <a:pPr>
              <a:spcBef>
                <a:spcPct val="50000"/>
              </a:spcBef>
            </a:pPr>
            <a:r>
              <a:rPr lang="de-DE" altLang="de-DE" sz="1200" dirty="0" smtClean="0"/>
              <a:t>78 </a:t>
            </a:r>
            <a:r>
              <a:rPr lang="de-DE" altLang="de-DE" sz="1200" dirty="0" err="1" smtClean="0"/>
              <a:t>pieces</a:t>
            </a:r>
            <a:endParaRPr lang="de-DE" altLang="de-DE" sz="1200" dirty="0"/>
          </a:p>
          <a:p>
            <a:pPr>
              <a:spcBef>
                <a:spcPct val="50000"/>
              </a:spcBef>
            </a:pPr>
            <a:r>
              <a:rPr lang="en-GB" altLang="de-DE" sz="1200" dirty="0" smtClean="0"/>
              <a:t>Essential for pumping of hydrogen (which is not pumped by cold surfaces).</a:t>
            </a:r>
          </a:p>
          <a:p>
            <a:pPr>
              <a:spcBef>
                <a:spcPct val="50000"/>
              </a:spcBef>
              <a:buClr>
                <a:srgbClr val="00B050"/>
              </a:buClr>
              <a:buFont typeface="Wingdings" panose="05000000000000000000" pitchFamily="2" charset="2"/>
              <a:buChar char="ü"/>
            </a:pPr>
            <a:r>
              <a:rPr lang="en-GB" altLang="de-DE" sz="1200" dirty="0" err="1" smtClean="0"/>
              <a:t>FoS</a:t>
            </a:r>
            <a:r>
              <a:rPr lang="en-GB" altLang="de-DE" sz="1200" dirty="0" smtClean="0"/>
              <a:t> (First of Series) Adsorption </a:t>
            </a:r>
            <a:r>
              <a:rPr lang="en-GB" altLang="de-DE" sz="1200" dirty="0"/>
              <a:t>pump </a:t>
            </a:r>
            <a:r>
              <a:rPr lang="en-GB" altLang="de-DE" sz="1200" dirty="0" smtClean="0"/>
              <a:t>has been delivered </a:t>
            </a:r>
            <a:r>
              <a:rPr lang="en-GB" altLang="de-DE" sz="1200" dirty="0"/>
              <a:t>and tested at GSI, with outstanding pumping </a:t>
            </a:r>
            <a:r>
              <a:rPr lang="en-GB" altLang="de-DE" sz="1200" dirty="0" smtClean="0"/>
              <a:t>characteristics.</a:t>
            </a:r>
          </a:p>
          <a:p>
            <a:pPr>
              <a:spcBef>
                <a:spcPct val="50000"/>
              </a:spcBef>
              <a:buClr>
                <a:srgbClr val="00B050"/>
              </a:buClr>
              <a:buFont typeface="Wingdings" panose="05000000000000000000" pitchFamily="2" charset="2"/>
              <a:buChar char="ü"/>
            </a:pPr>
            <a:r>
              <a:rPr lang="en-GB" altLang="de-DE" sz="1200" dirty="0" smtClean="0"/>
              <a:t>Series production released.</a:t>
            </a:r>
            <a:endParaRPr lang="en-GB" altLang="de-DE" sz="1200" dirty="0"/>
          </a:p>
        </p:txBody>
      </p:sp>
      <p:cxnSp>
        <p:nvCxnSpPr>
          <p:cNvPr id="3" name="Gerade Verbindung mit Pfeil 2"/>
          <p:cNvCxnSpPr/>
          <p:nvPr/>
        </p:nvCxnSpPr>
        <p:spPr>
          <a:xfrm flipV="1">
            <a:off x="4067944" y="2564904"/>
            <a:ext cx="2770897" cy="720080"/>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feld 8"/>
          <p:cNvSpPr txBox="1"/>
          <p:nvPr/>
        </p:nvSpPr>
        <p:spPr>
          <a:xfrm rot="20594208">
            <a:off x="5785495" y="4883090"/>
            <a:ext cx="3147015" cy="369332"/>
          </a:xfrm>
          <a:prstGeom prst="rect">
            <a:avLst/>
          </a:prstGeom>
          <a:noFill/>
        </p:spPr>
        <p:txBody>
          <a:bodyPr wrap="none" rtlCol="0">
            <a:spAutoFit/>
          </a:bodyPr>
          <a:lstStyle/>
          <a:p>
            <a:pPr>
              <a:buClr>
                <a:srgbClr val="FDBB63"/>
              </a:buClr>
            </a:pPr>
            <a:r>
              <a:rPr lang="de-DE" sz="1800" dirty="0" err="1" smtClean="0">
                <a:solidFill>
                  <a:schemeClr val="accent1"/>
                </a:solidFill>
              </a:rPr>
              <a:t>see</a:t>
            </a:r>
            <a:r>
              <a:rPr lang="de-DE" sz="1800" dirty="0" smtClean="0">
                <a:solidFill>
                  <a:schemeClr val="accent1"/>
                </a:solidFill>
              </a:rPr>
              <a:t> </a:t>
            </a:r>
            <a:r>
              <a:rPr lang="de-DE" sz="1800" dirty="0" err="1" smtClean="0">
                <a:solidFill>
                  <a:schemeClr val="accent1"/>
                </a:solidFill>
              </a:rPr>
              <a:t>presentation</a:t>
            </a:r>
            <a:r>
              <a:rPr lang="de-DE" sz="1800" dirty="0" smtClean="0">
                <a:solidFill>
                  <a:schemeClr val="accent1"/>
                </a:solidFill>
              </a:rPr>
              <a:t> </a:t>
            </a:r>
            <a:r>
              <a:rPr lang="de-DE" sz="1800" dirty="0" err="1" smtClean="0">
                <a:solidFill>
                  <a:schemeClr val="accent1"/>
                </a:solidFill>
              </a:rPr>
              <a:t>of</a:t>
            </a:r>
            <a:r>
              <a:rPr lang="de-DE" sz="1800" dirty="0">
                <a:solidFill>
                  <a:schemeClr val="accent1"/>
                </a:solidFill>
              </a:rPr>
              <a:t> </a:t>
            </a:r>
            <a:r>
              <a:rPr lang="de-DE" sz="1800" dirty="0" smtClean="0">
                <a:solidFill>
                  <a:schemeClr val="accent1"/>
                </a:solidFill>
              </a:rPr>
              <a:t>S. Wilfert</a:t>
            </a:r>
          </a:p>
        </p:txBody>
      </p:sp>
    </p:spTree>
    <p:extLst>
      <p:ext uri="{BB962C8B-B14F-4D97-AF65-F5344CB8AC3E}">
        <p14:creationId xmlns:p14="http://schemas.microsoft.com/office/powerpoint/2010/main" val="18563370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179388" y="115888"/>
            <a:ext cx="38893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b="1" dirty="0"/>
              <a:t>Summary</a:t>
            </a:r>
          </a:p>
        </p:txBody>
      </p:sp>
      <p:sp>
        <p:nvSpPr>
          <p:cNvPr id="55299" name="Text Box 5"/>
          <p:cNvSpPr txBox="1">
            <a:spLocks noChangeArrowheads="1"/>
          </p:cNvSpPr>
          <p:nvPr/>
        </p:nvSpPr>
        <p:spPr bwMode="auto">
          <a:xfrm>
            <a:off x="323851" y="1341438"/>
            <a:ext cx="5293642" cy="450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defTabSz="457200" eaLnBrk="1" hangingPunct="1">
              <a:spcBef>
                <a:spcPts val="600"/>
              </a:spcBef>
              <a:buClr>
                <a:srgbClr val="FDBB63"/>
              </a:buClr>
            </a:pPr>
            <a:r>
              <a:rPr lang="en-GB" altLang="de-DE" sz="1200" b="1" dirty="0" smtClean="0">
                <a:solidFill>
                  <a:srgbClr val="333333"/>
                </a:solidFill>
                <a:latin typeface="Arial"/>
                <a:cs typeface="Arial"/>
              </a:rPr>
              <a:t>GSI / SIS18:</a:t>
            </a:r>
          </a:p>
          <a:p>
            <a:pPr marL="342900" indent="-342900" defTabSz="457200" eaLnBrk="1" hangingPunct="1">
              <a:spcBef>
                <a:spcPts val="600"/>
              </a:spcBef>
              <a:buClr>
                <a:srgbClr val="FDBB63"/>
              </a:buClr>
              <a:buFont typeface="Wingdings" charset="2"/>
              <a:buChar char="§"/>
            </a:pPr>
            <a:r>
              <a:rPr lang="en-GB" altLang="de-DE" sz="1200" dirty="0" smtClean="0">
                <a:solidFill>
                  <a:srgbClr val="333333"/>
                </a:solidFill>
                <a:latin typeface="Arial"/>
                <a:cs typeface="Arial"/>
              </a:rPr>
              <a:t>Six major upgrades (big investments) are nearly completed for SIS18 booster operation with high intensity, intermediate charge state heavy ions. Some “minor" issues, especially related to initial systematic beam loss have to be addressed. Dynamic vacuum simulations indicate that a successful completion of these minor measures is a precondition for the booster operation.</a:t>
            </a:r>
          </a:p>
          <a:p>
            <a:pPr marL="342900" indent="-342900" defTabSz="457200" eaLnBrk="1" hangingPunct="1">
              <a:spcBef>
                <a:spcPts val="600"/>
              </a:spcBef>
              <a:buClr>
                <a:srgbClr val="FDBB63"/>
              </a:buClr>
              <a:buFont typeface="Wingdings" charset="2"/>
              <a:buChar char="§"/>
            </a:pPr>
            <a:r>
              <a:rPr lang="en-GB" altLang="de-DE" sz="1200" dirty="0" smtClean="0">
                <a:solidFill>
                  <a:srgbClr val="333333"/>
                </a:solidFill>
                <a:latin typeface="Arial"/>
                <a:cs typeface="Arial"/>
              </a:rPr>
              <a:t>Major progress has been achieved in understanding of the dynamic vacuum, gas desorption, beam loss by charge changes and influence of saturating Cryo/NEG surfaces and beam scrubbing effects.</a:t>
            </a:r>
          </a:p>
          <a:p>
            <a:pPr marL="342900" indent="-342900" defTabSz="457200" eaLnBrk="1" hangingPunct="1">
              <a:spcBef>
                <a:spcPts val="600"/>
              </a:spcBef>
              <a:buClr>
                <a:srgbClr val="FDBB63"/>
              </a:buClr>
              <a:buFont typeface="Wingdings" charset="2"/>
              <a:buChar char="§"/>
            </a:pPr>
            <a:r>
              <a:rPr lang="en-GB" altLang="de-DE" sz="1200" dirty="0" smtClean="0">
                <a:solidFill>
                  <a:srgbClr val="333333"/>
                </a:solidFill>
                <a:latin typeface="Arial"/>
                <a:cs typeface="Arial"/>
              </a:rPr>
              <a:t>Major progress has already been achieved in the unique acceleration of high intensity, intermediate charge state heavy ions. </a:t>
            </a:r>
            <a:r>
              <a:rPr lang="en-GB" altLang="de-DE" sz="1200" b="1" dirty="0" smtClean="0">
                <a:solidFill>
                  <a:srgbClr val="333333"/>
                </a:solidFill>
                <a:latin typeface="Arial"/>
                <a:cs typeface="Arial"/>
              </a:rPr>
              <a:t>3.2x10</a:t>
            </a:r>
            <a:r>
              <a:rPr lang="en-GB" altLang="de-DE" sz="1200" b="1" baseline="30000" dirty="0" smtClean="0">
                <a:solidFill>
                  <a:srgbClr val="333333"/>
                </a:solidFill>
                <a:latin typeface="Arial"/>
                <a:cs typeface="Arial"/>
              </a:rPr>
              <a:t>10</a:t>
            </a:r>
            <a:r>
              <a:rPr lang="en-GB" altLang="de-DE" sz="1200" dirty="0" smtClean="0">
                <a:solidFill>
                  <a:srgbClr val="333333"/>
                </a:solidFill>
                <a:latin typeface="Arial"/>
                <a:cs typeface="Arial"/>
              </a:rPr>
              <a:t> U-ions per cycle have been accelerated.</a:t>
            </a:r>
          </a:p>
          <a:p>
            <a:pPr marL="342900" indent="-342900" defTabSz="457200" eaLnBrk="1" hangingPunct="1">
              <a:spcBef>
                <a:spcPts val="600"/>
              </a:spcBef>
              <a:buClr>
                <a:srgbClr val="FDBB63"/>
              </a:buClr>
              <a:buFont typeface="Wingdings" charset="2"/>
              <a:buChar char="§"/>
            </a:pPr>
            <a:r>
              <a:rPr lang="en-GB" altLang="de-DE" sz="1200" dirty="0" smtClean="0">
                <a:solidFill>
                  <a:srgbClr val="333333"/>
                </a:solidFill>
                <a:latin typeface="Arial"/>
                <a:cs typeface="Arial"/>
              </a:rPr>
              <a:t>The present SIS18 machine performance should enable acceleration of </a:t>
            </a:r>
            <a:r>
              <a:rPr lang="en-GB" altLang="de-DE" sz="1200" b="1" dirty="0" smtClean="0">
                <a:solidFill>
                  <a:srgbClr val="333333"/>
                </a:solidFill>
                <a:latin typeface="Arial"/>
                <a:cs typeface="Arial"/>
              </a:rPr>
              <a:t>5x10</a:t>
            </a:r>
            <a:r>
              <a:rPr lang="en-GB" altLang="de-DE" sz="1200" b="1" baseline="30000" dirty="0" smtClean="0">
                <a:solidFill>
                  <a:srgbClr val="333333"/>
                </a:solidFill>
                <a:latin typeface="Arial"/>
                <a:cs typeface="Arial"/>
              </a:rPr>
              <a:t>10</a:t>
            </a:r>
            <a:r>
              <a:rPr lang="en-GB" altLang="de-DE" sz="1200" dirty="0" smtClean="0">
                <a:solidFill>
                  <a:srgbClr val="333333"/>
                </a:solidFill>
                <a:latin typeface="Arial"/>
                <a:cs typeface="Arial"/>
              </a:rPr>
              <a:t> U-ions per cycle. For FAIR, a factor of 6 in intensity per cycle and a factor of 12 in intensity per second is missing.</a:t>
            </a:r>
          </a:p>
          <a:p>
            <a:pPr defTabSz="457200" eaLnBrk="1" hangingPunct="1">
              <a:spcBef>
                <a:spcPts val="600"/>
              </a:spcBef>
              <a:buClr>
                <a:srgbClr val="FDBB63"/>
              </a:buClr>
            </a:pPr>
            <a:r>
              <a:rPr lang="en-GB" altLang="de-DE" sz="1200" b="1" dirty="0" smtClean="0">
                <a:solidFill>
                  <a:srgbClr val="333333"/>
                </a:solidFill>
                <a:latin typeface="Arial"/>
                <a:cs typeface="Arial"/>
              </a:rPr>
              <a:t>FAIR / SIS100:</a:t>
            </a:r>
          </a:p>
          <a:p>
            <a:pPr marL="342900" indent="-342900" defTabSz="457200" eaLnBrk="1" hangingPunct="1">
              <a:spcBef>
                <a:spcPts val="600"/>
              </a:spcBef>
              <a:buClr>
                <a:srgbClr val="FDBB63"/>
              </a:buClr>
              <a:buFont typeface="Wingdings" charset="2"/>
              <a:buChar char="§"/>
            </a:pPr>
            <a:r>
              <a:rPr lang="en-GB" altLang="de-DE" sz="1200" dirty="0">
                <a:solidFill>
                  <a:srgbClr val="333333"/>
                </a:solidFill>
                <a:latin typeface="Arial"/>
                <a:cs typeface="Arial"/>
              </a:rPr>
              <a:t>Lattice design was specially tailored for operation with low charge state heavy ions.</a:t>
            </a:r>
          </a:p>
          <a:p>
            <a:pPr marL="342900" indent="-342900" defTabSz="457200" eaLnBrk="1" hangingPunct="1">
              <a:spcBef>
                <a:spcPts val="600"/>
              </a:spcBef>
              <a:buClr>
                <a:srgbClr val="FDBB63"/>
              </a:buClr>
              <a:buFont typeface="Wingdings" charset="2"/>
              <a:buChar char="§"/>
            </a:pPr>
            <a:r>
              <a:rPr lang="en-GB" altLang="de-DE" sz="1200" dirty="0">
                <a:solidFill>
                  <a:srgbClr val="333333"/>
                </a:solidFill>
                <a:latin typeface="Arial"/>
                <a:cs typeface="Arial"/>
              </a:rPr>
              <a:t>Vacuum pressure is forecasted to be a </a:t>
            </a:r>
            <a:r>
              <a:rPr lang="en-GB" altLang="de-DE" sz="1200" dirty="0" smtClean="0">
                <a:solidFill>
                  <a:srgbClr val="333333"/>
                </a:solidFill>
                <a:latin typeface="Arial"/>
                <a:cs typeface="Arial"/>
              </a:rPr>
              <a:t>dynamic</a:t>
            </a:r>
            <a:r>
              <a:rPr lang="en-GB" altLang="de-DE" sz="1200" dirty="0">
                <a:solidFill>
                  <a:srgbClr val="333333"/>
                </a:solidFill>
                <a:latin typeface="Arial"/>
                <a:cs typeface="Arial"/>
              </a:rPr>
              <a:t>, but only to an extent which does not have a big impact on intensity.</a:t>
            </a:r>
          </a:p>
        </p:txBody>
      </p:sp>
      <p:pic>
        <p:nvPicPr>
          <p:cNvPr id="4" name="Bild 12"/>
          <p:cNvPicPr>
            <a:picLocks noChangeAspect="1" noChangeArrowheads="1"/>
          </p:cNvPicPr>
          <p:nvPr/>
        </p:nvPicPr>
        <p:blipFill>
          <a:blip r:embed="rId2" cstate="print">
            <a:extLst>
              <a:ext uri="{28A0092B-C50C-407E-A947-70E740481C1C}">
                <a14:useLocalDpi xmlns:a14="http://schemas.microsoft.com/office/drawing/2010/main" val="0"/>
              </a:ext>
            </a:extLst>
          </a:blip>
          <a:srcRect b="2834"/>
          <a:stretch>
            <a:fillRect/>
          </a:stretch>
        </p:blipFill>
        <p:spPr bwMode="auto">
          <a:xfrm>
            <a:off x="5617493" y="1844824"/>
            <a:ext cx="3499880"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1_FAIRGSI$docu\1_Machines\0_Overall_Machines\Beam_Intensities\Operation Modes\Drawings\APP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5201"/>
          <a:stretch/>
        </p:blipFill>
        <p:spPr bwMode="auto">
          <a:xfrm>
            <a:off x="6111944" y="4509120"/>
            <a:ext cx="2731370" cy="14431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End</a:t>
            </a:r>
            <a:endParaRPr lang="de-DE" dirty="0"/>
          </a:p>
        </p:txBody>
      </p:sp>
      <p:sp>
        <p:nvSpPr>
          <p:cNvPr id="3" name="Inhaltsplatzhalter 2"/>
          <p:cNvSpPr>
            <a:spLocks noGrp="1"/>
          </p:cNvSpPr>
          <p:nvPr>
            <p:ph idx="1"/>
          </p:nvPr>
        </p:nvSpPr>
        <p:spPr>
          <a:xfrm>
            <a:off x="422565" y="1450685"/>
            <a:ext cx="4149435" cy="3130443"/>
          </a:xfrm>
        </p:spPr>
        <p:txBody>
          <a:bodyPr>
            <a:normAutofit/>
          </a:bodyPr>
          <a:lstStyle/>
          <a:p>
            <a:r>
              <a:rPr lang="de-DE" sz="1600" dirty="0" smtClean="0"/>
              <a:t>Special </a:t>
            </a:r>
            <a:r>
              <a:rPr lang="de-DE" sz="1600" dirty="0" err="1" smtClean="0"/>
              <a:t>thanks</a:t>
            </a:r>
            <a:r>
              <a:rPr lang="de-DE" sz="1600" dirty="0" smtClean="0"/>
              <a:t> </a:t>
            </a:r>
            <a:r>
              <a:rPr lang="de-DE" sz="1600" dirty="0" err="1" smtClean="0"/>
              <a:t>go</a:t>
            </a:r>
            <a:r>
              <a:rPr lang="de-DE" sz="1600" dirty="0" smtClean="0"/>
              <a:t> </a:t>
            </a:r>
            <a:r>
              <a:rPr lang="de-DE" sz="1600" dirty="0" err="1" smtClean="0"/>
              <a:t>to</a:t>
            </a:r>
            <a:r>
              <a:rPr lang="de-DE" sz="1600" dirty="0" smtClean="0"/>
              <a:t>:</a:t>
            </a:r>
          </a:p>
          <a:p>
            <a:pPr lvl="1"/>
            <a:r>
              <a:rPr lang="de-DE" sz="1400" dirty="0" smtClean="0"/>
              <a:t>Subproject SIS100 / SIS18</a:t>
            </a:r>
          </a:p>
          <a:p>
            <a:pPr lvl="1"/>
            <a:r>
              <a:rPr lang="de-DE" sz="1400" dirty="0" smtClean="0"/>
              <a:t>L. Bozyk, M. Bender, H. Kollmus</a:t>
            </a:r>
          </a:p>
          <a:p>
            <a:pPr lvl="1"/>
            <a:r>
              <a:rPr lang="de-DE" sz="1400" dirty="0" smtClean="0"/>
              <a:t>GSI </a:t>
            </a:r>
            <a:r>
              <a:rPr lang="de-DE" sz="1400" dirty="0" err="1"/>
              <a:t>v</a:t>
            </a:r>
            <a:r>
              <a:rPr lang="de-DE" sz="1400" dirty="0" err="1" smtClean="0"/>
              <a:t>acuum</a:t>
            </a:r>
            <a:r>
              <a:rPr lang="de-DE" sz="1400" dirty="0" smtClean="0"/>
              <a:t> </a:t>
            </a:r>
            <a:r>
              <a:rPr lang="de-DE" sz="1400" dirty="0" err="1" smtClean="0"/>
              <a:t>dpt</a:t>
            </a:r>
            <a:r>
              <a:rPr lang="de-DE" sz="1400" dirty="0" smtClean="0"/>
              <a:t>.</a:t>
            </a:r>
          </a:p>
          <a:p>
            <a:pPr lvl="1"/>
            <a:r>
              <a:rPr lang="de-DE" sz="1400" dirty="0" smtClean="0"/>
              <a:t>GSI beam </a:t>
            </a:r>
            <a:r>
              <a:rPr lang="de-DE" sz="1400" dirty="0" err="1" smtClean="0"/>
              <a:t>diagnostics</a:t>
            </a:r>
            <a:r>
              <a:rPr lang="de-DE" sz="1400" dirty="0" smtClean="0"/>
              <a:t> </a:t>
            </a:r>
            <a:r>
              <a:rPr lang="de-DE" sz="1400" dirty="0" err="1" smtClean="0"/>
              <a:t>dpt</a:t>
            </a:r>
            <a:r>
              <a:rPr lang="de-DE" sz="1400" dirty="0" smtClean="0"/>
              <a:t>.</a:t>
            </a:r>
            <a:endParaRPr lang="de-DE" sz="1400" dirty="0"/>
          </a:p>
        </p:txBody>
      </p:sp>
      <p:sp>
        <p:nvSpPr>
          <p:cNvPr id="4" name="Textfeld 3"/>
          <p:cNvSpPr txBox="1"/>
          <p:nvPr/>
        </p:nvSpPr>
        <p:spPr>
          <a:xfrm>
            <a:off x="3425693" y="3167390"/>
            <a:ext cx="2292615" cy="523220"/>
          </a:xfrm>
          <a:prstGeom prst="rect">
            <a:avLst/>
          </a:prstGeom>
          <a:noFill/>
        </p:spPr>
        <p:txBody>
          <a:bodyPr wrap="none" rtlCol="0">
            <a:spAutoFit/>
          </a:bodyPr>
          <a:lstStyle/>
          <a:p>
            <a:pPr marL="285750" indent="-285750">
              <a:buClr>
                <a:srgbClr val="FDBB63"/>
              </a:buClr>
              <a:buFont typeface="Wingdings" charset="2"/>
              <a:buChar char="§"/>
            </a:pPr>
            <a:r>
              <a:rPr lang="de-DE" dirty="0" err="1" smtClean="0"/>
              <a:t>Questions</a:t>
            </a:r>
            <a:r>
              <a:rPr lang="de-DE" dirty="0" smtClean="0"/>
              <a:t>?</a:t>
            </a:r>
          </a:p>
        </p:txBody>
      </p:sp>
    </p:spTree>
    <p:extLst>
      <p:ext uri="{BB962C8B-B14F-4D97-AF65-F5344CB8AC3E}">
        <p14:creationId xmlns:p14="http://schemas.microsoft.com/office/powerpoint/2010/main" val="236736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extLst>
              <p:ext uri="{D42A27DB-BD31-4B8C-83A1-F6EECF244321}">
                <p14:modId xmlns:p14="http://schemas.microsoft.com/office/powerpoint/2010/main" val="1607700234"/>
              </p:ext>
            </p:extLst>
          </p:nvPr>
        </p:nvGraphicFramePr>
        <p:xfrm>
          <a:off x="1" y="1125538"/>
          <a:ext cx="5508104" cy="3578749"/>
        </p:xfrm>
        <a:graphic>
          <a:graphicData uri="http://schemas.openxmlformats.org/presentationml/2006/ole">
            <mc:AlternateContent xmlns:mc="http://schemas.openxmlformats.org/markup-compatibility/2006">
              <mc:Choice xmlns:v="urn:schemas-microsoft-com:vml" Requires="v">
                <p:oleObj spid="_x0000_s19656" name="Photo Editor Photo" r:id="rId3" imgW="11050542" imgH="8621328" progId="MSPhotoEd.3">
                  <p:embed/>
                </p:oleObj>
              </mc:Choice>
              <mc:Fallback>
                <p:oleObj name="Photo Editor Photo" r:id="rId3" imgW="11050542" imgH="8621328"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t="12527" b="4176"/>
                      <a:stretch>
                        <a:fillRect/>
                      </a:stretch>
                    </p:blipFill>
                    <p:spPr bwMode="auto">
                      <a:xfrm>
                        <a:off x="1" y="1125538"/>
                        <a:ext cx="5508104" cy="3578749"/>
                      </a:xfrm>
                      <a:prstGeom prst="rect">
                        <a:avLst/>
                      </a:prstGeom>
                      <a:noFill/>
                      <a:ln>
                        <a:noFill/>
                      </a:ln>
                      <a:effectLst/>
                    </p:spPr>
                  </p:pic>
                </p:oleObj>
              </mc:Fallback>
            </mc:AlternateContent>
          </a:graphicData>
        </a:graphic>
      </p:graphicFrame>
      <p:sp>
        <p:nvSpPr>
          <p:cNvPr id="19461" name="Text Box 5"/>
          <p:cNvSpPr txBox="1">
            <a:spLocks noChangeArrowheads="1"/>
          </p:cNvSpPr>
          <p:nvPr/>
        </p:nvSpPr>
        <p:spPr bwMode="auto">
          <a:xfrm>
            <a:off x="5027613" y="3860800"/>
            <a:ext cx="4116387"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buFont typeface="Wingdings" pitchFamily="2" charset="2"/>
              <a:buChar char="§"/>
            </a:pPr>
            <a:endParaRPr lang="de-DE" altLang="de-DE" sz="1800" dirty="0">
              <a:solidFill>
                <a:schemeClr val="bg1"/>
              </a:solidFill>
            </a:endParaRPr>
          </a:p>
        </p:txBody>
      </p:sp>
      <p:pic>
        <p:nvPicPr>
          <p:cNvPr id="19462" name="Picture 6" descr="06050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1125537"/>
            <a:ext cx="4067944" cy="3050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4" name="Text Box 8"/>
          <p:cNvSpPr txBox="1">
            <a:spLocks noChangeArrowheads="1"/>
          </p:cNvSpPr>
          <p:nvPr/>
        </p:nvSpPr>
        <p:spPr bwMode="auto">
          <a:xfrm>
            <a:off x="7270750" y="1125538"/>
            <a:ext cx="1873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600"/>
              <a:t>Septum for 280 kV</a:t>
            </a:r>
            <a:endParaRPr lang="en-US" altLang="de-DE" sz="1600"/>
          </a:p>
        </p:txBody>
      </p:sp>
      <p:sp>
        <p:nvSpPr>
          <p:cNvPr id="2" name="Titel 1"/>
          <p:cNvSpPr>
            <a:spLocks noGrp="1"/>
          </p:cNvSpPr>
          <p:nvPr>
            <p:ph type="title"/>
          </p:nvPr>
        </p:nvSpPr>
        <p:spPr/>
        <p:txBody>
          <a:bodyPr>
            <a:normAutofit/>
          </a:bodyPr>
          <a:lstStyle/>
          <a:p>
            <a:r>
              <a:rPr lang="de-DE" altLang="de-DE" dirty="0" err="1"/>
              <a:t>Injection</a:t>
            </a:r>
            <a:r>
              <a:rPr lang="de-DE" altLang="de-DE" dirty="0"/>
              <a:t> System </a:t>
            </a:r>
            <a:r>
              <a:rPr lang="de-DE" altLang="de-DE" dirty="0" smtClean="0"/>
              <a:t>Upgrade</a:t>
            </a:r>
            <a:endParaRPr lang="de-DE" dirty="0"/>
          </a:p>
        </p:txBody>
      </p:sp>
      <p:sp>
        <p:nvSpPr>
          <p:cNvPr id="3" name="Inhaltsplatzhalter 2"/>
          <p:cNvSpPr>
            <a:spLocks noGrp="1"/>
          </p:cNvSpPr>
          <p:nvPr>
            <p:ph idx="1"/>
          </p:nvPr>
        </p:nvSpPr>
        <p:spPr>
          <a:xfrm>
            <a:off x="422565" y="4797152"/>
            <a:ext cx="8211834" cy="1557118"/>
          </a:xfrm>
        </p:spPr>
        <p:txBody>
          <a:bodyPr>
            <a:normAutofit fontScale="62500" lnSpcReduction="20000"/>
          </a:bodyPr>
          <a:lstStyle/>
          <a:p>
            <a:pPr>
              <a:spcBef>
                <a:spcPct val="50000"/>
              </a:spcBef>
              <a:buFont typeface="Wingdings" pitchFamily="2" charset="2"/>
              <a:buChar char="§"/>
            </a:pPr>
            <a:r>
              <a:rPr lang="en-GB" altLang="de-DE" dirty="0" smtClean="0">
                <a:solidFill>
                  <a:schemeClr val="tx1"/>
                </a:solidFill>
              </a:rPr>
              <a:t> Increased acceptance</a:t>
            </a:r>
          </a:p>
          <a:p>
            <a:pPr>
              <a:spcBef>
                <a:spcPct val="50000"/>
              </a:spcBef>
              <a:buFont typeface="Wingdings" pitchFamily="2" charset="2"/>
              <a:buChar char="§"/>
            </a:pPr>
            <a:r>
              <a:rPr lang="en-GB" altLang="de-DE" dirty="0" smtClean="0">
                <a:solidFill>
                  <a:schemeClr val="tx1"/>
                </a:solidFill>
              </a:rPr>
              <a:t> Injection of U</a:t>
            </a:r>
            <a:r>
              <a:rPr lang="en-GB" altLang="de-DE" baseline="30000" dirty="0" smtClean="0">
                <a:solidFill>
                  <a:schemeClr val="tx1"/>
                </a:solidFill>
              </a:rPr>
              <a:t>28+</a:t>
            </a:r>
            <a:r>
              <a:rPr lang="en-GB" altLang="de-DE" dirty="0" smtClean="0">
                <a:solidFill>
                  <a:schemeClr val="tx1"/>
                </a:solidFill>
              </a:rPr>
              <a:t> at reference energy</a:t>
            </a:r>
          </a:p>
          <a:p>
            <a:pPr>
              <a:spcBef>
                <a:spcPct val="50000"/>
              </a:spcBef>
              <a:buFont typeface="Wingdings" pitchFamily="2" charset="2"/>
              <a:buChar char="§"/>
            </a:pPr>
            <a:r>
              <a:rPr lang="en-GB" altLang="de-DE" dirty="0" smtClean="0">
                <a:solidFill>
                  <a:schemeClr val="tx1"/>
                </a:solidFill>
              </a:rPr>
              <a:t> Protection of septum electrodes (1.5 MW beam power)</a:t>
            </a:r>
          </a:p>
          <a:p>
            <a:pPr>
              <a:spcBef>
                <a:spcPct val="50000"/>
              </a:spcBef>
              <a:buFont typeface="Wingdings" pitchFamily="2" charset="2"/>
              <a:buChar char="§"/>
            </a:pPr>
            <a:r>
              <a:rPr lang="en-GB" altLang="de-DE" dirty="0" smtClean="0">
                <a:solidFill>
                  <a:schemeClr val="tx1"/>
                </a:solidFill>
              </a:rPr>
              <a:t> Position and profile verification</a:t>
            </a:r>
          </a:p>
          <a:p>
            <a:pPr>
              <a:spcBef>
                <a:spcPct val="50000"/>
              </a:spcBef>
              <a:buFont typeface="Wingdings" pitchFamily="2" charset="2"/>
              <a:buChar char="§"/>
            </a:pPr>
            <a:r>
              <a:rPr lang="en-GB" altLang="de-DE" dirty="0" smtClean="0">
                <a:solidFill>
                  <a:schemeClr val="tx1"/>
                </a:solidFill>
              </a:rPr>
              <a:t> Aim for reduced gas production</a:t>
            </a:r>
          </a:p>
          <a:p>
            <a:endParaRPr lang="en-GB"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ltLang="de-DE" dirty="0" err="1"/>
              <a:t>Observations</a:t>
            </a:r>
            <a:r>
              <a:rPr lang="de-DE" altLang="de-DE" dirty="0"/>
              <a:t> relevant </a:t>
            </a:r>
            <a:r>
              <a:rPr lang="de-DE" altLang="de-DE" dirty="0" err="1"/>
              <a:t>for</a:t>
            </a:r>
            <a:r>
              <a:rPr lang="de-DE" altLang="de-DE" dirty="0"/>
              <a:t> MTI at High </a:t>
            </a:r>
            <a:r>
              <a:rPr lang="de-DE" altLang="de-DE" dirty="0" err="1" smtClean="0"/>
              <a:t>Currents</a:t>
            </a:r>
            <a:endParaRPr lang="de-DE" dirty="0"/>
          </a:p>
        </p:txBody>
      </p:sp>
      <p:sp>
        <p:nvSpPr>
          <p:cNvPr id="4" name="Inhaltsplatzhalter 3"/>
          <p:cNvSpPr>
            <a:spLocks noGrp="1"/>
          </p:cNvSpPr>
          <p:nvPr>
            <p:ph idx="1"/>
          </p:nvPr>
        </p:nvSpPr>
        <p:spPr/>
        <p:txBody>
          <a:bodyPr>
            <a:normAutofit fontScale="62500" lnSpcReduction="20000"/>
          </a:bodyPr>
          <a:lstStyle/>
          <a:p>
            <a:pPr marL="285750" indent="-285750">
              <a:buFont typeface="Arial" pitchFamily="34" charset="0"/>
              <a:buChar char="•"/>
              <a:defRPr/>
            </a:pPr>
            <a:r>
              <a:rPr lang="de-DE" dirty="0"/>
              <a:t>The linac longitudinal </a:t>
            </a:r>
            <a:r>
              <a:rPr lang="de-DE" dirty="0" err="1"/>
              <a:t>emittance</a:t>
            </a:r>
            <a:r>
              <a:rPr lang="de-DE" dirty="0"/>
              <a:t>, </a:t>
            </a:r>
            <a:r>
              <a:rPr lang="de-DE" dirty="0" err="1" smtClean="0"/>
              <a:t>grows</a:t>
            </a:r>
            <a:r>
              <a:rPr lang="de-DE" dirty="0" smtClean="0"/>
              <a:t> </a:t>
            </a:r>
            <a:r>
              <a:rPr lang="de-DE" dirty="0" err="1"/>
              <a:t>with</a:t>
            </a:r>
            <a:r>
              <a:rPr lang="de-DE" dirty="0"/>
              <a:t> </a:t>
            </a:r>
            <a:r>
              <a:rPr lang="de-DE" dirty="0" err="1"/>
              <a:t>increasing</a:t>
            </a:r>
            <a:r>
              <a:rPr lang="de-DE" dirty="0"/>
              <a:t> beam </a:t>
            </a:r>
            <a:r>
              <a:rPr lang="de-DE" dirty="0" err="1" smtClean="0"/>
              <a:t>current</a:t>
            </a:r>
            <a:endParaRPr lang="de-DE" dirty="0" smtClean="0"/>
          </a:p>
          <a:p>
            <a:pPr marL="685800" lvl="1">
              <a:buFont typeface="Arial" pitchFamily="34" charset="0"/>
              <a:buChar char="•"/>
              <a:defRPr/>
            </a:pPr>
            <a:r>
              <a:rPr lang="de-DE" dirty="0" smtClean="0"/>
              <a:t>(</a:t>
            </a:r>
            <a:r>
              <a:rPr lang="de-DE" dirty="0" err="1"/>
              <a:t>measured</a:t>
            </a:r>
            <a:r>
              <a:rPr lang="de-DE" dirty="0"/>
              <a:t> at </a:t>
            </a:r>
            <a:r>
              <a:rPr lang="de-DE" dirty="0" err="1"/>
              <a:t>the</a:t>
            </a:r>
            <a:r>
              <a:rPr lang="de-DE" dirty="0"/>
              <a:t> </a:t>
            </a:r>
            <a:r>
              <a:rPr lang="de-DE" dirty="0" err="1"/>
              <a:t>beginning</a:t>
            </a:r>
            <a:r>
              <a:rPr lang="de-DE" dirty="0"/>
              <a:t> </a:t>
            </a:r>
            <a:r>
              <a:rPr lang="de-DE" dirty="0" err="1"/>
              <a:t>of</a:t>
            </a:r>
            <a:r>
              <a:rPr lang="de-DE" dirty="0"/>
              <a:t> </a:t>
            </a:r>
            <a:r>
              <a:rPr lang="de-DE" dirty="0" err="1"/>
              <a:t>the</a:t>
            </a:r>
            <a:r>
              <a:rPr lang="de-DE" dirty="0"/>
              <a:t> </a:t>
            </a:r>
            <a:r>
              <a:rPr lang="de-DE" dirty="0" err="1"/>
              <a:t>transfer</a:t>
            </a:r>
            <a:r>
              <a:rPr lang="de-DE" dirty="0"/>
              <a:t> </a:t>
            </a:r>
            <a:r>
              <a:rPr lang="de-DE" dirty="0" err="1"/>
              <a:t>channel</a:t>
            </a:r>
            <a:r>
              <a:rPr lang="de-DE" dirty="0"/>
              <a:t> </a:t>
            </a:r>
            <a:r>
              <a:rPr lang="de-DE" dirty="0" err="1"/>
              <a:t>and</a:t>
            </a:r>
            <a:r>
              <a:rPr lang="de-DE" dirty="0"/>
              <a:t> after </a:t>
            </a:r>
            <a:r>
              <a:rPr lang="de-DE" dirty="0" err="1"/>
              <a:t>injection</a:t>
            </a:r>
            <a:r>
              <a:rPr lang="de-DE" dirty="0"/>
              <a:t> </a:t>
            </a:r>
            <a:r>
              <a:rPr lang="de-DE" dirty="0" err="1"/>
              <a:t>into</a:t>
            </a:r>
            <a:r>
              <a:rPr lang="de-DE" dirty="0"/>
              <a:t> SIS</a:t>
            </a:r>
            <a:r>
              <a:rPr lang="de-DE" dirty="0" smtClean="0"/>
              <a:t>)</a:t>
            </a:r>
          </a:p>
          <a:p>
            <a:pPr marL="685800" lvl="1">
              <a:buFont typeface="Arial" pitchFamily="34" charset="0"/>
              <a:buChar char="•"/>
              <a:defRPr/>
            </a:pPr>
            <a:r>
              <a:rPr lang="de-DE" dirty="0" err="1" smtClean="0"/>
              <a:t>for</a:t>
            </a:r>
            <a:r>
              <a:rPr lang="de-DE" dirty="0" smtClean="0"/>
              <a:t> </a:t>
            </a:r>
            <a:r>
              <a:rPr lang="de-DE" dirty="0"/>
              <a:t>SIS18: </a:t>
            </a:r>
            <a:r>
              <a:rPr lang="de-DE" dirty="0" err="1"/>
              <a:t>the</a:t>
            </a:r>
            <a:r>
              <a:rPr lang="de-DE" dirty="0"/>
              <a:t> </a:t>
            </a:r>
            <a:r>
              <a:rPr lang="de-DE" dirty="0" err="1" smtClean="0"/>
              <a:t>coasting</a:t>
            </a:r>
            <a:r>
              <a:rPr lang="de-DE" dirty="0" smtClean="0"/>
              <a:t> </a:t>
            </a:r>
            <a:r>
              <a:rPr lang="de-DE" dirty="0"/>
              <a:t>beam </a:t>
            </a:r>
            <a:r>
              <a:rPr lang="de-DE" dirty="0" err="1"/>
              <a:t>momentum</a:t>
            </a:r>
            <a:r>
              <a:rPr lang="de-DE" dirty="0"/>
              <a:t> </a:t>
            </a:r>
            <a:r>
              <a:rPr lang="de-DE" dirty="0" err="1"/>
              <a:t>spread</a:t>
            </a:r>
            <a:r>
              <a:rPr lang="de-DE" dirty="0"/>
              <a:t> </a:t>
            </a:r>
            <a:r>
              <a:rPr lang="de-DE" dirty="0" err="1"/>
              <a:t>depends</a:t>
            </a:r>
            <a:r>
              <a:rPr lang="de-DE" dirty="0"/>
              <a:t> on </a:t>
            </a:r>
            <a:r>
              <a:rPr lang="de-DE" dirty="0" err="1"/>
              <a:t>the</a:t>
            </a:r>
            <a:r>
              <a:rPr lang="de-DE" dirty="0"/>
              <a:t> </a:t>
            </a:r>
            <a:r>
              <a:rPr lang="de-DE" dirty="0" err="1"/>
              <a:t>current</a:t>
            </a:r>
            <a:endParaRPr lang="de-DE" dirty="0"/>
          </a:p>
          <a:p>
            <a:pPr>
              <a:defRPr/>
            </a:pPr>
            <a:endParaRPr lang="de-DE" dirty="0"/>
          </a:p>
          <a:p>
            <a:pPr marL="285750" indent="-285750">
              <a:buFont typeface="Arial" pitchFamily="34" charset="0"/>
              <a:buChar char="•"/>
              <a:defRPr/>
            </a:pPr>
            <a:r>
              <a:rPr lang="de-DE" dirty="0"/>
              <a:t>The linac </a:t>
            </a:r>
            <a:r>
              <a:rPr lang="de-DE" dirty="0" err="1"/>
              <a:t>center</a:t>
            </a:r>
            <a:r>
              <a:rPr lang="de-DE" dirty="0"/>
              <a:t> </a:t>
            </a:r>
            <a:r>
              <a:rPr lang="de-DE" dirty="0" err="1"/>
              <a:t>energy</a:t>
            </a:r>
            <a:r>
              <a:rPr lang="de-DE" dirty="0"/>
              <a:t>, </a:t>
            </a:r>
            <a:r>
              <a:rPr lang="de-DE" dirty="0" err="1"/>
              <a:t>changes</a:t>
            </a:r>
            <a:r>
              <a:rPr lang="de-DE" dirty="0"/>
              <a:t> </a:t>
            </a:r>
            <a:r>
              <a:rPr lang="de-DE" dirty="0" err="1"/>
              <a:t>with</a:t>
            </a:r>
            <a:r>
              <a:rPr lang="de-DE" dirty="0"/>
              <a:t> </a:t>
            </a:r>
            <a:r>
              <a:rPr lang="de-DE" dirty="0" err="1"/>
              <a:t>increasing</a:t>
            </a:r>
            <a:r>
              <a:rPr lang="de-DE" dirty="0"/>
              <a:t> </a:t>
            </a:r>
            <a:r>
              <a:rPr lang="de-DE" dirty="0" err="1"/>
              <a:t>emittance</a:t>
            </a:r>
            <a:r>
              <a:rPr lang="de-DE" dirty="0"/>
              <a:t> (beam </a:t>
            </a:r>
            <a:r>
              <a:rPr lang="de-DE" dirty="0" err="1"/>
              <a:t>loading</a:t>
            </a:r>
            <a:r>
              <a:rPr lang="de-DE" dirty="0"/>
              <a:t> in </a:t>
            </a:r>
            <a:r>
              <a:rPr lang="de-DE" dirty="0" err="1"/>
              <a:t>buncher</a:t>
            </a:r>
            <a:r>
              <a:rPr lang="de-DE" dirty="0"/>
              <a:t> </a:t>
            </a:r>
            <a:r>
              <a:rPr lang="de-DE" dirty="0" err="1"/>
              <a:t>cavities</a:t>
            </a:r>
            <a:r>
              <a:rPr lang="de-DE" dirty="0"/>
              <a:t> </a:t>
            </a:r>
            <a:r>
              <a:rPr lang="de-DE" dirty="0" smtClean="0"/>
              <a:t>?)</a:t>
            </a:r>
          </a:p>
          <a:p>
            <a:pPr marL="685800" lvl="1">
              <a:buFont typeface="Arial" pitchFamily="34" charset="0"/>
              <a:buChar char="•"/>
              <a:defRPr/>
            </a:pPr>
            <a:r>
              <a:rPr lang="de-DE" dirty="0" err="1" smtClean="0"/>
              <a:t>for</a:t>
            </a:r>
            <a:r>
              <a:rPr lang="de-DE" dirty="0" smtClean="0"/>
              <a:t> </a:t>
            </a:r>
            <a:r>
              <a:rPr lang="de-DE" dirty="0"/>
              <a:t>SIS18: </a:t>
            </a:r>
            <a:r>
              <a:rPr lang="de-DE" dirty="0" err="1"/>
              <a:t>the</a:t>
            </a:r>
            <a:r>
              <a:rPr lang="de-DE" dirty="0"/>
              <a:t> </a:t>
            </a:r>
            <a:r>
              <a:rPr lang="de-DE" dirty="0" err="1"/>
              <a:t>Rf</a:t>
            </a:r>
            <a:r>
              <a:rPr lang="de-DE" dirty="0"/>
              <a:t> </a:t>
            </a:r>
            <a:r>
              <a:rPr lang="de-DE" dirty="0" err="1"/>
              <a:t>frequency</a:t>
            </a:r>
            <a:r>
              <a:rPr lang="de-DE" dirty="0"/>
              <a:t> must </a:t>
            </a:r>
            <a:r>
              <a:rPr lang="de-DE" dirty="0" err="1"/>
              <a:t>be</a:t>
            </a:r>
            <a:r>
              <a:rPr lang="de-DE" dirty="0"/>
              <a:t> </a:t>
            </a:r>
            <a:r>
              <a:rPr lang="de-DE" dirty="0" err="1"/>
              <a:t>tunes</a:t>
            </a:r>
            <a:r>
              <a:rPr lang="de-DE" dirty="0"/>
              <a:t> </a:t>
            </a:r>
            <a:r>
              <a:rPr lang="de-DE" dirty="0" err="1"/>
              <a:t>according</a:t>
            </a:r>
            <a:r>
              <a:rPr lang="de-DE" dirty="0"/>
              <a:t> </a:t>
            </a:r>
            <a:r>
              <a:rPr lang="de-DE" dirty="0" err="1"/>
              <a:t>to</a:t>
            </a:r>
            <a:r>
              <a:rPr lang="de-DE" dirty="0"/>
              <a:t> </a:t>
            </a:r>
            <a:r>
              <a:rPr lang="de-DE" dirty="0" err="1"/>
              <a:t>the</a:t>
            </a:r>
            <a:r>
              <a:rPr lang="de-DE" dirty="0"/>
              <a:t> </a:t>
            </a:r>
            <a:r>
              <a:rPr lang="de-DE" dirty="0" err="1"/>
              <a:t>current</a:t>
            </a:r>
            <a:endParaRPr lang="de-DE" dirty="0"/>
          </a:p>
          <a:p>
            <a:pPr>
              <a:defRPr/>
            </a:pPr>
            <a:endParaRPr lang="de-DE" dirty="0"/>
          </a:p>
          <a:p>
            <a:pPr marL="285750" indent="-285750">
              <a:buFont typeface="Arial" pitchFamily="34" charset="0"/>
              <a:buChar char="•"/>
              <a:defRPr/>
            </a:pPr>
            <a:r>
              <a:rPr lang="de-DE" dirty="0"/>
              <a:t>The horizontal tune </a:t>
            </a:r>
            <a:r>
              <a:rPr lang="de-DE" dirty="0" err="1"/>
              <a:t>for</a:t>
            </a:r>
            <a:r>
              <a:rPr lang="de-DE" dirty="0"/>
              <a:t> </a:t>
            </a:r>
            <a:r>
              <a:rPr lang="de-DE" dirty="0" err="1"/>
              <a:t>highest</a:t>
            </a:r>
            <a:r>
              <a:rPr lang="de-DE" dirty="0"/>
              <a:t> </a:t>
            </a:r>
            <a:r>
              <a:rPr lang="de-DE" dirty="0" err="1"/>
              <a:t>injection</a:t>
            </a:r>
            <a:r>
              <a:rPr lang="de-DE" dirty="0"/>
              <a:t> </a:t>
            </a:r>
            <a:r>
              <a:rPr lang="de-DE" dirty="0" err="1"/>
              <a:t>efficiency</a:t>
            </a:r>
            <a:r>
              <a:rPr lang="de-DE" dirty="0"/>
              <a:t> </a:t>
            </a:r>
            <a:r>
              <a:rPr lang="de-DE" dirty="0" err="1"/>
              <a:t>changes</a:t>
            </a:r>
            <a:r>
              <a:rPr lang="de-DE" dirty="0"/>
              <a:t> </a:t>
            </a:r>
            <a:r>
              <a:rPr lang="de-DE" dirty="0" err="1"/>
              <a:t>with</a:t>
            </a:r>
            <a:r>
              <a:rPr lang="de-DE" dirty="0"/>
              <a:t> </a:t>
            </a:r>
            <a:r>
              <a:rPr lang="de-DE" dirty="0" err="1"/>
              <a:t>increasing</a:t>
            </a:r>
            <a:r>
              <a:rPr lang="de-DE" dirty="0"/>
              <a:t> </a:t>
            </a:r>
            <a:r>
              <a:rPr lang="de-DE" dirty="0" err="1" smtClean="0"/>
              <a:t>current</a:t>
            </a:r>
            <a:endParaRPr lang="de-DE" dirty="0" smtClean="0"/>
          </a:p>
          <a:p>
            <a:pPr marL="685800" lvl="1">
              <a:buFont typeface="Arial" pitchFamily="34" charset="0"/>
              <a:buChar char="•"/>
              <a:defRPr/>
            </a:pPr>
            <a:r>
              <a:rPr lang="de-DE" dirty="0" err="1" smtClean="0"/>
              <a:t>for</a:t>
            </a:r>
            <a:r>
              <a:rPr lang="de-DE" dirty="0" smtClean="0"/>
              <a:t> </a:t>
            </a:r>
            <a:r>
              <a:rPr lang="de-DE" dirty="0"/>
              <a:t>SIS18: </a:t>
            </a:r>
            <a:r>
              <a:rPr lang="de-DE" dirty="0" err="1"/>
              <a:t>the</a:t>
            </a:r>
            <a:r>
              <a:rPr lang="de-DE" dirty="0"/>
              <a:t> tune (PC) </a:t>
            </a:r>
            <a:r>
              <a:rPr lang="de-DE" dirty="0" err="1"/>
              <a:t>has</a:t>
            </a:r>
            <a:r>
              <a:rPr lang="de-DE" dirty="0"/>
              <a:t> </a:t>
            </a:r>
            <a:r>
              <a:rPr lang="de-DE" dirty="0" err="1"/>
              <a:t>to</a:t>
            </a:r>
            <a:r>
              <a:rPr lang="de-DE" dirty="0"/>
              <a:t> </a:t>
            </a:r>
            <a:r>
              <a:rPr lang="de-DE" dirty="0" err="1"/>
              <a:t>be</a:t>
            </a:r>
            <a:r>
              <a:rPr lang="de-DE" dirty="0"/>
              <a:t> </a:t>
            </a:r>
            <a:r>
              <a:rPr lang="de-DE" dirty="0" err="1"/>
              <a:t>changed</a:t>
            </a:r>
            <a:r>
              <a:rPr lang="de-DE" dirty="0"/>
              <a:t> </a:t>
            </a:r>
            <a:r>
              <a:rPr lang="de-DE" dirty="0" err="1"/>
              <a:t>for</a:t>
            </a:r>
            <a:r>
              <a:rPr lang="de-DE" dirty="0"/>
              <a:t> different beam </a:t>
            </a:r>
            <a:r>
              <a:rPr lang="de-DE" dirty="0" err="1"/>
              <a:t>current</a:t>
            </a:r>
            <a:r>
              <a:rPr lang="de-DE" dirty="0"/>
              <a:t> (</a:t>
            </a:r>
            <a:r>
              <a:rPr lang="de-DE" dirty="0" err="1"/>
              <a:t>set-values</a:t>
            </a:r>
            <a:r>
              <a:rPr lang="de-DE" dirty="0"/>
              <a:t>)</a:t>
            </a:r>
          </a:p>
          <a:p>
            <a:pPr>
              <a:defRPr/>
            </a:pPr>
            <a:endParaRPr lang="de-DE" dirty="0"/>
          </a:p>
          <a:p>
            <a:pPr marL="285750" indent="-285750">
              <a:buFont typeface="Wingdings" pitchFamily="2" charset="2"/>
              <a:buChar char="§"/>
              <a:defRPr/>
            </a:pPr>
            <a:r>
              <a:rPr lang="de-DE" dirty="0"/>
              <a:t>The </a:t>
            </a:r>
            <a:r>
              <a:rPr lang="de-DE" dirty="0" err="1"/>
              <a:t>center</a:t>
            </a:r>
            <a:r>
              <a:rPr lang="de-DE" dirty="0"/>
              <a:t> beam </a:t>
            </a:r>
            <a:r>
              <a:rPr lang="de-DE" dirty="0" err="1"/>
              <a:t>energy</a:t>
            </a:r>
            <a:r>
              <a:rPr lang="de-DE" dirty="0"/>
              <a:t> </a:t>
            </a:r>
            <a:r>
              <a:rPr lang="de-DE" dirty="0" err="1"/>
              <a:t>is</a:t>
            </a:r>
            <a:r>
              <a:rPr lang="de-DE" dirty="0"/>
              <a:t> </a:t>
            </a:r>
            <a:r>
              <a:rPr lang="de-DE" dirty="0" err="1"/>
              <a:t>slowed</a:t>
            </a:r>
            <a:r>
              <a:rPr lang="de-DE" dirty="0"/>
              <a:t> down after </a:t>
            </a:r>
            <a:r>
              <a:rPr lang="de-DE" dirty="0" err="1"/>
              <a:t>injection</a:t>
            </a:r>
            <a:r>
              <a:rPr lang="de-DE" dirty="0"/>
              <a:t> </a:t>
            </a:r>
            <a:r>
              <a:rPr lang="de-DE" dirty="0" err="1"/>
              <a:t>into</a:t>
            </a:r>
            <a:r>
              <a:rPr lang="de-DE" dirty="0"/>
              <a:t> SIS18 </a:t>
            </a:r>
            <a:r>
              <a:rPr lang="de-DE" dirty="0" err="1"/>
              <a:t>by</a:t>
            </a:r>
            <a:r>
              <a:rPr lang="de-DE" dirty="0"/>
              <a:t> </a:t>
            </a:r>
            <a:r>
              <a:rPr lang="de-DE" dirty="0" err="1"/>
              <a:t>resistive</a:t>
            </a:r>
            <a:r>
              <a:rPr lang="de-DE" dirty="0"/>
              <a:t> wall </a:t>
            </a:r>
            <a:r>
              <a:rPr lang="de-DE" dirty="0" err="1"/>
              <a:t>imp</a:t>
            </a:r>
            <a:r>
              <a:rPr lang="de-DE" dirty="0" smtClean="0"/>
              <a:t>.</a:t>
            </a:r>
          </a:p>
          <a:p>
            <a:pPr marL="685800" lvl="1">
              <a:buFont typeface="Wingdings" pitchFamily="2" charset="2"/>
              <a:buChar char="§"/>
              <a:defRPr/>
            </a:pPr>
            <a:r>
              <a:rPr lang="de-DE" dirty="0" err="1" smtClean="0"/>
              <a:t>for</a:t>
            </a:r>
            <a:r>
              <a:rPr lang="de-DE" dirty="0" smtClean="0"/>
              <a:t> </a:t>
            </a:r>
            <a:r>
              <a:rPr lang="de-DE" dirty="0"/>
              <a:t>SIS18: fast </a:t>
            </a:r>
            <a:r>
              <a:rPr lang="de-DE" dirty="0" err="1"/>
              <a:t>capture</a:t>
            </a:r>
            <a:r>
              <a:rPr lang="de-DE" dirty="0"/>
              <a:t> (2ms </a:t>
            </a:r>
            <a:r>
              <a:rPr lang="de-DE" dirty="0" err="1"/>
              <a:t>and</a:t>
            </a:r>
            <a:r>
              <a:rPr lang="de-DE" dirty="0"/>
              <a:t> </a:t>
            </a:r>
            <a:r>
              <a:rPr lang="de-DE" dirty="0" err="1"/>
              <a:t>acceleration</a:t>
            </a:r>
            <a:r>
              <a:rPr lang="de-DE" dirty="0"/>
              <a:t> </a:t>
            </a:r>
            <a:r>
              <a:rPr lang="de-DE" dirty="0" err="1"/>
              <a:t>start</a:t>
            </a:r>
            <a:r>
              <a:rPr lang="de-DE" dirty="0"/>
              <a:t>)</a:t>
            </a:r>
          </a:p>
          <a:p>
            <a:pPr>
              <a:defRPr/>
            </a:pPr>
            <a:endParaRPr lang="de-DE" dirty="0"/>
          </a:p>
          <a:p>
            <a:pPr marL="285750" indent="-285750">
              <a:buFont typeface="Arial" pitchFamily="34" charset="0"/>
              <a:buChar char="•"/>
              <a:defRPr/>
            </a:pPr>
            <a:r>
              <a:rPr lang="de-DE" dirty="0" err="1"/>
              <a:t>Debunching</a:t>
            </a:r>
            <a:r>
              <a:rPr lang="de-DE" dirty="0"/>
              <a:t> </a:t>
            </a:r>
            <a:r>
              <a:rPr lang="de-DE" dirty="0" err="1"/>
              <a:t>may</a:t>
            </a:r>
            <a:r>
              <a:rPr lang="de-DE" dirty="0"/>
              <a:t> </a:t>
            </a:r>
            <a:r>
              <a:rPr lang="de-DE" dirty="0" err="1"/>
              <a:t>be</a:t>
            </a:r>
            <a:r>
              <a:rPr lang="de-DE" dirty="0"/>
              <a:t> </a:t>
            </a:r>
            <a:r>
              <a:rPr lang="de-DE" dirty="0" err="1"/>
              <a:t>improved</a:t>
            </a:r>
            <a:r>
              <a:rPr lang="de-DE" dirty="0"/>
              <a:t> </a:t>
            </a:r>
            <a:r>
              <a:rPr lang="de-DE" dirty="0" err="1"/>
              <a:t>by</a:t>
            </a:r>
            <a:r>
              <a:rPr lang="de-DE" dirty="0"/>
              <a:t> a </a:t>
            </a:r>
            <a:r>
              <a:rPr lang="de-DE" dirty="0" err="1"/>
              <a:t>more</a:t>
            </a:r>
            <a:r>
              <a:rPr lang="de-DE" dirty="0"/>
              <a:t> </a:t>
            </a:r>
            <a:r>
              <a:rPr lang="de-DE" dirty="0" err="1"/>
              <a:t>effective</a:t>
            </a:r>
            <a:r>
              <a:rPr lang="de-DE" dirty="0"/>
              <a:t> </a:t>
            </a:r>
            <a:r>
              <a:rPr lang="de-DE" dirty="0" err="1"/>
              <a:t>debuncher</a:t>
            </a:r>
            <a:r>
              <a:rPr lang="de-DE" dirty="0"/>
              <a:t> </a:t>
            </a:r>
            <a:r>
              <a:rPr lang="de-DE" dirty="0" err="1"/>
              <a:t>cavity</a:t>
            </a:r>
            <a:r>
              <a:rPr lang="de-DE" dirty="0"/>
              <a:t> at </a:t>
            </a:r>
            <a:r>
              <a:rPr lang="de-DE" dirty="0" err="1"/>
              <a:t>the</a:t>
            </a:r>
            <a:r>
              <a:rPr lang="de-DE" dirty="0"/>
              <a:t> end </a:t>
            </a:r>
            <a:r>
              <a:rPr lang="de-DE" dirty="0" err="1"/>
              <a:t>of</a:t>
            </a:r>
            <a:r>
              <a:rPr lang="de-DE" dirty="0"/>
              <a:t> UNILAC</a:t>
            </a:r>
          </a:p>
          <a:p>
            <a:pPr>
              <a:defRPr/>
            </a:pPr>
            <a:endParaRPr lang="de-DE" dirty="0"/>
          </a:p>
          <a:p>
            <a:pPr marL="285750" indent="-285750">
              <a:buFont typeface="Arial" pitchFamily="34" charset="0"/>
              <a:buChar char="•"/>
              <a:defRPr/>
            </a:pPr>
            <a:r>
              <a:rPr lang="de-DE" dirty="0" smtClean="0"/>
              <a:t>At </a:t>
            </a:r>
            <a:r>
              <a:rPr lang="de-DE" dirty="0" err="1"/>
              <a:t>operation</a:t>
            </a:r>
            <a:r>
              <a:rPr lang="de-DE" dirty="0"/>
              <a:t> </a:t>
            </a:r>
            <a:r>
              <a:rPr lang="de-DE" dirty="0" err="1"/>
              <a:t>with</a:t>
            </a:r>
            <a:r>
              <a:rPr lang="de-DE" dirty="0"/>
              <a:t> TK </a:t>
            </a:r>
            <a:r>
              <a:rPr lang="de-DE" dirty="0" err="1"/>
              <a:t>stripper</a:t>
            </a:r>
            <a:r>
              <a:rPr lang="de-DE" dirty="0"/>
              <a:t> (</a:t>
            </a:r>
            <a:r>
              <a:rPr lang="de-DE" dirty="0" err="1"/>
              <a:t>injection</a:t>
            </a:r>
            <a:r>
              <a:rPr lang="de-DE" dirty="0"/>
              <a:t> </a:t>
            </a:r>
            <a:r>
              <a:rPr lang="de-DE" dirty="0" err="1"/>
              <a:t>of</a:t>
            </a:r>
            <a:r>
              <a:rPr lang="de-DE" dirty="0"/>
              <a:t> </a:t>
            </a:r>
            <a:r>
              <a:rPr lang="de-DE" dirty="0" err="1"/>
              <a:t>highly</a:t>
            </a:r>
            <a:r>
              <a:rPr lang="de-DE" dirty="0"/>
              <a:t> </a:t>
            </a:r>
            <a:r>
              <a:rPr lang="de-DE" dirty="0" err="1"/>
              <a:t>charged</a:t>
            </a:r>
            <a:r>
              <a:rPr lang="de-DE" dirty="0"/>
              <a:t> </a:t>
            </a:r>
            <a:r>
              <a:rPr lang="de-DE" dirty="0" err="1"/>
              <a:t>ions</a:t>
            </a:r>
            <a:r>
              <a:rPr lang="de-DE" dirty="0"/>
              <a:t>), </a:t>
            </a:r>
            <a:r>
              <a:rPr lang="de-DE" dirty="0" err="1"/>
              <a:t>the</a:t>
            </a:r>
            <a:r>
              <a:rPr lang="de-DE" dirty="0"/>
              <a:t> </a:t>
            </a:r>
            <a:r>
              <a:rPr lang="de-DE" dirty="0" err="1"/>
              <a:t>center</a:t>
            </a:r>
            <a:r>
              <a:rPr lang="de-DE" dirty="0"/>
              <a:t> </a:t>
            </a:r>
            <a:r>
              <a:rPr lang="de-DE" dirty="0" err="1"/>
              <a:t>energy</a:t>
            </a:r>
            <a:r>
              <a:rPr lang="de-DE" dirty="0"/>
              <a:t> </a:t>
            </a:r>
            <a:r>
              <a:rPr lang="de-DE" dirty="0" err="1"/>
              <a:t>changes</a:t>
            </a:r>
            <a:r>
              <a:rPr lang="de-DE" dirty="0"/>
              <a:t> </a:t>
            </a:r>
            <a:r>
              <a:rPr lang="de-DE" dirty="0" err="1"/>
              <a:t>according</a:t>
            </a:r>
            <a:r>
              <a:rPr lang="de-DE" dirty="0"/>
              <a:t> </a:t>
            </a:r>
            <a:r>
              <a:rPr lang="de-DE" dirty="0" err="1"/>
              <a:t>to</a:t>
            </a:r>
            <a:r>
              <a:rPr lang="de-DE" dirty="0"/>
              <a:t> </a:t>
            </a:r>
            <a:r>
              <a:rPr lang="de-DE" dirty="0" err="1"/>
              <a:t>the</a:t>
            </a:r>
            <a:r>
              <a:rPr lang="de-DE" dirty="0"/>
              <a:t> </a:t>
            </a:r>
            <a:r>
              <a:rPr lang="de-DE" dirty="0" err="1"/>
              <a:t>degradation</a:t>
            </a:r>
            <a:r>
              <a:rPr lang="de-DE" dirty="0"/>
              <a:t> </a:t>
            </a:r>
            <a:r>
              <a:rPr lang="de-DE" dirty="0" err="1"/>
              <a:t>of</a:t>
            </a:r>
            <a:r>
              <a:rPr lang="de-DE" dirty="0"/>
              <a:t> </a:t>
            </a:r>
            <a:r>
              <a:rPr lang="de-DE" dirty="0" err="1"/>
              <a:t>the</a:t>
            </a:r>
            <a:r>
              <a:rPr lang="de-DE" dirty="0"/>
              <a:t> </a:t>
            </a:r>
            <a:r>
              <a:rPr lang="de-DE" dirty="0" err="1"/>
              <a:t>stripper</a:t>
            </a:r>
            <a:r>
              <a:rPr lang="de-DE" dirty="0"/>
              <a:t> </a:t>
            </a:r>
            <a:r>
              <a:rPr lang="de-DE" dirty="0" err="1"/>
              <a:t>thickness</a:t>
            </a:r>
            <a:r>
              <a:rPr lang="de-DE" dirty="0"/>
              <a:t>.</a:t>
            </a:r>
          </a:p>
          <a:p>
            <a:endParaRPr lang="de-DE"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3581400" y="1828800"/>
            <a:ext cx="5334000" cy="1069975"/>
          </a:xfrm>
          <a:prstGeom prst="rect">
            <a:avLst/>
          </a:prstGeom>
          <a:solidFill>
            <a:srgbClr val="CCECFF"/>
          </a:solidFill>
          <a:ln>
            <a:noFill/>
          </a:ln>
          <a:effectLst/>
          <a:extLst>
            <a:ext uri="{91240B29-F687-4F45-9708-019B960494DF}">
              <a14:hiddenLine xmlns:a14="http://schemas.microsoft.com/office/drawing/2010/main" w="9525">
                <a:solidFill>
                  <a:srgbClr val="CCFF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just">
              <a:spcBef>
                <a:spcPct val="50000"/>
              </a:spcBef>
            </a:pPr>
            <a:r>
              <a:rPr lang="de-DE" altLang="de-DE" sz="1600">
                <a:latin typeface="Arial" charset="0"/>
              </a:rPr>
              <a:t>Intermediate charge state operation suffers from severe charge exchange loss. Ionization beam loss is by far the dominating loss process and begins much earlier the space charge and current dependent effects. </a:t>
            </a:r>
          </a:p>
        </p:txBody>
      </p:sp>
      <p:pic>
        <p:nvPicPr>
          <p:cNvPr id="12291" name="Picture 5"/>
          <p:cNvPicPr>
            <a:picLocks noChangeAspect="1" noChangeArrowheads="1"/>
          </p:cNvPicPr>
          <p:nvPr/>
        </p:nvPicPr>
        <p:blipFill>
          <a:blip r:embed="rId2">
            <a:extLst>
              <a:ext uri="{28A0092B-C50C-407E-A947-70E740481C1C}">
                <a14:useLocalDpi xmlns:a14="http://schemas.microsoft.com/office/drawing/2010/main" val="0"/>
              </a:ext>
            </a:extLst>
          </a:blip>
          <a:srcRect l="14766" t="15750" r="35437" b="31500"/>
          <a:stretch>
            <a:fillRect/>
          </a:stretch>
        </p:blipFill>
        <p:spPr bwMode="auto">
          <a:xfrm>
            <a:off x="685800" y="1295400"/>
            <a:ext cx="2735263"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6"/>
          <p:cNvSpPr txBox="1">
            <a:spLocks noChangeArrowheads="1"/>
          </p:cNvSpPr>
          <p:nvPr/>
        </p:nvSpPr>
        <p:spPr bwMode="auto">
          <a:xfrm>
            <a:off x="3492500" y="1301775"/>
            <a:ext cx="2514600" cy="346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600"/>
              <a:t>AGS booster (measured)</a:t>
            </a:r>
          </a:p>
        </p:txBody>
      </p:sp>
      <p:pic>
        <p:nvPicPr>
          <p:cNvPr id="12293" name="Picture 7"/>
          <p:cNvPicPr>
            <a:picLocks noChangeArrowheads="1"/>
          </p:cNvPicPr>
          <p:nvPr/>
        </p:nvPicPr>
        <p:blipFill>
          <a:blip r:embed="rId3">
            <a:extLst>
              <a:ext uri="{28A0092B-C50C-407E-A947-70E740481C1C}">
                <a14:useLocalDpi xmlns:a14="http://schemas.microsoft.com/office/drawing/2010/main" val="0"/>
              </a:ext>
            </a:extLst>
          </a:blip>
          <a:srcRect b="43948"/>
          <a:stretch>
            <a:fillRect/>
          </a:stretch>
        </p:blipFill>
        <p:spPr bwMode="auto">
          <a:xfrm>
            <a:off x="684213" y="2924175"/>
            <a:ext cx="2736850" cy="15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8"/>
          <p:cNvSpPr txBox="1">
            <a:spLocks noChangeArrowheads="1"/>
          </p:cNvSpPr>
          <p:nvPr/>
        </p:nvSpPr>
        <p:spPr bwMode="auto">
          <a:xfrm>
            <a:off x="3492500" y="3141663"/>
            <a:ext cx="2592388" cy="346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600"/>
              <a:t>NICA booster (predicted)</a:t>
            </a:r>
          </a:p>
        </p:txBody>
      </p:sp>
      <p:pic>
        <p:nvPicPr>
          <p:cNvPr id="12295" name="Picture 9" descr="chop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49" y="4409281"/>
            <a:ext cx="2665413" cy="2111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10"/>
          <p:cNvSpPr txBox="1">
            <a:spLocks noChangeArrowheads="1"/>
          </p:cNvSpPr>
          <p:nvPr/>
        </p:nvSpPr>
        <p:spPr bwMode="auto">
          <a:xfrm>
            <a:off x="3492500" y="4637088"/>
            <a:ext cx="2663825" cy="7127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600" dirty="0"/>
              <a:t>SIS18 (</a:t>
            </a:r>
            <a:r>
              <a:rPr lang="de-DE" altLang="de-DE" sz="1600" dirty="0" err="1"/>
              <a:t>measured</a:t>
            </a:r>
            <a:r>
              <a:rPr lang="de-DE" altLang="de-DE" sz="1600" dirty="0"/>
              <a:t> in 2001)</a:t>
            </a:r>
          </a:p>
          <a:p>
            <a:pPr>
              <a:spcBef>
                <a:spcPct val="50000"/>
              </a:spcBef>
            </a:pPr>
            <a:r>
              <a:rPr lang="de-DE" altLang="de-DE" sz="1600" dirty="0"/>
              <a:t>Space </a:t>
            </a:r>
            <a:r>
              <a:rPr lang="de-DE" altLang="de-DE" sz="1600" dirty="0" err="1"/>
              <a:t>charge</a:t>
            </a:r>
            <a:r>
              <a:rPr lang="de-DE" altLang="de-DE" sz="1600" dirty="0"/>
              <a:t> </a:t>
            </a:r>
            <a:r>
              <a:rPr lang="de-DE" altLang="de-DE" sz="1600" dirty="0" err="1"/>
              <a:t>limit</a:t>
            </a:r>
            <a:r>
              <a:rPr lang="de-DE" altLang="de-DE" sz="1600" dirty="0"/>
              <a:t>: 2x10</a:t>
            </a:r>
            <a:r>
              <a:rPr lang="de-DE" altLang="de-DE" sz="1600" baseline="30000" dirty="0"/>
              <a:t>11</a:t>
            </a:r>
          </a:p>
        </p:txBody>
      </p:sp>
      <p:sp>
        <p:nvSpPr>
          <p:cNvPr id="2" name="Titel 1"/>
          <p:cNvSpPr>
            <a:spLocks noGrp="1"/>
          </p:cNvSpPr>
          <p:nvPr>
            <p:ph type="title"/>
          </p:nvPr>
        </p:nvSpPr>
        <p:spPr/>
        <p:txBody>
          <a:bodyPr>
            <a:normAutofit fontScale="90000"/>
          </a:bodyPr>
          <a:lstStyle/>
          <a:p>
            <a:r>
              <a:rPr lang="de-DE" altLang="de-DE" dirty="0">
                <a:latin typeface="Arial" charset="0"/>
              </a:rPr>
              <a:t>Intermediate Charge State Operation </a:t>
            </a:r>
            <a:r>
              <a:rPr lang="de-DE" altLang="de-DE" dirty="0" err="1">
                <a:latin typeface="Arial" charset="0"/>
              </a:rPr>
              <a:t>and</a:t>
            </a:r>
            <a:r>
              <a:rPr lang="de-DE" altLang="de-DE" dirty="0">
                <a:latin typeface="Arial" charset="0"/>
              </a:rPr>
              <a:t> Beam </a:t>
            </a:r>
            <a:r>
              <a:rPr lang="de-DE" altLang="de-DE" dirty="0" smtClean="0">
                <a:latin typeface="Arial" charset="0"/>
              </a:rPr>
              <a:t>Loss: Other </a:t>
            </a:r>
            <a:r>
              <a:rPr lang="de-DE" altLang="de-DE" dirty="0" err="1" smtClean="0">
                <a:latin typeface="Arial" charset="0"/>
              </a:rPr>
              <a:t>accelerators</a:t>
            </a:r>
            <a:endParaRPr lang="de-DE"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2nd Generation STRAHLSIM: UHV in SIS18</a:t>
            </a:r>
            <a:endParaRPr lang="de-DE" dirty="0"/>
          </a:p>
        </p:txBody>
      </p:sp>
      <p:sp>
        <p:nvSpPr>
          <p:cNvPr id="3" name="Inhaltsplatzhalter 2"/>
          <p:cNvSpPr>
            <a:spLocks noGrp="1"/>
          </p:cNvSpPr>
          <p:nvPr>
            <p:ph idx="1"/>
          </p:nvPr>
        </p:nvSpPr>
        <p:spPr>
          <a:xfrm>
            <a:off x="2411760" y="6078129"/>
            <a:ext cx="4320480" cy="231191"/>
          </a:xfrm>
        </p:spPr>
        <p:txBody>
          <a:bodyPr>
            <a:noAutofit/>
          </a:bodyPr>
          <a:lstStyle/>
          <a:p>
            <a:pPr marL="0" indent="0" algn="ctr">
              <a:buNone/>
            </a:pPr>
            <a:r>
              <a:rPr lang="de-DE" sz="1100" dirty="0" smtClean="0"/>
              <a:t>Longitudinal </a:t>
            </a:r>
            <a:r>
              <a:rPr lang="de-DE" sz="1100" dirty="0" err="1" smtClean="0"/>
              <a:t>pressure</a:t>
            </a:r>
            <a:r>
              <a:rPr lang="de-DE" sz="1100" dirty="0" smtClean="0"/>
              <a:t> </a:t>
            </a:r>
            <a:r>
              <a:rPr lang="de-DE" sz="1100" dirty="0" err="1" smtClean="0"/>
              <a:t>profile</a:t>
            </a:r>
            <a:r>
              <a:rPr lang="de-DE" sz="1100" dirty="0" smtClean="0"/>
              <a:t> in SIS18 </a:t>
            </a:r>
            <a:r>
              <a:rPr lang="de-DE" sz="1100" dirty="0" err="1" smtClean="0"/>
              <a:t>with</a:t>
            </a:r>
            <a:r>
              <a:rPr lang="de-DE" sz="1100" dirty="0" smtClean="0"/>
              <a:t> </a:t>
            </a:r>
            <a:r>
              <a:rPr lang="de-DE" sz="1100" dirty="0" err="1" smtClean="0"/>
              <a:t>measurements</a:t>
            </a:r>
            <a:r>
              <a:rPr lang="de-DE" sz="1100" dirty="0" smtClean="0"/>
              <a:t> (</a:t>
            </a:r>
            <a:r>
              <a:rPr lang="de-DE" sz="1100" dirty="0" err="1" smtClean="0"/>
              <a:t>dots</a:t>
            </a:r>
            <a:r>
              <a:rPr lang="de-DE" sz="1100" dirty="0" smtClean="0"/>
              <a:t>).</a:t>
            </a:r>
            <a:endParaRPr lang="de-DE" sz="1100" dirty="0"/>
          </a:p>
        </p:txBody>
      </p:sp>
      <p:pic>
        <p:nvPicPr>
          <p:cNvPr id="10243" name="Picture 3" descr="L:\fsy\ExperimentDatenLinux\2016-06-03_U63+_Hochstrom\Simulation\Druckprofil.png"/>
          <p:cNvPicPr>
            <a:picLocks noChangeAspect="1" noChangeArrowheads="1"/>
          </p:cNvPicPr>
          <p:nvPr/>
        </p:nvPicPr>
        <p:blipFill rotWithShape="1">
          <a:blip r:embed="rId2">
            <a:extLst>
              <a:ext uri="{28A0092B-C50C-407E-A947-70E740481C1C}">
                <a14:useLocalDpi xmlns:a14="http://schemas.microsoft.com/office/drawing/2010/main" val="0"/>
              </a:ext>
            </a:extLst>
          </a:blip>
          <a:srcRect l="1425" b="1727"/>
          <a:stretch/>
        </p:blipFill>
        <p:spPr bwMode="auto">
          <a:xfrm>
            <a:off x="1099778" y="1491440"/>
            <a:ext cx="6944444" cy="457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3785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93" name="Picture 17" descr="tu103f2"/>
          <p:cNvPicPr>
            <a:picLocks noChangeAspect="1" noChangeArrowheads="1"/>
          </p:cNvPicPr>
          <p:nvPr/>
        </p:nvPicPr>
        <p:blipFill>
          <a:blip r:embed="rId2">
            <a:extLst>
              <a:ext uri="{28A0092B-C50C-407E-A947-70E740481C1C}">
                <a14:useLocalDpi xmlns:a14="http://schemas.microsoft.com/office/drawing/2010/main" val="0"/>
              </a:ext>
            </a:extLst>
          </a:blip>
          <a:srcRect r="43617" b="53162"/>
          <a:stretch>
            <a:fillRect/>
          </a:stretch>
        </p:blipFill>
        <p:spPr bwMode="auto">
          <a:xfrm>
            <a:off x="990600" y="4038600"/>
            <a:ext cx="7053263" cy="21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Rectangle 18"/>
          <p:cNvSpPr>
            <a:spLocks noChangeArrowheads="1"/>
          </p:cNvSpPr>
          <p:nvPr/>
        </p:nvSpPr>
        <p:spPr bwMode="auto">
          <a:xfrm>
            <a:off x="5292725" y="4581525"/>
            <a:ext cx="1223963" cy="433388"/>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sp>
        <p:nvSpPr>
          <p:cNvPr id="2" name="Titel 1"/>
          <p:cNvSpPr>
            <a:spLocks noGrp="1"/>
          </p:cNvSpPr>
          <p:nvPr>
            <p:ph type="title"/>
          </p:nvPr>
        </p:nvSpPr>
        <p:spPr/>
        <p:txBody>
          <a:bodyPr>
            <a:normAutofit fontScale="90000"/>
          </a:bodyPr>
          <a:lstStyle/>
          <a:p>
            <a:r>
              <a:rPr lang="de-DE" altLang="de-DE" dirty="0">
                <a:latin typeface="Arial" charset="0"/>
              </a:rPr>
              <a:t>Intermediate Charge States </a:t>
            </a:r>
            <a:r>
              <a:rPr lang="de-DE" altLang="de-DE" dirty="0" err="1">
                <a:latin typeface="Arial" charset="0"/>
              </a:rPr>
              <a:t>for</a:t>
            </a:r>
            <a:r>
              <a:rPr lang="de-DE" altLang="de-DE" dirty="0">
                <a:latin typeface="Arial" charset="0"/>
              </a:rPr>
              <a:t> </a:t>
            </a:r>
            <a:r>
              <a:rPr lang="de-DE" altLang="de-DE" dirty="0" smtClean="0">
                <a:latin typeface="Arial" charset="0"/>
              </a:rPr>
              <a:t>FAIR</a:t>
            </a:r>
            <a:endParaRPr lang="de-DE" dirty="0"/>
          </a:p>
        </p:txBody>
      </p:sp>
      <mc:AlternateContent xmlns:mc="http://schemas.openxmlformats.org/markup-compatibility/2006" xmlns:a14="http://schemas.microsoft.com/office/drawing/2010/main">
        <mc:Choice Requires="a14">
          <p:sp>
            <p:nvSpPr>
              <p:cNvPr id="3" name="Inhaltsplatzhalter 2"/>
              <p:cNvSpPr>
                <a:spLocks noGrp="1"/>
              </p:cNvSpPr>
              <p:nvPr>
                <p:ph idx="1"/>
              </p:nvPr>
            </p:nvSpPr>
            <p:spPr>
              <a:xfrm>
                <a:off x="422565" y="1450685"/>
                <a:ext cx="8211834" cy="2698395"/>
              </a:xfrm>
            </p:spPr>
            <p:txBody>
              <a:bodyPr>
                <a:normAutofit fontScale="85000" lnSpcReduction="20000"/>
              </a:bodyPr>
              <a:lstStyle/>
              <a:p>
                <a:pPr>
                  <a:spcBef>
                    <a:spcPct val="50000"/>
                  </a:spcBef>
                </a:pPr>
                <a:r>
                  <a:rPr lang="en-GB" altLang="de-DE" dirty="0" smtClean="0"/>
                  <a:t>FAIR  </a:t>
                </a:r>
                <a:r>
                  <a:rPr lang="en-GB" altLang="de-DE" dirty="0"/>
                  <a:t>intensity </a:t>
                </a:r>
                <a:r>
                  <a:rPr lang="en-GB" altLang="de-DE" dirty="0" smtClean="0"/>
                  <a:t>goals </a:t>
                </a:r>
                <a:r>
                  <a:rPr lang="en-GB" altLang="de-DE" dirty="0"/>
                  <a:t>can only be reached by lowering the charge </a:t>
                </a:r>
                <a:r>
                  <a:rPr lang="en-GB" altLang="de-DE" dirty="0" smtClean="0"/>
                  <a:t>states.</a:t>
                </a:r>
                <a:endParaRPr lang="en-GB" altLang="de-DE" dirty="0"/>
              </a:p>
              <a:p>
                <a:pPr>
                  <a:spcBef>
                    <a:spcPct val="50000"/>
                  </a:spcBef>
                </a:pPr>
                <a:r>
                  <a:rPr lang="en-GB" altLang="de-DE" dirty="0"/>
                  <a:t>Incoherent tune shift limits the maximum intensity in </a:t>
                </a:r>
                <a:r>
                  <a:rPr lang="en-GB" altLang="de-DE" dirty="0" smtClean="0"/>
                  <a:t>SIS18.</a:t>
                </a:r>
                <a:endParaRPr lang="en-GB" altLang="de-DE" dirty="0"/>
              </a:p>
              <a:p>
                <a:pPr>
                  <a:spcBef>
                    <a:spcPct val="50000"/>
                  </a:spcBef>
                </a:pPr>
                <a14:m>
                  <m:oMath xmlns:m="http://schemas.openxmlformats.org/officeDocument/2006/math">
                    <m:r>
                      <a:rPr lang="en-GB" altLang="de-DE" b="0" i="1" smtClean="0">
                        <a:latin typeface="Cambria Math"/>
                        <a:sym typeface="Symbol" pitchFamily="18" charset="2"/>
                      </a:rPr>
                      <m:t>−</m:t>
                    </m:r>
                    <m:r>
                      <m:rPr>
                        <m:sty m:val="p"/>
                      </m:rPr>
                      <a:rPr lang="en-GB" altLang="de-DE" b="0" i="0" smtClean="0">
                        <a:latin typeface="Cambria Math"/>
                        <a:sym typeface="Symbol" pitchFamily="18" charset="2"/>
                      </a:rPr>
                      <m:t>ΔQ</m:t>
                    </m:r>
                    <m:r>
                      <a:rPr lang="en-GB" altLang="de-DE" b="0" i="1" smtClean="0">
                        <a:latin typeface="Cambria Math"/>
                        <a:ea typeface="Cambria Math"/>
                        <a:sym typeface="Symbol" pitchFamily="18" charset="2"/>
                      </a:rPr>
                      <m:t>∝</m:t>
                    </m:r>
                    <m:f>
                      <m:fPr>
                        <m:ctrlPr>
                          <a:rPr lang="en-GB" altLang="de-DE" b="0" i="1" smtClean="0">
                            <a:latin typeface="Cambria Math"/>
                            <a:ea typeface="Cambria Math"/>
                            <a:sym typeface="Symbol" pitchFamily="18" charset="2"/>
                          </a:rPr>
                        </m:ctrlPr>
                      </m:fPr>
                      <m:num>
                        <m:sSup>
                          <m:sSupPr>
                            <m:ctrlPr>
                              <a:rPr lang="en-GB" altLang="de-DE" b="0" i="1" smtClean="0">
                                <a:latin typeface="Cambria Math"/>
                                <a:ea typeface="Cambria Math"/>
                                <a:sym typeface="Symbol" pitchFamily="18" charset="2"/>
                              </a:rPr>
                            </m:ctrlPr>
                          </m:sSupPr>
                          <m:e>
                            <m:r>
                              <a:rPr lang="en-GB" altLang="de-DE" b="0" i="1" smtClean="0">
                                <a:latin typeface="Cambria Math"/>
                                <a:ea typeface="Cambria Math"/>
                                <a:sym typeface="Symbol" pitchFamily="18" charset="2"/>
                              </a:rPr>
                              <m:t>𝑍</m:t>
                            </m:r>
                          </m:e>
                          <m:sup>
                            <m:r>
                              <a:rPr lang="en-GB" altLang="de-DE" b="0" i="1" smtClean="0">
                                <a:latin typeface="Cambria Math"/>
                                <a:ea typeface="Cambria Math"/>
                                <a:sym typeface="Symbol" pitchFamily="18" charset="2"/>
                              </a:rPr>
                              <m:t>2</m:t>
                            </m:r>
                          </m:sup>
                        </m:sSup>
                      </m:num>
                      <m:den>
                        <m:r>
                          <a:rPr lang="en-GB" altLang="de-DE" b="0" i="1" smtClean="0">
                            <a:latin typeface="Cambria Math"/>
                            <a:ea typeface="Cambria Math"/>
                            <a:sym typeface="Symbol" pitchFamily="18" charset="2"/>
                          </a:rPr>
                          <m:t>𝐴</m:t>
                        </m:r>
                      </m:den>
                    </m:f>
                  </m:oMath>
                </a14:m>
                <a:endParaRPr lang="en-GB" altLang="de-DE" dirty="0" smtClean="0">
                  <a:sym typeface="Symbol" pitchFamily="18" charset="2"/>
                </a:endParaRPr>
              </a:p>
              <a:p>
                <a:pPr lvl="1">
                  <a:spcBef>
                    <a:spcPct val="50000"/>
                  </a:spcBef>
                </a:pPr>
                <a:r>
                  <a:rPr lang="en-GB" altLang="de-DE" dirty="0" err="1" smtClean="0">
                    <a:sym typeface="Symbol" pitchFamily="18" charset="2"/>
                  </a:rPr>
                  <a:t>Poststripper</a:t>
                </a:r>
                <a:r>
                  <a:rPr lang="en-GB" altLang="de-DE" dirty="0" smtClean="0">
                    <a:sym typeface="Symbol" pitchFamily="18" charset="2"/>
                  </a:rPr>
                  <a:t> </a:t>
                </a:r>
                <a:r>
                  <a:rPr lang="en-GB" altLang="de-DE" dirty="0">
                    <a:sym typeface="Symbol" pitchFamily="18" charset="2"/>
                  </a:rPr>
                  <a:t>charge states will be </a:t>
                </a:r>
                <a:r>
                  <a:rPr lang="en-GB" altLang="de-DE" dirty="0" smtClean="0">
                    <a:sym typeface="Symbol" pitchFamily="18" charset="2"/>
                  </a:rPr>
                  <a:t>used, e.g</a:t>
                </a:r>
                <a:r>
                  <a:rPr lang="en-GB" altLang="de-DE" dirty="0">
                    <a:sym typeface="Symbol" pitchFamily="18" charset="2"/>
                  </a:rPr>
                  <a:t>.: Ar</a:t>
                </a:r>
                <a:r>
                  <a:rPr lang="en-GB" altLang="de-DE" baseline="30000" dirty="0">
                    <a:sym typeface="Symbol" pitchFamily="18" charset="2"/>
                  </a:rPr>
                  <a:t>18+</a:t>
                </a:r>
                <a:r>
                  <a:rPr lang="en-GB" altLang="de-DE" dirty="0">
                    <a:sym typeface="Symbol" pitchFamily="18" charset="2"/>
                  </a:rPr>
                  <a:t> </a:t>
                </a:r>
                <a:r>
                  <a:rPr lang="en-GB" altLang="de-DE" dirty="0" smtClean="0">
                    <a:sym typeface="Wingdings" panose="05000000000000000000" pitchFamily="2" charset="2"/>
                  </a:rPr>
                  <a:t></a:t>
                </a:r>
                <a:r>
                  <a:rPr lang="en-GB" altLang="de-DE" dirty="0" smtClean="0">
                    <a:sym typeface="Symbol" pitchFamily="18" charset="2"/>
                  </a:rPr>
                  <a:t> Ar</a:t>
                </a:r>
                <a:r>
                  <a:rPr lang="en-GB" altLang="de-DE" baseline="30000" dirty="0" smtClean="0">
                    <a:sym typeface="Symbol" pitchFamily="18" charset="2"/>
                  </a:rPr>
                  <a:t>10+</a:t>
                </a:r>
                <a:r>
                  <a:rPr lang="en-GB" altLang="de-DE" dirty="0">
                    <a:sym typeface="Symbol" pitchFamily="18" charset="2"/>
                  </a:rPr>
                  <a:t> </a:t>
                </a:r>
                <a:r>
                  <a:rPr lang="en-GB" altLang="de-DE" dirty="0" smtClean="0">
                    <a:sym typeface="Symbol" pitchFamily="18" charset="2"/>
                  </a:rPr>
                  <a:t>or U</a:t>
                </a:r>
                <a:r>
                  <a:rPr lang="en-GB" altLang="de-DE" baseline="30000" dirty="0" smtClean="0">
                    <a:sym typeface="Symbol" pitchFamily="18" charset="2"/>
                  </a:rPr>
                  <a:t>73</a:t>
                </a:r>
                <a:r>
                  <a:rPr lang="en-GB" altLang="de-DE" baseline="30000" dirty="0">
                    <a:sym typeface="Symbol" pitchFamily="18" charset="2"/>
                  </a:rPr>
                  <a:t>+</a:t>
                </a:r>
                <a:r>
                  <a:rPr lang="en-GB" altLang="de-DE" dirty="0">
                    <a:sym typeface="Symbol" pitchFamily="18" charset="2"/>
                  </a:rPr>
                  <a:t> </a:t>
                </a:r>
                <a:r>
                  <a:rPr lang="en-GB" altLang="de-DE" dirty="0" smtClean="0">
                    <a:sym typeface="Wingdings" panose="05000000000000000000" pitchFamily="2" charset="2"/>
                  </a:rPr>
                  <a:t> </a:t>
                </a:r>
                <a:r>
                  <a:rPr lang="en-GB" altLang="de-DE" dirty="0" smtClean="0">
                    <a:sym typeface="Symbol" pitchFamily="18" charset="2"/>
                  </a:rPr>
                  <a:t>U</a:t>
                </a:r>
                <a:r>
                  <a:rPr lang="en-GB" altLang="de-DE" baseline="30000" dirty="0" smtClean="0">
                    <a:sym typeface="Symbol" pitchFamily="18" charset="2"/>
                  </a:rPr>
                  <a:t>28+</a:t>
                </a:r>
                <a:endParaRPr lang="en-GB" altLang="de-DE" dirty="0">
                  <a:sym typeface="Symbol" pitchFamily="18" charset="2"/>
                </a:endParaRPr>
              </a:p>
              <a:p>
                <a:pPr lvl="1">
                  <a:spcBef>
                    <a:spcPct val="50000"/>
                  </a:spcBef>
                </a:pPr>
                <a:r>
                  <a:rPr lang="en-GB" altLang="de-DE" dirty="0">
                    <a:sym typeface="Symbol" pitchFamily="18" charset="2"/>
                  </a:rPr>
                  <a:t>No stripping loss (charge spectrum) in the transfer channel </a:t>
                </a:r>
                <a:r>
                  <a:rPr lang="en-GB" altLang="de-DE" dirty="0" smtClean="0">
                    <a:solidFill>
                      <a:srgbClr val="FF0000"/>
                    </a:solidFill>
                    <a:sym typeface="Symbol" pitchFamily="18" charset="2"/>
                  </a:rPr>
                  <a:t>(gives a factor of 6.7 in U intensity)!</a:t>
                </a:r>
                <a:endParaRPr lang="en-GB" dirty="0"/>
              </a:p>
            </p:txBody>
          </p:sp>
        </mc:Choice>
        <mc:Fallback xmlns="">
          <p:sp>
            <p:nvSpPr>
              <p:cNvPr id="3" name="Inhaltsplatzhalter 2"/>
              <p:cNvSpPr>
                <a:spLocks noGrp="1" noRot="1" noChangeAspect="1" noMove="1" noResize="1" noEditPoints="1" noAdjustHandles="1" noChangeArrowheads="1" noChangeShapeType="1" noTextEdit="1"/>
              </p:cNvSpPr>
              <p:nvPr>
                <p:ph idx="1"/>
              </p:nvPr>
            </p:nvSpPr>
            <p:spPr>
              <a:xfrm>
                <a:off x="422565" y="1450685"/>
                <a:ext cx="8211834" cy="2698395"/>
              </a:xfrm>
              <a:blipFill rotWithShape="1">
                <a:blip r:embed="rId3"/>
                <a:stretch>
                  <a:fillRect l="-594" t="-3160" r="-1188"/>
                </a:stretch>
              </a:blipFill>
            </p:spPr>
            <p:txBody>
              <a:bodyPr/>
              <a:lstStyle/>
              <a:p>
                <a:r>
                  <a:rPr lang="de-DE">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52593"/>
                                        </p:tgtEl>
                                        <p:attrNameLst>
                                          <p:attrName>style.visibility</p:attrName>
                                        </p:attrNameLst>
                                      </p:cBhvr>
                                      <p:to>
                                        <p:strVal val="visible"/>
                                      </p:to>
                                    </p:set>
                                    <p:animEffect transition="in" filter="dissolve">
                                      <p:cBhvr>
                                        <p:cTn id="7" dur="500"/>
                                        <p:tgtEl>
                                          <p:spTgt spid="152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IngoSI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1524000"/>
            <a:ext cx="314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Line 4"/>
          <p:cNvSpPr>
            <a:spLocks noChangeShapeType="1"/>
          </p:cNvSpPr>
          <p:nvPr/>
        </p:nvSpPr>
        <p:spPr bwMode="auto">
          <a:xfrm flipV="1">
            <a:off x="2590800" y="2514600"/>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556" name="Text Box 5"/>
          <p:cNvSpPr txBox="1">
            <a:spLocks noChangeArrowheads="1"/>
          </p:cNvSpPr>
          <p:nvPr/>
        </p:nvSpPr>
        <p:spPr bwMode="auto">
          <a:xfrm>
            <a:off x="179388" y="2133600"/>
            <a:ext cx="2411412" cy="712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600"/>
              <a:t>1. Image plane</a:t>
            </a:r>
          </a:p>
          <a:p>
            <a:pPr>
              <a:spcBef>
                <a:spcPct val="50000"/>
              </a:spcBef>
            </a:pPr>
            <a:r>
              <a:rPr lang="de-DE" altLang="de-DE" sz="1600"/>
              <a:t>(Injection channel)</a:t>
            </a:r>
          </a:p>
        </p:txBody>
      </p:sp>
      <p:sp>
        <p:nvSpPr>
          <p:cNvPr id="23557" name="Line 6"/>
          <p:cNvSpPr>
            <a:spLocks noChangeShapeType="1"/>
          </p:cNvSpPr>
          <p:nvPr/>
        </p:nvSpPr>
        <p:spPr bwMode="auto">
          <a:xfrm>
            <a:off x="2590800" y="4267200"/>
            <a:ext cx="381000" cy="152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558" name="Line 8"/>
          <p:cNvSpPr>
            <a:spLocks noChangeShapeType="1"/>
          </p:cNvSpPr>
          <p:nvPr/>
        </p:nvSpPr>
        <p:spPr bwMode="auto">
          <a:xfrm>
            <a:off x="2667000" y="4114800"/>
            <a:ext cx="381000" cy="152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559" name="Line 11"/>
          <p:cNvSpPr>
            <a:spLocks noChangeShapeType="1"/>
          </p:cNvSpPr>
          <p:nvPr/>
        </p:nvSpPr>
        <p:spPr bwMode="auto">
          <a:xfrm>
            <a:off x="2743200" y="3962400"/>
            <a:ext cx="381000" cy="152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560" name="Text Box 12"/>
          <p:cNvSpPr txBox="1">
            <a:spLocks noChangeArrowheads="1"/>
          </p:cNvSpPr>
          <p:nvPr/>
        </p:nvSpPr>
        <p:spPr bwMode="auto">
          <a:xfrm>
            <a:off x="179388" y="3962400"/>
            <a:ext cx="2030412" cy="590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600"/>
              <a:t>Object plane (Three Collimators)</a:t>
            </a:r>
          </a:p>
        </p:txBody>
      </p:sp>
      <p:sp>
        <p:nvSpPr>
          <p:cNvPr id="23561" name="Line 13"/>
          <p:cNvSpPr>
            <a:spLocks noChangeShapeType="1"/>
          </p:cNvSpPr>
          <p:nvPr/>
        </p:nvSpPr>
        <p:spPr bwMode="auto">
          <a:xfrm flipV="1">
            <a:off x="2209800" y="4191000"/>
            <a:ext cx="3810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562" name="Text Box 15"/>
          <p:cNvSpPr txBox="1">
            <a:spLocks noChangeArrowheads="1"/>
          </p:cNvSpPr>
          <p:nvPr/>
        </p:nvSpPr>
        <p:spPr bwMode="auto">
          <a:xfrm>
            <a:off x="5943600" y="1600200"/>
            <a:ext cx="2819400" cy="712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600"/>
              <a:t>2. Image plane</a:t>
            </a:r>
          </a:p>
          <a:p>
            <a:pPr>
              <a:spcBef>
                <a:spcPct val="50000"/>
              </a:spcBef>
            </a:pPr>
            <a:r>
              <a:rPr lang="de-DE" altLang="de-DE" sz="1600"/>
              <a:t>(Backside injection septum)</a:t>
            </a:r>
          </a:p>
        </p:txBody>
      </p:sp>
      <p:sp>
        <p:nvSpPr>
          <p:cNvPr id="23563" name="Line 16"/>
          <p:cNvSpPr>
            <a:spLocks noChangeShapeType="1"/>
          </p:cNvSpPr>
          <p:nvPr/>
        </p:nvSpPr>
        <p:spPr bwMode="auto">
          <a:xfrm flipH="1">
            <a:off x="3581400" y="1981200"/>
            <a:ext cx="2362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564" name="Line 19"/>
          <p:cNvSpPr>
            <a:spLocks noChangeShapeType="1"/>
          </p:cNvSpPr>
          <p:nvPr/>
        </p:nvSpPr>
        <p:spPr bwMode="auto">
          <a:xfrm>
            <a:off x="2438400" y="3352800"/>
            <a:ext cx="685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565" name="Text Box 20"/>
          <p:cNvSpPr txBox="1">
            <a:spLocks noChangeArrowheads="1"/>
          </p:cNvSpPr>
          <p:nvPr/>
        </p:nvSpPr>
        <p:spPr bwMode="auto">
          <a:xfrm>
            <a:off x="179388" y="3124200"/>
            <a:ext cx="2259012" cy="346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600"/>
              <a:t>Imaging optical system</a:t>
            </a:r>
          </a:p>
        </p:txBody>
      </p:sp>
      <p:sp>
        <p:nvSpPr>
          <p:cNvPr id="23567" name="Text Box 22"/>
          <p:cNvSpPr txBox="1">
            <a:spLocks noChangeArrowheads="1"/>
          </p:cNvSpPr>
          <p:nvPr/>
        </p:nvSpPr>
        <p:spPr bwMode="auto">
          <a:xfrm>
            <a:off x="269131" y="5170488"/>
            <a:ext cx="8623349" cy="307777"/>
          </a:xfrm>
          <a:prstGeom prst="rect">
            <a:avLst/>
          </a:prstGeom>
          <a:noFill/>
          <a:ln w="9525">
            <a:noFill/>
            <a:miter lim="800000"/>
            <a:headEnd/>
            <a:tailEnd/>
          </a:ln>
          <a:effectLst/>
        </p:spPr>
        <p:txBody>
          <a:bodyPr wrap="square">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lgn="ctr">
              <a:spcBef>
                <a:spcPct val="50000"/>
              </a:spcBef>
            </a:pPr>
            <a:r>
              <a:rPr lang="de-DE" altLang="de-DE" sz="1400" dirty="0">
                <a:latin typeface="Arial" charset="0"/>
              </a:rPr>
              <a:t>Imaging </a:t>
            </a:r>
            <a:r>
              <a:rPr lang="de-DE" altLang="de-DE" sz="1400" dirty="0" err="1">
                <a:latin typeface="Arial" charset="0"/>
              </a:rPr>
              <a:t>system</a:t>
            </a:r>
            <a:r>
              <a:rPr lang="de-DE" altLang="de-DE" sz="1400" dirty="0">
                <a:latin typeface="Arial" charset="0"/>
              </a:rPr>
              <a:t> </a:t>
            </a:r>
            <a:r>
              <a:rPr lang="de-DE" altLang="de-DE" sz="1400" dirty="0" err="1">
                <a:latin typeface="Arial" charset="0"/>
              </a:rPr>
              <a:t>from</a:t>
            </a:r>
            <a:r>
              <a:rPr lang="de-DE" altLang="de-DE" sz="1400" dirty="0">
                <a:latin typeface="Arial" charset="0"/>
              </a:rPr>
              <a:t> </a:t>
            </a:r>
            <a:r>
              <a:rPr lang="de-DE" altLang="de-DE" sz="1400" dirty="0" err="1">
                <a:latin typeface="Arial" charset="0"/>
              </a:rPr>
              <a:t>the</a:t>
            </a:r>
            <a:r>
              <a:rPr lang="de-DE" altLang="de-DE" sz="1400" dirty="0">
                <a:latin typeface="Arial" charset="0"/>
              </a:rPr>
              <a:t> </a:t>
            </a:r>
            <a:r>
              <a:rPr lang="de-DE" altLang="de-DE" sz="1400" dirty="0" err="1">
                <a:latin typeface="Arial" charset="0"/>
              </a:rPr>
              <a:t>collimators</a:t>
            </a:r>
            <a:r>
              <a:rPr lang="de-DE" altLang="de-DE" sz="1400" dirty="0">
                <a:latin typeface="Arial" charset="0"/>
              </a:rPr>
              <a:t> </a:t>
            </a:r>
            <a:r>
              <a:rPr lang="de-DE" altLang="de-DE" sz="1400" dirty="0" err="1">
                <a:latin typeface="Arial" charset="0"/>
              </a:rPr>
              <a:t>up</a:t>
            </a:r>
            <a:r>
              <a:rPr lang="de-DE" altLang="de-DE" sz="1400" dirty="0">
                <a:latin typeface="Arial" charset="0"/>
              </a:rPr>
              <a:t> </a:t>
            </a:r>
            <a:r>
              <a:rPr lang="de-DE" altLang="de-DE" sz="1400" dirty="0" err="1">
                <a:latin typeface="Arial" charset="0"/>
              </a:rPr>
              <a:t>to</a:t>
            </a:r>
            <a:r>
              <a:rPr lang="de-DE" altLang="de-DE" sz="1400" dirty="0">
                <a:latin typeface="Arial" charset="0"/>
              </a:rPr>
              <a:t> </a:t>
            </a:r>
            <a:r>
              <a:rPr lang="de-DE" altLang="de-DE" sz="1400" dirty="0" err="1">
                <a:latin typeface="Arial" charset="0"/>
              </a:rPr>
              <a:t>the</a:t>
            </a:r>
            <a:r>
              <a:rPr lang="de-DE" altLang="de-DE" sz="1400" dirty="0">
                <a:latin typeface="Arial" charset="0"/>
              </a:rPr>
              <a:t> </a:t>
            </a:r>
            <a:r>
              <a:rPr lang="de-DE" altLang="de-DE" sz="1400" dirty="0" err="1">
                <a:latin typeface="Arial" charset="0"/>
              </a:rPr>
              <a:t>injection</a:t>
            </a:r>
            <a:r>
              <a:rPr lang="de-DE" altLang="de-DE" sz="1400" dirty="0">
                <a:latin typeface="Arial" charset="0"/>
              </a:rPr>
              <a:t> </a:t>
            </a:r>
            <a:r>
              <a:rPr lang="de-DE" altLang="de-DE" sz="1400" dirty="0" err="1">
                <a:latin typeface="Arial" charset="0"/>
              </a:rPr>
              <a:t>channel</a:t>
            </a:r>
            <a:r>
              <a:rPr lang="de-DE" altLang="de-DE" sz="1400" dirty="0">
                <a:latin typeface="Arial" charset="0"/>
              </a:rPr>
              <a:t> </a:t>
            </a:r>
            <a:r>
              <a:rPr lang="de-DE" altLang="de-DE" sz="1400" dirty="0" err="1">
                <a:latin typeface="Arial" charset="0"/>
              </a:rPr>
              <a:t>and</a:t>
            </a:r>
            <a:r>
              <a:rPr lang="de-DE" altLang="de-DE" sz="1400" dirty="0">
                <a:latin typeface="Arial" charset="0"/>
              </a:rPr>
              <a:t> </a:t>
            </a:r>
            <a:r>
              <a:rPr lang="de-DE" altLang="de-DE" sz="1400" dirty="0" err="1">
                <a:latin typeface="Arial" charset="0"/>
              </a:rPr>
              <a:t>the</a:t>
            </a:r>
            <a:r>
              <a:rPr lang="de-DE" altLang="de-DE" sz="1400" dirty="0">
                <a:latin typeface="Arial" charset="0"/>
              </a:rPr>
              <a:t> </a:t>
            </a:r>
            <a:r>
              <a:rPr lang="de-DE" altLang="de-DE" sz="1400" dirty="0" err="1">
                <a:latin typeface="Arial" charset="0"/>
              </a:rPr>
              <a:t>backside</a:t>
            </a:r>
            <a:r>
              <a:rPr lang="de-DE" altLang="de-DE" sz="1400" dirty="0">
                <a:latin typeface="Arial" charset="0"/>
              </a:rPr>
              <a:t> </a:t>
            </a:r>
            <a:r>
              <a:rPr lang="de-DE" altLang="de-DE" sz="1400" dirty="0" err="1">
                <a:latin typeface="Arial" charset="0"/>
              </a:rPr>
              <a:t>of</a:t>
            </a:r>
            <a:r>
              <a:rPr lang="de-DE" altLang="de-DE" sz="1400" dirty="0">
                <a:latin typeface="Arial" charset="0"/>
              </a:rPr>
              <a:t> </a:t>
            </a:r>
            <a:r>
              <a:rPr lang="de-DE" altLang="de-DE" sz="1400" dirty="0" err="1">
                <a:latin typeface="Arial" charset="0"/>
              </a:rPr>
              <a:t>the</a:t>
            </a:r>
            <a:r>
              <a:rPr lang="de-DE" altLang="de-DE" sz="1400" dirty="0">
                <a:latin typeface="Arial" charset="0"/>
              </a:rPr>
              <a:t> </a:t>
            </a:r>
            <a:r>
              <a:rPr lang="de-DE" altLang="de-DE" sz="1400" dirty="0" err="1" smtClean="0">
                <a:latin typeface="Arial" charset="0"/>
              </a:rPr>
              <a:t>septum</a:t>
            </a:r>
            <a:r>
              <a:rPr lang="de-DE" altLang="de-DE" sz="1400" dirty="0" smtClean="0">
                <a:latin typeface="Arial" charset="0"/>
              </a:rPr>
              <a:t>.</a:t>
            </a:r>
            <a:endParaRPr lang="de-DE" altLang="de-DE" sz="1400" dirty="0">
              <a:latin typeface="Arial" charset="0"/>
            </a:endParaRPr>
          </a:p>
        </p:txBody>
      </p:sp>
      <p:sp>
        <p:nvSpPr>
          <p:cNvPr id="2" name="Titel 1"/>
          <p:cNvSpPr>
            <a:spLocks noGrp="1"/>
          </p:cNvSpPr>
          <p:nvPr>
            <p:ph type="title"/>
          </p:nvPr>
        </p:nvSpPr>
        <p:spPr/>
        <p:txBody>
          <a:bodyPr>
            <a:normAutofit/>
          </a:bodyPr>
          <a:lstStyle/>
          <a:p>
            <a:r>
              <a:rPr lang="de-DE" altLang="de-DE" dirty="0" err="1"/>
              <a:t>Injection</a:t>
            </a:r>
            <a:r>
              <a:rPr lang="de-DE" altLang="de-DE" dirty="0"/>
              <a:t> </a:t>
            </a:r>
            <a:r>
              <a:rPr lang="de-DE" altLang="de-DE" dirty="0" err="1"/>
              <a:t>of</a:t>
            </a:r>
            <a:r>
              <a:rPr lang="de-DE" altLang="de-DE" dirty="0"/>
              <a:t> a Sharp Edge </a:t>
            </a:r>
            <a:r>
              <a:rPr lang="de-DE" altLang="de-DE" dirty="0" smtClean="0"/>
              <a:t>Beam</a:t>
            </a:r>
            <a:endParaRPr lang="de-DE"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n-US" sz="2700" dirty="0" smtClean="0"/>
              <a:t>SIS100:</a:t>
            </a:r>
            <a:br>
              <a:rPr lang="en-US" sz="2700" dirty="0" smtClean="0"/>
            </a:br>
            <a:r>
              <a:rPr lang="en-US" sz="2200" dirty="0" smtClean="0"/>
              <a:t>Proton </a:t>
            </a:r>
            <a:r>
              <a:rPr lang="en-US" sz="2200" dirty="0"/>
              <a:t>Operation</a:t>
            </a:r>
            <a:endParaRPr lang="de-DE" sz="2200" dirty="0"/>
          </a:p>
        </p:txBody>
      </p:sp>
      <p:sp>
        <p:nvSpPr>
          <p:cNvPr id="6" name="Inhaltsplatzhalter 5"/>
          <p:cNvSpPr>
            <a:spLocks noGrp="1"/>
          </p:cNvSpPr>
          <p:nvPr>
            <p:ph sz="half" idx="1"/>
          </p:nvPr>
        </p:nvSpPr>
        <p:spPr>
          <a:xfrm>
            <a:off x="457200" y="1340768"/>
            <a:ext cx="4038600" cy="4785395"/>
          </a:xfrm>
        </p:spPr>
        <p:txBody>
          <a:bodyPr>
            <a:normAutofit lnSpcReduction="10000"/>
          </a:bodyPr>
          <a:lstStyle/>
          <a:p>
            <a:pPr marL="0" indent="0">
              <a:buNone/>
            </a:pPr>
            <a:r>
              <a:rPr lang="en-US" sz="1400" dirty="0" smtClean="0"/>
              <a:t>SIS100 faces same problem as PS and AGS:</a:t>
            </a:r>
          </a:p>
          <a:p>
            <a:pPr marL="0" indent="0">
              <a:spcAft>
                <a:spcPts val="600"/>
              </a:spcAft>
              <a:buNone/>
            </a:pPr>
            <a:r>
              <a:rPr lang="en-US" sz="1400" dirty="0" smtClean="0"/>
              <a:t>How to escape transition?</a:t>
            </a:r>
          </a:p>
          <a:p>
            <a:r>
              <a:rPr lang="en-US" sz="1400" dirty="0" smtClean="0"/>
              <a:t>SIS100 optimized for heavy ions</a:t>
            </a:r>
          </a:p>
          <a:p>
            <a:pPr lvl="1"/>
            <a:r>
              <a:rPr lang="en-US" sz="1200" dirty="0" smtClean="0"/>
              <a:t>Charge separator function for dynamic vacuum</a:t>
            </a:r>
          </a:p>
          <a:p>
            <a:pPr lvl="1"/>
            <a:r>
              <a:rPr lang="en-US" sz="1200" dirty="0" smtClean="0"/>
              <a:t>Strong focusing, large </a:t>
            </a:r>
            <a:r>
              <a:rPr lang="en-US" sz="1200" dirty="0" err="1" smtClean="0"/>
              <a:t>chromaticities</a:t>
            </a:r>
            <a:endParaRPr lang="en-US" sz="1200" dirty="0" smtClean="0"/>
          </a:p>
          <a:p>
            <a:pPr lvl="1"/>
            <a:r>
              <a:rPr lang="en-US" sz="1200" dirty="0" smtClean="0"/>
              <a:t>Acceptance limitation due to collimators</a:t>
            </a:r>
          </a:p>
          <a:p>
            <a:pPr lvl="2"/>
            <a:endParaRPr lang="en-US" sz="1100" dirty="0" smtClean="0"/>
          </a:p>
          <a:p>
            <a:r>
              <a:rPr lang="en-US" sz="1400" dirty="0" smtClean="0"/>
              <a:t>SIS100 high </a:t>
            </a:r>
            <a:r>
              <a:rPr lang="el-GR" sz="1400" dirty="0" smtClean="0"/>
              <a:t>γ</a:t>
            </a:r>
            <a:r>
              <a:rPr lang="en-US" sz="1400" baseline="-25000" dirty="0" smtClean="0"/>
              <a:t>t</a:t>
            </a:r>
            <a:r>
              <a:rPr lang="en-US" sz="1400" dirty="0" smtClean="0"/>
              <a:t> scheme</a:t>
            </a:r>
          </a:p>
          <a:p>
            <a:pPr lvl="1"/>
            <a:r>
              <a:rPr lang="en-US" sz="1200" dirty="0" err="1" smtClean="0"/>
              <a:t>Q</a:t>
            </a:r>
            <a:r>
              <a:rPr lang="en-US" sz="1200" baseline="-25000" dirty="0" err="1" smtClean="0"/>
              <a:t>h</a:t>
            </a:r>
            <a:r>
              <a:rPr lang="en-US" sz="1200" dirty="0" smtClean="0"/>
              <a:t>=21.8 and lattice distortion to yield </a:t>
            </a:r>
            <a:r>
              <a:rPr lang="el-GR" sz="1200" dirty="0"/>
              <a:t>γ</a:t>
            </a:r>
            <a:r>
              <a:rPr lang="en-US" sz="1200" baseline="-25000" dirty="0" smtClean="0"/>
              <a:t>t</a:t>
            </a:r>
            <a:r>
              <a:rPr lang="en-US" sz="1200" dirty="0" smtClean="0"/>
              <a:t>=45</a:t>
            </a:r>
          </a:p>
          <a:p>
            <a:pPr lvl="1"/>
            <a:r>
              <a:rPr lang="en-US" sz="1200" dirty="0" smtClean="0"/>
              <a:t>Achieved by splitting F quads in two families</a:t>
            </a:r>
          </a:p>
          <a:p>
            <a:pPr lvl="1"/>
            <a:r>
              <a:rPr lang="en-US" sz="1200" dirty="0" smtClean="0"/>
              <a:t>Challenges:</a:t>
            </a:r>
          </a:p>
          <a:p>
            <a:pPr lvl="2"/>
            <a:r>
              <a:rPr lang="en-US" sz="1000" dirty="0" smtClean="0"/>
              <a:t>Control of irregular optics</a:t>
            </a:r>
          </a:p>
          <a:p>
            <a:pPr lvl="2"/>
            <a:r>
              <a:rPr lang="en-US" sz="1000" dirty="0" smtClean="0"/>
              <a:t>Large chromatic tune spread </a:t>
            </a:r>
            <a:r>
              <a:rPr lang="el-GR" sz="1000" dirty="0" smtClean="0"/>
              <a:t>Δ</a:t>
            </a:r>
            <a:r>
              <a:rPr lang="en-US" sz="1000" dirty="0" err="1" smtClean="0"/>
              <a:t>Q</a:t>
            </a:r>
            <a:r>
              <a:rPr lang="en-US" sz="1000" baseline="-25000" dirty="0" err="1" smtClean="0"/>
              <a:t>n</a:t>
            </a:r>
            <a:r>
              <a:rPr lang="en-US" sz="1000" dirty="0" smtClean="0"/>
              <a:t> = ±0.25</a:t>
            </a:r>
          </a:p>
          <a:p>
            <a:pPr lvl="2"/>
            <a:r>
              <a:rPr lang="en-US" sz="1000" dirty="0" smtClean="0"/>
              <a:t>Non-linear </a:t>
            </a:r>
            <a:r>
              <a:rPr lang="el-GR" sz="1000" dirty="0" smtClean="0"/>
              <a:t>α</a:t>
            </a:r>
            <a:r>
              <a:rPr lang="en-US" sz="1000" dirty="0" smtClean="0"/>
              <a:t>-buckets due to small </a:t>
            </a:r>
            <a:r>
              <a:rPr lang="el-GR" sz="1000" dirty="0" smtClean="0"/>
              <a:t>η</a:t>
            </a:r>
            <a:r>
              <a:rPr lang="en-US" sz="1000" baseline="-25000" dirty="0" smtClean="0"/>
              <a:t>0</a:t>
            </a:r>
            <a:r>
              <a:rPr lang="en-US" sz="1000" dirty="0" smtClean="0"/>
              <a:t> = 5·10</a:t>
            </a:r>
            <a:r>
              <a:rPr lang="en-US" sz="1000" baseline="30000" dirty="0" smtClean="0"/>
              <a:t>-4</a:t>
            </a:r>
            <a:endParaRPr lang="en-US" sz="1000" dirty="0" smtClean="0"/>
          </a:p>
          <a:p>
            <a:endParaRPr lang="en-US" sz="1400" dirty="0" smtClean="0"/>
          </a:p>
          <a:p>
            <a:r>
              <a:rPr lang="en-US" sz="1400" dirty="0" smtClean="0"/>
              <a:t>SIS100 </a:t>
            </a:r>
            <a:r>
              <a:rPr lang="el-GR" sz="1400" dirty="0"/>
              <a:t>γ</a:t>
            </a:r>
            <a:r>
              <a:rPr lang="en-US" sz="1400" baseline="-25000" dirty="0"/>
              <a:t>t </a:t>
            </a:r>
            <a:r>
              <a:rPr lang="en-US" sz="1400" baseline="-25000" dirty="0" smtClean="0"/>
              <a:t> </a:t>
            </a:r>
            <a:r>
              <a:rPr lang="en-US" sz="1400" dirty="0" smtClean="0"/>
              <a:t>jump scheme</a:t>
            </a:r>
          </a:p>
          <a:p>
            <a:pPr lvl="1"/>
            <a:r>
              <a:rPr lang="en-US" sz="1200" dirty="0" err="1" smtClean="0"/>
              <a:t>Q</a:t>
            </a:r>
            <a:r>
              <a:rPr lang="en-US" sz="1200" baseline="-25000" dirty="0" err="1" smtClean="0"/>
              <a:t>h</a:t>
            </a:r>
            <a:r>
              <a:rPr lang="en-US" sz="1200" dirty="0" smtClean="0"/>
              <a:t>=10.4 to yield </a:t>
            </a:r>
            <a:r>
              <a:rPr lang="el-GR" sz="1200" dirty="0" smtClean="0"/>
              <a:t>γ</a:t>
            </a:r>
            <a:r>
              <a:rPr lang="en-US" sz="1200" baseline="-25000" dirty="0" smtClean="0"/>
              <a:t>t</a:t>
            </a:r>
            <a:r>
              <a:rPr lang="en-US" sz="1200" dirty="0" smtClean="0"/>
              <a:t>=9 and large dispersion</a:t>
            </a:r>
            <a:endParaRPr lang="en-US" sz="1200" dirty="0"/>
          </a:p>
          <a:p>
            <a:pPr lvl="1"/>
            <a:r>
              <a:rPr lang="en-US" sz="1200" dirty="0" smtClean="0"/>
              <a:t>Integration of 12 jump quads (6 </a:t>
            </a:r>
            <a:r>
              <a:rPr lang="el-GR" sz="1200" dirty="0" smtClean="0"/>
              <a:t>π</a:t>
            </a:r>
            <a:r>
              <a:rPr lang="en-US" sz="1200" dirty="0" smtClean="0"/>
              <a:t>-doublets)</a:t>
            </a:r>
          </a:p>
          <a:p>
            <a:pPr lvl="1"/>
            <a:r>
              <a:rPr lang="en-US" sz="1200" dirty="0" smtClean="0"/>
              <a:t>Challenges:</a:t>
            </a:r>
          </a:p>
          <a:p>
            <a:pPr lvl="2"/>
            <a:r>
              <a:rPr lang="en-US" sz="1000" dirty="0" smtClean="0"/>
              <a:t>Control of optics during jump</a:t>
            </a:r>
          </a:p>
          <a:p>
            <a:pPr lvl="2"/>
            <a:r>
              <a:rPr lang="en-US" sz="1000" dirty="0" smtClean="0"/>
              <a:t>Small momentum acceptance </a:t>
            </a:r>
            <a:r>
              <a:rPr lang="el-GR" sz="1000" dirty="0" smtClean="0"/>
              <a:t>δ</a:t>
            </a:r>
            <a:r>
              <a:rPr lang="en-US" sz="1000" dirty="0" smtClean="0"/>
              <a:t> </a:t>
            </a:r>
            <a:r>
              <a:rPr lang="el-GR" sz="1000" dirty="0" smtClean="0"/>
              <a:t>≤</a:t>
            </a:r>
            <a:r>
              <a:rPr lang="en-US" sz="1000" dirty="0" smtClean="0"/>
              <a:t> 5·10</a:t>
            </a:r>
            <a:r>
              <a:rPr lang="en-US" sz="1000" baseline="30000" dirty="0" smtClean="0"/>
              <a:t>-3</a:t>
            </a:r>
            <a:endParaRPr lang="en-US" sz="1000" dirty="0"/>
          </a:p>
          <a:p>
            <a:pPr lvl="1"/>
            <a:endParaRPr lang="de-DE" sz="1200" dirty="0"/>
          </a:p>
          <a:p>
            <a:endParaRPr lang="de-DE" sz="1200" dirty="0"/>
          </a:p>
        </p:txBody>
      </p:sp>
      <p:graphicFrame>
        <p:nvGraphicFramePr>
          <p:cNvPr id="8" name="Inhaltsplatzhalter 7"/>
          <p:cNvGraphicFramePr>
            <a:graphicFrameLocks/>
          </p:cNvGraphicFramePr>
          <p:nvPr>
            <p:extLst>
              <p:ext uri="{D42A27DB-BD31-4B8C-83A1-F6EECF244321}">
                <p14:modId xmlns:p14="http://schemas.microsoft.com/office/powerpoint/2010/main" val="4135297830"/>
              </p:ext>
            </p:extLst>
          </p:nvPr>
        </p:nvGraphicFramePr>
        <p:xfrm>
          <a:off x="5220072" y="1268760"/>
          <a:ext cx="3333950" cy="1688040"/>
        </p:xfrm>
        <a:graphic>
          <a:graphicData uri="http://schemas.openxmlformats.org/drawingml/2006/table">
            <a:tbl>
              <a:tblPr firstRow="1" bandRow="1">
                <a:tableStyleId>{5C22544A-7EE6-4342-B048-85BDC9FD1C3A}</a:tableStyleId>
              </a:tblPr>
              <a:tblGrid>
                <a:gridCol w="1177975"/>
                <a:gridCol w="752525"/>
                <a:gridCol w="701725"/>
                <a:gridCol w="701725"/>
              </a:tblGrid>
              <a:tr h="83548">
                <a:tc>
                  <a:txBody>
                    <a:bodyPr/>
                    <a:lstStyle/>
                    <a:p>
                      <a:endParaRPr lang="de-DE" sz="900" dirty="0"/>
                    </a:p>
                  </a:txBody>
                  <a:tcPr marL="54000" marR="54000" marT="25200" marB="25200" anchor="ctr"/>
                </a:tc>
                <a:tc>
                  <a:txBody>
                    <a:bodyPr/>
                    <a:lstStyle/>
                    <a:p>
                      <a:pPr algn="ctr"/>
                      <a:r>
                        <a:rPr lang="en-US" sz="900" dirty="0" smtClean="0"/>
                        <a:t>SIS100</a:t>
                      </a:r>
                      <a:endParaRPr lang="de-DE" sz="900" dirty="0"/>
                    </a:p>
                  </a:txBody>
                  <a:tcPr marL="54000" marR="54000" marT="25200" marB="25200" anchor="ctr"/>
                </a:tc>
                <a:tc>
                  <a:txBody>
                    <a:bodyPr/>
                    <a:lstStyle/>
                    <a:p>
                      <a:pPr algn="ctr"/>
                      <a:r>
                        <a:rPr lang="en-US" sz="900" dirty="0" smtClean="0"/>
                        <a:t>PS</a:t>
                      </a:r>
                      <a:endParaRPr lang="de-DE" sz="900" dirty="0"/>
                    </a:p>
                  </a:txBody>
                  <a:tcPr marL="54000" marR="54000" marT="25200" marB="25200" anchor="ctr"/>
                </a:tc>
                <a:tc>
                  <a:txBody>
                    <a:bodyPr/>
                    <a:lstStyle/>
                    <a:p>
                      <a:pPr algn="ctr"/>
                      <a:r>
                        <a:rPr lang="en-US" sz="900" dirty="0" smtClean="0"/>
                        <a:t>AGS</a:t>
                      </a:r>
                      <a:endParaRPr lang="de-DE" sz="900" dirty="0"/>
                    </a:p>
                  </a:txBody>
                  <a:tcPr marL="54000" marR="54000" marT="25200" marB="25200" anchor="ctr"/>
                </a:tc>
              </a:tr>
              <a:tr h="835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#protons/cycle</a:t>
                      </a:r>
                      <a:endParaRPr lang="de-DE" sz="900" dirty="0" smtClean="0"/>
                    </a:p>
                  </a:txBody>
                  <a:tcPr marL="54000" marR="54000" marT="25200" marB="25200" anchor="ctr"/>
                </a:tc>
                <a:tc>
                  <a:txBody>
                    <a:bodyPr/>
                    <a:lstStyle/>
                    <a:p>
                      <a:pPr algn="r"/>
                      <a:r>
                        <a:rPr lang="en-US" sz="900" dirty="0" smtClean="0"/>
                        <a:t>2·10</a:t>
                      </a:r>
                      <a:r>
                        <a:rPr lang="en-US" sz="900" baseline="30000" dirty="0" smtClean="0"/>
                        <a:t>13</a:t>
                      </a:r>
                      <a:endParaRPr lang="de-DE" sz="900" dirty="0"/>
                    </a:p>
                  </a:txBody>
                  <a:tcPr marL="54000" marR="54000" marT="25200" marB="25200" anchor="ctr"/>
                </a:tc>
                <a:tc>
                  <a:txBody>
                    <a:bodyPr/>
                    <a:lstStyle/>
                    <a:p>
                      <a:pPr algn="r"/>
                      <a:r>
                        <a:rPr lang="en-US" sz="900" dirty="0" smtClean="0"/>
                        <a:t>2·10</a:t>
                      </a:r>
                      <a:r>
                        <a:rPr lang="en-US" sz="900" baseline="30000" dirty="0" smtClean="0"/>
                        <a:t>13</a:t>
                      </a:r>
                      <a:endParaRPr lang="de-DE" sz="900" dirty="0"/>
                    </a:p>
                  </a:txBody>
                  <a:tcPr marL="54000" marR="54000" marT="25200" marB="2520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900" dirty="0" smtClean="0"/>
                        <a:t>10</a:t>
                      </a:r>
                      <a:r>
                        <a:rPr lang="en-US" sz="900" baseline="30000" dirty="0" smtClean="0"/>
                        <a:t>14</a:t>
                      </a:r>
                      <a:endParaRPr lang="de-DE" sz="900" dirty="0" smtClean="0"/>
                    </a:p>
                  </a:txBody>
                  <a:tcPr marL="54000" marR="54000" marT="25200" marB="25200" anchor="ctr"/>
                </a:tc>
              </a:tr>
              <a:tr h="835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Circumference [m]</a:t>
                      </a:r>
                      <a:endParaRPr lang="de-DE" sz="900" dirty="0" smtClean="0"/>
                    </a:p>
                  </a:txBody>
                  <a:tcPr marL="54000" marR="54000" marT="25200" marB="25200" anchor="ctr"/>
                </a:tc>
                <a:tc>
                  <a:txBody>
                    <a:bodyPr/>
                    <a:lstStyle/>
                    <a:p>
                      <a:pPr algn="r"/>
                      <a:r>
                        <a:rPr lang="en-US" sz="900" dirty="0" smtClean="0"/>
                        <a:t>1083.6</a:t>
                      </a:r>
                      <a:endParaRPr lang="de-DE" sz="900" dirty="0"/>
                    </a:p>
                  </a:txBody>
                  <a:tcPr marL="54000" marR="54000" marT="25200" marB="25200" anchor="ctr"/>
                </a:tc>
                <a:tc>
                  <a:txBody>
                    <a:bodyPr/>
                    <a:lstStyle/>
                    <a:p>
                      <a:pPr algn="r"/>
                      <a:r>
                        <a:rPr lang="en-US" sz="900" dirty="0" smtClean="0"/>
                        <a:t>628.3</a:t>
                      </a:r>
                      <a:endParaRPr lang="de-DE" sz="900" dirty="0"/>
                    </a:p>
                  </a:txBody>
                  <a:tcPr marL="54000" marR="54000" marT="25200" marB="25200" anchor="ctr"/>
                </a:tc>
                <a:tc>
                  <a:txBody>
                    <a:bodyPr/>
                    <a:lstStyle/>
                    <a:p>
                      <a:pPr algn="r"/>
                      <a:r>
                        <a:rPr lang="en-US" sz="900" dirty="0" smtClean="0"/>
                        <a:t>807.0</a:t>
                      </a:r>
                      <a:endParaRPr lang="de-DE" sz="900" dirty="0"/>
                    </a:p>
                  </a:txBody>
                  <a:tcPr marL="54000" marR="54000" marT="25200" marB="25200" anchor="ctr"/>
                </a:tc>
              </a:tr>
              <a:tr h="835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Lattice type</a:t>
                      </a:r>
                      <a:endParaRPr lang="de-DE" sz="900" dirty="0" smtClean="0"/>
                    </a:p>
                  </a:txBody>
                  <a:tcPr marL="54000" marR="54000" marT="25200" marB="25200" anchor="ctr"/>
                </a:tc>
                <a:tc>
                  <a:txBody>
                    <a:bodyPr/>
                    <a:lstStyle/>
                    <a:p>
                      <a:pPr algn="r"/>
                      <a:r>
                        <a:rPr lang="en-US" sz="900" dirty="0" err="1" smtClean="0"/>
                        <a:t>Dublet</a:t>
                      </a:r>
                      <a:endParaRPr lang="de-DE" sz="900" dirty="0">
                        <a:solidFill>
                          <a:schemeClr val="tx1"/>
                        </a:solidFill>
                      </a:endParaRPr>
                    </a:p>
                  </a:txBody>
                  <a:tcPr marL="54000" marR="54000" marT="25200" marB="25200" anchor="ctr"/>
                </a:tc>
                <a:tc>
                  <a:txBody>
                    <a:bodyPr/>
                    <a:lstStyle/>
                    <a:p>
                      <a:pPr algn="r"/>
                      <a:r>
                        <a:rPr lang="en-US" sz="900" dirty="0" smtClean="0"/>
                        <a:t>AG</a:t>
                      </a:r>
                    </a:p>
                  </a:txBody>
                  <a:tcPr marL="54000" marR="54000" marT="25200" marB="25200" anchor="ctr"/>
                </a:tc>
                <a:tc>
                  <a:txBody>
                    <a:bodyPr/>
                    <a:lstStyle/>
                    <a:p>
                      <a:pPr algn="r"/>
                      <a:r>
                        <a:rPr lang="en-US" sz="900" dirty="0" smtClean="0"/>
                        <a:t>AG</a:t>
                      </a:r>
                      <a:endParaRPr lang="de-DE" sz="900" dirty="0"/>
                    </a:p>
                  </a:txBody>
                  <a:tcPr marL="54000" marR="54000" marT="25200" marB="25200" anchor="ctr"/>
                </a:tc>
              </a:tr>
              <a:tr h="835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Gamma range</a:t>
                      </a:r>
                      <a:endParaRPr lang="de-DE" sz="900" dirty="0" smtClean="0"/>
                    </a:p>
                  </a:txBody>
                  <a:tcPr marL="54000" marR="54000" marT="25200" marB="25200" anchor="ctr"/>
                </a:tc>
                <a:tc>
                  <a:txBody>
                    <a:bodyPr/>
                    <a:lstStyle/>
                    <a:p>
                      <a:pPr algn="r"/>
                      <a:r>
                        <a:rPr lang="en-US" sz="900" dirty="0" smtClean="0"/>
                        <a:t>5.3 – 32.0</a:t>
                      </a:r>
                      <a:endParaRPr lang="de-DE" sz="900" dirty="0"/>
                    </a:p>
                  </a:txBody>
                  <a:tcPr marL="54000" marR="54000" marT="25200" marB="25200" anchor="ctr"/>
                </a:tc>
                <a:tc>
                  <a:txBody>
                    <a:bodyPr/>
                    <a:lstStyle/>
                    <a:p>
                      <a:pPr algn="r"/>
                      <a:r>
                        <a:rPr lang="en-US" sz="900" dirty="0" smtClean="0"/>
                        <a:t>2.5 –</a:t>
                      </a:r>
                      <a:r>
                        <a:rPr lang="en-US" sz="900" baseline="0" dirty="0" smtClean="0"/>
                        <a:t> 29.0</a:t>
                      </a:r>
                      <a:endParaRPr lang="de-DE" sz="900" dirty="0"/>
                    </a:p>
                  </a:txBody>
                  <a:tcPr marL="54000" marR="54000" marT="25200" marB="25200" anchor="ctr"/>
                </a:tc>
                <a:tc>
                  <a:txBody>
                    <a:bodyPr/>
                    <a:lstStyle/>
                    <a:p>
                      <a:pPr algn="r"/>
                      <a:r>
                        <a:rPr lang="en-US" sz="900" dirty="0" smtClean="0"/>
                        <a:t>2.7 – 27.0</a:t>
                      </a:r>
                      <a:endParaRPr lang="de-DE" sz="900" dirty="0"/>
                    </a:p>
                  </a:txBody>
                  <a:tcPr marL="54000" marR="54000" marT="25200" marB="25200" anchor="ctr"/>
                </a:tc>
              </a:tr>
              <a:tr h="835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t>Gamma</a:t>
                      </a:r>
                      <a:r>
                        <a:rPr lang="en-US" sz="900" baseline="0" dirty="0" smtClean="0"/>
                        <a:t> transition</a:t>
                      </a:r>
                      <a:endParaRPr lang="de-DE" sz="900" dirty="0" smtClean="0"/>
                    </a:p>
                  </a:txBody>
                  <a:tcPr marL="54000" marR="54000" marT="25200" marB="25200" anchor="ctr"/>
                </a:tc>
                <a:tc>
                  <a:txBody>
                    <a:bodyPr/>
                    <a:lstStyle/>
                    <a:p>
                      <a:pPr algn="r"/>
                      <a:r>
                        <a:rPr lang="en-US" sz="900" dirty="0" smtClean="0"/>
                        <a:t>15.5</a:t>
                      </a:r>
                      <a:endParaRPr lang="de-DE" sz="900" dirty="0">
                        <a:solidFill>
                          <a:schemeClr val="tx1"/>
                        </a:solidFill>
                      </a:endParaRPr>
                    </a:p>
                  </a:txBody>
                  <a:tcPr marL="54000" marR="54000" marT="25200" marB="25200" anchor="ctr"/>
                </a:tc>
                <a:tc>
                  <a:txBody>
                    <a:bodyPr/>
                    <a:lstStyle/>
                    <a:p>
                      <a:pPr algn="r"/>
                      <a:r>
                        <a:rPr lang="en-US" sz="900" dirty="0" smtClean="0"/>
                        <a:t>6.1</a:t>
                      </a:r>
                      <a:endParaRPr lang="de-DE" sz="900" dirty="0"/>
                    </a:p>
                  </a:txBody>
                  <a:tcPr marL="54000" marR="54000" marT="25200" marB="25200" anchor="ctr"/>
                </a:tc>
                <a:tc>
                  <a:txBody>
                    <a:bodyPr/>
                    <a:lstStyle/>
                    <a:p>
                      <a:pPr algn="r"/>
                      <a:r>
                        <a:rPr lang="en-US" sz="900" dirty="0" smtClean="0"/>
                        <a:t>8.5</a:t>
                      </a:r>
                      <a:endParaRPr lang="de-DE" sz="900" dirty="0"/>
                    </a:p>
                  </a:txBody>
                  <a:tcPr marL="54000" marR="54000" marT="25200" marB="25200" anchor="ctr"/>
                </a:tc>
              </a:tr>
              <a:tr h="835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Q</a:t>
                      </a:r>
                      <a:r>
                        <a:rPr lang="en-US" sz="900" baseline="-25000" dirty="0" err="1" smtClean="0"/>
                        <a:t>h</a:t>
                      </a:r>
                      <a:r>
                        <a:rPr lang="en-US" sz="900" baseline="-25000" dirty="0" smtClean="0"/>
                        <a:t> </a:t>
                      </a:r>
                      <a:r>
                        <a:rPr lang="en-US" sz="900" baseline="0" dirty="0" smtClean="0"/>
                        <a:t>/Q</a:t>
                      </a:r>
                      <a:r>
                        <a:rPr lang="en-US" sz="900" baseline="-25000" dirty="0" smtClean="0"/>
                        <a:t>v</a:t>
                      </a:r>
                      <a:endParaRPr lang="de-DE" sz="900" dirty="0" smtClean="0"/>
                    </a:p>
                  </a:txBody>
                  <a:tcPr marL="54000" marR="54000" marT="25200" marB="25200" anchor="ctr"/>
                </a:tc>
                <a:tc>
                  <a:txBody>
                    <a:bodyPr/>
                    <a:lstStyle/>
                    <a:p>
                      <a:pPr algn="r"/>
                      <a:r>
                        <a:rPr lang="en-US" sz="900" dirty="0" smtClean="0"/>
                        <a:t>18.9/18.8</a:t>
                      </a:r>
                      <a:endParaRPr lang="de-DE" sz="900" b="1" dirty="0">
                        <a:solidFill>
                          <a:srgbClr val="FF0000"/>
                        </a:solidFill>
                      </a:endParaRPr>
                    </a:p>
                  </a:txBody>
                  <a:tcPr marL="54000" marR="54000" marT="25200" marB="25200" anchor="ctr"/>
                </a:tc>
                <a:tc>
                  <a:txBody>
                    <a:bodyPr/>
                    <a:lstStyle/>
                    <a:p>
                      <a:pPr algn="r"/>
                      <a:r>
                        <a:rPr lang="en-US" sz="900" dirty="0" smtClean="0"/>
                        <a:t>6.2/6.3</a:t>
                      </a:r>
                      <a:endParaRPr lang="de-DE" sz="900" dirty="0"/>
                    </a:p>
                  </a:txBody>
                  <a:tcPr marL="54000" marR="54000" marT="25200" marB="25200" anchor="ctr"/>
                </a:tc>
                <a:tc>
                  <a:txBody>
                    <a:bodyPr/>
                    <a:lstStyle/>
                    <a:p>
                      <a:pPr algn="r"/>
                      <a:r>
                        <a:rPr lang="en-US" sz="900" dirty="0" smtClean="0"/>
                        <a:t>8.8/8.7</a:t>
                      </a:r>
                      <a:endParaRPr lang="de-DE" sz="900" dirty="0"/>
                    </a:p>
                  </a:txBody>
                  <a:tcPr marL="54000" marR="54000" marT="25200" marB="25200" anchor="ctr"/>
                </a:tc>
              </a:tr>
              <a:tr h="835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Q</a:t>
                      </a:r>
                      <a:r>
                        <a:rPr lang="en-US" sz="900" baseline="-25000" dirty="0" err="1" smtClean="0"/>
                        <a:t>h,v</a:t>
                      </a:r>
                      <a:r>
                        <a:rPr lang="en-US" sz="900" baseline="0" dirty="0" smtClean="0"/>
                        <a:t>/L [1/100m]</a:t>
                      </a:r>
                      <a:endParaRPr lang="de-DE" sz="900" dirty="0" smtClean="0"/>
                    </a:p>
                  </a:txBody>
                  <a:tcPr marL="54000" marR="54000" marT="25200" marB="25200" anchor="ctr"/>
                </a:tc>
                <a:tc>
                  <a:txBody>
                    <a:bodyPr/>
                    <a:lstStyle/>
                    <a:p>
                      <a:pPr algn="r"/>
                      <a:r>
                        <a:rPr lang="en-US" sz="900" dirty="0" smtClean="0"/>
                        <a:t>1.7</a:t>
                      </a:r>
                      <a:endParaRPr lang="de-DE" sz="900" b="1" dirty="0">
                        <a:solidFill>
                          <a:srgbClr val="FF0000"/>
                        </a:solidFill>
                      </a:endParaRPr>
                    </a:p>
                  </a:txBody>
                  <a:tcPr marL="54000" marR="54000" marT="25200" marB="25200" anchor="ctr"/>
                </a:tc>
                <a:tc>
                  <a:txBody>
                    <a:bodyPr/>
                    <a:lstStyle/>
                    <a:p>
                      <a:pPr algn="r"/>
                      <a:r>
                        <a:rPr lang="en-US" sz="900" dirty="0" smtClean="0"/>
                        <a:t>1.0</a:t>
                      </a:r>
                      <a:endParaRPr lang="de-DE" sz="900" dirty="0"/>
                    </a:p>
                  </a:txBody>
                  <a:tcPr marL="54000" marR="54000" marT="25200" marB="25200" anchor="ctr"/>
                </a:tc>
                <a:tc>
                  <a:txBody>
                    <a:bodyPr/>
                    <a:lstStyle/>
                    <a:p>
                      <a:pPr algn="r"/>
                      <a:r>
                        <a:rPr lang="en-US" sz="900" dirty="0" smtClean="0"/>
                        <a:t>1.1</a:t>
                      </a:r>
                      <a:endParaRPr lang="de-DE" sz="900" dirty="0"/>
                    </a:p>
                  </a:txBody>
                  <a:tcPr marL="54000" marR="54000" marT="25200" marB="25200" anchor="ctr"/>
                </a:tc>
              </a:tr>
              <a:tr h="835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err="1" smtClean="0"/>
                        <a:t>C</a:t>
                      </a:r>
                      <a:r>
                        <a:rPr lang="en-US" sz="900" baseline="-25000" dirty="0" err="1" smtClean="0"/>
                        <a:t>h</a:t>
                      </a:r>
                      <a:r>
                        <a:rPr lang="en-US" sz="900" baseline="0" dirty="0" smtClean="0"/>
                        <a:t>/</a:t>
                      </a:r>
                      <a:r>
                        <a:rPr lang="en-US" sz="900" dirty="0" err="1" smtClean="0"/>
                        <a:t>C</a:t>
                      </a:r>
                      <a:r>
                        <a:rPr lang="en-US" sz="900" baseline="-25000" dirty="0" err="1" smtClean="0"/>
                        <a:t>v</a:t>
                      </a:r>
                      <a:r>
                        <a:rPr lang="en-US" sz="900" baseline="0" dirty="0" smtClean="0"/>
                        <a:t>  (nat.)</a:t>
                      </a:r>
                      <a:endParaRPr lang="de-DE" sz="900" b="0" i="0" dirty="0" smtClean="0"/>
                    </a:p>
                  </a:txBody>
                  <a:tcPr marL="54000" marR="54000" marT="25200" marB="25200" anchor="ctr"/>
                </a:tc>
                <a:tc>
                  <a:txBody>
                    <a:bodyPr/>
                    <a:lstStyle/>
                    <a:p>
                      <a:pPr algn="r"/>
                      <a:r>
                        <a:rPr lang="en-US" sz="900" dirty="0" smtClean="0"/>
                        <a:t>-22.6/-22.6</a:t>
                      </a:r>
                      <a:endParaRPr lang="de-DE" sz="900" b="1" i="0" dirty="0">
                        <a:solidFill>
                          <a:srgbClr val="FF0000"/>
                        </a:solidFill>
                      </a:endParaRPr>
                    </a:p>
                  </a:txBody>
                  <a:tcPr marL="54000" marR="54000" marT="25200" marB="25200" anchor="ctr"/>
                </a:tc>
                <a:tc>
                  <a:txBody>
                    <a:bodyPr/>
                    <a:lstStyle/>
                    <a:p>
                      <a:pPr algn="r"/>
                      <a:r>
                        <a:rPr lang="en-US" sz="900" dirty="0" smtClean="0"/>
                        <a:t>-5.0/-6.3</a:t>
                      </a:r>
                      <a:endParaRPr lang="de-DE" sz="900" b="0" i="0" dirty="0"/>
                    </a:p>
                  </a:txBody>
                  <a:tcPr marL="54000" marR="54000" marT="25200" marB="25200" anchor="ctr"/>
                </a:tc>
                <a:tc>
                  <a:txBody>
                    <a:bodyPr/>
                    <a:lstStyle/>
                    <a:p>
                      <a:pPr algn="r"/>
                      <a:r>
                        <a:rPr lang="en-US" sz="900" dirty="0" smtClean="0"/>
                        <a:t>-9.0/-9.0</a:t>
                      </a:r>
                      <a:endParaRPr lang="de-DE" sz="900" b="0" i="0" dirty="0"/>
                    </a:p>
                  </a:txBody>
                  <a:tcPr marL="54000" marR="54000" marT="25200" marB="25200" anchor="ctr"/>
                </a:tc>
              </a:tr>
            </a:tbl>
          </a:graphicData>
        </a:graphic>
      </p:graphicFrame>
      <p:grpSp>
        <p:nvGrpSpPr>
          <p:cNvPr id="10" name="Gruppieren 9"/>
          <p:cNvGrpSpPr>
            <a:grpSpLocks noChangeAspect="1"/>
          </p:cNvGrpSpPr>
          <p:nvPr/>
        </p:nvGrpSpPr>
        <p:grpSpPr>
          <a:xfrm>
            <a:off x="4568912" y="3223212"/>
            <a:ext cx="3099432" cy="1402019"/>
            <a:chOff x="3652689" y="3745559"/>
            <a:chExt cx="5288800" cy="2392377"/>
          </a:xfrm>
        </p:grpSpPr>
        <p:grpSp>
          <p:nvGrpSpPr>
            <p:cNvPr id="11" name="Gruppieren 10"/>
            <p:cNvGrpSpPr/>
            <p:nvPr/>
          </p:nvGrpSpPr>
          <p:grpSpPr>
            <a:xfrm>
              <a:off x="3652689" y="3803349"/>
              <a:ext cx="4564386" cy="2334587"/>
              <a:chOff x="4372769" y="3211942"/>
              <a:chExt cx="4564386" cy="2334587"/>
            </a:xfrm>
          </p:grpSpPr>
          <p:pic>
            <p:nvPicPr>
              <p:cNvPr id="13" name="Grafik 12"/>
              <p:cNvPicPr>
                <a:picLocks noChangeAspect="1"/>
              </p:cNvPicPr>
              <p:nvPr/>
            </p:nvPicPr>
            <p:blipFill rotWithShape="1">
              <a:blip r:embed="rId2" cstate="print">
                <a:extLst>
                  <a:ext uri="{28A0092B-C50C-407E-A947-70E740481C1C}">
                    <a14:useLocalDpi xmlns:a14="http://schemas.microsoft.com/office/drawing/2010/main" val="0"/>
                  </a:ext>
                </a:extLst>
              </a:blip>
              <a:srcRect l="15781" r="18697"/>
              <a:stretch/>
            </p:blipFill>
            <p:spPr>
              <a:xfrm rot="5400000">
                <a:off x="5598237" y="2207611"/>
                <a:ext cx="2113450" cy="4564386"/>
              </a:xfrm>
              <a:prstGeom prst="rect">
                <a:avLst/>
              </a:prstGeom>
            </p:spPr>
          </p:pic>
          <p:sp>
            <p:nvSpPr>
              <p:cNvPr id="14" name="Textfeld 13"/>
              <p:cNvSpPr txBox="1"/>
              <p:nvPr/>
            </p:nvSpPr>
            <p:spPr>
              <a:xfrm>
                <a:off x="4590242" y="3211942"/>
                <a:ext cx="2517049" cy="393887"/>
              </a:xfrm>
              <a:prstGeom prst="rect">
                <a:avLst/>
              </a:prstGeom>
              <a:solidFill>
                <a:schemeClr val="bg1"/>
              </a:solidFill>
              <a:ln>
                <a:solidFill>
                  <a:schemeClr val="tx1"/>
                </a:solidFill>
              </a:ln>
            </p:spPr>
            <p:txBody>
              <a:bodyPr wrap="none" rtlCol="0">
                <a:spAutoFit/>
              </a:bodyPr>
              <a:lstStyle/>
              <a:p>
                <a:pPr>
                  <a:buNone/>
                </a:pPr>
                <a:r>
                  <a:rPr lang="en-US" sz="900" dirty="0"/>
                  <a:t>O</a:t>
                </a:r>
                <a:r>
                  <a:rPr lang="en-US" sz="900" dirty="0" smtClean="0"/>
                  <a:t>ptics for high </a:t>
                </a:r>
                <a:r>
                  <a:rPr lang="el-GR" sz="900" dirty="0" smtClean="0"/>
                  <a:t>γ</a:t>
                </a:r>
                <a:r>
                  <a:rPr lang="en-US" sz="900" baseline="-25000" dirty="0" smtClean="0"/>
                  <a:t>t</a:t>
                </a:r>
                <a:r>
                  <a:rPr lang="en-US" sz="900" dirty="0" smtClean="0"/>
                  <a:t> scheme</a:t>
                </a:r>
                <a:endParaRPr lang="de-DE" sz="900" dirty="0" smtClean="0"/>
              </a:p>
            </p:txBody>
          </p:sp>
        </p:grpSp>
        <p:pic>
          <p:nvPicPr>
            <p:cNvPr id="12" name="Grafik 11"/>
            <p:cNvPicPr>
              <a:picLocks noChangeAspect="1"/>
            </p:cNvPicPr>
            <p:nvPr/>
          </p:nvPicPr>
          <p:blipFill rotWithShape="1">
            <a:blip r:embed="rId3" cstate="print">
              <a:extLst>
                <a:ext uri="{28A0092B-C50C-407E-A947-70E740481C1C}">
                  <a14:useLocalDpi xmlns:a14="http://schemas.microsoft.com/office/drawing/2010/main" val="0"/>
                </a:ext>
              </a:extLst>
            </a:blip>
            <a:srcRect l="26587" t="81879" r="26072" b="5030"/>
            <a:stretch/>
          </p:blipFill>
          <p:spPr>
            <a:xfrm rot="5400000">
              <a:off x="7300875" y="4463323"/>
              <a:ext cx="2358378" cy="922850"/>
            </a:xfrm>
            <a:prstGeom prst="rect">
              <a:avLst/>
            </a:prstGeom>
          </p:spPr>
        </p:pic>
      </p:grpSp>
      <p:grpSp>
        <p:nvGrpSpPr>
          <p:cNvPr id="15" name="Gruppieren 14"/>
          <p:cNvGrpSpPr>
            <a:grpSpLocks noChangeAspect="1"/>
          </p:cNvGrpSpPr>
          <p:nvPr/>
        </p:nvGrpSpPr>
        <p:grpSpPr>
          <a:xfrm>
            <a:off x="7137656" y="3223212"/>
            <a:ext cx="1896390" cy="1573940"/>
            <a:chOff x="3915687" y="3952846"/>
            <a:chExt cx="2880360" cy="2390602"/>
          </a:xfrm>
        </p:grpSpPr>
        <p:pic>
          <p:nvPicPr>
            <p:cNvPr id="16" name="Grafik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5687" y="4179368"/>
              <a:ext cx="2880360" cy="2164080"/>
            </a:xfrm>
            <a:prstGeom prst="rect">
              <a:avLst/>
            </a:prstGeom>
          </p:spPr>
        </p:pic>
        <p:sp>
          <p:nvSpPr>
            <p:cNvPr id="17" name="Textfeld 16"/>
            <p:cNvSpPr txBox="1"/>
            <p:nvPr/>
          </p:nvSpPr>
          <p:spPr>
            <a:xfrm>
              <a:off x="4370008" y="3952846"/>
              <a:ext cx="2286303" cy="350603"/>
            </a:xfrm>
            <a:prstGeom prst="rect">
              <a:avLst/>
            </a:prstGeom>
            <a:solidFill>
              <a:schemeClr val="bg1"/>
            </a:solidFill>
            <a:ln>
              <a:solidFill>
                <a:schemeClr val="tx1"/>
              </a:solidFill>
            </a:ln>
          </p:spPr>
          <p:txBody>
            <a:bodyPr wrap="none" lIns="54000" rIns="54000" rtlCol="0">
              <a:spAutoFit/>
            </a:bodyPr>
            <a:lstStyle/>
            <a:p>
              <a:pPr algn="ctr">
                <a:buNone/>
              </a:pPr>
              <a:r>
                <a:rPr lang="el-GR" sz="900" dirty="0" smtClean="0"/>
                <a:t>α</a:t>
              </a:r>
              <a:r>
                <a:rPr lang="en-US" sz="900" dirty="0" smtClean="0"/>
                <a:t>-bucket in high </a:t>
              </a:r>
              <a:r>
                <a:rPr lang="el-GR" sz="900" dirty="0" smtClean="0"/>
                <a:t>γ</a:t>
              </a:r>
              <a:r>
                <a:rPr lang="en-US" sz="900" baseline="-25000" dirty="0" smtClean="0"/>
                <a:t>t</a:t>
              </a:r>
              <a:r>
                <a:rPr lang="en-US" sz="900" dirty="0" smtClean="0"/>
                <a:t> scheme </a:t>
              </a:r>
              <a:endParaRPr lang="de-DE" sz="900" dirty="0" smtClean="0"/>
            </a:p>
          </p:txBody>
        </p:sp>
        <p:sp>
          <p:nvSpPr>
            <p:cNvPr id="18" name="Textfeld 17"/>
            <p:cNvSpPr txBox="1"/>
            <p:nvPr/>
          </p:nvSpPr>
          <p:spPr>
            <a:xfrm>
              <a:off x="5088000" y="5326992"/>
              <a:ext cx="874151" cy="242201"/>
            </a:xfrm>
            <a:prstGeom prst="rect">
              <a:avLst/>
            </a:prstGeom>
            <a:noFill/>
            <a:ln>
              <a:noFill/>
            </a:ln>
          </p:spPr>
          <p:txBody>
            <a:bodyPr wrap="none" lIns="54000" tIns="18000" rIns="54000" bIns="18000" rtlCol="0">
              <a:spAutoFit/>
            </a:bodyPr>
            <a:lstStyle/>
            <a:p>
              <a:pPr algn="ctr">
                <a:buNone/>
              </a:pPr>
              <a:r>
                <a:rPr lang="el-GR" sz="800" dirty="0" smtClean="0">
                  <a:solidFill>
                    <a:srgbClr val="FF0000"/>
                  </a:solidFill>
                </a:rPr>
                <a:t>ε</a:t>
              </a:r>
              <a:r>
                <a:rPr lang="en-US" sz="800" baseline="-25000" dirty="0" smtClean="0">
                  <a:solidFill>
                    <a:srgbClr val="FF0000"/>
                  </a:solidFill>
                </a:rPr>
                <a:t>n</a:t>
              </a:r>
              <a:r>
                <a:rPr lang="en-US" sz="800" dirty="0" smtClean="0">
                  <a:solidFill>
                    <a:srgbClr val="FF0000"/>
                  </a:solidFill>
                </a:rPr>
                <a:t>=12 </a:t>
              </a:r>
              <a:r>
                <a:rPr lang="en-US" sz="800" dirty="0" err="1" smtClean="0">
                  <a:solidFill>
                    <a:srgbClr val="FF0000"/>
                  </a:solidFill>
                </a:rPr>
                <a:t>eVs</a:t>
              </a:r>
              <a:endParaRPr lang="de-DE" sz="700" dirty="0" smtClean="0">
                <a:solidFill>
                  <a:srgbClr val="FF0000"/>
                </a:solidFill>
              </a:endParaRPr>
            </a:p>
          </p:txBody>
        </p:sp>
        <p:sp>
          <p:nvSpPr>
            <p:cNvPr id="19" name="Textfeld 18"/>
            <p:cNvSpPr txBox="1"/>
            <p:nvPr/>
          </p:nvSpPr>
          <p:spPr>
            <a:xfrm>
              <a:off x="5041663" y="4867253"/>
              <a:ext cx="908237" cy="242201"/>
            </a:xfrm>
            <a:prstGeom prst="rect">
              <a:avLst/>
            </a:prstGeom>
            <a:noFill/>
            <a:ln>
              <a:noFill/>
            </a:ln>
          </p:spPr>
          <p:txBody>
            <a:bodyPr wrap="none" lIns="54000" tIns="18000" rIns="54000" bIns="18000" rtlCol="0">
              <a:spAutoFit/>
            </a:bodyPr>
            <a:lstStyle/>
            <a:p>
              <a:pPr algn="ctr">
                <a:buNone/>
              </a:pPr>
              <a:r>
                <a:rPr lang="en-US" sz="800" dirty="0" smtClean="0"/>
                <a:t>A</a:t>
              </a:r>
              <a:r>
                <a:rPr lang="en-US" sz="800" baseline="-25000" dirty="0" smtClean="0"/>
                <a:t>n</a:t>
              </a:r>
              <a:r>
                <a:rPr lang="en-US" sz="800" dirty="0" smtClean="0"/>
                <a:t>=26 </a:t>
              </a:r>
              <a:r>
                <a:rPr lang="en-US" sz="800" dirty="0" err="1" smtClean="0"/>
                <a:t>eVs</a:t>
              </a:r>
              <a:endParaRPr lang="de-DE" sz="800" dirty="0" smtClean="0"/>
            </a:p>
          </p:txBody>
        </p:sp>
        <p:grpSp>
          <p:nvGrpSpPr>
            <p:cNvPr id="20" name="Gruppieren 19"/>
            <p:cNvGrpSpPr/>
            <p:nvPr/>
          </p:nvGrpSpPr>
          <p:grpSpPr>
            <a:xfrm>
              <a:off x="5429140" y="4579268"/>
              <a:ext cx="881454" cy="242201"/>
              <a:chOff x="5139997" y="4493850"/>
              <a:chExt cx="881454" cy="242201"/>
            </a:xfrm>
          </p:grpSpPr>
          <p:sp>
            <p:nvSpPr>
              <p:cNvPr id="21" name="Ellipse 20"/>
              <p:cNvSpPr>
                <a:spLocks noChangeAspect="1"/>
              </p:cNvSpPr>
              <p:nvPr/>
            </p:nvSpPr>
            <p:spPr bwMode="auto">
              <a:xfrm>
                <a:off x="5181700" y="4573702"/>
                <a:ext cx="72000" cy="72000"/>
              </a:xfrm>
              <a:prstGeom prst="ellipse">
                <a:avLst/>
              </a:prstGeom>
              <a:solidFill>
                <a:srgbClr val="3333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de-DE" sz="1600" b="0" i="0" u="none" strike="noStrike" cap="none" normalizeH="0" baseline="0" smtClean="0">
                  <a:ln>
                    <a:noFill/>
                  </a:ln>
                  <a:solidFill>
                    <a:schemeClr val="tx1"/>
                  </a:solidFill>
                  <a:effectLst/>
                  <a:latin typeface="Arial" charset="0"/>
                </a:endParaRPr>
              </a:p>
            </p:txBody>
          </p:sp>
          <p:sp>
            <p:nvSpPr>
              <p:cNvPr id="22" name="Textfeld 21"/>
              <p:cNvSpPr txBox="1"/>
              <p:nvPr/>
            </p:nvSpPr>
            <p:spPr>
              <a:xfrm>
                <a:off x="5139997" y="4493850"/>
                <a:ext cx="881454" cy="242201"/>
              </a:xfrm>
              <a:prstGeom prst="rect">
                <a:avLst/>
              </a:prstGeom>
              <a:noFill/>
              <a:ln>
                <a:noFill/>
              </a:ln>
            </p:spPr>
            <p:txBody>
              <a:bodyPr wrap="none" lIns="54000" tIns="18000" rIns="54000" bIns="18000" rtlCol="0">
                <a:spAutoFit/>
              </a:bodyPr>
              <a:lstStyle/>
              <a:p>
                <a:pPr algn="ctr">
                  <a:buNone/>
                </a:pPr>
                <a:r>
                  <a:rPr lang="en-US" sz="800" i="1" dirty="0" smtClean="0">
                    <a:solidFill>
                      <a:srgbClr val="3333FF"/>
                    </a:solidFill>
                  </a:rPr>
                  <a:t>fixed point</a:t>
                </a:r>
                <a:endParaRPr lang="de-DE" sz="700" i="1" dirty="0" smtClean="0">
                  <a:solidFill>
                    <a:srgbClr val="3333FF"/>
                  </a:solidFill>
                </a:endParaRPr>
              </a:p>
            </p:txBody>
          </p:sp>
        </p:grpSp>
      </p:grpSp>
      <p:grpSp>
        <p:nvGrpSpPr>
          <p:cNvPr id="1037" name="Gruppieren 1036"/>
          <p:cNvGrpSpPr/>
          <p:nvPr/>
        </p:nvGrpSpPr>
        <p:grpSpPr>
          <a:xfrm>
            <a:off x="4633504" y="4892433"/>
            <a:ext cx="2674800" cy="1488895"/>
            <a:chOff x="4599737" y="4892433"/>
            <a:chExt cx="2674800" cy="1488895"/>
          </a:xfrm>
        </p:grpSpPr>
        <p:grpSp>
          <p:nvGrpSpPr>
            <p:cNvPr id="1036" name="Gruppieren 1035"/>
            <p:cNvGrpSpPr/>
            <p:nvPr/>
          </p:nvGrpSpPr>
          <p:grpSpPr>
            <a:xfrm>
              <a:off x="4599737" y="5022383"/>
              <a:ext cx="2674800" cy="1358945"/>
              <a:chOff x="4599737" y="5209488"/>
              <a:chExt cx="2674800" cy="1358945"/>
            </a:xfrm>
          </p:grpSpPr>
          <p:cxnSp>
            <p:nvCxnSpPr>
              <p:cNvPr id="29" name="Gerade Verbindung mit Pfeil 28"/>
              <p:cNvCxnSpPr/>
              <p:nvPr/>
            </p:nvCxnSpPr>
            <p:spPr bwMode="auto">
              <a:xfrm>
                <a:off x="6251999" y="6568433"/>
                <a:ext cx="696265" cy="0"/>
              </a:xfrm>
              <a:prstGeom prst="straightConnector1">
                <a:avLst/>
              </a:prstGeom>
              <a:noFill/>
              <a:ln w="19050" cap="flat" cmpd="sng" algn="ctr">
                <a:solidFill>
                  <a:srgbClr val="FF00FF"/>
                </a:solidFill>
                <a:prstDash val="solid"/>
                <a:round/>
                <a:headEnd type="arrow" w="sm" len="med"/>
                <a:tailEnd type="arrow" w="sm"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p:cNvSpPr txBox="1"/>
              <p:nvPr/>
            </p:nvSpPr>
            <p:spPr>
              <a:xfrm>
                <a:off x="6445695" y="6422828"/>
                <a:ext cx="336631" cy="123111"/>
              </a:xfrm>
              <a:prstGeom prst="rect">
                <a:avLst/>
              </a:prstGeom>
              <a:noFill/>
            </p:spPr>
            <p:txBody>
              <a:bodyPr wrap="none" lIns="0" tIns="0" rIns="0" bIns="0" rtlCol="0">
                <a:spAutoFit/>
              </a:bodyPr>
              <a:lstStyle/>
              <a:p>
                <a:pPr>
                  <a:buNone/>
                </a:pPr>
                <a:r>
                  <a:rPr lang="el-GR" sz="800" dirty="0" smtClean="0"/>
                  <a:t>Δμ</a:t>
                </a:r>
                <a:r>
                  <a:rPr lang="en-US" sz="800" baseline="-25000" dirty="0" smtClean="0"/>
                  <a:t>x </a:t>
                </a:r>
                <a:r>
                  <a:rPr lang="en-US" sz="800" dirty="0" smtClean="0"/>
                  <a:t>≈ </a:t>
                </a:r>
                <a:r>
                  <a:rPr lang="el-GR" sz="800" dirty="0" smtClean="0"/>
                  <a:t>π</a:t>
                </a:r>
                <a:endParaRPr lang="de-DE" sz="800" dirty="0" smtClean="0"/>
              </a:p>
            </p:txBody>
          </p:sp>
          <p:pic>
            <p:nvPicPr>
              <p:cNvPr id="1027" name="Picture 3" descr="\\WINFILESVI\TBH$root\dondreka\GSI\FAIR\Präsentationen\Spiller_East_Lansing_2014\gtjump.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466" r="19021" b="-55"/>
              <a:stretch/>
            </p:blipFill>
            <p:spPr bwMode="auto">
              <a:xfrm rot="5400000">
                <a:off x="5318237" y="4490988"/>
                <a:ext cx="1237800" cy="267480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Gerade Verbindung 24"/>
              <p:cNvCxnSpPr/>
              <p:nvPr/>
            </p:nvCxnSpPr>
            <p:spPr bwMode="auto">
              <a:xfrm>
                <a:off x="6251999" y="5233963"/>
                <a:ext cx="0" cy="1334470"/>
              </a:xfrm>
              <a:prstGeom prst="line">
                <a:avLst/>
              </a:prstGeom>
              <a:noFill/>
              <a:ln w="19050" cap="flat" cmpd="sng" algn="ctr">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 Verbindung 25"/>
              <p:cNvCxnSpPr/>
              <p:nvPr/>
            </p:nvCxnSpPr>
            <p:spPr bwMode="auto">
              <a:xfrm>
                <a:off x="6948264" y="5233963"/>
                <a:ext cx="0" cy="1334470"/>
              </a:xfrm>
              <a:prstGeom prst="line">
                <a:avLst/>
              </a:prstGeom>
              <a:noFill/>
              <a:ln w="19050" cap="flat" cmpd="sng" algn="ctr">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feld 27"/>
              <p:cNvSpPr txBox="1"/>
              <p:nvPr/>
            </p:nvSpPr>
            <p:spPr>
              <a:xfrm>
                <a:off x="6789959" y="6151769"/>
                <a:ext cx="133050" cy="138499"/>
              </a:xfrm>
              <a:prstGeom prst="rect">
                <a:avLst/>
              </a:prstGeom>
              <a:noFill/>
            </p:spPr>
            <p:txBody>
              <a:bodyPr wrap="none" lIns="0" tIns="0" rIns="0" bIns="0" rtlCol="0">
                <a:spAutoFit/>
              </a:bodyPr>
              <a:lstStyle/>
              <a:p>
                <a:pPr>
                  <a:buNone/>
                </a:pPr>
                <a:r>
                  <a:rPr lang="en-US" sz="900" dirty="0" smtClean="0"/>
                  <a:t>Q</a:t>
                </a:r>
                <a:r>
                  <a:rPr lang="en-US" sz="900" baseline="-25000" dirty="0" smtClean="0"/>
                  <a:t>2</a:t>
                </a:r>
                <a:endParaRPr lang="de-DE" sz="900" dirty="0" smtClean="0"/>
              </a:p>
            </p:txBody>
          </p:sp>
          <p:sp>
            <p:nvSpPr>
              <p:cNvPr id="44" name="Textfeld 43"/>
              <p:cNvSpPr txBox="1"/>
              <p:nvPr/>
            </p:nvSpPr>
            <p:spPr>
              <a:xfrm>
                <a:off x="6277817" y="6151769"/>
                <a:ext cx="133050" cy="138499"/>
              </a:xfrm>
              <a:prstGeom prst="rect">
                <a:avLst/>
              </a:prstGeom>
              <a:noFill/>
            </p:spPr>
            <p:txBody>
              <a:bodyPr wrap="none" lIns="0" tIns="0" rIns="0" bIns="0" rtlCol="0">
                <a:spAutoFit/>
              </a:bodyPr>
              <a:lstStyle/>
              <a:p>
                <a:pPr>
                  <a:buNone/>
                </a:pPr>
                <a:r>
                  <a:rPr lang="en-US" sz="900" dirty="0" smtClean="0"/>
                  <a:t>Q</a:t>
                </a:r>
                <a:r>
                  <a:rPr lang="en-US" sz="900" baseline="-25000" dirty="0" smtClean="0"/>
                  <a:t>1</a:t>
                </a:r>
                <a:endParaRPr lang="de-DE" sz="900" dirty="0" smtClean="0"/>
              </a:p>
            </p:txBody>
          </p:sp>
        </p:grpSp>
        <p:sp>
          <p:nvSpPr>
            <p:cNvPr id="31" name="Textfeld 30"/>
            <p:cNvSpPr txBox="1"/>
            <p:nvPr/>
          </p:nvSpPr>
          <p:spPr>
            <a:xfrm>
              <a:off x="4721040" y="4892433"/>
              <a:ext cx="1507144" cy="230832"/>
            </a:xfrm>
            <a:prstGeom prst="rect">
              <a:avLst/>
            </a:prstGeom>
            <a:solidFill>
              <a:schemeClr val="bg1"/>
            </a:solidFill>
            <a:ln>
              <a:solidFill>
                <a:schemeClr val="tx1"/>
              </a:solidFill>
            </a:ln>
          </p:spPr>
          <p:txBody>
            <a:bodyPr wrap="none" rtlCol="0">
              <a:spAutoFit/>
            </a:bodyPr>
            <a:lstStyle/>
            <a:p>
              <a:pPr>
                <a:buNone/>
              </a:pPr>
              <a:r>
                <a:rPr lang="en-US" sz="900" dirty="0" smtClean="0"/>
                <a:t>Optics for </a:t>
              </a:r>
              <a:r>
                <a:rPr lang="el-GR" sz="900" dirty="0" smtClean="0"/>
                <a:t>γ</a:t>
              </a:r>
              <a:r>
                <a:rPr lang="en-US" sz="900" baseline="-25000" dirty="0" smtClean="0"/>
                <a:t>t</a:t>
              </a:r>
              <a:r>
                <a:rPr lang="en-US" sz="900" dirty="0" smtClean="0"/>
                <a:t> jump scheme</a:t>
              </a:r>
              <a:endParaRPr lang="de-DE" sz="900" dirty="0" smtClean="0"/>
            </a:p>
          </p:txBody>
        </p:sp>
      </p:grpSp>
      <p:grpSp>
        <p:nvGrpSpPr>
          <p:cNvPr id="1041" name="Gruppieren 1040"/>
          <p:cNvGrpSpPr/>
          <p:nvPr/>
        </p:nvGrpSpPr>
        <p:grpSpPr>
          <a:xfrm>
            <a:off x="7304205" y="4892433"/>
            <a:ext cx="1583927" cy="1562869"/>
            <a:chOff x="7304205" y="4892433"/>
            <a:chExt cx="1583927" cy="1562869"/>
          </a:xfrm>
        </p:grpSpPr>
        <p:pic>
          <p:nvPicPr>
            <p:cNvPr id="1040" name="Picture 6" descr="Q:\GSI\FAIR\Präsentationen\Spiller_East_Lansing_2014\jump_qua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9385" y="5095377"/>
              <a:ext cx="1428747" cy="13599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1089" b="13900"/>
            <a:stretch/>
          </p:blipFill>
          <p:spPr bwMode="auto">
            <a:xfrm>
              <a:off x="7304205" y="5065791"/>
              <a:ext cx="851637" cy="5954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7" name="Textfeld 46"/>
            <p:cNvSpPr txBox="1"/>
            <p:nvPr/>
          </p:nvSpPr>
          <p:spPr>
            <a:xfrm>
              <a:off x="7697092" y="4892433"/>
              <a:ext cx="1000325" cy="230832"/>
            </a:xfrm>
            <a:prstGeom prst="rect">
              <a:avLst/>
            </a:prstGeom>
            <a:solidFill>
              <a:schemeClr val="bg1"/>
            </a:solidFill>
            <a:ln>
              <a:solidFill>
                <a:schemeClr val="tx1"/>
              </a:solidFill>
            </a:ln>
          </p:spPr>
          <p:txBody>
            <a:bodyPr wrap="none" lIns="54000" rIns="54000" rtlCol="0">
              <a:spAutoFit/>
            </a:bodyPr>
            <a:lstStyle/>
            <a:p>
              <a:pPr algn="ctr">
                <a:buNone/>
              </a:pPr>
              <a:r>
                <a:rPr lang="en-US" sz="900" dirty="0" smtClean="0"/>
                <a:t>Jump </a:t>
              </a:r>
              <a:r>
                <a:rPr lang="en-US" sz="900" dirty="0" err="1" smtClean="0"/>
                <a:t>quadrupole</a:t>
              </a:r>
              <a:endParaRPr lang="de-DE" sz="900" dirty="0" smtClean="0"/>
            </a:p>
          </p:txBody>
        </p:sp>
      </p:grpSp>
    </p:spTree>
    <p:extLst>
      <p:ext uri="{BB962C8B-B14F-4D97-AF65-F5344CB8AC3E}">
        <p14:creationId xmlns:p14="http://schemas.microsoft.com/office/powerpoint/2010/main" val="6921890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738" y="1196975"/>
            <a:ext cx="3502025" cy="4464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701" name="Textfeld 3"/>
          <p:cNvSpPr txBox="1">
            <a:spLocks noChangeArrowheads="1"/>
          </p:cNvSpPr>
          <p:nvPr/>
        </p:nvSpPr>
        <p:spPr bwMode="auto">
          <a:xfrm>
            <a:off x="4884738" y="5672138"/>
            <a:ext cx="3673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r>
              <a:rPr lang="de-DE" altLang="de-DE" sz="1400"/>
              <a:t>Design model of a fast pulsed quadrupole</a:t>
            </a:r>
          </a:p>
        </p:txBody>
      </p:sp>
      <p:sp>
        <p:nvSpPr>
          <p:cNvPr id="2" name="Titel 1"/>
          <p:cNvSpPr>
            <a:spLocks noGrp="1"/>
          </p:cNvSpPr>
          <p:nvPr>
            <p:ph type="title"/>
          </p:nvPr>
        </p:nvSpPr>
        <p:spPr/>
        <p:txBody>
          <a:bodyPr>
            <a:normAutofit/>
          </a:bodyPr>
          <a:lstStyle/>
          <a:p>
            <a:r>
              <a:rPr lang="de-DE" altLang="de-DE" dirty="0"/>
              <a:t>Transverse </a:t>
            </a:r>
            <a:r>
              <a:rPr lang="de-DE" altLang="de-DE" dirty="0" err="1"/>
              <a:t>Emittance</a:t>
            </a:r>
            <a:r>
              <a:rPr lang="de-DE" altLang="de-DE" dirty="0"/>
              <a:t> </a:t>
            </a:r>
            <a:r>
              <a:rPr lang="de-DE" altLang="de-DE" dirty="0" smtClean="0"/>
              <a:t>Transfer</a:t>
            </a:r>
            <a:endParaRPr lang="de-DE" dirty="0"/>
          </a:p>
        </p:txBody>
      </p:sp>
      <p:sp>
        <p:nvSpPr>
          <p:cNvPr id="4" name="Inhaltsplatzhalter 3"/>
          <p:cNvSpPr>
            <a:spLocks noGrp="1"/>
          </p:cNvSpPr>
          <p:nvPr>
            <p:ph idx="1"/>
          </p:nvPr>
        </p:nvSpPr>
        <p:spPr>
          <a:xfrm>
            <a:off x="752654" y="1450685"/>
            <a:ext cx="4132084" cy="4903585"/>
          </a:xfrm>
        </p:spPr>
        <p:txBody>
          <a:bodyPr>
            <a:noAutofit/>
          </a:bodyPr>
          <a:lstStyle/>
          <a:p>
            <a:pPr algn="just">
              <a:buFont typeface="Wingdings" panose="05000000000000000000" pitchFamily="2" charset="2"/>
              <a:buChar char="§"/>
              <a:defRPr/>
            </a:pPr>
            <a:r>
              <a:rPr lang="de-DE" sz="1600" dirty="0" err="1"/>
              <a:t>Controlled</a:t>
            </a:r>
            <a:r>
              <a:rPr lang="de-DE" sz="1600" dirty="0"/>
              <a:t> </a:t>
            </a:r>
            <a:r>
              <a:rPr lang="de-DE" sz="1600" dirty="0" err="1"/>
              <a:t>fill-up</a:t>
            </a:r>
            <a:r>
              <a:rPr lang="de-DE" sz="1600" dirty="0"/>
              <a:t> </a:t>
            </a:r>
            <a:r>
              <a:rPr lang="de-DE" sz="1600" dirty="0" err="1"/>
              <a:t>of</a:t>
            </a:r>
            <a:r>
              <a:rPr lang="de-DE" sz="1600" dirty="0"/>
              <a:t> </a:t>
            </a:r>
            <a:r>
              <a:rPr lang="de-DE" sz="1600" dirty="0" err="1"/>
              <a:t>the</a:t>
            </a:r>
            <a:r>
              <a:rPr lang="de-DE" sz="1600" dirty="0"/>
              <a:t> </a:t>
            </a:r>
            <a:r>
              <a:rPr lang="de-DE" sz="1600" dirty="0" err="1"/>
              <a:t>vertical</a:t>
            </a:r>
            <a:r>
              <a:rPr lang="de-DE" sz="1600" dirty="0"/>
              <a:t> </a:t>
            </a:r>
            <a:r>
              <a:rPr lang="de-DE" sz="1600" dirty="0" err="1"/>
              <a:t>acceptance</a:t>
            </a:r>
            <a:r>
              <a:rPr lang="de-DE" sz="1600" dirty="0"/>
              <a:t> (partial </a:t>
            </a:r>
            <a:r>
              <a:rPr lang="de-DE" sz="1600" dirty="0" err="1"/>
              <a:t>emittance</a:t>
            </a:r>
            <a:r>
              <a:rPr lang="de-DE" sz="1600" dirty="0"/>
              <a:t> </a:t>
            </a:r>
            <a:r>
              <a:rPr lang="de-DE" sz="1600" dirty="0" err="1"/>
              <a:t>transfer</a:t>
            </a:r>
            <a:r>
              <a:rPr lang="de-DE" sz="1600" dirty="0"/>
              <a:t>).</a:t>
            </a:r>
          </a:p>
          <a:p>
            <a:pPr lvl="1" algn="just">
              <a:buFont typeface="Wingdings" panose="05000000000000000000" pitchFamily="2" charset="2"/>
              <a:buChar char="§"/>
              <a:defRPr/>
            </a:pPr>
            <a:r>
              <a:rPr lang="de-DE" sz="1200" dirty="0"/>
              <a:t>Enhanced MT </a:t>
            </a:r>
            <a:r>
              <a:rPr lang="de-DE" sz="1200" dirty="0" err="1"/>
              <a:t>injection</a:t>
            </a:r>
            <a:r>
              <a:rPr lang="de-DE" sz="1200" dirty="0"/>
              <a:t> </a:t>
            </a:r>
            <a:r>
              <a:rPr lang="de-DE" sz="1200" dirty="0" err="1"/>
              <a:t>efficiency</a:t>
            </a:r>
            <a:r>
              <a:rPr lang="de-DE" sz="1200" dirty="0"/>
              <a:t>.</a:t>
            </a:r>
          </a:p>
          <a:p>
            <a:pPr lvl="1" algn="just">
              <a:buFont typeface="Wingdings" panose="05000000000000000000" pitchFamily="2" charset="2"/>
              <a:buChar char="§"/>
              <a:defRPr/>
            </a:pPr>
            <a:r>
              <a:rPr lang="de-DE" sz="1200" dirty="0"/>
              <a:t>Enhanced </a:t>
            </a:r>
            <a:r>
              <a:rPr lang="de-DE" sz="1200" dirty="0" err="1"/>
              <a:t>space</a:t>
            </a:r>
            <a:r>
              <a:rPr lang="de-DE" sz="1200" dirty="0"/>
              <a:t> </a:t>
            </a:r>
            <a:r>
              <a:rPr lang="de-DE" sz="1200" dirty="0" err="1"/>
              <a:t>charge</a:t>
            </a:r>
            <a:r>
              <a:rPr lang="de-DE" sz="1200" dirty="0"/>
              <a:t> </a:t>
            </a:r>
            <a:r>
              <a:rPr lang="de-DE" sz="1200" dirty="0" err="1"/>
              <a:t>limit</a:t>
            </a:r>
            <a:r>
              <a:rPr lang="de-DE" sz="1200" dirty="0"/>
              <a:t>.</a:t>
            </a:r>
          </a:p>
          <a:p>
            <a:pPr algn="just">
              <a:buFont typeface="Wingdings" panose="05000000000000000000" pitchFamily="2" charset="2"/>
              <a:buChar char="§"/>
              <a:defRPr/>
            </a:pPr>
            <a:endParaRPr lang="de-DE" sz="1600" dirty="0"/>
          </a:p>
          <a:p>
            <a:pPr algn="just">
              <a:buFont typeface="Wingdings" panose="05000000000000000000" pitchFamily="2" charset="2"/>
              <a:buChar char="§"/>
              <a:defRPr/>
            </a:pPr>
            <a:r>
              <a:rPr lang="de-DE" sz="1600" dirty="0"/>
              <a:t>Transverse </a:t>
            </a:r>
            <a:r>
              <a:rPr lang="de-DE" sz="1600" dirty="0" err="1"/>
              <a:t>exchange</a:t>
            </a:r>
            <a:r>
              <a:rPr lang="de-DE" sz="1600" dirty="0"/>
              <a:t> </a:t>
            </a:r>
            <a:r>
              <a:rPr lang="de-DE" sz="1600" dirty="0" err="1"/>
              <a:t>of</a:t>
            </a:r>
            <a:r>
              <a:rPr lang="de-DE" sz="1600" dirty="0"/>
              <a:t> </a:t>
            </a:r>
            <a:r>
              <a:rPr lang="de-DE" sz="1600" dirty="0" err="1"/>
              <a:t>emittance</a:t>
            </a:r>
            <a:r>
              <a:rPr lang="de-DE" sz="1600" dirty="0"/>
              <a:t> (</a:t>
            </a:r>
            <a:r>
              <a:rPr lang="de-DE" sz="1600" dirty="0" err="1"/>
              <a:t>hor</a:t>
            </a:r>
            <a:r>
              <a:rPr lang="de-DE" sz="1600" dirty="0"/>
              <a:t>.&gt;</a:t>
            </a:r>
            <a:r>
              <a:rPr lang="de-DE" sz="1600" dirty="0" err="1"/>
              <a:t>vert</a:t>
            </a:r>
            <a:r>
              <a:rPr lang="de-DE" sz="1600" dirty="0"/>
              <a:t>.) via a </a:t>
            </a:r>
            <a:r>
              <a:rPr lang="de-DE" sz="1600" dirty="0" err="1"/>
              <a:t>short</a:t>
            </a:r>
            <a:r>
              <a:rPr lang="de-DE" sz="1600" dirty="0"/>
              <a:t> </a:t>
            </a:r>
            <a:r>
              <a:rPr lang="de-DE" sz="1600" dirty="0" err="1"/>
              <a:t>excitation</a:t>
            </a:r>
            <a:r>
              <a:rPr lang="de-DE" sz="1600" dirty="0"/>
              <a:t> </a:t>
            </a:r>
            <a:r>
              <a:rPr lang="de-DE" sz="1600" dirty="0" err="1"/>
              <a:t>of</a:t>
            </a:r>
            <a:r>
              <a:rPr lang="de-DE" sz="1600" dirty="0"/>
              <a:t> </a:t>
            </a:r>
            <a:r>
              <a:rPr lang="de-DE" sz="1600" dirty="0" err="1"/>
              <a:t>the</a:t>
            </a:r>
            <a:r>
              <a:rPr lang="de-DE" sz="1600" dirty="0"/>
              <a:t> linear </a:t>
            </a:r>
            <a:r>
              <a:rPr lang="de-DE" sz="1600" dirty="0" err="1"/>
              <a:t>coupling</a:t>
            </a:r>
            <a:r>
              <a:rPr lang="de-DE" sz="1600" dirty="0"/>
              <a:t> </a:t>
            </a:r>
            <a:r>
              <a:rPr lang="de-DE" sz="1600" dirty="0" err="1"/>
              <a:t>resonance</a:t>
            </a:r>
            <a:r>
              <a:rPr lang="de-DE" sz="1600" dirty="0"/>
              <a:t>.</a:t>
            </a:r>
          </a:p>
          <a:p>
            <a:pPr lvl="1" algn="just">
              <a:buFont typeface="Wingdings" panose="05000000000000000000" pitchFamily="2" charset="2"/>
              <a:buChar char="§"/>
              <a:defRPr/>
            </a:pPr>
            <a:r>
              <a:rPr lang="de-DE" sz="1200" dirty="0" err="1" smtClean="0"/>
              <a:t>Develpment</a:t>
            </a:r>
            <a:r>
              <a:rPr lang="de-DE" sz="1200" dirty="0" smtClean="0"/>
              <a:t> </a:t>
            </a:r>
            <a:r>
              <a:rPr lang="de-DE" sz="1200" dirty="0" err="1"/>
              <a:t>of</a:t>
            </a:r>
            <a:r>
              <a:rPr lang="de-DE" sz="1200" dirty="0"/>
              <a:t> a fast </a:t>
            </a:r>
            <a:r>
              <a:rPr lang="de-DE" sz="1200" dirty="0" err="1"/>
              <a:t>pulsed</a:t>
            </a:r>
            <a:r>
              <a:rPr lang="de-DE" sz="1200" dirty="0"/>
              <a:t> (</a:t>
            </a:r>
            <a:r>
              <a:rPr lang="de-DE" sz="1200" dirty="0" err="1"/>
              <a:t>skew</a:t>
            </a:r>
            <a:r>
              <a:rPr lang="de-DE" sz="1200" dirty="0"/>
              <a:t>) quadrupole ( 10 -100 </a:t>
            </a:r>
            <a:r>
              <a:rPr lang="de-DE" sz="1200" dirty="0" err="1">
                <a:latin typeface="Symbol" panose="05050102010706020507" pitchFamily="18" charset="2"/>
              </a:rPr>
              <a:t>m</a:t>
            </a:r>
            <a:r>
              <a:rPr lang="de-DE" sz="1200" dirty="0" err="1"/>
              <a:t>s</a:t>
            </a:r>
            <a:r>
              <a:rPr lang="de-DE" sz="1200" dirty="0"/>
              <a:t>).</a:t>
            </a:r>
          </a:p>
          <a:p>
            <a:pPr>
              <a:buFont typeface="Wingdings" panose="05000000000000000000" pitchFamily="2" charset="2"/>
              <a:buChar char="§"/>
            </a:pPr>
            <a:endParaRPr lang="de-DE" altLang="de-DE" sz="1600" dirty="0" smtClean="0"/>
          </a:p>
          <a:p>
            <a:pPr>
              <a:buFont typeface="Wingdings" panose="05000000000000000000" pitchFamily="2" charset="2"/>
              <a:buChar char="§"/>
            </a:pPr>
            <a:r>
              <a:rPr lang="de-DE" altLang="de-DE" sz="1600" dirty="0" err="1" smtClean="0"/>
              <a:t>Precondition</a:t>
            </a:r>
            <a:r>
              <a:rPr lang="de-DE" altLang="de-DE" sz="1600" dirty="0"/>
              <a:t>: </a:t>
            </a:r>
          </a:p>
          <a:p>
            <a:pPr lvl="1">
              <a:buFont typeface="Wingdings" panose="05000000000000000000" pitchFamily="2" charset="2"/>
              <a:buChar char="§"/>
            </a:pPr>
            <a:r>
              <a:rPr lang="de-DE" altLang="de-DE" sz="1200" dirty="0" err="1" smtClean="0"/>
              <a:t>Controlled</a:t>
            </a:r>
            <a:r>
              <a:rPr lang="de-DE" altLang="de-DE" sz="1200" dirty="0" smtClean="0"/>
              <a:t> </a:t>
            </a:r>
            <a:r>
              <a:rPr lang="de-DE" altLang="de-DE" sz="1200" dirty="0" err="1"/>
              <a:t>injection</a:t>
            </a:r>
            <a:r>
              <a:rPr lang="de-DE" altLang="de-DE" sz="1200" dirty="0"/>
              <a:t> </a:t>
            </a:r>
            <a:r>
              <a:rPr lang="de-DE" altLang="de-DE" sz="1200" dirty="0" err="1"/>
              <a:t>with</a:t>
            </a:r>
            <a:r>
              <a:rPr lang="de-DE" altLang="de-DE" sz="1200" dirty="0"/>
              <a:t> </a:t>
            </a:r>
            <a:r>
              <a:rPr lang="de-DE" altLang="de-DE" sz="1200" dirty="0" err="1"/>
              <a:t>conservation</a:t>
            </a:r>
            <a:r>
              <a:rPr lang="de-DE" altLang="de-DE" sz="1200" dirty="0"/>
              <a:t> </a:t>
            </a:r>
            <a:r>
              <a:rPr lang="de-DE" altLang="de-DE" sz="1200" dirty="0" err="1"/>
              <a:t>of</a:t>
            </a:r>
            <a:r>
              <a:rPr lang="de-DE" altLang="de-DE" sz="1200" dirty="0"/>
              <a:t> </a:t>
            </a:r>
            <a:r>
              <a:rPr lang="de-DE" altLang="de-DE" sz="1200" dirty="0" err="1"/>
              <a:t>the</a:t>
            </a:r>
            <a:r>
              <a:rPr lang="de-DE" altLang="de-DE" sz="1200" dirty="0"/>
              <a:t> </a:t>
            </a:r>
            <a:r>
              <a:rPr lang="de-DE" altLang="de-DE" sz="1200" dirty="0" err="1"/>
              <a:t>vertical</a:t>
            </a:r>
            <a:r>
              <a:rPr lang="de-DE" altLang="de-DE" sz="1200" dirty="0"/>
              <a:t> linac </a:t>
            </a:r>
            <a:r>
              <a:rPr lang="de-DE" altLang="de-DE" sz="1200" dirty="0" err="1"/>
              <a:t>emittance</a:t>
            </a:r>
            <a:r>
              <a:rPr lang="de-DE" altLang="de-DE" sz="1200" dirty="0"/>
              <a:t>.</a:t>
            </a:r>
          </a:p>
          <a:p>
            <a:pPr>
              <a:buFont typeface="Wingdings" panose="05000000000000000000" pitchFamily="2" charset="2"/>
              <a:buChar char="§"/>
            </a:pPr>
            <a:endParaRPr lang="de-DE" sz="1600" i="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7631"/>
          <a:stretch>
            <a:fillRect/>
          </a:stretch>
        </p:blipFill>
        <p:spPr bwMode="auto">
          <a:xfrm>
            <a:off x="3275856" y="1484784"/>
            <a:ext cx="5610321" cy="288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49" name="Picture 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3789363"/>
            <a:ext cx="446405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2" name="Titel 1"/>
          <p:cNvSpPr>
            <a:spLocks noGrp="1"/>
          </p:cNvSpPr>
          <p:nvPr>
            <p:ph type="title"/>
          </p:nvPr>
        </p:nvSpPr>
        <p:spPr/>
        <p:txBody>
          <a:bodyPr>
            <a:normAutofit/>
          </a:bodyPr>
          <a:lstStyle/>
          <a:p>
            <a:r>
              <a:rPr lang="de-DE" altLang="de-DE" dirty="0"/>
              <a:t>SIS100 - Heavy Ion </a:t>
            </a:r>
            <a:r>
              <a:rPr lang="de-DE" altLang="de-DE" dirty="0" err="1"/>
              <a:t>Beams</a:t>
            </a:r>
            <a:r>
              <a:rPr lang="de-DE" altLang="de-DE" dirty="0"/>
              <a:t> </a:t>
            </a:r>
            <a:r>
              <a:rPr lang="de-DE" altLang="de-DE" dirty="0" err="1"/>
              <a:t>for</a:t>
            </a:r>
            <a:r>
              <a:rPr lang="de-DE" altLang="de-DE" dirty="0"/>
              <a:t> </a:t>
            </a:r>
            <a:r>
              <a:rPr lang="de-DE" altLang="de-DE" dirty="0" smtClean="0"/>
              <a:t>FAIR</a:t>
            </a:r>
            <a:endParaRPr lang="de-DE" dirty="0"/>
          </a:p>
        </p:txBody>
      </p:sp>
      <p:sp>
        <p:nvSpPr>
          <p:cNvPr id="3" name="Inhaltsplatzhalter 2"/>
          <p:cNvSpPr>
            <a:spLocks noGrp="1"/>
          </p:cNvSpPr>
          <p:nvPr>
            <p:ph idx="1"/>
          </p:nvPr>
        </p:nvSpPr>
        <p:spPr>
          <a:xfrm>
            <a:off x="422564" y="1450685"/>
            <a:ext cx="2853291" cy="2266347"/>
          </a:xfrm>
        </p:spPr>
        <p:txBody>
          <a:bodyPr>
            <a:normAutofit fontScale="62500" lnSpcReduction="20000"/>
          </a:bodyPr>
          <a:lstStyle/>
          <a:p>
            <a:pPr>
              <a:spcBef>
                <a:spcPct val="50000"/>
              </a:spcBef>
            </a:pPr>
            <a:r>
              <a:rPr lang="de-DE" altLang="de-DE" dirty="0"/>
              <a:t>SIS100 beam </a:t>
            </a:r>
            <a:r>
              <a:rPr lang="de-DE" altLang="de-DE" dirty="0" err="1"/>
              <a:t>parameters</a:t>
            </a:r>
            <a:r>
              <a:rPr lang="de-DE" altLang="de-DE" dirty="0"/>
              <a:t>:</a:t>
            </a:r>
          </a:p>
          <a:p>
            <a:pPr>
              <a:spcBef>
                <a:spcPct val="50000"/>
              </a:spcBef>
            </a:pPr>
            <a:r>
              <a:rPr lang="de-DE" altLang="de-DE" dirty="0" smtClean="0"/>
              <a:t>Every </a:t>
            </a:r>
            <a:r>
              <a:rPr lang="de-DE" altLang="de-DE" dirty="0" err="1" smtClean="0"/>
              <a:t>ion</a:t>
            </a:r>
            <a:r>
              <a:rPr lang="de-DE" altLang="de-DE" dirty="0" smtClean="0"/>
              <a:t> </a:t>
            </a:r>
            <a:r>
              <a:rPr lang="de-DE" altLang="de-DE" dirty="0" err="1" smtClean="0"/>
              <a:t>from</a:t>
            </a:r>
            <a:r>
              <a:rPr lang="de-DE" altLang="de-DE" dirty="0" smtClean="0"/>
              <a:t> p </a:t>
            </a:r>
            <a:r>
              <a:rPr lang="de-DE" altLang="de-DE" dirty="0" err="1" smtClean="0"/>
              <a:t>to</a:t>
            </a:r>
            <a:r>
              <a:rPr lang="de-DE" altLang="de-DE" dirty="0" smtClean="0"/>
              <a:t> U</a:t>
            </a:r>
          </a:p>
          <a:p>
            <a:pPr>
              <a:spcBef>
                <a:spcPct val="50000"/>
              </a:spcBef>
            </a:pPr>
            <a:r>
              <a:rPr lang="de-DE" altLang="de-DE" dirty="0" smtClean="0"/>
              <a:t>U</a:t>
            </a:r>
            <a:r>
              <a:rPr lang="de-DE" altLang="de-DE" baseline="30000" dirty="0" smtClean="0"/>
              <a:t>28</a:t>
            </a:r>
            <a:r>
              <a:rPr lang="de-DE" altLang="de-DE" baseline="30000" dirty="0"/>
              <a:t>+</a:t>
            </a:r>
            <a:r>
              <a:rPr lang="de-DE" altLang="de-DE" dirty="0"/>
              <a:t> -</a:t>
            </a:r>
            <a:r>
              <a:rPr lang="de-DE" altLang="de-DE" dirty="0" err="1" smtClean="0"/>
              <a:t>ions</a:t>
            </a:r>
            <a:r>
              <a:rPr lang="de-DE" altLang="de-DE" dirty="0" smtClean="0"/>
              <a:t> </a:t>
            </a:r>
            <a:r>
              <a:rPr lang="de-DE" altLang="de-DE" dirty="0" err="1" smtClean="0"/>
              <a:t>for</a:t>
            </a:r>
            <a:r>
              <a:rPr lang="de-DE" altLang="de-DE" dirty="0" smtClean="0"/>
              <a:t> RIB </a:t>
            </a:r>
            <a:r>
              <a:rPr lang="de-DE" altLang="de-DE" dirty="0" err="1" smtClean="0"/>
              <a:t>production</a:t>
            </a:r>
            <a:r>
              <a:rPr lang="de-DE" altLang="de-DE" dirty="0" smtClean="0"/>
              <a:t>:</a:t>
            </a:r>
            <a:endParaRPr lang="de-DE" altLang="de-DE" dirty="0"/>
          </a:p>
          <a:p>
            <a:pPr lvl="1">
              <a:spcBef>
                <a:spcPct val="50000"/>
              </a:spcBef>
            </a:pPr>
            <a:r>
              <a:rPr lang="de-DE" altLang="de-DE" dirty="0" smtClean="0"/>
              <a:t>5x10</a:t>
            </a:r>
            <a:r>
              <a:rPr lang="de-DE" altLang="de-DE" baseline="30000" dirty="0" smtClean="0"/>
              <a:t>11</a:t>
            </a:r>
            <a:r>
              <a:rPr lang="de-DE" altLang="de-DE" dirty="0" smtClean="0"/>
              <a:t> / </a:t>
            </a:r>
            <a:r>
              <a:rPr lang="de-DE" altLang="de-DE" dirty="0" err="1" smtClean="0"/>
              <a:t>cycle</a:t>
            </a:r>
            <a:endParaRPr lang="de-DE" altLang="de-DE" dirty="0"/>
          </a:p>
          <a:p>
            <a:pPr lvl="1">
              <a:spcBef>
                <a:spcPct val="50000"/>
              </a:spcBef>
            </a:pPr>
            <a:r>
              <a:rPr lang="de-DE" altLang="de-DE" dirty="0" smtClean="0"/>
              <a:t>Rep</a:t>
            </a:r>
            <a:r>
              <a:rPr lang="de-DE" altLang="de-DE" dirty="0"/>
              <a:t>. rate: 0.5 Hz</a:t>
            </a:r>
          </a:p>
          <a:p>
            <a:pPr lvl="1">
              <a:spcBef>
                <a:spcPct val="50000"/>
              </a:spcBef>
            </a:pPr>
            <a:r>
              <a:rPr lang="de-DE" altLang="de-DE" dirty="0"/>
              <a:t>Energy: 400–2715 </a:t>
            </a:r>
            <a:r>
              <a:rPr lang="de-DE" altLang="de-DE" dirty="0" err="1"/>
              <a:t>MeV</a:t>
            </a:r>
            <a:r>
              <a:rPr lang="de-DE" altLang="de-DE" dirty="0"/>
              <a:t>/u</a:t>
            </a:r>
          </a:p>
          <a:p>
            <a:endParaRPr lang="de-DE"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611188" y="1773238"/>
            <a:ext cx="7705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endParaRPr lang="en-US" altLang="de-DE" sz="1800"/>
          </a:p>
        </p:txBody>
      </p:sp>
      <p:sp>
        <p:nvSpPr>
          <p:cNvPr id="2" name="Titel 1"/>
          <p:cNvSpPr>
            <a:spLocks noGrp="1"/>
          </p:cNvSpPr>
          <p:nvPr>
            <p:ph type="title"/>
          </p:nvPr>
        </p:nvSpPr>
        <p:spPr/>
        <p:txBody>
          <a:bodyPr>
            <a:normAutofit fontScale="90000"/>
          </a:bodyPr>
          <a:lstStyle/>
          <a:p>
            <a:r>
              <a:rPr lang="de-DE" altLang="de-DE" dirty="0" err="1"/>
              <a:t>Intensity</a:t>
            </a:r>
            <a:r>
              <a:rPr lang="de-DE" altLang="de-DE" dirty="0"/>
              <a:t> </a:t>
            </a:r>
            <a:r>
              <a:rPr lang="de-DE" altLang="de-DE" dirty="0" err="1"/>
              <a:t>Requirements</a:t>
            </a:r>
            <a:r>
              <a:rPr lang="de-DE" altLang="de-DE" dirty="0"/>
              <a:t> in SIS18 </a:t>
            </a:r>
            <a:r>
              <a:rPr lang="de-DE" altLang="de-DE" dirty="0" err="1"/>
              <a:t>for</a:t>
            </a:r>
            <a:r>
              <a:rPr lang="de-DE" altLang="de-DE" dirty="0"/>
              <a:t> </a:t>
            </a:r>
            <a:r>
              <a:rPr lang="de-DE" altLang="de-DE" dirty="0" smtClean="0"/>
              <a:t>FAIR</a:t>
            </a:r>
            <a:endParaRPr lang="de-DE" dirty="0"/>
          </a:p>
        </p:txBody>
      </p:sp>
      <p:graphicFrame>
        <p:nvGraphicFramePr>
          <p:cNvPr id="211012" name="Group 68"/>
          <p:cNvGraphicFramePr>
            <a:graphicFrameLocks noGrp="1"/>
          </p:cNvGraphicFramePr>
          <p:nvPr>
            <p:ph idx="1"/>
            <p:extLst>
              <p:ext uri="{D42A27DB-BD31-4B8C-83A1-F6EECF244321}">
                <p14:modId xmlns:p14="http://schemas.microsoft.com/office/powerpoint/2010/main" val="4290052972"/>
              </p:ext>
            </p:extLst>
          </p:nvPr>
        </p:nvGraphicFramePr>
        <p:xfrm>
          <a:off x="835320" y="1628800"/>
          <a:ext cx="7473360" cy="2037148"/>
        </p:xfrm>
        <a:graphic>
          <a:graphicData uri="http://schemas.openxmlformats.org/drawingml/2006/table">
            <a:tbl>
              <a:tblPr firstRow="1" firstCol="1" bandRow="1">
                <a:tableStyleId>{5C22544A-7EE6-4342-B048-85BDC9FD1C3A}</a:tableStyleId>
              </a:tblPr>
              <a:tblGrid>
                <a:gridCol w="1849954"/>
                <a:gridCol w="1145104"/>
                <a:gridCol w="1473837"/>
                <a:gridCol w="1754645"/>
                <a:gridCol w="1249820"/>
              </a:tblGrid>
              <a:tr h="687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600" u="none" strike="noStrike" cap="none" normalizeH="0" baseline="0" dirty="0" smtClean="0">
                          <a:ln>
                            <a:noFill/>
                          </a:ln>
                          <a:effectLst/>
                        </a:rPr>
                        <a:t>FAIR </a:t>
                      </a:r>
                      <a:r>
                        <a:rPr kumimoji="0" lang="de-DE" sz="1600" u="none" strike="noStrike" cap="none" normalizeH="0" baseline="0" dirty="0" err="1" smtClean="0">
                          <a:ln>
                            <a:noFill/>
                          </a:ln>
                          <a:effectLst/>
                        </a:rPr>
                        <a:t>stage</a:t>
                      </a:r>
                      <a:endParaRPr kumimoji="0" lang="de-DE" sz="1600" b="1" i="0" u="none" strike="noStrike" cap="none" normalizeH="0" baseline="0" dirty="0" smtClean="0">
                        <a:ln>
                          <a:noFill/>
                        </a:ln>
                        <a:solidFill>
                          <a:schemeClr val="tx1"/>
                        </a:solidFill>
                        <a:effectLst/>
                        <a:latin typeface="Arial" charset="0"/>
                      </a:endParaRPr>
                    </a:p>
                  </a:txBody>
                  <a:tcPr marL="102652" marR="102652"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u="none" strike="noStrike" cap="none" normalizeH="0" baseline="0" dirty="0" smtClean="0">
                          <a:ln>
                            <a:noFill/>
                          </a:ln>
                          <a:effectLst/>
                        </a:rPr>
                        <a:t>Today</a:t>
                      </a:r>
                      <a:endParaRPr kumimoji="0" lang="de-DE" sz="1400" b="1" i="0" u="none" strike="noStrike" cap="none" normalizeH="0" baseline="0" dirty="0" smtClean="0">
                        <a:ln>
                          <a:noFill/>
                        </a:ln>
                        <a:solidFill>
                          <a:schemeClr val="tx1"/>
                        </a:solidFill>
                        <a:effectLst/>
                        <a:latin typeface="Arial" charset="0"/>
                      </a:endParaRPr>
                    </a:p>
                  </a:txBody>
                  <a:tcPr marL="102652" marR="102652"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u="none" strike="noStrike" cap="none" normalizeH="0" baseline="0" dirty="0" smtClean="0">
                          <a:ln>
                            <a:noFill/>
                          </a:ln>
                          <a:effectLst/>
                        </a:rPr>
                        <a:t>Stage 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000" u="none" strike="noStrike" cap="none" normalizeH="0" baseline="0" dirty="0" smtClean="0">
                          <a:ln>
                            <a:noFill/>
                          </a:ln>
                          <a:effectLst/>
                        </a:rPr>
                        <a:t>(</a:t>
                      </a:r>
                      <a:r>
                        <a:rPr kumimoji="0" lang="de-DE" sz="1000" u="none" strike="noStrike" cap="none" normalizeH="0" baseline="0" dirty="0" err="1" smtClean="0">
                          <a:ln>
                            <a:noFill/>
                          </a:ln>
                          <a:effectLst/>
                        </a:rPr>
                        <a:t>Existing</a:t>
                      </a:r>
                      <a:r>
                        <a:rPr kumimoji="0" lang="de-DE" sz="1000" u="none" strike="noStrike" cap="none" normalizeH="0" baseline="0" dirty="0" smtClean="0">
                          <a:ln>
                            <a:noFill/>
                          </a:ln>
                          <a:effectLst/>
                        </a:rPr>
                        <a:t> Facility after upgrade)</a:t>
                      </a:r>
                      <a:endParaRPr kumimoji="0" lang="de-DE" sz="1000" b="1" i="0" u="none" strike="noStrike" cap="none" normalizeH="0" baseline="0" dirty="0" smtClean="0">
                        <a:ln>
                          <a:noFill/>
                        </a:ln>
                        <a:solidFill>
                          <a:schemeClr val="tx1"/>
                        </a:solidFill>
                        <a:effectLst/>
                        <a:latin typeface="Arial" charset="0"/>
                      </a:endParaRPr>
                    </a:p>
                  </a:txBody>
                  <a:tcPr marL="102652" marR="102652"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u="none" strike="noStrike" cap="none" normalizeH="0" baseline="0" dirty="0" smtClean="0">
                          <a:ln>
                            <a:noFill/>
                          </a:ln>
                          <a:effectLst/>
                        </a:rPr>
                        <a:t>Stage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000" u="none" strike="noStrike" cap="none" normalizeH="0" baseline="0" dirty="0" smtClean="0">
                          <a:ln>
                            <a:noFill/>
                          </a:ln>
                          <a:effectLst/>
                        </a:rPr>
                        <a:t>(</a:t>
                      </a:r>
                      <a:r>
                        <a:rPr kumimoji="0" lang="de-DE" sz="1000" u="none" strike="noStrike" cap="none" normalizeH="0" baseline="0" dirty="0" err="1" smtClean="0">
                          <a:ln>
                            <a:noFill/>
                          </a:ln>
                          <a:effectLst/>
                        </a:rPr>
                        <a:t>Existing</a:t>
                      </a:r>
                      <a:r>
                        <a:rPr kumimoji="0" lang="de-DE" sz="1000" u="none" strike="noStrike" cap="none" normalizeH="0" baseline="0" dirty="0" smtClean="0">
                          <a:ln>
                            <a:noFill/>
                          </a:ln>
                          <a:effectLst/>
                        </a:rPr>
                        <a:t> </a:t>
                      </a:r>
                      <a:r>
                        <a:rPr kumimoji="0" lang="de-DE" sz="1000" u="none" strike="noStrike" cap="none" normalizeH="0" baseline="0" dirty="0" err="1" smtClean="0">
                          <a:ln>
                            <a:noFill/>
                          </a:ln>
                          <a:effectLst/>
                        </a:rPr>
                        <a:t>Facilty</a:t>
                      </a:r>
                      <a:r>
                        <a:rPr kumimoji="0" lang="de-DE" sz="1000" u="none" strike="noStrike" cap="none" normalizeH="0" baseline="0" dirty="0" smtClean="0">
                          <a:ln>
                            <a:noFill/>
                          </a:ln>
                          <a:effectLst/>
                        </a:rPr>
                        <a:t> </a:t>
                      </a:r>
                      <a:r>
                        <a:rPr kumimoji="0" lang="de-DE" sz="1000" u="none" strike="noStrike" cap="none" normalizeH="0" baseline="0" dirty="0" err="1" smtClean="0">
                          <a:ln>
                            <a:noFill/>
                          </a:ln>
                          <a:effectLst/>
                        </a:rPr>
                        <a:t>supplies</a:t>
                      </a:r>
                      <a:endParaRPr kumimoji="0" lang="de-DE" sz="10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000" u="none" strike="noStrike" cap="none" normalizeH="0" baseline="0" dirty="0" smtClean="0">
                          <a:ln>
                            <a:noFill/>
                          </a:ln>
                          <a:effectLst/>
                        </a:rPr>
                        <a:t>Super FRS, CR, [HESR])</a:t>
                      </a:r>
                      <a:endParaRPr kumimoji="0" lang="de-DE" sz="1000" b="1" i="0" u="none" strike="noStrike" cap="none" normalizeH="0" baseline="0" dirty="0" smtClean="0">
                        <a:ln>
                          <a:noFill/>
                        </a:ln>
                        <a:solidFill>
                          <a:schemeClr val="tx1"/>
                        </a:solidFill>
                        <a:effectLst/>
                        <a:latin typeface="Arial" charset="0"/>
                      </a:endParaRPr>
                    </a:p>
                  </a:txBody>
                  <a:tcPr marL="101035" marR="101035" marT="46800" marB="4680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u="none" strike="noStrike" cap="none" normalizeH="0" baseline="0" dirty="0" smtClean="0">
                          <a:ln>
                            <a:noFill/>
                          </a:ln>
                          <a:effectLst/>
                        </a:rPr>
                        <a:t>Stage 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000" u="none" strike="noStrike" cap="none" normalizeH="0" baseline="0" dirty="0" smtClean="0">
                          <a:ln>
                            <a:noFill/>
                          </a:ln>
                          <a:effectLst/>
                        </a:rPr>
                        <a:t>(SIS100 Booster)</a:t>
                      </a:r>
                      <a:endParaRPr kumimoji="0" lang="de-DE" sz="1000" b="1" i="0" u="none" strike="noStrike" cap="none" normalizeH="0" baseline="0" dirty="0" smtClean="0">
                        <a:ln>
                          <a:noFill/>
                        </a:ln>
                        <a:solidFill>
                          <a:schemeClr val="tx1"/>
                        </a:solidFill>
                        <a:effectLst/>
                        <a:latin typeface="Arial" charset="0"/>
                      </a:endParaRPr>
                    </a:p>
                  </a:txBody>
                  <a:tcPr marL="101035" marR="101035" marT="46800" marB="46800" horzOverflow="overflow"/>
                </a:tc>
              </a:tr>
              <a:tr h="2105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400" u="none" strike="noStrike" cap="none" normalizeH="0" baseline="0" smtClean="0">
                          <a:ln>
                            <a:noFill/>
                          </a:ln>
                          <a:effectLst/>
                        </a:rPr>
                        <a:t>Reference Ion </a:t>
                      </a:r>
                      <a:endParaRPr kumimoji="0" lang="de-DE" sz="1400" b="1" i="0" u="none" strike="noStrike" cap="none" normalizeH="0" baseline="0" smtClean="0">
                        <a:ln>
                          <a:noFill/>
                        </a:ln>
                        <a:solidFill>
                          <a:schemeClr val="tx1"/>
                        </a:solidFill>
                        <a:effectLst/>
                        <a:latin typeface="Arial" charset="0"/>
                      </a:endParaRPr>
                    </a:p>
                  </a:txBody>
                  <a:tcPr marL="102652" marR="102652"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u="none" strike="noStrike" cap="none" normalizeH="0" baseline="0" dirty="0" smtClean="0">
                          <a:ln>
                            <a:noFill/>
                          </a:ln>
                          <a:effectLst/>
                        </a:rPr>
                        <a:t>U</a:t>
                      </a:r>
                      <a:r>
                        <a:rPr kumimoji="0" lang="de-DE" sz="1600" u="none" strike="noStrike" cap="none" normalizeH="0" baseline="30000" dirty="0" smtClean="0">
                          <a:ln>
                            <a:noFill/>
                          </a:ln>
                          <a:effectLst/>
                        </a:rPr>
                        <a:t>73+</a:t>
                      </a:r>
                      <a:endParaRPr kumimoji="0" lang="de-DE" sz="1600" b="0" i="0" u="none" strike="noStrike" cap="none" normalizeH="0" baseline="30000" dirty="0" smtClean="0">
                        <a:ln>
                          <a:noFill/>
                        </a:ln>
                        <a:solidFill>
                          <a:srgbClr val="FF3300"/>
                        </a:solidFill>
                        <a:effectLst/>
                        <a:latin typeface="Arial" charset="0"/>
                      </a:endParaRPr>
                    </a:p>
                  </a:txBody>
                  <a:tcPr marL="102652" marR="102652"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u="none" strike="noStrike" cap="none" normalizeH="0" baseline="0" smtClean="0">
                          <a:ln>
                            <a:noFill/>
                          </a:ln>
                          <a:effectLst/>
                        </a:rPr>
                        <a:t>U</a:t>
                      </a:r>
                      <a:r>
                        <a:rPr kumimoji="0" lang="de-DE" sz="1600" u="none" strike="noStrike" cap="none" normalizeH="0" baseline="30000" smtClean="0">
                          <a:ln>
                            <a:noFill/>
                          </a:ln>
                          <a:effectLst/>
                        </a:rPr>
                        <a:t>73+</a:t>
                      </a:r>
                      <a:endParaRPr kumimoji="0" lang="de-DE" sz="1600" b="0" i="0" u="none" strike="noStrike" cap="none" normalizeH="0" baseline="30000" smtClean="0">
                        <a:ln>
                          <a:noFill/>
                        </a:ln>
                        <a:solidFill>
                          <a:srgbClr val="FF3300"/>
                        </a:solidFill>
                        <a:effectLst/>
                        <a:latin typeface="Arial" charset="0"/>
                      </a:endParaRPr>
                    </a:p>
                  </a:txBody>
                  <a:tcPr marL="102652" marR="102652"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u="none" strike="noStrike" cap="none" normalizeH="0" baseline="0" smtClean="0">
                          <a:ln>
                            <a:noFill/>
                          </a:ln>
                          <a:effectLst/>
                        </a:rPr>
                        <a:t>U</a:t>
                      </a:r>
                      <a:r>
                        <a:rPr kumimoji="0" lang="de-DE" sz="1600" u="none" strike="noStrike" cap="none" normalizeH="0" baseline="30000" smtClean="0">
                          <a:ln>
                            <a:noFill/>
                          </a:ln>
                          <a:effectLst/>
                        </a:rPr>
                        <a:t>73+</a:t>
                      </a:r>
                      <a:endParaRPr kumimoji="0" lang="de-DE" sz="1600" b="0" i="0" u="none" strike="noStrike" cap="none" normalizeH="0" baseline="30000" smtClean="0">
                        <a:ln>
                          <a:noFill/>
                        </a:ln>
                        <a:solidFill>
                          <a:srgbClr val="FF3300"/>
                        </a:solidFill>
                        <a:effectLst/>
                        <a:latin typeface="Arial" charset="0"/>
                      </a:endParaRPr>
                    </a:p>
                  </a:txBody>
                  <a:tcPr marL="101035" marR="101035" marT="46800" marB="4680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u="none" strike="noStrike" cap="none" normalizeH="0" baseline="0" smtClean="0">
                          <a:ln>
                            <a:noFill/>
                          </a:ln>
                          <a:effectLst/>
                        </a:rPr>
                        <a:t>U</a:t>
                      </a:r>
                      <a:r>
                        <a:rPr kumimoji="0" lang="de-DE" sz="1600" u="none" strike="noStrike" cap="none" normalizeH="0" baseline="30000" smtClean="0">
                          <a:ln>
                            <a:noFill/>
                          </a:ln>
                          <a:effectLst/>
                        </a:rPr>
                        <a:t>28+</a:t>
                      </a:r>
                      <a:endParaRPr kumimoji="0" lang="de-DE" sz="1200" b="0" i="0" u="none" strike="noStrike" cap="none" normalizeH="0" baseline="30000" smtClean="0">
                        <a:ln>
                          <a:noFill/>
                        </a:ln>
                        <a:solidFill>
                          <a:srgbClr val="FF3300"/>
                        </a:solidFill>
                        <a:effectLst/>
                        <a:latin typeface="Arial" charset="0"/>
                      </a:endParaRPr>
                    </a:p>
                  </a:txBody>
                  <a:tcPr marL="101035" marR="101035" marT="46800" marB="46800" horzOverflow="overflow"/>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400" u="none" strike="noStrike" cap="none" normalizeH="0" baseline="0" smtClean="0">
                          <a:ln>
                            <a:noFill/>
                          </a:ln>
                          <a:effectLst/>
                        </a:rPr>
                        <a:t>Maximum Energy</a:t>
                      </a:r>
                      <a:endParaRPr kumimoji="0" lang="de-DE" sz="1400" b="1" i="0" u="none" strike="noStrike" cap="none" normalizeH="0" baseline="0" smtClean="0">
                        <a:ln>
                          <a:noFill/>
                        </a:ln>
                        <a:solidFill>
                          <a:schemeClr val="tx1"/>
                        </a:solidFill>
                        <a:effectLst/>
                        <a:latin typeface="Arial" charset="0"/>
                      </a:endParaRPr>
                    </a:p>
                  </a:txBody>
                  <a:tcPr marL="102652" marR="102652"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u="none" strike="noStrike" cap="none" normalizeH="0" baseline="0" dirty="0" smtClean="0">
                          <a:ln>
                            <a:noFill/>
                          </a:ln>
                          <a:effectLst/>
                        </a:rPr>
                        <a:t>1 GeV/u</a:t>
                      </a:r>
                      <a:endParaRPr kumimoji="0" lang="de-DE" sz="1600" b="0" i="0" u="none" strike="noStrike" cap="none" normalizeH="0" baseline="0" dirty="0" smtClean="0">
                        <a:ln>
                          <a:noFill/>
                        </a:ln>
                        <a:solidFill>
                          <a:srgbClr val="FF3300"/>
                        </a:solidFill>
                        <a:effectLst/>
                        <a:latin typeface="Arial" charset="0"/>
                      </a:endParaRPr>
                    </a:p>
                  </a:txBody>
                  <a:tcPr marL="102652" marR="102652"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u="none" strike="noStrike" cap="none" normalizeH="0" baseline="0" dirty="0" smtClean="0">
                          <a:ln>
                            <a:noFill/>
                          </a:ln>
                          <a:effectLst/>
                        </a:rPr>
                        <a:t>1 GeV/u</a:t>
                      </a:r>
                      <a:endParaRPr kumimoji="0" lang="de-DE" sz="1600" b="0" i="0" u="none" strike="noStrike" cap="none" normalizeH="0" baseline="0" dirty="0" smtClean="0">
                        <a:ln>
                          <a:noFill/>
                        </a:ln>
                        <a:solidFill>
                          <a:srgbClr val="FF3300"/>
                        </a:solidFill>
                        <a:effectLst/>
                        <a:latin typeface="Arial" charset="0"/>
                      </a:endParaRPr>
                    </a:p>
                  </a:txBody>
                  <a:tcPr marL="102652" marR="102652"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u="none" strike="noStrike" cap="none" normalizeH="0" baseline="0" dirty="0" smtClean="0">
                          <a:ln>
                            <a:noFill/>
                          </a:ln>
                          <a:effectLst/>
                        </a:rPr>
                        <a:t>1 GeV/u</a:t>
                      </a:r>
                      <a:endParaRPr kumimoji="0" lang="de-DE" sz="1600" b="0" i="0" u="none" strike="noStrike" cap="none" normalizeH="0" baseline="0" dirty="0" smtClean="0">
                        <a:ln>
                          <a:noFill/>
                        </a:ln>
                        <a:solidFill>
                          <a:srgbClr val="FF3300"/>
                        </a:solidFill>
                        <a:effectLst/>
                        <a:latin typeface="Arial" charset="0"/>
                      </a:endParaRPr>
                    </a:p>
                  </a:txBody>
                  <a:tcPr marL="101035" marR="101035" marT="46800" marB="4680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u="none" strike="noStrike" cap="none" normalizeH="0" baseline="0" smtClean="0">
                          <a:ln>
                            <a:noFill/>
                          </a:ln>
                          <a:effectLst/>
                        </a:rPr>
                        <a:t>0.2 GeV/u</a:t>
                      </a:r>
                      <a:endParaRPr kumimoji="0" lang="de-DE" sz="1600" b="0" i="0" u="none" strike="noStrike" cap="none" normalizeH="0" baseline="0" smtClean="0">
                        <a:ln>
                          <a:noFill/>
                        </a:ln>
                        <a:solidFill>
                          <a:srgbClr val="FF3300"/>
                        </a:solidFill>
                        <a:effectLst/>
                        <a:latin typeface="Arial" charset="0"/>
                      </a:endParaRPr>
                    </a:p>
                  </a:txBody>
                  <a:tcPr marL="101035" marR="101035" marT="46800" marB="46800" horzOverflow="overflow"/>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400" u="none" strike="noStrike" cap="none" normalizeH="0" baseline="0" smtClean="0">
                          <a:ln>
                            <a:noFill/>
                          </a:ln>
                          <a:effectLst/>
                        </a:rPr>
                        <a:t>Maximum Intensity</a:t>
                      </a:r>
                      <a:endParaRPr kumimoji="0" lang="de-DE" sz="1400" b="1" i="0" u="none" strike="noStrike" cap="none" normalizeH="0" baseline="0" smtClean="0">
                        <a:ln>
                          <a:noFill/>
                        </a:ln>
                        <a:solidFill>
                          <a:schemeClr val="tx1"/>
                        </a:solidFill>
                        <a:effectLst/>
                        <a:latin typeface="Arial" charset="0"/>
                      </a:endParaRPr>
                    </a:p>
                  </a:txBody>
                  <a:tcPr marL="102652" marR="102652"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u="none" strike="noStrike" cap="none" normalizeH="0" baseline="0" dirty="0" smtClean="0">
                          <a:ln>
                            <a:noFill/>
                          </a:ln>
                          <a:effectLst/>
                        </a:rPr>
                        <a:t>4x10</a:t>
                      </a:r>
                      <a:r>
                        <a:rPr kumimoji="0" lang="de-DE" sz="1600" u="none" strike="noStrike" cap="none" normalizeH="0" baseline="30000" dirty="0" smtClean="0">
                          <a:ln>
                            <a:noFill/>
                          </a:ln>
                          <a:effectLst/>
                        </a:rPr>
                        <a:t>9</a:t>
                      </a:r>
                      <a:endParaRPr kumimoji="0" lang="de-DE" sz="1600" b="0" i="0" u="none" strike="noStrike" cap="none" normalizeH="0" baseline="30000" dirty="0" smtClean="0">
                        <a:ln>
                          <a:noFill/>
                        </a:ln>
                        <a:solidFill>
                          <a:srgbClr val="FF3300"/>
                        </a:solidFill>
                        <a:effectLst/>
                        <a:latin typeface="Arial" charset="0"/>
                      </a:endParaRPr>
                    </a:p>
                  </a:txBody>
                  <a:tcPr marL="102652" marR="102652"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u="none" strike="noStrike" cap="none" normalizeH="0" baseline="0" dirty="0" smtClean="0">
                          <a:ln>
                            <a:noFill/>
                          </a:ln>
                          <a:effectLst/>
                        </a:rPr>
                        <a:t>2x10</a:t>
                      </a:r>
                      <a:r>
                        <a:rPr kumimoji="0" lang="de-DE" sz="1600" u="none" strike="noStrike" cap="none" normalizeH="0" baseline="30000" dirty="0" smtClean="0">
                          <a:ln>
                            <a:noFill/>
                          </a:ln>
                          <a:effectLst/>
                        </a:rPr>
                        <a:t>10</a:t>
                      </a:r>
                      <a:endParaRPr kumimoji="0" lang="de-DE" sz="1600" b="0" i="0" u="none" strike="noStrike" cap="none" normalizeH="0" baseline="30000" dirty="0" smtClean="0">
                        <a:ln>
                          <a:noFill/>
                        </a:ln>
                        <a:solidFill>
                          <a:srgbClr val="FF3300"/>
                        </a:solidFill>
                        <a:effectLst/>
                        <a:latin typeface="Arial" charset="0"/>
                      </a:endParaRPr>
                    </a:p>
                  </a:txBody>
                  <a:tcPr marL="102652" marR="102652"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u="none" strike="noStrike" cap="none" normalizeH="0" baseline="0" smtClean="0">
                          <a:ln>
                            <a:noFill/>
                          </a:ln>
                          <a:effectLst/>
                        </a:rPr>
                        <a:t>2x10</a:t>
                      </a:r>
                      <a:r>
                        <a:rPr kumimoji="0" lang="de-DE" sz="1600" u="none" strike="noStrike" cap="none" normalizeH="0" baseline="30000" smtClean="0">
                          <a:ln>
                            <a:noFill/>
                          </a:ln>
                          <a:effectLst/>
                        </a:rPr>
                        <a:t>10</a:t>
                      </a:r>
                      <a:endParaRPr kumimoji="0" lang="de-DE" sz="1600" b="0" i="0" u="none" strike="noStrike" cap="none" normalizeH="0" baseline="30000" smtClean="0">
                        <a:ln>
                          <a:noFill/>
                        </a:ln>
                        <a:solidFill>
                          <a:srgbClr val="FF3300"/>
                        </a:solidFill>
                        <a:effectLst/>
                        <a:latin typeface="Arial" charset="0"/>
                      </a:endParaRPr>
                    </a:p>
                  </a:txBody>
                  <a:tcPr marL="101035" marR="101035" marT="46800" marB="4680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u="none" strike="noStrike" cap="none" normalizeH="0" baseline="0" dirty="0" smtClean="0">
                          <a:ln>
                            <a:noFill/>
                          </a:ln>
                          <a:effectLst/>
                        </a:rPr>
                        <a:t>1.5x10</a:t>
                      </a:r>
                      <a:r>
                        <a:rPr kumimoji="0" lang="de-DE" sz="1600" u="none" strike="noStrike" cap="none" normalizeH="0" baseline="30000" dirty="0" smtClean="0">
                          <a:ln>
                            <a:noFill/>
                          </a:ln>
                          <a:effectLst/>
                        </a:rPr>
                        <a:t>11</a:t>
                      </a:r>
                      <a:endParaRPr kumimoji="0" lang="de-DE" sz="1600" b="0" i="0" u="none" strike="noStrike" cap="none" normalizeH="0" baseline="30000" dirty="0" smtClean="0">
                        <a:ln>
                          <a:noFill/>
                        </a:ln>
                        <a:solidFill>
                          <a:srgbClr val="FF3300"/>
                        </a:solidFill>
                        <a:effectLst/>
                        <a:latin typeface="Arial" charset="0"/>
                      </a:endParaRPr>
                    </a:p>
                  </a:txBody>
                  <a:tcPr marL="101035" marR="101035" marT="46800" marB="46800" horzOverflow="overflow"/>
                </a:tc>
              </a:tr>
              <a:tr h="1343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400" u="none" strike="noStrike" cap="none" normalizeH="0" baseline="0" smtClean="0">
                          <a:ln>
                            <a:noFill/>
                          </a:ln>
                          <a:effectLst/>
                        </a:rPr>
                        <a:t>Repetition Rate</a:t>
                      </a:r>
                      <a:endParaRPr kumimoji="0" lang="de-DE" sz="1400" b="1" i="0" u="none" strike="noStrike" cap="none" normalizeH="0" baseline="0" smtClean="0">
                        <a:ln>
                          <a:noFill/>
                        </a:ln>
                        <a:solidFill>
                          <a:schemeClr val="tx1"/>
                        </a:solidFill>
                        <a:effectLst/>
                        <a:latin typeface="Arial" charset="0"/>
                      </a:endParaRPr>
                    </a:p>
                  </a:txBody>
                  <a:tcPr marL="102652" marR="102652"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u="none" strike="noStrike" cap="none" normalizeH="0" baseline="0" dirty="0" smtClean="0">
                          <a:ln>
                            <a:noFill/>
                          </a:ln>
                          <a:effectLst/>
                        </a:rPr>
                        <a:t>0.3 - 1 Hz</a:t>
                      </a:r>
                      <a:endParaRPr kumimoji="0" lang="de-DE" sz="1600" b="0" i="0" u="none" strike="noStrike" cap="none" normalizeH="0" baseline="0" dirty="0" smtClean="0">
                        <a:ln>
                          <a:noFill/>
                        </a:ln>
                        <a:solidFill>
                          <a:srgbClr val="FF3300"/>
                        </a:solidFill>
                        <a:effectLst/>
                        <a:latin typeface="Arial" charset="0"/>
                      </a:endParaRPr>
                    </a:p>
                  </a:txBody>
                  <a:tcPr marL="102652" marR="102652"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u="none" strike="noStrike" cap="none" normalizeH="0" baseline="0" dirty="0" smtClean="0">
                          <a:ln>
                            <a:noFill/>
                          </a:ln>
                          <a:effectLst/>
                        </a:rPr>
                        <a:t>1 Hz</a:t>
                      </a:r>
                      <a:endParaRPr kumimoji="0" lang="de-DE" sz="1600" b="0" i="0" u="none" strike="noStrike" cap="none" normalizeH="0" baseline="0" dirty="0" smtClean="0">
                        <a:ln>
                          <a:noFill/>
                        </a:ln>
                        <a:solidFill>
                          <a:srgbClr val="FF3300"/>
                        </a:solidFill>
                        <a:effectLst/>
                        <a:latin typeface="Arial" charset="0"/>
                      </a:endParaRPr>
                    </a:p>
                  </a:txBody>
                  <a:tcPr marL="102652" marR="102652"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u="none" strike="noStrike" cap="none" normalizeH="0" baseline="0" smtClean="0">
                          <a:ln>
                            <a:noFill/>
                          </a:ln>
                          <a:effectLst/>
                        </a:rPr>
                        <a:t>1 Hz</a:t>
                      </a:r>
                      <a:endParaRPr kumimoji="0" lang="de-DE" sz="1600" b="0" i="0" u="none" strike="noStrike" cap="none" normalizeH="0" baseline="0" smtClean="0">
                        <a:ln>
                          <a:noFill/>
                        </a:ln>
                        <a:solidFill>
                          <a:srgbClr val="FF3300"/>
                        </a:solidFill>
                        <a:effectLst/>
                        <a:latin typeface="Arial" charset="0"/>
                      </a:endParaRPr>
                    </a:p>
                  </a:txBody>
                  <a:tcPr marL="101035" marR="101035" marT="46800" marB="46800"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600" u="none" strike="noStrike" cap="none" normalizeH="0" baseline="0" dirty="0" smtClean="0">
                          <a:ln>
                            <a:noFill/>
                          </a:ln>
                          <a:effectLst/>
                        </a:rPr>
                        <a:t>2.7 Hz</a:t>
                      </a:r>
                      <a:endParaRPr kumimoji="0" lang="de-DE" sz="1600" b="0" i="0" u="none" strike="noStrike" cap="none" normalizeH="0" baseline="0" dirty="0" smtClean="0">
                        <a:ln>
                          <a:noFill/>
                        </a:ln>
                        <a:solidFill>
                          <a:srgbClr val="FF3300"/>
                        </a:solidFill>
                        <a:effectLst/>
                        <a:latin typeface="Arial" charset="0"/>
                      </a:endParaRPr>
                    </a:p>
                  </a:txBody>
                  <a:tcPr marL="101035" marR="101035" marT="46800" marB="46800" horzOverflow="overflow"/>
                </a:tc>
              </a:tr>
            </a:tbl>
          </a:graphicData>
        </a:graphic>
      </p:graphicFrame>
      <p:sp>
        <p:nvSpPr>
          <p:cNvPr id="7211" name="Line 66"/>
          <p:cNvSpPr>
            <a:spLocks noChangeShapeType="1"/>
          </p:cNvSpPr>
          <p:nvPr/>
        </p:nvSpPr>
        <p:spPr bwMode="auto">
          <a:xfrm flipH="1">
            <a:off x="7668344" y="3645024"/>
            <a:ext cx="0" cy="136815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212" name="Line 67"/>
          <p:cNvSpPr>
            <a:spLocks noChangeShapeType="1"/>
          </p:cNvSpPr>
          <p:nvPr/>
        </p:nvSpPr>
        <p:spPr bwMode="auto">
          <a:xfrm flipH="1">
            <a:off x="5867400" y="5013176"/>
            <a:ext cx="1800944"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9" name="Picture 2" descr="H:\1_FAIRGSI$docu\1_Machines\0_Overall_Machines\Beam_Intensities\Operation Modes\Drawings\APP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5201"/>
          <a:stretch/>
        </p:blipFill>
        <p:spPr bwMode="auto">
          <a:xfrm>
            <a:off x="2460183" y="4433900"/>
            <a:ext cx="3407217" cy="1800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a:xfrm>
            <a:off x="6156176" y="5671022"/>
            <a:ext cx="2808312" cy="830997"/>
          </a:xfrm>
          <a:prstGeom prst="rect">
            <a:avLst/>
          </a:prstGeom>
        </p:spPr>
        <p:txBody>
          <a:bodyPr wrap="square">
            <a:spAutoFit/>
          </a:bodyPr>
          <a:lstStyle/>
          <a:p>
            <a:pPr lvl="0"/>
            <a:r>
              <a:rPr lang="de-DE" sz="1600" dirty="0" smtClean="0">
                <a:solidFill>
                  <a:prstClr val="black"/>
                </a:solidFill>
                <a:latin typeface="Arial"/>
              </a:rPr>
              <a:t>SIS100: </a:t>
            </a:r>
          </a:p>
          <a:p>
            <a:pPr lvl="0"/>
            <a:r>
              <a:rPr lang="de-DE" sz="1600" dirty="0" smtClean="0">
                <a:solidFill>
                  <a:prstClr val="black"/>
                </a:solidFill>
                <a:latin typeface="Arial"/>
              </a:rPr>
              <a:t>5x10</a:t>
            </a:r>
            <a:r>
              <a:rPr lang="de-DE" sz="1600" baseline="30000" dirty="0" smtClean="0">
                <a:solidFill>
                  <a:prstClr val="black"/>
                </a:solidFill>
                <a:latin typeface="Arial"/>
              </a:rPr>
              <a:t>11</a:t>
            </a:r>
            <a:r>
              <a:rPr lang="de-DE" sz="1600" dirty="0" smtClean="0">
                <a:solidFill>
                  <a:prstClr val="black"/>
                </a:solidFill>
                <a:latin typeface="Arial"/>
              </a:rPr>
              <a:t> U</a:t>
            </a:r>
            <a:r>
              <a:rPr lang="de-DE" sz="1600" baseline="30000" dirty="0" smtClean="0">
                <a:solidFill>
                  <a:prstClr val="black"/>
                </a:solidFill>
                <a:latin typeface="Arial"/>
              </a:rPr>
              <a:t>28+ </a:t>
            </a:r>
            <a:r>
              <a:rPr lang="de-DE" sz="1600" dirty="0" err="1" smtClean="0">
                <a:solidFill>
                  <a:prstClr val="black"/>
                </a:solidFill>
                <a:latin typeface="Arial"/>
              </a:rPr>
              <a:t>ions</a:t>
            </a:r>
            <a:r>
              <a:rPr lang="de-DE" sz="1600" dirty="0" smtClean="0">
                <a:solidFill>
                  <a:prstClr val="black"/>
                </a:solidFill>
                <a:latin typeface="Arial"/>
              </a:rPr>
              <a:t> per </a:t>
            </a:r>
            <a:r>
              <a:rPr lang="de-DE" sz="1600" dirty="0" err="1" smtClean="0">
                <a:solidFill>
                  <a:prstClr val="black"/>
                </a:solidFill>
                <a:latin typeface="Arial"/>
              </a:rPr>
              <a:t>cycle</a:t>
            </a:r>
            <a:endParaRPr lang="de-DE" sz="1600" dirty="0" smtClean="0">
              <a:solidFill>
                <a:prstClr val="black"/>
              </a:solidFill>
              <a:latin typeface="Arial"/>
            </a:endParaRPr>
          </a:p>
          <a:p>
            <a:pPr lvl="0"/>
            <a:r>
              <a:rPr lang="de-DE" sz="1600" dirty="0" smtClean="0">
                <a:solidFill>
                  <a:prstClr val="black"/>
                </a:solidFill>
                <a:latin typeface="Arial"/>
              </a:rPr>
              <a:t>3x10</a:t>
            </a:r>
            <a:r>
              <a:rPr lang="de-DE" sz="1600" baseline="30000" dirty="0" smtClean="0">
                <a:solidFill>
                  <a:prstClr val="black"/>
                </a:solidFill>
                <a:latin typeface="Arial"/>
              </a:rPr>
              <a:t>11</a:t>
            </a:r>
            <a:r>
              <a:rPr lang="de-DE" sz="1600" dirty="0" smtClean="0">
                <a:solidFill>
                  <a:prstClr val="black"/>
                </a:solidFill>
                <a:latin typeface="Arial"/>
              </a:rPr>
              <a:t> </a:t>
            </a:r>
            <a:r>
              <a:rPr lang="de-DE" sz="1600" dirty="0">
                <a:solidFill>
                  <a:prstClr val="black"/>
                </a:solidFill>
                <a:latin typeface="Arial"/>
              </a:rPr>
              <a:t>U</a:t>
            </a:r>
            <a:r>
              <a:rPr lang="de-DE" sz="1600" baseline="30000" dirty="0">
                <a:solidFill>
                  <a:prstClr val="black"/>
                </a:solidFill>
                <a:latin typeface="Arial"/>
              </a:rPr>
              <a:t>28+ </a:t>
            </a:r>
            <a:r>
              <a:rPr lang="de-DE" sz="1600" dirty="0" err="1" smtClean="0">
                <a:solidFill>
                  <a:prstClr val="black"/>
                </a:solidFill>
                <a:latin typeface="Arial"/>
              </a:rPr>
              <a:t>ions</a:t>
            </a:r>
            <a:r>
              <a:rPr lang="de-DE" sz="1600" dirty="0" smtClean="0">
                <a:solidFill>
                  <a:prstClr val="black"/>
                </a:solidFill>
                <a:latin typeface="Arial"/>
              </a:rPr>
              <a:t> per </a:t>
            </a:r>
            <a:r>
              <a:rPr lang="de-DE" sz="1600" dirty="0" err="1" smtClean="0">
                <a:solidFill>
                  <a:prstClr val="black"/>
                </a:solidFill>
                <a:latin typeface="Arial"/>
              </a:rPr>
              <a:t>second</a:t>
            </a:r>
            <a:endParaRPr lang="de-DE" sz="1600" dirty="0" smtClean="0">
              <a:solidFill>
                <a:prstClr val="black"/>
              </a:solidFill>
              <a:latin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2700" dirty="0" smtClean="0"/>
              <a:t>Equilibrium </a:t>
            </a:r>
            <a:r>
              <a:rPr lang="de-DE" sz="2700" dirty="0" err="1" smtClean="0"/>
              <a:t>charge</a:t>
            </a:r>
            <a:r>
              <a:rPr lang="de-DE" sz="2700" dirty="0" smtClean="0"/>
              <a:t> </a:t>
            </a:r>
            <a:r>
              <a:rPr lang="de-DE" sz="2700" dirty="0" err="1" smtClean="0"/>
              <a:t>state</a:t>
            </a:r>
            <a:r>
              <a:rPr lang="de-DE" sz="2700" dirty="0" smtClean="0"/>
              <a:t>:</a:t>
            </a:r>
            <a:r>
              <a:rPr lang="de-DE" dirty="0" smtClean="0"/>
              <a:t/>
            </a:r>
            <a:br>
              <a:rPr lang="de-DE" dirty="0" smtClean="0"/>
            </a:br>
            <a:r>
              <a:rPr lang="de-DE" sz="2200" dirty="0" smtClean="0"/>
              <a:t>Qualitative </a:t>
            </a:r>
            <a:r>
              <a:rPr lang="de-DE" sz="2200" dirty="0" err="1" smtClean="0"/>
              <a:t>understanding</a:t>
            </a:r>
            <a:endParaRPr lang="de-DE" sz="2200" dirty="0"/>
          </a:p>
        </p:txBody>
      </p:sp>
      <p:sp>
        <p:nvSpPr>
          <p:cNvPr id="3" name="Inhaltsplatzhalter 2"/>
          <p:cNvSpPr>
            <a:spLocks noGrp="1"/>
          </p:cNvSpPr>
          <p:nvPr>
            <p:ph idx="1"/>
          </p:nvPr>
        </p:nvSpPr>
        <p:spPr>
          <a:xfrm>
            <a:off x="422565" y="4365104"/>
            <a:ext cx="4365459" cy="1989166"/>
          </a:xfrm>
        </p:spPr>
        <p:txBody>
          <a:bodyPr>
            <a:normAutofit lnSpcReduction="10000"/>
          </a:bodyPr>
          <a:lstStyle/>
          <a:p>
            <a:pPr>
              <a:spcBef>
                <a:spcPts val="600"/>
              </a:spcBef>
            </a:pPr>
            <a:r>
              <a:rPr lang="en-GB" sz="1400" dirty="0" smtClean="0"/>
              <a:t>Charge exchange cross sections increase for projectile charge states farther from equilibrium charge states</a:t>
            </a:r>
          </a:p>
          <a:p>
            <a:pPr>
              <a:spcBef>
                <a:spcPts val="600"/>
              </a:spcBef>
            </a:pPr>
            <a:endParaRPr lang="en-GB" sz="1400" dirty="0" smtClean="0"/>
          </a:p>
          <a:p>
            <a:pPr>
              <a:spcBef>
                <a:spcPts val="600"/>
              </a:spcBef>
              <a:buClr>
                <a:srgbClr val="00B050"/>
              </a:buClr>
              <a:buFont typeface="Wingdings" panose="05000000000000000000" pitchFamily="2" charset="2"/>
              <a:buChar char="ü"/>
            </a:pPr>
            <a:r>
              <a:rPr lang="en-GB" sz="1400" dirty="0" smtClean="0"/>
              <a:t>No problems for light ions </a:t>
            </a:r>
            <a:r>
              <a:rPr lang="en-GB" sz="1400" dirty="0" smtClean="0">
                <a:sym typeface="Wingdings" panose="05000000000000000000" pitchFamily="2" charset="2"/>
              </a:rPr>
              <a:t></a:t>
            </a:r>
            <a:r>
              <a:rPr lang="en-GB" sz="1400" dirty="0" smtClean="0"/>
              <a:t> proton machines are </a:t>
            </a:r>
            <a:r>
              <a:rPr lang="en-GB" sz="1400" dirty="0" smtClean="0"/>
              <a:t>“easy”!</a:t>
            </a:r>
            <a:endParaRPr lang="en-GB" sz="1400" dirty="0" smtClean="0"/>
          </a:p>
          <a:p>
            <a:pPr>
              <a:spcBef>
                <a:spcPts val="600"/>
              </a:spcBef>
              <a:buClr>
                <a:srgbClr val="00B050"/>
              </a:buClr>
              <a:buFont typeface="Wingdings" panose="05000000000000000000" pitchFamily="2" charset="2"/>
              <a:buChar char="ü"/>
            </a:pPr>
            <a:r>
              <a:rPr lang="en-GB" sz="1400" dirty="0" smtClean="0"/>
              <a:t>Problems for heavy ions </a:t>
            </a:r>
            <a:r>
              <a:rPr lang="en-GB" sz="1400" dirty="0" smtClean="0">
                <a:sym typeface="Wingdings" panose="05000000000000000000" pitchFamily="2" charset="2"/>
              </a:rPr>
              <a:t> corresponds to reality!</a:t>
            </a:r>
            <a:endParaRPr lang="en-GB" sz="1400" dirty="0"/>
          </a:p>
        </p:txBody>
      </p:sp>
      <p:graphicFrame>
        <p:nvGraphicFramePr>
          <p:cNvPr id="4" name="Tabelle 3"/>
          <p:cNvGraphicFramePr>
            <a:graphicFrameLocks noGrp="1"/>
          </p:cNvGraphicFramePr>
          <p:nvPr>
            <p:extLst>
              <p:ext uri="{D42A27DB-BD31-4B8C-83A1-F6EECF244321}">
                <p14:modId xmlns:p14="http://schemas.microsoft.com/office/powerpoint/2010/main" val="2740312898"/>
              </p:ext>
            </p:extLst>
          </p:nvPr>
        </p:nvGraphicFramePr>
        <p:xfrm>
          <a:off x="4788024" y="2611190"/>
          <a:ext cx="4132642" cy="3881617"/>
        </p:xfrm>
        <a:graphic>
          <a:graphicData uri="http://schemas.openxmlformats.org/drawingml/2006/table">
            <a:tbl>
              <a:tblPr firstRow="1" bandRow="1">
                <a:tableStyleId>{5C22544A-7EE6-4342-B048-85BDC9FD1C3A}</a:tableStyleId>
              </a:tblPr>
              <a:tblGrid>
                <a:gridCol w="455930"/>
                <a:gridCol w="1049951"/>
                <a:gridCol w="826561"/>
                <a:gridCol w="901631"/>
                <a:gridCol w="898569"/>
              </a:tblGrid>
              <a:tr h="864097">
                <a:tc>
                  <a:txBody>
                    <a:bodyPr/>
                    <a:lstStyle/>
                    <a:p>
                      <a:r>
                        <a:rPr lang="de-DE" sz="1000" dirty="0" smtClean="0"/>
                        <a:t>Ion</a:t>
                      </a:r>
                      <a:endParaRPr lang="de-DE" sz="1000" dirty="0"/>
                    </a:p>
                  </a:txBody>
                  <a:tcPr/>
                </a:tc>
                <a:tc>
                  <a:txBody>
                    <a:bodyPr/>
                    <a:lstStyle/>
                    <a:p>
                      <a:r>
                        <a:rPr lang="de-DE" sz="1000" dirty="0" smtClean="0"/>
                        <a:t>Charge </a:t>
                      </a:r>
                      <a:r>
                        <a:rPr lang="de-DE" sz="1000" dirty="0" err="1" smtClean="0"/>
                        <a:t>state</a:t>
                      </a:r>
                      <a:r>
                        <a:rPr lang="de-DE" sz="1000" dirty="0" smtClean="0"/>
                        <a:t> after </a:t>
                      </a:r>
                      <a:r>
                        <a:rPr lang="de-DE" sz="1000" dirty="0" err="1" smtClean="0"/>
                        <a:t>gasstripper</a:t>
                      </a:r>
                      <a:r>
                        <a:rPr lang="de-DE" sz="1000" dirty="0" smtClean="0"/>
                        <a:t> @  1.4 </a:t>
                      </a:r>
                      <a:r>
                        <a:rPr lang="de-DE" sz="1000" dirty="0" err="1" smtClean="0"/>
                        <a:t>MeV</a:t>
                      </a:r>
                      <a:r>
                        <a:rPr lang="de-DE" sz="1000" dirty="0" smtClean="0"/>
                        <a:t>/u</a:t>
                      </a:r>
                    </a:p>
                    <a:p>
                      <a:r>
                        <a:rPr lang="de-DE" sz="1000" dirty="0" smtClean="0"/>
                        <a:t>@11.4</a:t>
                      </a:r>
                      <a:r>
                        <a:rPr lang="de-DE" sz="1000" baseline="0" dirty="0" smtClean="0"/>
                        <a:t> </a:t>
                      </a:r>
                      <a:r>
                        <a:rPr lang="de-DE" sz="1000" baseline="0" dirty="0" err="1" smtClean="0"/>
                        <a:t>MeV</a:t>
                      </a:r>
                      <a:r>
                        <a:rPr lang="de-DE" sz="1000" baseline="0" dirty="0" smtClean="0"/>
                        <a:t>/u</a:t>
                      </a:r>
                      <a:endParaRPr lang="de-DE" sz="1000" dirty="0"/>
                    </a:p>
                  </a:txBody>
                  <a:tcPr/>
                </a:tc>
                <a:tc>
                  <a:txBody>
                    <a:bodyPr/>
                    <a:lstStyle/>
                    <a:p>
                      <a:r>
                        <a:rPr lang="de-DE" sz="1000" dirty="0" err="1" smtClean="0"/>
                        <a:t>q_equ</a:t>
                      </a:r>
                      <a:r>
                        <a:rPr lang="de-DE" sz="1000" baseline="0" dirty="0" smtClean="0"/>
                        <a:t> (SIS18 in, 11.4 </a:t>
                      </a:r>
                      <a:r>
                        <a:rPr lang="de-DE" sz="1000" baseline="0" dirty="0" err="1" smtClean="0"/>
                        <a:t>MeV</a:t>
                      </a:r>
                      <a:r>
                        <a:rPr lang="de-DE" sz="1000" baseline="0" dirty="0" smtClean="0"/>
                        <a:t>/u)</a:t>
                      </a:r>
                      <a:endParaRPr lang="de-DE"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000" dirty="0" err="1" smtClean="0"/>
                        <a:t>q_equ</a:t>
                      </a:r>
                      <a:r>
                        <a:rPr lang="de-DE" sz="1000" baseline="0" dirty="0" smtClean="0"/>
                        <a:t>  SIS18 out ([</a:t>
                      </a:r>
                      <a:r>
                        <a:rPr lang="de-DE" sz="1000" baseline="0" dirty="0" err="1" smtClean="0"/>
                        <a:t>MeV</a:t>
                      </a:r>
                      <a:r>
                        <a:rPr lang="de-DE" sz="1000" baseline="0" dirty="0" smtClean="0"/>
                        <a:t>/u])</a:t>
                      </a:r>
                      <a:endParaRPr lang="de-DE" sz="1000" dirty="0" smtClean="0"/>
                    </a:p>
                    <a:p>
                      <a:endParaRPr lang="de-DE"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000" dirty="0" err="1" smtClean="0"/>
                        <a:t>q_equ</a:t>
                      </a:r>
                      <a:r>
                        <a:rPr lang="de-DE" sz="1000" baseline="0" dirty="0" smtClean="0"/>
                        <a:t> SIS100 out ([</a:t>
                      </a:r>
                      <a:r>
                        <a:rPr lang="de-DE" sz="1000" baseline="0" dirty="0" err="1" smtClean="0"/>
                        <a:t>GeV</a:t>
                      </a:r>
                      <a:r>
                        <a:rPr lang="de-DE" sz="1000" baseline="0" dirty="0" smtClean="0"/>
                        <a:t>/u])</a:t>
                      </a:r>
                      <a:endParaRPr lang="de-DE" sz="1000" dirty="0"/>
                    </a:p>
                  </a:txBody>
                  <a:tcPr/>
                </a:tc>
              </a:tr>
              <a:tr h="144016">
                <a:tc>
                  <a:txBody>
                    <a:bodyPr/>
                    <a:lstStyle/>
                    <a:p>
                      <a:r>
                        <a:rPr lang="de-DE" sz="1000" dirty="0" smtClean="0"/>
                        <a:t>p</a:t>
                      </a:r>
                      <a:endParaRPr lang="de-DE" sz="1000" dirty="0"/>
                    </a:p>
                  </a:txBody>
                  <a:tcPr/>
                </a:tc>
                <a:tc>
                  <a:txBody>
                    <a:bodyPr/>
                    <a:lstStyle/>
                    <a:p>
                      <a:pPr algn="r"/>
                      <a:r>
                        <a:rPr lang="de-DE" sz="1000" dirty="0" smtClean="0"/>
                        <a:t>1+</a:t>
                      </a:r>
                      <a:endParaRPr lang="de-DE" sz="1000" dirty="0"/>
                    </a:p>
                  </a:txBody>
                  <a:tcPr/>
                </a:tc>
                <a:tc>
                  <a:txBody>
                    <a:bodyPr/>
                    <a:lstStyle/>
                    <a:p>
                      <a:pPr algn="r"/>
                      <a:r>
                        <a:rPr lang="de-DE" sz="1000" dirty="0" smtClean="0"/>
                        <a:t>1+</a:t>
                      </a:r>
                      <a:endParaRPr lang="de-DE" sz="1000" dirty="0"/>
                    </a:p>
                  </a:txBody>
                  <a:tcPr/>
                </a:tc>
                <a:tc>
                  <a:txBody>
                    <a:bodyPr/>
                    <a:lstStyle/>
                    <a:p>
                      <a:r>
                        <a:rPr lang="de-DE" sz="1000" dirty="0" smtClean="0"/>
                        <a:t>1+  </a:t>
                      </a:r>
                      <a:r>
                        <a:rPr lang="de-DE" sz="1000" baseline="0" dirty="0" smtClean="0"/>
                        <a:t> </a:t>
                      </a:r>
                      <a:r>
                        <a:rPr lang="de-DE" sz="1000" dirty="0" smtClean="0"/>
                        <a:t>(4000)</a:t>
                      </a:r>
                      <a:endParaRPr lang="de-DE" sz="1000" dirty="0"/>
                    </a:p>
                  </a:txBody>
                  <a:tcPr/>
                </a:tc>
                <a:tc>
                  <a:txBody>
                    <a:bodyPr/>
                    <a:lstStyle/>
                    <a:p>
                      <a:r>
                        <a:rPr lang="de-DE" sz="1000" dirty="0" smtClean="0"/>
                        <a:t>1+   (28.8)</a:t>
                      </a:r>
                      <a:endParaRPr lang="de-DE" sz="1000" dirty="0"/>
                    </a:p>
                  </a:txBody>
                  <a:tcPr/>
                </a:tc>
              </a:tr>
              <a:tr h="229736">
                <a:tc>
                  <a:txBody>
                    <a:bodyPr/>
                    <a:lstStyle/>
                    <a:p>
                      <a:r>
                        <a:rPr lang="de-DE" sz="1000" dirty="0" smtClean="0"/>
                        <a:t>Ne</a:t>
                      </a:r>
                      <a:endParaRPr lang="de-DE" sz="1000" dirty="0"/>
                    </a:p>
                  </a:txBody>
                  <a:tcPr/>
                </a:tc>
                <a:tc>
                  <a:txBody>
                    <a:bodyPr/>
                    <a:lstStyle/>
                    <a:p>
                      <a:pPr algn="r"/>
                      <a:r>
                        <a:rPr lang="de-DE" sz="1000" dirty="0" smtClean="0"/>
                        <a:t>7+</a:t>
                      </a:r>
                    </a:p>
                    <a:p>
                      <a:pPr algn="r"/>
                      <a:r>
                        <a:rPr lang="de-DE" sz="1000" dirty="0" smtClean="0"/>
                        <a:t>10+</a:t>
                      </a:r>
                      <a:endParaRPr lang="de-DE" sz="1000" dirty="0"/>
                    </a:p>
                  </a:txBody>
                  <a:tcPr/>
                </a:tc>
                <a:tc>
                  <a:txBody>
                    <a:bodyPr/>
                    <a:lstStyle/>
                    <a:p>
                      <a:pPr algn="r"/>
                      <a:r>
                        <a:rPr lang="de-DE" sz="1000" dirty="0" smtClean="0"/>
                        <a:t>10+</a:t>
                      </a:r>
                    </a:p>
                  </a:txBody>
                  <a:tcPr/>
                </a:tc>
                <a:tc>
                  <a:txBody>
                    <a:bodyPr/>
                    <a:lstStyle/>
                    <a:p>
                      <a:r>
                        <a:rPr lang="de-DE" sz="1000" dirty="0" smtClean="0"/>
                        <a:t>10+ (1150)</a:t>
                      </a:r>
                    </a:p>
                    <a:p>
                      <a:r>
                        <a:rPr lang="de-DE" sz="1000" dirty="0" smtClean="0"/>
                        <a:t>10+ (1990)</a:t>
                      </a:r>
                      <a:endParaRPr lang="de-DE" sz="1000" dirty="0"/>
                    </a:p>
                  </a:txBody>
                  <a:tcPr/>
                </a:tc>
                <a:tc>
                  <a:txBody>
                    <a:bodyPr/>
                    <a:lstStyle/>
                    <a:p>
                      <a:r>
                        <a:rPr lang="de-DE" sz="1000" dirty="0" smtClean="0"/>
                        <a:t>10+   (9.5)</a:t>
                      </a:r>
                    </a:p>
                    <a:p>
                      <a:r>
                        <a:rPr lang="de-DE" sz="1000" dirty="0" smtClean="0"/>
                        <a:t>10+ (13.9)</a:t>
                      </a:r>
                      <a:endParaRPr lang="de-DE" sz="1000" dirty="0"/>
                    </a:p>
                  </a:txBody>
                  <a:tcPr/>
                </a:tc>
              </a:tr>
              <a:tr h="171440">
                <a:tc>
                  <a:txBody>
                    <a:bodyPr/>
                    <a:lstStyle/>
                    <a:p>
                      <a:r>
                        <a:rPr lang="de-DE" sz="1000" dirty="0" smtClean="0"/>
                        <a:t>Ar</a:t>
                      </a:r>
                      <a:endParaRPr lang="de-DE" sz="1000" dirty="0"/>
                    </a:p>
                  </a:txBody>
                  <a:tcPr/>
                </a:tc>
                <a:tc>
                  <a:txBody>
                    <a:bodyPr/>
                    <a:lstStyle/>
                    <a:p>
                      <a:pPr algn="r"/>
                      <a:r>
                        <a:rPr lang="de-DE" sz="1000" dirty="0" smtClean="0"/>
                        <a:t>10+</a:t>
                      </a:r>
                    </a:p>
                    <a:p>
                      <a:pPr algn="r"/>
                      <a:r>
                        <a:rPr lang="de-DE" sz="1000" dirty="0" smtClean="0"/>
                        <a:t>18+</a:t>
                      </a:r>
                      <a:endParaRPr lang="de-DE" sz="1000" dirty="0"/>
                    </a:p>
                  </a:txBody>
                  <a:tcPr/>
                </a:tc>
                <a:tc>
                  <a:txBody>
                    <a:bodyPr/>
                    <a:lstStyle/>
                    <a:p>
                      <a:pPr algn="r"/>
                      <a:r>
                        <a:rPr lang="de-DE" sz="1000" dirty="0" smtClean="0"/>
                        <a:t>17+</a:t>
                      </a:r>
                      <a:endParaRPr lang="de-DE" sz="1000" dirty="0"/>
                    </a:p>
                  </a:txBody>
                  <a:tcPr/>
                </a:tc>
                <a:tc>
                  <a:txBody>
                    <a:bodyPr/>
                    <a:lstStyle/>
                    <a:p>
                      <a:r>
                        <a:rPr lang="de-DE" sz="1000" dirty="0" smtClean="0"/>
                        <a:t>18+   (710)</a:t>
                      </a:r>
                    </a:p>
                    <a:p>
                      <a:r>
                        <a:rPr lang="de-DE" sz="1000" dirty="0" smtClean="0"/>
                        <a:t>18+ (1670)</a:t>
                      </a:r>
                      <a:endParaRPr lang="de-DE" sz="1000" dirty="0"/>
                    </a:p>
                  </a:txBody>
                  <a:tcPr/>
                </a:tc>
                <a:tc>
                  <a:txBody>
                    <a:bodyPr/>
                    <a:lstStyle/>
                    <a:p>
                      <a:r>
                        <a:rPr lang="de-DE" sz="1000" dirty="0" smtClean="0"/>
                        <a:t>18+   (6.6)</a:t>
                      </a:r>
                    </a:p>
                    <a:p>
                      <a:r>
                        <a:rPr lang="de-DE" sz="1000" dirty="0" smtClean="0"/>
                        <a:t>18+ (12.6)</a:t>
                      </a:r>
                      <a:endParaRPr lang="de-DE" sz="1000" dirty="0"/>
                    </a:p>
                  </a:txBody>
                  <a:tcPr/>
                </a:tc>
              </a:tr>
              <a:tr h="270872">
                <a:tc>
                  <a:txBody>
                    <a:bodyPr/>
                    <a:lstStyle/>
                    <a:p>
                      <a:r>
                        <a:rPr lang="de-DE" sz="1000" dirty="0" err="1" smtClean="0"/>
                        <a:t>Kr</a:t>
                      </a:r>
                      <a:endParaRPr lang="de-DE" sz="1000" dirty="0"/>
                    </a:p>
                  </a:txBody>
                  <a:tcPr/>
                </a:tc>
                <a:tc>
                  <a:txBody>
                    <a:bodyPr/>
                    <a:lstStyle/>
                    <a:p>
                      <a:pPr algn="r"/>
                      <a:r>
                        <a:rPr lang="de-DE" sz="1000" dirty="0" smtClean="0"/>
                        <a:t>16+</a:t>
                      </a:r>
                    </a:p>
                    <a:p>
                      <a:pPr algn="r"/>
                      <a:r>
                        <a:rPr lang="de-DE" sz="1000" dirty="0" smtClean="0"/>
                        <a:t>34+</a:t>
                      </a:r>
                      <a:endParaRPr lang="de-DE" sz="1000" dirty="0"/>
                    </a:p>
                  </a:txBody>
                  <a:tcPr/>
                </a:tc>
                <a:tc>
                  <a:txBody>
                    <a:bodyPr/>
                    <a:lstStyle/>
                    <a:p>
                      <a:pPr algn="r"/>
                      <a:r>
                        <a:rPr lang="de-DE" sz="1000" dirty="0" smtClean="0"/>
                        <a:t>31+</a:t>
                      </a:r>
                      <a:endParaRPr lang="de-DE" sz="1000" dirty="0"/>
                    </a:p>
                  </a:txBody>
                  <a:tcPr/>
                </a:tc>
                <a:tc>
                  <a:txBody>
                    <a:bodyPr/>
                    <a:lstStyle/>
                    <a:p>
                      <a:r>
                        <a:rPr lang="de-DE" sz="1000" dirty="0" smtClean="0"/>
                        <a:t>36+   (500)</a:t>
                      </a:r>
                    </a:p>
                    <a:p>
                      <a:r>
                        <a:rPr lang="de-DE" sz="1000" dirty="0" smtClean="0"/>
                        <a:t>36+ (1650)</a:t>
                      </a:r>
                      <a:endParaRPr lang="de-DE" sz="1000" dirty="0"/>
                    </a:p>
                  </a:txBody>
                  <a:tcPr/>
                </a:tc>
                <a:tc>
                  <a:txBody>
                    <a:bodyPr/>
                    <a:lstStyle/>
                    <a:p>
                      <a:r>
                        <a:rPr lang="de-DE" sz="1000" dirty="0" smtClean="0"/>
                        <a:t>36+   (4.9)</a:t>
                      </a:r>
                    </a:p>
                    <a:p>
                      <a:r>
                        <a:rPr lang="de-DE" sz="1000" dirty="0" smtClean="0"/>
                        <a:t>36+ (12.0)</a:t>
                      </a:r>
                      <a:endParaRPr lang="de-DE" sz="1000" dirty="0"/>
                    </a:p>
                  </a:txBody>
                  <a:tcPr/>
                </a:tc>
              </a:tr>
              <a:tr h="212576">
                <a:tc>
                  <a:txBody>
                    <a:bodyPr/>
                    <a:lstStyle/>
                    <a:p>
                      <a:r>
                        <a:rPr lang="de-DE" sz="1000" dirty="0" err="1" smtClean="0"/>
                        <a:t>Xe</a:t>
                      </a:r>
                      <a:endParaRPr lang="de-DE" sz="1000" dirty="0"/>
                    </a:p>
                  </a:txBody>
                  <a:tcPr/>
                </a:tc>
                <a:tc>
                  <a:txBody>
                    <a:bodyPr/>
                    <a:lstStyle/>
                    <a:p>
                      <a:pPr algn="r"/>
                      <a:r>
                        <a:rPr lang="de-DE" sz="1000" dirty="0" smtClean="0"/>
                        <a:t>21+</a:t>
                      </a:r>
                    </a:p>
                    <a:p>
                      <a:pPr algn="r"/>
                      <a:r>
                        <a:rPr lang="de-DE" sz="1000" dirty="0" smtClean="0"/>
                        <a:t>48+</a:t>
                      </a:r>
                      <a:endParaRPr lang="de-DE" sz="1000" dirty="0"/>
                    </a:p>
                  </a:txBody>
                  <a:tcPr/>
                </a:tc>
                <a:tc>
                  <a:txBody>
                    <a:bodyPr/>
                    <a:lstStyle/>
                    <a:p>
                      <a:pPr algn="r"/>
                      <a:r>
                        <a:rPr lang="de-DE" sz="1000" dirty="0" smtClean="0"/>
                        <a:t>42+</a:t>
                      </a:r>
                      <a:endParaRPr lang="de-DE" sz="1000" dirty="0"/>
                    </a:p>
                  </a:txBody>
                  <a:tcPr/>
                </a:tc>
                <a:tc>
                  <a:txBody>
                    <a:bodyPr/>
                    <a:lstStyle/>
                    <a:p>
                      <a:r>
                        <a:rPr lang="de-DE" sz="1000" dirty="0" smtClean="0"/>
                        <a:t>54+   (360)</a:t>
                      </a:r>
                    </a:p>
                    <a:p>
                      <a:r>
                        <a:rPr lang="de-DE" sz="1000" dirty="0" smtClean="0"/>
                        <a:t>54+ (1310)</a:t>
                      </a:r>
                      <a:endParaRPr lang="de-DE" sz="1000" dirty="0"/>
                    </a:p>
                  </a:txBody>
                  <a:tcPr/>
                </a:tc>
                <a:tc>
                  <a:txBody>
                    <a:bodyPr/>
                    <a:lstStyle/>
                    <a:p>
                      <a:r>
                        <a:rPr lang="de-DE" sz="1000" dirty="0" smtClean="0"/>
                        <a:t>54+   (4.0)</a:t>
                      </a:r>
                    </a:p>
                    <a:p>
                      <a:r>
                        <a:rPr lang="de-DE" sz="1000" dirty="0" smtClean="0"/>
                        <a:t>54+ (10.1)</a:t>
                      </a:r>
                      <a:endParaRPr lang="de-DE" sz="1000" dirty="0"/>
                    </a:p>
                  </a:txBody>
                  <a:tcPr/>
                </a:tc>
              </a:tr>
              <a:tr h="226288">
                <a:tc>
                  <a:txBody>
                    <a:bodyPr/>
                    <a:lstStyle/>
                    <a:p>
                      <a:r>
                        <a:rPr lang="de-DE" sz="1000" dirty="0" err="1" smtClean="0"/>
                        <a:t>Ta</a:t>
                      </a:r>
                      <a:endParaRPr lang="de-DE" sz="1000" dirty="0"/>
                    </a:p>
                  </a:txBody>
                  <a:tcPr/>
                </a:tc>
                <a:tc>
                  <a:txBody>
                    <a:bodyPr/>
                    <a:lstStyle/>
                    <a:p>
                      <a:pPr algn="r"/>
                      <a:r>
                        <a:rPr lang="de-DE" sz="1000" dirty="0" smtClean="0"/>
                        <a:t>24+</a:t>
                      </a:r>
                    </a:p>
                    <a:p>
                      <a:pPr algn="r"/>
                      <a:r>
                        <a:rPr lang="de-DE" sz="1000" dirty="0" smtClean="0"/>
                        <a:t>61+</a:t>
                      </a:r>
                      <a:endParaRPr lang="de-DE" sz="1000" dirty="0"/>
                    </a:p>
                  </a:txBody>
                  <a:tcPr/>
                </a:tc>
                <a:tc>
                  <a:txBody>
                    <a:bodyPr/>
                    <a:lstStyle/>
                    <a:p>
                      <a:pPr algn="r"/>
                      <a:r>
                        <a:rPr lang="de-DE" sz="1000" dirty="0" smtClean="0"/>
                        <a:t>51+</a:t>
                      </a:r>
                      <a:endParaRPr lang="de-DE" sz="1000" dirty="0"/>
                    </a:p>
                  </a:txBody>
                  <a:tcPr/>
                </a:tc>
                <a:tc>
                  <a:txBody>
                    <a:bodyPr/>
                    <a:lstStyle/>
                    <a:p>
                      <a:r>
                        <a:rPr lang="de-DE" sz="1000" dirty="0" smtClean="0"/>
                        <a:t>72+   (260)</a:t>
                      </a:r>
                    </a:p>
                    <a:p>
                      <a:r>
                        <a:rPr lang="de-DE" sz="1000" dirty="0" smtClean="0"/>
                        <a:t>73+ (1170)</a:t>
                      </a:r>
                      <a:endParaRPr lang="de-DE" sz="1000" dirty="0"/>
                    </a:p>
                  </a:txBody>
                  <a:tcPr/>
                </a:tc>
                <a:tc>
                  <a:txBody>
                    <a:bodyPr/>
                    <a:lstStyle/>
                    <a:p>
                      <a:r>
                        <a:rPr lang="de-DE" sz="1000" dirty="0" smtClean="0"/>
                        <a:t>73+   (3.2)</a:t>
                      </a:r>
                    </a:p>
                    <a:p>
                      <a:r>
                        <a:rPr lang="de-DE" sz="1000" dirty="0" smtClean="0"/>
                        <a:t>73+   (9.2)</a:t>
                      </a:r>
                      <a:endParaRPr lang="de-DE" sz="1000" dirty="0"/>
                    </a:p>
                  </a:txBody>
                  <a:tcPr/>
                </a:tc>
              </a:tr>
              <a:tr h="226288">
                <a:tc>
                  <a:txBody>
                    <a:bodyPr/>
                    <a:lstStyle/>
                    <a:p>
                      <a:r>
                        <a:rPr lang="de-DE" sz="1000" dirty="0" smtClean="0"/>
                        <a:t>Au</a:t>
                      </a:r>
                      <a:endParaRPr lang="de-DE" sz="1000" dirty="0"/>
                    </a:p>
                  </a:txBody>
                  <a:tcPr/>
                </a:tc>
                <a:tc>
                  <a:txBody>
                    <a:bodyPr/>
                    <a:lstStyle/>
                    <a:p>
                      <a:pPr algn="r"/>
                      <a:r>
                        <a:rPr lang="de-DE" sz="1000" dirty="0" smtClean="0"/>
                        <a:t>24+</a:t>
                      </a:r>
                    </a:p>
                    <a:p>
                      <a:pPr algn="r"/>
                      <a:r>
                        <a:rPr lang="de-DE" sz="1000" dirty="0" smtClean="0"/>
                        <a:t>64+</a:t>
                      </a:r>
                      <a:endParaRPr lang="de-DE" sz="1000" dirty="0"/>
                    </a:p>
                  </a:txBody>
                  <a:tcPr/>
                </a:tc>
                <a:tc>
                  <a:txBody>
                    <a:bodyPr/>
                    <a:lstStyle/>
                    <a:p>
                      <a:pPr algn="r"/>
                      <a:r>
                        <a:rPr lang="de-DE" sz="1000" dirty="0" smtClean="0"/>
                        <a:t>54+</a:t>
                      </a:r>
                      <a:endParaRPr lang="de-DE" sz="1000" dirty="0"/>
                    </a:p>
                  </a:txBody>
                  <a:tcPr/>
                </a:tc>
                <a:tc>
                  <a:txBody>
                    <a:bodyPr/>
                    <a:lstStyle/>
                    <a:p>
                      <a:r>
                        <a:rPr lang="de-DE" sz="1000" dirty="0" smtClean="0"/>
                        <a:t>78+   (220)</a:t>
                      </a:r>
                    </a:p>
                    <a:p>
                      <a:r>
                        <a:rPr lang="de-DE" sz="1000" dirty="0" smtClean="0"/>
                        <a:t>79+ (1110)</a:t>
                      </a:r>
                      <a:endParaRPr lang="de-DE" sz="1000" dirty="0"/>
                    </a:p>
                  </a:txBody>
                  <a:tcPr/>
                </a:tc>
                <a:tc>
                  <a:txBody>
                    <a:bodyPr/>
                    <a:lstStyle/>
                    <a:p>
                      <a:r>
                        <a:rPr lang="de-DE" sz="1000" dirty="0" smtClean="0"/>
                        <a:t>79+   (2.8)</a:t>
                      </a:r>
                    </a:p>
                    <a:p>
                      <a:r>
                        <a:rPr lang="de-DE" sz="1000" dirty="0" smtClean="0"/>
                        <a:t>79+   (8.9)</a:t>
                      </a:r>
                      <a:endParaRPr lang="de-DE" sz="1000" dirty="0"/>
                    </a:p>
                  </a:txBody>
                  <a:tcPr/>
                </a:tc>
              </a:tr>
              <a:tr h="240000">
                <a:tc>
                  <a:txBody>
                    <a:bodyPr/>
                    <a:lstStyle/>
                    <a:p>
                      <a:r>
                        <a:rPr lang="de-DE" sz="1000" dirty="0" smtClean="0"/>
                        <a:t>U</a:t>
                      </a:r>
                      <a:endParaRPr lang="de-DE" sz="1000" dirty="0"/>
                    </a:p>
                  </a:txBody>
                  <a:tcPr/>
                </a:tc>
                <a:tc>
                  <a:txBody>
                    <a:bodyPr/>
                    <a:lstStyle/>
                    <a:p>
                      <a:pPr algn="r"/>
                      <a:r>
                        <a:rPr lang="de-DE" sz="1000" dirty="0" smtClean="0"/>
                        <a:t>28+</a:t>
                      </a:r>
                    </a:p>
                    <a:p>
                      <a:pPr algn="r"/>
                      <a:r>
                        <a:rPr lang="de-DE" sz="1000" dirty="0" smtClean="0"/>
                        <a:t>73+</a:t>
                      </a:r>
                      <a:endParaRPr lang="de-DE" sz="1000" dirty="0"/>
                    </a:p>
                  </a:txBody>
                  <a:tcPr/>
                </a:tc>
                <a:tc>
                  <a:txBody>
                    <a:bodyPr/>
                    <a:lstStyle/>
                    <a:p>
                      <a:pPr algn="r"/>
                      <a:r>
                        <a:rPr lang="de-DE" sz="1000" dirty="0" smtClean="0"/>
                        <a:t>59+</a:t>
                      </a:r>
                      <a:endParaRPr lang="de-DE" sz="1000" dirty="0"/>
                    </a:p>
                  </a:txBody>
                  <a:tcPr/>
                </a:tc>
                <a:tc>
                  <a:txBody>
                    <a:bodyPr/>
                    <a:lstStyle/>
                    <a:p>
                      <a:r>
                        <a:rPr lang="de-DE" sz="1000" dirty="0" smtClean="0"/>
                        <a:t>90+   (196)</a:t>
                      </a:r>
                    </a:p>
                    <a:p>
                      <a:r>
                        <a:rPr lang="de-DE" sz="1000" dirty="0" smtClean="0"/>
                        <a:t>92+ (1020)</a:t>
                      </a:r>
                      <a:endParaRPr lang="de-DE" sz="1000" dirty="0"/>
                    </a:p>
                  </a:txBody>
                  <a:tcPr/>
                </a:tc>
                <a:tc>
                  <a:txBody>
                    <a:bodyPr/>
                    <a:lstStyle/>
                    <a:p>
                      <a:r>
                        <a:rPr lang="de-DE" sz="1000" dirty="0" smtClean="0"/>
                        <a:t>92+   (2.7)</a:t>
                      </a:r>
                    </a:p>
                    <a:p>
                      <a:r>
                        <a:rPr lang="de-DE" sz="1000" dirty="0" smtClean="0"/>
                        <a:t>92+   (8.3)</a:t>
                      </a:r>
                      <a:endParaRPr lang="de-DE" sz="1000" dirty="0"/>
                    </a:p>
                  </a:txBody>
                  <a:tcPr/>
                </a:tc>
              </a:tr>
            </a:tbl>
          </a:graphicData>
        </a:graphic>
      </p:graphicFrame>
      <mc:AlternateContent xmlns:mc="http://schemas.openxmlformats.org/markup-compatibility/2006" xmlns:a14="http://schemas.microsoft.com/office/drawing/2010/main">
        <mc:Choice Requires="a14">
          <p:sp>
            <p:nvSpPr>
              <p:cNvPr id="6" name="Textfeld 5"/>
              <p:cNvSpPr txBox="1"/>
              <p:nvPr/>
            </p:nvSpPr>
            <p:spPr>
              <a:xfrm>
                <a:off x="5292080" y="1700808"/>
                <a:ext cx="3388555" cy="691536"/>
              </a:xfrm>
              <a:prstGeom prst="rect">
                <a:avLst/>
              </a:prstGeom>
            </p:spPr>
            <p:txBody>
              <a:bodyPr vert="horz" wrap="none" lIns="0" tIns="0" rIns="0" bIns="0" rtlCol="0" anchor="t">
                <a:spAutoFit/>
              </a:bodyPr>
              <a:lstStyle/>
              <a:p>
                <a:pPr algn="l"/>
                <a14:m>
                  <m:oMathPara xmlns:m="http://schemas.openxmlformats.org/officeDocument/2006/math">
                    <m:oMathParaPr>
                      <m:jc m:val="centerGroup"/>
                    </m:oMathParaPr>
                    <m:oMath xmlns:m="http://schemas.openxmlformats.org/officeDocument/2006/math">
                      <m:acc>
                        <m:accPr>
                          <m:chr m:val="̅"/>
                          <m:ctrlPr>
                            <a:rPr lang="de-DE" sz="2000" b="0" i="1" smtClean="0">
                              <a:latin typeface="Cambria Math"/>
                            </a:rPr>
                          </m:ctrlPr>
                        </m:accPr>
                        <m:e>
                          <m:r>
                            <a:rPr lang="de-DE" sz="2000" b="0" i="1" smtClean="0">
                              <a:latin typeface="Cambria Math" panose="02040503050406030204" pitchFamily="18" charset="0"/>
                            </a:rPr>
                            <m:t>𝑞</m:t>
                          </m:r>
                        </m:e>
                      </m:acc>
                      <m:r>
                        <a:rPr lang="de-DE" sz="2000" i="1">
                          <a:latin typeface="Cambria Math" panose="02040503050406030204" pitchFamily="18" charset="0"/>
                          <a:ea typeface="Cambria Math" panose="02040503050406030204" pitchFamily="18" charset="0"/>
                        </a:rPr>
                        <m:t>≈</m:t>
                      </m:r>
                      <m:r>
                        <a:rPr lang="de-DE" sz="2000" b="0" i="1" smtClean="0">
                          <a:latin typeface="Cambria Math" panose="02040503050406030204" pitchFamily="18" charset="0"/>
                          <a:ea typeface="Cambria Math" panose="02040503050406030204" pitchFamily="18" charset="0"/>
                        </a:rPr>
                        <m:t>𝑍</m:t>
                      </m:r>
                      <m:r>
                        <a:rPr lang="de-DE" sz="2000" b="0" i="1" smtClean="0">
                          <a:latin typeface="Cambria Math" panose="02040503050406030204" pitchFamily="18" charset="0"/>
                          <a:ea typeface="Cambria Math" panose="02040503050406030204" pitchFamily="18" charset="0"/>
                        </a:rPr>
                        <m:t>⋅</m:t>
                      </m:r>
                      <m:d>
                        <m:dPr>
                          <m:begChr m:val="["/>
                          <m:endChr m:val="]"/>
                          <m:ctrlPr>
                            <a:rPr lang="de-DE" sz="2000" b="0" i="1" smtClean="0">
                              <a:latin typeface="Cambria Math"/>
                              <a:ea typeface="Cambria Math" panose="02040503050406030204" pitchFamily="18" charset="0"/>
                            </a:rPr>
                          </m:ctrlPr>
                        </m:dPr>
                        <m:e>
                          <m:r>
                            <a:rPr lang="de-DE" sz="2000" i="1">
                              <a:latin typeface="Cambria Math" panose="02040503050406030204" pitchFamily="18" charset="0"/>
                              <a:ea typeface="Cambria Math" panose="02040503050406030204" pitchFamily="18" charset="0"/>
                            </a:rPr>
                            <m:t>1−</m:t>
                          </m:r>
                          <m:func>
                            <m:funcPr>
                              <m:ctrlPr>
                                <a:rPr lang="de-DE" sz="2000" i="1">
                                  <a:latin typeface="Cambria Math"/>
                                  <a:ea typeface="Cambria Math" panose="02040503050406030204" pitchFamily="18" charset="0"/>
                                </a:rPr>
                              </m:ctrlPr>
                            </m:funcPr>
                            <m:fName>
                              <m:r>
                                <m:rPr>
                                  <m:sty m:val="p"/>
                                </m:rPr>
                                <a:rPr lang="de-DE" sz="2000">
                                  <a:latin typeface="Cambria Math" panose="02040503050406030204" pitchFamily="18" charset="0"/>
                                  <a:ea typeface="Cambria Math" panose="02040503050406030204" pitchFamily="18" charset="0"/>
                                </a:rPr>
                                <m:t>exp</m:t>
                              </m:r>
                            </m:fName>
                            <m:e>
                              <m:d>
                                <m:dPr>
                                  <m:ctrlPr>
                                    <a:rPr lang="de-DE" sz="2000" i="1">
                                      <a:latin typeface="Cambria Math"/>
                                      <a:ea typeface="Cambria Math" panose="02040503050406030204" pitchFamily="18" charset="0"/>
                                    </a:rPr>
                                  </m:ctrlPr>
                                </m:dPr>
                                <m:e>
                                  <m:r>
                                    <a:rPr lang="de-DE" sz="2000" i="1">
                                      <a:latin typeface="Cambria Math" panose="02040503050406030204" pitchFamily="18" charset="0"/>
                                      <a:ea typeface="Cambria Math" panose="02040503050406030204" pitchFamily="18" charset="0"/>
                                    </a:rPr>
                                    <m:t>−</m:t>
                                  </m:r>
                                  <m:f>
                                    <m:fPr>
                                      <m:ctrlPr>
                                        <a:rPr lang="de-DE" sz="2000" i="1">
                                          <a:latin typeface="Cambria Math"/>
                                          <a:ea typeface="Cambria Math" panose="02040503050406030204" pitchFamily="18" charset="0"/>
                                        </a:rPr>
                                      </m:ctrlPr>
                                    </m:fPr>
                                    <m:num>
                                      <m:r>
                                        <a:rPr lang="de-DE" sz="2000" i="1">
                                          <a:latin typeface="Cambria Math" panose="02040503050406030204" pitchFamily="18" charset="0"/>
                                          <a:ea typeface="Cambria Math" panose="02040503050406030204" pitchFamily="18" charset="0"/>
                                        </a:rPr>
                                        <m:t>𝛽</m:t>
                                      </m:r>
                                    </m:num>
                                    <m:den>
                                      <m:r>
                                        <a:rPr lang="de-DE" sz="2000" i="1">
                                          <a:latin typeface="Cambria Math" panose="02040503050406030204" pitchFamily="18" charset="0"/>
                                          <a:ea typeface="Cambria Math" panose="02040503050406030204" pitchFamily="18" charset="0"/>
                                        </a:rPr>
                                        <m:t>𝛼</m:t>
                                      </m:r>
                                      <m:r>
                                        <a:rPr lang="de-DE" sz="2000" i="1">
                                          <a:latin typeface="Cambria Math" panose="02040503050406030204" pitchFamily="18" charset="0"/>
                                          <a:ea typeface="Cambria Math" panose="02040503050406030204" pitchFamily="18" charset="0"/>
                                        </a:rPr>
                                        <m:t>⋅</m:t>
                                      </m:r>
                                      <m:sSup>
                                        <m:sSupPr>
                                          <m:ctrlPr>
                                            <a:rPr lang="de-DE" sz="2000" i="1">
                                              <a:latin typeface="Cambria Math"/>
                                              <a:ea typeface="Cambria Math" panose="02040503050406030204" pitchFamily="18" charset="0"/>
                                            </a:rPr>
                                          </m:ctrlPr>
                                        </m:sSupPr>
                                        <m:e>
                                          <m:r>
                                            <a:rPr lang="de-DE" sz="2000" i="1">
                                              <a:latin typeface="Cambria Math" panose="02040503050406030204" pitchFamily="18" charset="0"/>
                                              <a:ea typeface="Cambria Math" panose="02040503050406030204" pitchFamily="18" charset="0"/>
                                            </a:rPr>
                                            <m:t>𝑍</m:t>
                                          </m:r>
                                        </m:e>
                                        <m:sup>
                                          <m:r>
                                            <a:rPr lang="de-DE" sz="2000" i="1">
                                              <a:latin typeface="Cambria Math" panose="02040503050406030204" pitchFamily="18" charset="0"/>
                                              <a:ea typeface="Cambria Math" panose="02040503050406030204" pitchFamily="18" charset="0"/>
                                            </a:rPr>
                                            <m:t>0.67</m:t>
                                          </m:r>
                                        </m:sup>
                                      </m:sSup>
                                    </m:den>
                                  </m:f>
                                </m:e>
                              </m:d>
                            </m:e>
                          </m:func>
                        </m:e>
                      </m:d>
                    </m:oMath>
                  </m:oMathPara>
                </a14:m>
                <a:endParaRPr lang="de-DE" sz="2000" dirty="0" smtClean="0"/>
              </a:p>
            </p:txBody>
          </p:sp>
        </mc:Choice>
        <mc:Fallback xmlns="">
          <p:sp>
            <p:nvSpPr>
              <p:cNvPr id="6" name="Textfeld 5"/>
              <p:cNvSpPr txBox="1">
                <a:spLocks noRot="1" noChangeAspect="1" noMove="1" noResize="1" noEditPoints="1" noAdjustHandles="1" noChangeArrowheads="1" noChangeShapeType="1" noTextEdit="1"/>
              </p:cNvSpPr>
              <p:nvPr/>
            </p:nvSpPr>
            <p:spPr>
              <a:xfrm>
                <a:off x="5292080" y="1700808"/>
                <a:ext cx="3388555" cy="691536"/>
              </a:xfrm>
              <a:prstGeom prst="rect">
                <a:avLst/>
              </a:prstGeom>
              <a:blipFill rotWithShape="1">
                <a:blip r:embed="rId2"/>
                <a:stretch>
                  <a:fillRect/>
                </a:stretch>
              </a:blipFill>
            </p:spPr>
            <p:txBody>
              <a:bodyPr/>
              <a:lstStyle/>
              <a:p>
                <a:r>
                  <a:rPr lang="de-DE">
                    <a:noFill/>
                  </a:rPr>
                  <a:t> </a:t>
                </a:r>
              </a:p>
            </p:txBody>
          </p:sp>
        </mc:Fallback>
      </mc:AlternateContent>
      <p:graphicFrame>
        <p:nvGraphicFramePr>
          <p:cNvPr id="8" name="Diagramm 7"/>
          <p:cNvGraphicFramePr>
            <a:graphicFrameLocks noGrp="1"/>
          </p:cNvGraphicFramePr>
          <p:nvPr>
            <p:extLst>
              <p:ext uri="{D42A27DB-BD31-4B8C-83A1-F6EECF244321}">
                <p14:modId xmlns:p14="http://schemas.microsoft.com/office/powerpoint/2010/main" val="2152712851"/>
              </p:ext>
            </p:extLst>
          </p:nvPr>
        </p:nvGraphicFramePr>
        <p:xfrm>
          <a:off x="179512" y="1196752"/>
          <a:ext cx="4570520" cy="316835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p:cNvSpPr txBox="1"/>
          <p:nvPr/>
        </p:nvSpPr>
        <p:spPr>
          <a:xfrm rot="19894937">
            <a:off x="2241938" y="1908077"/>
            <a:ext cx="1292341" cy="276999"/>
          </a:xfrm>
          <a:prstGeom prst="rect">
            <a:avLst/>
          </a:prstGeom>
        </p:spPr>
        <p:txBody>
          <a:bodyPr vert="horz" wrap="none" lIns="91440" tIns="45720" rIns="91440" bIns="45720" rtlCol="0" anchor="t">
            <a:spAutoFit/>
          </a:bodyPr>
          <a:lstStyle/>
          <a:p>
            <a:pPr algn="l"/>
            <a:r>
              <a:rPr lang="de-DE" sz="1200" dirty="0" smtClean="0">
                <a:solidFill>
                  <a:srgbClr val="FF0000"/>
                </a:solidFill>
              </a:rPr>
              <a:t>2015 </a:t>
            </a:r>
            <a:r>
              <a:rPr lang="de-DE" sz="1200" dirty="0" err="1" smtClean="0">
                <a:solidFill>
                  <a:srgbClr val="FF0000"/>
                </a:solidFill>
              </a:rPr>
              <a:t>intensities</a:t>
            </a:r>
            <a:r>
              <a:rPr lang="de-DE" sz="1200" dirty="0" smtClean="0">
                <a:solidFill>
                  <a:srgbClr val="FF0000"/>
                </a:solidFill>
              </a:rPr>
              <a:t>!</a:t>
            </a:r>
          </a:p>
        </p:txBody>
      </p:sp>
    </p:spTree>
    <p:extLst>
      <p:ext uri="{BB962C8B-B14F-4D97-AF65-F5344CB8AC3E}">
        <p14:creationId xmlns:p14="http://schemas.microsoft.com/office/powerpoint/2010/main" val="15298482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p:cNvGrpSpPr/>
          <p:nvPr/>
        </p:nvGrpSpPr>
        <p:grpSpPr>
          <a:xfrm>
            <a:off x="584163" y="1268760"/>
            <a:ext cx="4547350" cy="2052557"/>
            <a:chOff x="33338" y="1839913"/>
            <a:chExt cx="9260732" cy="4180056"/>
          </a:xfrm>
        </p:grpSpPr>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338" y="1933575"/>
              <a:ext cx="90773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feld 10"/>
            <p:cNvSpPr txBox="1">
              <a:spLocks noChangeArrowheads="1"/>
            </p:cNvSpPr>
            <p:nvPr/>
          </p:nvSpPr>
          <p:spPr bwMode="auto">
            <a:xfrm>
              <a:off x="4216400" y="2024063"/>
              <a:ext cx="1146505" cy="53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100"/>
                <a:t>dipole</a:t>
              </a:r>
            </a:p>
          </p:txBody>
        </p:sp>
        <p:grpSp>
          <p:nvGrpSpPr>
            <p:cNvPr id="28" name="Gruppieren 27"/>
            <p:cNvGrpSpPr>
              <a:grpSpLocks/>
            </p:cNvGrpSpPr>
            <p:nvPr/>
          </p:nvGrpSpPr>
          <p:grpSpPr bwMode="auto">
            <a:xfrm>
              <a:off x="696913" y="4349753"/>
              <a:ext cx="1685752" cy="1230747"/>
              <a:chOff x="696686" y="4349017"/>
              <a:chExt cx="1685171" cy="1230884"/>
            </a:xfrm>
          </p:grpSpPr>
          <p:sp>
            <p:nvSpPr>
              <p:cNvPr id="46" name="Textfeld 11"/>
              <p:cNvSpPr txBox="1">
                <a:spLocks noChangeArrowheads="1"/>
              </p:cNvSpPr>
              <p:nvPr/>
            </p:nvSpPr>
            <p:spPr bwMode="auto">
              <a:xfrm>
                <a:off x="696686" y="5051362"/>
                <a:ext cx="1685171" cy="52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100">
                    <a:solidFill>
                      <a:srgbClr val="FC0000"/>
                    </a:solidFill>
                  </a:rPr>
                  <a:t>beam loss</a:t>
                </a:r>
              </a:p>
            </p:txBody>
          </p:sp>
          <p:cxnSp>
            <p:nvCxnSpPr>
              <p:cNvPr id="47" name="Gerade Verbindung mit Pfeil 46"/>
              <p:cNvCxnSpPr>
                <a:stCxn id="46" idx="0"/>
              </p:cNvCxnSpPr>
              <p:nvPr/>
            </p:nvCxnSpPr>
            <p:spPr>
              <a:xfrm flipH="1" flipV="1">
                <a:off x="1066450" y="4349017"/>
                <a:ext cx="472822" cy="702345"/>
              </a:xfrm>
              <a:prstGeom prst="straightConnector1">
                <a:avLst/>
              </a:prstGeom>
              <a:ln w="19050" cmpd="sng">
                <a:solidFill>
                  <a:srgbClr val="FC0000"/>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9" name="Gerade Verbindung mit Pfeil 28"/>
            <p:cNvCxnSpPr>
              <a:stCxn id="35" idx="2"/>
            </p:cNvCxnSpPr>
            <p:nvPr/>
          </p:nvCxnSpPr>
          <p:spPr>
            <a:xfrm>
              <a:off x="1660595" y="2884226"/>
              <a:ext cx="800030" cy="206636"/>
            </a:xfrm>
            <a:prstGeom prst="straightConnector1">
              <a:avLst/>
            </a:prstGeom>
            <a:ln w="19050" cmpd="sng">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0" name="Gruppieren 29"/>
            <p:cNvGrpSpPr>
              <a:grpSpLocks/>
            </p:cNvGrpSpPr>
            <p:nvPr/>
          </p:nvGrpSpPr>
          <p:grpSpPr bwMode="auto">
            <a:xfrm>
              <a:off x="7238997" y="2589213"/>
              <a:ext cx="1716336" cy="958850"/>
              <a:chOff x="7238999" y="2588847"/>
              <a:chExt cx="1716093" cy="959896"/>
            </a:xfrm>
          </p:grpSpPr>
          <p:sp>
            <p:nvSpPr>
              <p:cNvPr id="44" name="Textfeld 25"/>
              <p:cNvSpPr txBox="1">
                <a:spLocks noChangeArrowheads="1"/>
              </p:cNvSpPr>
              <p:nvPr/>
            </p:nvSpPr>
            <p:spPr bwMode="auto">
              <a:xfrm>
                <a:off x="7238999" y="2588847"/>
                <a:ext cx="1716093" cy="52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100"/>
                  <a:t>desorption</a:t>
                </a:r>
              </a:p>
            </p:txBody>
          </p:sp>
          <p:cxnSp>
            <p:nvCxnSpPr>
              <p:cNvPr id="45" name="Gerade Verbindung mit Pfeil 44"/>
              <p:cNvCxnSpPr>
                <a:stCxn id="44" idx="2"/>
              </p:cNvCxnSpPr>
              <p:nvPr/>
            </p:nvCxnSpPr>
            <p:spPr>
              <a:xfrm flipH="1">
                <a:off x="8054860" y="3117904"/>
                <a:ext cx="42187" cy="430839"/>
              </a:xfrm>
              <a:prstGeom prst="straightConnector1">
                <a:avLst/>
              </a:prstGeom>
              <a:ln w="19050" cmpd="sng">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1" name="Gruppieren 30"/>
            <p:cNvGrpSpPr>
              <a:grpSpLocks/>
            </p:cNvGrpSpPr>
            <p:nvPr/>
          </p:nvGrpSpPr>
          <p:grpSpPr bwMode="auto">
            <a:xfrm>
              <a:off x="2543174" y="4094171"/>
              <a:ext cx="1716336" cy="933979"/>
              <a:chOff x="2543397" y="4093370"/>
              <a:chExt cx="1716093" cy="934305"/>
            </a:xfrm>
          </p:grpSpPr>
          <p:sp>
            <p:nvSpPr>
              <p:cNvPr id="42" name="Textfeld 12"/>
              <p:cNvSpPr txBox="1">
                <a:spLocks noChangeArrowheads="1"/>
              </p:cNvSpPr>
              <p:nvPr/>
            </p:nvSpPr>
            <p:spPr bwMode="auto">
              <a:xfrm>
                <a:off x="2543397" y="4499010"/>
                <a:ext cx="1716093" cy="52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100"/>
                  <a:t>desorption</a:t>
                </a:r>
              </a:p>
            </p:txBody>
          </p:sp>
          <p:cxnSp>
            <p:nvCxnSpPr>
              <p:cNvPr id="43" name="Gerade Verbindung mit Pfeil 42"/>
              <p:cNvCxnSpPr/>
              <p:nvPr/>
            </p:nvCxnSpPr>
            <p:spPr>
              <a:xfrm flipH="1" flipV="1">
                <a:off x="2728942" y="4093370"/>
                <a:ext cx="470003" cy="511355"/>
              </a:xfrm>
              <a:prstGeom prst="straightConnector1">
                <a:avLst/>
              </a:prstGeom>
              <a:ln w="19050" cmpd="sng">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2" name="Gruppieren 31"/>
            <p:cNvGrpSpPr>
              <a:grpSpLocks/>
            </p:cNvGrpSpPr>
            <p:nvPr/>
          </p:nvGrpSpPr>
          <p:grpSpPr bwMode="auto">
            <a:xfrm>
              <a:off x="3692528" y="3252786"/>
              <a:ext cx="2194799" cy="1511327"/>
              <a:chOff x="3692077" y="3253462"/>
              <a:chExt cx="2195501" cy="1509815"/>
            </a:xfrm>
          </p:grpSpPr>
          <p:sp>
            <p:nvSpPr>
              <p:cNvPr id="40" name="Textfeld 47"/>
              <p:cNvSpPr txBox="1">
                <a:spLocks noChangeArrowheads="1"/>
              </p:cNvSpPr>
              <p:nvPr/>
            </p:nvSpPr>
            <p:spPr bwMode="auto">
              <a:xfrm>
                <a:off x="3892294" y="4235326"/>
                <a:ext cx="1995284" cy="52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100">
                    <a:solidFill>
                      <a:srgbClr val="FC0000"/>
                    </a:solidFill>
                  </a:rPr>
                  <a:t>electron loss</a:t>
                </a:r>
              </a:p>
            </p:txBody>
          </p:sp>
          <p:cxnSp>
            <p:nvCxnSpPr>
              <p:cNvPr id="41" name="Gerade Verbindung mit Pfeil 40"/>
              <p:cNvCxnSpPr>
                <a:stCxn id="40" idx="0"/>
              </p:cNvCxnSpPr>
              <p:nvPr/>
            </p:nvCxnSpPr>
            <p:spPr>
              <a:xfrm flipH="1" flipV="1">
                <a:off x="3692077" y="3253462"/>
                <a:ext cx="1197860" cy="981864"/>
              </a:xfrm>
              <a:prstGeom prst="straightConnector1">
                <a:avLst/>
              </a:prstGeom>
              <a:ln w="19050" cmpd="sng">
                <a:solidFill>
                  <a:srgbClr val="FC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3" name="Gruppieren 32"/>
            <p:cNvGrpSpPr>
              <a:grpSpLocks/>
            </p:cNvGrpSpPr>
            <p:nvPr/>
          </p:nvGrpSpPr>
          <p:grpSpPr bwMode="auto">
            <a:xfrm>
              <a:off x="5908678" y="1839913"/>
              <a:ext cx="2450336" cy="1250950"/>
              <a:chOff x="5908687" y="1840078"/>
              <a:chExt cx="2451188" cy="1251465"/>
            </a:xfrm>
          </p:grpSpPr>
          <p:sp>
            <p:nvSpPr>
              <p:cNvPr id="38" name="Textfeld 46"/>
              <p:cNvSpPr txBox="1">
                <a:spLocks noChangeArrowheads="1"/>
              </p:cNvSpPr>
              <p:nvPr/>
            </p:nvSpPr>
            <p:spPr bwMode="auto">
              <a:xfrm>
                <a:off x="5908687" y="1840078"/>
                <a:ext cx="2451188" cy="52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100">
                    <a:solidFill>
                      <a:srgbClr val="FC0000"/>
                    </a:solidFill>
                  </a:rPr>
                  <a:t>electron capture</a:t>
                </a:r>
              </a:p>
            </p:txBody>
          </p:sp>
          <p:cxnSp>
            <p:nvCxnSpPr>
              <p:cNvPr id="39" name="Gerade Verbindung mit Pfeil 38"/>
              <p:cNvCxnSpPr>
                <a:stCxn id="38" idx="2"/>
              </p:cNvCxnSpPr>
              <p:nvPr/>
            </p:nvCxnSpPr>
            <p:spPr>
              <a:xfrm flipH="1">
                <a:off x="6129431" y="2368776"/>
                <a:ext cx="1004850" cy="722767"/>
              </a:xfrm>
              <a:prstGeom prst="straightConnector1">
                <a:avLst/>
              </a:prstGeom>
              <a:ln w="19050" cmpd="sng">
                <a:solidFill>
                  <a:srgbClr val="FC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4" name="Gruppieren 33"/>
            <p:cNvGrpSpPr>
              <a:grpSpLocks/>
            </p:cNvGrpSpPr>
            <p:nvPr/>
          </p:nvGrpSpPr>
          <p:grpSpPr bwMode="auto">
            <a:xfrm>
              <a:off x="6699991" y="4349754"/>
              <a:ext cx="2594079" cy="1670215"/>
              <a:chOff x="6699423" y="4349019"/>
              <a:chExt cx="2594302" cy="1671902"/>
            </a:xfrm>
          </p:grpSpPr>
          <p:cxnSp>
            <p:nvCxnSpPr>
              <p:cNvPr id="36" name="Gerade Verbindung mit Pfeil 35"/>
              <p:cNvCxnSpPr>
                <a:stCxn id="37" idx="0"/>
              </p:cNvCxnSpPr>
              <p:nvPr/>
            </p:nvCxnSpPr>
            <p:spPr>
              <a:xfrm flipV="1">
                <a:off x="7996574" y="4349019"/>
                <a:ext cx="542181" cy="790212"/>
              </a:xfrm>
              <a:prstGeom prst="straightConnector1">
                <a:avLst/>
              </a:prstGeom>
              <a:ln w="19050" cmpd="sng">
                <a:solidFill>
                  <a:srgbClr val="FC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7" name="Textfeld 58"/>
              <p:cNvSpPr txBox="1">
                <a:spLocks noChangeArrowheads="1"/>
              </p:cNvSpPr>
              <p:nvPr/>
            </p:nvSpPr>
            <p:spPr bwMode="auto">
              <a:xfrm>
                <a:off x="6699423" y="5139231"/>
                <a:ext cx="2594302" cy="8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100">
                    <a:solidFill>
                      <a:srgbClr val="FC0000"/>
                    </a:solidFill>
                  </a:rPr>
                  <a:t>further </a:t>
                </a:r>
              </a:p>
              <a:p>
                <a:pPr algn="ctr" eaLnBrk="1" hangingPunct="1"/>
                <a:r>
                  <a:rPr lang="de-DE" altLang="de-DE" sz="1100">
                    <a:solidFill>
                      <a:srgbClr val="FC0000"/>
                    </a:solidFill>
                  </a:rPr>
                  <a:t>charge exchange</a:t>
                </a:r>
              </a:p>
            </p:txBody>
          </p:sp>
        </p:grpSp>
        <p:sp>
          <p:nvSpPr>
            <p:cNvPr id="35" name="Textfeld 62"/>
            <p:cNvSpPr txBox="1">
              <a:spLocks noChangeArrowheads="1"/>
            </p:cNvSpPr>
            <p:nvPr/>
          </p:nvSpPr>
          <p:spPr bwMode="auto">
            <a:xfrm>
              <a:off x="696913" y="2003426"/>
              <a:ext cx="1927362" cy="88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100"/>
                <a:t>adsorbed</a:t>
              </a:r>
            </a:p>
            <a:p>
              <a:pPr eaLnBrk="1" hangingPunct="1"/>
              <a:r>
                <a:rPr lang="de-DE" altLang="de-DE" sz="1100"/>
                <a:t>residual gas</a:t>
              </a:r>
            </a:p>
          </p:txBody>
        </p:sp>
      </p:grpSp>
      <p:pic>
        <p:nvPicPr>
          <p:cNvPr id="11268" name="Picture 4" descr="u73+-u28+"/>
          <p:cNvPicPr>
            <a:picLocks noChangeAspect="1" noChangeArrowheads="1"/>
          </p:cNvPicPr>
          <p:nvPr/>
        </p:nvPicPr>
        <p:blipFill>
          <a:blip r:embed="rId12">
            <a:extLst>
              <a:ext uri="{28A0092B-C50C-407E-A947-70E740481C1C}">
                <a14:useLocalDpi xmlns:a14="http://schemas.microsoft.com/office/drawing/2010/main" val="0"/>
              </a:ext>
            </a:extLst>
          </a:blip>
          <a:srcRect t="8095"/>
          <a:stretch>
            <a:fillRect/>
          </a:stretch>
        </p:blipFill>
        <p:spPr bwMode="auto">
          <a:xfrm>
            <a:off x="5867400" y="1470323"/>
            <a:ext cx="2689225" cy="21026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druckva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7584" y="3140968"/>
            <a:ext cx="2362200" cy="1360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2" name="Line 8"/>
          <p:cNvSpPr>
            <a:spLocks noChangeShapeType="1"/>
          </p:cNvSpPr>
          <p:nvPr/>
        </p:nvSpPr>
        <p:spPr bwMode="auto">
          <a:xfrm flipV="1">
            <a:off x="2479238" y="2375680"/>
            <a:ext cx="1876738" cy="112532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273" name="Line 9"/>
          <p:cNvSpPr>
            <a:spLocks noChangeShapeType="1"/>
          </p:cNvSpPr>
          <p:nvPr/>
        </p:nvSpPr>
        <p:spPr bwMode="auto">
          <a:xfrm flipH="1" flipV="1">
            <a:off x="1737766" y="2203836"/>
            <a:ext cx="741470" cy="129716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4" name="Gruppieren 3"/>
          <p:cNvGrpSpPr/>
          <p:nvPr/>
        </p:nvGrpSpPr>
        <p:grpSpPr>
          <a:xfrm>
            <a:off x="5867400" y="3933056"/>
            <a:ext cx="2689225" cy="2213912"/>
            <a:chOff x="5867400" y="3933056"/>
            <a:chExt cx="2689225" cy="2213912"/>
          </a:xfrm>
        </p:grpSpPr>
        <p:pic>
          <p:nvPicPr>
            <p:cNvPr id="11266" name="Picture 2" descr="choppe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67400" y="3933056"/>
              <a:ext cx="2689225" cy="2213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Rectangle 10"/>
            <p:cNvSpPr>
              <a:spLocks noChangeArrowheads="1"/>
            </p:cNvSpPr>
            <p:nvPr/>
          </p:nvSpPr>
          <p:spPr bwMode="auto">
            <a:xfrm>
              <a:off x="6804248" y="4221088"/>
              <a:ext cx="1584102" cy="3600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endParaRPr lang="de-DE" altLang="de-DE"/>
            </a:p>
          </p:txBody>
        </p:sp>
        <p:sp>
          <p:nvSpPr>
            <p:cNvPr id="11275" name="Text Box 11"/>
            <p:cNvSpPr txBox="1">
              <a:spLocks noChangeArrowheads="1"/>
            </p:cNvSpPr>
            <p:nvPr/>
          </p:nvSpPr>
          <p:spPr bwMode="auto">
            <a:xfrm>
              <a:off x="6775598" y="4172570"/>
              <a:ext cx="1655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Helvetica" pitchFamily="34" charset="0"/>
                </a:defRPr>
              </a:lvl1pPr>
              <a:lvl2pPr marL="742950" indent="-285750">
                <a:defRPr sz="2800">
                  <a:solidFill>
                    <a:schemeClr val="tx1"/>
                  </a:solidFill>
                  <a:latin typeface="Helvetica" pitchFamily="34" charset="0"/>
                </a:defRPr>
              </a:lvl2pPr>
              <a:lvl3pPr marL="1143000" indent="-228600">
                <a:defRPr sz="2800">
                  <a:solidFill>
                    <a:schemeClr val="tx1"/>
                  </a:solidFill>
                  <a:latin typeface="Helvetica" pitchFamily="34" charset="0"/>
                </a:defRPr>
              </a:lvl3pPr>
              <a:lvl4pPr marL="1600200" indent="-228600">
                <a:defRPr sz="2800">
                  <a:solidFill>
                    <a:schemeClr val="tx1"/>
                  </a:solidFill>
                  <a:latin typeface="Helvetica" pitchFamily="34" charset="0"/>
                </a:defRPr>
              </a:lvl4pPr>
              <a:lvl5pPr marL="2057400" indent="-228600">
                <a:defRPr sz="2800">
                  <a:solidFill>
                    <a:schemeClr val="tx1"/>
                  </a:solidFill>
                  <a:latin typeface="Helvetica" pitchFamily="34" charset="0"/>
                </a:defRPr>
              </a:lvl5pPr>
              <a:lvl6pPr marL="2514600" indent="-228600" eaLnBrk="0" fontAlgn="base" hangingPunct="0">
                <a:spcBef>
                  <a:spcPct val="0"/>
                </a:spcBef>
                <a:spcAft>
                  <a:spcPct val="0"/>
                </a:spcAft>
                <a:defRPr sz="2800">
                  <a:solidFill>
                    <a:schemeClr val="tx1"/>
                  </a:solidFill>
                  <a:latin typeface="Helvetica" pitchFamily="34" charset="0"/>
                </a:defRPr>
              </a:lvl6pPr>
              <a:lvl7pPr marL="2971800" indent="-228600" eaLnBrk="0" fontAlgn="base" hangingPunct="0">
                <a:spcBef>
                  <a:spcPct val="0"/>
                </a:spcBef>
                <a:spcAft>
                  <a:spcPct val="0"/>
                </a:spcAft>
                <a:defRPr sz="2800">
                  <a:solidFill>
                    <a:schemeClr val="tx1"/>
                  </a:solidFill>
                  <a:latin typeface="Helvetica" pitchFamily="34" charset="0"/>
                </a:defRPr>
              </a:lvl7pPr>
              <a:lvl8pPr marL="3429000" indent="-228600" eaLnBrk="0" fontAlgn="base" hangingPunct="0">
                <a:spcBef>
                  <a:spcPct val="0"/>
                </a:spcBef>
                <a:spcAft>
                  <a:spcPct val="0"/>
                </a:spcAft>
                <a:defRPr sz="2800">
                  <a:solidFill>
                    <a:schemeClr val="tx1"/>
                  </a:solidFill>
                  <a:latin typeface="Helvetica" pitchFamily="34" charset="0"/>
                </a:defRPr>
              </a:lvl8pPr>
              <a:lvl9pPr marL="3886200" indent="-228600" eaLnBrk="0" fontAlgn="base" hangingPunct="0">
                <a:spcBef>
                  <a:spcPct val="0"/>
                </a:spcBef>
                <a:spcAft>
                  <a:spcPct val="0"/>
                </a:spcAft>
                <a:defRPr sz="2800">
                  <a:solidFill>
                    <a:schemeClr val="tx1"/>
                  </a:solidFill>
                  <a:latin typeface="Helvetica" pitchFamily="34" charset="0"/>
                </a:defRPr>
              </a:lvl9pPr>
            </a:lstStyle>
            <a:p>
              <a:pPr>
                <a:spcBef>
                  <a:spcPct val="50000"/>
                </a:spcBef>
              </a:pPr>
              <a:r>
                <a:rPr lang="de-DE" altLang="de-DE" sz="1600" dirty="0" err="1">
                  <a:latin typeface="Arial" charset="0"/>
                </a:rPr>
                <a:t>s.c</a:t>
              </a:r>
              <a:r>
                <a:rPr lang="de-DE" altLang="de-DE" sz="1600" dirty="0">
                  <a:latin typeface="Arial" charset="0"/>
                </a:rPr>
                <a:t>. </a:t>
              </a:r>
              <a:r>
                <a:rPr lang="de-DE" altLang="de-DE" sz="1600" dirty="0" err="1">
                  <a:latin typeface="Arial" charset="0"/>
                </a:rPr>
                <a:t>limit</a:t>
              </a:r>
              <a:r>
                <a:rPr lang="de-DE" altLang="de-DE" sz="1600" dirty="0">
                  <a:latin typeface="Arial" charset="0"/>
                </a:rPr>
                <a:t>: 2x10</a:t>
              </a:r>
              <a:r>
                <a:rPr lang="de-DE" altLang="de-DE" sz="1600" baseline="30000" dirty="0">
                  <a:latin typeface="Arial" charset="0"/>
                </a:rPr>
                <a:t>11</a:t>
              </a:r>
            </a:p>
          </p:txBody>
        </p:sp>
      </p:grpSp>
      <p:sp>
        <p:nvSpPr>
          <p:cNvPr id="2" name="Titel 1"/>
          <p:cNvSpPr>
            <a:spLocks noGrp="1"/>
          </p:cNvSpPr>
          <p:nvPr>
            <p:ph type="title"/>
          </p:nvPr>
        </p:nvSpPr>
        <p:spPr/>
        <p:txBody>
          <a:bodyPr>
            <a:normAutofit fontScale="90000"/>
          </a:bodyPr>
          <a:lstStyle/>
          <a:p>
            <a:r>
              <a:rPr lang="de-DE" altLang="de-DE" dirty="0" err="1">
                <a:latin typeface="Arial" charset="0"/>
              </a:rPr>
              <a:t>Ionization</a:t>
            </a:r>
            <a:r>
              <a:rPr lang="de-DE" altLang="de-DE" dirty="0">
                <a:latin typeface="Arial" charset="0"/>
              </a:rPr>
              <a:t> Beam Loss </a:t>
            </a:r>
            <a:r>
              <a:rPr lang="de-DE" altLang="de-DE" dirty="0" err="1">
                <a:latin typeface="Arial" charset="0"/>
              </a:rPr>
              <a:t>and</a:t>
            </a:r>
            <a:r>
              <a:rPr lang="de-DE" altLang="de-DE" dirty="0">
                <a:latin typeface="Arial" charset="0"/>
              </a:rPr>
              <a:t> Dynamic </a:t>
            </a:r>
            <a:r>
              <a:rPr lang="de-DE" altLang="de-DE" dirty="0" err="1" smtClean="0">
                <a:latin typeface="Arial" charset="0"/>
              </a:rPr>
              <a:t>Vacuum</a:t>
            </a:r>
            <a:endParaRPr lang="de-DE" dirty="0"/>
          </a:p>
        </p:txBody>
      </p:sp>
      <p:sp>
        <p:nvSpPr>
          <p:cNvPr id="3" name="Inhaltsplatzhalter 2"/>
          <p:cNvSpPr>
            <a:spLocks noGrp="1"/>
          </p:cNvSpPr>
          <p:nvPr>
            <p:ph idx="1"/>
          </p:nvPr>
        </p:nvSpPr>
        <p:spPr>
          <a:xfrm>
            <a:off x="395537" y="4437063"/>
            <a:ext cx="5328592" cy="1917207"/>
          </a:xfrm>
        </p:spPr>
        <p:txBody>
          <a:bodyPr>
            <a:normAutofit fontScale="55000" lnSpcReduction="20000"/>
          </a:bodyPr>
          <a:lstStyle/>
          <a:p>
            <a:pPr>
              <a:lnSpc>
                <a:spcPct val="120000"/>
              </a:lnSpc>
              <a:spcBef>
                <a:spcPts val="600"/>
              </a:spcBef>
              <a:buFont typeface="Wingdings" pitchFamily="2" charset="2"/>
              <a:buNone/>
            </a:pPr>
            <a:endParaRPr lang="en-GB" altLang="de-DE" b="1" dirty="0" smtClean="0">
              <a:latin typeface="Arial" charset="0"/>
            </a:endParaRPr>
          </a:p>
          <a:p>
            <a:pPr>
              <a:lnSpc>
                <a:spcPct val="120000"/>
              </a:lnSpc>
              <a:spcBef>
                <a:spcPts val="600"/>
              </a:spcBef>
              <a:buFont typeface="Wingdings" pitchFamily="2" charset="2"/>
              <a:buNone/>
            </a:pPr>
            <a:r>
              <a:rPr lang="en-GB" altLang="de-DE" b="1" dirty="0" smtClean="0">
                <a:latin typeface="Arial" charset="0"/>
              </a:rPr>
              <a:t>Main </a:t>
            </a:r>
            <a:r>
              <a:rPr lang="en-GB" altLang="de-DE" b="1" dirty="0" smtClean="0">
                <a:latin typeface="Arial" charset="0"/>
              </a:rPr>
              <a:t>issues </a:t>
            </a:r>
            <a:r>
              <a:rPr lang="en-GB" altLang="de-DE" b="1" dirty="0" smtClean="0">
                <a:latin typeface="Arial" charset="0"/>
              </a:rPr>
              <a:t>of the SIS18 Booster operation:</a:t>
            </a:r>
          </a:p>
          <a:p>
            <a:pPr>
              <a:lnSpc>
                <a:spcPct val="120000"/>
              </a:lnSpc>
              <a:spcBef>
                <a:spcPts val="600"/>
              </a:spcBef>
              <a:buFont typeface="Wingdings" pitchFamily="2" charset="2"/>
              <a:buChar char="§"/>
            </a:pPr>
            <a:r>
              <a:rPr lang="en-GB" altLang="de-DE" dirty="0" smtClean="0">
                <a:latin typeface="Arial" charset="0"/>
              </a:rPr>
              <a:t>Life </a:t>
            </a:r>
            <a:r>
              <a:rPr lang="en-GB" altLang="de-DE" dirty="0" smtClean="0">
                <a:latin typeface="Arial" charset="0"/>
              </a:rPr>
              <a:t>time of U</a:t>
            </a:r>
            <a:r>
              <a:rPr lang="en-GB" altLang="de-DE" baseline="30000" dirty="0" smtClean="0">
                <a:latin typeface="Arial" charset="0"/>
              </a:rPr>
              <a:t>28+</a:t>
            </a:r>
            <a:r>
              <a:rPr lang="en-GB" altLang="de-DE" dirty="0" smtClean="0">
                <a:latin typeface="Arial" charset="0"/>
              </a:rPr>
              <a:t> is significantly lower than of U</a:t>
            </a:r>
            <a:r>
              <a:rPr lang="en-GB" altLang="de-DE" baseline="30000" dirty="0" smtClean="0">
                <a:latin typeface="Arial" charset="0"/>
              </a:rPr>
              <a:t>73</a:t>
            </a:r>
            <a:r>
              <a:rPr lang="en-GB" altLang="de-DE" baseline="30000" dirty="0" smtClean="0">
                <a:latin typeface="Arial" charset="0"/>
              </a:rPr>
              <a:t>+.</a:t>
            </a:r>
            <a:endParaRPr lang="en-GB" altLang="de-DE" baseline="30000" dirty="0" smtClean="0">
              <a:latin typeface="Arial" charset="0"/>
            </a:endParaRPr>
          </a:p>
          <a:p>
            <a:pPr>
              <a:lnSpc>
                <a:spcPct val="120000"/>
              </a:lnSpc>
              <a:spcBef>
                <a:spcPts val="600"/>
              </a:spcBef>
              <a:buFont typeface="Wingdings" pitchFamily="2" charset="2"/>
              <a:buChar char="§"/>
            </a:pPr>
            <a:r>
              <a:rPr lang="en-GB" altLang="de-DE" dirty="0" smtClean="0">
                <a:latin typeface="Arial" charset="0"/>
              </a:rPr>
              <a:t>Life time of U</a:t>
            </a:r>
            <a:r>
              <a:rPr lang="en-GB" altLang="de-DE" baseline="30000" dirty="0" smtClean="0">
                <a:latin typeface="Arial" charset="0"/>
              </a:rPr>
              <a:t>28+</a:t>
            </a:r>
            <a:r>
              <a:rPr lang="en-GB" altLang="de-DE" dirty="0" smtClean="0">
                <a:latin typeface="Arial" charset="0"/>
              </a:rPr>
              <a:t> depends strongly on the residual gas </a:t>
            </a:r>
            <a:r>
              <a:rPr lang="en-GB" altLang="de-DE" dirty="0" smtClean="0">
                <a:latin typeface="Arial" charset="0"/>
              </a:rPr>
              <a:t>pressure.</a:t>
            </a:r>
            <a:endParaRPr lang="en-GB" altLang="de-DE" dirty="0" smtClean="0">
              <a:solidFill>
                <a:srgbClr val="FF0000"/>
              </a:solidFill>
              <a:latin typeface="Arial" charset="0"/>
            </a:endParaRPr>
          </a:p>
          <a:p>
            <a:pPr>
              <a:lnSpc>
                <a:spcPct val="120000"/>
              </a:lnSpc>
              <a:spcBef>
                <a:spcPts val="600"/>
              </a:spcBef>
              <a:buFont typeface="Wingdings" pitchFamily="2" charset="2"/>
              <a:buChar char="§"/>
            </a:pPr>
            <a:r>
              <a:rPr lang="en-GB" altLang="de-DE" dirty="0" smtClean="0">
                <a:solidFill>
                  <a:srgbClr val="FF0000"/>
                </a:solidFill>
                <a:latin typeface="Arial" charset="0"/>
              </a:rPr>
              <a:t>Ion induced gas desorption (</a:t>
            </a:r>
            <a:r>
              <a:rPr lang="en-GB" altLang="de-DE" dirty="0" smtClean="0">
                <a:solidFill>
                  <a:srgbClr val="FF0000"/>
                </a:solidFill>
                <a:latin typeface="Arial" charset="0"/>
                <a:sym typeface="Symbol" pitchFamily="18" charset="2"/>
              </a:rPr>
              <a:t>20 000)</a:t>
            </a:r>
            <a:r>
              <a:rPr lang="en-GB" altLang="de-DE" dirty="0" smtClean="0">
                <a:solidFill>
                  <a:srgbClr val="FF0000"/>
                </a:solidFill>
                <a:latin typeface="Arial" charset="0"/>
              </a:rPr>
              <a:t> </a:t>
            </a:r>
            <a:r>
              <a:rPr lang="en-GB" altLang="de-DE" dirty="0" smtClean="0">
                <a:latin typeface="Arial" charset="0"/>
              </a:rPr>
              <a:t>increases the local </a:t>
            </a:r>
            <a:r>
              <a:rPr lang="en-GB" altLang="de-DE" dirty="0" smtClean="0">
                <a:latin typeface="Arial" charset="0"/>
              </a:rPr>
              <a:t>pressure.</a:t>
            </a:r>
            <a:endParaRPr lang="en-GB" altLang="de-DE" dirty="0" smtClean="0">
              <a:latin typeface="Arial" charset="0"/>
            </a:endParaRPr>
          </a:p>
          <a:p>
            <a:pPr>
              <a:lnSpc>
                <a:spcPct val="120000"/>
              </a:lnSpc>
              <a:spcBef>
                <a:spcPts val="600"/>
              </a:spcBef>
              <a:buFont typeface="Wingdings" pitchFamily="2" charset="2"/>
              <a:buChar char="§"/>
            </a:pPr>
            <a:r>
              <a:rPr lang="en-GB" altLang="de-DE" dirty="0" smtClean="0">
                <a:latin typeface="Arial" charset="0"/>
              </a:rPr>
              <a:t>Beam losses increase with intensity </a:t>
            </a:r>
            <a:r>
              <a:rPr lang="en-GB" altLang="de-DE" dirty="0" smtClean="0">
                <a:solidFill>
                  <a:srgbClr val="FF0000"/>
                </a:solidFill>
                <a:latin typeface="Arial" charset="0"/>
              </a:rPr>
              <a:t>(dynamic vacuum</a:t>
            </a:r>
            <a:r>
              <a:rPr lang="en-GB" altLang="de-DE" dirty="0" smtClean="0">
                <a:solidFill>
                  <a:srgbClr val="FF0000"/>
                </a:solidFill>
                <a:latin typeface="Arial" charset="0"/>
              </a:rPr>
              <a:t>).</a:t>
            </a:r>
            <a:endParaRPr lang="en-GB" altLang="de-DE" dirty="0" smtClean="0">
              <a:solidFill>
                <a:srgbClr val="FF0000"/>
              </a:solidFill>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gsi-folienmaster-2014">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285750" indent="-285750">
          <a:buClr>
            <a:srgbClr val="FDBB63"/>
          </a:buClr>
          <a:buFont typeface="Wingdings" charset="2"/>
          <a:buChar char="§"/>
          <a:defRPr dirty="0" err="1" smtClean="0"/>
        </a:defPPr>
      </a:lstStyle>
    </a:txDef>
  </a:objectDefaults>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5042</Words>
  <Application>Microsoft Office PowerPoint</Application>
  <PresentationFormat>Bildschirmpräsentation (4:3)</PresentationFormat>
  <Paragraphs>980</Paragraphs>
  <Slides>54</Slides>
  <Notes>4</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54</vt:i4>
      </vt:variant>
    </vt:vector>
  </HeadingPairs>
  <TitlesOfParts>
    <vt:vector size="56" baseType="lpstr">
      <vt:lpstr>gsi-folienmaster-2014</vt:lpstr>
      <vt:lpstr>Photo Editor Photo</vt:lpstr>
      <vt:lpstr>Dynamic vacuum and beam loss challenges at GSI and FAIR</vt:lpstr>
      <vt:lpstr>Content</vt:lpstr>
      <vt:lpstr>Common statements</vt:lpstr>
      <vt:lpstr>Physics case: Ultimate Heavy ion intensity</vt:lpstr>
      <vt:lpstr>Intermediate Charge State Operation and Beam Loss: Other accelerators</vt:lpstr>
      <vt:lpstr>SIS100 - Heavy Ion Beams for FAIR</vt:lpstr>
      <vt:lpstr>Intensity Requirements in SIS18 for FAIR</vt:lpstr>
      <vt:lpstr>Equilibrium charge state: Qualitative understanding</vt:lpstr>
      <vt:lpstr>Ionization Beam Loss and Dynamic Vacuum</vt:lpstr>
      <vt:lpstr>High Intensity, Low Charge State Heavy Ion Operation</vt:lpstr>
      <vt:lpstr>Ionization and e--capture cross sections</vt:lpstr>
      <vt:lpstr>Machine Cycles and Integral Cross Section</vt:lpstr>
      <vt:lpstr>Strength of Charge Exchange and Dynamic Vacuum</vt:lpstr>
      <vt:lpstr>SIS18 Pressure Stabilization - Recipe</vt:lpstr>
      <vt:lpstr>SIS100 Booster: SIS18 Upgrade program</vt:lpstr>
      <vt:lpstr>SIS18: Minimization of Initital Pressure Bumps</vt:lpstr>
      <vt:lpstr>Required UNILAC Beam</vt:lpstr>
      <vt:lpstr>SIS18 future: Optimization of MTI</vt:lpstr>
      <vt:lpstr>SIS18 high current working point</vt:lpstr>
      <vt:lpstr>Power Converter and Fast Ramping </vt:lpstr>
      <vt:lpstr>U28+ - Beam Loss at High Ramp Rates</vt:lpstr>
      <vt:lpstr>New h=2 Acceleration System</vt:lpstr>
      <vt:lpstr>SIS18 Charge Catcher System</vt:lpstr>
      <vt:lpstr>SIS18 Charge Catcher System - Technology</vt:lpstr>
      <vt:lpstr>SIS18 Measurement of Ionisation and Capture Loss</vt:lpstr>
      <vt:lpstr>Static and Dynamic Residual Gas Spectrum</vt:lpstr>
      <vt:lpstr>UHV system upgrade</vt:lpstr>
      <vt:lpstr>SIS18 Beam Lifetime Status (intermediate charge state heavy ions)</vt:lpstr>
      <vt:lpstr>SIS18 upgrade: Intensity world record</vt:lpstr>
      <vt:lpstr>Dynamic Vacuum – STRAHLSIM Code</vt:lpstr>
      <vt:lpstr>STRAHLSIM: Multi-Cycle and Long Term Studies</vt:lpstr>
      <vt:lpstr>2nd Generation of STRAHLSIM Code</vt:lpstr>
      <vt:lpstr>Present SIS18 Machine Performance Status </vt:lpstr>
      <vt:lpstr>SIS18 Booster Operation for FAIR</vt:lpstr>
      <vt:lpstr>SIS18 Machine Development Issues and Goals</vt:lpstr>
      <vt:lpstr>SIS100  </vt:lpstr>
      <vt:lpstr>SIS100: Lattice design criterias</vt:lpstr>
      <vt:lpstr>SIS100: Main Parameters – a versatile machine</vt:lpstr>
      <vt:lpstr>SIS100: Lattice design optimization</vt:lpstr>
      <vt:lpstr>SIS100: Lattice design (I)</vt:lpstr>
      <vt:lpstr>SIS100: Lattice design (II)</vt:lpstr>
      <vt:lpstr>PowerPoint-Präsentation</vt:lpstr>
      <vt:lpstr>PowerPoint-Präsentation</vt:lpstr>
      <vt:lpstr>PowerPoint-Präsentation</vt:lpstr>
      <vt:lpstr>PowerPoint-Präsentation</vt:lpstr>
      <vt:lpstr>PowerPoint-Präsentation</vt:lpstr>
      <vt:lpstr>End</vt:lpstr>
      <vt:lpstr>Injection System Upgrade</vt:lpstr>
      <vt:lpstr>Observations relevant for MTI at High Currents</vt:lpstr>
      <vt:lpstr>2nd Generation STRAHLSIM: UHV in SIS18</vt:lpstr>
      <vt:lpstr>Intermediate Charge States for FAIR</vt:lpstr>
      <vt:lpstr>Injection of a Sharp Edge Beam</vt:lpstr>
      <vt:lpstr>SIS100: Proton Operation</vt:lpstr>
      <vt:lpstr>Transverse Emittance Transfer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Plasmaphysik aus Beschleunigerperspektive</dc:title>
  <dc:creator>Demo</dc:creator>
  <cp:lastModifiedBy>Omet, Carsten Dr.</cp:lastModifiedBy>
  <cp:revision>1254</cp:revision>
  <dcterms:created xsi:type="dcterms:W3CDTF">2002-04-23T13:36:45Z</dcterms:created>
  <dcterms:modified xsi:type="dcterms:W3CDTF">2017-03-08T08:32:21Z</dcterms:modified>
</cp:coreProperties>
</file>