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4.bin" ContentType="application/vnd.openxmlformats-officedocument.oleObject"/>
  <Override PartName="/ppt/notesSlides/notesSlide20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3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3.bin" ContentType="application/vnd.openxmlformats-officedocument.oleObject"/>
  <Override PartName="/ppt/notesSlides/notesSlide27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30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oleObject32.bin" ContentType="application/vnd.openxmlformats-officedocument.oleObject"/>
  <Override PartName="/ppt/notesSlides/notesSlide43.xml" ContentType="application/vnd.openxmlformats-officedocument.presentationml.notesSlide+xml"/>
  <Override PartName="/ppt/embeddings/oleObject33.bin" ContentType="application/vnd.openxmlformats-officedocument.oleObject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embeddings/oleObject34.bin" ContentType="application/vnd.openxmlformats-officedocument.oleObject"/>
  <Override PartName="/ppt/notesSlides/notesSlide50.xml" ContentType="application/vnd.openxmlformats-officedocument.presentationml.notesSlid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51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embeddings/oleObject45.bin" ContentType="application/vnd.openxmlformats-officedocument.oleObject"/>
  <Override PartName="/ppt/notesSlides/notesSlide80.xml" ContentType="application/vnd.openxmlformats-officedocument.presentationml.notesSlide+xml"/>
  <Override PartName="/ppt/embeddings/oleObject46.bin" ContentType="application/vnd.openxmlformats-officedocument.oleObject"/>
  <Override PartName="/ppt/notesSlides/notesSlide81.xml" ContentType="application/vnd.openxmlformats-officedocument.presentationml.notesSlide+xml"/>
  <Override PartName="/ppt/embeddings/oleObject47.bin" ContentType="application/vnd.openxmlformats-officedocument.oleObject"/>
  <Override PartName="/ppt/notesSlides/notesSlide82.xml" ContentType="application/vnd.openxmlformats-officedocument.presentationml.notesSlide+xml"/>
  <Override PartName="/ppt/embeddings/oleObject48.bin" ContentType="application/vnd.openxmlformats-officedocument.oleObject"/>
  <Override PartName="/ppt/notesSlides/notesSlide83.xml" ContentType="application/vnd.openxmlformats-officedocument.presentationml.notesSlide+xml"/>
  <Override PartName="/ppt/embeddings/oleObject49.bin" ContentType="application/vnd.openxmlformats-officedocument.oleObject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notesSlides/notesSlide103.xml" ContentType="application/vnd.openxmlformats-officedocument.presentationml.notesSlide+xml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notesSlides/notesSlide107.xml" ContentType="application/vnd.openxmlformats-officedocument.presentationml.notesSlide+xml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notesSlides/notesSlide108.xml" ContentType="application/vnd.openxmlformats-officedocument.presentationml.notesSlide+xml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1"/>
  </p:notesMasterIdLst>
  <p:handoutMasterIdLst>
    <p:handoutMasterId r:id="rId122"/>
  </p:handoutMasterIdLst>
  <p:sldIdLst>
    <p:sldId id="1141" r:id="rId2"/>
    <p:sldId id="1265" r:id="rId3"/>
    <p:sldId id="1323" r:id="rId4"/>
    <p:sldId id="1324" r:id="rId5"/>
    <p:sldId id="1325" r:id="rId6"/>
    <p:sldId id="1326" r:id="rId7"/>
    <p:sldId id="1327" r:id="rId8"/>
    <p:sldId id="1360" r:id="rId9"/>
    <p:sldId id="1328" r:id="rId10"/>
    <p:sldId id="1337" r:id="rId11"/>
    <p:sldId id="1330" r:id="rId12"/>
    <p:sldId id="1333" r:id="rId13"/>
    <p:sldId id="1334" r:id="rId14"/>
    <p:sldId id="1336" r:id="rId15"/>
    <p:sldId id="1329" r:id="rId16"/>
    <p:sldId id="1338" r:id="rId17"/>
    <p:sldId id="1339" r:id="rId18"/>
    <p:sldId id="1340" r:id="rId19"/>
    <p:sldId id="1341" r:id="rId20"/>
    <p:sldId id="1342" r:id="rId21"/>
    <p:sldId id="1394" r:id="rId22"/>
    <p:sldId id="1395" r:id="rId23"/>
    <p:sldId id="1402" r:id="rId24"/>
    <p:sldId id="1349" r:id="rId25"/>
    <p:sldId id="1362" r:id="rId26"/>
    <p:sldId id="1271" r:id="rId27"/>
    <p:sldId id="1403" r:id="rId28"/>
    <p:sldId id="1273" r:id="rId29"/>
    <p:sldId id="1404" r:id="rId30"/>
    <p:sldId id="1405" r:id="rId31"/>
    <p:sldId id="1274" r:id="rId32"/>
    <p:sldId id="1406" r:id="rId33"/>
    <p:sldId id="1407" r:id="rId34"/>
    <p:sldId id="1408" r:id="rId35"/>
    <p:sldId id="1369" r:id="rId36"/>
    <p:sldId id="1409" r:id="rId37"/>
    <p:sldId id="1372" r:id="rId38"/>
    <p:sldId id="1410" r:id="rId39"/>
    <p:sldId id="1411" r:id="rId40"/>
    <p:sldId id="1412" r:id="rId41"/>
    <p:sldId id="1370" r:id="rId42"/>
    <p:sldId id="1413" r:id="rId43"/>
    <p:sldId id="1414" r:id="rId44"/>
    <p:sldId id="1277" r:id="rId45"/>
    <p:sldId id="1293" r:id="rId46"/>
    <p:sldId id="1294" r:id="rId47"/>
    <p:sldId id="1295" r:id="rId48"/>
    <p:sldId id="1296" r:id="rId49"/>
    <p:sldId id="1297" r:id="rId50"/>
    <p:sldId id="1374" r:id="rId51"/>
    <p:sldId id="1300" r:id="rId52"/>
    <p:sldId id="1278" r:id="rId53"/>
    <p:sldId id="1281" r:id="rId54"/>
    <p:sldId id="1279" r:id="rId55"/>
    <p:sldId id="1299" r:id="rId56"/>
    <p:sldId id="1280" r:id="rId57"/>
    <p:sldId id="1392" r:id="rId58"/>
    <p:sldId id="1375" r:id="rId59"/>
    <p:sldId id="1376" r:id="rId60"/>
    <p:sldId id="1377" r:id="rId61"/>
    <p:sldId id="1378" r:id="rId62"/>
    <p:sldId id="1379" r:id="rId63"/>
    <p:sldId id="1283" r:id="rId64"/>
    <p:sldId id="1284" r:id="rId65"/>
    <p:sldId id="1285" r:id="rId66"/>
    <p:sldId id="1286" r:id="rId67"/>
    <p:sldId id="1298" r:id="rId68"/>
    <p:sldId id="1371" r:id="rId69"/>
    <p:sldId id="1415" r:id="rId70"/>
    <p:sldId id="1416" r:id="rId71"/>
    <p:sldId id="1380" r:id="rId72"/>
    <p:sldId id="1381" r:id="rId73"/>
    <p:sldId id="1382" r:id="rId74"/>
    <p:sldId id="1417" r:id="rId75"/>
    <p:sldId id="1418" r:id="rId76"/>
    <p:sldId id="1383" r:id="rId77"/>
    <p:sldId id="1419" r:id="rId78"/>
    <p:sldId id="1420" r:id="rId79"/>
    <p:sldId id="1384" r:id="rId80"/>
    <p:sldId id="1385" r:id="rId81"/>
    <p:sldId id="1386" r:id="rId82"/>
    <p:sldId id="1387" r:id="rId83"/>
    <p:sldId id="1388" r:id="rId84"/>
    <p:sldId id="1389" r:id="rId85"/>
    <p:sldId id="1421" r:id="rId86"/>
    <p:sldId id="1275" r:id="rId87"/>
    <p:sldId id="1422" r:id="rId88"/>
    <p:sldId id="1423" r:id="rId89"/>
    <p:sldId id="1424" r:id="rId90"/>
    <p:sldId id="1393" r:id="rId91"/>
    <p:sldId id="1425" r:id="rId92"/>
    <p:sldId id="1426" r:id="rId93"/>
    <p:sldId id="1427" r:id="rId94"/>
    <p:sldId id="1304" r:id="rId95"/>
    <p:sldId id="1428" r:id="rId96"/>
    <p:sldId id="1429" r:id="rId97"/>
    <p:sldId id="1430" r:id="rId98"/>
    <p:sldId id="1359" r:id="rId99"/>
    <p:sldId id="1431" r:id="rId100"/>
    <p:sldId id="1432" r:id="rId101"/>
    <p:sldId id="1312" r:id="rId102"/>
    <p:sldId id="1433" r:id="rId103"/>
    <p:sldId id="1434" r:id="rId104"/>
    <p:sldId id="1354" r:id="rId105"/>
    <p:sldId id="1435" r:id="rId106"/>
    <p:sldId id="1436" r:id="rId107"/>
    <p:sldId id="1443" r:id="rId108"/>
    <p:sldId id="1444" r:id="rId109"/>
    <p:sldId id="1356" r:id="rId110"/>
    <p:sldId id="1438" r:id="rId111"/>
    <p:sldId id="1439" r:id="rId112"/>
    <p:sldId id="1440" r:id="rId113"/>
    <p:sldId id="1442" r:id="rId114"/>
    <p:sldId id="1441" r:id="rId115"/>
    <p:sldId id="1398" r:id="rId116"/>
    <p:sldId id="1399" r:id="rId117"/>
    <p:sldId id="1390" r:id="rId118"/>
    <p:sldId id="1391" r:id="rId119"/>
    <p:sldId id="1401" r:id="rId12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E17E3"/>
    <a:srgbClr val="1EDD08"/>
    <a:srgbClr val="CFFF98"/>
    <a:srgbClr val="68A56E"/>
    <a:srgbClr val="F5C28D"/>
    <a:srgbClr val="D7D7D7"/>
    <a:srgbClr val="000000"/>
    <a:srgbClr val="314D7D"/>
    <a:srgbClr val="E5F2F8"/>
    <a:srgbClr val="B1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snapVertSplitter="1" vertBarState="minimized">
    <p:restoredLeft sz="15620"/>
    <p:restoredTop sz="99571" autoAdjust="0"/>
  </p:normalViewPr>
  <p:slideViewPr>
    <p:cSldViewPr>
      <p:cViewPr varScale="1">
        <p:scale>
          <a:sx n="103" d="100"/>
          <a:sy n="103" d="100"/>
        </p:scale>
        <p:origin x="-248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  <p:sld r:id="rId104" collapse="1"/>
      <p:sld r:id="rId105" collapse="1"/>
      <p:sld r:id="rId106" collapse="1"/>
      <p:sld r:id="rId107" collapse="1"/>
      <p:sld r:id="rId108" collapse="1"/>
      <p:sld r:id="rId109" collapse="1"/>
      <p:sld r:id="rId110" collapse="1"/>
      <p:sld r:id="rId111" collapse="1"/>
      <p:sld r:id="rId112" collapse="1"/>
      <p:sld r:id="rId113" collapse="1"/>
      <p:sld r:id="rId114" collapse="1"/>
      <p:sld r:id="rId115" collapse="1"/>
      <p:sld r:id="rId116" collapse="1"/>
      <p:sld r:id="rId117" collapse="1"/>
      <p:sld r:id="rId118" collapse="1"/>
      <p:sld r:id="rId11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32"/>
    </p:cViewPr>
  </p:sorterViewPr>
  <p:notesViewPr>
    <p:cSldViewPr>
      <p:cViewPr varScale="1">
        <p:scale>
          <a:sx n="77" d="100"/>
          <a:sy n="77" d="100"/>
        </p:scale>
        <p:origin x="-3768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notesMaster" Target="notesMasters/notesMaster1.xml"/><Relationship Id="rId122" Type="http://schemas.openxmlformats.org/officeDocument/2006/relationships/handoutMaster" Target="handoutMasters/handoutMaster1.xml"/><Relationship Id="rId123" Type="http://schemas.openxmlformats.org/officeDocument/2006/relationships/printerSettings" Target="printerSettings/printerSettings1.bin"/><Relationship Id="rId124" Type="http://schemas.openxmlformats.org/officeDocument/2006/relationships/presProps" Target="presProps.xml"/><Relationship Id="rId125" Type="http://schemas.openxmlformats.org/officeDocument/2006/relationships/viewProps" Target="viewProps.xml"/><Relationship Id="rId126" Type="http://schemas.openxmlformats.org/officeDocument/2006/relationships/theme" Target="theme/theme1.xml"/><Relationship Id="rId12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_rels/viewProps.xml.rels><?xml version="1.0" encoding="UTF-8" standalone="yes"?>
<Relationships xmlns="http://schemas.openxmlformats.org/package/2006/relationships"><Relationship Id="rId10" Type="http://schemas.openxmlformats.org/officeDocument/2006/relationships/slide" Target="slides/slide10.xml"/><Relationship Id="rId11" Type="http://schemas.openxmlformats.org/officeDocument/2006/relationships/slide" Target="slides/slide11.xml"/><Relationship Id="rId12" Type="http://schemas.openxmlformats.org/officeDocument/2006/relationships/slide" Target="slides/slide12.xml"/><Relationship Id="rId13" Type="http://schemas.openxmlformats.org/officeDocument/2006/relationships/slide" Target="slides/slide13.xml"/><Relationship Id="rId14" Type="http://schemas.openxmlformats.org/officeDocument/2006/relationships/slide" Target="slides/slide14.xml"/><Relationship Id="rId15" Type="http://schemas.openxmlformats.org/officeDocument/2006/relationships/slide" Target="slides/slide15.xml"/><Relationship Id="rId16" Type="http://schemas.openxmlformats.org/officeDocument/2006/relationships/slide" Target="slides/slide16.xml"/><Relationship Id="rId17" Type="http://schemas.openxmlformats.org/officeDocument/2006/relationships/slide" Target="slides/slide17.xml"/><Relationship Id="rId18" Type="http://schemas.openxmlformats.org/officeDocument/2006/relationships/slide" Target="slides/slide18.xml"/><Relationship Id="rId19" Type="http://schemas.openxmlformats.org/officeDocument/2006/relationships/slide" Target="slides/slide19.xml"/><Relationship Id="rId60" Type="http://schemas.openxmlformats.org/officeDocument/2006/relationships/slide" Target="slides/slide60.xml"/><Relationship Id="rId61" Type="http://schemas.openxmlformats.org/officeDocument/2006/relationships/slide" Target="slides/slide61.xml"/><Relationship Id="rId62" Type="http://schemas.openxmlformats.org/officeDocument/2006/relationships/slide" Target="slides/slide62.xml"/><Relationship Id="rId63" Type="http://schemas.openxmlformats.org/officeDocument/2006/relationships/slide" Target="slides/slide63.xml"/><Relationship Id="rId64" Type="http://schemas.openxmlformats.org/officeDocument/2006/relationships/slide" Target="slides/slide64.xml"/><Relationship Id="rId65" Type="http://schemas.openxmlformats.org/officeDocument/2006/relationships/slide" Target="slides/slide65.xml"/><Relationship Id="rId66" Type="http://schemas.openxmlformats.org/officeDocument/2006/relationships/slide" Target="slides/slide66.xml"/><Relationship Id="rId67" Type="http://schemas.openxmlformats.org/officeDocument/2006/relationships/slide" Target="slides/slide67.xml"/><Relationship Id="rId68" Type="http://schemas.openxmlformats.org/officeDocument/2006/relationships/slide" Target="slides/slide68.xml"/><Relationship Id="rId69" Type="http://schemas.openxmlformats.org/officeDocument/2006/relationships/slide" Target="slides/slide69.xml"/><Relationship Id="rId40" Type="http://schemas.openxmlformats.org/officeDocument/2006/relationships/slide" Target="slides/slide40.xml"/><Relationship Id="rId41" Type="http://schemas.openxmlformats.org/officeDocument/2006/relationships/slide" Target="slides/slide41.xml"/><Relationship Id="rId42" Type="http://schemas.openxmlformats.org/officeDocument/2006/relationships/slide" Target="slides/slide42.xml"/><Relationship Id="rId90" Type="http://schemas.openxmlformats.org/officeDocument/2006/relationships/slide" Target="slides/slide90.xml"/><Relationship Id="rId91" Type="http://schemas.openxmlformats.org/officeDocument/2006/relationships/slide" Target="slides/slide91.xml"/><Relationship Id="rId92" Type="http://schemas.openxmlformats.org/officeDocument/2006/relationships/slide" Target="slides/slide92.xml"/><Relationship Id="rId93" Type="http://schemas.openxmlformats.org/officeDocument/2006/relationships/slide" Target="slides/slide93.xml"/><Relationship Id="rId94" Type="http://schemas.openxmlformats.org/officeDocument/2006/relationships/slide" Target="slides/slide94.xml"/><Relationship Id="rId95" Type="http://schemas.openxmlformats.org/officeDocument/2006/relationships/slide" Target="slides/slide95.xml"/><Relationship Id="rId96" Type="http://schemas.openxmlformats.org/officeDocument/2006/relationships/slide" Target="slides/slide96.xml"/><Relationship Id="rId101" Type="http://schemas.openxmlformats.org/officeDocument/2006/relationships/slide" Target="slides/slide101.xml"/><Relationship Id="rId102" Type="http://schemas.openxmlformats.org/officeDocument/2006/relationships/slide" Target="slides/slide102.xml"/><Relationship Id="rId103" Type="http://schemas.openxmlformats.org/officeDocument/2006/relationships/slide" Target="slides/slide103.xml"/><Relationship Id="rId104" Type="http://schemas.openxmlformats.org/officeDocument/2006/relationships/slide" Target="slides/slide104.xml"/><Relationship Id="rId105" Type="http://schemas.openxmlformats.org/officeDocument/2006/relationships/slide" Target="slides/slide105.xml"/><Relationship Id="rId106" Type="http://schemas.openxmlformats.org/officeDocument/2006/relationships/slide" Target="slides/slide106.xml"/><Relationship Id="rId107" Type="http://schemas.openxmlformats.org/officeDocument/2006/relationships/slide" Target="slides/slide107.xml"/><Relationship Id="rId108" Type="http://schemas.openxmlformats.org/officeDocument/2006/relationships/slide" Target="slides/slide108.xml"/><Relationship Id="rId109" Type="http://schemas.openxmlformats.org/officeDocument/2006/relationships/slide" Target="slides/slide109.xml"/><Relationship Id="rId97" Type="http://schemas.openxmlformats.org/officeDocument/2006/relationships/slide" Target="slides/slide97.xml"/><Relationship Id="rId98" Type="http://schemas.openxmlformats.org/officeDocument/2006/relationships/slide" Target="slides/slide98.xml"/><Relationship Id="rId99" Type="http://schemas.openxmlformats.org/officeDocument/2006/relationships/slide" Target="slides/slide99.xml"/><Relationship Id="rId43" Type="http://schemas.openxmlformats.org/officeDocument/2006/relationships/slide" Target="slides/slide43.xml"/><Relationship Id="rId44" Type="http://schemas.openxmlformats.org/officeDocument/2006/relationships/slide" Target="slides/slide44.xml"/><Relationship Id="rId45" Type="http://schemas.openxmlformats.org/officeDocument/2006/relationships/slide" Target="slides/slide45.xml"/><Relationship Id="rId46" Type="http://schemas.openxmlformats.org/officeDocument/2006/relationships/slide" Target="slides/slide46.xml"/><Relationship Id="rId47" Type="http://schemas.openxmlformats.org/officeDocument/2006/relationships/slide" Target="slides/slide47.xml"/><Relationship Id="rId48" Type="http://schemas.openxmlformats.org/officeDocument/2006/relationships/slide" Target="slides/slide48.xml"/><Relationship Id="rId49" Type="http://schemas.openxmlformats.org/officeDocument/2006/relationships/slide" Target="slides/slide49.xml"/><Relationship Id="rId100" Type="http://schemas.openxmlformats.org/officeDocument/2006/relationships/slide" Target="slides/slide100.xml"/><Relationship Id="rId20" Type="http://schemas.openxmlformats.org/officeDocument/2006/relationships/slide" Target="slides/slide20.xml"/><Relationship Id="rId21" Type="http://schemas.openxmlformats.org/officeDocument/2006/relationships/slide" Target="slides/slide21.xml"/><Relationship Id="rId22" Type="http://schemas.openxmlformats.org/officeDocument/2006/relationships/slide" Target="slides/slide22.xml"/><Relationship Id="rId70" Type="http://schemas.openxmlformats.org/officeDocument/2006/relationships/slide" Target="slides/slide70.xml"/><Relationship Id="rId71" Type="http://schemas.openxmlformats.org/officeDocument/2006/relationships/slide" Target="slides/slide71.xml"/><Relationship Id="rId72" Type="http://schemas.openxmlformats.org/officeDocument/2006/relationships/slide" Target="slides/slide72.xml"/><Relationship Id="rId73" Type="http://schemas.openxmlformats.org/officeDocument/2006/relationships/slide" Target="slides/slide73.xml"/><Relationship Id="rId74" Type="http://schemas.openxmlformats.org/officeDocument/2006/relationships/slide" Target="slides/slide74.xml"/><Relationship Id="rId75" Type="http://schemas.openxmlformats.org/officeDocument/2006/relationships/slide" Target="slides/slide75.xml"/><Relationship Id="rId76" Type="http://schemas.openxmlformats.org/officeDocument/2006/relationships/slide" Target="slides/slide76.xml"/><Relationship Id="rId77" Type="http://schemas.openxmlformats.org/officeDocument/2006/relationships/slide" Target="slides/slide77.xml"/><Relationship Id="rId78" Type="http://schemas.openxmlformats.org/officeDocument/2006/relationships/slide" Target="slides/slide78.xml"/><Relationship Id="rId79" Type="http://schemas.openxmlformats.org/officeDocument/2006/relationships/slide" Target="slides/slide79.xml"/><Relationship Id="rId23" Type="http://schemas.openxmlformats.org/officeDocument/2006/relationships/slide" Target="slides/slide23.xml"/><Relationship Id="rId24" Type="http://schemas.openxmlformats.org/officeDocument/2006/relationships/slide" Target="slides/slide24.xml"/><Relationship Id="rId25" Type="http://schemas.openxmlformats.org/officeDocument/2006/relationships/slide" Target="slides/slide25.xml"/><Relationship Id="rId26" Type="http://schemas.openxmlformats.org/officeDocument/2006/relationships/slide" Target="slides/slide26.xml"/><Relationship Id="rId27" Type="http://schemas.openxmlformats.org/officeDocument/2006/relationships/slide" Target="slides/slide27.xml"/><Relationship Id="rId28" Type="http://schemas.openxmlformats.org/officeDocument/2006/relationships/slide" Target="slides/slide28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6" Type="http://schemas.openxmlformats.org/officeDocument/2006/relationships/slide" Target="slides/slide6.xml"/><Relationship Id="rId7" Type="http://schemas.openxmlformats.org/officeDocument/2006/relationships/slide" Target="slides/slide7.xml"/><Relationship Id="rId8" Type="http://schemas.openxmlformats.org/officeDocument/2006/relationships/slide" Target="slides/slide8.xml"/><Relationship Id="rId9" Type="http://schemas.openxmlformats.org/officeDocument/2006/relationships/slide" Target="slides/slide9.xml"/><Relationship Id="rId50" Type="http://schemas.openxmlformats.org/officeDocument/2006/relationships/slide" Target="slides/slide50.xml"/><Relationship Id="rId51" Type="http://schemas.openxmlformats.org/officeDocument/2006/relationships/slide" Target="slides/slide51.xml"/><Relationship Id="rId52" Type="http://schemas.openxmlformats.org/officeDocument/2006/relationships/slide" Target="slides/slide52.xml"/><Relationship Id="rId53" Type="http://schemas.openxmlformats.org/officeDocument/2006/relationships/slide" Target="slides/slide53.xml"/><Relationship Id="rId54" Type="http://schemas.openxmlformats.org/officeDocument/2006/relationships/slide" Target="slides/slide54.xml"/><Relationship Id="rId55" Type="http://schemas.openxmlformats.org/officeDocument/2006/relationships/slide" Target="slides/slide55.xml"/><Relationship Id="rId56" Type="http://schemas.openxmlformats.org/officeDocument/2006/relationships/slide" Target="slides/slide56.xml"/><Relationship Id="rId57" Type="http://schemas.openxmlformats.org/officeDocument/2006/relationships/slide" Target="slides/slide57.xml"/><Relationship Id="rId58" Type="http://schemas.openxmlformats.org/officeDocument/2006/relationships/slide" Target="slides/slide58.xml"/><Relationship Id="rId59" Type="http://schemas.openxmlformats.org/officeDocument/2006/relationships/slide" Target="slides/slide59.xml"/><Relationship Id="rId110" Type="http://schemas.openxmlformats.org/officeDocument/2006/relationships/slide" Target="slides/slide110.xml"/><Relationship Id="rId111" Type="http://schemas.openxmlformats.org/officeDocument/2006/relationships/slide" Target="slides/slide111.xml"/><Relationship Id="rId112" Type="http://schemas.openxmlformats.org/officeDocument/2006/relationships/slide" Target="slides/slide112.xml"/><Relationship Id="rId113" Type="http://schemas.openxmlformats.org/officeDocument/2006/relationships/slide" Target="slides/slide113.xml"/><Relationship Id="rId114" Type="http://schemas.openxmlformats.org/officeDocument/2006/relationships/slide" Target="slides/slide114.xml"/><Relationship Id="rId115" Type="http://schemas.openxmlformats.org/officeDocument/2006/relationships/slide" Target="slides/slide115.xml"/><Relationship Id="rId116" Type="http://schemas.openxmlformats.org/officeDocument/2006/relationships/slide" Target="slides/slide116.xml"/><Relationship Id="rId117" Type="http://schemas.openxmlformats.org/officeDocument/2006/relationships/slide" Target="slides/slide117.xml"/><Relationship Id="rId118" Type="http://schemas.openxmlformats.org/officeDocument/2006/relationships/slide" Target="slides/slide118.xml"/><Relationship Id="rId119" Type="http://schemas.openxmlformats.org/officeDocument/2006/relationships/slide" Target="slides/slide119.xml"/><Relationship Id="rId30" Type="http://schemas.openxmlformats.org/officeDocument/2006/relationships/slide" Target="slides/slide30.xml"/><Relationship Id="rId31" Type="http://schemas.openxmlformats.org/officeDocument/2006/relationships/slide" Target="slides/slide31.xml"/><Relationship Id="rId32" Type="http://schemas.openxmlformats.org/officeDocument/2006/relationships/slide" Target="slides/slide32.xml"/><Relationship Id="rId33" Type="http://schemas.openxmlformats.org/officeDocument/2006/relationships/slide" Target="slides/slide33.xml"/><Relationship Id="rId34" Type="http://schemas.openxmlformats.org/officeDocument/2006/relationships/slide" Target="slides/slide34.xml"/><Relationship Id="rId35" Type="http://schemas.openxmlformats.org/officeDocument/2006/relationships/slide" Target="slides/slide35.xml"/><Relationship Id="rId36" Type="http://schemas.openxmlformats.org/officeDocument/2006/relationships/slide" Target="slides/slide36.xml"/><Relationship Id="rId37" Type="http://schemas.openxmlformats.org/officeDocument/2006/relationships/slide" Target="slides/slide37.xml"/><Relationship Id="rId38" Type="http://schemas.openxmlformats.org/officeDocument/2006/relationships/slide" Target="slides/slide38.xml"/><Relationship Id="rId39" Type="http://schemas.openxmlformats.org/officeDocument/2006/relationships/slide" Target="slides/slide39.xml"/><Relationship Id="rId80" Type="http://schemas.openxmlformats.org/officeDocument/2006/relationships/slide" Target="slides/slide80.xml"/><Relationship Id="rId81" Type="http://schemas.openxmlformats.org/officeDocument/2006/relationships/slide" Target="slides/slide81.xml"/><Relationship Id="rId82" Type="http://schemas.openxmlformats.org/officeDocument/2006/relationships/slide" Target="slides/slide82.xml"/><Relationship Id="rId83" Type="http://schemas.openxmlformats.org/officeDocument/2006/relationships/slide" Target="slides/slide83.xml"/><Relationship Id="rId84" Type="http://schemas.openxmlformats.org/officeDocument/2006/relationships/slide" Target="slides/slide84.xml"/><Relationship Id="rId85" Type="http://schemas.openxmlformats.org/officeDocument/2006/relationships/slide" Target="slides/slide85.xml"/><Relationship Id="rId86" Type="http://schemas.openxmlformats.org/officeDocument/2006/relationships/slide" Target="slides/slide86.xml"/><Relationship Id="rId87" Type="http://schemas.openxmlformats.org/officeDocument/2006/relationships/slide" Target="slides/slide87.xml"/><Relationship Id="rId88" Type="http://schemas.openxmlformats.org/officeDocument/2006/relationships/slide" Target="slides/slide88.xml"/><Relationship Id="rId89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2.emf"/><Relationship Id="rId3" Type="http://schemas.openxmlformats.org/officeDocument/2006/relationships/image" Target="../media/image41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30.emf"/><Relationship Id="rId1" Type="http://schemas.openxmlformats.org/officeDocument/2006/relationships/image" Target="../media/image85.emf"/><Relationship Id="rId2" Type="http://schemas.openxmlformats.org/officeDocument/2006/relationships/image" Target="../media/image86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30.emf"/><Relationship Id="rId1" Type="http://schemas.openxmlformats.org/officeDocument/2006/relationships/image" Target="../media/image85.emf"/><Relationship Id="rId2" Type="http://schemas.openxmlformats.org/officeDocument/2006/relationships/image" Target="../media/image8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Relationship Id="rId2" Type="http://schemas.openxmlformats.org/officeDocument/2006/relationships/image" Target="../media/image9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Relationship Id="rId2" Type="http://schemas.openxmlformats.org/officeDocument/2006/relationships/image" Target="../media/image9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Relationship Id="rId2" Type="http://schemas.openxmlformats.org/officeDocument/2006/relationships/image" Target="../media/image9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1" Type="http://schemas.openxmlformats.org/officeDocument/2006/relationships/image" Target="../media/image95.emf"/><Relationship Id="rId2" Type="http://schemas.openxmlformats.org/officeDocument/2006/relationships/image" Target="../media/image9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16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Book Antiqua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2263" y="0"/>
            <a:ext cx="3141662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Book Antiqua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7488"/>
            <a:ext cx="3141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Book Antiqua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49738" y="9159875"/>
            <a:ext cx="31416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Book Antiqua" pitchFamily="-106" charset="0"/>
              </a:defRPr>
            </a:lvl1pPr>
          </a:lstStyle>
          <a:p>
            <a:pPr>
              <a:defRPr/>
            </a:pPr>
            <a:fld id="{B7B4379A-8951-CC4A-BB25-A85D7C1AC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791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8579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Elias Métral, workshop "Beam Dynamics meets Vacuum, Collimation and Surfaces", Karlsruhe, Germany, 08-10/03/2017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C3506-B310-1643-A589-9ACE1E159FB2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Elias Métral, workshop "Beam Dynamics meets Vacuum, Collimation and Surfaces", Karlsruhe, Germany, 08-10/03/2017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5E9B-D646-924E-8095-5FFF41FB1237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66725"/>
            <a:ext cx="6629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 smtClean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fld id="{E82C27FD-4276-6147-A1A0-4923665E7708}" type="slidenum">
              <a:rPr lang="en-US"/>
              <a:pPr>
                <a:defRPr/>
              </a:pPr>
              <a:t>‹#›</a:t>
            </a:fld>
            <a:r>
              <a:rPr lang="en-US" dirty="0"/>
              <a:t>    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6" charset="2"/>
        <a:buChar char="u"/>
        <a:defRPr sz="28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6" charset="2"/>
        <a:buChar char="u"/>
        <a:defRPr sz="2000" b="1">
          <a:solidFill>
            <a:schemeClr val="hlink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hlink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mailto:Elias.Metral@cern.ch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4" Type="http://schemas.openxmlformats.org/officeDocument/2006/relationships/oleObject" Target="../embeddings/oleObject52.bin"/><Relationship Id="rId5" Type="http://schemas.openxmlformats.org/officeDocument/2006/relationships/image" Target="../media/image85.emf"/><Relationship Id="rId6" Type="http://schemas.openxmlformats.org/officeDocument/2006/relationships/oleObject" Target="../embeddings/oleObject53.bin"/><Relationship Id="rId7" Type="http://schemas.openxmlformats.org/officeDocument/2006/relationships/image" Target="../media/image86.emf"/><Relationship Id="rId8" Type="http://schemas.openxmlformats.org/officeDocument/2006/relationships/oleObject" Target="../embeddings/oleObject54.bin"/><Relationship Id="rId9" Type="http://schemas.openxmlformats.org/officeDocument/2006/relationships/image" Target="../media/image87.emf"/><Relationship Id="rId10" Type="http://schemas.openxmlformats.org/officeDocument/2006/relationships/oleObject" Target="../embeddings/oleObject55.bin"/><Relationship Id="rId11" Type="http://schemas.openxmlformats.org/officeDocument/2006/relationships/image" Target="../media/image30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4" Type="http://schemas.openxmlformats.org/officeDocument/2006/relationships/oleObject" Target="../embeddings/oleObject56.bin"/><Relationship Id="rId5" Type="http://schemas.openxmlformats.org/officeDocument/2006/relationships/image" Target="../media/image85.emf"/><Relationship Id="rId6" Type="http://schemas.openxmlformats.org/officeDocument/2006/relationships/oleObject" Target="../embeddings/oleObject57.bin"/><Relationship Id="rId7" Type="http://schemas.openxmlformats.org/officeDocument/2006/relationships/image" Target="../media/image86.emf"/><Relationship Id="rId8" Type="http://schemas.openxmlformats.org/officeDocument/2006/relationships/oleObject" Target="../embeddings/oleObject58.bin"/><Relationship Id="rId9" Type="http://schemas.openxmlformats.org/officeDocument/2006/relationships/image" Target="../media/image87.emf"/><Relationship Id="rId10" Type="http://schemas.openxmlformats.org/officeDocument/2006/relationships/oleObject" Target="../embeddings/oleObject59.bin"/><Relationship Id="rId11" Type="http://schemas.openxmlformats.org/officeDocument/2006/relationships/image" Target="../media/image30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88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88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4" Type="http://schemas.openxmlformats.org/officeDocument/2006/relationships/image" Target="../media/image88.emf"/><Relationship Id="rId5" Type="http://schemas.openxmlformats.org/officeDocument/2006/relationships/oleObject" Target="../embeddings/oleObject60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61.bin"/><Relationship Id="rId8" Type="http://schemas.openxmlformats.org/officeDocument/2006/relationships/image" Target="../media/image90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4" Type="http://schemas.openxmlformats.org/officeDocument/2006/relationships/image" Target="../media/image88.emf"/><Relationship Id="rId5" Type="http://schemas.openxmlformats.org/officeDocument/2006/relationships/oleObject" Target="../embeddings/oleObject62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63.bin"/><Relationship Id="rId8" Type="http://schemas.openxmlformats.org/officeDocument/2006/relationships/image" Target="../media/image90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4" Type="http://schemas.openxmlformats.org/officeDocument/2006/relationships/image" Target="../media/image88.emf"/><Relationship Id="rId5" Type="http://schemas.openxmlformats.org/officeDocument/2006/relationships/oleObject" Target="../embeddings/oleObject64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65.bin"/><Relationship Id="rId8" Type="http://schemas.openxmlformats.org/officeDocument/2006/relationships/image" Target="../media/image90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e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9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9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9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94.png"/></Relationships>
</file>

<file path=ppt/slides/_rels/slide1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9.bin"/><Relationship Id="rId12" Type="http://schemas.openxmlformats.org/officeDocument/2006/relationships/image" Target="../media/image98.emf"/><Relationship Id="rId13" Type="http://schemas.openxmlformats.org/officeDocument/2006/relationships/oleObject" Target="../embeddings/oleObject70.bin"/><Relationship Id="rId14" Type="http://schemas.openxmlformats.org/officeDocument/2006/relationships/image" Target="../media/image99.emf"/><Relationship Id="rId15" Type="http://schemas.openxmlformats.org/officeDocument/2006/relationships/oleObject" Target="../embeddings/oleObject71.bin"/><Relationship Id="rId16" Type="http://schemas.openxmlformats.org/officeDocument/2006/relationships/image" Target="../media/image100.emf"/><Relationship Id="rId17" Type="http://schemas.openxmlformats.org/officeDocument/2006/relationships/oleObject" Target="../embeddings/oleObject72.bin"/><Relationship Id="rId18" Type="http://schemas.openxmlformats.org/officeDocument/2006/relationships/image" Target="../media/image101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8.xml"/><Relationship Id="rId4" Type="http://schemas.openxmlformats.org/officeDocument/2006/relationships/image" Target="../media/image102.emf"/><Relationship Id="rId5" Type="http://schemas.openxmlformats.org/officeDocument/2006/relationships/oleObject" Target="../embeddings/oleObject66.bin"/><Relationship Id="rId6" Type="http://schemas.openxmlformats.org/officeDocument/2006/relationships/image" Target="../media/image95.emf"/><Relationship Id="rId7" Type="http://schemas.openxmlformats.org/officeDocument/2006/relationships/oleObject" Target="../embeddings/oleObject67.bin"/><Relationship Id="rId8" Type="http://schemas.openxmlformats.org/officeDocument/2006/relationships/image" Target="../media/image96.emf"/><Relationship Id="rId9" Type="http://schemas.openxmlformats.org/officeDocument/2006/relationships/oleObject" Target="../embeddings/oleObject68.bin"/><Relationship Id="rId10" Type="http://schemas.openxmlformats.org/officeDocument/2006/relationships/image" Target="../media/image97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6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5.emf"/><Relationship Id="rId6" Type="http://schemas.openxmlformats.org/officeDocument/2006/relationships/image" Target="../media/image14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5.emf"/><Relationship Id="rId6" Type="http://schemas.openxmlformats.org/officeDocument/2006/relationships/image" Target="../media/image14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5.emf"/><Relationship Id="rId6" Type="http://schemas.openxmlformats.org/officeDocument/2006/relationships/image" Target="../media/image14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5.emf"/><Relationship Id="rId6" Type="http://schemas.openxmlformats.org/officeDocument/2006/relationships/image" Target="../media/image14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1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2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0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21.w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2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2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9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20.w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21.w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22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emf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28.emf"/><Relationship Id="rId14" Type="http://schemas.openxmlformats.org/officeDocument/2006/relationships/oleObject" Target="../embeddings/oleObject29.bin"/><Relationship Id="rId15" Type="http://schemas.openxmlformats.org/officeDocument/2006/relationships/image" Target="../media/image29.emf"/><Relationship Id="rId16" Type="http://schemas.openxmlformats.org/officeDocument/2006/relationships/oleObject" Target="../embeddings/oleObject30.bin"/><Relationship Id="rId17" Type="http://schemas.openxmlformats.org/officeDocument/2006/relationships/image" Target="../media/image30.emf"/><Relationship Id="rId18" Type="http://schemas.openxmlformats.org/officeDocument/2006/relationships/oleObject" Target="../embeddings/oleObject31.bin"/><Relationship Id="rId19" Type="http://schemas.openxmlformats.org/officeDocument/2006/relationships/image" Target="../media/image3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26.emf"/><Relationship Id="rId10" Type="http://schemas.openxmlformats.org/officeDocument/2006/relationships/oleObject" Target="../embeddings/oleObject27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33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40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40.e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36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40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42.emf"/><Relationship Id="rId9" Type="http://schemas.openxmlformats.org/officeDocument/2006/relationships/oleObject" Target="../embeddings/oleObject39.bin"/><Relationship Id="rId10" Type="http://schemas.openxmlformats.org/officeDocument/2006/relationships/image" Target="../media/image41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7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6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7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9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0.emf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emf"/><Relationship Id="rId12" Type="http://schemas.openxmlformats.org/officeDocument/2006/relationships/oleObject" Target="../embeddings/oleObject44.bin"/><Relationship Id="rId13" Type="http://schemas.openxmlformats.org/officeDocument/2006/relationships/image" Target="../media/image65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2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61.e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62.emf"/><Relationship Id="rId8" Type="http://schemas.openxmlformats.org/officeDocument/2006/relationships/oleObject" Target="../embeddings/oleObject42.bin"/><Relationship Id="rId9" Type="http://schemas.openxmlformats.org/officeDocument/2006/relationships/image" Target="../media/image63.emf"/><Relationship Id="rId10" Type="http://schemas.openxmlformats.org/officeDocument/2006/relationships/oleObject" Target="../embeddings/oleObject43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6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image" Target="../media/image68.emf"/><Relationship Id="rId5" Type="http://schemas.openxmlformats.org/officeDocument/2006/relationships/oleObject" Target="../embeddings/oleObject45.bin"/><Relationship Id="rId6" Type="http://schemas.openxmlformats.org/officeDocument/2006/relationships/image" Target="../media/image67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70.emf"/><Relationship Id="rId5" Type="http://schemas.openxmlformats.org/officeDocument/2006/relationships/oleObject" Target="../embeddings/oleObject46.bin"/><Relationship Id="rId6" Type="http://schemas.openxmlformats.org/officeDocument/2006/relationships/image" Target="../media/image69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72.emf"/><Relationship Id="rId5" Type="http://schemas.openxmlformats.org/officeDocument/2006/relationships/oleObject" Target="../embeddings/oleObject47.bin"/><Relationship Id="rId6" Type="http://schemas.openxmlformats.org/officeDocument/2006/relationships/image" Target="../media/image71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4" Type="http://schemas.openxmlformats.org/officeDocument/2006/relationships/image" Target="../media/image74.emf"/><Relationship Id="rId5" Type="http://schemas.openxmlformats.org/officeDocument/2006/relationships/oleObject" Target="../embeddings/oleObject48.bin"/><Relationship Id="rId6" Type="http://schemas.openxmlformats.org/officeDocument/2006/relationships/image" Target="../media/image73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4" Type="http://schemas.openxmlformats.org/officeDocument/2006/relationships/image" Target="../media/image76.emf"/><Relationship Id="rId5" Type="http://schemas.openxmlformats.org/officeDocument/2006/relationships/oleObject" Target="../embeddings/oleObject49.bin"/><Relationship Id="rId6" Type="http://schemas.openxmlformats.org/officeDocument/2006/relationships/image" Target="../media/image75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4" Type="http://schemas.openxmlformats.org/officeDocument/2006/relationships/oleObject" Target="../embeddings/oleObject50.bin"/><Relationship Id="rId5" Type="http://schemas.openxmlformats.org/officeDocument/2006/relationships/image" Target="../media/image77.emf"/><Relationship Id="rId6" Type="http://schemas.openxmlformats.org/officeDocument/2006/relationships/oleObject" Target="../embeddings/oleObject51.bin"/><Relationship Id="rId7" Type="http://schemas.openxmlformats.org/officeDocument/2006/relationships/image" Target="../media/image78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0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0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0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81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Elias Métral, workshop "Beam Dynamics meets Vacuum, Collimation and Surfaces", Karlsruhe, Germany, 08-10/03/2017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38100" dist="50800" dir="2700000">
              <a:prstClr val="black"/>
            </a:innerShdw>
          </a:effectLst>
        </p:spPr>
      </p:pic>
      <p:sp>
        <p:nvSpPr>
          <p:cNvPr id="5" name="Rectangle 77"/>
          <p:cNvSpPr>
            <a:spLocks noChangeArrowheads="1"/>
          </p:cNvSpPr>
          <p:nvPr/>
        </p:nvSpPr>
        <p:spPr bwMode="auto">
          <a:xfrm>
            <a:off x="5791200" y="5715000"/>
            <a:ext cx="3352800" cy="1066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rgbClr val="00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dirty="0">
                <a:solidFill>
                  <a:srgbClr val="00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Elias</a:t>
            </a:r>
            <a:r>
              <a:rPr lang="en-US" sz="1800" dirty="0">
                <a:solidFill>
                  <a:srgbClr val="00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  <a:hlinkClick r:id="rId4"/>
              </a:rPr>
              <a:t>.Metral@cern.ch</a:t>
            </a:r>
            <a:r>
              <a:rPr lang="en-US" sz="1800" dirty="0">
                <a:solidFill>
                  <a:srgbClr val="00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/>
            </a:r>
            <a:br>
              <a:rPr lang="en-US" sz="1800" dirty="0">
                <a:solidFill>
                  <a:srgbClr val="00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</a:b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Tel.: </a:t>
            </a:r>
            <a:r>
              <a:rPr 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00 </a:t>
            </a:r>
            <a:r>
              <a:rPr lang="is-I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41 </a:t>
            </a:r>
            <a:r>
              <a:rPr lang="is-I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75 411 </a:t>
            </a:r>
            <a:r>
              <a:rPr lang="is-I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4809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http://</a:t>
            </a:r>
            <a:r>
              <a:rPr lang="en-US" sz="15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emetral.web.cern.ch</a:t>
            </a:r>
            <a:r>
              <a:rPr lang="en-US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/</a:t>
            </a:r>
            <a:r>
              <a:rPr lang="en-US" sz="15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emetral</a:t>
            </a:r>
            <a:r>
              <a:rPr lang="en-US" sz="1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/</a:t>
            </a: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sym typeface="Math1" charset="2"/>
            </a:endParaRPr>
          </a:p>
        </p:txBody>
      </p:sp>
      <p:pic>
        <p:nvPicPr>
          <p:cNvPr id="7" name="Picture 53" descr="cern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</p:spPr>
      </p:pic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533400" y="3352800"/>
            <a:ext cx="807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buClr>
                <a:srgbClr val="00CCCC"/>
              </a:buClr>
              <a:tabLst>
                <a:tab pos="1146175" algn="l"/>
              </a:tabLst>
            </a:pPr>
            <a:r>
              <a:rPr lang="en-US" sz="38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Impact of Impedance effects </a:t>
            </a:r>
            <a:r>
              <a:rPr lang="en-US" sz="3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/>
            </a:r>
            <a:br>
              <a:rPr lang="en-US" sz="3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</a:br>
            <a:r>
              <a:rPr lang="en-US" sz="3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on </a:t>
            </a:r>
            <a:r>
              <a:rPr lang="en-US" sz="38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beam </a:t>
            </a:r>
            <a:r>
              <a:rPr lang="en-US" sz="3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chamber specifications</a:t>
            </a:r>
            <a:endParaRPr lang="en-US" sz="38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sp>
        <p:nvSpPr>
          <p:cNvPr id="10" name="Rectangle 63"/>
          <p:cNvSpPr>
            <a:spLocks noChangeArrowheads="1"/>
          </p:cNvSpPr>
          <p:nvPr/>
        </p:nvSpPr>
        <p:spPr bwMode="auto">
          <a:xfrm>
            <a:off x="3276600" y="58674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Elias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Métral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 </a:t>
            </a: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Math1" charset="2"/>
            </a:endParaRPr>
          </a:p>
        </p:txBody>
      </p:sp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228600" y="6324600"/>
            <a:ext cx="586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Math1" charset="2"/>
              </a:rPr>
              <a:t>BE/ABP-HSC (Collective/Coherent Effects)</a:t>
            </a: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Math1" charset="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-228600"/>
            <a:ext cx="3581400" cy="2686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488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982"/>
            <a:ext cx="9220200" cy="3543300"/>
          </a:xfrm>
          <a:prstGeom prst="rect">
            <a:avLst/>
          </a:prstGeom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724400" y="3276600"/>
            <a:ext cx="2895600" cy="1066800"/>
          </a:xfrm>
          <a:prstGeom prst="wedgeEllipseCallout">
            <a:avLst>
              <a:gd name="adj1" fmla="val -69014"/>
              <a:gd name="adj2" fmla="val -26620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24400" y="3257490"/>
            <a:ext cx="28956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Change in </a:t>
            </a:r>
            <a:br>
              <a:rPr lang="en-US" sz="2000" dirty="0" smtClean="0"/>
            </a:br>
            <a:r>
              <a:rPr lang="en-US" sz="2000" dirty="0" smtClean="0"/>
              <a:t>geometry or electrical conductivity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3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Longitudinal weld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3" name="Picture 2" descr="Screen Shot 2017-03-07 at 05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7315200" cy="4879638"/>
          </a:xfrm>
          <a:prstGeom prst="rect">
            <a:avLst/>
          </a:prstGeom>
          <a:noFill/>
        </p:spPr>
      </p:pic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6705600" y="6214646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1" dirty="0" smtClean="0"/>
              <a:t>Carlo </a:t>
            </a:r>
            <a:r>
              <a:rPr lang="en-US" sz="1600" i="1" dirty="0" err="1" smtClean="0"/>
              <a:t>Zannini</a:t>
            </a:r>
            <a:endParaRPr lang="en-US" sz="1600" i="1" dirty="0"/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7620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Increased factor deduced from 3D CST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simulations with 50 </a:t>
            </a:r>
            <a:r>
              <a:rPr lang="en-US" sz="2000" dirty="0" err="1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μm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 of copper on top of SS and assuming a 2 mm high weld in SS</a:t>
            </a: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458"/>
            <a:ext cx="1249632" cy="8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6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Longitudinal weld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15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Effect on the power loss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7752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Longitudinal weld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15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Effect on the power loss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139015"/>
              </p:ext>
            </p:extLst>
          </p:nvPr>
        </p:nvGraphicFramePr>
        <p:xfrm>
          <a:off x="3886200" y="1447800"/>
          <a:ext cx="2452687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1" name="Equation" r:id="rId4" imgW="1104900" imgH="190500" progId="Equation.3">
                  <p:embed/>
                </p:oleObj>
              </mc:Choice>
              <mc:Fallback>
                <p:oleObj name="Equation" r:id="rId4" imgW="1104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447800"/>
                        <a:ext cx="2452687" cy="4238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41"/>
          <p:cNvSpPr>
            <a:spLocks noChangeArrowheads="1"/>
          </p:cNvSpPr>
          <p:nvPr/>
        </p:nvSpPr>
        <p:spPr bwMode="auto">
          <a:xfrm>
            <a:off x="1905000" y="364648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=&gt;</a:t>
            </a: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634768"/>
              </p:ext>
            </p:extLst>
          </p:nvPr>
        </p:nvGraphicFramePr>
        <p:xfrm>
          <a:off x="3165475" y="3384550"/>
          <a:ext cx="41719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2" name="Equation" r:id="rId6" imgW="1879600" imgH="431800" progId="Equation.3">
                  <p:embed/>
                </p:oleObj>
              </mc:Choice>
              <mc:Fallback>
                <p:oleObj name="Equation" r:id="rId6" imgW="1879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475" y="3384550"/>
                        <a:ext cx="4171950" cy="9588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907675"/>
              </p:ext>
            </p:extLst>
          </p:nvPr>
        </p:nvGraphicFramePr>
        <p:xfrm>
          <a:off x="2667000" y="2286000"/>
          <a:ext cx="394692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3" name="Equation" r:id="rId8" imgW="1905000" imgH="368300" progId="Equation.3">
                  <p:embed/>
                </p:oleObj>
              </mc:Choice>
              <mc:Fallback>
                <p:oleObj name="Equation" r:id="rId8" imgW="1905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286000"/>
                        <a:ext cx="3946922" cy="76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140505"/>
              </p:ext>
            </p:extLst>
          </p:nvPr>
        </p:nvGraphicFramePr>
        <p:xfrm>
          <a:off x="3886200" y="838200"/>
          <a:ext cx="2895600" cy="425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4" name="Equation" r:id="rId10" imgW="1384300" imgH="203200" progId="Equation.3">
                  <p:embed/>
                </p:oleObj>
              </mc:Choice>
              <mc:Fallback>
                <p:oleObj name="Equation" r:id="rId10" imgW="1384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838200"/>
                        <a:ext cx="2895600" cy="4256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77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Longitudinal weld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15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Effect on the power loss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algn="just">
              <a:lnSpc>
                <a:spcPct val="120000"/>
              </a:lnSpc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lvl="2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2000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=&gt; The estimated increase of the power loss by ~ 50% is in agreement with the previous simulations (high frequency effect)</a:t>
            </a:r>
            <a:endParaRPr lang="en-US" dirty="0" smtClean="0">
              <a:solidFill>
                <a:srgbClr val="F5C28D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960798"/>
              </p:ext>
            </p:extLst>
          </p:nvPr>
        </p:nvGraphicFramePr>
        <p:xfrm>
          <a:off x="3886200" y="1447800"/>
          <a:ext cx="2452687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5" name="Equation" r:id="rId4" imgW="1104900" imgH="190500" progId="Equation.3">
                  <p:embed/>
                </p:oleObj>
              </mc:Choice>
              <mc:Fallback>
                <p:oleObj name="Equation" r:id="rId4" imgW="1104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447800"/>
                        <a:ext cx="2452687" cy="4238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41"/>
          <p:cNvSpPr>
            <a:spLocks noChangeArrowheads="1"/>
          </p:cNvSpPr>
          <p:nvPr/>
        </p:nvSpPr>
        <p:spPr bwMode="auto">
          <a:xfrm>
            <a:off x="1905000" y="364648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=&gt;</a:t>
            </a: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057116"/>
              </p:ext>
            </p:extLst>
          </p:nvPr>
        </p:nvGraphicFramePr>
        <p:xfrm>
          <a:off x="3165475" y="3384550"/>
          <a:ext cx="41719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6" name="Equation" r:id="rId6" imgW="1879600" imgH="431800" progId="Equation.3">
                  <p:embed/>
                </p:oleObj>
              </mc:Choice>
              <mc:Fallback>
                <p:oleObj name="Equation" r:id="rId6" imgW="1879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475" y="3384550"/>
                        <a:ext cx="4171950" cy="9588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311011"/>
              </p:ext>
            </p:extLst>
          </p:nvPr>
        </p:nvGraphicFramePr>
        <p:xfrm>
          <a:off x="2667000" y="2286000"/>
          <a:ext cx="394692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7" name="Equation" r:id="rId8" imgW="1905000" imgH="368300" progId="Equation.3">
                  <p:embed/>
                </p:oleObj>
              </mc:Choice>
              <mc:Fallback>
                <p:oleObj name="Equation" r:id="rId8" imgW="1905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286000"/>
                        <a:ext cx="3946922" cy="76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749229"/>
              </p:ext>
            </p:extLst>
          </p:nvPr>
        </p:nvGraphicFramePr>
        <p:xfrm>
          <a:off x="3886200" y="838200"/>
          <a:ext cx="2895600" cy="425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8" name="Equation" r:id="rId10" imgW="1384300" imgH="203200" progId="Equation.3">
                  <p:embed/>
                </p:oleObj>
              </mc:Choice>
              <mc:Fallback>
                <p:oleObj name="Equation" r:id="rId10" imgW="1384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838200"/>
                        <a:ext cx="2895600" cy="4256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72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Pumping slots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58"/>
            <a:ext cx="1249632" cy="8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Pumping slots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58"/>
            <a:ext cx="1249632" cy="890942"/>
          </a:xfrm>
          <a:prstGeom prst="rect">
            <a:avLst/>
          </a:prstGeom>
        </p:spPr>
      </p:pic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buFont typeface="Monotype Sort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Fraction of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surface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covered by the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holes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In the arcs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: </a:t>
            </a:r>
            <a:r>
              <a:rPr lang="en-US" sz="2000" i="1" dirty="0" err="1" smtClean="0">
                <a:solidFill>
                  <a:srgbClr val="FFFFFF"/>
                </a:solidFill>
                <a:latin typeface="Arial" charset="0"/>
              </a:rPr>
              <a:t>η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= 4.0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%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In the LSS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: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η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= 1.8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% to 2.6% (depends on screen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Φ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060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Pumping slots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458"/>
            <a:ext cx="1249632" cy="890942"/>
          </a:xfrm>
          <a:prstGeom prst="rect">
            <a:avLst/>
          </a:prstGeom>
        </p:spPr>
      </p:pic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buFont typeface="Monotype Sort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Fraction of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surface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covered by the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holes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In the arcs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: </a:t>
            </a:r>
            <a:r>
              <a:rPr lang="en-US" sz="2000" i="1" dirty="0" err="1" smtClean="0">
                <a:solidFill>
                  <a:srgbClr val="FFFFFF"/>
                </a:solidFill>
                <a:latin typeface="Arial" charset="0"/>
              </a:rPr>
              <a:t>η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= 4.0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%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In the LSS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: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η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= 1.8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% to 2.6% (depends on screen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Φ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)</a:t>
            </a: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This will mainly increase the imaginary part of the longitudinal and transverse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impedances (=&gt; TMCI)</a:t>
            </a: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107419"/>
              </p:ext>
            </p:extLst>
          </p:nvPr>
        </p:nvGraphicFramePr>
        <p:xfrm>
          <a:off x="2787650" y="3352800"/>
          <a:ext cx="16700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3" name="Equation" r:id="rId5" imgW="812800" imgH="368300" progId="Equation.3">
                  <p:embed/>
                </p:oleObj>
              </mc:Choice>
              <mc:Fallback>
                <p:oleObj name="Equation" r:id="rId5" imgW="812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3352800"/>
                        <a:ext cx="1670050" cy="76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932753"/>
              </p:ext>
            </p:extLst>
          </p:nvPr>
        </p:nvGraphicFramePr>
        <p:xfrm>
          <a:off x="5122863" y="3378200"/>
          <a:ext cx="1277937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4" name="Equation" r:id="rId7" imgW="622300" imgH="342900" progId="Equation.3">
                  <p:embed/>
                </p:oleObj>
              </mc:Choice>
              <mc:Fallback>
                <p:oleObj name="Equation" r:id="rId7" imgW="6223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863" y="3378200"/>
                        <a:ext cx="1277937" cy="7096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6172200" y="2743200"/>
            <a:ext cx="2819400" cy="762000"/>
          </a:xfrm>
          <a:prstGeom prst="wedgeEllipseCallout">
            <a:avLst>
              <a:gd name="adj1" fmla="val -43874"/>
              <a:gd name="adj2" fmla="val 5406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172200" y="2803525"/>
            <a:ext cx="28956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Total length covered </a:t>
            </a:r>
            <a:br>
              <a:rPr lang="en-US" sz="1800" dirty="0" smtClean="0">
                <a:sym typeface="Mathematica1" pitchFamily="2" charset="2"/>
              </a:rPr>
            </a:br>
            <a:r>
              <a:rPr lang="en-US" sz="1800" dirty="0" smtClean="0">
                <a:sym typeface="Mathematica1" pitchFamily="2" charset="2"/>
              </a:rPr>
              <a:t>by the holes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631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Pumping slots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458"/>
            <a:ext cx="1249632" cy="890942"/>
          </a:xfrm>
          <a:prstGeom prst="rect">
            <a:avLst/>
          </a:prstGeom>
        </p:spPr>
      </p:pic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buFont typeface="Monotype Sort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Fraction of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surface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covered by the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holes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In the arcs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: </a:t>
            </a:r>
            <a:r>
              <a:rPr lang="en-US" sz="2000" i="1" dirty="0" err="1" smtClean="0">
                <a:solidFill>
                  <a:srgbClr val="FFFFFF"/>
                </a:solidFill>
                <a:latin typeface="Arial" charset="0"/>
              </a:rPr>
              <a:t>η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= 4.0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%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In the LSS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: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η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= 1.8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% to 2.6% (depends on screen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Φ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)</a:t>
            </a: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This will mainly increase the imaginary part of the longitudinal and transverse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impedances (=&gt; TMCI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)</a:t>
            </a: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Recommendations =&gt; Minimize the numerator and maximize the denominator</a:t>
            </a:r>
            <a:r>
              <a:rPr lang="mr-IN" sz="2000" dirty="0" smtClean="0">
                <a:solidFill>
                  <a:srgbClr val="F5C28D"/>
                </a:solidFill>
                <a:latin typeface="Arial" charset="0"/>
              </a:rPr>
              <a:t>…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 +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O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ptimize the shape of the slots to minimize the perturbation of the induced current: elongated and rounded</a:t>
            </a: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753578"/>
              </p:ext>
            </p:extLst>
          </p:nvPr>
        </p:nvGraphicFramePr>
        <p:xfrm>
          <a:off x="2787650" y="3352800"/>
          <a:ext cx="16700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2" name="Equation" r:id="rId5" imgW="812800" imgH="368300" progId="Equation.3">
                  <p:embed/>
                </p:oleObj>
              </mc:Choice>
              <mc:Fallback>
                <p:oleObj name="Equation" r:id="rId5" imgW="812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3352800"/>
                        <a:ext cx="1670050" cy="76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50949"/>
              </p:ext>
            </p:extLst>
          </p:nvPr>
        </p:nvGraphicFramePr>
        <p:xfrm>
          <a:off x="5122863" y="3378200"/>
          <a:ext cx="1277937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3" name="Equation" r:id="rId7" imgW="622300" imgH="342900" progId="Equation.3">
                  <p:embed/>
                </p:oleObj>
              </mc:Choice>
              <mc:Fallback>
                <p:oleObj name="Equation" r:id="rId7" imgW="6223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863" y="3378200"/>
                        <a:ext cx="1277937" cy="7096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6172200" y="2743200"/>
            <a:ext cx="2819400" cy="762000"/>
          </a:xfrm>
          <a:prstGeom prst="wedgeEllipseCallout">
            <a:avLst>
              <a:gd name="adj1" fmla="val -43874"/>
              <a:gd name="adj2" fmla="val 5406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172200" y="2803525"/>
            <a:ext cx="28956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Total length covered </a:t>
            </a:r>
            <a:br>
              <a:rPr lang="en-US" sz="1800" dirty="0" smtClean="0">
                <a:sym typeface="Mathematica1" pitchFamily="2" charset="2"/>
              </a:rPr>
            </a:br>
            <a:r>
              <a:rPr lang="en-US" sz="1800" dirty="0" smtClean="0">
                <a:sym typeface="Mathematica1" pitchFamily="2" charset="2"/>
              </a:rPr>
              <a:t>by the holes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0106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Pumping slots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458"/>
            <a:ext cx="1249632" cy="890942"/>
          </a:xfrm>
          <a:prstGeom prst="rect">
            <a:avLst/>
          </a:prstGeom>
        </p:spPr>
      </p:pic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buFont typeface="Monotype Sort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Fraction of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surface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covered by the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holes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In the arcs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: </a:t>
            </a:r>
            <a:r>
              <a:rPr lang="en-US" sz="2000" i="1" dirty="0" err="1" smtClean="0">
                <a:solidFill>
                  <a:srgbClr val="FFFFFF"/>
                </a:solidFill>
                <a:latin typeface="Arial" charset="0"/>
              </a:rPr>
              <a:t>η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= 4.0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%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In the LSS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: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η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= 1.8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% to 2.6% (depends on screen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Φ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)</a:t>
            </a: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This will mainly increase the imaginary part of the longitudinal and transverse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impedances (=&gt; TMCI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)</a:t>
            </a: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800100" lvl="1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Recommendations =&gt; Minimize the numerator and maximize the denominator</a:t>
            </a:r>
            <a:r>
              <a:rPr lang="mr-IN" sz="2000" dirty="0" smtClean="0">
                <a:solidFill>
                  <a:srgbClr val="F5C28D"/>
                </a:solidFill>
                <a:latin typeface="Arial" charset="0"/>
              </a:rPr>
              <a:t>…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 +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O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ptimize the shape of the slots to minimize the perturbation of the induced current: elongated and rounded</a:t>
            </a:r>
          </a:p>
          <a:p>
            <a:pPr marL="342900" lvl="0" indent="-342900" algn="just">
              <a:buClr>
                <a:srgbClr val="00CCCC"/>
              </a:buClr>
              <a:buFont typeface="Wingdings" charset="2"/>
              <a:buChar char="u"/>
            </a:pPr>
            <a:endParaRPr lang="en-US" sz="1000" dirty="0" smtClean="0">
              <a:solidFill>
                <a:srgbClr val="FFFF00"/>
              </a:solidFill>
              <a:latin typeface="Arial" charset="0"/>
            </a:endParaRPr>
          </a:p>
          <a:p>
            <a:pPr marL="342900" lvl="0" indent="-342900" algn="just">
              <a:buClr>
                <a:srgbClr val="00CCCC"/>
              </a:buClr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In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addition, some trapped modes could be created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Randomization of the slots lengths (between 6,7,8,9,10 mm with average at 8 mm) + randomization of the slot spacing  </a:t>
            </a:r>
          </a:p>
          <a:p>
            <a:pPr marL="800100" lvl="1" indent="-342900" algn="just">
              <a:buSzPct val="120000"/>
              <a:buFont typeface="Wingdings" charset="2"/>
              <a:buChar char="§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4273"/>
              </p:ext>
            </p:extLst>
          </p:nvPr>
        </p:nvGraphicFramePr>
        <p:xfrm>
          <a:off x="2787650" y="3352800"/>
          <a:ext cx="16700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4" name="Equation" r:id="rId5" imgW="812800" imgH="368300" progId="Equation.3">
                  <p:embed/>
                </p:oleObj>
              </mc:Choice>
              <mc:Fallback>
                <p:oleObj name="Equation" r:id="rId5" imgW="812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3352800"/>
                        <a:ext cx="1670050" cy="76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00695"/>
              </p:ext>
            </p:extLst>
          </p:nvPr>
        </p:nvGraphicFramePr>
        <p:xfrm>
          <a:off x="5122863" y="3378200"/>
          <a:ext cx="1277937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5" name="Equation" r:id="rId7" imgW="622300" imgH="342900" progId="Equation.3">
                  <p:embed/>
                </p:oleObj>
              </mc:Choice>
              <mc:Fallback>
                <p:oleObj name="Equation" r:id="rId7" imgW="6223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863" y="3378200"/>
                        <a:ext cx="1277937" cy="7096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6172200" y="2743200"/>
            <a:ext cx="2819400" cy="762000"/>
          </a:xfrm>
          <a:prstGeom prst="wedgeEllipseCallout">
            <a:avLst>
              <a:gd name="adj1" fmla="val -43874"/>
              <a:gd name="adj2" fmla="val 5406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172200" y="2803525"/>
            <a:ext cx="28956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Total length covered </a:t>
            </a:r>
            <a:br>
              <a:rPr lang="en-US" sz="1800" dirty="0" smtClean="0">
                <a:sym typeface="Mathematica1" pitchFamily="2" charset="2"/>
              </a:rPr>
            </a:br>
            <a:r>
              <a:rPr lang="en-US" sz="1800" dirty="0" smtClean="0">
                <a:sym typeface="Mathematica1" pitchFamily="2" charset="2"/>
              </a:rPr>
              <a:t>by the holes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9271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Conclusions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4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i="1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73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982"/>
            <a:ext cx="9220200" cy="35433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" y="4343400"/>
            <a:ext cx="8686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buFont typeface="Monotype Sorts" pitchFamily="-65" charset="2"/>
              <a:buChar char="u"/>
            </a:pPr>
            <a:r>
              <a:rPr lang="en-GB" sz="2000" dirty="0">
                <a:solidFill>
                  <a:srgbClr val="FFFF00"/>
                </a:solidFill>
              </a:rPr>
              <a:t>Wake </a:t>
            </a:r>
            <a:r>
              <a:rPr lang="en-GB" sz="2000" dirty="0" smtClean="0">
                <a:solidFill>
                  <a:srgbClr val="FFFF00"/>
                </a:solidFill>
              </a:rPr>
              <a:t>field </a:t>
            </a:r>
            <a:r>
              <a:rPr lang="en-GB" sz="2000" dirty="0">
                <a:solidFill>
                  <a:schemeClr val="tx1"/>
                </a:solidFill>
              </a:rPr>
              <a:t>= Electromagnetic </a:t>
            </a:r>
            <a:r>
              <a:rPr lang="en-GB" sz="2000" dirty="0" smtClean="0">
                <a:solidFill>
                  <a:schemeClr val="tx1"/>
                </a:solidFill>
              </a:rPr>
              <a:t>field </a:t>
            </a:r>
            <a:r>
              <a:rPr lang="en-GB" sz="2000" dirty="0">
                <a:solidFill>
                  <a:schemeClr val="tx1"/>
                </a:solidFill>
              </a:rPr>
              <a:t>generated by the beam interacting with its surroundings (vacuum pipe, etc.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724400" y="3276600"/>
            <a:ext cx="2895600" cy="1066800"/>
          </a:xfrm>
          <a:prstGeom prst="wedgeEllipseCallout">
            <a:avLst>
              <a:gd name="adj1" fmla="val -69014"/>
              <a:gd name="adj2" fmla="val -26620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724400" y="3257490"/>
            <a:ext cx="28956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Change in </a:t>
            </a:r>
            <a:br>
              <a:rPr lang="en-US" sz="2000" dirty="0" smtClean="0"/>
            </a:br>
            <a:r>
              <a:rPr lang="en-US" sz="2000" dirty="0" smtClean="0"/>
              <a:t>geometry or electrical conductivity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5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Conclusions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4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Impact of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impedance effects on beam chamber specification is relatively well understood</a:t>
            </a:r>
          </a:p>
        </p:txBody>
      </p:sp>
    </p:spTree>
    <p:extLst>
      <p:ext uri="{BB962C8B-B14F-4D97-AF65-F5344CB8AC3E}">
        <p14:creationId xmlns:p14="http://schemas.microsoft.com/office/powerpoint/2010/main" val="133798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Conclusions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4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Impact of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impedance effects on beam chamber specification is relatively well understood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Next challenges might come from the correct characterization (vs. frequency) of some coatings or surface treatment</a:t>
            </a:r>
          </a:p>
        </p:txBody>
      </p:sp>
    </p:spTree>
    <p:extLst>
      <p:ext uri="{BB962C8B-B14F-4D97-AF65-F5344CB8AC3E}">
        <p14:creationId xmlns:p14="http://schemas.microsoft.com/office/powerpoint/2010/main" val="194406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Conclusions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4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Impact of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impedance effects on beam chamber specification is relatively well understood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Next challenges might come from the correct characterization (vs. frequency) of some coatings or surface treatment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The transitions between the beam pipes and any equipment should also be optimized (to be as smooth as possible </a:t>
            </a: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=&gt; Famous 15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deg</a:t>
            </a: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 for LHC but depends on the particular case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), as well as robust designs when RF fingers are involved (for longitudinal and/or transverse displacements)</a:t>
            </a:r>
          </a:p>
          <a:p>
            <a:pPr algn="just">
              <a:lnSpc>
                <a:spcPct val="120000"/>
              </a:lnSpc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1392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Conclusions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4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Impact of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impedance effects on beam chamber specification is relatively well understood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Next challenges might come from the correct characterization (vs. frequency) of some coatings or surface treatment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The transitions between the beam pipes and any equipment should also be optimized (to be as smooth as possible </a:t>
            </a: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=&gt; Famous 15 </a:t>
            </a:r>
            <a:r>
              <a:rPr lang="en-US" sz="20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deg</a:t>
            </a: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for LHC but depends on the particular case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), as well as robust designs when RF fingers are involved (for longitudinal and/or transverse displacements)</a:t>
            </a:r>
          </a:p>
          <a:p>
            <a:pPr algn="just">
              <a:lnSpc>
                <a:spcPct val="120000"/>
              </a:lnSpc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953000"/>
            <a:ext cx="3397126" cy="1828800"/>
          </a:xfrm>
          <a:prstGeom prst="rect">
            <a:avLst/>
          </a:prstGeom>
        </p:spPr>
      </p:pic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1676400" y="5410200"/>
            <a:ext cx="3429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2000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Example of RF fingers: </a:t>
            </a:r>
          </a:p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2000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PIMs = Plug-In Modules</a:t>
            </a:r>
          </a:p>
        </p:txBody>
      </p:sp>
    </p:spTree>
    <p:extLst>
      <p:ext uri="{BB962C8B-B14F-4D97-AF65-F5344CB8AC3E}">
        <p14:creationId xmlns:p14="http://schemas.microsoft.com/office/powerpoint/2010/main" val="351818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4" name="Rectangle 55"/>
          <p:cNvSpPr>
            <a:spLocks noChangeArrowheads="1"/>
          </p:cNvSpPr>
          <p:nvPr/>
        </p:nvSpPr>
        <p:spPr bwMode="auto">
          <a:xfrm>
            <a:off x="0" y="17526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4000" i="1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Many 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2908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09600"/>
            <a:ext cx="8797925" cy="5638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Rectangle 39"/>
          <p:cNvSpPr>
            <a:spLocks noChangeArrowheads="1"/>
          </p:cNvSpPr>
          <p:nvPr/>
        </p:nvSpPr>
        <p:spPr bwMode="auto">
          <a:xfrm>
            <a:off x="6324600" y="57150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Courtesy of N. Kos</a:t>
            </a:r>
            <a:endParaRPr lang="en-US" sz="2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Math1" pitchFamily="2" charset="2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APPENDIX A: LHC BEAM SCREENS</a:t>
            </a:r>
          </a:p>
        </p:txBody>
      </p:sp>
    </p:spTree>
    <p:extLst>
      <p:ext uri="{BB962C8B-B14F-4D97-AF65-F5344CB8AC3E}">
        <p14:creationId xmlns:p14="http://schemas.microsoft.com/office/powerpoint/2010/main" val="327688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85800"/>
            <a:ext cx="8883650" cy="3575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6477000" y="37338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Courtesy of N. Kos</a:t>
            </a:r>
            <a:endParaRPr lang="en-US" sz="2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Math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938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APPENDIX B: RRR (Residual Resistivity Ratio)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Reduction of the resistivity with temperature =&gt;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The resistivity </a:t>
            </a: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decreases with temperature towards a minimum (determined by purity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)</a:t>
            </a: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and the </a:t>
            </a: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RRR is defined as the ratio of the DC resistivity at room temperature to its cold-DC lower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limit 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84279"/>
            <a:ext cx="3048000" cy="4973722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66800" y="5943600"/>
            <a:ext cx="495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0" lvl="1" algn="just"/>
            <a:r>
              <a:rPr lang="en-US" sz="1400" i="1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“</a:t>
            </a:r>
            <a:r>
              <a:rPr lang="en-US" sz="1400" i="1" dirty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Handbook of </a:t>
            </a:r>
            <a:r>
              <a:rPr lang="en-US" sz="1400" i="1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Accelerator Physics </a:t>
            </a:r>
            <a:r>
              <a:rPr lang="en-US" sz="1400" i="1" dirty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and Engineering”, 2</a:t>
            </a:r>
            <a:r>
              <a:rPr lang="en-US" sz="1400" i="1" baseline="30000" dirty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nd</a:t>
            </a:r>
            <a:r>
              <a:rPr lang="en-US" sz="1400" i="1" dirty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 Printing, </a:t>
            </a:r>
            <a:r>
              <a:rPr lang="en-US" sz="1400" i="1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Edited by </a:t>
            </a:r>
            <a:r>
              <a:rPr lang="en-US" sz="1400" i="1" dirty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A.W. Chao and M. </a:t>
            </a:r>
            <a:r>
              <a:rPr lang="en-US" sz="1400" i="1" dirty="0" err="1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Tigner</a:t>
            </a:r>
            <a:r>
              <a:rPr lang="en-US" sz="1400" i="1" dirty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, p. </a:t>
            </a:r>
            <a:r>
              <a:rPr lang="en-US" sz="1400" i="1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368</a:t>
            </a:r>
            <a:endParaRPr lang="en-US" sz="1400" i="1" dirty="0">
              <a:solidFill>
                <a:srgbClr val="F5C28D"/>
              </a:solidFill>
              <a:latin typeface="Arial" pitchFamily="-109" charset="0"/>
              <a:sym typeface="Symbol" pitchFamily="-109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1370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APPENDIX C: MAGNETO-RESISTANCE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Increase of the resistivity with magnetic field =&gt; Kohler’s rule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295399"/>
            <a:ext cx="6710135" cy="4267201"/>
          </a:xfrm>
          <a:prstGeom prst="rect">
            <a:avLst/>
          </a:prstGeom>
        </p:spPr>
      </p:pic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533400" y="5486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0.535 T</a:t>
            </a:r>
          </a:p>
        </p:txBody>
      </p:sp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3733800" y="5486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8.33 T</a:t>
            </a:r>
          </a:p>
        </p:txBody>
      </p:sp>
      <p:sp>
        <p:nvSpPr>
          <p:cNvPr id="11" name="Rectangle 55"/>
          <p:cNvSpPr>
            <a:spLocks noChangeArrowheads="1"/>
          </p:cNvSpPr>
          <p:nvPr/>
        </p:nvSpPr>
        <p:spPr bwMode="auto">
          <a:xfrm>
            <a:off x="6858000" y="5486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20 T</a:t>
            </a: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986715"/>
              </p:ext>
            </p:extLst>
          </p:nvPr>
        </p:nvGraphicFramePr>
        <p:xfrm>
          <a:off x="914400" y="5867400"/>
          <a:ext cx="9747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59" name="Equation" r:id="rId5" imgW="508000" imgH="152400" progId="Equation.3">
                  <p:embed/>
                </p:oleObj>
              </mc:Choice>
              <mc:Fallback>
                <p:oleObj name="Equation" r:id="rId5" imgW="5080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867400"/>
                        <a:ext cx="974725" cy="304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530850"/>
              </p:ext>
            </p:extLst>
          </p:nvPr>
        </p:nvGraphicFramePr>
        <p:xfrm>
          <a:off x="901700" y="6223000"/>
          <a:ext cx="1700213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60" name="Equation" r:id="rId7" imgW="850900" imgH="165100" progId="Equation.3">
                  <p:embed/>
                </p:oleObj>
              </mc:Choice>
              <mc:Fallback>
                <p:oleObj name="Equation" r:id="rId7" imgW="8509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700" y="6223000"/>
                        <a:ext cx="1700213" cy="330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924210"/>
              </p:ext>
            </p:extLst>
          </p:nvPr>
        </p:nvGraphicFramePr>
        <p:xfrm>
          <a:off x="4114800" y="5867400"/>
          <a:ext cx="90011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61" name="Equation" r:id="rId9" imgW="469900" imgH="152400" progId="Equation.3">
                  <p:embed/>
                </p:oleObj>
              </mc:Choice>
              <mc:Fallback>
                <p:oleObj name="Equation" r:id="rId9" imgW="4699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867400"/>
                        <a:ext cx="900113" cy="304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411294"/>
              </p:ext>
            </p:extLst>
          </p:nvPr>
        </p:nvGraphicFramePr>
        <p:xfrm>
          <a:off x="4090988" y="6223000"/>
          <a:ext cx="1547812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62" name="Equation" r:id="rId11" imgW="774700" imgH="165100" progId="Equation.3">
                  <p:embed/>
                </p:oleObj>
              </mc:Choice>
              <mc:Fallback>
                <p:oleObj name="Equation" r:id="rId11" imgW="774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6223000"/>
                        <a:ext cx="1547812" cy="330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314860"/>
              </p:ext>
            </p:extLst>
          </p:nvPr>
        </p:nvGraphicFramePr>
        <p:xfrm>
          <a:off x="7204075" y="5867400"/>
          <a:ext cx="10477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63" name="Equation" r:id="rId13" imgW="546100" imgH="152400" progId="Equation.3">
                  <p:embed/>
                </p:oleObj>
              </mc:Choice>
              <mc:Fallback>
                <p:oleObj name="Equation" r:id="rId13" imgW="5461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4075" y="5867400"/>
                        <a:ext cx="1047750" cy="304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053971"/>
              </p:ext>
            </p:extLst>
          </p:nvPr>
        </p:nvGraphicFramePr>
        <p:xfrm>
          <a:off x="7215188" y="6223000"/>
          <a:ext cx="1547812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64" name="Equation" r:id="rId15" imgW="774700" imgH="165100" progId="Equation.3">
                  <p:embed/>
                </p:oleObj>
              </mc:Choice>
              <mc:Fallback>
                <p:oleObj name="Equation" r:id="rId15" imgW="774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188" y="6223000"/>
                        <a:ext cx="1547812" cy="330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514022"/>
              </p:ext>
            </p:extLst>
          </p:nvPr>
        </p:nvGraphicFramePr>
        <p:xfrm>
          <a:off x="3433763" y="4191000"/>
          <a:ext cx="563403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65" name="Equation" r:id="rId17" imgW="2819400" imgH="381000" progId="Equation.3">
                  <p:embed/>
                </p:oleObj>
              </mc:Choice>
              <mc:Fallback>
                <p:oleObj name="Equation" r:id="rId17" imgW="28194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63" y="4191000"/>
                        <a:ext cx="5634037" cy="76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875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APPENDIX D: PUMPING HOLES</a:t>
            </a:r>
          </a:p>
        </p:txBody>
      </p:sp>
      <p:sp>
        <p:nvSpPr>
          <p:cNvPr id="19" name="Rectangle 41"/>
          <p:cNvSpPr>
            <a:spLocks noChangeArrowheads="1"/>
          </p:cNvSpPr>
          <p:nvPr/>
        </p:nvSpPr>
        <p:spPr bwMode="auto">
          <a:xfrm>
            <a:off x="152400" y="762000"/>
            <a:ext cx="8839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The </a:t>
            </a:r>
            <a:r>
              <a:rPr lang="en-US" sz="2000" b="1" dirty="0" smtClean="0">
                <a:solidFill>
                  <a:schemeClr val="hlink"/>
                </a:solidFill>
                <a:latin typeface="Arial" charset="0"/>
              </a:rPr>
              <a:t>parameters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for </a:t>
            </a:r>
            <a:r>
              <a:rPr lang="en-US" sz="2000" b="1" dirty="0" smtClean="0">
                <a:solidFill>
                  <a:schemeClr val="hlink"/>
                </a:solidFill>
                <a:latin typeface="Arial" charset="0"/>
              </a:rPr>
              <a:t>the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current </a:t>
            </a:r>
            <a:r>
              <a:rPr lang="en-US" sz="2000" b="1" dirty="0" smtClean="0">
                <a:solidFill>
                  <a:schemeClr val="hlink"/>
                </a:solidFill>
                <a:latin typeface="Arial" charset="0"/>
              </a:rPr>
              <a:t>beam </a:t>
            </a: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screen are</a:t>
            </a:r>
          </a:p>
          <a:p>
            <a:pPr marL="800100" lvl="1" indent="-342900" algn="just">
              <a:spcBef>
                <a:spcPct val="20000"/>
              </a:spcBef>
              <a:buClr>
                <a:schemeClr val="tx2"/>
              </a:buClr>
              <a:buSzPct val="120000"/>
              <a:buFont typeface="Wingdings" charset="2"/>
              <a:buChar char="§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Length of the slots: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L = 6,7,8,9 and 10 mm </a:t>
            </a: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=&gt; </a:t>
            </a:r>
            <a:r>
              <a:rPr lang="en-US" sz="2000" b="1" dirty="0" err="1">
                <a:solidFill>
                  <a:srgbClr val="FFFFFF"/>
                </a:solidFill>
                <a:latin typeface="Arial" charset="0"/>
              </a:rPr>
              <a:t>Laverage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 = 8 mm</a:t>
            </a:r>
          </a:p>
          <a:p>
            <a:pPr marL="800100" lvl="1" indent="-342900" algn="just">
              <a:spcBef>
                <a:spcPct val="20000"/>
              </a:spcBef>
              <a:buClr>
                <a:schemeClr val="tx2"/>
              </a:buClr>
              <a:buSzPct val="120000"/>
              <a:buFont typeface="Wingdings" charset="2"/>
              <a:buChar char="§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Width of the slots: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  <a:p>
            <a:pPr marL="1257300" lvl="2" indent="-342900" algn="just">
              <a:spcBef>
                <a:spcPct val="20000"/>
              </a:spcBef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In the arcs: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W = 1.5 mm</a:t>
            </a:r>
          </a:p>
          <a:p>
            <a:pPr marL="1257300" lvl="2" indent="-342900" algn="just">
              <a:spcBef>
                <a:spcPct val="20000"/>
              </a:spcBef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In the LSS: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W = 1.0 mm</a:t>
            </a:r>
          </a:p>
          <a:p>
            <a:pPr marL="800100" lvl="1" indent="-342900" algn="just">
              <a:spcBef>
                <a:spcPct val="20000"/>
              </a:spcBef>
              <a:buClr>
                <a:schemeClr val="tx2"/>
              </a:buClr>
              <a:buSzPct val="120000"/>
              <a:buFont typeface="Wingdings" charset="2"/>
              <a:buChar char="§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Beam screen thickness:</a:t>
            </a:r>
          </a:p>
          <a:p>
            <a:pPr marL="1257300" lvl="2" indent="-342900" algn="just">
              <a:spcBef>
                <a:spcPct val="20000"/>
              </a:spcBef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In the arcs: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T = </a:t>
            </a: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1 mm SS + 0.075 mm Cu =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1.075 mm</a:t>
            </a:r>
          </a:p>
          <a:p>
            <a:pPr marL="1257300" lvl="2" indent="-342900" algn="just">
              <a:spcBef>
                <a:spcPct val="20000"/>
              </a:spcBef>
              <a:buClr>
                <a:schemeClr val="tx2"/>
              </a:buClr>
              <a:buSzPct val="120000"/>
              <a:buFont typeface="Arial" charset="0"/>
              <a:buChar char="•"/>
            </a:pP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In the LSS: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T = </a:t>
            </a: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0.6 mm SS + 0.075 mm Cu =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</a:rPr>
              <a:t>0.675 mm</a:t>
            </a:r>
            <a:r>
              <a:rPr lang="en-US" sz="2000" b="1" dirty="0">
                <a:solidFill>
                  <a:schemeClr val="hlink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691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982"/>
            <a:ext cx="9220200" cy="35433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" y="4343400"/>
            <a:ext cx="8686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buFont typeface="Monotype Sorts" pitchFamily="-65" charset="2"/>
              <a:buChar char="u"/>
            </a:pPr>
            <a:r>
              <a:rPr lang="en-GB" sz="2000" dirty="0">
                <a:solidFill>
                  <a:srgbClr val="FFFF00"/>
                </a:solidFill>
              </a:rPr>
              <a:t>Wake </a:t>
            </a:r>
            <a:r>
              <a:rPr lang="en-GB" sz="2000" dirty="0" smtClean="0">
                <a:solidFill>
                  <a:srgbClr val="FFFF00"/>
                </a:solidFill>
              </a:rPr>
              <a:t>field </a:t>
            </a:r>
            <a:r>
              <a:rPr lang="en-GB" sz="2000" dirty="0">
                <a:solidFill>
                  <a:schemeClr val="tx1"/>
                </a:solidFill>
              </a:rPr>
              <a:t>= Electromagnetic </a:t>
            </a:r>
            <a:r>
              <a:rPr lang="en-GB" sz="2000" dirty="0" smtClean="0">
                <a:solidFill>
                  <a:schemeClr val="tx1"/>
                </a:solidFill>
              </a:rPr>
              <a:t>field </a:t>
            </a:r>
            <a:r>
              <a:rPr lang="en-GB" sz="2000" dirty="0">
                <a:solidFill>
                  <a:schemeClr val="tx1"/>
                </a:solidFill>
              </a:rPr>
              <a:t>generated by the beam interacting with its surroundings (vacuum pipe, etc.)</a:t>
            </a:r>
            <a:endParaRPr lang="en-GB" sz="2000" dirty="0" smtClean="0">
              <a:solidFill>
                <a:schemeClr val="tx1"/>
              </a:solidFill>
            </a:endParaRPr>
          </a:p>
          <a:p>
            <a:pPr marL="742950" lvl="1" indent="-285750" algn="just">
              <a:buSzPct val="120000"/>
              <a:buFont typeface="Wingdings" charset="2"/>
              <a:buChar char="§"/>
            </a:pPr>
            <a:r>
              <a:rPr lang="en-GB" sz="2000" dirty="0">
                <a:solidFill>
                  <a:srgbClr val="FFCC99"/>
                </a:solidFill>
              </a:rPr>
              <a:t>Power loss</a:t>
            </a:r>
            <a:endParaRPr lang="en-GB" sz="2000" dirty="0">
              <a:solidFill>
                <a:srgbClr val="FFCC99"/>
              </a:solidFill>
              <a:sym typeface="Symbol" pitchFamily="-65" charset="2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724400" y="3276600"/>
            <a:ext cx="2895600" cy="1066800"/>
          </a:xfrm>
          <a:prstGeom prst="wedgeEllipseCallout">
            <a:avLst>
              <a:gd name="adj1" fmla="val -69014"/>
              <a:gd name="adj2" fmla="val -26620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24400" y="3257490"/>
            <a:ext cx="28956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Change in </a:t>
            </a:r>
            <a:br>
              <a:rPr lang="en-US" sz="2000" dirty="0" smtClean="0"/>
            </a:br>
            <a:r>
              <a:rPr lang="en-US" sz="2000" dirty="0" smtClean="0"/>
              <a:t>geometry or electrical conductivity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6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982"/>
            <a:ext cx="9220200" cy="35433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" y="4343400"/>
            <a:ext cx="8686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buFont typeface="Monotype Sorts" pitchFamily="-65" charset="2"/>
              <a:buChar char="u"/>
            </a:pPr>
            <a:r>
              <a:rPr lang="en-GB" sz="2000" dirty="0">
                <a:solidFill>
                  <a:srgbClr val="FFFF00"/>
                </a:solidFill>
              </a:rPr>
              <a:t>Wake </a:t>
            </a:r>
            <a:r>
              <a:rPr lang="en-GB" sz="2000" dirty="0" smtClean="0">
                <a:solidFill>
                  <a:srgbClr val="FFFF00"/>
                </a:solidFill>
              </a:rPr>
              <a:t>field </a:t>
            </a:r>
            <a:r>
              <a:rPr lang="en-GB" sz="2000" dirty="0">
                <a:solidFill>
                  <a:schemeClr val="tx1"/>
                </a:solidFill>
              </a:rPr>
              <a:t>= Electromagnetic </a:t>
            </a:r>
            <a:r>
              <a:rPr lang="en-GB" sz="2000" dirty="0" smtClean="0">
                <a:solidFill>
                  <a:schemeClr val="tx1"/>
                </a:solidFill>
              </a:rPr>
              <a:t>field </a:t>
            </a:r>
            <a:r>
              <a:rPr lang="en-GB" sz="2000" dirty="0">
                <a:solidFill>
                  <a:schemeClr val="tx1"/>
                </a:solidFill>
              </a:rPr>
              <a:t>generated by the beam interacting with its surroundings (vacuum pipe, etc.)</a:t>
            </a:r>
            <a:endParaRPr lang="en-GB" sz="2000" dirty="0" smtClean="0">
              <a:solidFill>
                <a:schemeClr val="tx1"/>
              </a:solidFill>
            </a:endParaRPr>
          </a:p>
          <a:p>
            <a:pPr marL="742950" lvl="1" indent="-285750" algn="just">
              <a:buSzPct val="120000"/>
              <a:buFont typeface="Wingdings" charset="2"/>
              <a:buChar char="§"/>
            </a:pPr>
            <a:r>
              <a:rPr lang="en-GB" sz="2000" dirty="0">
                <a:solidFill>
                  <a:srgbClr val="FFCC99"/>
                </a:solidFill>
              </a:rPr>
              <a:t>Power loss</a:t>
            </a:r>
            <a:endParaRPr lang="en-GB" sz="2000" dirty="0">
              <a:solidFill>
                <a:srgbClr val="FFCC99"/>
              </a:solidFill>
              <a:sym typeface="Symbol" pitchFamily="-65" charset="2"/>
            </a:endParaRPr>
          </a:p>
          <a:p>
            <a:pPr marL="742950" lvl="1" indent="-285750" algn="just">
              <a:buSzPct val="120000"/>
              <a:buFont typeface="Wingdings" charset="2"/>
              <a:buChar char="§"/>
            </a:pPr>
            <a:r>
              <a:rPr lang="en-GB" sz="2000" dirty="0">
                <a:solidFill>
                  <a:srgbClr val="FFCC99"/>
                </a:solidFill>
              </a:rPr>
              <a:t>Beam instabilities 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724400" y="3276600"/>
            <a:ext cx="2895600" cy="1066800"/>
          </a:xfrm>
          <a:prstGeom prst="wedgeEllipseCallout">
            <a:avLst>
              <a:gd name="adj1" fmla="val -69014"/>
              <a:gd name="adj2" fmla="val -26620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24400" y="3257490"/>
            <a:ext cx="28956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Change in </a:t>
            </a:r>
            <a:br>
              <a:rPr lang="en-US" sz="2000" dirty="0" smtClean="0"/>
            </a:br>
            <a:r>
              <a:rPr lang="en-US" sz="2000" dirty="0" smtClean="0"/>
              <a:t>geometry or electrical conductivity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7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982"/>
            <a:ext cx="9220200" cy="35433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" y="4343400"/>
            <a:ext cx="8686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buFont typeface="Monotype Sorts" pitchFamily="-65" charset="2"/>
              <a:buChar char="u"/>
            </a:pPr>
            <a:r>
              <a:rPr lang="en-GB" sz="2000" dirty="0">
                <a:solidFill>
                  <a:srgbClr val="FFFF00"/>
                </a:solidFill>
              </a:rPr>
              <a:t>Wake </a:t>
            </a:r>
            <a:r>
              <a:rPr lang="en-GB" sz="2000" dirty="0" smtClean="0">
                <a:solidFill>
                  <a:srgbClr val="FFFF00"/>
                </a:solidFill>
              </a:rPr>
              <a:t>field </a:t>
            </a:r>
            <a:r>
              <a:rPr lang="en-GB" sz="2000" dirty="0">
                <a:solidFill>
                  <a:schemeClr val="tx1"/>
                </a:solidFill>
              </a:rPr>
              <a:t>= Electromagnetic </a:t>
            </a:r>
            <a:r>
              <a:rPr lang="en-GB" sz="2000" dirty="0" smtClean="0">
                <a:solidFill>
                  <a:schemeClr val="tx1"/>
                </a:solidFill>
              </a:rPr>
              <a:t>field </a:t>
            </a:r>
            <a:r>
              <a:rPr lang="en-GB" sz="2000" dirty="0">
                <a:solidFill>
                  <a:schemeClr val="tx1"/>
                </a:solidFill>
              </a:rPr>
              <a:t>generated by the beam interacting with its surroundings (vacuum pipe, etc.)</a:t>
            </a:r>
            <a:endParaRPr lang="en-GB" sz="2000" dirty="0" smtClean="0">
              <a:solidFill>
                <a:schemeClr val="tx1"/>
              </a:solidFill>
            </a:endParaRPr>
          </a:p>
          <a:p>
            <a:pPr marL="742950" lvl="1" indent="-285750" algn="just">
              <a:buSzPct val="120000"/>
              <a:buFont typeface="Wingdings" charset="2"/>
              <a:buChar char="§"/>
            </a:pPr>
            <a:r>
              <a:rPr lang="en-GB" sz="2000" dirty="0" smtClean="0">
                <a:solidFill>
                  <a:srgbClr val="FFCC99"/>
                </a:solidFill>
              </a:rPr>
              <a:t>Power loss</a:t>
            </a:r>
            <a:endParaRPr lang="en-GB" sz="2000" dirty="0">
              <a:solidFill>
                <a:srgbClr val="FFCC99"/>
              </a:solidFill>
              <a:sym typeface="Symbol" pitchFamily="-65" charset="2"/>
            </a:endParaRPr>
          </a:p>
          <a:p>
            <a:pPr marL="742950" lvl="1" indent="-285750" algn="just">
              <a:buSzPct val="120000"/>
              <a:buFont typeface="Wingdings" charset="2"/>
              <a:buChar char="§"/>
            </a:pPr>
            <a:r>
              <a:rPr lang="en-GB" sz="2000" dirty="0">
                <a:solidFill>
                  <a:srgbClr val="FFCC99"/>
                </a:solidFill>
              </a:rPr>
              <a:t>Beam instabilities </a:t>
            </a:r>
          </a:p>
          <a:p>
            <a:pPr marL="342900" indent="-342900" algn="just">
              <a:buFont typeface="Monotype Sorts" pitchFamily="-65" charset="2"/>
              <a:buChar char="u"/>
            </a:pPr>
            <a:endParaRPr lang="en-GB" sz="1000" dirty="0" smtClean="0">
              <a:solidFill>
                <a:srgbClr val="FFFF00"/>
              </a:solidFill>
            </a:endParaRPr>
          </a:p>
          <a:p>
            <a:pPr marL="342900" indent="-342900" algn="just">
              <a:buFont typeface="Monotype Sorts" pitchFamily="-65" charset="2"/>
              <a:buChar char="u"/>
            </a:pPr>
            <a:r>
              <a:rPr lang="en-GB" sz="2000" dirty="0" smtClean="0">
                <a:solidFill>
                  <a:srgbClr val="FFFF00"/>
                </a:solidFill>
              </a:rPr>
              <a:t>Impedance </a:t>
            </a:r>
            <a:r>
              <a:rPr lang="en-GB" sz="2000" dirty="0" smtClean="0">
                <a:solidFill>
                  <a:srgbClr val="FFFFFF"/>
                </a:solidFill>
              </a:rPr>
              <a:t>= </a:t>
            </a:r>
            <a:r>
              <a:rPr lang="en-GB" sz="2000" dirty="0">
                <a:solidFill>
                  <a:srgbClr val="FFFFFF"/>
                </a:solidFill>
              </a:rPr>
              <a:t>Fourier transform of the wake </a:t>
            </a:r>
            <a:r>
              <a:rPr lang="en-GB" sz="2000" dirty="0" smtClean="0">
                <a:solidFill>
                  <a:srgbClr val="FFFFFF"/>
                </a:solidFill>
              </a:rPr>
              <a:t>field (wake function)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724400" y="3276600"/>
            <a:ext cx="2895600" cy="1066800"/>
          </a:xfrm>
          <a:prstGeom prst="wedgeEllipseCallout">
            <a:avLst>
              <a:gd name="adj1" fmla="val -69014"/>
              <a:gd name="adj2" fmla="val -26620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724400" y="3257490"/>
            <a:ext cx="28956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Change in </a:t>
            </a:r>
            <a:br>
              <a:rPr lang="en-US" sz="2000" dirty="0" smtClean="0"/>
            </a:br>
            <a:r>
              <a:rPr lang="en-US" sz="2000" dirty="0" smtClean="0"/>
              <a:t>geometry or electrical conductivity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6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25" name="Rectangle 55"/>
          <p:cNvSpPr>
            <a:spLocks noChangeArrowheads="1"/>
          </p:cNvSpPr>
          <p:nvPr/>
        </p:nvSpPr>
        <p:spPr bwMode="auto">
          <a:xfrm>
            <a:off x="152400" y="971490"/>
            <a:ext cx="8915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2 fundamental approximations behind </a:t>
            </a: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the “conventional impedances / wakes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692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25" name="Rectangle 55"/>
          <p:cNvSpPr>
            <a:spLocks noChangeArrowheads="1"/>
          </p:cNvSpPr>
          <p:nvPr/>
        </p:nvSpPr>
        <p:spPr bwMode="auto">
          <a:xfrm>
            <a:off x="152400" y="971490"/>
            <a:ext cx="8915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2 fundamental approximations behind </a:t>
            </a: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the “conventional impedances / wakes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”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Rigid-beam approximation =&gt; 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174034"/>
              </p:ext>
            </p:extLst>
          </p:nvPr>
        </p:nvGraphicFramePr>
        <p:xfrm>
          <a:off x="4721225" y="1657788"/>
          <a:ext cx="4422775" cy="54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1" name="Equation" r:id="rId4" imgW="1739900" imgH="215900" progId="Equation.3">
                  <p:embed/>
                </p:oleObj>
              </mc:Choice>
              <mc:Fallback>
                <p:oleObj name="Equation" r:id="rId4" imgW="1739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1225" y="1657788"/>
                        <a:ext cx="4422775" cy="5487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091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25" name="Rectangle 55"/>
          <p:cNvSpPr>
            <a:spLocks noChangeArrowheads="1"/>
          </p:cNvSpPr>
          <p:nvPr/>
        </p:nvSpPr>
        <p:spPr bwMode="auto">
          <a:xfrm>
            <a:off x="152400" y="971490"/>
            <a:ext cx="8915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2 fundamental approximations behind </a:t>
            </a: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the “conventional impedances / wakes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”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Rigid-beam approximation =&gt; 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20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Impulse approximation =&gt;</a:t>
            </a:r>
            <a:endParaRPr lang="en-US" sz="2000" dirty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350470"/>
              </p:ext>
            </p:extLst>
          </p:nvPr>
        </p:nvGraphicFramePr>
        <p:xfrm>
          <a:off x="4721225" y="1657788"/>
          <a:ext cx="4422775" cy="54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1" name="Equation" r:id="rId4" imgW="1739900" imgH="215900" progId="Equation.3">
                  <p:embed/>
                </p:oleObj>
              </mc:Choice>
              <mc:Fallback>
                <p:oleObj name="Equation" r:id="rId4" imgW="1739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1225" y="1657788"/>
                        <a:ext cx="4422775" cy="5487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556679"/>
              </p:ext>
            </p:extLst>
          </p:nvPr>
        </p:nvGraphicFramePr>
        <p:xfrm>
          <a:off x="4495800" y="2406590"/>
          <a:ext cx="1796344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2" name="Equation" r:id="rId6" imgW="965200" imgH="457200" progId="Equation.3">
                  <p:embed/>
                </p:oleObj>
              </mc:Choice>
              <mc:Fallback>
                <p:oleObj name="Equation" r:id="rId6" imgW="965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5800" y="2406590"/>
                        <a:ext cx="1796344" cy="850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6438900" y="2895600"/>
            <a:ext cx="2438400" cy="457200"/>
          </a:xfrm>
          <a:prstGeom prst="wedgeEllipseCallout">
            <a:avLst>
              <a:gd name="adj1" fmla="val -63773"/>
              <a:gd name="adj2" fmla="val 9320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6477000" y="2876490"/>
            <a:ext cx="24384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Wake potential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8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ongitudinal case</a:t>
            </a:r>
            <a:endParaRPr lang="en-US" sz="2000" dirty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971800" y="685800"/>
            <a:ext cx="2620962" cy="8731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867400" y="1216224"/>
            <a:ext cx="2476500" cy="838200"/>
          </a:xfrm>
          <a:prstGeom prst="wedgeEllipseCallout">
            <a:avLst>
              <a:gd name="adj1" fmla="val -84186"/>
              <a:gd name="adj2" fmla="val -37748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943600" y="13495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Longitudinal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65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ongitudinal case</a:t>
            </a:r>
            <a:endParaRPr lang="en-US" sz="2000" dirty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Transverse case is more complicated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Conventional definition</a:t>
            </a: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33917"/>
              </p:ext>
            </p:extLst>
          </p:nvPr>
        </p:nvGraphicFramePr>
        <p:xfrm>
          <a:off x="4038600" y="2362200"/>
          <a:ext cx="32766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02" name="Equation" r:id="rId4" imgW="1714500" imgH="457200" progId="Equation.3">
                  <p:embed/>
                </p:oleObj>
              </mc:Choice>
              <mc:Fallback>
                <p:oleObj name="Equation" r:id="rId4" imgW="1714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8600" y="2362200"/>
                        <a:ext cx="3276600" cy="873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971800" y="685800"/>
            <a:ext cx="2620962" cy="8731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867400" y="1216224"/>
            <a:ext cx="2476500" cy="838200"/>
          </a:xfrm>
          <a:prstGeom prst="wedgeEllipseCallout">
            <a:avLst>
              <a:gd name="adj1" fmla="val -84186"/>
              <a:gd name="adj2" fmla="val -37748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943600" y="13495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Longitudinal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553200" y="3045024"/>
            <a:ext cx="2476500" cy="838200"/>
          </a:xfrm>
          <a:prstGeom prst="wedgeEllipseCallout">
            <a:avLst>
              <a:gd name="adj1" fmla="val -43859"/>
              <a:gd name="adj2" fmla="val -5539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629400" y="31783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Transverse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2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LHC BEAM CHAMBER</a:t>
            </a:r>
          </a:p>
        </p:txBody>
      </p:sp>
      <p:pic>
        <p:nvPicPr>
          <p:cNvPr id="19" name="Picture 20" descr="arc BS saw teeth 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799"/>
            <a:ext cx="7259931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92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ongitudinal case</a:t>
            </a:r>
            <a:endParaRPr lang="en-US" sz="2000" dirty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Transverse case is more complicated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Conventional definition</a:t>
            </a: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… but several terms need to be added to correctly describe the beam dynamics </a:t>
            </a: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380320"/>
              </p:ext>
            </p:extLst>
          </p:nvPr>
        </p:nvGraphicFramePr>
        <p:xfrm>
          <a:off x="4038600" y="2362200"/>
          <a:ext cx="32766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11" name="Equation" r:id="rId4" imgW="1714500" imgH="457200" progId="Equation.3">
                  <p:embed/>
                </p:oleObj>
              </mc:Choice>
              <mc:Fallback>
                <p:oleObj name="Equation" r:id="rId4" imgW="1714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8600" y="2362200"/>
                        <a:ext cx="3276600" cy="873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971800" y="685800"/>
            <a:ext cx="2620962" cy="873125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054753"/>
              </p:ext>
            </p:extLst>
          </p:nvPr>
        </p:nvGraphicFramePr>
        <p:xfrm>
          <a:off x="1411288" y="4749800"/>
          <a:ext cx="6335712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12" name="Equation" r:id="rId7" imgW="3314700" imgH="393700" progId="Equation.3">
                  <p:embed/>
                </p:oleObj>
              </mc:Choice>
              <mc:Fallback>
                <p:oleObj name="Equation" r:id="rId7" imgW="3314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1288" y="4749800"/>
                        <a:ext cx="6335712" cy="7508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6553200" y="3045024"/>
            <a:ext cx="2476500" cy="838200"/>
          </a:xfrm>
          <a:prstGeom prst="wedgeEllipseCallout">
            <a:avLst>
              <a:gd name="adj1" fmla="val -43859"/>
              <a:gd name="adj2" fmla="val -5539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629400" y="31783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Transverse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867400" y="1216224"/>
            <a:ext cx="2476500" cy="838200"/>
          </a:xfrm>
          <a:prstGeom prst="wedgeEllipseCallout">
            <a:avLst>
              <a:gd name="adj1" fmla="val -84186"/>
              <a:gd name="adj2" fmla="val -37748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943600" y="13495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Longitudinal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0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ongitudinal case</a:t>
            </a:r>
            <a:endParaRPr lang="en-US" sz="2000" dirty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Transverse case is more complicated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Conventional definition</a:t>
            </a: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… but several terms need to be added to correctly describe the beam dynamics </a:t>
            </a: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485738"/>
              </p:ext>
            </p:extLst>
          </p:nvPr>
        </p:nvGraphicFramePr>
        <p:xfrm>
          <a:off x="4038600" y="2362200"/>
          <a:ext cx="32766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1" name="Equation" r:id="rId4" imgW="1714500" imgH="457200" progId="Equation.3">
                  <p:embed/>
                </p:oleObj>
              </mc:Choice>
              <mc:Fallback>
                <p:oleObj name="Equation" r:id="rId4" imgW="1714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8600" y="2362200"/>
                        <a:ext cx="3276600" cy="873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971800" y="685800"/>
            <a:ext cx="2620962" cy="8731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6553200" y="3045024"/>
            <a:ext cx="2476500" cy="838200"/>
          </a:xfrm>
          <a:prstGeom prst="wedgeEllipseCallout">
            <a:avLst>
              <a:gd name="adj1" fmla="val -43859"/>
              <a:gd name="adj2" fmla="val -5539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629400" y="31783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Transverse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5867400" y="1216224"/>
            <a:ext cx="2476500" cy="838200"/>
          </a:xfrm>
          <a:prstGeom prst="wedgeEllipseCallout">
            <a:avLst>
              <a:gd name="adj1" fmla="val -84186"/>
              <a:gd name="adj2" fmla="val -37748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943600" y="13495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Longitudinal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159478"/>
              </p:ext>
            </p:extLst>
          </p:nvPr>
        </p:nvGraphicFramePr>
        <p:xfrm>
          <a:off x="1411288" y="4749800"/>
          <a:ext cx="6335712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2" name="Equation" r:id="rId7" imgW="3314700" imgH="393700" progId="Equation.3">
                  <p:embed/>
                </p:oleObj>
              </mc:Choice>
              <mc:Fallback>
                <p:oleObj name="Equation" r:id="rId7" imgW="3314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1288" y="4749800"/>
                        <a:ext cx="6335712" cy="7508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304800" y="5867400"/>
            <a:ext cx="2400300" cy="762000"/>
          </a:xfrm>
          <a:prstGeom prst="wedgeEllipseCallout">
            <a:avLst>
              <a:gd name="adj1" fmla="val 81159"/>
              <a:gd name="adj2" fmla="val -12620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42900" y="5867400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Driving (or dipolar) wake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51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ongitudinal case</a:t>
            </a:r>
            <a:endParaRPr lang="en-US" sz="2000" dirty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Transverse case is more complicated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Conventional definition</a:t>
            </a: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… but several terms need to be added to correctly describe the beam dynamics </a:t>
            </a: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870603"/>
              </p:ext>
            </p:extLst>
          </p:nvPr>
        </p:nvGraphicFramePr>
        <p:xfrm>
          <a:off x="4038600" y="2362200"/>
          <a:ext cx="32766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95" name="Equation" r:id="rId4" imgW="1714500" imgH="457200" progId="Equation.3">
                  <p:embed/>
                </p:oleObj>
              </mc:Choice>
              <mc:Fallback>
                <p:oleObj name="Equation" r:id="rId4" imgW="1714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8600" y="2362200"/>
                        <a:ext cx="3276600" cy="873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971800" y="685800"/>
            <a:ext cx="2620962" cy="8731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6553200" y="3045024"/>
            <a:ext cx="2476500" cy="838200"/>
          </a:xfrm>
          <a:prstGeom prst="wedgeEllipseCallout">
            <a:avLst>
              <a:gd name="adj1" fmla="val -43859"/>
              <a:gd name="adj2" fmla="val -5539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629400" y="31783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Transverse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5867400" y="1216224"/>
            <a:ext cx="2476500" cy="838200"/>
          </a:xfrm>
          <a:prstGeom prst="wedgeEllipseCallout">
            <a:avLst>
              <a:gd name="adj1" fmla="val -84186"/>
              <a:gd name="adj2" fmla="val -37748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943600" y="13495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Longitudinal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356696"/>
              </p:ext>
            </p:extLst>
          </p:nvPr>
        </p:nvGraphicFramePr>
        <p:xfrm>
          <a:off x="1411288" y="4749800"/>
          <a:ext cx="6335712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96" name="Equation" r:id="rId7" imgW="3314700" imgH="393700" progId="Equation.3">
                  <p:embed/>
                </p:oleObj>
              </mc:Choice>
              <mc:Fallback>
                <p:oleObj name="Equation" r:id="rId7" imgW="3314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1288" y="4749800"/>
                        <a:ext cx="6335712" cy="7508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304800" y="5867400"/>
            <a:ext cx="2400300" cy="762000"/>
          </a:xfrm>
          <a:prstGeom prst="wedgeEllipseCallout">
            <a:avLst>
              <a:gd name="adj1" fmla="val 81159"/>
              <a:gd name="adj2" fmla="val -12620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42900" y="5867400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Driving (or dipolar) wake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3200400" y="5715000"/>
            <a:ext cx="2971800" cy="838200"/>
          </a:xfrm>
          <a:prstGeom prst="wedgeEllipseCallout">
            <a:avLst>
              <a:gd name="adj1" fmla="val 16630"/>
              <a:gd name="adj2" fmla="val -9888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124200" y="5715000"/>
            <a:ext cx="32385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Detuning (or </a:t>
            </a:r>
            <a:r>
              <a:rPr lang="en-US" sz="2000" dirty="0" err="1" smtClean="0"/>
              <a:t>quadrupolar</a:t>
            </a:r>
            <a:r>
              <a:rPr lang="en-US" sz="2000" dirty="0" smtClean="0"/>
              <a:t>) wake</a:t>
            </a:r>
            <a:endParaRPr lang="en-US" sz="2000" dirty="0">
              <a:solidFill>
                <a:srgbClr val="0000E7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9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8382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ongitudinal case</a:t>
            </a:r>
            <a:endParaRPr lang="en-US" sz="2000" dirty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Transverse case is more complicated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Conventional definition</a:t>
            </a: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lvl="1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… but several terms need to be added to correctly describe the beam dynamics </a:t>
            </a: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424687"/>
              </p:ext>
            </p:extLst>
          </p:nvPr>
        </p:nvGraphicFramePr>
        <p:xfrm>
          <a:off x="4038600" y="2362200"/>
          <a:ext cx="32766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1" name="Equation" r:id="rId4" imgW="1714500" imgH="457200" progId="Equation.3">
                  <p:embed/>
                </p:oleObj>
              </mc:Choice>
              <mc:Fallback>
                <p:oleObj name="Equation" r:id="rId4" imgW="1714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8600" y="2362200"/>
                        <a:ext cx="3276600" cy="873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971800" y="685800"/>
            <a:ext cx="2620962" cy="8731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6553200" y="3045024"/>
            <a:ext cx="2476500" cy="838200"/>
          </a:xfrm>
          <a:prstGeom prst="wedgeEllipseCallout">
            <a:avLst>
              <a:gd name="adj1" fmla="val -43859"/>
              <a:gd name="adj2" fmla="val -5539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629400" y="31783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Transverse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5867400" y="1216224"/>
            <a:ext cx="2476500" cy="838200"/>
          </a:xfrm>
          <a:prstGeom prst="wedgeEllipseCallout">
            <a:avLst>
              <a:gd name="adj1" fmla="val -84186"/>
              <a:gd name="adj2" fmla="val -37748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943600" y="1349514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Longitudinal wake function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967763"/>
              </p:ext>
            </p:extLst>
          </p:nvPr>
        </p:nvGraphicFramePr>
        <p:xfrm>
          <a:off x="1411288" y="4749800"/>
          <a:ext cx="6335712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2" name="Equation" r:id="rId7" imgW="3314700" imgH="393700" progId="Equation.3">
                  <p:embed/>
                </p:oleObj>
              </mc:Choice>
              <mc:Fallback>
                <p:oleObj name="Equation" r:id="rId7" imgW="3314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1288" y="4749800"/>
                        <a:ext cx="6335712" cy="7508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304800" y="5867400"/>
            <a:ext cx="2400300" cy="762000"/>
          </a:xfrm>
          <a:prstGeom prst="wedgeEllipseCallout">
            <a:avLst>
              <a:gd name="adj1" fmla="val 81159"/>
              <a:gd name="adj2" fmla="val -12620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42900" y="5867400"/>
            <a:ext cx="2438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Driving (or dipolar) wake</a:t>
            </a:r>
            <a:endParaRPr lang="en-US" sz="20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6477000" y="5638800"/>
            <a:ext cx="2667000" cy="1219200"/>
          </a:xfrm>
          <a:prstGeom prst="wedgeEllipseCallout">
            <a:avLst>
              <a:gd name="adj1" fmla="val -32086"/>
              <a:gd name="adj2" fmla="val -74035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629400" y="5766137"/>
            <a:ext cx="24384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Angular wake </a:t>
            </a:r>
            <a:r>
              <a:rPr lang="en-US" sz="2000" dirty="0" smtClean="0">
                <a:solidFill>
                  <a:schemeClr val="accent6"/>
                </a:solidFill>
              </a:rPr>
              <a:t>=&gt; Fast damping in VEPP-2 and BEP</a:t>
            </a:r>
            <a:endParaRPr lang="en-US" sz="2000" dirty="0">
              <a:solidFill>
                <a:schemeClr val="accent6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3200400" y="5715000"/>
            <a:ext cx="2971800" cy="838200"/>
          </a:xfrm>
          <a:prstGeom prst="wedgeEllipseCallout">
            <a:avLst>
              <a:gd name="adj1" fmla="val 16630"/>
              <a:gd name="adj2" fmla="val -9888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chemeClr val="bg2"/>
              </a:solidFill>
              <a:latin typeface="Arial" pitchFamily="-109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124200" y="5715000"/>
            <a:ext cx="32385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accent1"/>
                </a:solidFill>
                <a:latin typeface="Arial" pitchFamily="-10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Detuning (or </a:t>
            </a:r>
            <a:r>
              <a:rPr lang="en-US" sz="2000" dirty="0" err="1" smtClean="0"/>
              <a:t>quadrupolar</a:t>
            </a:r>
            <a:r>
              <a:rPr lang="en-US" sz="2000" dirty="0" smtClean="0"/>
              <a:t>) wake</a:t>
            </a:r>
            <a:endParaRPr lang="en-US" sz="2000" dirty="0">
              <a:solidFill>
                <a:srgbClr val="0000E7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0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The impedance is a complex function of frequency and at least 5 contributions are needed to correctly characterized an equipment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Longitudinal impedance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Horizontal dipolar/driving impedance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Vertical dipolar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/driving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impedance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Horizontal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quadrupolar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/detuning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impedance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Vertical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quadrupolar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/detuning impedance</a:t>
            </a:r>
          </a:p>
          <a:p>
            <a:pPr marL="800100" lvl="2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800100" lvl="2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3733800" y="4724400"/>
            <a:ext cx="5105400" cy="1600200"/>
          </a:xfrm>
          <a:prstGeom prst="wedgeEllipseCallout">
            <a:avLst>
              <a:gd name="adj1" fmla="val -2927"/>
              <a:gd name="adj2" fmla="val -142030"/>
            </a:avLst>
          </a:prstGeom>
          <a:solidFill>
            <a:schemeClr val="hlink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3733800" y="4724400"/>
            <a:ext cx="5105400" cy="1600200"/>
          </a:xfrm>
          <a:prstGeom prst="wedgeEllipseCallout">
            <a:avLst>
              <a:gd name="adj1" fmla="val 3110"/>
              <a:gd name="adj2" fmla="val -164373"/>
            </a:avLst>
          </a:prstGeom>
          <a:solidFill>
            <a:schemeClr val="hlink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4114800" y="4953000"/>
            <a:ext cx="44958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/>
              <a:t>In case of non </a:t>
            </a:r>
            <a:r>
              <a:rPr lang="en-US" sz="1800" dirty="0" err="1" smtClean="0"/>
              <a:t>axi</a:t>
            </a:r>
            <a:r>
              <a:rPr lang="en-US" sz="1800" dirty="0" smtClean="0"/>
              <a:t>-symmetric vacuum chambers (assuming that the particles are travelling at the speed of light =&gt; Assumption made in this talk) 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8509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838200" y="1371600"/>
            <a:ext cx="7772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Frequency range of interest</a:t>
            </a:r>
          </a:p>
          <a:p>
            <a:pPr marL="342900" lvl="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Copper coating: why and which thickness?</a:t>
            </a:r>
          </a:p>
          <a:p>
            <a:pPr marL="342900" lvl="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Effect of transverse damper</a:t>
            </a:r>
          </a:p>
          <a:p>
            <a:pPr marL="342900" lvl="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Effects of other coatings (e.g. a-C) or surface treatments (e.g. LESS) to fight against e-cloud</a:t>
            </a:r>
          </a:p>
          <a:p>
            <a:pPr marL="342900" lvl="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Effect of HTS coating</a:t>
            </a:r>
          </a:p>
          <a:p>
            <a:pPr marL="342900" lvl="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Longitudinal weld</a:t>
            </a:r>
          </a:p>
          <a:p>
            <a:pPr marL="342900" lvl="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Pumping slots</a:t>
            </a:r>
          </a:p>
          <a:p>
            <a:pPr marL="342900" lvl="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Conclusions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CONTENTS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10200" y="5715000"/>
            <a:ext cx="373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0" lvl="1" algn="just"/>
            <a:r>
              <a:rPr lang="en-US" sz="1400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a-C = amorphous carbon</a:t>
            </a:r>
          </a:p>
          <a:p>
            <a:pPr marL="0" lvl="1" algn="just"/>
            <a:r>
              <a:rPr lang="en-US" sz="1400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LESS = Laser treatment of the surface</a:t>
            </a:r>
          </a:p>
          <a:p>
            <a:pPr marL="0" lvl="1" algn="just"/>
            <a:r>
              <a:rPr lang="en-US" sz="1400" dirty="0" smtClean="0">
                <a:solidFill>
                  <a:srgbClr val="F5C28D"/>
                </a:solidFill>
                <a:latin typeface="Arial" pitchFamily="-109" charset="0"/>
                <a:sym typeface="Symbol" pitchFamily="-109" charset="2"/>
              </a:rPr>
              <a:t>HTS = High Temperature Superconductor</a:t>
            </a:r>
            <a:endParaRPr lang="en-US" sz="1400" dirty="0">
              <a:solidFill>
                <a:srgbClr val="F5C28D"/>
              </a:solidFill>
              <a:latin typeface="Arial" pitchFamily="-109" charset="0"/>
              <a:sym typeface="Symbol" pitchFamily="-109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7356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FREQUENCY RANGE OF INTEREST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Cut-off frequency (above which modes are propagating)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457200" lvl="2" algn="just">
              <a:buSzPct val="120000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N.A. for LHC: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b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≈ 2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c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 =&gt; </a:t>
            </a:r>
            <a:r>
              <a:rPr lang="en-US" sz="2000" i="1" dirty="0" err="1" smtClean="0">
                <a:solidFill>
                  <a:srgbClr val="FFFFFF"/>
                </a:solidFill>
                <a:latin typeface="Arial" charset="0"/>
              </a:rPr>
              <a:t>f</a:t>
            </a:r>
            <a:r>
              <a:rPr lang="en-US" sz="2000" i="1" baseline="-25000" dirty="0" err="1" smtClean="0">
                <a:solidFill>
                  <a:srgbClr val="FFFFFF"/>
                </a:solidFill>
                <a:latin typeface="Arial" charset="0"/>
              </a:rPr>
              <a:t>cut</a:t>
            </a:r>
            <a:r>
              <a:rPr lang="en-US" sz="2000" i="1" baseline="-25000" dirty="0" smtClean="0">
                <a:solidFill>
                  <a:srgbClr val="FFFFFF"/>
                </a:solidFill>
                <a:latin typeface="Arial" charset="0"/>
              </a:rPr>
              <a:t>-off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≈ 5 GHz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992962"/>
              </p:ext>
            </p:extLst>
          </p:nvPr>
        </p:nvGraphicFramePr>
        <p:xfrm>
          <a:off x="3209925" y="1552575"/>
          <a:ext cx="28098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" name="Equation" r:id="rId4" imgW="1435100" imgH="406400" progId="Equation.3">
                  <p:embed/>
                </p:oleObj>
              </mc:Choice>
              <mc:Fallback>
                <p:oleObj name="Equation" r:id="rId4" imgW="1435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1552575"/>
                        <a:ext cx="2809875" cy="809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42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FREQUENCY RANGE OF INTEREST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Cut-off frequency (above which modes are propagating)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457200" lvl="2" algn="just">
              <a:buSzPct val="120000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N.A. for LHC: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b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≈ 2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c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m =&gt; </a:t>
            </a:r>
            <a:r>
              <a:rPr lang="en-US" sz="2000" i="1" dirty="0" err="1" smtClean="0">
                <a:solidFill>
                  <a:srgbClr val="FFFFFF"/>
                </a:solidFill>
                <a:latin typeface="Arial" charset="0"/>
              </a:rPr>
              <a:t>f</a:t>
            </a:r>
            <a:r>
              <a:rPr lang="en-US" sz="2000" i="1" baseline="-25000" dirty="0" err="1" smtClean="0">
                <a:solidFill>
                  <a:srgbClr val="FFFFFF"/>
                </a:solidFill>
                <a:latin typeface="Arial" charset="0"/>
              </a:rPr>
              <a:t>cut</a:t>
            </a:r>
            <a:r>
              <a:rPr lang="en-US" sz="2000" i="1" baseline="-25000" dirty="0" smtClean="0">
                <a:solidFill>
                  <a:srgbClr val="FFFFFF"/>
                </a:solidFill>
                <a:latin typeface="Arial" charset="0"/>
              </a:rPr>
              <a:t>-off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≈ 5 GHz</a:t>
            </a:r>
          </a:p>
          <a:p>
            <a:pPr marL="800100" lvl="2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800100" lvl="2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Lower limit =&gt; First Unstable (transverse) </a:t>
            </a:r>
            <a:r>
              <a:rPr lang="en-US" sz="2000" dirty="0" err="1">
                <a:solidFill>
                  <a:schemeClr val="hlink"/>
                </a:solidFill>
                <a:latin typeface="Arial" charset="0"/>
              </a:rPr>
              <a:t>B</a:t>
            </a:r>
            <a:r>
              <a:rPr lang="en-US" sz="2000" dirty="0" err="1" smtClean="0">
                <a:solidFill>
                  <a:schemeClr val="hlink"/>
                </a:solidFill>
                <a:latin typeface="Arial" charset="0"/>
              </a:rPr>
              <a:t>etatron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 Line: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 smtClean="0">
              <a:solidFill>
                <a:schemeClr val="tx1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N.A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. for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LHC: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(1 - 0.31)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× 11245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 ≈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8 kHz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341138"/>
              </p:ext>
            </p:extLst>
          </p:nvPr>
        </p:nvGraphicFramePr>
        <p:xfrm>
          <a:off x="3209925" y="1552575"/>
          <a:ext cx="28098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9" name="Equation" r:id="rId4" imgW="1435100" imgH="406400" progId="Equation.3">
                  <p:embed/>
                </p:oleObj>
              </mc:Choice>
              <mc:Fallback>
                <p:oleObj name="Equation" r:id="rId4" imgW="1435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1552575"/>
                        <a:ext cx="2809875" cy="809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50210"/>
              </p:ext>
            </p:extLst>
          </p:nvPr>
        </p:nvGraphicFramePr>
        <p:xfrm>
          <a:off x="3370263" y="4419600"/>
          <a:ext cx="24003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80" name="Equation" r:id="rId6" imgW="1041400" imgH="215900" progId="Equation.3">
                  <p:embed/>
                </p:oleObj>
              </mc:Choice>
              <mc:Fallback>
                <p:oleObj name="Equation" r:id="rId6" imgW="1041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0263" y="4419600"/>
                        <a:ext cx="2400300" cy="504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175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dirty="0" smtClean="0"/>
              <a:t>Elias </a:t>
            </a:r>
            <a:r>
              <a:rPr lang="en-US" dirty="0" err="1" smtClean="0"/>
              <a:t>Métral</a:t>
            </a:r>
            <a:r>
              <a:rPr lang="en-US" dirty="0" smtClean="0"/>
              <a:t>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FREQUENCY RANGE OF INTEREST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6200" y="685800"/>
            <a:ext cx="3581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Bunch length and bunch spectrum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457200" lvl="2" algn="just">
              <a:buSzPct val="120000"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N.A. for LHC: </a:t>
            </a:r>
            <a:r>
              <a:rPr lang="en-US" sz="2000" i="1" dirty="0" err="1" smtClean="0">
                <a:solidFill>
                  <a:srgbClr val="FFFFFF"/>
                </a:solidFill>
                <a:latin typeface="Arial" charset="0"/>
              </a:rPr>
              <a:t>τ</a:t>
            </a:r>
            <a:r>
              <a:rPr lang="en-US" sz="2000" i="1" baseline="-25000" dirty="0" err="1" smtClean="0">
                <a:solidFill>
                  <a:srgbClr val="FFFFFF"/>
                </a:solidFill>
                <a:latin typeface="Arial" charset="0"/>
              </a:rPr>
              <a:t>b</a:t>
            </a:r>
            <a:r>
              <a:rPr lang="en-US" sz="2000" baseline="-250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(4 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</a:rPr>
              <a:t>σ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)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 ≈ 1 ns</a:t>
            </a: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762000"/>
            <a:ext cx="539180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2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dirty="0" smtClean="0"/>
              <a:t>Elias </a:t>
            </a:r>
            <a:r>
              <a:rPr lang="en-US" dirty="0" err="1" smtClean="0"/>
              <a:t>Métral</a:t>
            </a:r>
            <a:r>
              <a:rPr lang="en-US" dirty="0" smtClean="0"/>
              <a:t>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FREQUENCY RANGE OF INTEREST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6200" y="685800"/>
            <a:ext cx="3581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Bunch length and bunch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spectrum</a:t>
            </a:r>
          </a:p>
          <a:p>
            <a:pPr marL="457200" lvl="2" algn="just">
              <a:buSzPct val="120000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457200" lvl="2" algn="just">
              <a:buSzPct val="120000"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N.A. for LHC: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τ</a:t>
            </a:r>
            <a:r>
              <a:rPr lang="en-US" sz="2000" i="1" baseline="-25000" dirty="0" err="1">
                <a:solidFill>
                  <a:srgbClr val="FFFFFF"/>
                </a:solidFill>
                <a:latin typeface="Arial" charset="0"/>
              </a:rPr>
              <a:t>b</a:t>
            </a:r>
            <a:r>
              <a:rPr lang="en-US" sz="2000" baseline="-25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(4 </a:t>
            </a:r>
            <a:r>
              <a:rPr lang="en-US" sz="2000" dirty="0" err="1">
                <a:solidFill>
                  <a:srgbClr val="FFFFFF"/>
                </a:solidFill>
                <a:latin typeface="Arial" charset="0"/>
              </a:rPr>
              <a:t>σ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)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≈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1 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</a:rPr>
              <a:t>ns</a:t>
            </a: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762000"/>
            <a:ext cx="5391807" cy="34290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" y="4419600"/>
            <a:ext cx="5181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Some higher-order modes can also be excited and lead to longitudinal and/or transverse instabilities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0" lvl="1" algn="just"/>
            <a:r>
              <a:rPr lang="en-US" sz="200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     </a:t>
            </a:r>
            <a:endParaRPr lang="en-US" sz="20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486400" y="4495800"/>
            <a:ext cx="3581400" cy="19812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graphicFrame>
        <p:nvGraphicFramePr>
          <p:cNvPr id="2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153903"/>
              </p:ext>
            </p:extLst>
          </p:nvPr>
        </p:nvGraphicFramePr>
        <p:xfrm>
          <a:off x="5715000" y="4498975"/>
          <a:ext cx="3048000" cy="191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5" name="Picture" r:id="rId5" imgW="7315200" imgH="4597400" progId="Word.Picture.8">
                  <p:embed/>
                </p:oleObj>
              </mc:Choice>
              <mc:Fallback>
                <p:oleObj name="Picture" r:id="rId5" imgW="7315200" imgH="45974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498975"/>
                        <a:ext cx="3048000" cy="19129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8735159" y="6076890"/>
            <a:ext cx="332641" cy="40011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 smtClean="0">
                <a:solidFill>
                  <a:schemeClr val="bg2"/>
                </a:solidFill>
              </a:rPr>
              <a:t>f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aphicFrame>
        <p:nvGraphicFramePr>
          <p:cNvPr id="2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151290"/>
              </p:ext>
            </p:extLst>
          </p:nvPr>
        </p:nvGraphicFramePr>
        <p:xfrm>
          <a:off x="8001000" y="4495800"/>
          <a:ext cx="7620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6" name="Equation" r:id="rId7" imgW="7315200" imgH="4038600" progId="Equation.3">
                  <p:embed/>
                </p:oleObj>
              </mc:Choice>
              <mc:Fallback>
                <p:oleObj name="Equation" r:id="rId7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495800"/>
                        <a:ext cx="762000" cy="417513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771199"/>
              </p:ext>
            </p:extLst>
          </p:nvPr>
        </p:nvGraphicFramePr>
        <p:xfrm>
          <a:off x="8001000" y="5000625"/>
          <a:ext cx="7620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7" name="Equation" r:id="rId9" imgW="7315200" imgH="3949700" progId="Equation.3">
                  <p:embed/>
                </p:oleObj>
              </mc:Choice>
              <mc:Fallback>
                <p:oleObj name="Equation" r:id="rId9" imgW="7315200" imgH="394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000625"/>
                        <a:ext cx="762000" cy="409575"/>
                      </a:xfrm>
                      <a:prstGeom prst="rect">
                        <a:avLst/>
                      </a:prstGeom>
                      <a:solidFill>
                        <a:srgbClr val="FF993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414925"/>
              </p:ext>
            </p:extLst>
          </p:nvPr>
        </p:nvGraphicFramePr>
        <p:xfrm>
          <a:off x="8001000" y="5486400"/>
          <a:ext cx="7604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8" name="Equation" r:id="rId11" imgW="7315200" imgH="3657600" progId="Equation.3">
                  <p:embed/>
                </p:oleObj>
              </mc:Choice>
              <mc:Fallback>
                <p:oleObj name="Equation" r:id="rId11" imgW="7315200" imgH="365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486400"/>
                        <a:ext cx="760413" cy="377825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FF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484813" y="4495800"/>
            <a:ext cx="18303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/>
            <a:r>
              <a:rPr lang="en-US" sz="1600" dirty="0">
                <a:solidFill>
                  <a:schemeClr val="bg2"/>
                </a:solidFill>
              </a:rPr>
              <a:t>Power spectrum </a:t>
            </a:r>
            <a:endParaRPr lang="en-US" sz="1600" dirty="0">
              <a:solidFill>
                <a:schemeClr val="bg2"/>
              </a:solidFill>
              <a:sym typeface="Math1" charset="2"/>
            </a:endParaRPr>
          </a:p>
        </p:txBody>
      </p:sp>
      <p:sp>
        <p:nvSpPr>
          <p:cNvPr id="27" name="AutoShape 20"/>
          <p:cNvSpPr>
            <a:spLocks noChangeArrowheads="1"/>
          </p:cNvSpPr>
          <p:nvPr/>
        </p:nvSpPr>
        <p:spPr bwMode="auto">
          <a:xfrm>
            <a:off x="3200400" y="5486400"/>
            <a:ext cx="2895600" cy="533400"/>
          </a:xfrm>
          <a:prstGeom prst="wedgeEllipseCallout">
            <a:avLst>
              <a:gd name="adj1" fmla="val 83199"/>
              <a:gd name="adj2" fmla="val -127534"/>
            </a:avLst>
          </a:prstGeom>
          <a:solidFill>
            <a:schemeClr val="hlink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3048000" y="5562600"/>
            <a:ext cx="3200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/>
              <a:t>Extends up to ~ ± 1 / </a:t>
            </a:r>
            <a:r>
              <a:rPr lang="en-US" sz="1800" dirty="0" err="1" smtClean="0"/>
              <a:t>τ</a:t>
            </a:r>
            <a:r>
              <a:rPr lang="en-US" sz="1800" baseline="-25000" dirty="0" err="1" smtClean="0"/>
              <a:t>b</a:t>
            </a:r>
            <a:endParaRPr lang="en-US" sz="1800" baseline="-250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842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LHC BEAM CHAMBER</a:t>
            </a:r>
          </a:p>
        </p:txBody>
      </p:sp>
      <p:pic>
        <p:nvPicPr>
          <p:cNvPr id="19" name="Picture 20" descr="arc BS saw teeth 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799"/>
            <a:ext cx="7259931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209231" y="909935"/>
            <a:ext cx="59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 screen tube (Stainless-Steel: SS)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3" name="Straight Arrow Connector 34"/>
          <p:cNvCxnSpPr>
            <a:cxnSpLocks noChangeShapeType="1"/>
            <a:stCxn id="22" idx="2"/>
          </p:cNvCxnSpPr>
          <p:nvPr/>
        </p:nvCxnSpPr>
        <p:spPr bwMode="auto">
          <a:xfrm flipH="1">
            <a:off x="3505202" y="1371600"/>
            <a:ext cx="661404" cy="1447800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44409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dirty="0" smtClean="0"/>
              <a:t>Elias </a:t>
            </a:r>
            <a:r>
              <a:rPr lang="en-US" dirty="0" err="1" smtClean="0"/>
              <a:t>Métral</a:t>
            </a:r>
            <a:r>
              <a:rPr lang="en-US" dirty="0" smtClean="0"/>
              <a:t>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FREQUENCY RANGE OF INTEREST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6200" y="685800"/>
            <a:ext cx="3581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Bunch length and bunch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spectrum</a:t>
            </a:r>
          </a:p>
          <a:p>
            <a:pPr marL="457200" lvl="2" algn="just">
              <a:buSzPct val="120000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457200" lvl="2" algn="just">
              <a:buSzPct val="120000"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5C28D"/>
                </a:solidFill>
                <a:latin typeface="Arial" charset="0"/>
              </a:rPr>
              <a:t>N.A. for LHC: 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</a:rPr>
              <a:t>τ</a:t>
            </a:r>
            <a:r>
              <a:rPr lang="en-US" sz="2000" i="1" baseline="-25000" dirty="0" err="1">
                <a:solidFill>
                  <a:srgbClr val="FFFFFF"/>
                </a:solidFill>
                <a:latin typeface="Arial" charset="0"/>
              </a:rPr>
              <a:t>b</a:t>
            </a:r>
            <a:r>
              <a:rPr lang="en-US" sz="2000" baseline="-25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(4 </a:t>
            </a:r>
            <a:r>
              <a:rPr lang="en-US" sz="2000" dirty="0" err="1">
                <a:solidFill>
                  <a:srgbClr val="FFFFFF"/>
                </a:solidFill>
                <a:latin typeface="Arial" charset="0"/>
              </a:rPr>
              <a:t>σ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)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≈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1 </a:t>
            </a:r>
            <a:r>
              <a:rPr lang="en-US" sz="2000" i="1" dirty="0">
                <a:solidFill>
                  <a:srgbClr val="FFFFFF"/>
                </a:solidFill>
                <a:latin typeface="Arial" charset="0"/>
              </a:rPr>
              <a:t>ns</a:t>
            </a: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762000"/>
            <a:ext cx="5391807" cy="34290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" y="4419600"/>
            <a:ext cx="5181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Some higher-order modes can also be excited and lead to longitudinal and/or transverse instabilities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0" lvl="1" algn="just"/>
            <a:r>
              <a:rPr lang="en-US" sz="200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     =&gt; For LHC: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from 8 kHz to few GHz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486400" y="4495800"/>
            <a:ext cx="3581400" cy="19812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graphicFrame>
        <p:nvGraphicFramePr>
          <p:cNvPr id="2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672094"/>
              </p:ext>
            </p:extLst>
          </p:nvPr>
        </p:nvGraphicFramePr>
        <p:xfrm>
          <a:off x="5715000" y="4498975"/>
          <a:ext cx="3048000" cy="191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67" name="Picture" r:id="rId5" imgW="7315200" imgH="4597400" progId="Word.Picture.8">
                  <p:embed/>
                </p:oleObj>
              </mc:Choice>
              <mc:Fallback>
                <p:oleObj name="Picture" r:id="rId5" imgW="7315200" imgH="45974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498975"/>
                        <a:ext cx="3048000" cy="19129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8735159" y="6076890"/>
            <a:ext cx="332641" cy="40011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 smtClean="0">
                <a:solidFill>
                  <a:schemeClr val="bg2"/>
                </a:solidFill>
              </a:rPr>
              <a:t>f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aphicFrame>
        <p:nvGraphicFramePr>
          <p:cNvPr id="2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361086"/>
              </p:ext>
            </p:extLst>
          </p:nvPr>
        </p:nvGraphicFramePr>
        <p:xfrm>
          <a:off x="8001000" y="4495800"/>
          <a:ext cx="7620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68" name="Equation" r:id="rId7" imgW="7315200" imgH="4038600" progId="Equation.3">
                  <p:embed/>
                </p:oleObj>
              </mc:Choice>
              <mc:Fallback>
                <p:oleObj name="Equation" r:id="rId7" imgW="7315200" imgH="403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495800"/>
                        <a:ext cx="762000" cy="417513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144634"/>
              </p:ext>
            </p:extLst>
          </p:nvPr>
        </p:nvGraphicFramePr>
        <p:xfrm>
          <a:off x="8001000" y="5000625"/>
          <a:ext cx="7620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69" name="Equation" r:id="rId9" imgW="7315200" imgH="3949700" progId="Equation.3">
                  <p:embed/>
                </p:oleObj>
              </mc:Choice>
              <mc:Fallback>
                <p:oleObj name="Equation" r:id="rId9" imgW="7315200" imgH="394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000625"/>
                        <a:ext cx="762000" cy="409575"/>
                      </a:xfrm>
                      <a:prstGeom prst="rect">
                        <a:avLst/>
                      </a:prstGeom>
                      <a:solidFill>
                        <a:srgbClr val="FF993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889082"/>
              </p:ext>
            </p:extLst>
          </p:nvPr>
        </p:nvGraphicFramePr>
        <p:xfrm>
          <a:off x="8001000" y="5486400"/>
          <a:ext cx="7604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70" name="Equation" r:id="rId11" imgW="7315200" imgH="3657600" progId="Equation.3">
                  <p:embed/>
                </p:oleObj>
              </mc:Choice>
              <mc:Fallback>
                <p:oleObj name="Equation" r:id="rId11" imgW="7315200" imgH="365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486400"/>
                        <a:ext cx="760413" cy="377825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FF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484813" y="4495800"/>
            <a:ext cx="18303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/>
            <a:r>
              <a:rPr lang="en-US" sz="1600" dirty="0">
                <a:solidFill>
                  <a:schemeClr val="bg2"/>
                </a:solidFill>
              </a:rPr>
              <a:t>Power spectrum </a:t>
            </a:r>
            <a:endParaRPr lang="en-US" sz="1600" dirty="0">
              <a:solidFill>
                <a:schemeClr val="bg2"/>
              </a:solidFill>
              <a:sym typeface="Math1" charset="2"/>
            </a:endParaRPr>
          </a:p>
        </p:txBody>
      </p:sp>
      <p:sp>
        <p:nvSpPr>
          <p:cNvPr id="27" name="AutoShape 20"/>
          <p:cNvSpPr>
            <a:spLocks noChangeArrowheads="1"/>
          </p:cNvSpPr>
          <p:nvPr/>
        </p:nvSpPr>
        <p:spPr bwMode="auto">
          <a:xfrm>
            <a:off x="3200400" y="5486400"/>
            <a:ext cx="2895600" cy="533400"/>
          </a:xfrm>
          <a:prstGeom prst="wedgeEllipseCallout">
            <a:avLst>
              <a:gd name="adj1" fmla="val 83199"/>
              <a:gd name="adj2" fmla="val -127534"/>
            </a:avLst>
          </a:prstGeom>
          <a:solidFill>
            <a:schemeClr val="hlink"/>
          </a:solidFill>
          <a:ln w="28575">
            <a:solidFill>
              <a:srgbClr val="D6009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3048000" y="5562600"/>
            <a:ext cx="3200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/>
              <a:t>Extends up to ~ ± 1 / </a:t>
            </a:r>
            <a:r>
              <a:rPr lang="en-US" sz="1800" dirty="0" err="1" smtClean="0"/>
              <a:t>τ</a:t>
            </a:r>
            <a:r>
              <a:rPr lang="en-US" sz="1800" baseline="-25000" dirty="0" err="1" smtClean="0"/>
              <a:t>b</a:t>
            </a:r>
            <a:endParaRPr lang="en-US" sz="1800" baseline="-250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2952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K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eep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the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resistivity as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low as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possible for 3 reasons</a:t>
            </a:r>
            <a:endParaRPr lang="en-US" sz="2000" dirty="0">
              <a:solidFill>
                <a:schemeClr val="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17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K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eep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the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resistivity as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low as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possible for 3 reasons</a:t>
            </a: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P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ower loss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High-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33284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K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eep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the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resistivity as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low as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possible for 3 reasons</a:t>
            </a: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P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ower loss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High-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frequency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Transverse Coupled-Bunch (Resistive-Wall) Instability: TCBI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=&gt; Low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-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415744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K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eep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the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resistivity as </a:t>
            </a: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low as 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possible for 3 reasons</a:t>
            </a: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P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ower loss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High-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frequency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Transverse Coupled-Bunch (Resistive-Wall) Instability: TCBI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=&gt; Low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-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frequency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Transverse Mode-Coupling Instability: TMCI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=&gt; High-frequency</a:t>
            </a:r>
            <a:endParaRPr lang="en-US" sz="2000" dirty="0">
              <a:solidFill>
                <a:srgbClr val="F5C28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3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1) Power loss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=&gt; Due to real part of the longitudinal impedance</a:t>
            </a: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9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1) Power loss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=&gt; Due to real part of the longitudinal impedance</a:t>
            </a: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577680"/>
              </p:ext>
            </p:extLst>
          </p:nvPr>
        </p:nvGraphicFramePr>
        <p:xfrm>
          <a:off x="804863" y="1524000"/>
          <a:ext cx="77295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67" name="Equation" r:id="rId4" imgW="3479800" imgH="431800" progId="Equation.3">
                  <p:embed/>
                </p:oleObj>
              </mc:Choice>
              <mc:Fallback>
                <p:oleObj name="Equation" r:id="rId4" imgW="3479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63" y="1524000"/>
                        <a:ext cx="7729537" cy="9620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85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090738" y="2852737"/>
            <a:ext cx="3124200" cy="533400"/>
          </a:xfrm>
          <a:prstGeom prst="wedgeEllipseCallout">
            <a:avLst>
              <a:gd name="adj1" fmla="val -17102"/>
              <a:gd name="adj2" fmla="val -155963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2243138" y="2913062"/>
            <a:ext cx="28956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chemeClr val="bg2"/>
                </a:solidFill>
              </a:rPr>
              <a:t>Euler gamma function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691320"/>
              </p:ext>
            </p:extLst>
          </p:nvPr>
        </p:nvGraphicFramePr>
        <p:xfrm>
          <a:off x="288925" y="2949575"/>
          <a:ext cx="172085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68" name="Equation" r:id="rId6" imgW="774700" imgH="342900" progId="Equation.3">
                  <p:embed/>
                </p:oleObj>
              </mc:Choice>
              <mc:Fallback>
                <p:oleObj name="Equation" r:id="rId6" imgW="7747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2949575"/>
                        <a:ext cx="1720850" cy="7635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357756"/>
              </p:ext>
            </p:extLst>
          </p:nvPr>
        </p:nvGraphicFramePr>
        <p:xfrm>
          <a:off x="2679700" y="3975100"/>
          <a:ext cx="23685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69" name="Equation" r:id="rId8" imgW="1066800" imgH="203200" progId="Equation.3">
                  <p:embed/>
                </p:oleObj>
              </mc:Choice>
              <mc:Fallback>
                <p:oleObj name="Equation" r:id="rId8" imgW="1066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700" y="3975100"/>
                        <a:ext cx="2368550" cy="4508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545065"/>
              </p:ext>
            </p:extLst>
          </p:nvPr>
        </p:nvGraphicFramePr>
        <p:xfrm>
          <a:off x="5649913" y="3987800"/>
          <a:ext cx="1522412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70" name="Equation" r:id="rId10" imgW="685800" imgH="190500" progId="Equation.3">
                  <p:embed/>
                </p:oleObj>
              </mc:Choice>
              <mc:Fallback>
                <p:oleObj name="Equation" r:id="rId10" imgW="685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913" y="3987800"/>
                        <a:ext cx="1522412" cy="4238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298438"/>
              </p:ext>
            </p:extLst>
          </p:nvPr>
        </p:nvGraphicFramePr>
        <p:xfrm>
          <a:off x="582613" y="4000500"/>
          <a:ext cx="13938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71" name="Equation" r:id="rId12" imgW="571500" imgH="177800" progId="Equation.3">
                  <p:embed/>
                </p:oleObj>
              </mc:Choice>
              <mc:Fallback>
                <p:oleObj name="Equation" r:id="rId12" imgW="571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3" y="4000500"/>
                        <a:ext cx="1393825" cy="431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689949"/>
              </p:ext>
            </p:extLst>
          </p:nvPr>
        </p:nvGraphicFramePr>
        <p:xfrm>
          <a:off x="762001" y="5334417"/>
          <a:ext cx="5181599" cy="304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72" name="Equation" r:id="rId14" imgW="2603500" imgH="152400" progId="Equation.3">
                  <p:embed/>
                </p:oleObj>
              </mc:Choice>
              <mc:Fallback>
                <p:oleObj name="Equation" r:id="rId14" imgW="26035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1" y="5334417"/>
                        <a:ext cx="5181599" cy="30438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376832"/>
              </p:ext>
            </p:extLst>
          </p:nvPr>
        </p:nvGraphicFramePr>
        <p:xfrm>
          <a:off x="3262313" y="4648200"/>
          <a:ext cx="2732087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73" name="Equation" r:id="rId16" imgW="1384300" imgH="203200" progId="Equation.3">
                  <p:embed/>
                </p:oleObj>
              </mc:Choice>
              <mc:Fallback>
                <p:oleObj name="Equation" r:id="rId16" imgW="1384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313" y="4648200"/>
                        <a:ext cx="2732087" cy="4016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565603"/>
              </p:ext>
            </p:extLst>
          </p:nvPr>
        </p:nvGraphicFramePr>
        <p:xfrm>
          <a:off x="822325" y="4660900"/>
          <a:ext cx="2133600" cy="540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74" name="Equation" r:id="rId18" imgW="1358900" imgH="342900" progId="Equation.3">
                  <p:embed/>
                </p:oleObj>
              </mc:Choice>
              <mc:Fallback>
                <p:oleObj name="Equation" r:id="rId18" imgW="13589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4660900"/>
                        <a:ext cx="2133600" cy="54097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806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1) Power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loss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Due to real part of the longitudinal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impedance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For SS for instance, the power loss would be ~ 30 times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more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Thickness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of Cu (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20 K, 7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) coating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=&gt;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1 (few)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μm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enough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1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1) Power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loss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Due to real part of the longitudinal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impedance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For SS for instance, the power loss would be ~ 30 times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more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Thickness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of Cu (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20 K, 7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) coating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=&gt;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1 (few)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μm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enough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57400"/>
            <a:ext cx="6096000" cy="386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1) Power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loss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Due to real part of the longitudinal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impedance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For SS for instance, the power loss would be ~ 30 times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more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Thickness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of Cu (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20 K, 7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) coating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=&gt;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1 (few)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μm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enough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57400"/>
            <a:ext cx="6096000" cy="386825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6705600" y="5638800"/>
            <a:ext cx="0" cy="533400"/>
          </a:xfrm>
          <a:prstGeom prst="straightConnector1">
            <a:avLst/>
          </a:prstGeom>
          <a:solidFill>
            <a:schemeClr val="hlink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367338" y="6186487"/>
            <a:ext cx="2709862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Power loss and TMCI</a:t>
            </a:r>
            <a:endParaRPr lang="en-US" sz="1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2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LHC BEAM CHAMBER</a:t>
            </a:r>
          </a:p>
        </p:txBody>
      </p:sp>
      <p:pic>
        <p:nvPicPr>
          <p:cNvPr id="19" name="Picture 20" descr="arc BS saw teeth 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799"/>
            <a:ext cx="7259931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15000" y="1600200"/>
            <a:ext cx="2441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Copper coating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34"/>
          <p:cNvCxnSpPr>
            <a:cxnSpLocks noChangeShapeType="1"/>
            <a:stCxn id="8" idx="2"/>
          </p:cNvCxnSpPr>
          <p:nvPr/>
        </p:nvCxnSpPr>
        <p:spPr bwMode="auto">
          <a:xfrm flipH="1">
            <a:off x="5867400" y="2061865"/>
            <a:ext cx="1068472" cy="605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09231" y="909935"/>
            <a:ext cx="59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 screen tube (Stainless-</a:t>
            </a:r>
            <a:r>
              <a:rPr lang="en-US" dirty="0">
                <a:solidFill>
                  <a:srgbClr val="FFFF00"/>
                </a:solidFill>
              </a:rPr>
              <a:t>Steel: SS)</a:t>
            </a:r>
          </a:p>
        </p:txBody>
      </p:sp>
      <p:cxnSp>
        <p:nvCxnSpPr>
          <p:cNvPr id="11" name="Straight Arrow Connector 34"/>
          <p:cNvCxnSpPr>
            <a:cxnSpLocks noChangeShapeType="1"/>
            <a:stCxn id="10" idx="2"/>
          </p:cNvCxnSpPr>
          <p:nvPr/>
        </p:nvCxnSpPr>
        <p:spPr bwMode="auto">
          <a:xfrm flipH="1">
            <a:off x="3505200" y="1371600"/>
            <a:ext cx="661406" cy="1447800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8582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1) Power 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loss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Due to real part of the longitudinal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impedance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For SS for instance, the power loss would be ~ 30 times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more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Thickness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of Cu (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20 K, 7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TeV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) coating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=&gt;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1 (few)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μm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enough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57400"/>
            <a:ext cx="6096000" cy="386825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6705600" y="5638800"/>
            <a:ext cx="0" cy="533400"/>
          </a:xfrm>
          <a:prstGeom prst="straightConnector1">
            <a:avLst/>
          </a:prstGeom>
          <a:solidFill>
            <a:schemeClr val="hlink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4343400" y="5638800"/>
            <a:ext cx="0" cy="533400"/>
          </a:xfrm>
          <a:prstGeom prst="straightConnector1">
            <a:avLst/>
          </a:prstGeom>
          <a:solidFill>
            <a:schemeClr val="hlink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3919538" y="6186487"/>
            <a:ext cx="881062" cy="366713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TCBI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367338" y="6186487"/>
            <a:ext cx="2709862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Power loss and TMCI</a:t>
            </a:r>
            <a:endParaRPr lang="en-US" sz="1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1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2) TCBI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Due to real part of the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transverse impedance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5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2) TCBI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Due to real part of the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transverse impedance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074318"/>
              </p:ext>
            </p:extLst>
          </p:nvPr>
        </p:nvGraphicFramePr>
        <p:xfrm>
          <a:off x="2503488" y="1466850"/>
          <a:ext cx="4060825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2" name="Equation" r:id="rId4" imgW="1828800" imgH="584200" progId="Equation.3">
                  <p:embed/>
                </p:oleObj>
              </mc:Choice>
              <mc:Fallback>
                <p:oleObj name="Equation" r:id="rId4" imgW="18288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8" y="1466850"/>
                        <a:ext cx="4060825" cy="13033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76200" y="2209800"/>
            <a:ext cx="2667000" cy="1066800"/>
          </a:xfrm>
          <a:prstGeom prst="wedgeEllipseCallout">
            <a:avLst>
              <a:gd name="adj1" fmla="val 43260"/>
              <a:gd name="adj2" fmla="val -6425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6200" y="2346325"/>
            <a:ext cx="27432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Instability rise-time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(in the thick-wall regime)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6122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2) TCBI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Due to real part of the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transverse impedance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Previous plot reveals why in this case few tens / hundreds of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μm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are needed (at low frequency,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IF we are in the thick-wall regime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This thick-wall regime is for instance not the case with the LHC collimators</a:t>
            </a:r>
            <a:r>
              <a:rPr lang="mr-IN" sz="2000" dirty="0" smtClean="0">
                <a:solidFill>
                  <a:schemeClr val="tx1"/>
                </a:solidFill>
                <a:latin typeface="Arial" charset="0"/>
              </a:rPr>
              <a:t>…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116071"/>
              </p:ext>
            </p:extLst>
          </p:nvPr>
        </p:nvGraphicFramePr>
        <p:xfrm>
          <a:off x="2503488" y="1466850"/>
          <a:ext cx="4060825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6" name="Equation" r:id="rId4" imgW="1828800" imgH="584200" progId="Equation.3">
                  <p:embed/>
                </p:oleObj>
              </mc:Choice>
              <mc:Fallback>
                <p:oleObj name="Equation" r:id="rId4" imgW="18288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8" y="1466850"/>
                        <a:ext cx="4060825" cy="13033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76200" y="2209800"/>
            <a:ext cx="2667000" cy="1066800"/>
          </a:xfrm>
          <a:prstGeom prst="wedgeEllipseCallout">
            <a:avLst>
              <a:gd name="adj1" fmla="val 43260"/>
              <a:gd name="adj2" fmla="val -6425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6200" y="2346325"/>
            <a:ext cx="27432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Instability rise-time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(in the thick-wall regime)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833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LHC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beam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pipe: round,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20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mm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radius,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1 m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long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85900"/>
            <a:ext cx="6096000" cy="387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3124200" y="3886200"/>
            <a:ext cx="2667000" cy="533400"/>
          </a:xfrm>
          <a:prstGeom prst="wedgeEllipseCallout">
            <a:avLst>
              <a:gd name="adj1" fmla="val 18758"/>
              <a:gd name="adj2" fmla="val -112795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24200" y="3946525"/>
            <a:ext cx="27432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Copper: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17 </a:t>
            </a:r>
            <a:r>
              <a:rPr lang="en-US" sz="1800" dirty="0" err="1" smtClean="0">
                <a:sym typeface="Mathematica1" pitchFamily="2" charset="2"/>
              </a:rPr>
              <a:t>nΩm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590800" y="29718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590800" y="2286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549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LHC beam pipe: round, 20 mm radius, 1 m long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85900"/>
            <a:ext cx="6096000" cy="387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3124200" y="3886200"/>
            <a:ext cx="2667000" cy="533400"/>
          </a:xfrm>
          <a:prstGeom prst="wedgeEllipseCallout">
            <a:avLst>
              <a:gd name="adj1" fmla="val 18758"/>
              <a:gd name="adj2" fmla="val -112795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124200" y="3946525"/>
            <a:ext cx="27432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Copper: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17 </a:t>
            </a:r>
            <a:r>
              <a:rPr lang="en-US" sz="1800" dirty="0" err="1" smtClean="0">
                <a:sym typeface="Mathematica1" pitchFamily="2" charset="2"/>
              </a:rPr>
              <a:t>nΩm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4648200" y="2133600"/>
            <a:ext cx="2667000" cy="533400"/>
          </a:xfrm>
          <a:prstGeom prst="wedgeEllipseCallout">
            <a:avLst>
              <a:gd name="adj1" fmla="val -13300"/>
              <a:gd name="adj2" fmla="val 11823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648200" y="2193925"/>
            <a:ext cx="27432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Graphite: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10 </a:t>
            </a:r>
            <a:r>
              <a:rPr lang="en-US" sz="1800" dirty="0" err="1" smtClean="0">
                <a:sym typeface="Mathematica1" pitchFamily="2" charset="2"/>
              </a:rPr>
              <a:t>μΩm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990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LHC beam pipe: round,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2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mm radius, 1 m long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85900"/>
            <a:ext cx="6096000" cy="387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4343400" y="3200400"/>
            <a:ext cx="2667000" cy="533400"/>
          </a:xfrm>
          <a:prstGeom prst="wedgeEllipseCallout">
            <a:avLst>
              <a:gd name="adj1" fmla="val 18758"/>
              <a:gd name="adj2" fmla="val -112795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343400" y="3260725"/>
            <a:ext cx="27432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Copper: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17 </a:t>
            </a:r>
            <a:r>
              <a:rPr lang="en-US" sz="1800" dirty="0" err="1" smtClean="0">
                <a:sym typeface="Mathematica1" pitchFamily="2" charset="2"/>
              </a:rPr>
              <a:t>nΩm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552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LHC beam pipe: round,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2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mm radius, 1 m long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85900"/>
            <a:ext cx="6096000" cy="387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343400" y="3200400"/>
            <a:ext cx="2667000" cy="533400"/>
          </a:xfrm>
          <a:prstGeom prst="wedgeEllipseCallout">
            <a:avLst>
              <a:gd name="adj1" fmla="val 18758"/>
              <a:gd name="adj2" fmla="val -112795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343400" y="3260725"/>
            <a:ext cx="27432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Copper: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17 </a:t>
            </a:r>
            <a:r>
              <a:rPr lang="en-US" sz="1800" dirty="0" err="1" smtClean="0">
                <a:sym typeface="Mathematica1" pitchFamily="2" charset="2"/>
              </a:rPr>
              <a:t>nΩm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6172200" y="1524000"/>
            <a:ext cx="2667000" cy="533400"/>
          </a:xfrm>
          <a:prstGeom prst="wedgeEllipseCallout">
            <a:avLst>
              <a:gd name="adj1" fmla="val -13300"/>
              <a:gd name="adj2" fmla="val 11823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172200" y="1584325"/>
            <a:ext cx="27432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Graphite: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10 </a:t>
            </a:r>
            <a:r>
              <a:rPr lang="en-US" sz="1800" dirty="0" err="1" smtClean="0">
                <a:sym typeface="Mathematica1" pitchFamily="2" charset="2"/>
              </a:rPr>
              <a:t>μΩm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7086600" y="40386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086600" y="43550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8707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LHC beam pipe: round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, 1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 long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85900"/>
            <a:ext cx="6096000" cy="387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2667000" y="3886200"/>
            <a:ext cx="2667000" cy="685800"/>
          </a:xfrm>
          <a:prstGeom prst="wedgeEllipseCallout">
            <a:avLst>
              <a:gd name="adj1" fmla="val 23472"/>
              <a:gd name="adj2" fmla="val -11462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67000" y="3946525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Copper: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17 </a:t>
            </a:r>
            <a:r>
              <a:rPr lang="en-US" sz="1800" dirty="0" err="1" smtClean="0">
                <a:sym typeface="Mathematica1" pitchFamily="2" charset="2"/>
              </a:rPr>
              <a:t>nΩm</a:t>
            </a:r>
            <a:r>
              <a:rPr lang="en-US" sz="1800" dirty="0" smtClean="0">
                <a:sym typeface="Mathematica1" pitchFamily="2" charset="2"/>
              </a:rPr>
              <a:t>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b</a:t>
            </a:r>
            <a:r>
              <a:rPr lang="en-US" sz="1800" dirty="0" smtClean="0">
                <a:sym typeface="Mathematica1" pitchFamily="2" charset="2"/>
              </a:rPr>
              <a:t> = 20 mm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6172200" y="1295400"/>
            <a:ext cx="2667000" cy="762000"/>
          </a:xfrm>
          <a:prstGeom prst="wedgeEllipseCallout">
            <a:avLst>
              <a:gd name="adj1" fmla="val -15186"/>
              <a:gd name="adj2" fmla="val 10008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172200" y="1411069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Graphite: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10 </a:t>
            </a:r>
            <a:r>
              <a:rPr lang="en-US" sz="1800" dirty="0" err="1" smtClean="0">
                <a:sym typeface="Mathematica1" pitchFamily="2" charset="2"/>
              </a:rPr>
              <a:t>μΩm</a:t>
            </a:r>
            <a:r>
              <a:rPr lang="en-US" sz="1800" dirty="0" smtClean="0">
                <a:sym typeface="Mathematica1" pitchFamily="2" charset="2"/>
              </a:rPr>
              <a:t>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b</a:t>
            </a:r>
            <a:r>
              <a:rPr lang="en-US" sz="1800" dirty="0" smtClean="0">
                <a:sym typeface="Mathematica1" pitchFamily="2" charset="2"/>
              </a:rPr>
              <a:t> = 2 mm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362200" y="32120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362200" y="1459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9114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LHC beam pipe: round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, 1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 long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485900"/>
            <a:ext cx="6096000" cy="387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6172200" y="1295400"/>
            <a:ext cx="2667000" cy="762000"/>
          </a:xfrm>
          <a:prstGeom prst="wedgeEllipseCallout">
            <a:avLst>
              <a:gd name="adj1" fmla="val -15186"/>
              <a:gd name="adj2" fmla="val 10008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172200" y="1411069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Graphite: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10 </a:t>
            </a:r>
            <a:r>
              <a:rPr lang="en-US" sz="1800" dirty="0" err="1" smtClean="0">
                <a:sym typeface="Mathematica1" pitchFamily="2" charset="2"/>
              </a:rPr>
              <a:t>μΩm</a:t>
            </a:r>
            <a:r>
              <a:rPr lang="en-US" sz="1800" dirty="0" smtClean="0">
                <a:sym typeface="Mathematica1" pitchFamily="2" charset="2"/>
              </a:rPr>
              <a:t>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b</a:t>
            </a:r>
            <a:r>
              <a:rPr lang="en-US" sz="1800" dirty="0" smtClean="0">
                <a:sym typeface="Mathematica1" pitchFamily="2" charset="2"/>
              </a:rPr>
              <a:t> = 2 mm</a:t>
            </a:r>
            <a:endParaRPr lang="en-US" sz="1800" dirty="0">
              <a:sym typeface="Mathematica1" pitchFamily="2" charset="2"/>
            </a:endParaRPr>
          </a:p>
        </p:txBody>
      </p:sp>
      <p:graphicFrame>
        <p:nvGraphicFramePr>
          <p:cNvPr id="1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774309"/>
              </p:ext>
            </p:extLst>
          </p:nvPr>
        </p:nvGraphicFramePr>
        <p:xfrm>
          <a:off x="76200" y="1617663"/>
          <a:ext cx="1827743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8" name="Equation" r:id="rId5" imgW="1130300" imgH="368300" progId="Equation.3">
                  <p:embed/>
                </p:oleObj>
              </mc:Choice>
              <mc:Fallback>
                <p:oleObj name="Equation" r:id="rId5" imgW="1130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617663"/>
                        <a:ext cx="1827743" cy="5921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2667000" y="3886200"/>
            <a:ext cx="2667000" cy="685800"/>
          </a:xfrm>
          <a:prstGeom prst="wedgeEllipseCallout">
            <a:avLst>
              <a:gd name="adj1" fmla="val 23472"/>
              <a:gd name="adj2" fmla="val -11462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667000" y="3946525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Copper: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17 </a:t>
            </a:r>
            <a:r>
              <a:rPr lang="en-US" sz="1800" dirty="0" err="1" smtClean="0">
                <a:sym typeface="Mathematica1" pitchFamily="2" charset="2"/>
              </a:rPr>
              <a:t>nΩm</a:t>
            </a:r>
            <a:r>
              <a:rPr lang="en-US" sz="1800" dirty="0" smtClean="0">
                <a:sym typeface="Mathematica1" pitchFamily="2" charset="2"/>
              </a:rPr>
              <a:t>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b</a:t>
            </a:r>
            <a:r>
              <a:rPr lang="en-US" sz="1800" dirty="0" smtClean="0">
                <a:sym typeface="Mathematica1" pitchFamily="2" charset="2"/>
              </a:rPr>
              <a:t> = 20 mm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2362200" y="32120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362200" y="1459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9431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LHC BEAM CHAMBER</a:t>
            </a:r>
          </a:p>
        </p:txBody>
      </p:sp>
      <p:pic>
        <p:nvPicPr>
          <p:cNvPr id="19" name="Picture 20" descr="arc BS saw teeth 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799"/>
            <a:ext cx="7259931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09534" y="5253335"/>
            <a:ext cx="2800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Longitudinal weld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34"/>
          <p:cNvCxnSpPr>
            <a:cxnSpLocks noChangeShapeType="1"/>
            <a:stCxn id="10" idx="0"/>
          </p:cNvCxnSpPr>
          <p:nvPr/>
        </p:nvCxnSpPr>
        <p:spPr bwMode="auto">
          <a:xfrm flipV="1">
            <a:off x="2409767" y="3886200"/>
            <a:ext cx="943033" cy="1367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09231" y="909935"/>
            <a:ext cx="59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 screen tube (Stainless-</a:t>
            </a:r>
            <a:r>
              <a:rPr lang="en-US" dirty="0">
                <a:solidFill>
                  <a:srgbClr val="FFFF00"/>
                </a:solidFill>
              </a:rPr>
              <a:t>Steel: SS)</a:t>
            </a:r>
          </a:p>
        </p:txBody>
      </p:sp>
      <p:cxnSp>
        <p:nvCxnSpPr>
          <p:cNvPr id="13" name="Straight Arrow Connector 34"/>
          <p:cNvCxnSpPr>
            <a:cxnSpLocks noChangeShapeType="1"/>
            <a:stCxn id="12" idx="2"/>
          </p:cNvCxnSpPr>
          <p:nvPr/>
        </p:nvCxnSpPr>
        <p:spPr bwMode="auto">
          <a:xfrm flipH="1">
            <a:off x="3505200" y="1371600"/>
            <a:ext cx="661406" cy="1447800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15000" y="1600200"/>
            <a:ext cx="2441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Copper coating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34"/>
          <p:cNvCxnSpPr>
            <a:cxnSpLocks noChangeShapeType="1"/>
            <a:stCxn id="14" idx="2"/>
          </p:cNvCxnSpPr>
          <p:nvPr/>
        </p:nvCxnSpPr>
        <p:spPr bwMode="auto">
          <a:xfrm flipH="1">
            <a:off x="5867400" y="2061865"/>
            <a:ext cx="1068472" cy="605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87064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LHC beam pipe: round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, 1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 long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485900"/>
            <a:ext cx="6096000" cy="387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6172200" y="1295400"/>
            <a:ext cx="2667000" cy="762000"/>
          </a:xfrm>
          <a:prstGeom prst="wedgeEllipseCallout">
            <a:avLst>
              <a:gd name="adj1" fmla="val -15186"/>
              <a:gd name="adj2" fmla="val 10008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172200" y="1411069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Graphite: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10 </a:t>
            </a:r>
            <a:r>
              <a:rPr lang="en-US" sz="1800" dirty="0" err="1" smtClean="0">
                <a:sym typeface="Mathematica1" pitchFamily="2" charset="2"/>
              </a:rPr>
              <a:t>μΩm</a:t>
            </a:r>
            <a:r>
              <a:rPr lang="en-US" sz="1800" dirty="0" smtClean="0">
                <a:sym typeface="Mathematica1" pitchFamily="2" charset="2"/>
              </a:rPr>
              <a:t>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b</a:t>
            </a:r>
            <a:r>
              <a:rPr lang="en-US" sz="1800" dirty="0" smtClean="0">
                <a:sym typeface="Mathematica1" pitchFamily="2" charset="2"/>
              </a:rPr>
              <a:t> = 2 mm</a:t>
            </a:r>
            <a:endParaRPr lang="en-US" sz="1800" dirty="0">
              <a:sym typeface="Mathematica1" pitchFamily="2" charset="2"/>
            </a:endParaRPr>
          </a:p>
        </p:txBody>
      </p:sp>
      <p:graphicFrame>
        <p:nvGraphicFramePr>
          <p:cNvPr id="1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507270"/>
              </p:ext>
            </p:extLst>
          </p:nvPr>
        </p:nvGraphicFramePr>
        <p:xfrm>
          <a:off x="76200" y="1617663"/>
          <a:ext cx="1827743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06" name="Equation" r:id="rId5" imgW="1130300" imgH="368300" progId="Equation.3">
                  <p:embed/>
                </p:oleObj>
              </mc:Choice>
              <mc:Fallback>
                <p:oleObj name="Equation" r:id="rId5" imgW="1130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617663"/>
                        <a:ext cx="1827743" cy="5921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600033"/>
              </p:ext>
            </p:extLst>
          </p:nvPr>
        </p:nvGraphicFramePr>
        <p:xfrm>
          <a:off x="4267200" y="685800"/>
          <a:ext cx="197288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07" name="Equation" r:id="rId7" imgW="1168400" imgH="406400" progId="Equation.3">
                  <p:embed/>
                </p:oleObj>
              </mc:Choice>
              <mc:Fallback>
                <p:oleObj name="Equation" r:id="rId7" imgW="11684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685800"/>
                        <a:ext cx="1972882" cy="685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2667000" y="3886200"/>
            <a:ext cx="2667000" cy="685800"/>
          </a:xfrm>
          <a:prstGeom prst="wedgeEllipseCallout">
            <a:avLst>
              <a:gd name="adj1" fmla="val 23472"/>
              <a:gd name="adj2" fmla="val -11462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667000" y="3946525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Copper: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17 </a:t>
            </a:r>
            <a:r>
              <a:rPr lang="en-US" sz="1800" dirty="0" err="1" smtClean="0">
                <a:sym typeface="Mathematica1" pitchFamily="2" charset="2"/>
              </a:rPr>
              <a:t>nΩm</a:t>
            </a:r>
            <a:r>
              <a:rPr lang="en-US" sz="1800" dirty="0" smtClean="0">
                <a:sym typeface="Mathematica1" pitchFamily="2" charset="2"/>
              </a:rPr>
              <a:t>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b</a:t>
            </a:r>
            <a:r>
              <a:rPr lang="en-US" sz="1800" dirty="0" smtClean="0">
                <a:sym typeface="Mathematica1" pitchFamily="2" charset="2"/>
              </a:rPr>
              <a:t> = 20 mm</a:t>
            </a:r>
            <a:endParaRPr lang="en-US" sz="1800" dirty="0">
              <a:sym typeface="Mathematica1" pitchFamily="2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410200" y="1371601"/>
            <a:ext cx="0" cy="685799"/>
          </a:xfrm>
          <a:prstGeom prst="straightConnector1">
            <a:avLst/>
          </a:prstGeom>
          <a:solidFill>
            <a:schemeClr val="hlink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362200" y="32120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362200" y="1459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5198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LHC beam pipe: round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, 1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 long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485900"/>
            <a:ext cx="6096000" cy="387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6172200" y="1295400"/>
            <a:ext cx="2667000" cy="762000"/>
          </a:xfrm>
          <a:prstGeom prst="wedgeEllipseCallout">
            <a:avLst>
              <a:gd name="adj1" fmla="val -15186"/>
              <a:gd name="adj2" fmla="val 100086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172200" y="1411069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Graphite: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10 </a:t>
            </a:r>
            <a:r>
              <a:rPr lang="en-US" sz="1800" dirty="0" err="1" smtClean="0">
                <a:sym typeface="Mathematica1" pitchFamily="2" charset="2"/>
              </a:rPr>
              <a:t>μΩm</a:t>
            </a:r>
            <a:r>
              <a:rPr lang="en-US" sz="1800" dirty="0" smtClean="0">
                <a:sym typeface="Mathematica1" pitchFamily="2" charset="2"/>
              </a:rPr>
              <a:t>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b</a:t>
            </a:r>
            <a:r>
              <a:rPr lang="en-US" sz="1800" dirty="0" smtClean="0">
                <a:sym typeface="Mathematica1" pitchFamily="2" charset="2"/>
              </a:rPr>
              <a:t> = 2 mm</a:t>
            </a:r>
            <a:endParaRPr lang="en-US" sz="1800" dirty="0">
              <a:sym typeface="Mathematica1" pitchFamily="2" charset="2"/>
            </a:endParaRPr>
          </a:p>
        </p:txBody>
      </p:sp>
      <p:graphicFrame>
        <p:nvGraphicFramePr>
          <p:cNvPr id="1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911410"/>
              </p:ext>
            </p:extLst>
          </p:nvPr>
        </p:nvGraphicFramePr>
        <p:xfrm>
          <a:off x="76200" y="1617663"/>
          <a:ext cx="1827743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90" name="Equation" r:id="rId5" imgW="1130300" imgH="368300" progId="Equation.3">
                  <p:embed/>
                </p:oleObj>
              </mc:Choice>
              <mc:Fallback>
                <p:oleObj name="Equation" r:id="rId5" imgW="1130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617663"/>
                        <a:ext cx="1827743" cy="5921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6324600" y="2971800"/>
            <a:ext cx="2667000" cy="1066800"/>
          </a:xfrm>
          <a:prstGeom prst="wedgeEllipseCallout">
            <a:avLst>
              <a:gd name="adj1" fmla="val -64216"/>
              <a:gd name="adj2" fmla="val 21582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324600" y="3032125"/>
            <a:ext cx="27432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When Re = </a:t>
            </a:r>
            <a:r>
              <a:rPr lang="en-US" sz="1800" dirty="0" err="1" smtClean="0">
                <a:sym typeface="Mathematica1" pitchFamily="2" charset="2"/>
              </a:rPr>
              <a:t>Im</a:t>
            </a:r>
            <a:r>
              <a:rPr lang="en-US" sz="1800" dirty="0" smtClean="0">
                <a:sym typeface="Mathematica1" pitchFamily="2" charset="2"/>
              </a:rPr>
              <a:t> </a:t>
            </a:r>
            <a:br>
              <a:rPr lang="en-US" sz="1800" dirty="0" smtClean="0">
                <a:sym typeface="Mathematica1" pitchFamily="2" charset="2"/>
              </a:rPr>
            </a:br>
            <a:r>
              <a:rPr lang="en-US" sz="1800" dirty="0" smtClean="0">
                <a:sym typeface="Mathematica1" pitchFamily="2" charset="2"/>
              </a:rPr>
              <a:t>=&gt; Classical thick-wall regime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2667000" y="3886200"/>
            <a:ext cx="2667000" cy="685800"/>
          </a:xfrm>
          <a:prstGeom prst="wedgeEllipseCallout">
            <a:avLst>
              <a:gd name="adj1" fmla="val 23472"/>
              <a:gd name="adj2" fmla="val -114629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2667000" y="3946525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Copper: </a:t>
            </a:r>
            <a:r>
              <a:rPr lang="en-US" sz="1800" i="1" dirty="0" err="1" smtClean="0">
                <a:sym typeface="Mathematica1" pitchFamily="2" charset="2"/>
              </a:rPr>
              <a:t>ρ</a:t>
            </a:r>
            <a:r>
              <a:rPr lang="en-US" sz="1800" dirty="0" smtClean="0">
                <a:sym typeface="Mathematica1" pitchFamily="2" charset="2"/>
              </a:rPr>
              <a:t> = 17 </a:t>
            </a:r>
            <a:r>
              <a:rPr lang="en-US" sz="1800" dirty="0" err="1" smtClean="0">
                <a:sym typeface="Mathematica1" pitchFamily="2" charset="2"/>
              </a:rPr>
              <a:t>nΩm</a:t>
            </a:r>
            <a:r>
              <a:rPr lang="en-US" sz="1800" dirty="0" smtClean="0">
                <a:sym typeface="Mathematica1" pitchFamily="2" charset="2"/>
              </a:rPr>
              <a:t>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b</a:t>
            </a:r>
            <a:r>
              <a:rPr lang="en-US" sz="1800" dirty="0" smtClean="0">
                <a:sym typeface="Mathematica1" pitchFamily="2" charset="2"/>
              </a:rPr>
              <a:t> = 20 mm</a:t>
            </a:r>
            <a:endParaRPr lang="en-US" sz="1800" dirty="0">
              <a:sym typeface="Mathematica1" pitchFamily="2" charset="2"/>
            </a:endParaRPr>
          </a:p>
        </p:txBody>
      </p:sp>
      <p:graphicFrame>
        <p:nvGraphicFramePr>
          <p:cNvPr id="2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43093"/>
              </p:ext>
            </p:extLst>
          </p:nvPr>
        </p:nvGraphicFramePr>
        <p:xfrm>
          <a:off x="5576888" y="4059238"/>
          <a:ext cx="3414712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91" name="Equation" r:id="rId7" imgW="1892300" imgH="368300" progId="Equation.3">
                  <p:embed/>
                </p:oleObj>
              </mc:Choice>
              <mc:Fallback>
                <p:oleObj name="Equation" r:id="rId7" imgW="1892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888" y="4059238"/>
                        <a:ext cx="3414712" cy="6651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944672"/>
              </p:ext>
            </p:extLst>
          </p:nvPr>
        </p:nvGraphicFramePr>
        <p:xfrm>
          <a:off x="4267200" y="685800"/>
          <a:ext cx="197288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92" name="Equation" r:id="rId9" imgW="1168400" imgH="406400" progId="Equation.3">
                  <p:embed/>
                </p:oleObj>
              </mc:Choice>
              <mc:Fallback>
                <p:oleObj name="Equation" r:id="rId9" imgW="11684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685800"/>
                        <a:ext cx="1972882" cy="685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 bwMode="auto">
          <a:xfrm>
            <a:off x="5410200" y="1371601"/>
            <a:ext cx="0" cy="685799"/>
          </a:xfrm>
          <a:prstGeom prst="straightConnector1">
            <a:avLst/>
          </a:prstGeom>
          <a:solidFill>
            <a:schemeClr val="hlink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362200" y="32120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2362200" y="1459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2507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SS beam pipe with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20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mm radius</a:t>
            </a: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and 0 </a:t>
            </a:r>
            <a:r>
              <a:rPr lang="en-US" dirty="0" err="1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μm</a:t>
            </a: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 copper coating (room temp.)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867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SS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and 1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6170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SS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and 5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(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9250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SS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and 10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8370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SS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and 50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620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SS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and 1000 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 = 1 mm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102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latin typeface="+mj-lt"/>
                <a:sym typeface="Mathematica1" pitchFamily="2" charset="2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raphite beam pipe with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2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mm radius</a:t>
            </a: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and 0 </a:t>
            </a:r>
            <a:r>
              <a:rPr lang="en-US" dirty="0" err="1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μm</a:t>
            </a: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 copper 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2891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Graphite beam pipe with 2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and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1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6795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LHC BEAM CHAMBER</a:t>
            </a:r>
          </a:p>
        </p:txBody>
      </p:sp>
      <p:pic>
        <p:nvPicPr>
          <p:cNvPr id="19" name="Picture 20" descr="arc BS saw teeth 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799"/>
            <a:ext cx="7259931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09534" y="5253335"/>
            <a:ext cx="2800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Longitudinal weld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34"/>
          <p:cNvCxnSpPr>
            <a:cxnSpLocks noChangeShapeType="1"/>
            <a:stCxn id="10" idx="0"/>
          </p:cNvCxnSpPr>
          <p:nvPr/>
        </p:nvCxnSpPr>
        <p:spPr bwMode="auto">
          <a:xfrm flipV="1">
            <a:off x="2409767" y="3886200"/>
            <a:ext cx="943033" cy="1367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90934" y="5634335"/>
            <a:ext cx="2304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Pumping slots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34"/>
          <p:cNvCxnSpPr>
            <a:cxnSpLocks noChangeShapeType="1"/>
            <a:stCxn id="12" idx="0"/>
          </p:cNvCxnSpPr>
          <p:nvPr/>
        </p:nvCxnSpPr>
        <p:spPr bwMode="auto">
          <a:xfrm flipH="1" flipV="1">
            <a:off x="4800600" y="4800600"/>
            <a:ext cx="942828" cy="8337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09231" y="909935"/>
            <a:ext cx="59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 screen tube (Stainless-</a:t>
            </a:r>
            <a:r>
              <a:rPr lang="en-US" dirty="0">
                <a:solidFill>
                  <a:srgbClr val="FFFF00"/>
                </a:solidFill>
              </a:rPr>
              <a:t>Steel: SS)</a:t>
            </a:r>
          </a:p>
        </p:txBody>
      </p:sp>
      <p:cxnSp>
        <p:nvCxnSpPr>
          <p:cNvPr id="15" name="Straight Arrow Connector 34"/>
          <p:cNvCxnSpPr>
            <a:cxnSpLocks noChangeShapeType="1"/>
            <a:stCxn id="14" idx="2"/>
          </p:cNvCxnSpPr>
          <p:nvPr/>
        </p:nvCxnSpPr>
        <p:spPr bwMode="auto">
          <a:xfrm flipH="1">
            <a:off x="3505200" y="1371600"/>
            <a:ext cx="661406" cy="1447800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715000" y="1600200"/>
            <a:ext cx="2441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Copper coating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34"/>
          <p:cNvCxnSpPr>
            <a:cxnSpLocks noChangeShapeType="1"/>
            <a:stCxn id="16" idx="2"/>
          </p:cNvCxnSpPr>
          <p:nvPr/>
        </p:nvCxnSpPr>
        <p:spPr bwMode="auto">
          <a:xfrm flipH="1">
            <a:off x="5867400" y="2061865"/>
            <a:ext cx="1068472" cy="605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14671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Graphite beam pipe with 2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and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5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4665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Graphite beam pipe with 2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and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10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926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Graphite beam pipe with 2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and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50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copper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coating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9173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(room temp.) </a:t>
            </a: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beam pipe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with 20 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and 0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graphite coating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22400"/>
            <a:ext cx="6096000" cy="4000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1956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Copper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(room temp.)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and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1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graphite coating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09700"/>
            <a:ext cx="6096000" cy="4038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8695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Copper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(room temp.)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and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5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graphite coating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09700"/>
            <a:ext cx="6096000" cy="4038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086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086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8414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Copper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(room temp.)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and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10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graphite coating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09700"/>
            <a:ext cx="6096000" cy="4038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2133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133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011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Copper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(room temp.) beam pipe with 20 mm radius </a:t>
            </a:r>
            <a:br>
              <a:rPr lang="en-US" dirty="0">
                <a:solidFill>
                  <a:schemeClr val="tx1"/>
                </a:solidFill>
                <a:sym typeface="Mathematica1" pitchFamily="2" charset="2"/>
              </a:rPr>
            </a:b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and 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50 </a:t>
            </a:r>
            <a:r>
              <a:rPr lang="en-US" dirty="0" err="1">
                <a:solidFill>
                  <a:schemeClr val="tx1"/>
                </a:solidFill>
                <a:sym typeface="Mathematica1" pitchFamily="2" charset="2"/>
              </a:rPr>
              <a:t>μm</a:t>
            </a:r>
            <a:r>
              <a:rPr lang="en-US" dirty="0">
                <a:solidFill>
                  <a:schemeClr val="tx1"/>
                </a:solidFill>
                <a:sym typeface="Mathematica1" pitchFamily="2" charset="2"/>
              </a:rPr>
              <a:t> graphite coating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09700"/>
            <a:ext cx="6096000" cy="4038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133600" y="15240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2133600" y="18404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5667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411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3) TMCI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&gt; (Mainly) due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to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imaginary part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of the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transverse impedance</a:t>
            </a:r>
            <a:endParaRPr lang="en-US" sz="2000" dirty="0">
              <a:solidFill>
                <a:srgbClr val="F5C28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2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411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3) TMCI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&gt; (Mainly) due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to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imaginary part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of the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transverse impedance</a:t>
            </a: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Example case (~ LHC)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647700"/>
            <a:ext cx="4876800" cy="6286500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9000" y="3352800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239000" y="64886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0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LHC BEAM CHAMBER</a:t>
            </a:r>
          </a:p>
        </p:txBody>
      </p:sp>
      <p:pic>
        <p:nvPicPr>
          <p:cNvPr id="19" name="Picture 20" descr="arc BS saw teeth 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799"/>
            <a:ext cx="7259931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09534" y="5253335"/>
            <a:ext cx="2800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Longitudinal weld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34"/>
          <p:cNvCxnSpPr>
            <a:cxnSpLocks noChangeShapeType="1"/>
            <a:stCxn id="10" idx="0"/>
          </p:cNvCxnSpPr>
          <p:nvPr/>
        </p:nvCxnSpPr>
        <p:spPr bwMode="auto">
          <a:xfrm flipV="1">
            <a:off x="2409767" y="3886200"/>
            <a:ext cx="943033" cy="1367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90934" y="5634335"/>
            <a:ext cx="2304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Pumping slots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34"/>
          <p:cNvCxnSpPr>
            <a:cxnSpLocks noChangeShapeType="1"/>
            <a:stCxn id="12" idx="0"/>
          </p:cNvCxnSpPr>
          <p:nvPr/>
        </p:nvCxnSpPr>
        <p:spPr bwMode="auto">
          <a:xfrm flipH="1" flipV="1">
            <a:off x="4800600" y="4800600"/>
            <a:ext cx="942828" cy="8337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34208" y="3805534"/>
            <a:ext cx="16213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Saw teeth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34"/>
          <p:cNvCxnSpPr>
            <a:cxnSpLocks noChangeShapeType="1"/>
            <a:stCxn id="14" idx="0"/>
          </p:cNvCxnSpPr>
          <p:nvPr/>
        </p:nvCxnSpPr>
        <p:spPr bwMode="auto">
          <a:xfrm flipH="1" flipV="1">
            <a:off x="5943600" y="3352800"/>
            <a:ext cx="1401287" cy="452734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07" y="4343400"/>
            <a:ext cx="3521693" cy="8382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09231" y="909935"/>
            <a:ext cx="59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 screen tube (Stainless-</a:t>
            </a:r>
            <a:r>
              <a:rPr lang="en-US" dirty="0">
                <a:solidFill>
                  <a:srgbClr val="FFFF00"/>
                </a:solidFill>
              </a:rPr>
              <a:t>Steel: SS)</a:t>
            </a:r>
          </a:p>
        </p:txBody>
      </p:sp>
      <p:cxnSp>
        <p:nvCxnSpPr>
          <p:cNvPr id="18" name="Straight Arrow Connector 34"/>
          <p:cNvCxnSpPr>
            <a:cxnSpLocks noChangeShapeType="1"/>
            <a:stCxn id="17" idx="2"/>
          </p:cNvCxnSpPr>
          <p:nvPr/>
        </p:nvCxnSpPr>
        <p:spPr bwMode="auto">
          <a:xfrm flipH="1">
            <a:off x="3505200" y="1371600"/>
            <a:ext cx="661406" cy="1447800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5000" y="1600200"/>
            <a:ext cx="2441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Copper coating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34"/>
          <p:cNvCxnSpPr>
            <a:cxnSpLocks noChangeShapeType="1"/>
            <a:stCxn id="20" idx="2"/>
          </p:cNvCxnSpPr>
          <p:nvPr/>
        </p:nvCxnSpPr>
        <p:spPr bwMode="auto">
          <a:xfrm flipH="1">
            <a:off x="5867400" y="2061865"/>
            <a:ext cx="1068472" cy="605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95567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411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3) TMCI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&gt; (Mainly) due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to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imaginary part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of the 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transverse impedance</a:t>
            </a: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Example case (~ LHC)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647700"/>
            <a:ext cx="4876800" cy="62865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>
            <a:off x="6400800" y="4191001"/>
            <a:ext cx="0" cy="685799"/>
          </a:xfrm>
          <a:prstGeom prst="straightConnector1">
            <a:avLst/>
          </a:prstGeom>
          <a:solidFill>
            <a:schemeClr val="hlink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6400800" y="2286001"/>
            <a:ext cx="0" cy="1447799"/>
          </a:xfrm>
          <a:prstGeom prst="straightConnector1">
            <a:avLst/>
          </a:prstGeom>
          <a:solidFill>
            <a:schemeClr val="hlink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5486400" y="3733800"/>
            <a:ext cx="2971800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Mode-coupling between modes 0 and -1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39000" y="3352800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239000" y="64886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8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411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3) TMCI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(Mainly) due to imaginary part of the transverse impedance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Example case (~ LHC)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Approximation to find the</a:t>
            </a:r>
          </a:p>
          <a:p>
            <a:pPr marL="457200" lvl="2" algn="just">
              <a:buSzPct val="120000"/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t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hreshold =&gt; When tune </a:t>
            </a:r>
          </a:p>
          <a:p>
            <a:pPr marL="457200" lvl="2" algn="just">
              <a:buSzPct val="120000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shift of mode 0 is ~ -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Q</a:t>
            </a:r>
            <a:r>
              <a:rPr lang="en-US" sz="2000" i="1" baseline="-25000" dirty="0" smtClean="0">
                <a:solidFill>
                  <a:srgbClr val="FFFFFF"/>
                </a:solidFill>
                <a:latin typeface="Arial" charset="0"/>
              </a:rPr>
              <a:t>s</a:t>
            </a:r>
            <a:endParaRPr lang="en-US" sz="2000" i="1" baseline="-25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647700"/>
            <a:ext cx="4876800" cy="62865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5029200" y="1524000"/>
            <a:ext cx="2133600" cy="838200"/>
          </a:xfrm>
          <a:prstGeom prst="line">
            <a:avLst/>
          </a:prstGeom>
          <a:solidFill>
            <a:schemeClr val="hlink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1676400" y="4114800"/>
            <a:ext cx="2057400" cy="762000"/>
          </a:xfrm>
          <a:prstGeom prst="wedgeEllipseCallout">
            <a:avLst>
              <a:gd name="adj1" fmla="val -20236"/>
              <a:gd name="adj2" fmla="val -101587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828800" y="4175125"/>
            <a:ext cx="19050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From </a:t>
            </a:r>
            <a:r>
              <a:rPr lang="en-US" sz="1800" dirty="0" err="1" smtClean="0">
                <a:sym typeface="Mathematica1" pitchFamily="2" charset="2"/>
              </a:rPr>
              <a:t>Sacherer</a:t>
            </a:r>
            <a:r>
              <a:rPr lang="en-US" sz="1800" dirty="0" smtClean="0">
                <a:sym typeface="Mathematica1" pitchFamily="2" charset="2"/>
              </a:rPr>
              <a:t> formula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837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COPPER COATING: WHY AND WHICH THICKNESS?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411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3) TMCI </a:t>
            </a:r>
            <a:r>
              <a:rPr lang="en-US" sz="2000" dirty="0">
                <a:solidFill>
                  <a:srgbClr val="F5C28D"/>
                </a:solidFill>
                <a:latin typeface="Arial" charset="0"/>
              </a:rPr>
              <a:t>=&gt; (Mainly) due to imaginary part of the transverse impedance</a:t>
            </a:r>
          </a:p>
          <a:p>
            <a:pPr marL="0" lvl="1" algn="just"/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Example case (~ LHC)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Approximation to find the</a:t>
            </a:r>
          </a:p>
          <a:p>
            <a:pPr marL="457200" lvl="2" algn="just">
              <a:buSzPct val="120000"/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t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hreshold =&gt; When tune </a:t>
            </a:r>
          </a:p>
          <a:p>
            <a:pPr marL="457200" lvl="2" algn="just">
              <a:buSzPct val="120000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shift of mode 0 is ~ - </a:t>
            </a:r>
            <a:r>
              <a:rPr lang="en-US" sz="2000" i="1" dirty="0" smtClean="0">
                <a:solidFill>
                  <a:srgbClr val="FFFFFF"/>
                </a:solidFill>
                <a:latin typeface="Arial" charset="0"/>
              </a:rPr>
              <a:t>Q</a:t>
            </a:r>
            <a:r>
              <a:rPr lang="en-US" sz="2000" i="1" baseline="-25000" dirty="0" smtClean="0">
                <a:solidFill>
                  <a:srgbClr val="FFFFFF"/>
                </a:solidFill>
                <a:latin typeface="Arial" charset="0"/>
              </a:rPr>
              <a:t>s</a:t>
            </a:r>
            <a:endParaRPr lang="en-US" sz="2000" i="1" baseline="-25000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956228"/>
              </p:ext>
            </p:extLst>
          </p:nvPr>
        </p:nvGraphicFramePr>
        <p:xfrm>
          <a:off x="1981200" y="4673600"/>
          <a:ext cx="52832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93" name="Equation" r:id="rId4" imgW="2743200" imgH="660400" progId="Equation.3">
                  <p:embed/>
                </p:oleObj>
              </mc:Choice>
              <mc:Fallback>
                <p:oleObj name="Equation" r:id="rId4" imgW="27432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673600"/>
                        <a:ext cx="5283200" cy="1270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6629400" y="5638800"/>
            <a:ext cx="2362200" cy="457200"/>
          </a:xfrm>
          <a:prstGeom prst="wedgeEllipseCallout">
            <a:avLst>
              <a:gd name="adj1" fmla="val -47103"/>
              <a:gd name="adj2" fmla="val -105231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793459"/>
              </p:ext>
            </p:extLst>
          </p:nvPr>
        </p:nvGraphicFramePr>
        <p:xfrm>
          <a:off x="6797675" y="5691188"/>
          <a:ext cx="19653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94" name="Equation" r:id="rId6" imgW="1079500" imgH="203200" progId="Equation.3">
                  <p:embed/>
                </p:oleObj>
              </mc:Choice>
              <mc:Fallback>
                <p:oleObj name="Equation" r:id="rId6" imgW="1079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675" y="5691188"/>
                        <a:ext cx="1965325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4673600" y="4038600"/>
            <a:ext cx="1295400" cy="457200"/>
          </a:xfrm>
          <a:prstGeom prst="wedgeEllipseCallout">
            <a:avLst>
              <a:gd name="adj1" fmla="val 56819"/>
              <a:gd name="adj2" fmla="val 87139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808584"/>
              </p:ext>
            </p:extLst>
          </p:nvPr>
        </p:nvGraphicFramePr>
        <p:xfrm>
          <a:off x="4864100" y="4125913"/>
          <a:ext cx="8556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95" name="Equation" r:id="rId8" imgW="469900" imgH="165100" progId="Equation.3">
                  <p:embed/>
                </p:oleObj>
              </mc:Choice>
              <mc:Fallback>
                <p:oleObj name="Equation" r:id="rId8" imgW="4699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4125913"/>
                        <a:ext cx="8556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6426200" y="3962400"/>
            <a:ext cx="1295400" cy="457200"/>
          </a:xfrm>
          <a:prstGeom prst="wedgeEllipseCallout">
            <a:avLst>
              <a:gd name="adj1" fmla="val 3176"/>
              <a:gd name="adj2" fmla="val 105486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169225"/>
              </p:ext>
            </p:extLst>
          </p:nvPr>
        </p:nvGraphicFramePr>
        <p:xfrm>
          <a:off x="6592888" y="4049713"/>
          <a:ext cx="901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96" name="Equation" r:id="rId10" imgW="495300" imgH="165100" progId="Equation.3">
                  <p:embed/>
                </p:oleObj>
              </mc:Choice>
              <mc:Fallback>
                <p:oleObj name="Equation" r:id="rId10" imgW="495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4049713"/>
                        <a:ext cx="9017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590800" y="5791200"/>
            <a:ext cx="1676400" cy="457200"/>
          </a:xfrm>
          <a:prstGeom prst="wedgeEllipseCallout">
            <a:avLst>
              <a:gd name="adj1" fmla="val 133374"/>
              <a:gd name="adj2" fmla="val -162445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67000" y="57912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bg2"/>
                </a:solidFill>
              </a:rPr>
              <a:t>1.15E11 p/b</a:t>
            </a: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5257800" y="3429000"/>
            <a:ext cx="1219200" cy="457200"/>
          </a:xfrm>
          <a:prstGeom prst="wedgeEllipseCallout">
            <a:avLst>
              <a:gd name="adj1" fmla="val 59922"/>
              <a:gd name="adj2" fmla="val 243055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394551"/>
              </p:ext>
            </p:extLst>
          </p:nvPr>
        </p:nvGraphicFramePr>
        <p:xfrm>
          <a:off x="5334000" y="3429000"/>
          <a:ext cx="1097996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97" name="Equation" r:id="rId12" imgW="508000" imgH="190500" progId="Equation.3">
                  <p:embed/>
                </p:oleObj>
              </mc:Choice>
              <mc:Fallback>
                <p:oleObj name="Equation" r:id="rId12" imgW="508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429000"/>
                        <a:ext cx="1097996" cy="414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4572000" y="1219200"/>
            <a:ext cx="3581400" cy="1447800"/>
          </a:xfrm>
          <a:prstGeom prst="wedgeEllipseCallout">
            <a:avLst>
              <a:gd name="adj1" fmla="val -96575"/>
              <a:gd name="adj2" fmla="val 199818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876800" y="1371600"/>
            <a:ext cx="2971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Weighted by the bunch spectrum (mode 0), which also depends on bunch length</a:t>
            </a:r>
            <a:r>
              <a:rPr lang="mr-IN" sz="1800" dirty="0" smtClean="0">
                <a:solidFill>
                  <a:schemeClr val="bg2"/>
                </a:solidFill>
              </a:rPr>
              <a:t>…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2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A (bunch by bunch) resistive transverse damper is usually used to damp the TCBI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=&gt; IF instability rise-time is longer than ~ 10 turns</a:t>
            </a:r>
          </a:p>
        </p:txBody>
      </p:sp>
    </p:spTree>
    <p:extLst>
      <p:ext uri="{BB962C8B-B14F-4D97-AF65-F5344CB8AC3E}">
        <p14:creationId xmlns:p14="http://schemas.microsoft.com/office/powerpoint/2010/main" val="113922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A (bunch by bunch) resistive transverse damper is usually used to damp the TCBI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=&gt; IF instability rise-time is longer than ~ 10 turns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i="1" dirty="0" smtClean="0">
              <a:solidFill>
                <a:srgbClr val="FFFFFF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Depending on Q’ (chromaticity) and the transverse damper gain, a certain amount of non-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</a:rPr>
              <a:t>linearities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 (Landau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</a:rPr>
              <a:t>octupoles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) is also needed to stabilize the single-bunch instabilities by Landau damping</a:t>
            </a:r>
          </a:p>
        </p:txBody>
      </p:sp>
    </p:spTree>
    <p:extLst>
      <p:ext uri="{BB962C8B-B14F-4D97-AF65-F5344CB8AC3E}">
        <p14:creationId xmlns:p14="http://schemas.microsoft.com/office/powerpoint/2010/main" val="89892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A (bunch by bunch) resistive transverse damper is usually used to damp the TCBI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=&gt; IF instability rise-time is longer than ~ 10 turns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i="1" dirty="0" smtClean="0">
              <a:solidFill>
                <a:srgbClr val="FFFFFF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Depending on Q’ (chromaticity) and the transverse damper gain, a certain amount of non-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</a:rPr>
              <a:t>linearities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 (Landau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</a:rPr>
              <a:t>octupoles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) is also needed to stabilize the single-bunch instabilities by Landau damping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 smtClean="0">
              <a:solidFill>
                <a:srgbClr val="FFFF00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Recent studies revealed that for Q’ = 0 the resistive transverse damper is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</a:rPr>
              <a:t>destabilising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 (for the single bunch) and shed a light on the physical mechanism</a:t>
            </a:r>
          </a:p>
        </p:txBody>
      </p:sp>
    </p:spTree>
    <p:extLst>
      <p:ext uri="{BB962C8B-B14F-4D97-AF65-F5344CB8AC3E}">
        <p14:creationId xmlns:p14="http://schemas.microsoft.com/office/powerpoint/2010/main" val="208614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838200"/>
            <a:ext cx="899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err="1" smtClean="0">
                <a:solidFill>
                  <a:schemeClr val="hlink"/>
                </a:solidFill>
                <a:latin typeface="Arial" charset="0"/>
              </a:rPr>
              <a:t>Destabilising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 effect of the resistive transverse damper (in red below) 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1219200"/>
            <a:ext cx="4368800" cy="5638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315200" y="35930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315200" y="6400800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8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838200"/>
            <a:ext cx="899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err="1" smtClean="0">
                <a:solidFill>
                  <a:schemeClr val="hlink"/>
                </a:solidFill>
                <a:latin typeface="Arial" charset="0"/>
              </a:rPr>
              <a:t>Destabilising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 effect of the resistive transverse damper (in red below) 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600200"/>
            <a:ext cx="441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This </a:t>
            </a:r>
            <a:r>
              <a:rPr lang="en-US" sz="2000" dirty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is the interaction between modes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- 1 </a:t>
            </a:r>
            <a:r>
              <a:rPr lang="en-US" sz="2000" dirty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and 0 through the damper which creates the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instability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1219200"/>
            <a:ext cx="4368800" cy="5638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315200" y="35930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315200" y="6400800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2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838200"/>
            <a:ext cx="899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err="1" smtClean="0">
                <a:solidFill>
                  <a:schemeClr val="hlink"/>
                </a:solidFill>
                <a:latin typeface="Arial" charset="0"/>
              </a:rPr>
              <a:t>Destabilising</a:t>
            </a: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 effect of the resistive transverse damper (in red below) 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600200"/>
            <a:ext cx="441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This </a:t>
            </a:r>
            <a:r>
              <a:rPr lang="en-US" sz="2000" dirty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is the interaction between modes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- 1 </a:t>
            </a:r>
            <a:r>
              <a:rPr lang="en-US" sz="2000" dirty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and 0 through the damper which creates the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instability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 smtClean="0">
              <a:solidFill>
                <a:schemeClr val="tx1"/>
              </a:solidFill>
              <a:ea typeface="ＭＳ Ｐゴシック" pitchFamily="-106" charset="-128"/>
              <a:cs typeface="ＭＳ Ｐゴシック" pitchFamily="-106" charset="-128"/>
              <a:sym typeface="Mathematica1" pitchFamily="2" charset="2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The </a:t>
            </a:r>
            <a:r>
              <a:rPr lang="en-US" sz="2000" dirty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“coupling” between the 2 modes pushes apart the instability growth rates and as the lowest one is 0, it becomes negative</a:t>
            </a:r>
            <a:endParaRPr lang="en-US" sz="1600" dirty="0">
              <a:solidFill>
                <a:schemeClr val="tx1"/>
              </a:solidFill>
              <a:ea typeface="ＭＳ Ｐゴシック" pitchFamily="-106" charset="-128"/>
              <a:cs typeface="ＭＳ Ｐゴシック" pitchFamily="-106" charset="-128"/>
              <a:sym typeface="Mathematica1" pitchFamily="2" charset="2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1219200"/>
            <a:ext cx="4368800" cy="5638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315200" y="35930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315200" y="6400800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0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514600"/>
            <a:ext cx="6248400" cy="3940318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341430"/>
              </p:ext>
            </p:extLst>
          </p:nvPr>
        </p:nvGraphicFramePr>
        <p:xfrm>
          <a:off x="1143000" y="1686716"/>
          <a:ext cx="6780213" cy="523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06" name="Equation" r:id="rId5" imgW="2311400" imgH="177800" progId="Equation.3">
                  <p:embed/>
                </p:oleObj>
              </mc:Choice>
              <mc:Fallback>
                <p:oleObj name="Equation" r:id="rId5" imgW="2311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1686716"/>
                        <a:ext cx="6780213" cy="52308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000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990600"/>
            <a:ext cx="8763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-106" charset="-128"/>
                <a:cs typeface="ＭＳ Ｐゴシック" pitchFamily="-106" charset="-128"/>
                <a:sym typeface="Mathematica1" pitchFamily="2" charset="2"/>
              </a:rPr>
              <a:t>Considering only the 2 modes 0 and - 1 yields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343400" y="6172200"/>
            <a:ext cx="1219200" cy="2788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24400" y="6019800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0" lvl="1" algn="just"/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i="1" baseline="-25000" dirty="0" err="1" smtClean="0">
                <a:solidFill>
                  <a:srgbClr val="000000"/>
                </a:solidFill>
                <a:latin typeface="Arial" charset="0"/>
              </a:rPr>
              <a:t>b</a:t>
            </a:r>
            <a:endParaRPr lang="en-US" sz="2000" i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105400" y="60314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4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LHC BEAM CHAMBER</a:t>
            </a:r>
          </a:p>
        </p:txBody>
      </p:sp>
      <p:pic>
        <p:nvPicPr>
          <p:cNvPr id="19" name="Picture 20" descr="arc BS saw teeth 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799"/>
            <a:ext cx="7259931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09534" y="5253335"/>
            <a:ext cx="2800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Longitudinal weld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34"/>
          <p:cNvCxnSpPr>
            <a:cxnSpLocks noChangeShapeType="1"/>
            <a:stCxn id="10" idx="0"/>
          </p:cNvCxnSpPr>
          <p:nvPr/>
        </p:nvCxnSpPr>
        <p:spPr bwMode="auto">
          <a:xfrm flipV="1">
            <a:off x="2409767" y="3886200"/>
            <a:ext cx="943033" cy="1367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90934" y="5634335"/>
            <a:ext cx="2304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Pumping slots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34"/>
          <p:cNvCxnSpPr>
            <a:cxnSpLocks noChangeShapeType="1"/>
            <a:stCxn id="12" idx="0"/>
          </p:cNvCxnSpPr>
          <p:nvPr/>
        </p:nvCxnSpPr>
        <p:spPr bwMode="auto">
          <a:xfrm flipH="1" flipV="1">
            <a:off x="4800600" y="4800600"/>
            <a:ext cx="942828" cy="8337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34208" y="3805534"/>
            <a:ext cx="16213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Saw teeth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34"/>
          <p:cNvCxnSpPr>
            <a:cxnSpLocks noChangeShapeType="1"/>
            <a:stCxn id="14" idx="0"/>
          </p:cNvCxnSpPr>
          <p:nvPr/>
        </p:nvCxnSpPr>
        <p:spPr bwMode="auto">
          <a:xfrm flipH="1" flipV="1">
            <a:off x="5943600" y="3352800"/>
            <a:ext cx="1401287" cy="452734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07" y="4343400"/>
            <a:ext cx="3521693" cy="8382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09231" y="909935"/>
            <a:ext cx="5914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 screen tube (Stainless-</a:t>
            </a:r>
            <a:r>
              <a:rPr lang="en-US" dirty="0">
                <a:solidFill>
                  <a:srgbClr val="FFFF00"/>
                </a:solidFill>
              </a:rPr>
              <a:t>Steel: SS)</a:t>
            </a:r>
          </a:p>
        </p:txBody>
      </p:sp>
      <p:cxnSp>
        <p:nvCxnSpPr>
          <p:cNvPr id="18" name="Straight Arrow Connector 34"/>
          <p:cNvCxnSpPr>
            <a:cxnSpLocks noChangeShapeType="1"/>
            <a:stCxn id="17" idx="2"/>
          </p:cNvCxnSpPr>
          <p:nvPr/>
        </p:nvCxnSpPr>
        <p:spPr bwMode="auto">
          <a:xfrm flipH="1">
            <a:off x="3505200" y="1371600"/>
            <a:ext cx="661406" cy="1447800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5000" y="1600200"/>
            <a:ext cx="2441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Copper coating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34"/>
          <p:cNvCxnSpPr>
            <a:cxnSpLocks noChangeShapeType="1"/>
            <a:stCxn id="20" idx="2"/>
          </p:cNvCxnSpPr>
          <p:nvPr/>
        </p:nvCxnSpPr>
        <p:spPr bwMode="auto">
          <a:xfrm flipH="1">
            <a:off x="5867400" y="2061865"/>
            <a:ext cx="1068472" cy="605135"/>
          </a:xfrm>
          <a:prstGeom prst="straightConnector1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arrow" w="med" len="med"/>
          </a:ln>
        </p:spPr>
      </p:cxnSp>
      <p:cxnSp>
        <p:nvCxnSpPr>
          <p:cNvPr id="3" name="Straight Arrow Connector 2"/>
          <p:cNvCxnSpPr/>
          <p:nvPr/>
        </p:nvCxnSpPr>
        <p:spPr bwMode="auto">
          <a:xfrm>
            <a:off x="5410200" y="2286000"/>
            <a:ext cx="0" cy="2819400"/>
          </a:xfrm>
          <a:prstGeom prst="straightConnector1">
            <a:avLst/>
          </a:prstGeom>
          <a:solidFill>
            <a:schemeClr val="hlink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780884" y="3276600"/>
            <a:ext cx="6456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4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99" y="2514600"/>
            <a:ext cx="6264059" cy="3950193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805768"/>
              </p:ext>
            </p:extLst>
          </p:nvPr>
        </p:nvGraphicFramePr>
        <p:xfrm>
          <a:off x="919163" y="1685925"/>
          <a:ext cx="72278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30" name="Equation" r:id="rId5" imgW="2463800" imgH="177800" progId="Equation.3">
                  <p:embed/>
                </p:oleObj>
              </mc:Choice>
              <mc:Fallback>
                <p:oleObj name="Equation" r:id="rId5" imgW="24638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9163" y="1685925"/>
                        <a:ext cx="7227887" cy="523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000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343400" y="6172200"/>
            <a:ext cx="1219200" cy="2788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6019800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0" lvl="1" algn="just"/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i="1" baseline="-25000" dirty="0" err="1" smtClean="0">
                <a:solidFill>
                  <a:srgbClr val="000000"/>
                </a:solidFill>
                <a:latin typeface="Arial" charset="0"/>
              </a:rPr>
              <a:t>b</a:t>
            </a:r>
            <a:endParaRPr lang="en-US" sz="2000" i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105400" y="60314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5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514600"/>
            <a:ext cx="6248400" cy="3940318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871559"/>
              </p:ext>
            </p:extLst>
          </p:nvPr>
        </p:nvGraphicFramePr>
        <p:xfrm>
          <a:off x="919163" y="1685925"/>
          <a:ext cx="72278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54" name="Equation" r:id="rId5" imgW="2463800" imgH="177800" progId="Equation.3">
                  <p:embed/>
                </p:oleObj>
              </mc:Choice>
              <mc:Fallback>
                <p:oleObj name="Equation" r:id="rId5" imgW="24638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9163" y="1685925"/>
                        <a:ext cx="7227887" cy="523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000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343400" y="6172200"/>
            <a:ext cx="1219200" cy="2788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24400" y="6019800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0" lvl="1" algn="just"/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i="1" baseline="-25000" dirty="0" err="1" smtClean="0">
                <a:solidFill>
                  <a:srgbClr val="000000"/>
                </a:solidFill>
                <a:latin typeface="Arial" charset="0"/>
              </a:rPr>
              <a:t>b</a:t>
            </a:r>
            <a:endParaRPr lang="en-US" sz="2000" i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105400" y="60314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6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99" y="2514600"/>
            <a:ext cx="6248401" cy="3940317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345677"/>
              </p:ext>
            </p:extLst>
          </p:nvPr>
        </p:nvGraphicFramePr>
        <p:xfrm>
          <a:off x="827088" y="1685925"/>
          <a:ext cx="74136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78" name="Equation" r:id="rId5" imgW="2527300" imgH="177800" progId="Equation.3">
                  <p:embed/>
                </p:oleObj>
              </mc:Choice>
              <mc:Fallback>
                <p:oleObj name="Equation" r:id="rId5" imgW="2527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7088" y="1685925"/>
                        <a:ext cx="7413625" cy="523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000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343400" y="6172200"/>
            <a:ext cx="1219200" cy="2788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24400" y="6019800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0" lvl="1" algn="just"/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i="1" baseline="-25000" dirty="0" err="1" smtClean="0">
                <a:solidFill>
                  <a:srgbClr val="000000"/>
                </a:solidFill>
                <a:latin typeface="Arial" charset="0"/>
              </a:rPr>
              <a:t>b</a:t>
            </a:r>
            <a:endParaRPr lang="en-US" sz="2000" i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105400" y="60314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2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0" y="2514600"/>
            <a:ext cx="6223000" cy="3924300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424537"/>
              </p:ext>
            </p:extLst>
          </p:nvPr>
        </p:nvGraphicFramePr>
        <p:xfrm>
          <a:off x="733425" y="1685925"/>
          <a:ext cx="76009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02" name="Equation" r:id="rId5" imgW="2590800" imgH="177800" progId="Equation.3">
                  <p:embed/>
                </p:oleObj>
              </mc:Choice>
              <mc:Fallback>
                <p:oleObj name="Equation" r:id="rId5" imgW="25908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3425" y="1685925"/>
                        <a:ext cx="7600950" cy="523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000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343400" y="6172203"/>
            <a:ext cx="1219200" cy="26215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24400" y="6019800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0" lvl="1" algn="just"/>
            <a:r>
              <a:rPr lang="en-US" sz="2000" i="1" dirty="0" err="1" smtClean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000" i="1" baseline="-25000" dirty="0" err="1" smtClean="0">
                <a:solidFill>
                  <a:srgbClr val="000000"/>
                </a:solidFill>
                <a:latin typeface="Arial" charset="0"/>
              </a:rPr>
              <a:t>b</a:t>
            </a:r>
            <a:endParaRPr lang="en-US" sz="2000" i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105400" y="6031468"/>
            <a:ext cx="762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2"/>
                </a:solidFill>
              </a:rPr>
              <a:t>[</a:t>
            </a:r>
            <a:r>
              <a:rPr lang="en-US" sz="1800" dirty="0" err="1" smtClean="0">
                <a:solidFill>
                  <a:schemeClr val="bg2"/>
                </a:solidFill>
              </a:rPr>
              <a:t>a.u</a:t>
            </a:r>
            <a:r>
              <a:rPr lang="en-US" sz="1800" dirty="0" smtClean="0">
                <a:solidFill>
                  <a:schemeClr val="bg2"/>
                </a:solidFill>
              </a:rPr>
              <a:t>.]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0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The consequences on the Landau damping are currently under investigation (as the assumption of independent modes cannot be made anymore)</a:t>
            </a:r>
          </a:p>
        </p:txBody>
      </p:sp>
    </p:spTree>
    <p:extLst>
      <p:ext uri="{BB962C8B-B14F-4D97-AF65-F5344CB8AC3E}">
        <p14:creationId xmlns:p14="http://schemas.microsoft.com/office/powerpoint/2010/main" val="259056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EFFECT OF THE (RESISTIVE) TRANSVERSE DAMPER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The consequences on the Landau damping are currently under investigation (as the assumption of independent modes cannot be made anymore)</a:t>
            </a:r>
          </a:p>
          <a:p>
            <a:pPr marL="342900" lvl="1" indent="-342900" algn="just">
              <a:buFont typeface="Wingdings" charset="2"/>
              <a:buChar char="u"/>
            </a:pPr>
            <a:endParaRPr lang="en-US" sz="2000" dirty="0">
              <a:solidFill>
                <a:schemeClr val="hlink"/>
              </a:solidFill>
              <a:latin typeface="Arial" charset="0"/>
            </a:endParaRPr>
          </a:p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However, with a sufficiently strong (and low noise) transverse damper, the TCBI (low frequency) should not be a problem anymore =&gt; Particular attention should be paid to the high frequency (single-bunch) regime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6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COATING (e.g. a-C) OR SURFACE TREATMENT (e.g. LESS)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TO FIGHT AGAINST E-CLOUD</a:t>
            </a:r>
          </a:p>
        </p:txBody>
      </p:sp>
    </p:spTree>
    <p:extLst>
      <p:ext uri="{BB962C8B-B14F-4D97-AF65-F5344CB8AC3E}">
        <p14:creationId xmlns:p14="http://schemas.microsoft.com/office/powerpoint/2010/main" val="49172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COATING (e.g. a-C) OR SURFACE TREATMENT (e.g. LESS)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TO FIGHT AGAINST E-CLOUD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This will increase the resistivity (or roughness) at high frequency =&gt; Mainly the imaginary parts of the longitudinal and transverse impedances </a:t>
            </a:r>
          </a:p>
        </p:txBody>
      </p:sp>
    </p:spTree>
    <p:extLst>
      <p:ext uri="{BB962C8B-B14F-4D97-AF65-F5344CB8AC3E}">
        <p14:creationId xmlns:p14="http://schemas.microsoft.com/office/powerpoint/2010/main" val="254337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COATING (e.g. a-C) OR SURFACE TREATMENT (e.g. LESS)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TO FIGHT AGAINST E-CLOUD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This will increase the resistivity (or roughness) at high frequency =&gt; Mainly the imaginary parts of the longitudinal and transverse impedances 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Increase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of imaginary part of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longitudinal impedance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at high frequency =&gt; More critical for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the loss of longitudinal Landau damping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COATING (e.g. a-C) OR SURFACE TREATMENT (e.g. LESS)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TO FIGHT AGAINST E-CLOUD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1" indent="-342900" algn="just">
              <a:buFont typeface="Wingdings" charset="2"/>
              <a:buChar char="u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This will increase the resistivity (or roughness) at high frequency =&gt; Mainly the imaginary parts of the longitudinal and transverse impedances 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Increase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of imaginary part of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longitudinal impedance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at high frequency =&gt; More critical for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the loss of longitudinal Landau damping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947111"/>
              </p:ext>
            </p:extLst>
          </p:nvPr>
        </p:nvGraphicFramePr>
        <p:xfrm>
          <a:off x="2074863" y="3905250"/>
          <a:ext cx="3862387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3" name="Equation" r:id="rId4" imgW="1879600" imgH="469900" progId="Equation.3">
                  <p:embed/>
                </p:oleObj>
              </mc:Choice>
              <mc:Fallback>
                <p:oleObj name="Equation" r:id="rId4" imgW="1879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4863" y="3905250"/>
                        <a:ext cx="3862387" cy="971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3505200" y="3352800"/>
            <a:ext cx="1066800" cy="457200"/>
          </a:xfrm>
          <a:prstGeom prst="wedgeEllipseCallout">
            <a:avLst>
              <a:gd name="adj1" fmla="val 70350"/>
              <a:gd name="adj2" fmla="val 109662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581400" y="33528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chemeClr val="bg2"/>
                </a:solidFill>
              </a:rPr>
              <a:t>35640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4648200" y="3276600"/>
            <a:ext cx="1066800" cy="457200"/>
          </a:xfrm>
          <a:prstGeom prst="wedgeEllipseCallout">
            <a:avLst>
              <a:gd name="adj1" fmla="val 6000"/>
              <a:gd name="adj2" fmla="val 109402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724400" y="32766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bg2"/>
                </a:solidFill>
              </a:rPr>
              <a:t>16 MV</a:t>
            </a: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5486400" y="2895600"/>
            <a:ext cx="3581400" cy="457200"/>
          </a:xfrm>
          <a:prstGeom prst="wedgeEllipseCallout">
            <a:avLst>
              <a:gd name="adj1" fmla="val -37741"/>
              <a:gd name="adj2" fmla="val 231945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369362"/>
              </p:ext>
            </p:extLst>
          </p:nvPr>
        </p:nvGraphicFramePr>
        <p:xfrm>
          <a:off x="5607050" y="2971800"/>
          <a:ext cx="316865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4" name="Equation" r:id="rId6" imgW="1739900" imgH="177800" progId="Equation.3">
                  <p:embed/>
                </p:oleObj>
              </mc:Choice>
              <mc:Fallback>
                <p:oleObj name="Equation" r:id="rId6" imgW="1739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7050" y="2971800"/>
                        <a:ext cx="3168650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3657600" y="5334000"/>
            <a:ext cx="2362200" cy="838200"/>
          </a:xfrm>
          <a:prstGeom prst="wedgeEllipseCallout">
            <a:avLst>
              <a:gd name="adj1" fmla="val -69557"/>
              <a:gd name="adj2" fmla="val -108290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505200" y="5394325"/>
            <a:ext cx="2743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Weighted by the </a:t>
            </a:r>
            <a:br>
              <a:rPr lang="en-US" sz="1800" dirty="0" smtClean="0">
                <a:sym typeface="Mathematica1" pitchFamily="2" charset="2"/>
              </a:rPr>
            </a:br>
            <a:r>
              <a:rPr lang="en-US" sz="1800" dirty="0" smtClean="0">
                <a:sym typeface="Mathematica1" pitchFamily="2" charset="2"/>
              </a:rPr>
              <a:t>bunch spectrum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1676400" y="5334000"/>
            <a:ext cx="1219200" cy="533400"/>
          </a:xfrm>
          <a:prstGeom prst="wedgeEllipseCallout">
            <a:avLst>
              <a:gd name="adj1" fmla="val 19436"/>
              <a:gd name="adj2" fmla="val -147583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914400" y="5394325"/>
            <a:ext cx="27432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i="1" dirty="0" smtClean="0">
                <a:sym typeface="Mathematica1" pitchFamily="2" charset="2"/>
              </a:rPr>
              <a:t>n</a:t>
            </a:r>
            <a:r>
              <a:rPr lang="en-US" sz="1800" dirty="0" smtClean="0">
                <a:sym typeface="Mathematica1" pitchFamily="2" charset="2"/>
              </a:rPr>
              <a:t> = </a:t>
            </a:r>
            <a:r>
              <a:rPr lang="en-US" sz="1800" i="1" dirty="0" smtClean="0">
                <a:sym typeface="Mathematica1" pitchFamily="2" charset="2"/>
              </a:rPr>
              <a:t>f</a:t>
            </a:r>
            <a:r>
              <a:rPr lang="en-US" sz="1800" dirty="0" smtClean="0">
                <a:sym typeface="Mathematica1" pitchFamily="2" charset="2"/>
              </a:rPr>
              <a:t> / </a:t>
            </a:r>
            <a:r>
              <a:rPr lang="en-US" sz="1800" i="1" dirty="0" err="1" smtClean="0">
                <a:sym typeface="Mathematica1" pitchFamily="2" charset="2"/>
              </a:rPr>
              <a:t>f</a:t>
            </a:r>
            <a:r>
              <a:rPr lang="en-US" sz="1800" i="1" baseline="-25000" dirty="0" err="1" smtClean="0">
                <a:sym typeface="Mathematica1" pitchFamily="2" charset="2"/>
              </a:rPr>
              <a:t>rev</a:t>
            </a:r>
            <a:endParaRPr lang="en-US" sz="1800" i="1" baseline="-250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196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INTRODUCTION: THE IMPEDANCE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982"/>
            <a:ext cx="92202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7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COATING (e.g. a-C) OR SURFACE TREATMENT (e.g. LESS)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TO FIGHT AGAINST E-CLOUD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Increase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of imaginary part of transverse impedance at high frequency =&gt; More critical for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TMCI</a:t>
            </a:r>
          </a:p>
        </p:txBody>
      </p:sp>
    </p:spTree>
    <p:extLst>
      <p:ext uri="{BB962C8B-B14F-4D97-AF65-F5344CB8AC3E}">
        <p14:creationId xmlns:p14="http://schemas.microsoft.com/office/powerpoint/2010/main" val="79697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COATING (e.g. a-C) OR SURFACE TREATMENT (e.g. LESS)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TO FIGHT AGAINST E-CLOUD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Increase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of imaginary part of transverse impedance at high frequency =&gt; More critical for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TMCI</a:t>
            </a:r>
          </a:p>
          <a:p>
            <a:pPr marL="1257300" lvl="3" indent="-342900" algn="just">
              <a:buSzPct val="120000"/>
              <a:buFont typeface="Arial"/>
              <a:buChar char="•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Example case of FCC-</a:t>
            </a:r>
            <a:r>
              <a:rPr lang="en-US" sz="2000" dirty="0" err="1" smtClean="0">
                <a:solidFill>
                  <a:srgbClr val="F5C28D"/>
                </a:solidFill>
                <a:latin typeface="Arial" charset="0"/>
              </a:rPr>
              <a:t>hh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, where laser treatment was proposed as baseline for SEY reduction</a:t>
            </a: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3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COATING (e.g. a-C) OR SURFACE TREATMENT (e.g. LESS)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TO FIGHT AGAINST E-CLOUD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Increase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of imaginary part of transverse impedance at high frequency =&gt; More critical for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TMCI</a:t>
            </a:r>
          </a:p>
          <a:p>
            <a:pPr marL="1257300" lvl="3" indent="-342900" algn="just">
              <a:buSzPct val="120000"/>
              <a:buFont typeface="Arial"/>
              <a:buChar char="•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Example case of FCC-</a:t>
            </a:r>
            <a:r>
              <a:rPr lang="en-US" sz="2000" dirty="0" err="1" smtClean="0">
                <a:solidFill>
                  <a:srgbClr val="F5C28D"/>
                </a:solidFill>
                <a:latin typeface="Arial" charset="0"/>
              </a:rPr>
              <a:t>hh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, where laser treatment was proposed as baseline for SEY reduction</a:t>
            </a: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787525" lvl="3" indent="-873125" algn="just">
              <a:buSzPct val="120000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	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 descr="Screen Shot 2017-03-07 at 16.41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26" y="2286000"/>
            <a:ext cx="4271274" cy="3505200"/>
          </a:xfrm>
          <a:prstGeom prst="rect">
            <a:avLst/>
          </a:prstGeom>
        </p:spPr>
      </p:pic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2971110" y="5486400"/>
            <a:ext cx="190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1" dirty="0"/>
              <a:t>Sergey </a:t>
            </a:r>
            <a:r>
              <a:rPr lang="en-US" sz="1600" i="1" dirty="0" err="1"/>
              <a:t>Arsenyev</a:t>
            </a:r>
            <a:endParaRPr lang="en-US" sz="1600" i="1" dirty="0"/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5181600" y="2895600"/>
            <a:ext cx="1524000" cy="533400"/>
          </a:xfrm>
          <a:prstGeom prst="wedgeEllipseCallout">
            <a:avLst>
              <a:gd name="adj1" fmla="val -38814"/>
              <a:gd name="adj2" fmla="val -112913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029200" y="2955925"/>
            <a:ext cx="19050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Dotted line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205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COATING (e.g. a-C) OR SURFACE TREATMENT (e.g. LESS) </a:t>
            </a:r>
            <a:b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</a:br>
            <a:r>
              <a:rPr lang="en-US" dirty="0" smtClean="0">
                <a:solidFill>
                  <a:schemeClr val="tx1"/>
                </a:solidFill>
                <a:latin typeface="+mj-lt"/>
                <a:sym typeface="Mathematica1" pitchFamily="2" charset="2"/>
              </a:rPr>
              <a:t>TO FIGHT AGAINST E-CLOUD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Increase 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of imaginary part of transverse impedance at high frequency =&gt; More critical for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TMCI</a:t>
            </a:r>
          </a:p>
          <a:p>
            <a:pPr marL="1257300" lvl="3" indent="-342900" algn="just">
              <a:buSzPct val="120000"/>
              <a:buFont typeface="Arial"/>
              <a:buChar char="•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Example case of FCC-</a:t>
            </a:r>
            <a:r>
              <a:rPr lang="en-US" sz="2000" dirty="0" err="1" smtClean="0">
                <a:solidFill>
                  <a:srgbClr val="F5C28D"/>
                </a:solidFill>
                <a:latin typeface="Arial" charset="0"/>
              </a:rPr>
              <a:t>hh</a:t>
            </a: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, where laser treatment was proposed as baseline for SEY reduction</a:t>
            </a: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1257300" lvl="3" indent="-342900" algn="just">
              <a:buSzPct val="120000"/>
              <a:buFont typeface="Arial"/>
              <a:buChar char="•"/>
            </a:pPr>
            <a:endParaRPr lang="en-US" sz="2000" dirty="0" smtClean="0">
              <a:solidFill>
                <a:srgbClr val="F5C28D"/>
              </a:solidFill>
              <a:latin typeface="Arial" charset="0"/>
            </a:endParaRPr>
          </a:p>
          <a:p>
            <a:pPr marL="1787525" lvl="3" indent="-873125" algn="just">
              <a:buSzPct val="120000"/>
            </a:pPr>
            <a:r>
              <a:rPr lang="en-US" sz="2000" dirty="0" smtClean="0">
                <a:solidFill>
                  <a:srgbClr val="F5C28D"/>
                </a:solidFill>
                <a:latin typeface="Arial" charset="0"/>
              </a:rPr>
              <a:t>	=&gt; Measurements at low temperature and high magnetic field are required (and planned) </a:t>
            </a:r>
            <a:endParaRPr lang="en-US" sz="2000" dirty="0">
              <a:solidFill>
                <a:srgbClr val="F5C28D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marL="800100" lvl="2" indent="-342900" algn="just">
              <a:buSzPct val="120000"/>
              <a:buFont typeface="Wingdings" charset="2"/>
              <a:buChar char="§"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 descr="Screen Shot 2017-03-07 at 16.41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26" y="2286000"/>
            <a:ext cx="4271274" cy="3505200"/>
          </a:xfrm>
          <a:prstGeom prst="rect">
            <a:avLst/>
          </a:prstGeom>
        </p:spPr>
      </p:pic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2971110" y="5486400"/>
            <a:ext cx="190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1" dirty="0"/>
              <a:t>Sergey </a:t>
            </a:r>
            <a:r>
              <a:rPr lang="en-US" sz="1600" i="1" dirty="0" err="1"/>
              <a:t>Arsenyev</a:t>
            </a:r>
            <a:endParaRPr lang="en-US" sz="1600" i="1" dirty="0"/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5181600" y="2895600"/>
            <a:ext cx="1524000" cy="533400"/>
          </a:xfrm>
          <a:prstGeom prst="wedgeEllipseCallout">
            <a:avLst>
              <a:gd name="adj1" fmla="val -38814"/>
              <a:gd name="adj2" fmla="val -112913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029200" y="2955925"/>
            <a:ext cx="19050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Dotted line</a:t>
            </a:r>
            <a:endParaRPr lang="en-US" sz="1800" dirty="0"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377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HTS COATING for FCC-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hh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: YBCO (from Sergio 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Calatroni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 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4499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HTS COATING for FCC-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hh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: YBCO (from Sergio 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Calatroni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 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723900"/>
            <a:ext cx="8128000" cy="499110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28" name="Straight Connector 27"/>
          <p:cNvCxnSpPr>
            <a:stCxn id="30" idx="6"/>
          </p:cNvCxnSpPr>
          <p:nvPr/>
        </p:nvCxnSpPr>
        <p:spPr bwMode="auto">
          <a:xfrm>
            <a:off x="1066800" y="1016000"/>
            <a:ext cx="7239000" cy="0"/>
          </a:xfrm>
          <a:prstGeom prst="line">
            <a:avLst/>
          </a:prstGeom>
          <a:solidFill>
            <a:schemeClr val="hlink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57200" y="8636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sz="1600" dirty="0" smtClean="0">
                <a:solidFill>
                  <a:schemeClr val="bg2"/>
                </a:solidFill>
                <a:sym typeface="Mathematica1" pitchFamily="2" charset="2"/>
              </a:rPr>
              <a:t>1</a:t>
            </a:r>
            <a:endParaRPr lang="en-US" sz="1600" dirty="0">
              <a:solidFill>
                <a:schemeClr val="bg2"/>
              </a:solidFill>
              <a:sym typeface="Mathematica1" pitchFamily="2" charset="2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09600" y="863600"/>
            <a:ext cx="457200" cy="3048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467600" y="787400"/>
            <a:ext cx="0" cy="4572000"/>
          </a:xfrm>
          <a:prstGeom prst="line">
            <a:avLst/>
          </a:prstGeom>
          <a:solidFill>
            <a:schemeClr val="hlink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7086600" y="5359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sz="1600" dirty="0" smtClean="0">
                <a:solidFill>
                  <a:schemeClr val="bg2"/>
                </a:solidFill>
                <a:sym typeface="Mathematica1" pitchFamily="2" charset="2"/>
              </a:rPr>
              <a:t>10</a:t>
            </a:r>
            <a:r>
              <a:rPr lang="en-US" sz="1600" baseline="30000" dirty="0" smtClean="0">
                <a:solidFill>
                  <a:schemeClr val="bg2"/>
                </a:solidFill>
                <a:sym typeface="Mathematica1" pitchFamily="2" charset="2"/>
              </a:rPr>
              <a:t>9</a:t>
            </a:r>
            <a:endParaRPr lang="en-US" sz="1600" baseline="30000" dirty="0">
              <a:solidFill>
                <a:schemeClr val="bg2"/>
              </a:solidFill>
              <a:sym typeface="Mathematica1" pitchFamily="2" charset="2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239000" y="5359400"/>
            <a:ext cx="457200" cy="3048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1600200" y="2743200"/>
            <a:ext cx="1828800" cy="838200"/>
          </a:xfrm>
          <a:prstGeom prst="wedgeEllipseCallout">
            <a:avLst>
              <a:gd name="adj1" fmla="val -92750"/>
              <a:gd name="adj2" fmla="val -17305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600200" y="2879725"/>
            <a:ext cx="19050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Vs. copper at injection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001000" y="43434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8001000" y="46598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120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HTS COATING for FCC-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hh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: YBCO (from Sergio 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Calatroni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 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723900"/>
            <a:ext cx="8128000" cy="499110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28" name="Straight Connector 27"/>
          <p:cNvCxnSpPr>
            <a:stCxn id="30" idx="6"/>
          </p:cNvCxnSpPr>
          <p:nvPr/>
        </p:nvCxnSpPr>
        <p:spPr bwMode="auto">
          <a:xfrm>
            <a:off x="1066800" y="1016000"/>
            <a:ext cx="7239000" cy="0"/>
          </a:xfrm>
          <a:prstGeom prst="line">
            <a:avLst/>
          </a:prstGeom>
          <a:solidFill>
            <a:schemeClr val="hlink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57200" y="8636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sz="1600" dirty="0" smtClean="0">
                <a:solidFill>
                  <a:schemeClr val="bg2"/>
                </a:solidFill>
                <a:sym typeface="Mathematica1" pitchFamily="2" charset="2"/>
              </a:rPr>
              <a:t>1</a:t>
            </a:r>
            <a:endParaRPr lang="en-US" sz="1600" dirty="0">
              <a:solidFill>
                <a:schemeClr val="bg2"/>
              </a:solidFill>
              <a:sym typeface="Mathematica1" pitchFamily="2" charset="2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09600" y="863600"/>
            <a:ext cx="457200" cy="3048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467600" y="787400"/>
            <a:ext cx="0" cy="4572000"/>
          </a:xfrm>
          <a:prstGeom prst="line">
            <a:avLst/>
          </a:prstGeom>
          <a:solidFill>
            <a:schemeClr val="hlink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7086600" y="5359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sz="1600" dirty="0" smtClean="0">
                <a:solidFill>
                  <a:schemeClr val="bg2"/>
                </a:solidFill>
                <a:sym typeface="Mathematica1" pitchFamily="2" charset="2"/>
              </a:rPr>
              <a:t>10</a:t>
            </a:r>
            <a:r>
              <a:rPr lang="en-US" sz="1600" baseline="30000" dirty="0" smtClean="0">
                <a:solidFill>
                  <a:schemeClr val="bg2"/>
                </a:solidFill>
                <a:sym typeface="Mathematica1" pitchFamily="2" charset="2"/>
              </a:rPr>
              <a:t>9</a:t>
            </a:r>
            <a:endParaRPr lang="en-US" sz="1600" baseline="30000" dirty="0">
              <a:solidFill>
                <a:schemeClr val="bg2"/>
              </a:solidFill>
              <a:sym typeface="Mathematica1" pitchFamily="2" charset="2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239000" y="5359400"/>
            <a:ext cx="457200" cy="3048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1600200" y="2743200"/>
            <a:ext cx="1828800" cy="838200"/>
          </a:xfrm>
          <a:prstGeom prst="wedgeEllipseCallout">
            <a:avLst>
              <a:gd name="adj1" fmla="val -92750"/>
              <a:gd name="adj2" fmla="val -17305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600200" y="2879725"/>
            <a:ext cx="19050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Vs. copper at injection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5791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Much better at low and intermediate frequencies 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001000" y="43434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8001000" y="46598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523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HTS COATING for FCC-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hh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: YBCO (from Sergio </a:t>
            </a:r>
            <a:r>
              <a:rPr lang="en-US" dirty="0" err="1" smtClean="0">
                <a:solidFill>
                  <a:schemeClr val="tx1"/>
                </a:solidFill>
                <a:sym typeface="Mathematica1" pitchFamily="2" charset="2"/>
              </a:rPr>
              <a:t>Calatroni</a:t>
            </a: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) 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723900"/>
            <a:ext cx="8128000" cy="499110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28" name="Straight Connector 27"/>
          <p:cNvCxnSpPr>
            <a:stCxn id="30" idx="6"/>
          </p:cNvCxnSpPr>
          <p:nvPr/>
        </p:nvCxnSpPr>
        <p:spPr bwMode="auto">
          <a:xfrm>
            <a:off x="1066800" y="1016000"/>
            <a:ext cx="7239000" cy="0"/>
          </a:xfrm>
          <a:prstGeom prst="line">
            <a:avLst/>
          </a:prstGeom>
          <a:solidFill>
            <a:schemeClr val="hlink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57200" y="8636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sz="1600" dirty="0" smtClean="0">
                <a:solidFill>
                  <a:schemeClr val="bg2"/>
                </a:solidFill>
                <a:sym typeface="Mathematica1" pitchFamily="2" charset="2"/>
              </a:rPr>
              <a:t>1</a:t>
            </a:r>
            <a:endParaRPr lang="en-US" sz="1600" dirty="0">
              <a:solidFill>
                <a:schemeClr val="bg2"/>
              </a:solidFill>
              <a:sym typeface="Mathematica1" pitchFamily="2" charset="2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09600" y="863600"/>
            <a:ext cx="457200" cy="3048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467600" y="787400"/>
            <a:ext cx="0" cy="4572000"/>
          </a:xfrm>
          <a:prstGeom prst="line">
            <a:avLst/>
          </a:prstGeom>
          <a:solidFill>
            <a:schemeClr val="hlink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7086600" y="5359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sz="1600" dirty="0" smtClean="0">
                <a:solidFill>
                  <a:schemeClr val="bg2"/>
                </a:solidFill>
                <a:sym typeface="Mathematica1" pitchFamily="2" charset="2"/>
              </a:rPr>
              <a:t>10</a:t>
            </a:r>
            <a:r>
              <a:rPr lang="en-US" sz="1600" baseline="30000" dirty="0" smtClean="0">
                <a:solidFill>
                  <a:schemeClr val="bg2"/>
                </a:solidFill>
                <a:sym typeface="Mathematica1" pitchFamily="2" charset="2"/>
              </a:rPr>
              <a:t>9</a:t>
            </a:r>
            <a:endParaRPr lang="en-US" sz="1600" baseline="30000" dirty="0">
              <a:solidFill>
                <a:schemeClr val="bg2"/>
              </a:solidFill>
              <a:sym typeface="Mathematica1" pitchFamily="2" charset="2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239000" y="5359400"/>
            <a:ext cx="457200" cy="30480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-106" charset="2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pitchFamily="-106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1600200" y="2743200"/>
            <a:ext cx="1828800" cy="838200"/>
          </a:xfrm>
          <a:prstGeom prst="wedgeEllipseCallout">
            <a:avLst>
              <a:gd name="adj1" fmla="val -92750"/>
              <a:gd name="adj2" fmla="val -17305"/>
            </a:avLst>
          </a:prstGeom>
          <a:solidFill>
            <a:schemeClr val="hlink"/>
          </a:solidFill>
          <a:ln w="28575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600200" y="2879725"/>
            <a:ext cx="19050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ym typeface="Mathematica1" pitchFamily="2" charset="2"/>
              </a:rPr>
              <a:t>Vs. copper at injection</a:t>
            </a:r>
            <a:endParaRPr lang="en-US" sz="1800" dirty="0">
              <a:sym typeface="Mathematica1" pitchFamily="2" charset="2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57912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Much better at low and intermediate frequencies </a:t>
            </a:r>
          </a:p>
          <a:p>
            <a:pPr marL="800100" lvl="2" indent="-342900" algn="just">
              <a:buSzPct val="120000"/>
              <a:buFont typeface="Wingdings" charset="2"/>
              <a:buChar char="§"/>
            </a:pPr>
            <a:r>
              <a:rPr lang="en-US" sz="2000" dirty="0" smtClean="0">
                <a:solidFill>
                  <a:schemeClr val="hlink"/>
                </a:solidFill>
                <a:latin typeface="Arial" charset="0"/>
              </a:rPr>
              <a:t>Pay attention to higher frequencies as it could impact TMCI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001000" y="4343400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sym typeface="Mathematica1" pitchFamily="2" charset="2"/>
              </a:rPr>
              <a:t>Re</a:t>
            </a:r>
            <a:endParaRPr lang="en-US" sz="1800" dirty="0">
              <a:solidFill>
                <a:srgbClr val="FF0000"/>
              </a:solidFill>
              <a:sym typeface="Mathematica1" pitchFamily="2" charset="2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8001000" y="4659868"/>
            <a:ext cx="533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err="1" smtClean="0">
                <a:solidFill>
                  <a:srgbClr val="0000FF"/>
                </a:solidFill>
                <a:sym typeface="Mathematica1" pitchFamily="2" charset="2"/>
              </a:rPr>
              <a:t>Im</a:t>
            </a:r>
            <a:endParaRPr lang="en-US" sz="1800" dirty="0">
              <a:solidFill>
                <a:srgbClr val="0000FF"/>
              </a:solidFill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1436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Longitudinal weld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58"/>
            <a:ext cx="1249632" cy="8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workshop "Beam Dynamics meets Vacuum, Collimation and Surfaces", Karlsruhe, Germany, 08-10/03/2017 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>
              <a:tabLst>
                <a:tab pos="2913063" algn="l"/>
                <a:tab pos="3773488" algn="l"/>
              </a:tabLst>
            </a:pPr>
            <a:r>
              <a:rPr lang="en-US" dirty="0" smtClean="0">
                <a:solidFill>
                  <a:schemeClr val="tx1"/>
                </a:solidFill>
                <a:sym typeface="Mathematica1" pitchFamily="2" charset="2"/>
              </a:rPr>
              <a:t>Longitudinal weld</a:t>
            </a:r>
            <a:endParaRPr lang="en-US" dirty="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7620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Increased factor deduced from 3D CST 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simulations with 50 </a:t>
            </a:r>
            <a:r>
              <a:rPr lang="en-US" sz="2000" dirty="0" err="1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μm</a:t>
            </a: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 of copper on top of SS and assuming a 2 mm high weld in SS</a:t>
            </a:r>
            <a:endParaRPr lang="en-US" sz="2000" dirty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58"/>
            <a:ext cx="1249632" cy="8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7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n-Screen Presentation 1">
  <a:themeElements>
    <a:clrScheme name="On-Screen Presentation 1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On-Screen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-106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-106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On-Screen Presentation 1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-Screen Presentation 1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-Screen Presentation 1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-Screen Presentation 1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-Screen Presentation 1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-Screen Presentation 1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-Screen Presentation 1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Z:\P32\MSO97PRO\Template\CERN\On-Screen Presentation 1.pot</Template>
  <TotalTime>47060</TotalTime>
  <Words>7049</Words>
  <Application>Microsoft Macintosh PowerPoint</Application>
  <PresentationFormat>On-screen Show (4:3)</PresentationFormat>
  <Paragraphs>777</Paragraphs>
  <Slides>119</Slides>
  <Notes>119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119</vt:i4>
      </vt:variant>
    </vt:vector>
  </HeadingPairs>
  <TitlesOfParts>
    <vt:vector size="122" baseType="lpstr">
      <vt:lpstr>On-Screen Presentation 1</vt:lpstr>
      <vt:lpstr>Equation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emetral</dc:creator>
  <cp:lastModifiedBy>ELIAS METRAL</cp:lastModifiedBy>
  <cp:revision>5491</cp:revision>
  <cp:lastPrinted>2012-06-18T05:18:28Z</cp:lastPrinted>
  <dcterms:created xsi:type="dcterms:W3CDTF">2013-11-13T15:21:38Z</dcterms:created>
  <dcterms:modified xsi:type="dcterms:W3CDTF">2017-03-08T10:01:19Z</dcterms:modified>
</cp:coreProperties>
</file>