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5"/>
  </p:notesMasterIdLst>
  <p:sldIdLst>
    <p:sldId id="298" r:id="rId2"/>
    <p:sldId id="257" r:id="rId3"/>
    <p:sldId id="328" r:id="rId4"/>
    <p:sldId id="299" r:id="rId5"/>
    <p:sldId id="301" r:id="rId6"/>
    <p:sldId id="282" r:id="rId7"/>
    <p:sldId id="305" r:id="rId8"/>
    <p:sldId id="319" r:id="rId9"/>
    <p:sldId id="330" r:id="rId10"/>
    <p:sldId id="324" r:id="rId11"/>
    <p:sldId id="266" r:id="rId12"/>
    <p:sldId id="329" r:id="rId13"/>
    <p:sldId id="316" r:id="rId14"/>
    <p:sldId id="331" r:id="rId15"/>
    <p:sldId id="327" r:id="rId16"/>
    <p:sldId id="317" r:id="rId17"/>
    <p:sldId id="296" r:id="rId18"/>
    <p:sldId id="323" r:id="rId19"/>
    <p:sldId id="284" r:id="rId20"/>
    <p:sldId id="276" r:id="rId21"/>
    <p:sldId id="287" r:id="rId22"/>
    <p:sldId id="283" r:id="rId23"/>
    <p:sldId id="285" r:id="rId24"/>
    <p:sldId id="308" r:id="rId25"/>
    <p:sldId id="314" r:id="rId26"/>
    <p:sldId id="297" r:id="rId27"/>
    <p:sldId id="293" r:id="rId28"/>
    <p:sldId id="280" r:id="rId29"/>
    <p:sldId id="281" r:id="rId30"/>
    <p:sldId id="326" r:id="rId31"/>
    <p:sldId id="313" r:id="rId32"/>
    <p:sldId id="315" r:id="rId33"/>
    <p:sldId id="33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04282"/>
    <a:srgbClr val="92D050"/>
    <a:srgbClr val="FF7C80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06" autoAdjust="0"/>
    <p:restoredTop sz="94660"/>
  </p:normalViewPr>
  <p:slideViewPr>
    <p:cSldViewPr snapToObjects="1">
      <p:cViewPr varScale="1">
        <p:scale>
          <a:sx n="160" d="100"/>
          <a:sy n="160" d="100"/>
        </p:scale>
        <p:origin x="100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xVal>
            <c:numRef>
              <c:f>Foglio1!$A$1:$A$158</c:f>
              <c:numCache>
                <c:formatCode>General</c:formatCode>
                <c:ptCount val="158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0.30000000000000016</c:v>
                </c:pt>
                <c:pt idx="4">
                  <c:v>0.4</c:v>
                </c:pt>
                <c:pt idx="5">
                  <c:v>0.5</c:v>
                </c:pt>
                <c:pt idx="6">
                  <c:v>0.6000000000000002</c:v>
                </c:pt>
                <c:pt idx="7">
                  <c:v>0.70000000000000018</c:v>
                </c:pt>
                <c:pt idx="8">
                  <c:v>0.79999999999999993</c:v>
                </c:pt>
                <c:pt idx="9">
                  <c:v>0.9</c:v>
                </c:pt>
                <c:pt idx="10">
                  <c:v>0.99999999999999989</c:v>
                </c:pt>
                <c:pt idx="11">
                  <c:v>1.0999999999999994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1.7000000000000008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2.8000000000000007</c:v>
                </c:pt>
                <c:pt idx="29">
                  <c:v>2.9000000000000008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3.3000000000000007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3.7000000000000028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4.1000000000000005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4.6999999999999975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5.9999999999999964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6.3999999999999915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6.6999999999999904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7.1999999999999895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7.9999999999999893</c:v>
                </c:pt>
                <c:pt idx="81">
                  <c:v>8.0999999999999908</c:v>
                </c:pt>
                <c:pt idx="82">
                  <c:v>8.1999999999999904</c:v>
                </c:pt>
                <c:pt idx="83">
                  <c:v>8.2999999999999865</c:v>
                </c:pt>
                <c:pt idx="84">
                  <c:v>8.3999999999999915</c:v>
                </c:pt>
                <c:pt idx="85">
                  <c:v>8.4999999999999893</c:v>
                </c:pt>
                <c:pt idx="86">
                  <c:v>8.599999999999989</c:v>
                </c:pt>
                <c:pt idx="87">
                  <c:v>8.6999999999999886</c:v>
                </c:pt>
                <c:pt idx="88">
                  <c:v>8.7999999999999847</c:v>
                </c:pt>
                <c:pt idx="89">
                  <c:v>8.8999999999999879</c:v>
                </c:pt>
                <c:pt idx="90">
                  <c:v>8.9999999999999876</c:v>
                </c:pt>
                <c:pt idx="91">
                  <c:v>9.0999999999999872</c:v>
                </c:pt>
                <c:pt idx="92">
                  <c:v>9.1999999999999869</c:v>
                </c:pt>
                <c:pt idx="93">
                  <c:v>9.2999999999999847</c:v>
                </c:pt>
                <c:pt idx="94">
                  <c:v>9.3999999999999861</c:v>
                </c:pt>
                <c:pt idx="95">
                  <c:v>9.4999999999999858</c:v>
                </c:pt>
                <c:pt idx="96">
                  <c:v>9.5999999999999872</c:v>
                </c:pt>
                <c:pt idx="97">
                  <c:v>9.6999999999999851</c:v>
                </c:pt>
                <c:pt idx="98">
                  <c:v>9.7999999999999847</c:v>
                </c:pt>
                <c:pt idx="99">
                  <c:v>9.8999999999999844</c:v>
                </c:pt>
                <c:pt idx="100">
                  <c:v>9.999999999999984</c:v>
                </c:pt>
                <c:pt idx="101">
                  <c:v>10.099999999999984</c:v>
                </c:pt>
                <c:pt idx="102">
                  <c:v>10.199999999999983</c:v>
                </c:pt>
                <c:pt idx="103">
                  <c:v>10.299999999999979</c:v>
                </c:pt>
                <c:pt idx="104">
                  <c:v>10.399999999999984</c:v>
                </c:pt>
                <c:pt idx="105">
                  <c:v>10.499999999999982</c:v>
                </c:pt>
                <c:pt idx="106">
                  <c:v>10.599999999999982</c:v>
                </c:pt>
                <c:pt idx="107">
                  <c:v>10.699999999999982</c:v>
                </c:pt>
                <c:pt idx="108">
                  <c:v>10.799999999999979</c:v>
                </c:pt>
                <c:pt idx="109">
                  <c:v>10.899999999999981</c:v>
                </c:pt>
                <c:pt idx="110">
                  <c:v>10.99999999999998</c:v>
                </c:pt>
                <c:pt idx="111">
                  <c:v>11.09999999999998</c:v>
                </c:pt>
                <c:pt idx="112">
                  <c:v>11.199999999999976</c:v>
                </c:pt>
                <c:pt idx="113">
                  <c:v>11.299999999999976</c:v>
                </c:pt>
                <c:pt idx="114">
                  <c:v>11.399999999999979</c:v>
                </c:pt>
                <c:pt idx="115">
                  <c:v>11.499999999999979</c:v>
                </c:pt>
                <c:pt idx="116">
                  <c:v>11.599999999999978</c:v>
                </c:pt>
                <c:pt idx="117">
                  <c:v>11.699999999999974</c:v>
                </c:pt>
                <c:pt idx="118">
                  <c:v>11.799999999999974</c:v>
                </c:pt>
                <c:pt idx="119">
                  <c:v>11.899999999999977</c:v>
                </c:pt>
                <c:pt idx="120">
                  <c:v>11.999999999999977</c:v>
                </c:pt>
                <c:pt idx="121">
                  <c:v>12.099999999999977</c:v>
                </c:pt>
                <c:pt idx="122">
                  <c:v>12.199999999999974</c:v>
                </c:pt>
                <c:pt idx="123">
                  <c:v>12.299999999999972</c:v>
                </c:pt>
                <c:pt idx="124">
                  <c:v>12.399999999999975</c:v>
                </c:pt>
                <c:pt idx="125">
                  <c:v>12.499999999999975</c:v>
                </c:pt>
                <c:pt idx="126">
                  <c:v>12.599999999999975</c:v>
                </c:pt>
                <c:pt idx="127">
                  <c:v>12.699999999999974</c:v>
                </c:pt>
                <c:pt idx="128">
                  <c:v>12.799999999999972</c:v>
                </c:pt>
                <c:pt idx="129">
                  <c:v>12.899999999999974</c:v>
                </c:pt>
                <c:pt idx="130">
                  <c:v>12.999999999999973</c:v>
                </c:pt>
                <c:pt idx="131">
                  <c:v>13.099999999999973</c:v>
                </c:pt>
                <c:pt idx="132">
                  <c:v>13.199999999999973</c:v>
                </c:pt>
                <c:pt idx="133">
                  <c:v>13.299999999999972</c:v>
                </c:pt>
                <c:pt idx="134">
                  <c:v>13.399999999999974</c:v>
                </c:pt>
                <c:pt idx="135">
                  <c:v>13.499999999999973</c:v>
                </c:pt>
                <c:pt idx="136">
                  <c:v>13.599999999999973</c:v>
                </c:pt>
                <c:pt idx="137">
                  <c:v>13.699999999999971</c:v>
                </c:pt>
                <c:pt idx="138">
                  <c:v>13.799999999999971</c:v>
                </c:pt>
                <c:pt idx="139">
                  <c:v>13.899999999999972</c:v>
                </c:pt>
                <c:pt idx="140">
                  <c:v>13.999999999999972</c:v>
                </c:pt>
                <c:pt idx="141">
                  <c:v>14.099999999999971</c:v>
                </c:pt>
                <c:pt idx="142">
                  <c:v>14.199999999999969</c:v>
                </c:pt>
                <c:pt idx="143">
                  <c:v>14.299999999999969</c:v>
                </c:pt>
                <c:pt idx="144">
                  <c:v>14.399999999999972</c:v>
                </c:pt>
                <c:pt idx="145">
                  <c:v>14.499999999999968</c:v>
                </c:pt>
                <c:pt idx="146">
                  <c:v>14.599999999999968</c:v>
                </c:pt>
                <c:pt idx="147">
                  <c:v>14.699999999999967</c:v>
                </c:pt>
                <c:pt idx="148">
                  <c:v>14.799999999999967</c:v>
                </c:pt>
                <c:pt idx="149">
                  <c:v>14.89999999999997</c:v>
                </c:pt>
                <c:pt idx="150">
                  <c:v>14.999999999999968</c:v>
                </c:pt>
                <c:pt idx="151">
                  <c:v>15.099999999999966</c:v>
                </c:pt>
                <c:pt idx="152">
                  <c:v>15.199999999999966</c:v>
                </c:pt>
                <c:pt idx="153">
                  <c:v>15.299999999999965</c:v>
                </c:pt>
                <c:pt idx="154">
                  <c:v>15.399999999999968</c:v>
                </c:pt>
                <c:pt idx="155">
                  <c:v>15.499999999999966</c:v>
                </c:pt>
                <c:pt idx="156">
                  <c:v>15.599999999999966</c:v>
                </c:pt>
                <c:pt idx="157">
                  <c:v>15.699999999999964</c:v>
                </c:pt>
              </c:numCache>
            </c:numRef>
          </c:xVal>
          <c:yVal>
            <c:numRef>
              <c:f>Foglio1!$B$1:$B$158</c:f>
              <c:numCache>
                <c:formatCode>General</c:formatCode>
                <c:ptCount val="158"/>
                <c:pt idx="0">
                  <c:v>0</c:v>
                </c:pt>
                <c:pt idx="1">
                  <c:v>-9.9833416646828183E-2</c:v>
                </c:pt>
                <c:pt idx="2">
                  <c:v>-0.19866933079506138</c:v>
                </c:pt>
                <c:pt idx="3">
                  <c:v>-0.2955202066613396</c:v>
                </c:pt>
                <c:pt idx="4">
                  <c:v>-0.3894183423086508</c:v>
                </c:pt>
                <c:pt idx="5">
                  <c:v>-0.47942553860420312</c:v>
                </c:pt>
                <c:pt idx="6">
                  <c:v>-0.56464247339503582</c:v>
                </c:pt>
                <c:pt idx="7">
                  <c:v>-0.64421768723769102</c:v>
                </c:pt>
                <c:pt idx="8">
                  <c:v>-0.71735609089952268</c:v>
                </c:pt>
                <c:pt idx="9">
                  <c:v>-0.7833269096274833</c:v>
                </c:pt>
                <c:pt idx="10">
                  <c:v>-0.84147098480789639</c:v>
                </c:pt>
                <c:pt idx="11">
                  <c:v>-0.89120736006143531</c:v>
                </c:pt>
                <c:pt idx="12">
                  <c:v>-0.93203908596722607</c:v>
                </c:pt>
                <c:pt idx="13">
                  <c:v>-0.96355818541719296</c:v>
                </c:pt>
                <c:pt idx="14">
                  <c:v>-0.98544972998846003</c:v>
                </c:pt>
                <c:pt idx="15">
                  <c:v>-0.99749498660405445</c:v>
                </c:pt>
                <c:pt idx="16">
                  <c:v>-0.99957360304150511</c:v>
                </c:pt>
                <c:pt idx="17">
                  <c:v>-0.99166481045246868</c:v>
                </c:pt>
                <c:pt idx="18">
                  <c:v>-0.97384763087819526</c:v>
                </c:pt>
                <c:pt idx="19">
                  <c:v>-0.94630008768741425</c:v>
                </c:pt>
                <c:pt idx="20">
                  <c:v>-0.9092974268256816</c:v>
                </c:pt>
                <c:pt idx="21">
                  <c:v>-0.86320936664887404</c:v>
                </c:pt>
                <c:pt idx="22">
                  <c:v>-0.80849640381959009</c:v>
                </c:pt>
                <c:pt idx="23">
                  <c:v>-0.74570521217672014</c:v>
                </c:pt>
                <c:pt idx="24">
                  <c:v>-0.67546318055115029</c:v>
                </c:pt>
                <c:pt idx="25">
                  <c:v>-0.59847214410395555</c:v>
                </c:pt>
                <c:pt idx="26">
                  <c:v>-0.51550137182146316</c:v>
                </c:pt>
                <c:pt idx="27">
                  <c:v>-0.42737988023382917</c:v>
                </c:pt>
                <c:pt idx="28">
                  <c:v>-0.33498815015590405</c:v>
                </c:pt>
                <c:pt idx="29">
                  <c:v>-0.23924932921398118</c:v>
                </c:pt>
                <c:pt idx="30">
                  <c:v>-0.14112000805986588</c:v>
                </c:pt>
                <c:pt idx="31">
                  <c:v>-4.1580662433289159E-2</c:v>
                </c:pt>
                <c:pt idx="32">
                  <c:v>5.8374143427581418E-2</c:v>
                </c:pt>
                <c:pt idx="33">
                  <c:v>0.15774569414325001</c:v>
                </c:pt>
                <c:pt idx="34">
                  <c:v>0.25554110202683283</c:v>
                </c:pt>
                <c:pt idx="35">
                  <c:v>0.35078322768962161</c:v>
                </c:pt>
                <c:pt idx="36">
                  <c:v>0.44252044329485446</c:v>
                </c:pt>
                <c:pt idx="37">
                  <c:v>0.52983614090849462</c:v>
                </c:pt>
                <c:pt idx="38">
                  <c:v>0.61185789094272069</c:v>
                </c:pt>
                <c:pt idx="39">
                  <c:v>0.68776615918397555</c:v>
                </c:pt>
                <c:pt idx="40">
                  <c:v>0.75680249530792942</c:v>
                </c:pt>
                <c:pt idx="41">
                  <c:v>0.81827711106441159</c:v>
                </c:pt>
                <c:pt idx="42">
                  <c:v>0.87157577241358919</c:v>
                </c:pt>
                <c:pt idx="43">
                  <c:v>0.91616593674945523</c:v>
                </c:pt>
                <c:pt idx="44">
                  <c:v>0.95160207388951623</c:v>
                </c:pt>
                <c:pt idx="45">
                  <c:v>0.97753011766509701</c:v>
                </c:pt>
                <c:pt idx="46">
                  <c:v>0.99369100363346474</c:v>
                </c:pt>
                <c:pt idx="47">
                  <c:v>0.99992325756410105</c:v>
                </c:pt>
                <c:pt idx="48">
                  <c:v>0.99616460883584057</c:v>
                </c:pt>
                <c:pt idx="49">
                  <c:v>0.98245261262433281</c:v>
                </c:pt>
                <c:pt idx="50">
                  <c:v>0.95892427466313945</c:v>
                </c:pt>
                <c:pt idx="51">
                  <c:v>0.92581468232773312</c:v>
                </c:pt>
                <c:pt idx="52">
                  <c:v>0.88345465572015469</c:v>
                </c:pt>
                <c:pt idx="53">
                  <c:v>0.8322674422239027</c:v>
                </c:pt>
                <c:pt idx="54">
                  <c:v>0.77276448755598959</c:v>
                </c:pt>
                <c:pt idx="55">
                  <c:v>0.7055403255703947</c:v>
                </c:pt>
                <c:pt idx="56">
                  <c:v>0.63126663787232429</c:v>
                </c:pt>
                <c:pt idx="57">
                  <c:v>0.55068554259764135</c:v>
                </c:pt>
                <c:pt idx="58">
                  <c:v>0.46460217941376131</c:v>
                </c:pt>
                <c:pt idx="59">
                  <c:v>0.37387666483024129</c:v>
                </c:pt>
                <c:pt idx="60">
                  <c:v>0.27941549819893097</c:v>
                </c:pt>
                <c:pt idx="61">
                  <c:v>0.18216250427210118</c:v>
                </c:pt>
                <c:pt idx="62">
                  <c:v>8.3089402817502642E-2</c:v>
                </c:pt>
                <c:pt idx="63">
                  <c:v>-1.6813900484343502E-2</c:v>
                </c:pt>
                <c:pt idx="64">
                  <c:v>-0.11654920485048662</c:v>
                </c:pt>
                <c:pt idx="65">
                  <c:v>-0.21511998808780869</c:v>
                </c:pt>
                <c:pt idx="66">
                  <c:v>-0.31154136351337108</c:v>
                </c:pt>
                <c:pt idx="67">
                  <c:v>-0.40484992061659103</c:v>
                </c:pt>
                <c:pt idx="68">
                  <c:v>-0.49411335113860133</c:v>
                </c:pt>
                <c:pt idx="69">
                  <c:v>-0.57843976438819311</c:v>
                </c:pt>
                <c:pt idx="70">
                  <c:v>-0.65698659871878262</c:v>
                </c:pt>
                <c:pt idx="71">
                  <c:v>-0.72896904012586983</c:v>
                </c:pt>
                <c:pt idx="72">
                  <c:v>-0.79366786384914723</c:v>
                </c:pt>
                <c:pt idx="73">
                  <c:v>-0.85043662062855951</c:v>
                </c:pt>
                <c:pt idx="74">
                  <c:v>-0.89870809581162225</c:v>
                </c:pt>
                <c:pt idx="75">
                  <c:v>-0.93799997677473534</c:v>
                </c:pt>
                <c:pt idx="76">
                  <c:v>-0.9679196720314841</c:v>
                </c:pt>
                <c:pt idx="77">
                  <c:v>-0.98816823387699859</c:v>
                </c:pt>
                <c:pt idx="78">
                  <c:v>-0.9985433453746041</c:v>
                </c:pt>
                <c:pt idx="79">
                  <c:v>-0.99894134183977268</c:v>
                </c:pt>
                <c:pt idx="80">
                  <c:v>-0.9893582466233839</c:v>
                </c:pt>
                <c:pt idx="81">
                  <c:v>-0.96988981084508974</c:v>
                </c:pt>
                <c:pt idx="82">
                  <c:v>-0.9407305566797779</c:v>
                </c:pt>
                <c:pt idx="83">
                  <c:v>-0.90217183375629961</c:v>
                </c:pt>
                <c:pt idx="84">
                  <c:v>-0.85459890808828809</c:v>
                </c:pt>
                <c:pt idx="85">
                  <c:v>-0.79848711262349903</c:v>
                </c:pt>
                <c:pt idx="86">
                  <c:v>-0.73439709787412322</c:v>
                </c:pt>
                <c:pt idx="87">
                  <c:v>-0.66296923008219444</c:v>
                </c:pt>
                <c:pt idx="88">
                  <c:v>-0.58491719289177468</c:v>
                </c:pt>
                <c:pt idx="89">
                  <c:v>-0.50102085645789884</c:v>
                </c:pt>
                <c:pt idx="90">
                  <c:v>-0.41211848524177136</c:v>
                </c:pt>
                <c:pt idx="91">
                  <c:v>-0.3190983623493675</c:v>
                </c:pt>
                <c:pt idx="92">
                  <c:v>-0.22288991410026329</c:v>
                </c:pt>
                <c:pt idx="93">
                  <c:v>-0.12445442350707937</c:v>
                </c:pt>
                <c:pt idx="94">
                  <c:v>-2.4775425453375546E-2</c:v>
                </c:pt>
                <c:pt idx="95">
                  <c:v>7.5151120461791593E-2</c:v>
                </c:pt>
                <c:pt idx="96">
                  <c:v>0.17432678122296219</c:v>
                </c:pt>
                <c:pt idx="97">
                  <c:v>0.27176062641092524</c:v>
                </c:pt>
                <c:pt idx="98">
                  <c:v>0.3664791292519104</c:v>
                </c:pt>
                <c:pt idx="99">
                  <c:v>0.45753589377530396</c:v>
                </c:pt>
                <c:pt idx="100">
                  <c:v>0.54402111088935345</c:v>
                </c:pt>
                <c:pt idx="101">
                  <c:v>0.62507064889286679</c:v>
                </c:pt>
                <c:pt idx="102">
                  <c:v>0.69987468759352911</c:v>
                </c:pt>
                <c:pt idx="103">
                  <c:v>0.76768580976356904</c:v>
                </c:pt>
                <c:pt idx="104">
                  <c:v>0.8278264690856415</c:v>
                </c:pt>
                <c:pt idx="105">
                  <c:v>0.87969575997165994</c:v>
                </c:pt>
                <c:pt idx="106">
                  <c:v>0.9227754216127988</c:v>
                </c:pt>
                <c:pt idx="107">
                  <c:v>0.95663501627018233</c:v>
                </c:pt>
                <c:pt idx="108">
                  <c:v>0.980936230066487</c:v>
                </c:pt>
                <c:pt idx="109">
                  <c:v>0.9954362533063752</c:v>
                </c:pt>
                <c:pt idx="110">
                  <c:v>0.99999020655070392</c:v>
                </c:pt>
                <c:pt idx="111">
                  <c:v>0.99455258820399128</c:v>
                </c:pt>
                <c:pt idx="112">
                  <c:v>0.97917772915132173</c:v>
                </c:pt>
                <c:pt idx="113">
                  <c:v>0.95401924990209641</c:v>
                </c:pt>
                <c:pt idx="114">
                  <c:v>0.9193285256646857</c:v>
                </c:pt>
                <c:pt idx="115">
                  <c:v>0.87545217468844061</c:v>
                </c:pt>
                <c:pt idx="116">
                  <c:v>0.82282859496872318</c:v>
                </c:pt>
                <c:pt idx="117">
                  <c:v>0.76198358391904941</c:v>
                </c:pt>
                <c:pt idx="118">
                  <c:v>0.6935250847771417</c:v>
                </c:pt>
                <c:pt idx="119">
                  <c:v>0.61813711223705425</c:v>
                </c:pt>
                <c:pt idx="120">
                  <c:v>0.53657291800045748</c:v>
                </c:pt>
                <c:pt idx="121">
                  <c:v>0.44964746453462545</c:v>
                </c:pt>
                <c:pt idx="122">
                  <c:v>0.35822928223685374</c:v>
                </c:pt>
                <c:pt idx="123">
                  <c:v>0.26323179136582836</c:v>
                </c:pt>
                <c:pt idx="124">
                  <c:v>0.16560417544833744</c:v>
                </c:pt>
                <c:pt idx="125">
                  <c:v>6.6321897351229078E-2</c:v>
                </c:pt>
                <c:pt idx="126">
                  <c:v>-3.3623047221108301E-2</c:v>
                </c:pt>
                <c:pt idx="127">
                  <c:v>-0.13323204141991404</c:v>
                </c:pt>
                <c:pt idx="128">
                  <c:v>-0.23150982510150958</c:v>
                </c:pt>
                <c:pt idx="129">
                  <c:v>-0.32747443913766483</c:v>
                </c:pt>
                <c:pt idx="130">
                  <c:v>-0.42016703682661349</c:v>
                </c:pt>
                <c:pt idx="131">
                  <c:v>-0.50866146437234749</c:v>
                </c:pt>
                <c:pt idx="132">
                  <c:v>-0.59207351470719871</c:v>
                </c:pt>
                <c:pt idx="133">
                  <c:v>-0.66956976219657882</c:v>
                </c:pt>
                <c:pt idx="134">
                  <c:v>-0.74037588995242709</c:v>
                </c:pt>
                <c:pt idx="135">
                  <c:v>-0.80378442655160209</c:v>
                </c:pt>
                <c:pt idx="136">
                  <c:v>-0.8591618148564798</c:v>
                </c:pt>
                <c:pt idx="137">
                  <c:v>-0.90595474230844852</c:v>
                </c:pt>
                <c:pt idx="138">
                  <c:v>-0.94369566944409411</c:v>
                </c:pt>
                <c:pt idx="139">
                  <c:v>-0.97200750139496761</c:v>
                </c:pt>
                <c:pt idx="140">
                  <c:v>-0.99060735569486569</c:v>
                </c:pt>
                <c:pt idx="141">
                  <c:v>-0.99930938874791597</c:v>
                </c:pt>
                <c:pt idx="142">
                  <c:v>-0.99802665271636359</c:v>
                </c:pt>
                <c:pt idx="143">
                  <c:v>-0.98677196427461911</c:v>
                </c:pt>
                <c:pt idx="144">
                  <c:v>-0.96565777654928708</c:v>
                </c:pt>
                <c:pt idx="145">
                  <c:v>-0.93489505552469598</c:v>
                </c:pt>
                <c:pt idx="146">
                  <c:v>-0.89479117214052073</c:v>
                </c:pt>
                <c:pt idx="147">
                  <c:v>-0.84574683114295324</c:v>
                </c:pt>
                <c:pt idx="148">
                  <c:v>-0.78825206737533893</c:v>
                </c:pt>
                <c:pt idx="149">
                  <c:v>-0.72288134951200178</c:v>
                </c:pt>
                <c:pt idx="150">
                  <c:v>-0.65028784015714525</c:v>
                </c:pt>
                <c:pt idx="151">
                  <c:v>-0.57119686966001948</c:v>
                </c:pt>
                <c:pt idx="152">
                  <c:v>-0.48639868885383242</c:v>
                </c:pt>
                <c:pt idx="153">
                  <c:v>-0.3967405731306482</c:v>
                </c:pt>
                <c:pt idx="154">
                  <c:v>-0.3031183567457395</c:v>
                </c:pt>
                <c:pt idx="155">
                  <c:v>-0.20646748193783496</c:v>
                </c:pt>
                <c:pt idx="156">
                  <c:v>-0.10775365229948294</c:v>
                </c:pt>
                <c:pt idx="157">
                  <c:v>-7.9631837859764285E-3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CA-456F-A68F-23C895A17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41408"/>
        <c:axId val="152877264"/>
      </c:scatterChart>
      <c:valAx>
        <c:axId val="46241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52877264"/>
        <c:crosses val="autoZero"/>
        <c:crossBetween val="midCat"/>
      </c:valAx>
      <c:valAx>
        <c:axId val="152877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624140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153E-02B2-43C6-9601-27A9E75DD7E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E2FC2-309B-4039-99B9-870E32B30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8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2FC2-309B-4039-99B9-870E32B3029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36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067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72F6-4E6F-4FEB-868A-1F8EBEA74DE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48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82FE4-7653-4D5A-8D4C-A959BA45825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28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2FC2-309B-4039-99B9-870E32B3029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64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2FC2-309B-4039-99B9-870E32B3029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16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KIT - 8.3.2017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KIT - 8.3.2017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KIT - 8.3.2017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7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266393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266393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2765964"/>
            <a:ext cx="1221946" cy="1261931"/>
          </a:xfrm>
          <a:prstGeom prst="rect">
            <a:avLst/>
          </a:prstGeom>
        </p:spPr>
      </p:pic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KIT - 8.3.2017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KIT - 8.3.2017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KIT - 8.3.2017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KIT - 8.3.2017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46907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772815"/>
            <a:ext cx="8226854" cy="52202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KIT - 8.3.2017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  <p:sldLayoutId id="2147483682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6.pn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2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1.xml"/><Relationship Id="rId11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1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70.pn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52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5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8.bin"/><Relationship Id="rId21" Type="http://schemas.openxmlformats.org/officeDocument/2006/relationships/image" Target="../media/image27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24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1.wmf"/><Relationship Id="rId5" Type="http://schemas.openxmlformats.org/officeDocument/2006/relationships/image" Target="../media/image36.png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5.wmf"/><Relationship Id="rId4" Type="http://schemas.openxmlformats.org/officeDocument/2006/relationships/image" Target="../media/image28.wmf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6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Superconductors in the local limit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KIT - 8.3.2017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2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193994"/>
              </p:ext>
            </p:extLst>
          </p:nvPr>
        </p:nvGraphicFramePr>
        <p:xfrm>
          <a:off x="4518181" y="980728"/>
          <a:ext cx="388418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9" name="Equazione" r:id="rId3" imgW="2145960" imgH="482400" progId="Equation.3">
                  <p:embed/>
                </p:oleObj>
              </mc:Choice>
              <mc:Fallback>
                <p:oleObj name="Equazione" r:id="rId3" imgW="2145960" imgH="4824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181" y="980728"/>
                        <a:ext cx="3884188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634120"/>
              </p:ext>
            </p:extLst>
          </p:nvPr>
        </p:nvGraphicFramePr>
        <p:xfrm>
          <a:off x="1862138" y="2744788"/>
          <a:ext cx="10160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0" name="Equation" r:id="rId5" imgW="571320" imgH="215640" progId="Equation.3">
                  <p:embed/>
                </p:oleObj>
              </mc:Choice>
              <mc:Fallback>
                <p:oleObj name="Equation" r:id="rId5" imgW="571320" imgH="215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2744788"/>
                        <a:ext cx="10160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556839"/>
              </p:ext>
            </p:extLst>
          </p:nvPr>
        </p:nvGraphicFramePr>
        <p:xfrm>
          <a:off x="5940152" y="2609940"/>
          <a:ext cx="2308824" cy="776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1" name="Equazione" r:id="rId7" imgW="1282680" imgH="431640" progId="Equation.3">
                  <p:embed/>
                </p:oleObj>
              </mc:Choice>
              <mc:Fallback>
                <p:oleObj name="Equazione" r:id="rId7" imgW="1282680" imgH="431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609940"/>
                        <a:ext cx="2308824" cy="776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135447"/>
              </p:ext>
            </p:extLst>
          </p:nvPr>
        </p:nvGraphicFramePr>
        <p:xfrm>
          <a:off x="1015736" y="4834988"/>
          <a:ext cx="56149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2" name="Equazione" r:id="rId9" imgW="2920680" imgH="482400" progId="Equation.3">
                  <p:embed/>
                </p:oleObj>
              </mc:Choice>
              <mc:Fallback>
                <p:oleObj name="Equazione" r:id="rId9" imgW="2920680" imgH="4824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736" y="4834988"/>
                        <a:ext cx="56149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641879"/>
              </p:ext>
            </p:extLst>
          </p:nvPr>
        </p:nvGraphicFramePr>
        <p:xfrm>
          <a:off x="7205988" y="5125501"/>
          <a:ext cx="1042988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3" name="Equazione" r:id="rId11" imgW="685800" imgH="177480" progId="Equation.3">
                  <p:embed/>
                </p:oleObj>
              </mc:Choice>
              <mc:Fallback>
                <p:oleObj name="Equazione" r:id="rId11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988" y="5125501"/>
                        <a:ext cx="1042988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ttangolo 23"/>
          <p:cNvSpPr/>
          <p:nvPr/>
        </p:nvSpPr>
        <p:spPr>
          <a:xfrm>
            <a:off x="908963" y="4786234"/>
            <a:ext cx="5939097" cy="101903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8963" y="3997623"/>
            <a:ext cx="234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From </a:t>
            </a:r>
            <a:r>
              <a:rPr lang="en-GB" dirty="0" smtClean="0"/>
              <a:t>BCS theory, for</a:t>
            </a:r>
            <a:endParaRPr lang="en-GB" dirty="0"/>
          </a:p>
        </p:txBody>
      </p:sp>
      <p:graphicFrame>
        <p:nvGraphicFramePr>
          <p:cNvPr id="2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749732"/>
              </p:ext>
            </p:extLst>
          </p:nvPr>
        </p:nvGraphicFramePr>
        <p:xfrm>
          <a:off x="3203848" y="2754988"/>
          <a:ext cx="22367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4" name="Equation" r:id="rId13" imgW="1257120" imgH="228600" progId="Equation.3">
                  <p:embed/>
                </p:oleObj>
              </mc:Choice>
              <mc:Fallback>
                <p:oleObj name="Equation" r:id="rId13" imgW="1257120" imgH="228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754988"/>
                        <a:ext cx="22367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ttangolo 16"/>
          <p:cNvSpPr/>
          <p:nvPr/>
        </p:nvSpPr>
        <p:spPr>
          <a:xfrm>
            <a:off x="4427984" y="869484"/>
            <a:ext cx="4104456" cy="11180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3399"/>
              </a:solidFill>
            </a:endParaRPr>
          </a:p>
        </p:txBody>
      </p:sp>
      <p:graphicFrame>
        <p:nvGraphicFramePr>
          <p:cNvPr id="28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972791"/>
              </p:ext>
            </p:extLst>
          </p:nvPr>
        </p:nvGraphicFramePr>
        <p:xfrm>
          <a:off x="283216" y="981075"/>
          <a:ext cx="37909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5" name="Equation" r:id="rId15" imgW="2095200" imgH="482400" progId="Equation.3">
                  <p:embed/>
                </p:oleObj>
              </mc:Choice>
              <mc:Fallback>
                <p:oleObj name="Equation" r:id="rId15" imgW="2095200" imgH="482400" progId="Equation.3">
                  <p:embed/>
                  <p:pic>
                    <p:nvPicPr>
                      <p:cNvPr id="9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6" y="981075"/>
                        <a:ext cx="379095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908963" y="276621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When</a:t>
            </a:r>
            <a:endParaRPr lang="en-GB" dirty="0"/>
          </a:p>
        </p:txBody>
      </p:sp>
      <p:graphicFrame>
        <p:nvGraphicFramePr>
          <p:cNvPr id="3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492810"/>
              </p:ext>
            </p:extLst>
          </p:nvPr>
        </p:nvGraphicFramePr>
        <p:xfrm>
          <a:off x="3315230" y="3991891"/>
          <a:ext cx="101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6" name="Equation" r:id="rId17" imgW="571320" imgH="228600" progId="Equation.3">
                  <p:embed/>
                </p:oleObj>
              </mc:Choice>
              <mc:Fallback>
                <p:oleObj name="Equation" r:id="rId17" imgW="571320" imgH="228600" progId="Equation.3">
                  <p:embed/>
                  <p:pic>
                    <p:nvPicPr>
                      <p:cNvPr id="17" name="Object 28"/>
                      <p:cNvPicPr>
                        <a:picLocks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230" y="3991891"/>
                        <a:ext cx="1016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77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Expected performance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Surface resistance at zero </a:t>
            </a:r>
            <a:r>
              <a:rPr lang="en-GB" dirty="0" err="1" smtClean="0"/>
              <a:t>H</a:t>
            </a:r>
            <a:r>
              <a:rPr lang="en-GB" baseline="-25000" dirty="0" err="1" smtClean="0"/>
              <a:t>rf</a:t>
            </a:r>
            <a:r>
              <a:rPr lang="en-GB" dirty="0" smtClean="0"/>
              <a:t> and zero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ext</a:t>
            </a:r>
            <a:endParaRPr lang="en-GB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09" y="1386681"/>
            <a:ext cx="3157978" cy="41164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1909" y="5571193"/>
            <a:ext cx="31655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 Hein, “High-Temperature Superconductor Thin Films at Microwave Frequencies”, Springer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47144" y="2286552"/>
            <a:ext cx="766354" cy="444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47144" y="2838478"/>
            <a:ext cx="766354" cy="444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947144" y="3876631"/>
            <a:ext cx="766354" cy="444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869465" y="4869161"/>
            <a:ext cx="27005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HTS can have surface resistance lower than Cu </a:t>
            </a:r>
          </a:p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at T&lt; 77 K </a:t>
            </a:r>
            <a:r>
              <a:rPr lang="en-GB" sz="1400" dirty="0">
                <a:solidFill>
                  <a:srgbClr val="FF0000"/>
                </a:solidFill>
              </a:rPr>
              <a:t>and </a:t>
            </a:r>
            <a:r>
              <a:rPr lang="en-GB" sz="1400" dirty="0" smtClean="0">
                <a:solidFill>
                  <a:srgbClr val="FF0000"/>
                </a:solidFill>
              </a:rPr>
              <a:t>0 T </a:t>
            </a:r>
          </a:p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f &lt; 10 GHz </a:t>
            </a: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131" y="1196954"/>
            <a:ext cx="4105543" cy="343584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51574" y="4370389"/>
            <a:ext cx="39522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 smtClean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Sundaresan</a:t>
            </a:r>
            <a:r>
              <a:rPr lang="en-GB" sz="1000" dirty="0" smtClean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al. , </a:t>
            </a:r>
            <a:r>
              <a:rPr lang="en-GB" sz="10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IEEE TRANS. APPL. SUPERCOND. 13 (2003) 2913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60972" y="2250465"/>
            <a:ext cx="766354" cy="2424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182423" y="1568303"/>
            <a:ext cx="766354" cy="258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45215" y="2062687"/>
            <a:ext cx="766354" cy="2238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>
            <a:stCxn id="12" idx="1"/>
          </p:cNvCxnSpPr>
          <p:nvPr/>
        </p:nvCxnSpPr>
        <p:spPr>
          <a:xfrm flipH="1" flipV="1">
            <a:off x="2133161" y="2420889"/>
            <a:ext cx="2736304" cy="292532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948777" y="1386681"/>
            <a:ext cx="1368960" cy="31412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18287" y="1247238"/>
            <a:ext cx="98552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6"/>
                </a:solidFill>
              </a:rPr>
              <a:t>Tc ~100 K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62938" y="2217791"/>
            <a:ext cx="98552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6"/>
                </a:solidFill>
              </a:rPr>
              <a:t>Tc ~120 K</a:t>
            </a:r>
            <a:endParaRPr lang="en-GB" sz="1400" dirty="0">
              <a:solidFill>
                <a:schemeClr val="accent6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726515" y="2357471"/>
            <a:ext cx="2020666" cy="1011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288357"/>
              </p:ext>
            </p:extLst>
          </p:nvPr>
        </p:nvGraphicFramePr>
        <p:xfrm>
          <a:off x="1125236" y="2005911"/>
          <a:ext cx="788660" cy="285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zione" r:id="rId5" imgW="698400" imgH="253800" progId="Equation.3">
                  <p:embed/>
                </p:oleObj>
              </mc:Choice>
              <mc:Fallback>
                <p:oleObj name="Equazione" r:id="rId5" imgW="698400" imgH="253800" progId="Equation.3">
                  <p:embed/>
                  <p:pic>
                    <p:nvPicPr>
                      <p:cNvPr id="11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236" y="2005911"/>
                        <a:ext cx="788660" cy="2859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323770"/>
              </p:ext>
            </p:extLst>
          </p:nvPr>
        </p:nvGraphicFramePr>
        <p:xfrm>
          <a:off x="2059384" y="3876595"/>
          <a:ext cx="723461" cy="269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tion" r:id="rId7" imgW="647640" imgH="241200" progId="Equation.3">
                  <p:embed/>
                </p:oleObj>
              </mc:Choice>
              <mc:Fallback>
                <p:oleObj name="Equation" r:id="rId7" imgW="647640" imgH="241200" progId="Equation.3">
                  <p:embed/>
                  <p:pic>
                    <p:nvPicPr>
                      <p:cNvPr id="26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9384" y="3876595"/>
                        <a:ext cx="723461" cy="2697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212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KIT - 8.3.2017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6632"/>
            <a:ext cx="8043194" cy="6021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0802" y="3645024"/>
            <a:ext cx="242457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From: Ruggero Vaglio</a:t>
            </a:r>
            <a:endParaRPr lang="en-GB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H="1" flipV="1">
            <a:off x="6156176" y="2348880"/>
            <a:ext cx="816913" cy="129614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3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Fluxon</a:t>
            </a:r>
            <a:r>
              <a:rPr lang="en-GB" dirty="0" smtClean="0"/>
              <a:t> motion in RF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44271" y="3583839"/>
            <a:ext cx="2359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err="1">
                <a:solidFill>
                  <a:srgbClr val="002060"/>
                </a:solidFill>
              </a:rPr>
              <a:t>Gittleman</a:t>
            </a:r>
            <a:r>
              <a:rPr lang="en-GB" sz="1200" dirty="0">
                <a:solidFill>
                  <a:srgbClr val="002060"/>
                </a:solidFill>
              </a:rPr>
              <a:t> and </a:t>
            </a:r>
            <a:r>
              <a:rPr lang="en-GB" sz="1200" dirty="0" smtClean="0">
                <a:solidFill>
                  <a:srgbClr val="002060"/>
                </a:solidFill>
              </a:rPr>
              <a:t>Rosenblum:</a:t>
            </a:r>
          </a:p>
          <a:p>
            <a:pPr algn="r"/>
            <a:r>
              <a:rPr lang="en-GB" sz="1200" dirty="0" err="1" smtClean="0">
                <a:solidFill>
                  <a:srgbClr val="002060"/>
                </a:solidFill>
              </a:rPr>
              <a:t>Phys</a:t>
            </a:r>
            <a:r>
              <a:rPr lang="en-GB" sz="1200" dirty="0" smtClean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Rev. </a:t>
            </a:r>
            <a:r>
              <a:rPr lang="en-GB" sz="1200" dirty="0">
                <a:solidFill>
                  <a:srgbClr val="002060"/>
                </a:solidFill>
              </a:rPr>
              <a:t>Lett. </a:t>
            </a:r>
            <a:r>
              <a:rPr lang="en-GB" sz="1200" dirty="0">
                <a:solidFill>
                  <a:srgbClr val="002060"/>
                </a:solidFill>
              </a:rPr>
              <a:t>16, 734 (1966</a:t>
            </a:r>
            <a:r>
              <a:rPr lang="en-GB" sz="1200" dirty="0" smtClean="0">
                <a:solidFill>
                  <a:srgbClr val="002060"/>
                </a:solidFill>
              </a:rPr>
              <a:t>)</a:t>
            </a:r>
          </a:p>
          <a:p>
            <a:pPr algn="r"/>
            <a:r>
              <a:rPr lang="en-GB" sz="1200" dirty="0" smtClean="0">
                <a:solidFill>
                  <a:srgbClr val="002060"/>
                </a:solidFill>
              </a:rPr>
              <a:t>J</a:t>
            </a:r>
            <a:r>
              <a:rPr lang="en-GB" sz="1200" dirty="0">
                <a:solidFill>
                  <a:srgbClr val="002060"/>
                </a:solidFill>
              </a:rPr>
              <a:t>. </a:t>
            </a:r>
            <a:r>
              <a:rPr lang="en-GB" sz="1200" dirty="0">
                <a:solidFill>
                  <a:srgbClr val="002060"/>
                </a:solidFill>
              </a:rPr>
              <a:t>Appl. Phys. 39, 2617(1968)</a:t>
            </a:r>
          </a:p>
        </p:txBody>
      </p:sp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19489"/>
              </p:ext>
            </p:extLst>
          </p:nvPr>
        </p:nvGraphicFramePr>
        <p:xfrm>
          <a:off x="520655" y="2398807"/>
          <a:ext cx="2430215" cy="730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0" name="Equazione" r:id="rId3" imgW="1307880" imgH="431640" progId="Equation.3">
                  <p:embed/>
                </p:oleObj>
              </mc:Choice>
              <mc:Fallback>
                <p:oleObj name="Equazione" r:id="rId3" imgW="1307880" imgH="431640" progId="Equation.3">
                  <p:embed/>
                  <p:pic>
                    <p:nvPicPr>
                      <p:cNvPr id="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55" y="2398807"/>
                        <a:ext cx="2430215" cy="7306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031943"/>
            <a:ext cx="8075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At </a:t>
            </a:r>
            <a:r>
              <a:rPr lang="en-GB" sz="1600" dirty="0"/>
              <a:t>B</a:t>
            </a:r>
            <a:r>
              <a:rPr lang="en-GB" sz="1600" baseline="-25000" dirty="0"/>
              <a:t>0</a:t>
            </a:r>
            <a:r>
              <a:rPr lang="en-GB" sz="1600" dirty="0"/>
              <a:t>&gt;&gt;</a:t>
            </a:r>
            <a:r>
              <a:rPr lang="en-GB" sz="1600" dirty="0"/>
              <a:t>B</a:t>
            </a:r>
            <a:r>
              <a:rPr lang="en-GB" sz="1600" baseline="-25000" dirty="0"/>
              <a:t>c1</a:t>
            </a:r>
            <a:r>
              <a:rPr lang="en-GB" sz="1600" dirty="0"/>
              <a:t>  repulsion forces between </a:t>
            </a:r>
            <a:r>
              <a:rPr lang="en-GB" sz="1600" dirty="0" err="1"/>
              <a:t>fluxon</a:t>
            </a:r>
            <a:r>
              <a:rPr lang="en-GB" sz="1600" dirty="0"/>
              <a:t> lines are higher </a:t>
            </a:r>
            <a:r>
              <a:rPr lang="en-GB" sz="1600" dirty="0" smtClean="0"/>
              <a:t>with </a:t>
            </a:r>
            <a:r>
              <a:rPr lang="en-GB" sz="1600" dirty="0"/>
              <a:t>respect to the pinning forces. </a:t>
            </a:r>
            <a:r>
              <a:rPr lang="en-GB" sz="1600" dirty="0"/>
              <a:t>The </a:t>
            </a:r>
            <a:r>
              <a:rPr lang="en-GB" sz="1600" dirty="0" err="1"/>
              <a:t>fluxon</a:t>
            </a:r>
            <a:r>
              <a:rPr lang="en-GB" sz="1600" dirty="0"/>
              <a:t> array feels a periodic force of the </a:t>
            </a:r>
            <a:r>
              <a:rPr lang="en-GB" sz="1600" dirty="0" smtClean="0"/>
              <a:t>form: </a:t>
            </a:r>
            <a:endParaRPr lang="en-GB" dirty="0"/>
          </a:p>
        </p:txBody>
      </p:sp>
      <p:pic>
        <p:nvPicPr>
          <p:cNvPr id="59" name="Immagin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828" y="1583541"/>
            <a:ext cx="1379322" cy="1590601"/>
          </a:xfrm>
          <a:prstGeom prst="rect">
            <a:avLst/>
          </a:prstGeom>
        </p:spPr>
      </p:pic>
      <p:graphicFrame>
        <p:nvGraphicFramePr>
          <p:cNvPr id="60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486629"/>
              </p:ext>
            </p:extLst>
          </p:nvPr>
        </p:nvGraphicFramePr>
        <p:xfrm>
          <a:off x="5592898" y="1844270"/>
          <a:ext cx="3607905" cy="163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1" name="Ovale 4"/>
          <p:cNvSpPr/>
          <p:nvPr/>
        </p:nvSpPr>
        <p:spPr>
          <a:xfrm>
            <a:off x="7008952" y="3028346"/>
            <a:ext cx="79513" cy="894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2" name="Connettore 2 5"/>
          <p:cNvCxnSpPr/>
          <p:nvPr/>
        </p:nvCxnSpPr>
        <p:spPr>
          <a:xfrm>
            <a:off x="6039834" y="3242224"/>
            <a:ext cx="1008874" cy="0"/>
          </a:xfrm>
          <a:prstGeom prst="straightConnector1">
            <a:avLst/>
          </a:prstGeom>
          <a:ln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e 6"/>
          <p:cNvSpPr/>
          <p:nvPr/>
        </p:nvSpPr>
        <p:spPr>
          <a:xfrm>
            <a:off x="7103443" y="2915409"/>
            <a:ext cx="79513" cy="8945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Ovale 7"/>
          <p:cNvSpPr/>
          <p:nvPr/>
        </p:nvSpPr>
        <p:spPr>
          <a:xfrm>
            <a:off x="6922022" y="2915409"/>
            <a:ext cx="79513" cy="8945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CasellaDiTesto 8"/>
          <p:cNvSpPr txBox="1"/>
          <p:nvPr/>
        </p:nvSpPr>
        <p:spPr>
          <a:xfrm>
            <a:off x="6391024" y="31706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d</a:t>
            </a:r>
            <a:endParaRPr lang="it-IT" dirty="0">
              <a:solidFill>
                <a:schemeClr val="accent6"/>
              </a:solidFill>
            </a:endParaRPr>
          </a:p>
        </p:txBody>
      </p:sp>
      <p:graphicFrame>
        <p:nvGraphicFramePr>
          <p:cNvPr id="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347828"/>
              </p:ext>
            </p:extLst>
          </p:nvPr>
        </p:nvGraphicFramePr>
        <p:xfrm>
          <a:off x="520655" y="5069118"/>
          <a:ext cx="10858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1" name="Equazione" r:id="rId7" imgW="583920" imgH="241200" progId="Equation.3">
                  <p:embed/>
                </p:oleObj>
              </mc:Choice>
              <mc:Fallback>
                <p:oleObj name="Equazione" r:id="rId7" imgW="583920" imgH="241200" progId="Equation.3">
                  <p:embed/>
                  <p:pic>
                    <p:nvPicPr>
                      <p:cNvPr id="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55" y="5069118"/>
                        <a:ext cx="1085850" cy="4079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3838756"/>
            <a:ext cx="499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                          (small amplitude oscillations)</a:t>
            </a:r>
            <a:endParaRPr lang="en-GB" dirty="0"/>
          </a:p>
        </p:txBody>
      </p:sp>
      <p:graphicFrame>
        <p:nvGraphicFramePr>
          <p:cNvPr id="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097396"/>
              </p:ext>
            </p:extLst>
          </p:nvPr>
        </p:nvGraphicFramePr>
        <p:xfrm>
          <a:off x="827584" y="3838756"/>
          <a:ext cx="1341948" cy="412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" name="Equazione" r:id="rId9" imgW="711000" imgH="241200" progId="Equation.3">
                  <p:embed/>
                </p:oleObj>
              </mc:Choice>
              <mc:Fallback>
                <p:oleObj name="Equazione" r:id="rId9" imgW="711000" imgH="241200" progId="Equation.3">
                  <p:embed/>
                  <p:pic>
                    <p:nvPicPr>
                      <p:cNvPr id="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838756"/>
                        <a:ext cx="1341948" cy="412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" name="Picture 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2064" y="2041767"/>
            <a:ext cx="1553016" cy="1439689"/>
          </a:xfrm>
          <a:prstGeom prst="rect">
            <a:avLst/>
          </a:prstGeom>
        </p:spPr>
      </p:pic>
      <p:graphicFrame>
        <p:nvGraphicFramePr>
          <p:cNvPr id="6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267310"/>
              </p:ext>
            </p:extLst>
          </p:nvPr>
        </p:nvGraphicFramePr>
        <p:xfrm>
          <a:off x="2555776" y="4917429"/>
          <a:ext cx="151923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3" name="Equazione" r:id="rId12" imgW="876240" imgH="393480" progId="Equation.3">
                  <p:embed/>
                </p:oleObj>
              </mc:Choice>
              <mc:Fallback>
                <p:oleObj name="Equazione" r:id="rId12" imgW="876240" imgH="393480" progId="Equation.3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917429"/>
                        <a:ext cx="1519237" cy="6207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78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Fluxon</a:t>
            </a:r>
            <a:r>
              <a:rPr lang="en-GB" dirty="0" smtClean="0"/>
              <a:t> motion in RF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47698" y="2085138"/>
            <a:ext cx="631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GB" sz="1600" dirty="0" smtClean="0">
                <a:solidFill>
                  <a:srgbClr val="FF0000"/>
                </a:solidFill>
              </a:rPr>
              <a:t>rigid</a:t>
            </a:r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6">
                    <a:lumMod val="50000"/>
                  </a:schemeClr>
                </a:solidFill>
              </a:rPr>
              <a:t>fluxon</a:t>
            </a:r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 lattice behaves as an </a:t>
            </a:r>
            <a:r>
              <a:rPr lang="en-GB" sz="1600" dirty="0" smtClean="0">
                <a:solidFill>
                  <a:srgbClr val="FF0000"/>
                </a:solidFill>
              </a:rPr>
              <a:t>harmonic damped oscillator</a:t>
            </a:r>
            <a:endParaRPr lang="en-GB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340933"/>
              </p:ext>
            </p:extLst>
          </p:nvPr>
        </p:nvGraphicFramePr>
        <p:xfrm>
          <a:off x="458862" y="1107391"/>
          <a:ext cx="2384206" cy="395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Equation" r:id="rId3" imgW="1269449" imgH="241195" progId="Equation.3">
                  <p:embed/>
                </p:oleObj>
              </mc:Choice>
              <mc:Fallback>
                <p:oleObj name="Equation" r:id="rId3" imgW="1269449" imgH="241195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62" y="1107391"/>
                        <a:ext cx="2384206" cy="39584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400016"/>
              </p:ext>
            </p:extLst>
          </p:nvPr>
        </p:nvGraphicFramePr>
        <p:xfrm>
          <a:off x="7569412" y="1054372"/>
          <a:ext cx="975471" cy="362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0" name="Equation" r:id="rId5" imgW="698197" imgH="253890" progId="Equation.3">
                  <p:embed/>
                </p:oleObj>
              </mc:Choice>
              <mc:Fallback>
                <p:oleObj name="Equation" r:id="rId5" imgW="698197" imgH="253890" progId="Equation.3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412" y="1054372"/>
                        <a:ext cx="975471" cy="3621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491880" y="109854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with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812184"/>
              </p:ext>
            </p:extLst>
          </p:nvPr>
        </p:nvGraphicFramePr>
        <p:xfrm>
          <a:off x="1742225" y="2873129"/>
          <a:ext cx="2070007" cy="6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Equation" r:id="rId7" imgW="1397000" imgH="457200" progId="Equation.3">
                  <p:embed/>
                </p:oleObj>
              </mc:Choice>
              <mc:Fallback>
                <p:oleObj name="Equation" r:id="rId7" imgW="1397000" imgH="457200" progId="Equation.3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2225" y="2873129"/>
                        <a:ext cx="2070007" cy="695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476490" y="3041859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f m=0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32" idx="1"/>
          </p:cNvCxnSpPr>
          <p:nvPr/>
        </p:nvCxnSpPr>
        <p:spPr>
          <a:xfrm flipH="1">
            <a:off x="4081758" y="3226525"/>
            <a:ext cx="3947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986197"/>
              </p:ext>
            </p:extLst>
          </p:nvPr>
        </p:nvGraphicFramePr>
        <p:xfrm>
          <a:off x="4603423" y="988923"/>
          <a:ext cx="936104" cy="588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Equation" r:id="rId9" imgW="647700" imgH="431800" progId="Equation.3">
                  <p:embed/>
                </p:oleObj>
              </mc:Choice>
              <mc:Fallback>
                <p:oleObj name="Equation" r:id="rId9" imgW="647700" imgH="431800" progId="Equation.3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423" y="988923"/>
                        <a:ext cx="936104" cy="588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222272"/>
              </p:ext>
            </p:extLst>
          </p:nvPr>
        </p:nvGraphicFramePr>
        <p:xfrm>
          <a:off x="6046427" y="964209"/>
          <a:ext cx="1016085" cy="579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3" name="Equation" r:id="rId11" imgW="825142" imgH="444307" progId="Equation.3">
                  <p:embed/>
                </p:oleObj>
              </mc:Choice>
              <mc:Fallback>
                <p:oleObj name="Equation" r:id="rId11" imgW="825142" imgH="444307" progId="Equation.3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427" y="964209"/>
                        <a:ext cx="1016085" cy="5792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989084"/>
              </p:ext>
            </p:extLst>
          </p:nvPr>
        </p:nvGraphicFramePr>
        <p:xfrm>
          <a:off x="168288" y="4677069"/>
          <a:ext cx="3715682" cy="86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Equation" r:id="rId13" imgW="2120900" imgH="482600" progId="Equation.3">
                  <p:embed/>
                </p:oleObj>
              </mc:Choice>
              <mc:Fallback>
                <p:oleObj name="Equation" r:id="rId13" imgW="2120900" imgH="482600" progId="Equation.3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88" y="4677069"/>
                        <a:ext cx="3715682" cy="8658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54544" y="3925246"/>
            <a:ext cx="8482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Solving for v</a:t>
            </a:r>
            <a:r>
              <a:rPr lang="en-GB" sz="1600" baseline="-25000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GB" sz="1600" baseline="-25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07238" y="494089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with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353610"/>
              </p:ext>
            </p:extLst>
          </p:nvPr>
        </p:nvGraphicFramePr>
        <p:xfrm>
          <a:off x="4470089" y="4676261"/>
          <a:ext cx="972373" cy="866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Equation" r:id="rId15" imgW="469900" imgH="419100" progId="Equation.3">
                  <p:embed/>
                </p:oleObj>
              </mc:Choice>
              <mc:Fallback>
                <p:oleObj name="Equation" r:id="rId15" imgW="469900" imgH="41910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089" y="4676261"/>
                        <a:ext cx="972373" cy="86664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6104362" y="4012158"/>
            <a:ext cx="24208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“</a:t>
            </a:r>
            <a:r>
              <a:rPr lang="en-GB" dirty="0" err="1" smtClean="0">
                <a:solidFill>
                  <a:schemeClr val="accent6"/>
                </a:solidFill>
              </a:rPr>
              <a:t>depinning</a:t>
            </a:r>
            <a:r>
              <a:rPr lang="en-GB" dirty="0" smtClean="0">
                <a:solidFill>
                  <a:schemeClr val="accent6"/>
                </a:solidFill>
              </a:rPr>
              <a:t> frequency”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3" name="Rettangolo 18"/>
          <p:cNvSpPr/>
          <p:nvPr/>
        </p:nvSpPr>
        <p:spPr>
          <a:xfrm>
            <a:off x="5539527" y="2993703"/>
            <a:ext cx="2476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Marcon, </a:t>
            </a:r>
            <a:r>
              <a:rPr lang="it-IT" sz="1200" dirty="0" err="1" smtClean="0">
                <a:solidFill>
                  <a:srgbClr val="002060"/>
                </a:solidFill>
              </a:rPr>
              <a:t>Fastampa</a:t>
            </a:r>
            <a:r>
              <a:rPr lang="it-IT" sz="1200" dirty="0" smtClean="0">
                <a:solidFill>
                  <a:srgbClr val="002060"/>
                </a:solidFill>
              </a:rPr>
              <a:t>, Giura, </a:t>
            </a:r>
            <a:r>
              <a:rPr lang="it-IT" sz="1200" dirty="0" smtClean="0">
                <a:solidFill>
                  <a:srgbClr val="002060"/>
                </a:solidFill>
              </a:rPr>
              <a:t>Silva:</a:t>
            </a:r>
            <a:endParaRPr lang="it-IT" sz="1200" dirty="0" smtClean="0">
              <a:solidFill>
                <a:srgbClr val="002060"/>
              </a:solidFill>
            </a:endParaRPr>
          </a:p>
          <a:p>
            <a:r>
              <a:rPr lang="it-IT" sz="1200" dirty="0" err="1" smtClean="0">
                <a:solidFill>
                  <a:srgbClr val="002060"/>
                </a:solidFill>
              </a:rPr>
              <a:t>Phys</a:t>
            </a: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Rev. </a:t>
            </a:r>
            <a:r>
              <a:rPr lang="it-IT" sz="1200" dirty="0" smtClean="0">
                <a:solidFill>
                  <a:srgbClr val="002060"/>
                </a:solidFill>
              </a:rPr>
              <a:t>B, 43, 2940 (1991)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519346"/>
              </p:ext>
            </p:extLst>
          </p:nvPr>
        </p:nvGraphicFramePr>
        <p:xfrm>
          <a:off x="5567485" y="4678145"/>
          <a:ext cx="3494610" cy="8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" name="Equation" r:id="rId17" imgW="2159000" imgH="508000" progId="Equation.3">
                  <p:embed/>
                </p:oleObj>
              </mc:Choice>
              <mc:Fallback>
                <p:oleObj name="Equation" r:id="rId17" imgW="2159000" imgH="508000" progId="Equation.3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485" y="4678145"/>
                        <a:ext cx="3494610" cy="8812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>
            <a:stCxn id="46" idx="2"/>
          </p:cNvCxnSpPr>
          <p:nvPr/>
        </p:nvCxnSpPr>
        <p:spPr>
          <a:xfrm>
            <a:off x="7314790" y="4381490"/>
            <a:ext cx="0" cy="283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80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Surface impedance: effect of magnetic flux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asellaDiTesto 5"/>
          <p:cNvSpPr txBox="1"/>
          <p:nvPr/>
        </p:nvSpPr>
        <p:spPr>
          <a:xfrm>
            <a:off x="459722" y="1148270"/>
            <a:ext cx="774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 HTS the </a:t>
            </a:r>
            <a:r>
              <a:rPr lang="it-IT" dirty="0" err="1" smtClean="0"/>
              <a:t>effect</a:t>
            </a:r>
            <a:r>
              <a:rPr lang="it-IT" dirty="0" smtClean="0"/>
              <a:t> of a </a:t>
            </a:r>
            <a:r>
              <a:rPr lang="it-IT" dirty="0" err="1" smtClean="0"/>
              <a:t>field</a:t>
            </a:r>
            <a:r>
              <a:rPr lang="it-IT" dirty="0" smtClean="0"/>
              <a:t> </a:t>
            </a:r>
            <a:r>
              <a:rPr lang="en-GB" dirty="0" smtClean="0"/>
              <a:t>B&gt;&gt;</a:t>
            </a:r>
            <a:r>
              <a:rPr lang="en-GB" dirty="0"/>
              <a:t>B</a:t>
            </a:r>
            <a:r>
              <a:rPr lang="en-GB" baseline="-25000" dirty="0"/>
              <a:t>c1</a:t>
            </a:r>
            <a:r>
              <a:rPr lang="en-GB" dirty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dominating</a:t>
            </a:r>
            <a:r>
              <a:rPr lang="it-IT" dirty="0" smtClean="0"/>
              <a:t> over </a:t>
            </a:r>
            <a:r>
              <a:rPr lang="it-IT" dirty="0" err="1" smtClean="0"/>
              <a:t>intrinsic</a:t>
            </a:r>
            <a:r>
              <a:rPr lang="it-IT" dirty="0" smtClean="0"/>
              <a:t> </a:t>
            </a:r>
            <a:r>
              <a:rPr lang="it-IT" dirty="0" err="1" smtClean="0"/>
              <a:t>properties</a:t>
            </a:r>
            <a:r>
              <a:rPr lang="it-IT" dirty="0" smtClean="0"/>
              <a:t> </a:t>
            </a:r>
            <a:endParaRPr lang="it-IT" dirty="0"/>
          </a:p>
        </p:txBody>
      </p:sp>
      <p:graphicFrame>
        <p:nvGraphicFramePr>
          <p:cNvPr id="16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946453"/>
              </p:ext>
            </p:extLst>
          </p:nvPr>
        </p:nvGraphicFramePr>
        <p:xfrm>
          <a:off x="2711664" y="2006722"/>
          <a:ext cx="37179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1" name="Equation" r:id="rId3" imgW="2158920" imgH="482400" progId="Equation.3">
                  <p:embed/>
                </p:oleObj>
              </mc:Choice>
              <mc:Fallback>
                <p:oleObj name="Equation" r:id="rId3" imgW="215892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1664" y="2006722"/>
                        <a:ext cx="3717925" cy="8302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557455"/>
              </p:ext>
            </p:extLst>
          </p:nvPr>
        </p:nvGraphicFramePr>
        <p:xfrm>
          <a:off x="2343215" y="5140100"/>
          <a:ext cx="4454822" cy="742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" name="Equation" r:id="rId5" imgW="2336760" imgH="444240" progId="Equation.3">
                  <p:embed/>
                </p:oleObj>
              </mc:Choice>
              <mc:Fallback>
                <p:oleObj name="Equation" r:id="rId5" imgW="2336760" imgH="4442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215" y="5140100"/>
                        <a:ext cx="4454822" cy="74219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76" y="3362709"/>
            <a:ext cx="3378088" cy="162276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5773611" y="3017695"/>
            <a:ext cx="0" cy="649768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49475" y="3002464"/>
            <a:ext cx="0" cy="988974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493294" y="1553015"/>
            <a:ext cx="5194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S. Calatroni, R. Vaglio </a:t>
            </a:r>
            <a:r>
              <a:rPr lang="it-IT" sz="1200" dirty="0" err="1" smtClean="0">
                <a:solidFill>
                  <a:srgbClr val="002060"/>
                </a:solidFill>
              </a:rPr>
              <a:t>submited</a:t>
            </a:r>
            <a:r>
              <a:rPr lang="it-IT" sz="1200" dirty="0" smtClean="0">
                <a:solidFill>
                  <a:srgbClr val="002060"/>
                </a:solidFill>
              </a:rPr>
              <a:t> to IEEE Trans. </a:t>
            </a:r>
            <a:r>
              <a:rPr lang="it-IT" sz="1200" dirty="0" err="1" smtClean="0">
                <a:solidFill>
                  <a:srgbClr val="002060"/>
                </a:solidFill>
              </a:rPr>
              <a:t>Appl</a:t>
            </a:r>
            <a:r>
              <a:rPr lang="it-IT" sz="1200" dirty="0" smtClean="0">
                <a:solidFill>
                  <a:srgbClr val="002060"/>
                </a:solidFill>
              </a:rPr>
              <a:t>. </a:t>
            </a:r>
            <a:r>
              <a:rPr lang="it-IT" sz="1200" dirty="0" err="1" smtClean="0">
                <a:solidFill>
                  <a:srgbClr val="002060"/>
                </a:solidFill>
              </a:rPr>
              <a:t>Supercond</a:t>
            </a:r>
            <a:r>
              <a:rPr lang="it-IT" sz="1200" dirty="0" smtClean="0">
                <a:solidFill>
                  <a:srgbClr val="002060"/>
                </a:solidFill>
              </a:rPr>
              <a:t>.</a:t>
            </a:r>
            <a:endParaRPr lang="it-IT" sz="1200" dirty="0" smtClean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96" y="378904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err="1" smtClean="0"/>
              <a:t>Depinning</a:t>
            </a:r>
            <a:r>
              <a:rPr lang="fr-CH" sz="1600" dirty="0" smtClean="0"/>
              <a:t> </a:t>
            </a:r>
            <a:r>
              <a:rPr lang="fr-CH" sz="1600" dirty="0" err="1" smtClean="0"/>
              <a:t>frequency</a:t>
            </a:r>
            <a:r>
              <a:rPr lang="fr-CH" sz="1600" dirty="0" smtClean="0"/>
              <a:t> </a:t>
            </a:r>
            <a:r>
              <a:rPr lang="fr-CH" sz="1600" dirty="0" smtClean="0">
                <a:sym typeface="Symbol" panose="05050102010706020507" pitchFamily="18" charset="2"/>
              </a:rPr>
              <a:t></a:t>
            </a:r>
            <a:r>
              <a:rPr lang="fr-CH" sz="1600" baseline="-25000" dirty="0" smtClean="0">
                <a:sym typeface="Symbol" panose="05050102010706020507" pitchFamily="18" charset="2"/>
              </a:rPr>
              <a:t>0</a:t>
            </a:r>
            <a:r>
              <a:rPr lang="fr-CH" sz="1600" dirty="0" smtClean="0"/>
              <a:t> 1÷100 GHz </a:t>
            </a:r>
            <a:r>
              <a:rPr lang="fr-CH" sz="1600" dirty="0" err="1" smtClean="0"/>
              <a:t>from</a:t>
            </a:r>
            <a:r>
              <a:rPr lang="fr-CH" sz="1600" dirty="0" smtClean="0"/>
              <a:t> </a:t>
            </a:r>
            <a:r>
              <a:rPr lang="fr-CH" sz="1600" dirty="0" err="1" smtClean="0"/>
              <a:t>literature</a:t>
            </a:r>
            <a:r>
              <a:rPr lang="fr-CH" sz="1600" dirty="0" smtClean="0"/>
              <a:t> on HTS.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020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Surface resistance: effect of magnetic flux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612" y="1383134"/>
            <a:ext cx="3347439" cy="215143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259495" y="1533874"/>
            <a:ext cx="1309477" cy="1246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366048" y="2948831"/>
            <a:ext cx="1091200" cy="1246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267014" y="1707434"/>
            <a:ext cx="130195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Flux flow regime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6225" y="2582039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No flux flow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96" y="4263431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Flux</a:t>
            </a:r>
            <a:r>
              <a:rPr lang="en-GB" sz="1600" dirty="0" smtClean="0">
                <a:solidFill>
                  <a:srgbClr val="FF0000"/>
                </a:solidFill>
              </a:rPr>
              <a:t> flow and dissipation </a:t>
            </a:r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depend on </a:t>
            </a:r>
            <a:r>
              <a:rPr lang="en-GB" sz="1600" dirty="0" smtClean="0">
                <a:solidFill>
                  <a:srgbClr val="FF0000"/>
                </a:solidFill>
              </a:rPr>
              <a:t>pinning</a:t>
            </a:r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strength</a:t>
            </a:r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n-GB" sz="1600" dirty="0" smtClean="0">
                <a:solidFill>
                  <a:srgbClr val="FF0000"/>
                </a:solidFill>
              </a:rPr>
              <a:t>frequency</a:t>
            </a:r>
          </a:p>
          <a:p>
            <a:pPr algn="ctr"/>
            <a:endParaRPr lang="en-GB" sz="1600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Properties can be </a:t>
            </a:r>
            <a:r>
              <a:rPr lang="en-US" sz="1600" dirty="0" smtClean="0">
                <a:solidFill>
                  <a:srgbClr val="FF0000"/>
                </a:solidFill>
              </a:rPr>
              <a:t>calculated</a:t>
            </a:r>
            <a:r>
              <a:rPr lang="en-US" sz="1600" dirty="0" smtClean="0">
                <a:solidFill>
                  <a:schemeClr val="accent6"/>
                </a:solidFill>
              </a:rPr>
              <a:t> in principle on the basis of standard</a:t>
            </a:r>
            <a:r>
              <a:rPr lang="en-US" sz="1600" dirty="0" smtClean="0">
                <a:solidFill>
                  <a:srgbClr val="FF0000"/>
                </a:solidFill>
              </a:rPr>
              <a:t> DC transport </a:t>
            </a:r>
            <a:r>
              <a:rPr lang="en-US" sz="1600" dirty="0" err="1" smtClean="0">
                <a:solidFill>
                  <a:srgbClr val="FF0000"/>
                </a:solidFill>
              </a:rPr>
              <a:t>measurments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endCxn id="26" idx="1"/>
          </p:cNvCxnSpPr>
          <p:nvPr/>
        </p:nvCxnSpPr>
        <p:spPr>
          <a:xfrm>
            <a:off x="4633051" y="1622213"/>
            <a:ext cx="4029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9" idx="1"/>
          </p:cNvCxnSpPr>
          <p:nvPr/>
        </p:nvCxnSpPr>
        <p:spPr>
          <a:xfrm flipV="1">
            <a:off x="2594378" y="3031702"/>
            <a:ext cx="2409670" cy="132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116599"/>
              </p:ext>
            </p:extLst>
          </p:nvPr>
        </p:nvGraphicFramePr>
        <p:xfrm>
          <a:off x="5232042" y="1280603"/>
          <a:ext cx="1650284" cy="62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9" name="Equation" r:id="rId4" imgW="1269449" imgH="482391" progId="Equation.3">
                  <p:embed/>
                </p:oleObj>
              </mc:Choice>
              <mc:Fallback>
                <p:oleObj name="Equation" r:id="rId4" imgW="1269449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042" y="1280603"/>
                        <a:ext cx="1650284" cy="6271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29116"/>
              </p:ext>
            </p:extLst>
          </p:nvPr>
        </p:nvGraphicFramePr>
        <p:xfrm>
          <a:off x="5099312" y="2690843"/>
          <a:ext cx="2311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" name="Equation" r:id="rId6" imgW="1778000" imgH="508000" progId="Equation.3">
                  <p:embed/>
                </p:oleObj>
              </mc:Choice>
              <mc:Fallback>
                <p:oleObj name="Equation" r:id="rId6" imgW="1778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312" y="2690843"/>
                        <a:ext cx="2311400" cy="66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674359"/>
              </p:ext>
            </p:extLst>
          </p:nvPr>
        </p:nvGraphicFramePr>
        <p:xfrm>
          <a:off x="7226782" y="1428748"/>
          <a:ext cx="792480" cy="29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" name="Equation" r:id="rId8" imgW="609600" imgH="228600" progId="Equation.3">
                  <p:embed/>
                </p:oleObj>
              </mc:Choice>
              <mc:Fallback>
                <p:oleObj name="Equation" r:id="rId8" imgW="609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782" y="1428748"/>
                        <a:ext cx="792480" cy="297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537595"/>
              </p:ext>
            </p:extLst>
          </p:nvPr>
        </p:nvGraphicFramePr>
        <p:xfrm>
          <a:off x="7454037" y="2872453"/>
          <a:ext cx="792480" cy="29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" name="Equation" r:id="rId10" imgW="609600" imgH="228600" progId="Equation.3">
                  <p:embed/>
                </p:oleObj>
              </mc:Choice>
              <mc:Fallback>
                <p:oleObj name="Equation" r:id="rId10" imgW="609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037" y="2872453"/>
                        <a:ext cx="792480" cy="297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004048" y="2606241"/>
            <a:ext cx="3242469" cy="8509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036029" y="1196752"/>
            <a:ext cx="3064363" cy="8509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81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Surface resistance: effect of magnetic flux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87394" y="4543928"/>
            <a:ext cx="8461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>
                <a:sym typeface="Symbol" panose="05050102010706020507" pitchFamily="18" charset="2"/>
              </a:rPr>
              <a:t></a:t>
            </a:r>
            <a:r>
              <a:rPr lang="fr-CH" baseline="-25000" dirty="0" smtClean="0">
                <a:sym typeface="Symbol" panose="05050102010706020507" pitchFamily="18" charset="2"/>
              </a:rPr>
              <a:t>0</a:t>
            </a:r>
            <a:r>
              <a:rPr lang="fr-CH" dirty="0" smtClean="0">
                <a:sym typeface="Symbol" panose="05050102010706020507" pitchFamily="18" charset="2"/>
              </a:rPr>
              <a:t> = 5.8</a:t>
            </a:r>
            <a:r>
              <a:rPr lang="fr-CH" dirty="0" smtClean="0"/>
              <a:t> </a:t>
            </a:r>
            <a:r>
              <a:rPr lang="fr-CH" dirty="0"/>
              <a:t>GHz </a:t>
            </a:r>
            <a:r>
              <a:rPr lang="fr-CH" dirty="0" smtClean="0"/>
              <a:t>at 1.06T, </a:t>
            </a:r>
            <a:r>
              <a:rPr lang="fr-CH" dirty="0">
                <a:sym typeface="Symbol" panose="05050102010706020507" pitchFamily="18" charset="2"/>
              </a:rPr>
              <a:t></a:t>
            </a:r>
            <a:r>
              <a:rPr lang="fr-CH" baseline="-25000" dirty="0">
                <a:sym typeface="Symbol" panose="05050102010706020507" pitchFamily="18" charset="2"/>
              </a:rPr>
              <a:t>0</a:t>
            </a:r>
            <a:r>
              <a:rPr lang="fr-CH" dirty="0">
                <a:sym typeface="Symbol" panose="05050102010706020507" pitchFamily="18" charset="2"/>
              </a:rPr>
              <a:t> = </a:t>
            </a:r>
            <a:r>
              <a:rPr lang="fr-CH" dirty="0" smtClean="0">
                <a:sym typeface="Symbol" panose="05050102010706020507" pitchFamily="18" charset="2"/>
              </a:rPr>
              <a:t>2.9</a:t>
            </a:r>
            <a:r>
              <a:rPr lang="fr-CH" dirty="0" smtClean="0"/>
              <a:t> </a:t>
            </a:r>
            <a:r>
              <a:rPr lang="fr-CH" dirty="0"/>
              <a:t>GHz </a:t>
            </a:r>
            <a:r>
              <a:rPr lang="fr-CH" dirty="0" smtClean="0"/>
              <a:t>at 16T </a:t>
            </a:r>
            <a:endParaRPr lang="fr-CH" dirty="0"/>
          </a:p>
          <a:p>
            <a:r>
              <a:rPr lang="fr-CH" dirty="0" smtClean="0"/>
              <a:t>B</a:t>
            </a:r>
            <a:r>
              <a:rPr lang="fr-CH" baseline="-25000" dirty="0" smtClean="0"/>
              <a:t>c2</a:t>
            </a:r>
            <a:r>
              <a:rPr lang="fr-CH" dirty="0" smtClean="0"/>
              <a:t> = 65 T</a:t>
            </a:r>
          </a:p>
          <a:p>
            <a:r>
              <a:rPr lang="fr-CH" dirty="0" smtClean="0">
                <a:sym typeface="Symbol" panose="05050102010706020507" pitchFamily="18" charset="2"/>
              </a:rPr>
              <a:t> = 50 µ</a:t>
            </a:r>
            <a:r>
              <a:rPr lang="el-GR" dirty="0" smtClean="0">
                <a:sym typeface="Symbol" panose="05050102010706020507" pitchFamily="18" charset="2"/>
              </a:rPr>
              <a:t>Ω</a:t>
            </a:r>
            <a:r>
              <a:rPr lang="en-GB" dirty="0" smtClean="0">
                <a:sym typeface="Symbol" panose="05050102010706020507" pitchFamily="18" charset="2"/>
              </a:rPr>
              <a:t>cm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5602" y="866440"/>
            <a:ext cx="864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S</a:t>
            </a:r>
            <a:r>
              <a:rPr lang="fr-CH" dirty="0" smtClean="0">
                <a:solidFill>
                  <a:srgbClr val="FF0000"/>
                </a:solidFill>
              </a:rPr>
              <a:t>urface </a:t>
            </a:r>
            <a:r>
              <a:rPr lang="fr-CH" dirty="0" err="1" smtClean="0">
                <a:solidFill>
                  <a:srgbClr val="FF0000"/>
                </a:solidFill>
              </a:rPr>
              <a:t>impedance</a:t>
            </a:r>
            <a:r>
              <a:rPr lang="fr-CH" dirty="0" smtClean="0">
                <a:solidFill>
                  <a:srgbClr val="FF0000"/>
                </a:solidFill>
              </a:rPr>
              <a:t> Z </a:t>
            </a:r>
            <a:r>
              <a:rPr lang="fr-CH" dirty="0" smtClean="0">
                <a:solidFill>
                  <a:schemeClr val="accent6"/>
                </a:solidFill>
              </a:rPr>
              <a:t>of </a:t>
            </a:r>
            <a:r>
              <a:rPr lang="fr-CH" dirty="0" smtClean="0">
                <a:solidFill>
                  <a:srgbClr val="FF0000"/>
                </a:solidFill>
              </a:rPr>
              <a:t>YBCO</a:t>
            </a:r>
            <a:r>
              <a:rPr lang="fr-CH" dirty="0" smtClean="0">
                <a:solidFill>
                  <a:schemeClr val="accent6"/>
                </a:solidFill>
              </a:rPr>
              <a:t> </a:t>
            </a:r>
            <a:r>
              <a:rPr lang="fr-CH" dirty="0" err="1" smtClean="0">
                <a:solidFill>
                  <a:schemeClr val="accent6"/>
                </a:solidFill>
              </a:rPr>
              <a:t>compared</a:t>
            </a:r>
            <a:r>
              <a:rPr lang="fr-CH" dirty="0" smtClean="0">
                <a:solidFill>
                  <a:schemeClr val="accent6"/>
                </a:solidFill>
              </a:rPr>
              <a:t> to </a:t>
            </a:r>
            <a:r>
              <a:rPr lang="fr-CH" dirty="0" smtClean="0">
                <a:solidFill>
                  <a:srgbClr val="FF0000"/>
                </a:solidFill>
              </a:rPr>
              <a:t>Cu</a:t>
            </a:r>
            <a:r>
              <a:rPr lang="fr-CH" dirty="0" smtClean="0">
                <a:solidFill>
                  <a:schemeClr val="accent6"/>
                </a:solidFill>
              </a:rPr>
              <a:t> at 50 K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3648" y="1304073"/>
            <a:ext cx="2317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solidFill>
                  <a:schemeClr val="accent6"/>
                </a:solidFill>
              </a:rPr>
              <a:t>1.06 T </a:t>
            </a:r>
            <a:r>
              <a:rPr lang="fr-CH" dirty="0" err="1">
                <a:solidFill>
                  <a:schemeClr val="accent6"/>
                </a:solidFill>
              </a:rPr>
              <a:t>magnetic</a:t>
            </a:r>
            <a:r>
              <a:rPr lang="fr-CH" dirty="0">
                <a:solidFill>
                  <a:schemeClr val="accent6"/>
                </a:solidFill>
              </a:rPr>
              <a:t> </a:t>
            </a:r>
            <a:r>
              <a:rPr lang="fr-CH" dirty="0" err="1">
                <a:solidFill>
                  <a:schemeClr val="accent6"/>
                </a:solidFill>
              </a:rPr>
              <a:t>field</a:t>
            </a:r>
            <a:endParaRPr lang="fr-CH" dirty="0">
              <a:solidFill>
                <a:schemeClr val="accent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90484" y="1317791"/>
            <a:ext cx="218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smtClean="0">
                <a:solidFill>
                  <a:schemeClr val="accent6"/>
                </a:solidFill>
              </a:rPr>
              <a:t>16 </a:t>
            </a:r>
            <a:r>
              <a:rPr lang="fr-CH" dirty="0">
                <a:solidFill>
                  <a:schemeClr val="accent6"/>
                </a:solidFill>
              </a:rPr>
              <a:t>T </a:t>
            </a:r>
            <a:r>
              <a:rPr lang="fr-CH" dirty="0" err="1">
                <a:solidFill>
                  <a:schemeClr val="accent6"/>
                </a:solidFill>
              </a:rPr>
              <a:t>magnetic</a:t>
            </a:r>
            <a:r>
              <a:rPr lang="fr-CH" dirty="0">
                <a:solidFill>
                  <a:schemeClr val="accent6"/>
                </a:solidFill>
              </a:rPr>
              <a:t> </a:t>
            </a:r>
            <a:r>
              <a:rPr lang="fr-CH" dirty="0" err="1">
                <a:solidFill>
                  <a:schemeClr val="accent6"/>
                </a:solidFill>
              </a:rPr>
              <a:t>field</a:t>
            </a:r>
            <a:endParaRPr lang="fr-CH" dirty="0">
              <a:solidFill>
                <a:schemeClr val="accent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2" y="1682078"/>
            <a:ext cx="4213555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388" y="1687123"/>
            <a:ext cx="4213556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276" y="2860291"/>
            <a:ext cx="1114160" cy="9387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335" y="2874444"/>
            <a:ext cx="1114160" cy="9387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266" y="5570391"/>
            <a:ext cx="8112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</a:rPr>
              <a:t>Transport measurements: J</a:t>
            </a:r>
            <a:r>
              <a:rPr lang="en-GB" sz="1200" dirty="0">
                <a:solidFill>
                  <a:srgbClr val="002060"/>
                </a:solidFill>
              </a:rPr>
              <a:t>. Fleiter and A. Ballarino, “Parameterization of the critical surface </a:t>
            </a:r>
            <a:r>
              <a:rPr lang="en-GB" sz="1200" dirty="0">
                <a:solidFill>
                  <a:srgbClr val="002060"/>
                </a:solidFill>
              </a:rPr>
              <a:t>of REBCO </a:t>
            </a:r>
            <a:r>
              <a:rPr lang="en-GB" sz="1200" dirty="0">
                <a:solidFill>
                  <a:srgbClr val="002060"/>
                </a:solidFill>
              </a:rPr>
              <a:t>conductors”, priv. comm. </a:t>
            </a:r>
            <a:r>
              <a:rPr lang="en-GB" sz="1200" dirty="0">
                <a:solidFill>
                  <a:srgbClr val="002060"/>
                </a:solidFill>
              </a:rPr>
              <a:t>And https</a:t>
            </a:r>
            <a:r>
              <a:rPr lang="en-GB" sz="1200" dirty="0">
                <a:solidFill>
                  <a:srgbClr val="002060"/>
                </a:solidFill>
              </a:rPr>
              <a:t>://edms.cern.ch/document/1426239/2</a:t>
            </a:r>
          </a:p>
        </p:txBody>
      </p:sp>
    </p:spTree>
    <p:extLst>
      <p:ext uri="{BB962C8B-B14F-4D97-AF65-F5344CB8AC3E}">
        <p14:creationId xmlns:p14="http://schemas.microsoft.com/office/powerpoint/2010/main" val="6625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HTS  films requirements for beam screen: FCC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3284984"/>
            <a:ext cx="7992888" cy="2308324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Beam screen of ~30mm diameter.</a:t>
            </a:r>
          </a:p>
          <a:p>
            <a:pPr algn="ctr"/>
            <a:r>
              <a:rPr lang="en-GB" dirty="0" smtClean="0"/>
              <a:t>Assuming a film thickness / skin depth of 1 </a:t>
            </a:r>
            <a:r>
              <a:rPr lang="en-GB" dirty="0"/>
              <a:t>µm </a:t>
            </a:r>
            <a:r>
              <a:rPr lang="en-GB" dirty="0" smtClean="0"/>
              <a:t>the HTS material </a:t>
            </a:r>
            <a:r>
              <a:rPr lang="en-GB" dirty="0"/>
              <a:t>should have a critical </a:t>
            </a:r>
            <a:r>
              <a:rPr lang="en-GB" dirty="0" smtClean="0"/>
              <a:t>current density</a:t>
            </a:r>
          </a:p>
          <a:p>
            <a:pPr algn="ctr"/>
            <a:r>
              <a:rPr lang="en-GB" dirty="0" smtClean="0"/>
              <a:t> </a:t>
            </a:r>
          </a:p>
          <a:p>
            <a:pPr algn="ctr"/>
            <a:r>
              <a:rPr lang="en-GB" dirty="0" err="1" smtClean="0">
                <a:solidFill>
                  <a:srgbClr val="FF0000"/>
                </a:solidFill>
              </a:rPr>
              <a:t>Jc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/>
              <a:t>of about </a:t>
            </a:r>
            <a:r>
              <a:rPr lang="en-GB" dirty="0" smtClean="0">
                <a:solidFill>
                  <a:srgbClr val="FF0000"/>
                </a:solidFill>
              </a:rPr>
              <a:t>25 kA/cm</a:t>
            </a:r>
            <a:r>
              <a:rPr lang="en-GB" baseline="30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 (2.5x10</a:t>
            </a:r>
            <a:r>
              <a:rPr lang="en-GB" baseline="30000" dirty="0" smtClean="0">
                <a:solidFill>
                  <a:srgbClr val="FF0000"/>
                </a:solidFill>
              </a:rPr>
              <a:t>8</a:t>
            </a:r>
            <a:r>
              <a:rPr lang="en-GB" dirty="0" smtClean="0">
                <a:solidFill>
                  <a:srgbClr val="FF0000"/>
                </a:solidFill>
              </a:rPr>
              <a:t> A/m</a:t>
            </a:r>
            <a:r>
              <a:rPr lang="en-GB" baseline="30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) </a:t>
            </a:r>
            <a:r>
              <a:rPr lang="en-GB" dirty="0" smtClean="0"/>
              <a:t>at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50 K </a:t>
            </a:r>
            <a:r>
              <a:rPr lang="en-GB" dirty="0"/>
              <a:t>and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16T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dirty="0"/>
              <a:t>I</a:t>
            </a:r>
            <a:r>
              <a:rPr lang="en-GB" dirty="0" smtClean="0"/>
              <a:t>n </a:t>
            </a:r>
            <a:r>
              <a:rPr lang="en-GB" dirty="0" smtClean="0"/>
              <a:t>this </a:t>
            </a:r>
            <a:r>
              <a:rPr lang="en-GB" dirty="0" smtClean="0"/>
              <a:t>conditions </a:t>
            </a:r>
            <a:r>
              <a:rPr lang="en-GB" dirty="0" smtClean="0"/>
              <a:t>it must have a 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surface impedance better than </a:t>
            </a:r>
            <a:r>
              <a:rPr lang="en-GB" dirty="0" smtClean="0">
                <a:solidFill>
                  <a:srgbClr val="FF0000"/>
                </a:solidFill>
              </a:rPr>
              <a:t>copper </a:t>
            </a:r>
            <a:r>
              <a:rPr lang="en-GB" dirty="0" smtClean="0"/>
              <a:t>in the needed</a:t>
            </a:r>
            <a:r>
              <a:rPr lang="en-GB" dirty="0" smtClean="0">
                <a:solidFill>
                  <a:srgbClr val="FF0000"/>
                </a:solidFill>
              </a:rPr>
              <a:t> frequency range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07" y="1011652"/>
            <a:ext cx="3316000" cy="2125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683" y="1054390"/>
            <a:ext cx="3163589" cy="20827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75656" y="799228"/>
            <a:ext cx="2710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002060"/>
                </a:solidFill>
              </a:rPr>
              <a:t>Instantaneous current at a fixed point</a:t>
            </a:r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5580112" y="788644"/>
            <a:ext cx="2377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002060"/>
                </a:solidFill>
              </a:rPr>
              <a:t>8-cm bunch frequency spectrum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205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Material choices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12933" y="468031"/>
            <a:ext cx="3020710" cy="224676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Data from:</a:t>
            </a:r>
          </a:p>
          <a:p>
            <a:endParaRPr lang="en-GB" sz="1000" dirty="0" smtClean="0">
              <a:solidFill>
                <a:schemeClr val="accent6"/>
              </a:solidFill>
            </a:endParaRPr>
          </a:p>
          <a:p>
            <a:r>
              <a:rPr lang="en-GB" sz="1000" dirty="0" smtClean="0">
                <a:solidFill>
                  <a:schemeClr val="accent6"/>
                </a:solidFill>
              </a:rPr>
              <a:t>Nature </a:t>
            </a:r>
            <a:r>
              <a:rPr lang="en-GB" sz="1000" dirty="0">
                <a:solidFill>
                  <a:schemeClr val="accent6"/>
                </a:solidFill>
              </a:rPr>
              <a:t>414, 368-377 (15 November 2001) </a:t>
            </a:r>
          </a:p>
          <a:p>
            <a:r>
              <a:rPr lang="en-GB" sz="1000" dirty="0">
                <a:solidFill>
                  <a:schemeClr val="accent6"/>
                </a:solidFill>
              </a:rPr>
              <a:t>High-Tc superconducting materials for electric power applications</a:t>
            </a:r>
          </a:p>
          <a:p>
            <a:r>
              <a:rPr lang="en-GB" sz="1000" dirty="0">
                <a:solidFill>
                  <a:schemeClr val="accent6"/>
                </a:solidFill>
              </a:rPr>
              <a:t>David </a:t>
            </a:r>
            <a:r>
              <a:rPr lang="en-GB" sz="1000" dirty="0" err="1">
                <a:solidFill>
                  <a:schemeClr val="accent6"/>
                </a:solidFill>
              </a:rPr>
              <a:t>Larbalestier</a:t>
            </a:r>
            <a:r>
              <a:rPr lang="en-GB" sz="1000" dirty="0">
                <a:solidFill>
                  <a:schemeClr val="accent6"/>
                </a:solidFill>
              </a:rPr>
              <a:t>, Alex </a:t>
            </a:r>
            <a:r>
              <a:rPr lang="en-GB" sz="1000" dirty="0" err="1">
                <a:solidFill>
                  <a:schemeClr val="accent6"/>
                </a:solidFill>
              </a:rPr>
              <a:t>Gurevich</a:t>
            </a:r>
            <a:r>
              <a:rPr lang="en-GB" sz="1000" dirty="0">
                <a:solidFill>
                  <a:schemeClr val="accent6"/>
                </a:solidFill>
              </a:rPr>
              <a:t>, D. Matthew </a:t>
            </a:r>
            <a:r>
              <a:rPr lang="en-GB" sz="1000" dirty="0" err="1">
                <a:solidFill>
                  <a:schemeClr val="accent6"/>
                </a:solidFill>
              </a:rPr>
              <a:t>Feldmann</a:t>
            </a:r>
            <a:r>
              <a:rPr lang="en-GB" sz="1000" dirty="0">
                <a:solidFill>
                  <a:schemeClr val="accent6"/>
                </a:solidFill>
              </a:rPr>
              <a:t> &amp; Anatoly </a:t>
            </a:r>
            <a:r>
              <a:rPr lang="en-GB" sz="1000" dirty="0" err="1">
                <a:solidFill>
                  <a:schemeClr val="accent6"/>
                </a:solidFill>
              </a:rPr>
              <a:t>Polyanskii</a:t>
            </a:r>
            <a:endParaRPr lang="en-GB" sz="1000" dirty="0">
              <a:solidFill>
                <a:schemeClr val="accent6"/>
              </a:solidFill>
            </a:endParaRPr>
          </a:p>
          <a:p>
            <a:endParaRPr lang="en-GB" sz="1000" dirty="0">
              <a:solidFill>
                <a:schemeClr val="accent6"/>
              </a:solidFill>
            </a:endParaRPr>
          </a:p>
          <a:p>
            <a:r>
              <a:rPr lang="en-GB" sz="1000" dirty="0">
                <a:solidFill>
                  <a:schemeClr val="accent6"/>
                </a:solidFill>
              </a:rPr>
              <a:t>Superconductor Science and Technology, Volume 11, Number 8</a:t>
            </a:r>
          </a:p>
          <a:p>
            <a:r>
              <a:rPr lang="en-GB" sz="1000" dirty="0">
                <a:solidFill>
                  <a:schemeClr val="accent6"/>
                </a:solidFill>
              </a:rPr>
              <a:t>Synthesis and properties of fluorine-doped Tl(1223): bulk materials and Ag-sheathed tapes</a:t>
            </a:r>
          </a:p>
          <a:p>
            <a:r>
              <a:rPr lang="en-GB" sz="1000" dirty="0">
                <a:solidFill>
                  <a:schemeClr val="accent6"/>
                </a:solidFill>
              </a:rPr>
              <a:t>E </a:t>
            </a:r>
            <a:r>
              <a:rPr lang="en-GB" sz="1000" dirty="0" err="1">
                <a:solidFill>
                  <a:schemeClr val="accent6"/>
                </a:solidFill>
              </a:rPr>
              <a:t>Bellingeri</a:t>
            </a:r>
            <a:r>
              <a:rPr lang="en-GB" sz="1000" dirty="0">
                <a:solidFill>
                  <a:schemeClr val="accent6"/>
                </a:solidFill>
              </a:rPr>
              <a:t>, R E </a:t>
            </a:r>
            <a:r>
              <a:rPr lang="en-GB" sz="1000" dirty="0" err="1">
                <a:solidFill>
                  <a:schemeClr val="accent6"/>
                </a:solidFill>
              </a:rPr>
              <a:t>Gladyshevskii</a:t>
            </a:r>
            <a:r>
              <a:rPr lang="en-GB" sz="1000" dirty="0">
                <a:solidFill>
                  <a:schemeClr val="accent6"/>
                </a:solidFill>
              </a:rPr>
              <a:t>, F Marti, M </a:t>
            </a:r>
            <a:r>
              <a:rPr lang="en-GB" sz="1000" dirty="0" err="1">
                <a:solidFill>
                  <a:schemeClr val="accent6"/>
                </a:solidFill>
              </a:rPr>
              <a:t>Dhallé</a:t>
            </a:r>
            <a:r>
              <a:rPr lang="en-GB" sz="1000" dirty="0">
                <a:solidFill>
                  <a:schemeClr val="accent6"/>
                </a:solidFill>
              </a:rPr>
              <a:t> and R </a:t>
            </a:r>
            <a:r>
              <a:rPr lang="en-GB" sz="1000" dirty="0" err="1">
                <a:solidFill>
                  <a:schemeClr val="accent6"/>
                </a:solidFill>
              </a:rPr>
              <a:t>Flükiger</a:t>
            </a:r>
            <a:endParaRPr lang="en-GB" sz="1000" dirty="0">
              <a:solidFill>
                <a:schemeClr val="accent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b="2470"/>
          <a:stretch/>
        </p:blipFill>
        <p:spPr>
          <a:xfrm>
            <a:off x="12700" y="979045"/>
            <a:ext cx="6679633" cy="5142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2244" y="5688649"/>
            <a:ext cx="195758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Courtesy: E.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Bellingeri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9946" y="1974592"/>
            <a:ext cx="8226854" cy="940443"/>
          </a:xfrm>
        </p:spPr>
        <p:txBody>
          <a:bodyPr>
            <a:normAutofit fontScale="90000"/>
          </a:bodyPr>
          <a:lstStyle/>
          <a:p>
            <a:r>
              <a:rPr lang="en-GB" dirty="0"/>
              <a:t>Research on high temperature superconducting </a:t>
            </a:r>
            <a:r>
              <a:rPr lang="en-GB" dirty="0" smtClean="0"/>
              <a:t>(HTS) coatings </a:t>
            </a:r>
            <a:r>
              <a:rPr lang="en-GB" dirty="0"/>
              <a:t>for </a:t>
            </a:r>
            <a:r>
              <a:rPr lang="en-GB" dirty="0" smtClean="0"/>
              <a:t>the FCC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57200" y="3544087"/>
            <a:ext cx="6113868" cy="1059443"/>
          </a:xfrm>
        </p:spPr>
        <p:txBody>
          <a:bodyPr>
            <a:normAutofit/>
          </a:bodyPr>
          <a:lstStyle/>
          <a:p>
            <a:r>
              <a:rPr lang="en-GB" dirty="0" smtClean="0"/>
              <a:t>Sergio Calatroni – CERN</a:t>
            </a:r>
          </a:p>
          <a:p>
            <a:endParaRPr lang="en-GB" dirty="0"/>
          </a:p>
          <a:p>
            <a:r>
              <a:rPr lang="en-GB" dirty="0" smtClean="0"/>
              <a:t>In collaboration with: CNR-SPIN and TU-Wien   //   </a:t>
            </a:r>
            <a:r>
              <a:rPr lang="en-US" dirty="0" smtClean="0"/>
              <a:t>ALBA, ICMAB and IFAE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1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Comparison: Y-123, Bi-2223, Tl-1223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4" y="1170005"/>
            <a:ext cx="8836793" cy="4174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10061" y="5421290"/>
            <a:ext cx="5175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Susanne </a:t>
            </a:r>
            <a:r>
              <a:rPr lang="en-GB" sz="1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Tönies</a:t>
            </a:r>
            <a:r>
              <a:rPr lang="en-GB" sz="1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Harald W. Weber, Gerhard </a:t>
            </a:r>
            <a:r>
              <a:rPr lang="en-GB" sz="1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Gritzner</a:t>
            </a:r>
            <a:r>
              <a:rPr lang="en-GB" sz="1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Oliver </a:t>
            </a:r>
            <a:r>
              <a:rPr lang="en-GB" sz="1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Heiml</a:t>
            </a:r>
            <a:r>
              <a:rPr lang="en-GB" sz="1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and Mario H. Eder, </a:t>
            </a:r>
            <a:endParaRPr lang="en-GB" sz="1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AT" sz="1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IEEE </a:t>
            </a:r>
            <a:r>
              <a:rPr lang="de-AT" sz="1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TRANSACTIONS ON APPLIED SUPERCONDUCTIVITY, </a:t>
            </a:r>
            <a:r>
              <a:rPr lang="de-AT" sz="1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VOL. 13, NO. 2, JUNE 2003</a:t>
            </a:r>
            <a:endParaRPr lang="en-GB" sz="10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3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 table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58357"/>
              </p:ext>
            </p:extLst>
          </p:nvPr>
        </p:nvGraphicFramePr>
        <p:xfrm>
          <a:off x="1122825" y="793631"/>
          <a:ext cx="6895604" cy="482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7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YBCO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Tl1223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123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PROs</a:t>
                      </a:r>
                      <a:endParaRPr lang="en-US" dirty="0"/>
                    </a:p>
                  </a:txBody>
                  <a:tcP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err="1" smtClean="0"/>
                        <a:t>Safe</a:t>
                      </a:r>
                      <a:endParaRPr lang="it-IT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err="1" smtClean="0"/>
                        <a:t>Very</a:t>
                      </a:r>
                      <a:r>
                        <a:rPr lang="it-IT" baseline="0" dirty="0" smtClean="0"/>
                        <a:t> high </a:t>
                      </a:r>
                      <a:r>
                        <a:rPr lang="it-IT" baseline="0" dirty="0" err="1" smtClean="0"/>
                        <a:t>Jc</a:t>
                      </a:r>
                      <a:endParaRPr lang="it-IT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err="1" smtClean="0"/>
                        <a:t>Very</a:t>
                      </a:r>
                      <a:r>
                        <a:rPr lang="it-IT" baseline="0" dirty="0" smtClean="0"/>
                        <a:t> high </a:t>
                      </a:r>
                      <a:r>
                        <a:rPr lang="it-IT" baseline="0" dirty="0" err="1" smtClean="0"/>
                        <a:t>steep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Hirr</a:t>
                      </a:r>
                      <a:endParaRPr lang="it-IT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err="1" smtClean="0"/>
                        <a:t>Proven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technology</a:t>
                      </a:r>
                      <a:r>
                        <a:rPr lang="it-IT" baseline="0" dirty="0" smtClean="0"/>
                        <a:t> on </a:t>
                      </a:r>
                      <a:r>
                        <a:rPr lang="it-IT" baseline="0" dirty="0" err="1" smtClean="0"/>
                        <a:t>tapes</a:t>
                      </a:r>
                      <a:r>
                        <a:rPr lang="it-IT" baseline="0" dirty="0" smtClean="0"/>
                        <a:t> (IBAD, …)</a:t>
                      </a:r>
                      <a:endParaRPr lang="en-US" dirty="0"/>
                    </a:p>
                  </a:txBody>
                  <a:tcP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High </a:t>
                      </a:r>
                      <a:r>
                        <a:rPr lang="it-IT" dirty="0" err="1" smtClean="0"/>
                        <a:t>Tc</a:t>
                      </a:r>
                      <a:endParaRPr lang="it-IT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High </a:t>
                      </a:r>
                      <a:r>
                        <a:rPr lang="it-IT" dirty="0" err="1" smtClean="0"/>
                        <a:t>Jc</a:t>
                      </a:r>
                      <a:endParaRPr lang="it-IT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High </a:t>
                      </a:r>
                      <a:r>
                        <a:rPr lang="it-IT" dirty="0" err="1" smtClean="0"/>
                        <a:t>Hirr</a:t>
                      </a:r>
                      <a:endParaRPr lang="it-IT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err="1" smtClean="0"/>
                        <a:t>Very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tolerant</a:t>
                      </a:r>
                      <a:r>
                        <a:rPr lang="it-IT" dirty="0" smtClean="0"/>
                        <a:t> for out </a:t>
                      </a:r>
                      <a:r>
                        <a:rPr lang="it-IT" dirty="0" err="1" smtClean="0"/>
                        <a:t>stoichiometry</a:t>
                      </a:r>
                      <a:endParaRPr lang="it-IT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err="1" smtClean="0"/>
                        <a:t>Substrate-tolerant</a:t>
                      </a:r>
                      <a:r>
                        <a:rPr lang="it-IT" dirty="0" smtClean="0"/>
                        <a:t>      (Ag </a:t>
                      </a:r>
                      <a:r>
                        <a:rPr lang="it-IT" dirty="0" err="1" smtClean="0"/>
                        <a:t>coating</a:t>
                      </a:r>
                      <a:r>
                        <a:rPr lang="it-IT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043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CONs</a:t>
                      </a:r>
                      <a:endParaRPr lang="en-US" dirty="0"/>
                    </a:p>
                  </a:txBody>
                  <a:tcPr>
                    <a:solidFill>
                      <a:srgbClr val="FF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Strong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weak</a:t>
                      </a:r>
                      <a:r>
                        <a:rPr lang="it-IT" baseline="0" dirty="0" smtClean="0"/>
                        <a:t> link </a:t>
                      </a:r>
                      <a:r>
                        <a:rPr lang="it-IT" baseline="0" dirty="0" err="1" smtClean="0"/>
                        <a:t>problems</a:t>
                      </a:r>
                      <a:endParaRPr lang="it-IT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smtClean="0"/>
                        <a:t>Lower </a:t>
                      </a:r>
                      <a:r>
                        <a:rPr lang="it-IT" baseline="0" dirty="0" err="1" smtClean="0"/>
                        <a:t>Tc</a:t>
                      </a:r>
                      <a:endParaRPr lang="it-IT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err="1" smtClean="0"/>
                        <a:t>Very</a:t>
                      </a:r>
                      <a:r>
                        <a:rPr lang="it-IT" baseline="0" dirty="0" smtClean="0"/>
                        <a:t> sensitive to </a:t>
                      </a:r>
                      <a:r>
                        <a:rPr lang="it-IT" baseline="0" dirty="0" err="1" smtClean="0"/>
                        <a:t>stoichimetry</a:t>
                      </a:r>
                      <a:endParaRPr lang="it-IT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err="1" smtClean="0"/>
                        <a:t>Substrate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is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critical</a:t>
                      </a:r>
                      <a:endParaRPr lang="en-US" dirty="0"/>
                    </a:p>
                  </a:txBody>
                  <a:tcPr>
                    <a:solidFill>
                      <a:srgbClr val="FF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err="1" smtClean="0"/>
                        <a:t>Toxic</a:t>
                      </a:r>
                      <a:endParaRPr lang="it-IT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err="1" smtClean="0"/>
                        <a:t>Weak</a:t>
                      </a:r>
                      <a:r>
                        <a:rPr lang="it-IT" dirty="0" smtClean="0"/>
                        <a:t> link?</a:t>
                      </a:r>
                      <a:endParaRPr lang="en-US" dirty="0"/>
                    </a:p>
                  </a:txBody>
                  <a:tcPr>
                    <a:solidFill>
                      <a:srgbClr val="FF0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92244" y="5853749"/>
            <a:ext cx="1957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Courtesy: E.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Bellingeri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3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Challenges for HTS coatings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YBCO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Tl-based</a:t>
            </a:r>
            <a:r>
              <a:rPr lang="en-GB" dirty="0" smtClean="0"/>
              <a:t> HTS are the </a:t>
            </a:r>
            <a:r>
              <a:rPr lang="en-GB" dirty="0" smtClean="0">
                <a:solidFill>
                  <a:srgbClr val="FF0000"/>
                </a:solidFill>
              </a:rPr>
              <a:t>only possible candidates</a:t>
            </a:r>
          </a:p>
          <a:p>
            <a:endParaRPr lang="en-GB" dirty="0" smtClean="0"/>
          </a:p>
          <a:p>
            <a:r>
              <a:rPr lang="en-GB" dirty="0" smtClean="0"/>
              <a:t>How to obtain </a:t>
            </a:r>
            <a:r>
              <a:rPr lang="en-GB" dirty="0" smtClean="0">
                <a:solidFill>
                  <a:srgbClr val="FF0000"/>
                </a:solidFill>
              </a:rPr>
              <a:t>good quality HTS inside tube </a:t>
            </a:r>
            <a:r>
              <a:rPr lang="en-GB" dirty="0" smtClean="0"/>
              <a:t>geometry</a:t>
            </a:r>
          </a:p>
          <a:p>
            <a:pPr lvl="1"/>
            <a:r>
              <a:rPr lang="en-GB" dirty="0" smtClean="0"/>
              <a:t>Considerable experience exists in coated tape production for </a:t>
            </a:r>
            <a:r>
              <a:rPr lang="en-GB" dirty="0" smtClean="0">
                <a:solidFill>
                  <a:srgbClr val="FF0000"/>
                </a:solidFill>
              </a:rPr>
              <a:t>YBCO, scalability to tubes </a:t>
            </a:r>
            <a:r>
              <a:rPr lang="en-GB" dirty="0" smtClean="0"/>
              <a:t>is extremely </a:t>
            </a:r>
            <a:r>
              <a:rPr lang="en-GB" dirty="0" smtClean="0">
                <a:solidFill>
                  <a:srgbClr val="FF0000"/>
                </a:solidFill>
              </a:rPr>
              <a:t>challenging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Tl-based HTS </a:t>
            </a:r>
            <a:r>
              <a:rPr lang="en-GB" dirty="0" smtClean="0"/>
              <a:t>has characteristics similar to YBCO, and should allow </a:t>
            </a:r>
            <a:r>
              <a:rPr lang="en-GB" dirty="0" smtClean="0">
                <a:solidFill>
                  <a:srgbClr val="FF0000"/>
                </a:solidFill>
              </a:rPr>
              <a:t>full scalability </a:t>
            </a:r>
            <a:r>
              <a:rPr lang="en-GB" dirty="0" smtClean="0"/>
              <a:t>to tubes thanks to </a:t>
            </a:r>
            <a:r>
              <a:rPr lang="en-GB" dirty="0" smtClean="0">
                <a:solidFill>
                  <a:srgbClr val="FF0000"/>
                </a:solidFill>
              </a:rPr>
              <a:t>electrodeposition</a:t>
            </a:r>
            <a:r>
              <a:rPr lang="en-GB" dirty="0" smtClean="0"/>
              <a:t> on </a:t>
            </a:r>
            <a:r>
              <a:rPr lang="en-GB" dirty="0" smtClean="0">
                <a:solidFill>
                  <a:srgbClr val="FF0000"/>
                </a:solidFill>
              </a:rPr>
              <a:t>silver</a:t>
            </a:r>
            <a:r>
              <a:rPr lang="en-GB" dirty="0" smtClean="0"/>
              <a:t> (coated) substrates</a:t>
            </a:r>
          </a:p>
          <a:p>
            <a:pPr marL="36576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6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Collaboration on Tl-based HTS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CERN has started a </a:t>
            </a:r>
            <a:r>
              <a:rPr lang="en-GB" dirty="0" smtClean="0">
                <a:solidFill>
                  <a:srgbClr val="FF0000"/>
                </a:solidFill>
              </a:rPr>
              <a:t>Collaboration</a:t>
            </a:r>
            <a:r>
              <a:rPr lang="en-GB" dirty="0" smtClean="0"/>
              <a:t> with </a:t>
            </a:r>
            <a:r>
              <a:rPr lang="en-GB" dirty="0" smtClean="0">
                <a:solidFill>
                  <a:srgbClr val="FF0000"/>
                </a:solidFill>
              </a:rPr>
              <a:t>CNR-SPIN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TU Wien </a:t>
            </a:r>
            <a:r>
              <a:rPr lang="en-GB" dirty="0" smtClean="0"/>
              <a:t>in the frame of the FCC to </a:t>
            </a:r>
            <a:r>
              <a:rPr lang="en-GB" dirty="0" smtClean="0">
                <a:solidFill>
                  <a:srgbClr val="FF0000"/>
                </a:solidFill>
              </a:rPr>
              <a:t>develop Tl-based coatings</a:t>
            </a:r>
          </a:p>
          <a:p>
            <a:endParaRPr lang="en-GB" dirty="0" smtClean="0"/>
          </a:p>
          <a:p>
            <a:r>
              <a:rPr lang="en-GB" dirty="0" smtClean="0"/>
              <a:t>Scope of the collaboration is focussed on identifying a </a:t>
            </a:r>
            <a:r>
              <a:rPr lang="en-GB" dirty="0" smtClean="0">
                <a:solidFill>
                  <a:srgbClr val="FF0000"/>
                </a:solidFill>
              </a:rPr>
              <a:t>coating process scalable </a:t>
            </a:r>
            <a:r>
              <a:rPr lang="en-GB" dirty="0" smtClean="0"/>
              <a:t>to the full </a:t>
            </a:r>
            <a:r>
              <a:rPr lang="en-GB" dirty="0" smtClean="0">
                <a:solidFill>
                  <a:srgbClr val="FF0000"/>
                </a:solidFill>
              </a:rPr>
              <a:t>beam screen </a:t>
            </a:r>
          </a:p>
          <a:p>
            <a:endParaRPr lang="en-GB" dirty="0" smtClean="0"/>
          </a:p>
          <a:p>
            <a:r>
              <a:rPr lang="en-GB" dirty="0" smtClean="0"/>
              <a:t>FCC frame allows for </a:t>
            </a:r>
            <a:r>
              <a:rPr lang="en-GB" dirty="0" smtClean="0">
                <a:solidFill>
                  <a:srgbClr val="FF0000"/>
                </a:solidFill>
              </a:rPr>
              <a:t>fundamental R&amp;D on materials </a:t>
            </a:r>
            <a:r>
              <a:rPr lang="en-GB" dirty="0" smtClean="0"/>
              <a:t>with possible outcomes outside the primary goal (e.g. coated conductors for magnets)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0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WP </a:t>
            </a:r>
            <a:r>
              <a:rPr lang="fr-CH" dirty="0" err="1" smtClean="0"/>
              <a:t>highlights</a:t>
            </a:r>
            <a:r>
              <a:rPr lang="fr-CH" dirty="0" smtClean="0"/>
              <a:t> (future </a:t>
            </a:r>
            <a:r>
              <a:rPr lang="fr-CH" dirty="0" err="1" smtClean="0"/>
              <a:t>work</a:t>
            </a:r>
            <a:r>
              <a:rPr lang="fr-CH" dirty="0" smtClean="0"/>
              <a:t>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WP2 (CNR-SPIN): explore </a:t>
            </a:r>
            <a:r>
              <a:rPr lang="fr-CH" dirty="0" err="1" smtClean="0">
                <a:solidFill>
                  <a:srgbClr val="FF0000"/>
                </a:solidFill>
              </a:rPr>
              <a:t>precursors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preparation</a:t>
            </a:r>
            <a:r>
              <a:rPr lang="fr-CH" dirty="0" smtClean="0"/>
              <a:t>, </a:t>
            </a:r>
            <a:r>
              <a:rPr lang="fr-CH" dirty="0" err="1" smtClean="0"/>
              <a:t>produce</a:t>
            </a:r>
            <a:r>
              <a:rPr lang="fr-CH" dirty="0" smtClean="0"/>
              <a:t> </a:t>
            </a:r>
            <a:r>
              <a:rPr lang="fr-CH" dirty="0" err="1" smtClean="0">
                <a:solidFill>
                  <a:srgbClr val="FF0000"/>
                </a:solidFill>
              </a:rPr>
              <a:t>policrystalline</a:t>
            </a:r>
            <a:r>
              <a:rPr lang="fr-CH" dirty="0" smtClean="0">
                <a:solidFill>
                  <a:srgbClr val="FF0000"/>
                </a:solidFill>
              </a:rPr>
              <a:t> films </a:t>
            </a:r>
            <a:r>
              <a:rPr lang="fr-CH" dirty="0" smtClean="0"/>
              <a:t>and </a:t>
            </a:r>
            <a:r>
              <a:rPr lang="fr-CH" dirty="0" err="1" smtClean="0"/>
              <a:t>identify</a:t>
            </a:r>
            <a:r>
              <a:rPr lang="fr-CH" dirty="0" smtClean="0"/>
              <a:t> </a:t>
            </a:r>
            <a:r>
              <a:rPr lang="fr-CH" dirty="0" err="1" smtClean="0"/>
              <a:t>suitable</a:t>
            </a:r>
            <a:r>
              <a:rPr lang="fr-CH" dirty="0" smtClean="0"/>
              <a:t> </a:t>
            </a:r>
            <a:r>
              <a:rPr lang="fr-CH" dirty="0" smtClean="0">
                <a:solidFill>
                  <a:srgbClr val="FF0000"/>
                </a:solidFill>
              </a:rPr>
              <a:t>production route for </a:t>
            </a:r>
            <a:r>
              <a:rPr lang="fr-CH" dirty="0" err="1" smtClean="0">
                <a:solidFill>
                  <a:srgbClr val="FF0000"/>
                </a:solidFill>
              </a:rPr>
              <a:t>thick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>
                <a:solidFill>
                  <a:srgbClr val="FF0000"/>
                </a:solidFill>
              </a:rPr>
              <a:t>T</a:t>
            </a:r>
            <a:r>
              <a:rPr lang="fr-CH" dirty="0" smtClean="0">
                <a:solidFill>
                  <a:srgbClr val="FF0000"/>
                </a:solidFill>
              </a:rPr>
              <a:t>l-HTS </a:t>
            </a:r>
            <a:r>
              <a:rPr lang="fr-CH" dirty="0" smtClean="0"/>
              <a:t>films 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8" t="2237" r="8403"/>
          <a:stretch/>
        </p:blipFill>
        <p:spPr bwMode="auto">
          <a:xfrm>
            <a:off x="1134312" y="1859316"/>
            <a:ext cx="6765087" cy="398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92244" y="5839139"/>
            <a:ext cx="1957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Courtesy: E.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Bellingeri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</a:t>
            </a:r>
            <a:r>
              <a:rPr lang="en-GB" dirty="0" smtClean="0"/>
              <a:t>-axis texture on </a:t>
            </a:r>
            <a:r>
              <a:rPr lang="en-GB" dirty="0" err="1" smtClean="0"/>
              <a:t>untextured</a:t>
            </a:r>
            <a:r>
              <a:rPr lang="en-GB" dirty="0" smtClean="0"/>
              <a:t> Ag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99232"/>
            <a:ext cx="7034747" cy="52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0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Collaboration on YBCO-based HTS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CERN has signed a </a:t>
            </a:r>
            <a:r>
              <a:rPr lang="en-GB" dirty="0" smtClean="0">
                <a:solidFill>
                  <a:srgbClr val="FF0000"/>
                </a:solidFill>
              </a:rPr>
              <a:t>Collaboration</a:t>
            </a:r>
            <a:r>
              <a:rPr lang="en-GB" dirty="0" smtClean="0"/>
              <a:t> with </a:t>
            </a:r>
            <a:r>
              <a:rPr lang="en-GB" dirty="0" smtClean="0">
                <a:solidFill>
                  <a:srgbClr val="FF0000"/>
                </a:solidFill>
              </a:rPr>
              <a:t>ICMAB, IFAE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0000"/>
                </a:solidFill>
              </a:rPr>
              <a:t>ALBA</a:t>
            </a:r>
            <a:r>
              <a:rPr lang="en-GB" dirty="0" smtClean="0"/>
              <a:t> (Barcelona) in the frame of the FCC to </a:t>
            </a:r>
            <a:r>
              <a:rPr lang="en-GB" dirty="0" smtClean="0">
                <a:solidFill>
                  <a:srgbClr val="FF0000"/>
                </a:solidFill>
              </a:rPr>
              <a:t>develop a beam screen design based on Coated-Conductors (HTS tapes)</a:t>
            </a:r>
          </a:p>
          <a:p>
            <a:endParaRPr lang="en-GB" dirty="0" smtClean="0"/>
          </a:p>
          <a:p>
            <a:r>
              <a:rPr lang="en-GB" dirty="0" smtClean="0"/>
              <a:t>Scope of the collaboration is focussed on identifying ways of using </a:t>
            </a:r>
            <a:r>
              <a:rPr lang="en-GB" dirty="0" smtClean="0">
                <a:solidFill>
                  <a:srgbClr val="FF0000"/>
                </a:solidFill>
              </a:rPr>
              <a:t>existing high-performance HTS tapes </a:t>
            </a:r>
            <a:r>
              <a:rPr lang="en-GB" dirty="0" smtClean="0"/>
              <a:t>for manufacturing the </a:t>
            </a:r>
            <a:r>
              <a:rPr lang="en-GB" dirty="0" smtClean="0">
                <a:solidFill>
                  <a:srgbClr val="FF0000"/>
                </a:solidFill>
              </a:rPr>
              <a:t>beam screen</a:t>
            </a:r>
          </a:p>
          <a:p>
            <a:endParaRPr lang="en-GB" dirty="0" smtClean="0"/>
          </a:p>
          <a:p>
            <a:r>
              <a:rPr lang="en-GB" dirty="0" smtClean="0"/>
              <a:t>Three-years time-frame to address all manufacturing questions and their impact on SC properties</a:t>
            </a:r>
          </a:p>
          <a:p>
            <a:endParaRPr lang="en-US" dirty="0"/>
          </a:p>
          <a:p>
            <a:r>
              <a:rPr lang="en-US" dirty="0" smtClean="0"/>
              <a:t>Development of an </a:t>
            </a:r>
            <a:r>
              <a:rPr lang="en-US" dirty="0" smtClean="0">
                <a:solidFill>
                  <a:srgbClr val="FF0000"/>
                </a:solidFill>
              </a:rPr>
              <a:t>RF test station </a:t>
            </a:r>
            <a:r>
              <a:rPr lang="en-US" dirty="0" smtClean="0"/>
              <a:t>for samples in </a:t>
            </a:r>
            <a:r>
              <a:rPr lang="en-US" dirty="0" smtClean="0">
                <a:solidFill>
                  <a:srgbClr val="FF0000"/>
                </a:solidFill>
              </a:rPr>
              <a:t>high magnetic field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8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Barcelona </a:t>
            </a:r>
            <a:r>
              <a:rPr lang="fr-CH" dirty="0" err="1" smtClean="0"/>
              <a:t>proposal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KIT - 8.3.2017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5" y="702571"/>
            <a:ext cx="7239000" cy="54298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27913" y="5748146"/>
            <a:ext cx="2300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Courtesy: T.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Puig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, F. Perez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7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Strong motivation </a:t>
            </a:r>
            <a:r>
              <a:rPr lang="en-GB" dirty="0" smtClean="0"/>
              <a:t>for HTS coatings for FCC beam screens, with potential of drastically reducing beam impedance.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Tl-1223</a:t>
            </a:r>
            <a:r>
              <a:rPr lang="en-GB" dirty="0" smtClean="0"/>
              <a:t>: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GB" dirty="0" smtClean="0">
                <a:solidFill>
                  <a:srgbClr val="FF0000"/>
                </a:solidFill>
              </a:rPr>
              <a:t>romising performance</a:t>
            </a:r>
            <a:r>
              <a:rPr lang="en-GB" dirty="0" smtClean="0"/>
              <a:t>, might open up &gt;100 K temperature window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Scalable coating </a:t>
            </a:r>
            <a:r>
              <a:rPr lang="en-GB" dirty="0" smtClean="0"/>
              <a:t>-&gt; R&amp;D with CNR-SPIN and TU Wien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YBCO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Proven</a:t>
            </a:r>
            <a:r>
              <a:rPr lang="en-GB" dirty="0" smtClean="0"/>
              <a:t> performance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Challenging</a:t>
            </a:r>
            <a:r>
              <a:rPr lang="en-GB" dirty="0" smtClean="0"/>
              <a:t> to coat inside beam screens, need forming technology -&gt; R&amp;D with ICMAB-ALBA-IFAE</a:t>
            </a:r>
          </a:p>
          <a:p>
            <a:endParaRPr lang="en-GB" dirty="0"/>
          </a:p>
          <a:p>
            <a:r>
              <a:rPr lang="en-GB" dirty="0" smtClean="0"/>
              <a:t>Coating properties need </a:t>
            </a:r>
            <a:r>
              <a:rPr lang="en-GB" dirty="0" smtClean="0">
                <a:solidFill>
                  <a:srgbClr val="FF0000"/>
                </a:solidFill>
              </a:rPr>
              <a:t>extensive experimental validation</a:t>
            </a:r>
            <a:r>
              <a:rPr lang="en-GB" dirty="0" smtClean="0"/>
              <a:t>, for any specific coating process.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3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FCC-</a:t>
            </a:r>
            <a:r>
              <a:rPr lang="en-GB" dirty="0" err="1" smtClean="0"/>
              <a:t>hh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Basics of beam dynamics &amp; impedances</a:t>
            </a:r>
          </a:p>
          <a:p>
            <a:r>
              <a:rPr lang="en-GB" dirty="0" smtClean="0"/>
              <a:t>Surface impedance – </a:t>
            </a:r>
            <a:r>
              <a:rPr lang="en-GB" dirty="0" smtClean="0"/>
              <a:t>normal metals</a:t>
            </a:r>
            <a:endParaRPr lang="en-GB" dirty="0" smtClean="0"/>
          </a:p>
          <a:p>
            <a:r>
              <a:rPr lang="en-GB" dirty="0" smtClean="0"/>
              <a:t>Surface impedance – superconductors</a:t>
            </a:r>
          </a:p>
          <a:p>
            <a:r>
              <a:rPr lang="en-GB" dirty="0" smtClean="0"/>
              <a:t>Surface impedance – superconductors in B field</a:t>
            </a:r>
          </a:p>
          <a:p>
            <a:endParaRPr lang="en-GB" dirty="0" smtClean="0"/>
          </a:p>
          <a:p>
            <a:r>
              <a:rPr lang="en-GB" dirty="0" smtClean="0"/>
              <a:t>Case for Tl-1223 and Y-123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KIT - 8.3.2017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72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Transverse impedance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27" y="764704"/>
            <a:ext cx="7200000" cy="4907747"/>
          </a:xfrm>
          <a:prstGeom prst="rect">
            <a:avLst/>
          </a:prstGeom>
        </p:spPr>
      </p:pic>
      <p:graphicFrame>
        <p:nvGraphicFramePr>
          <p:cNvPr id="7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191540"/>
              </p:ext>
            </p:extLst>
          </p:nvPr>
        </p:nvGraphicFramePr>
        <p:xfrm>
          <a:off x="4547893" y="4142326"/>
          <a:ext cx="3763963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Equation" r:id="rId4" imgW="2031840" imgH="647640" progId="Equation.3">
                  <p:embed/>
                </p:oleObj>
              </mc:Choice>
              <mc:Fallback>
                <p:oleObj name="Equation" r:id="rId4" imgW="203184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893" y="4142326"/>
                        <a:ext cx="3763963" cy="11985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72736" y="5734584"/>
            <a:ext cx="72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accent6">
                    <a:lumMod val="50000"/>
                  </a:schemeClr>
                </a:solidFill>
              </a:rPr>
              <a:t>F. </a:t>
            </a:r>
            <a:r>
              <a:rPr lang="en-GB" sz="1000" dirty="0" err="1">
                <a:solidFill>
                  <a:schemeClr val="accent6">
                    <a:lumMod val="50000"/>
                  </a:schemeClr>
                </a:solidFill>
              </a:rPr>
              <a:t>Sacherer</a:t>
            </a:r>
            <a:r>
              <a:rPr lang="en-GB" sz="1000" dirty="0">
                <a:solidFill>
                  <a:schemeClr val="accent6">
                    <a:lumMod val="50000"/>
                  </a:schemeClr>
                </a:solidFill>
              </a:rPr>
              <a:t> in: Proceedings of the First Course of the International School of Particle Accelerators, CERN 77-13, p. 198</a:t>
            </a:r>
          </a:p>
        </p:txBody>
      </p:sp>
    </p:spTree>
    <p:extLst>
      <p:ext uri="{BB962C8B-B14F-4D97-AF65-F5344CB8AC3E}">
        <p14:creationId xmlns:p14="http://schemas.microsoft.com/office/powerpoint/2010/main" val="16256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12998" y="368609"/>
            <a:ext cx="3810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C00000"/>
                </a:solidFill>
              </a:rPr>
              <a:t>Tl</a:t>
            </a:r>
            <a:r>
              <a:rPr lang="it-IT" sz="3600" baseline="-25000" dirty="0" smtClean="0">
                <a:solidFill>
                  <a:srgbClr val="C00000"/>
                </a:solidFill>
              </a:rPr>
              <a:t>x</a:t>
            </a:r>
            <a:r>
              <a:rPr lang="it-IT" sz="3600" dirty="0" smtClean="0">
                <a:solidFill>
                  <a:srgbClr val="92D050"/>
                </a:solidFill>
              </a:rPr>
              <a:t>Ba</a:t>
            </a:r>
            <a:r>
              <a:rPr lang="it-IT" sz="3600" baseline="-25000" dirty="0" smtClean="0">
                <a:solidFill>
                  <a:srgbClr val="92D050"/>
                </a:solidFill>
              </a:rPr>
              <a:t>2</a:t>
            </a:r>
            <a:r>
              <a:rPr lang="it-IT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</a:t>
            </a:r>
            <a:r>
              <a:rPr lang="it-IT" sz="36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it-IT" sz="3600" dirty="0" smtClean="0">
                <a:solidFill>
                  <a:schemeClr val="accent6">
                    <a:lumMod val="75000"/>
                  </a:schemeClr>
                </a:solidFill>
              </a:rPr>
              <a:t>Cu</a:t>
            </a:r>
            <a:r>
              <a:rPr lang="it-IT" sz="3600" baseline="-25000" dirty="0" smtClean="0">
                <a:solidFill>
                  <a:schemeClr val="accent6">
                    <a:lumMod val="75000"/>
                  </a:schemeClr>
                </a:solidFill>
              </a:rPr>
              <a:t>y+1</a:t>
            </a:r>
            <a:r>
              <a:rPr lang="it-IT" sz="3600" dirty="0" smtClean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it-IT" sz="3600" baseline="-25000" dirty="0" smtClean="0">
                <a:solidFill>
                  <a:schemeClr val="bg1">
                    <a:lumMod val="65000"/>
                  </a:schemeClr>
                </a:solidFill>
              </a:rPr>
              <a:t>z</a:t>
            </a:r>
            <a:endParaRPr lang="en-US" sz="3600" baseline="-250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2051678" y="1217420"/>
          <a:ext cx="4692151" cy="4821108"/>
        </p:xfrm>
        <a:graphic>
          <a:graphicData uri="http://schemas.openxmlformats.org/drawingml/2006/table">
            <a:tbl>
              <a:tblPr firstRow="1" bandRow="1"/>
              <a:tblGrid>
                <a:gridCol w="731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9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0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Site</a:t>
                      </a:r>
                    </a:p>
                  </a:txBody>
                  <a:tcPr marL="8874" marR="8874" marT="88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</a:t>
                      </a:r>
                      <a:r>
                        <a:rPr lang="en-US" sz="24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2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  <a:r>
                        <a:rPr lang="en-US" sz="24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</a:t>
                      </a:r>
                      <a:r>
                        <a:rPr lang="en-US" sz="24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  <a:endParaRPr lang="en-US" sz="2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</a:t>
                      </a:r>
                      <a:r>
                        <a:rPr lang="en-US" sz="24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y+1</a:t>
                      </a:r>
                      <a:endParaRPr lang="en-US" sz="2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  <a:r>
                        <a:rPr lang="en-US" sz="24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  <a:endParaRPr lang="en-US" sz="2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61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Stoichiometry</a:t>
                      </a:r>
                      <a:endParaRPr lang="en-US" sz="2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vert="vert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X=1 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 2</a:t>
                      </a:r>
                    </a:p>
                  </a:txBody>
                  <a:tcPr marL="8874" marR="8874" marT="8874" marB="0" vert="vert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vert="vert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Y=0,1,2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vert="vert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Y+1=1,2,3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vert="vert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Z=5…10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vert="vert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8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Substitution</a:t>
                      </a:r>
                      <a:endParaRPr lang="en-US" sz="2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vert="vert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Pb,Bi,Cu,Hg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vert="vert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vert="vert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Tl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vert="vert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NONE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vert="vert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vert="vert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Y-123 vs Tl-2212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KIT - 8.3.2017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28" y="1318199"/>
            <a:ext cx="4149241" cy="3156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587" y="1196752"/>
            <a:ext cx="4092213" cy="3298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675908"/>
            <a:ext cx="7232204" cy="14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</a:t>
            </a:r>
            <a:r>
              <a:rPr lang="en-US" dirty="0" err="1" smtClean="0"/>
              <a:t>linearities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345" y="702571"/>
            <a:ext cx="7297079" cy="546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KIT - 8.3.2017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-847725" y="-704166"/>
            <a:ext cx="12753975" cy="6861830"/>
            <a:chOff x="-940534" y="-36909"/>
            <a:chExt cx="12857350" cy="69174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6597" y="-36909"/>
              <a:ext cx="9277109" cy="6917447"/>
            </a:xfrm>
            <a:prstGeom prst="rect">
              <a:avLst/>
            </a:prstGeom>
          </p:spPr>
        </p:pic>
        <p:sp>
          <p:nvSpPr>
            <p:cNvPr id="10" name="Arc 9"/>
            <p:cNvSpPr/>
            <p:nvPr/>
          </p:nvSpPr>
          <p:spPr>
            <a:xfrm>
              <a:off x="-940534" y="4113292"/>
              <a:ext cx="5870973" cy="1358292"/>
            </a:xfrm>
            <a:prstGeom prst="arc">
              <a:avLst>
                <a:gd name="adj1" fmla="val 11568746"/>
                <a:gd name="adj2" fmla="val 488561"/>
              </a:avLst>
            </a:prstGeom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63800" y="4113292"/>
              <a:ext cx="2884972" cy="617406"/>
            </a:xfrm>
            <a:prstGeom prst="ellipse">
              <a:avLst/>
            </a:prstGeom>
            <a:noFill/>
            <a:ln w="38100">
              <a:solidFill>
                <a:srgbClr val="000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48772" y="4196753"/>
              <a:ext cx="381668" cy="107375"/>
            </a:xfrm>
            <a:prstGeom prst="ellipse">
              <a:avLst/>
            </a:prstGeom>
            <a:noFill/>
            <a:ln w="28575">
              <a:solidFill>
                <a:srgbClr val="33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4982" t="49603" r="58034" b="47152"/>
            <a:stretch/>
          </p:blipFill>
          <p:spPr>
            <a:xfrm>
              <a:off x="2227764" y="3403811"/>
              <a:ext cx="1575650" cy="224475"/>
            </a:xfrm>
            <a:prstGeom prst="snip2SameRect">
              <a:avLst>
                <a:gd name="adj1" fmla="val 50000"/>
                <a:gd name="adj2" fmla="val 0"/>
              </a:avLst>
            </a:prstGeom>
            <a:ln>
              <a:noFill/>
            </a:ln>
            <a:effectLst>
              <a:softEdge rad="38100"/>
            </a:effectLst>
          </p:spPr>
        </p:pic>
        <p:sp>
          <p:nvSpPr>
            <p:cNvPr id="14" name="Arc 13"/>
            <p:cNvSpPr/>
            <p:nvPr/>
          </p:nvSpPr>
          <p:spPr>
            <a:xfrm>
              <a:off x="1954183" y="2987530"/>
              <a:ext cx="9962633" cy="1638687"/>
            </a:xfrm>
            <a:prstGeom prst="arc">
              <a:avLst>
                <a:gd name="adj1" fmla="val 1086642"/>
                <a:gd name="adj2" fmla="val 11036784"/>
              </a:avLst>
            </a:prstGeom>
            <a:ln w="28575" cap="rnd" cmpd="sng">
              <a:solidFill>
                <a:srgbClr val="800000"/>
              </a:solidFill>
              <a:prstDash val="sysDash"/>
              <a:headEnd type="none"/>
              <a:tailEnd type="none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517232"/>
              <a:ext cx="1512168" cy="130116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507" y="5877272"/>
              <a:ext cx="2307485" cy="965018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152525" y="104775"/>
            <a:ext cx="6914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Future Circular Collider Study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FCC-</a:t>
            </a:r>
            <a:r>
              <a:rPr lang="en-GB" dirty="0" err="1" smtClean="0"/>
              <a:t>hh</a:t>
            </a:r>
            <a:r>
              <a:rPr lang="en-GB" dirty="0" smtClean="0"/>
              <a:t>: pushing the energy frontier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1211079"/>
            <a:ext cx="89644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The </a:t>
            </a:r>
            <a:r>
              <a:rPr lang="en-GB" sz="2400" dirty="0"/>
              <a:t>name of the game of a hadron </a:t>
            </a:r>
            <a:r>
              <a:rPr lang="en-GB" sz="2400" dirty="0" smtClean="0"/>
              <a:t>collider is </a:t>
            </a:r>
            <a:r>
              <a:rPr lang="en-GB" sz="2400" dirty="0">
                <a:solidFill>
                  <a:srgbClr val="FF0000"/>
                </a:solidFill>
              </a:rPr>
              <a:t>energy </a:t>
            </a:r>
            <a:r>
              <a:rPr lang="en-GB" sz="2400" dirty="0" smtClean="0">
                <a:solidFill>
                  <a:srgbClr val="FF0000"/>
                </a:solidFill>
              </a:rPr>
              <a:t>reach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Compared to the LHC:</a:t>
            </a:r>
          </a:p>
          <a:p>
            <a:r>
              <a:rPr lang="en-GB" sz="2400" dirty="0" smtClean="0"/>
              <a:t>Factor ~6 in energy </a:t>
            </a:r>
            <a:r>
              <a:rPr lang="en-GB" sz="2400" dirty="0" smtClean="0">
                <a:sym typeface="Wingdings" panose="05000000000000000000" pitchFamily="2" charset="2"/>
              </a:rPr>
              <a:t></a:t>
            </a:r>
            <a:r>
              <a:rPr lang="en-GB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en-GB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</a:t>
            </a:r>
            <a:r>
              <a:rPr lang="en-GB" sz="2400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cms</a:t>
            </a:r>
            <a:r>
              <a:rPr lang="en-GB" sz="24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100 </a:t>
            </a:r>
            <a:r>
              <a:rPr lang="en-GB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TeV</a:t>
            </a:r>
            <a:r>
              <a:rPr lang="en-GB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pp</a:t>
            </a:r>
            <a:endParaRPr lang="en-GB" sz="2400" baseline="-25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sz="2400" dirty="0"/>
              <a:t>F</a:t>
            </a:r>
            <a:r>
              <a:rPr lang="en-GB" sz="2400" dirty="0" smtClean="0"/>
              <a:t>actor ~3 in radius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dirty="0" smtClean="0">
                <a:sym typeface="Symbol" panose="05050102010706020507" pitchFamily="18" charset="2"/>
              </a:rPr>
              <a:t></a:t>
            </a:r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</a:t>
            </a:r>
            <a:r>
              <a:rPr lang="en-GB" sz="24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bending</a:t>
            </a:r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100 km</a:t>
            </a:r>
            <a:endParaRPr lang="en-GB" sz="2400" baseline="-250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sz="2400" dirty="0"/>
              <a:t>F</a:t>
            </a:r>
            <a:r>
              <a:rPr lang="en-GB" sz="2400" dirty="0" smtClean="0"/>
              <a:t>actor ~</a:t>
            </a:r>
            <a:r>
              <a:rPr lang="en-GB" sz="2400" dirty="0"/>
              <a:t>2 in field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GB" sz="2400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dipole</a:t>
            </a:r>
            <a:r>
              <a:rPr lang="en-GB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16 T</a:t>
            </a:r>
          </a:p>
          <a:p>
            <a:endParaRPr lang="en-GB" sz="2400" baseline="-25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sz="2400" dirty="0" smtClean="0"/>
              <a:t>Factor ~144 in synchrotron radiation power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</a:t>
            </a:r>
            <a:r>
              <a:rPr lang="en-GB" sz="24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</a:t>
            </a:r>
            <a:r>
              <a:rPr lang="en-GB" sz="24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-2</a:t>
            </a:r>
            <a:endParaRPr lang="en-GB" sz="2400" baseline="30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GB" sz="2400" baseline="-250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7682" y="1796231"/>
                <a:ext cx="4986558" cy="84978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effectLst/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4000" b="0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∝</m:t>
                      </m:r>
                      <m:sSub>
                        <m:sSubPr>
                          <m:ctrlPr>
                            <a:rPr lang="en-GB" sz="40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40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GB" sz="40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𝑑𝑖𝑝𝑜𝑙𝑒</m:t>
                          </m:r>
                        </m:sub>
                      </m:sSub>
                      <m:sSub>
                        <m:sSubPr>
                          <m:ctrlPr>
                            <a:rPr lang="en-GB" sz="40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40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×</m:t>
                          </m:r>
                          <m:r>
                            <a:rPr lang="en-GB" sz="4000" i="1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GB" sz="40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𝑏𝑒𝑛𝑑𝑖𝑛𝑔</m:t>
                          </m:r>
                        </m:sub>
                      </m:sSub>
                    </m:oMath>
                  </m:oMathPara>
                </a14:m>
                <a:endParaRPr lang="en-GB" sz="1600" dirty="0" smtClean="0">
                  <a:effectLst/>
                  <a:latin typeface="Unicode M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682" y="1796231"/>
                <a:ext cx="4986558" cy="8497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82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-18928" y="991193"/>
            <a:ext cx="4492928" cy="2996697"/>
          </a:xfrm>
          <a:prstGeom prst="rect">
            <a:avLst/>
          </a:prstGeom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buClr>
                <a:srgbClr val="DDDDDD"/>
              </a:buClr>
              <a:buNone/>
            </a:pPr>
            <a:r>
              <a:rPr lang="en-US" sz="200" dirty="0">
                <a:solidFill>
                  <a:srgbClr val="0C377B"/>
                </a:solidFill>
              </a:rPr>
              <a:t>	</a:t>
            </a:r>
          </a:p>
          <a:p>
            <a:pPr marL="36513" indent="0">
              <a:buClr>
                <a:srgbClr val="DDDDDD"/>
              </a:buClr>
              <a:buNone/>
            </a:pPr>
            <a:r>
              <a:rPr lang="en-US" sz="1600" b="1" dirty="0" smtClean="0">
                <a:solidFill>
                  <a:srgbClr val="0C377B"/>
                </a:solidFill>
              </a:rPr>
              <a:t>High synchrotron radiation load (SR) of protons @ 50 </a:t>
            </a:r>
            <a:r>
              <a:rPr lang="en-US" sz="1600" b="1" dirty="0" err="1" smtClean="0">
                <a:solidFill>
                  <a:srgbClr val="0C377B"/>
                </a:solidFill>
              </a:rPr>
              <a:t>TeV</a:t>
            </a:r>
            <a:r>
              <a:rPr lang="en-US" sz="1600" b="1" dirty="0" smtClean="0">
                <a:solidFill>
                  <a:srgbClr val="0C377B"/>
                </a:solidFill>
              </a:rPr>
              <a:t>:</a:t>
            </a:r>
          </a:p>
          <a:p>
            <a:pPr marL="36513" indent="0">
              <a:buClr>
                <a:srgbClr val="DDDDDD"/>
              </a:buClr>
              <a:buNone/>
            </a:pPr>
            <a:endParaRPr lang="en-US" sz="600" b="1" dirty="0" smtClean="0">
              <a:solidFill>
                <a:srgbClr val="0C377B"/>
              </a:solidFill>
            </a:endParaRPr>
          </a:p>
          <a:p>
            <a:pPr marL="36513" indent="0">
              <a:buClr>
                <a:srgbClr val="DDDDDD"/>
              </a:buClr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~30 W/m/beam (@16 T)</a:t>
            </a:r>
          </a:p>
          <a:p>
            <a:pPr marL="379413" indent="-342900">
              <a:buClr>
                <a:srgbClr val="FF0000"/>
              </a:buClr>
              <a:buFont typeface="Wingdings" pitchFamily="2" charset="2"/>
              <a:buChar char="à"/>
            </a:pPr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5 MW total in arcs  </a:t>
            </a:r>
            <a:r>
              <a:rPr lang="en-US" sz="1400" dirty="0" smtClean="0"/>
              <a:t>(LHC </a:t>
            </a:r>
            <a:r>
              <a:rPr lang="en-US" sz="1400" dirty="0"/>
              <a:t>&lt;</a:t>
            </a:r>
            <a:r>
              <a:rPr lang="en-US" sz="1400" dirty="0" smtClean="0"/>
              <a:t>0.2W/m)</a:t>
            </a:r>
            <a:endParaRPr lang="en-US" sz="1400" dirty="0"/>
          </a:p>
          <a:p>
            <a:pPr marL="36576" indent="0">
              <a:buNone/>
            </a:pPr>
            <a:endParaRPr lang="en-US" sz="400" b="1" dirty="0" smtClean="0"/>
          </a:p>
          <a:p>
            <a:pPr marL="36576" indent="0">
              <a:buNone/>
            </a:pPr>
            <a:r>
              <a:rPr lang="en-US" sz="1800" b="1" dirty="0" smtClean="0"/>
              <a:t>New </a:t>
            </a:r>
            <a:r>
              <a:rPr lang="en-US" sz="1800" b="1" dirty="0"/>
              <a:t>type of ante-chamber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absorption of synchrotron radiation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avoids </a:t>
            </a:r>
            <a:r>
              <a:rPr lang="en-US" sz="1400" dirty="0" smtClean="0"/>
              <a:t>photo-electrons, helps vacuum</a:t>
            </a:r>
            <a:endParaRPr lang="en-US" sz="1400" dirty="0"/>
          </a:p>
          <a:p>
            <a:pPr marL="379413" indent="-342900">
              <a:buClr>
                <a:srgbClr val="DDDDDD"/>
              </a:buClr>
              <a:buFont typeface="Wingdings" pitchFamily="2" charset="2"/>
              <a:buChar char="à"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DDDDDD"/>
              </a:buClr>
              <a:buFont typeface="Arial"/>
              <a:buNone/>
            </a:pPr>
            <a:endParaRPr lang="en-US" sz="1100" dirty="0" smtClean="0">
              <a:solidFill>
                <a:srgbClr val="0C377B"/>
              </a:solidFill>
            </a:endParaRPr>
          </a:p>
        </p:txBody>
      </p:sp>
      <p:pic>
        <p:nvPicPr>
          <p:cNvPr id="12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24251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Synchrotron radiation/beam screen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134" y="3438872"/>
            <a:ext cx="4828744" cy="2403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2244" y="5688649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Courtesy: C.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Garion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75" y="3355103"/>
            <a:ext cx="3175591" cy="27752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35896" y="1556792"/>
            <a:ext cx="527685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sz="1800" dirty="0" smtClean="0"/>
              <a:t>Taking into account </a:t>
            </a:r>
            <a:r>
              <a:rPr lang="en-GB" sz="1800" dirty="0" smtClean="0">
                <a:solidFill>
                  <a:srgbClr val="FF0000"/>
                </a:solidFill>
              </a:rPr>
              <a:t>vacuum requirements</a:t>
            </a:r>
            <a:r>
              <a:rPr lang="en-GB" sz="1800" dirty="0" smtClean="0"/>
              <a:t>, overall </a:t>
            </a:r>
            <a:r>
              <a:rPr lang="en-GB" sz="1800" dirty="0" smtClean="0">
                <a:solidFill>
                  <a:srgbClr val="FF0000"/>
                </a:solidFill>
              </a:rPr>
              <a:t>cryogenic efficiency </a:t>
            </a:r>
            <a:r>
              <a:rPr lang="en-GB" sz="1800" dirty="0" smtClean="0"/>
              <a:t>and </a:t>
            </a:r>
            <a:r>
              <a:rPr lang="en-GB" sz="1800" dirty="0" smtClean="0">
                <a:solidFill>
                  <a:srgbClr val="FF0000"/>
                </a:solidFill>
              </a:rPr>
              <a:t>power consumption </a:t>
            </a:r>
            <a:r>
              <a:rPr lang="en-GB" sz="1800" dirty="0" smtClean="0"/>
              <a:t>of the accelerator, the synchrotron radiation has to be absorbed </a:t>
            </a:r>
            <a:r>
              <a:rPr lang="en-GB" sz="1800" dirty="0" smtClean="0">
                <a:solidFill>
                  <a:srgbClr val="FF0000"/>
                </a:solidFill>
              </a:rPr>
              <a:t>at </a:t>
            </a:r>
            <a:r>
              <a:rPr lang="en-GB" sz="1800" dirty="0">
                <a:solidFill>
                  <a:srgbClr val="FF0000"/>
                </a:solidFill>
              </a:rPr>
              <a:t>50 </a:t>
            </a:r>
            <a:r>
              <a:rPr lang="en-GB" sz="1800" dirty="0" smtClean="0">
                <a:solidFill>
                  <a:srgbClr val="FF0000"/>
                </a:solidFill>
              </a:rPr>
              <a:t>K</a:t>
            </a:r>
            <a:endParaRPr lang="en-GB" sz="1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15816" y="3438872"/>
            <a:ext cx="1728194" cy="92623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4009" y="3067721"/>
            <a:ext cx="3434347" cy="92333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sz="1800" dirty="0" smtClean="0">
                <a:solidFill>
                  <a:srgbClr val="FF0000"/>
                </a:solidFill>
              </a:rPr>
              <a:t>Copper coating </a:t>
            </a:r>
            <a:r>
              <a:rPr lang="en-GB" sz="1800" dirty="0" smtClean="0"/>
              <a:t>as in the LHC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… it might not be good enough for the FCC-</a:t>
            </a:r>
            <a:r>
              <a:rPr lang="en-US" sz="1800" dirty="0" err="1" smtClean="0">
                <a:solidFill>
                  <a:srgbClr val="FF0000"/>
                </a:solidFill>
              </a:rPr>
              <a:t>hh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Impedance basics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807736"/>
            <a:ext cx="7859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Image charges </a:t>
            </a:r>
            <a:r>
              <a:rPr lang="en-GB" dirty="0" smtClean="0"/>
              <a:t>flow on the surface of the </a:t>
            </a:r>
            <a:r>
              <a:rPr lang="en-GB" dirty="0" err="1" smtClean="0"/>
              <a:t>beampipe</a:t>
            </a:r>
            <a:r>
              <a:rPr lang="en-GB" dirty="0" smtClean="0"/>
              <a:t> and produce </a:t>
            </a:r>
            <a:r>
              <a:rPr lang="en-GB" dirty="0" err="1" smtClean="0">
                <a:solidFill>
                  <a:srgbClr val="FF0000"/>
                </a:solidFill>
              </a:rPr>
              <a:t>wakefields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The </a:t>
            </a:r>
            <a:r>
              <a:rPr lang="en-GB" dirty="0" err="1" smtClean="0"/>
              <a:t>wakefields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potential is proportional to </a:t>
            </a:r>
            <a:r>
              <a:rPr lang="en-GB" dirty="0" smtClean="0">
                <a:solidFill>
                  <a:srgbClr val="FF0000"/>
                </a:solidFill>
              </a:rPr>
              <a:t>surface impedance</a:t>
            </a:r>
            <a:r>
              <a:rPr lang="en-GB" dirty="0" smtClean="0"/>
              <a:t>          </a:t>
            </a:r>
          </a:p>
          <a:p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FF0000"/>
                </a:solidFill>
              </a:rPr>
              <a:t>Power dissipation </a:t>
            </a:r>
            <a:r>
              <a:rPr lang="en-GB" dirty="0" smtClean="0"/>
              <a:t>from wakes is                                   where        </a:t>
            </a:r>
            <a:r>
              <a:rPr lang="en-GB" dirty="0" smtClean="0"/>
              <a:t>  is </a:t>
            </a:r>
            <a:r>
              <a:rPr lang="en-GB" dirty="0" smtClean="0"/>
              <a:t>a summation of                      </a:t>
            </a:r>
            <a:r>
              <a:rPr lang="en-GB" dirty="0" smtClean="0"/>
              <a:t>   over </a:t>
            </a:r>
            <a:r>
              <a:rPr lang="en-GB" dirty="0" smtClean="0"/>
              <a:t>the bunch frequency spectrum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004346"/>
              </p:ext>
            </p:extLst>
          </p:nvPr>
        </p:nvGraphicFramePr>
        <p:xfrm>
          <a:off x="3894138" y="1708150"/>
          <a:ext cx="19764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" name="Equation" r:id="rId3" imgW="1269720" imgH="253800" progId="Equation.3">
                  <p:embed/>
                </p:oleObj>
              </mc:Choice>
              <mc:Fallback>
                <p:oleObj name="Equation" r:id="rId3" imgW="126972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1708150"/>
                        <a:ext cx="1976437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098109"/>
              </p:ext>
            </p:extLst>
          </p:nvPr>
        </p:nvGraphicFramePr>
        <p:xfrm>
          <a:off x="6786563" y="1109663"/>
          <a:ext cx="119221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9" name="Equation" r:id="rId5" imgW="761760" imgH="241200" progId="Equation.3">
                  <p:embed/>
                </p:oleObj>
              </mc:Choice>
              <mc:Fallback>
                <p:oleObj name="Equation" r:id="rId5" imgW="761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109663"/>
                        <a:ext cx="1192212" cy="382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733787"/>
              </p:ext>
            </p:extLst>
          </p:nvPr>
        </p:nvGraphicFramePr>
        <p:xfrm>
          <a:off x="1979712" y="2149475"/>
          <a:ext cx="15049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" name="Equation" r:id="rId7" imgW="965160" imgH="241200" progId="Equation.3">
                  <p:embed/>
                </p:oleObj>
              </mc:Choice>
              <mc:Fallback>
                <p:oleObj name="Equation" r:id="rId7" imgW="965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149475"/>
                        <a:ext cx="1504950" cy="382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366263"/>
              </p:ext>
            </p:extLst>
          </p:nvPr>
        </p:nvGraphicFramePr>
        <p:xfrm>
          <a:off x="6692900" y="1730375"/>
          <a:ext cx="4746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1" name="Equation" r:id="rId9" imgW="304560" imgH="253800" progId="Equation.3">
                  <p:embed/>
                </p:oleObj>
              </mc:Choice>
              <mc:Fallback>
                <p:oleObj name="Equation" r:id="rId9" imgW="3045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92900" y="1730375"/>
                        <a:ext cx="474663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" y="2767153"/>
            <a:ext cx="8226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Wakefields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have an effect on </a:t>
            </a:r>
            <a:r>
              <a:rPr lang="en-GB" dirty="0" smtClean="0">
                <a:solidFill>
                  <a:srgbClr val="FF0000"/>
                </a:solidFill>
              </a:rPr>
              <a:t>beam stability</a:t>
            </a:r>
            <a:r>
              <a:rPr lang="en-GB" dirty="0" smtClean="0"/>
              <a:t>, in particular the </a:t>
            </a:r>
            <a:r>
              <a:rPr lang="en-GB" dirty="0" smtClean="0">
                <a:solidFill>
                  <a:srgbClr val="FF0000"/>
                </a:solidFill>
              </a:rPr>
              <a:t>transverse</a:t>
            </a:r>
            <a:r>
              <a:rPr lang="en-GB" dirty="0" smtClean="0"/>
              <a:t> plane</a:t>
            </a:r>
          </a:p>
          <a:p>
            <a:endParaRPr lang="en-GB" dirty="0" smtClean="0"/>
          </a:p>
          <a:p>
            <a:r>
              <a:rPr lang="en-GB" dirty="0" err="1" smtClean="0">
                <a:solidFill>
                  <a:srgbClr val="FF0000"/>
                </a:solidFill>
              </a:rPr>
              <a:t>Risetime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of resistive-wall instability depends on the </a:t>
            </a:r>
            <a:r>
              <a:rPr lang="en-GB" dirty="0" smtClean="0">
                <a:solidFill>
                  <a:srgbClr val="FF0000"/>
                </a:solidFill>
              </a:rPr>
              <a:t>surface impedance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334152"/>
              </p:ext>
            </p:extLst>
          </p:nvPr>
        </p:nvGraphicFramePr>
        <p:xfrm>
          <a:off x="755576" y="3852358"/>
          <a:ext cx="1633302" cy="561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2" name="Equation" r:id="rId11" imgW="1167893" imgH="406224" progId="Equation.3">
                  <p:embed/>
                </p:oleObj>
              </mc:Choice>
              <mc:Fallback>
                <p:oleObj name="Equation" r:id="rId11" imgW="1167893" imgH="406224" progId="Equation.3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852358"/>
                        <a:ext cx="1633302" cy="5610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239575"/>
              </p:ext>
            </p:extLst>
          </p:nvPr>
        </p:nvGraphicFramePr>
        <p:xfrm>
          <a:off x="3295650" y="3878263"/>
          <a:ext cx="14859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3" name="Equation" r:id="rId13" imgW="1079280" imgH="444240" progId="Equation.3">
                  <p:embed/>
                </p:oleObj>
              </mc:Choice>
              <mc:Fallback>
                <p:oleObj name="Equation" r:id="rId13" imgW="1079280" imgH="44424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3878263"/>
                        <a:ext cx="1485900" cy="620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627784" y="3948221"/>
            <a:ext cx="626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                            at the frequency of the unstable mode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57200" y="4918393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Transverse mode-coupled impedance (TMCI)                       </a:t>
            </a:r>
            <a:r>
              <a:rPr lang="en-GB" dirty="0" smtClean="0"/>
              <a:t>limits the maximum </a:t>
            </a:r>
          </a:p>
          <a:p>
            <a:endParaRPr lang="en-GB" dirty="0"/>
          </a:p>
          <a:p>
            <a:r>
              <a:rPr lang="en-GB" dirty="0" smtClean="0"/>
              <a:t>bunch intensity, also linked to the </a:t>
            </a:r>
            <a:r>
              <a:rPr lang="en-GB" dirty="0" smtClean="0">
                <a:solidFill>
                  <a:srgbClr val="FF0000"/>
                </a:solidFill>
              </a:rPr>
              <a:t>surface impedance</a:t>
            </a:r>
            <a:endParaRPr lang="en-GB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668182"/>
              </p:ext>
            </p:extLst>
          </p:nvPr>
        </p:nvGraphicFramePr>
        <p:xfrm>
          <a:off x="5217816" y="4819495"/>
          <a:ext cx="1313905" cy="62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4" name="Equation" r:id="rId15" imgW="901309" imgH="431613" progId="Equation.3">
                  <p:embed/>
                </p:oleObj>
              </mc:Choice>
              <mc:Fallback>
                <p:oleObj name="Equation" r:id="rId15" imgW="901309" imgH="431613" progId="Equation.3">
                  <p:embed/>
                  <p:pic>
                    <p:nvPicPr>
                      <p:cNvPr id="0" name="Object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816" y="4819495"/>
                        <a:ext cx="1313905" cy="6244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9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Normal metals in the local limit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KIT - 8.3.2017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723525"/>
              </p:ext>
            </p:extLst>
          </p:nvPr>
        </p:nvGraphicFramePr>
        <p:xfrm>
          <a:off x="6739426" y="3080021"/>
          <a:ext cx="14319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" name="Equazione" r:id="rId3" imgW="838080" imgH="482400" progId="Equation.3">
                  <p:embed/>
                </p:oleObj>
              </mc:Choice>
              <mc:Fallback>
                <p:oleObj name="Equazione" r:id="rId3" imgW="838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9426" y="3080021"/>
                        <a:ext cx="143192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304552"/>
              </p:ext>
            </p:extLst>
          </p:nvPr>
        </p:nvGraphicFramePr>
        <p:xfrm>
          <a:off x="3539055" y="3307353"/>
          <a:ext cx="160813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" name="Equation" r:id="rId5" imgW="850680" imgH="228600" progId="Equation.3">
                  <p:embed/>
                </p:oleObj>
              </mc:Choice>
              <mc:Fallback>
                <p:oleObj name="Equation" r:id="rId5" imgW="850680" imgH="228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055" y="3307353"/>
                        <a:ext cx="1608138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028982"/>
              </p:ext>
            </p:extLst>
          </p:nvPr>
        </p:nvGraphicFramePr>
        <p:xfrm>
          <a:off x="2046642" y="4780808"/>
          <a:ext cx="466610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" name="Equazione" r:id="rId7" imgW="2577960" imgH="482400" progId="Equation.3">
                  <p:embed/>
                </p:oleObj>
              </mc:Choice>
              <mc:Fallback>
                <p:oleObj name="Equazione" r:id="rId7" imgW="2577960" imgH="4824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642" y="4780808"/>
                        <a:ext cx="4666108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1835696" y="4704088"/>
            <a:ext cx="5268053" cy="9498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714246"/>
              </p:ext>
            </p:extLst>
          </p:nvPr>
        </p:nvGraphicFramePr>
        <p:xfrm>
          <a:off x="7596363" y="4966899"/>
          <a:ext cx="11953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" name="Equazione" r:id="rId9" imgW="698400" imgH="253800" progId="Equation.3">
                  <p:embed/>
                </p:oleObj>
              </mc:Choice>
              <mc:Fallback>
                <p:oleObj name="Equazione" r:id="rId9" imgW="698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63" y="4966899"/>
                        <a:ext cx="1195387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089493"/>
              </p:ext>
            </p:extLst>
          </p:nvPr>
        </p:nvGraphicFramePr>
        <p:xfrm>
          <a:off x="3533733" y="1473238"/>
          <a:ext cx="1157287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" name="Equation" r:id="rId11" imgW="596880" imgH="393480" progId="Equation.3">
                  <p:embed/>
                </p:oleObj>
              </mc:Choice>
              <mc:Fallback>
                <p:oleObj name="Equation" r:id="rId11" imgW="596880" imgH="393480" progId="Equation.3">
                  <p:embed/>
                  <p:pic>
                    <p:nvPicPr>
                      <p:cNvPr id="46" name="Oggetto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33" y="1473238"/>
                        <a:ext cx="1157287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18856"/>
              </p:ext>
            </p:extLst>
          </p:nvPr>
        </p:nvGraphicFramePr>
        <p:xfrm>
          <a:off x="5025753" y="1528934"/>
          <a:ext cx="1228843" cy="90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" name="Equation" r:id="rId13" imgW="965160" imgH="711000" progId="Equation.3">
                  <p:embed/>
                </p:oleObj>
              </mc:Choice>
              <mc:Fallback>
                <p:oleObj name="Equation" r:id="rId13" imgW="965160" imgH="711000" progId="Equation.3">
                  <p:embed/>
                  <p:pic>
                    <p:nvPicPr>
                      <p:cNvPr id="47" name="Oggetto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753" y="1528934"/>
                        <a:ext cx="1228843" cy="9051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tangolo 15"/>
          <p:cNvSpPr/>
          <p:nvPr/>
        </p:nvSpPr>
        <p:spPr>
          <a:xfrm>
            <a:off x="3537277" y="1316038"/>
            <a:ext cx="2931441" cy="109442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634294"/>
              </p:ext>
            </p:extLst>
          </p:nvPr>
        </p:nvGraphicFramePr>
        <p:xfrm>
          <a:off x="6765755" y="1737966"/>
          <a:ext cx="1761370" cy="552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" name="Equazione" r:id="rId15" imgW="1054080" imgH="330120" progId="Equation.3">
                  <p:embed/>
                </p:oleObj>
              </mc:Choice>
              <mc:Fallback>
                <p:oleObj name="Equazione" r:id="rId15" imgW="1054080" imgH="330120" progId="Equation.3">
                  <p:embed/>
                  <p:pic>
                    <p:nvPicPr>
                      <p:cNvPr id="5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755" y="1737966"/>
                        <a:ext cx="1761370" cy="5520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631658" y="2717815"/>
            <a:ext cx="1602401" cy="1097177"/>
            <a:chOff x="631658" y="2717815"/>
            <a:chExt cx="1602401" cy="1097177"/>
          </a:xfrm>
        </p:grpSpPr>
        <p:sp>
          <p:nvSpPr>
            <p:cNvPr id="24" name="Cubo 68"/>
            <p:cNvSpPr/>
            <p:nvPr/>
          </p:nvSpPr>
          <p:spPr>
            <a:xfrm>
              <a:off x="845798" y="3338021"/>
              <a:ext cx="1074034" cy="420514"/>
            </a:xfrm>
            <a:prstGeom prst="cube">
              <a:avLst>
                <a:gd name="adj" fmla="val 66763"/>
              </a:avLst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Parallelogramma 69"/>
            <p:cNvSpPr/>
            <p:nvPr/>
          </p:nvSpPr>
          <p:spPr>
            <a:xfrm>
              <a:off x="873920" y="3338021"/>
              <a:ext cx="1017790" cy="265652"/>
            </a:xfrm>
            <a:prstGeom prst="parallelogram">
              <a:avLst>
                <a:gd name="adj" fmla="val 102178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e 70"/>
            <p:cNvSpPr/>
            <p:nvPr/>
          </p:nvSpPr>
          <p:spPr>
            <a:xfrm>
              <a:off x="954661" y="3434479"/>
              <a:ext cx="83127" cy="72736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e 71"/>
            <p:cNvSpPr/>
            <p:nvPr/>
          </p:nvSpPr>
          <p:spPr>
            <a:xfrm>
              <a:off x="1723287" y="3434479"/>
              <a:ext cx="83127" cy="72736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Connettore 1 72"/>
            <p:cNvCxnSpPr/>
            <p:nvPr/>
          </p:nvCxnSpPr>
          <p:spPr>
            <a:xfrm>
              <a:off x="996245" y="2906113"/>
              <a:ext cx="0" cy="52836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" name="Connettore 1 73"/>
            <p:cNvCxnSpPr/>
            <p:nvPr/>
          </p:nvCxnSpPr>
          <p:spPr>
            <a:xfrm>
              <a:off x="1783506" y="2906113"/>
              <a:ext cx="0" cy="52836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" name="Connettore 1 75"/>
            <p:cNvCxnSpPr/>
            <p:nvPr/>
          </p:nvCxnSpPr>
          <p:spPr>
            <a:xfrm flipV="1">
              <a:off x="991418" y="2902481"/>
              <a:ext cx="792088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1" name="Ovale 76"/>
            <p:cNvSpPr/>
            <p:nvPr/>
          </p:nvSpPr>
          <p:spPr>
            <a:xfrm>
              <a:off x="1205850" y="2717815"/>
              <a:ext cx="365760" cy="36576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asellaDiTesto 77"/>
            <p:cNvSpPr txBox="1"/>
            <p:nvPr/>
          </p:nvSpPr>
          <p:spPr>
            <a:xfrm>
              <a:off x="1205777" y="2735400"/>
              <a:ext cx="393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err="1" smtClean="0">
                  <a:solidFill>
                    <a:prstClr val="black"/>
                  </a:solidFill>
                  <a:latin typeface="Calibri"/>
                </a:rPr>
                <a:t>V</a:t>
              </a:r>
              <a:r>
                <a:rPr lang="it-IT" sz="1400" baseline="-25000" dirty="0" err="1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it-IT" sz="1400" baseline="-25000" dirty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33" name="Oggetto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2567561"/>
                </p:ext>
              </p:extLst>
            </p:nvPr>
          </p:nvGraphicFramePr>
          <p:xfrm>
            <a:off x="1262757" y="3320025"/>
            <a:ext cx="312737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7" name="Equation" r:id="rId17" imgW="253800" imgH="228600" progId="Equation.3">
                    <p:embed/>
                  </p:oleObj>
                </mc:Choice>
                <mc:Fallback>
                  <p:oleObj name="Equation" r:id="rId17" imgW="253800" imgH="228600" progId="Equation.3">
                    <p:embed/>
                    <p:pic>
                      <p:nvPicPr>
                        <p:cNvPr id="16" name="Oggetto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2757" y="3320025"/>
                          <a:ext cx="312737" cy="28098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Connettore 1 83"/>
            <p:cNvCxnSpPr/>
            <p:nvPr/>
          </p:nvCxnSpPr>
          <p:spPr>
            <a:xfrm flipV="1">
              <a:off x="1050911" y="3460911"/>
              <a:ext cx="198782" cy="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35" name="Connettore 1 84"/>
            <p:cNvCxnSpPr/>
            <p:nvPr/>
          </p:nvCxnSpPr>
          <p:spPr>
            <a:xfrm flipV="1">
              <a:off x="1523598" y="3460911"/>
              <a:ext cx="198782" cy="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36" name="CasellaDiTesto 74"/>
            <p:cNvSpPr txBox="1"/>
            <p:nvPr/>
          </p:nvSpPr>
          <p:spPr>
            <a:xfrm>
              <a:off x="1722380" y="3078473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 dirty="0" smtClean="0">
                  <a:solidFill>
                    <a:prstClr val="black"/>
                  </a:solidFill>
                  <a:latin typeface="Calibri"/>
                </a:rPr>
                <a:t>S=a</a:t>
              </a:r>
              <a:r>
                <a:rPr lang="it-IT" sz="1400" i="1" baseline="30000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it-IT" sz="1400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CasellaDiTesto 74"/>
            <p:cNvSpPr txBox="1"/>
            <p:nvPr/>
          </p:nvSpPr>
          <p:spPr>
            <a:xfrm>
              <a:off x="631658" y="3507215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 dirty="0" smtClean="0">
                  <a:solidFill>
                    <a:prstClr val="black"/>
                  </a:solidFill>
                  <a:latin typeface="Calibri"/>
                </a:rPr>
                <a:t>d</a:t>
              </a:r>
              <a:endParaRPr lang="it-IT" sz="1400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38" name="Oggetto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072407"/>
              </p:ext>
            </p:extLst>
          </p:nvPr>
        </p:nvGraphicFramePr>
        <p:xfrm>
          <a:off x="757238" y="3859213"/>
          <a:ext cx="1422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" name="Equation" r:id="rId19" imgW="1155600" imgH="431640" progId="Equation.3">
                  <p:embed/>
                </p:oleObj>
              </mc:Choice>
              <mc:Fallback>
                <p:oleObj name="Equation" r:id="rId19" imgW="1155600" imgH="431640" progId="Equation.3">
                  <p:embed/>
                  <p:pic>
                    <p:nvPicPr>
                      <p:cNvPr id="21" name="Oggetto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3859213"/>
                        <a:ext cx="1422400" cy="530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41"/>
          <p:cNvSpPr/>
          <p:nvPr/>
        </p:nvSpPr>
        <p:spPr>
          <a:xfrm>
            <a:off x="1902496" y="3863150"/>
            <a:ext cx="259723" cy="53159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3982514" y="4858038"/>
            <a:ext cx="373462" cy="73120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/>
          <p:cNvCxnSpPr>
            <a:stCxn id="42" idx="6"/>
            <a:endCxn id="43" idx="2"/>
          </p:cNvCxnSpPr>
          <p:nvPr/>
        </p:nvCxnSpPr>
        <p:spPr>
          <a:xfrm>
            <a:off x="2162219" y="4128946"/>
            <a:ext cx="1820295" cy="1094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5435" y="676156"/>
            <a:ext cx="2803565" cy="178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8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Two-fluids model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KIT - 8.3.2017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28602"/>
              </p:ext>
            </p:extLst>
          </p:nvPr>
        </p:nvGraphicFramePr>
        <p:xfrm>
          <a:off x="2424416" y="1541463"/>
          <a:ext cx="16192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2" name="Equation" r:id="rId3" imgW="1079280" imgH="419040" progId="Equation.3">
                  <p:embed/>
                </p:oleObj>
              </mc:Choice>
              <mc:Fallback>
                <p:oleObj name="Equation" r:id="rId3" imgW="1079280" imgH="4190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416" y="1541463"/>
                        <a:ext cx="161925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179512" y="3680047"/>
            <a:ext cx="3816424" cy="1981201"/>
            <a:chOff x="2483768" y="2870349"/>
            <a:chExt cx="5256584" cy="2614613"/>
          </a:xfrm>
        </p:grpSpPr>
        <p:pic>
          <p:nvPicPr>
            <p:cNvPr id="20" name="Picture 7" descr="lumpBW"/>
            <p:cNvPicPr>
              <a:picLocks noChangeAspect="1" noChangeArrowheads="1"/>
            </p:cNvPicPr>
            <p:nvPr/>
          </p:nvPicPr>
          <p:blipFill>
            <a:blip r:embed="rId5" cstate="print"/>
            <a:srcRect l="2849" r="2975"/>
            <a:stretch>
              <a:fillRect/>
            </a:stretch>
          </p:blipFill>
          <p:spPr bwMode="auto">
            <a:xfrm>
              <a:off x="2483768" y="2870348"/>
              <a:ext cx="5256584" cy="2614613"/>
            </a:xfrm>
            <a:prstGeom prst="rect">
              <a:avLst/>
            </a:prstGeom>
            <a:noFill/>
          </p:spPr>
        </p:pic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3737619" y="3772048"/>
              <a:ext cx="1109663" cy="92868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1401C5"/>
                </a:solidFill>
                <a:effectLst/>
                <a:uLnTx/>
                <a:uFillTx/>
                <a:latin typeface="Arial Unicode MS" pitchFamily="34" charset="-128"/>
              </a:endParaRPr>
            </a:p>
          </p:txBody>
        </p:sp>
        <p:grpSp>
          <p:nvGrpSpPr>
            <p:cNvPr id="22" name="Group 13"/>
            <p:cNvGrpSpPr>
              <a:grpSpLocks/>
            </p:cNvGrpSpPr>
            <p:nvPr/>
          </p:nvGrpSpPr>
          <p:grpSpPr bwMode="auto">
            <a:xfrm>
              <a:off x="3208982" y="4110186"/>
              <a:ext cx="3767137" cy="1374775"/>
              <a:chOff x="1509" y="2487"/>
              <a:chExt cx="2373" cy="866"/>
            </a:xfrm>
          </p:grpSpPr>
          <p:sp>
            <p:nvSpPr>
              <p:cNvPr id="23" name="Rectangle 10"/>
              <p:cNvSpPr>
                <a:spLocks noChangeArrowheads="1"/>
              </p:cNvSpPr>
              <p:nvPr/>
            </p:nvSpPr>
            <p:spPr bwMode="auto">
              <a:xfrm>
                <a:off x="1746" y="2840"/>
                <a:ext cx="2041" cy="513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1401C5"/>
                  </a:solidFill>
                  <a:effectLst/>
                  <a:uLnTx/>
                  <a:uFillTx/>
                  <a:latin typeface="Arial Unicode MS" pitchFamily="34" charset="-128"/>
                </a:endParaRPr>
              </a:p>
            </p:txBody>
          </p:sp>
          <p:grpSp>
            <p:nvGrpSpPr>
              <p:cNvPr id="24" name="Group 12"/>
              <p:cNvGrpSpPr>
                <a:grpSpLocks/>
              </p:cNvGrpSpPr>
              <p:nvPr/>
            </p:nvGrpSpPr>
            <p:grpSpPr bwMode="auto">
              <a:xfrm>
                <a:off x="1509" y="2487"/>
                <a:ext cx="2373" cy="633"/>
                <a:chOff x="1509" y="2487"/>
                <a:chExt cx="2373" cy="633"/>
              </a:xfrm>
            </p:grpSpPr>
            <p:sp>
              <p:nvSpPr>
                <p:cNvPr id="25" name="Rectangle 8"/>
                <p:cNvSpPr>
                  <a:spLocks noChangeArrowheads="1"/>
                </p:cNvSpPr>
                <p:nvPr/>
              </p:nvSpPr>
              <p:spPr bwMode="auto">
                <a:xfrm>
                  <a:off x="1509" y="2487"/>
                  <a:ext cx="375" cy="633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1401C5"/>
                    </a:solidFill>
                    <a:effectLst/>
                    <a:uLnTx/>
                    <a:uFillTx/>
                    <a:latin typeface="Arial Unicode MS" pitchFamily="34" charset="-128"/>
                  </a:endParaRPr>
                </a:p>
              </p:txBody>
            </p:sp>
            <p:sp>
              <p:nvSpPr>
                <p:cNvPr id="26" name="Rectangle 9"/>
                <p:cNvSpPr>
                  <a:spLocks noChangeArrowheads="1"/>
                </p:cNvSpPr>
                <p:nvPr/>
              </p:nvSpPr>
              <p:spPr bwMode="auto">
                <a:xfrm>
                  <a:off x="3705" y="2490"/>
                  <a:ext cx="177" cy="62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1401C5"/>
                    </a:solidFill>
                    <a:effectLst/>
                    <a:uLnTx/>
                    <a:uFillTx/>
                    <a:latin typeface="Arial Unicode MS" pitchFamily="34" charset="-128"/>
                  </a:endParaRPr>
                </a:p>
              </p:txBody>
            </p:sp>
            <p:sp>
              <p:nvSpPr>
                <p:cNvPr id="27" name="Rectangle 11"/>
                <p:cNvSpPr>
                  <a:spLocks noChangeArrowheads="1"/>
                </p:cNvSpPr>
                <p:nvPr/>
              </p:nvSpPr>
              <p:spPr bwMode="auto">
                <a:xfrm>
                  <a:off x="2540" y="2727"/>
                  <a:ext cx="340" cy="227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1401C5"/>
                    </a:solidFill>
                    <a:effectLst/>
                    <a:uLnTx/>
                    <a:uFillTx/>
                    <a:latin typeface="Arial Unicode MS" pitchFamily="34" charset="-128"/>
                  </a:endParaRPr>
                </a:p>
              </p:txBody>
            </p:sp>
          </p:grpSp>
        </p:grp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>
              <a:off x="3689994" y="4095898"/>
              <a:ext cx="1181100" cy="0"/>
            </a:xfrm>
            <a:prstGeom prst="rect">
              <a:avLst/>
            </a:prstGeom>
            <a:noFill/>
            <a:ln w="2095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1401C5"/>
                </a:solidFill>
                <a:effectLst/>
                <a:uLnTx/>
                <a:uFillTx/>
                <a:latin typeface="Arial Unicode MS" pitchFamily="34" charset="-128"/>
              </a:endParaRPr>
            </a:p>
          </p:txBody>
        </p:sp>
      </p:grpSp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098642"/>
              </p:ext>
            </p:extLst>
          </p:nvPr>
        </p:nvGraphicFramePr>
        <p:xfrm>
          <a:off x="4257568" y="4305198"/>
          <a:ext cx="24368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name="Equation" r:id="rId6" imgW="1625400" imgH="419040" progId="Equation.3">
                  <p:embed/>
                </p:oleObj>
              </mc:Choice>
              <mc:Fallback>
                <p:oleObj name="Equation" r:id="rId6" imgW="1625400" imgH="419040" progId="Equation.3">
                  <p:embed/>
                  <p:pic>
                    <p:nvPicPr>
                      <p:cNvPr id="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568" y="4305198"/>
                        <a:ext cx="2436813" cy="628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146020"/>
              </p:ext>
            </p:extLst>
          </p:nvPr>
        </p:nvGraphicFramePr>
        <p:xfrm>
          <a:off x="4257568" y="3653487"/>
          <a:ext cx="2133540" cy="62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name="Equation" r:id="rId8" imgW="1422360" imgH="419040" progId="Equation.3">
                  <p:embed/>
                </p:oleObj>
              </mc:Choice>
              <mc:Fallback>
                <p:oleObj name="Equation" r:id="rId8" imgW="1422360" imgH="419040" progId="Equation.3">
                  <p:embed/>
                  <p:pic>
                    <p:nvPicPr>
                      <p:cNvPr id="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568" y="3653487"/>
                        <a:ext cx="2133540" cy="6285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218658"/>
              </p:ext>
            </p:extLst>
          </p:nvPr>
        </p:nvGraphicFramePr>
        <p:xfrm>
          <a:off x="6859898" y="3625386"/>
          <a:ext cx="2076300" cy="64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Equation" r:id="rId10" imgW="1384200" imgH="431640" progId="Equation.3">
                  <p:embed/>
                </p:oleObj>
              </mc:Choice>
              <mc:Fallback>
                <p:oleObj name="Equation" r:id="rId10" imgW="1384200" imgH="431640" progId="Equation.3">
                  <p:embed/>
                  <p:pic>
                    <p:nvPicPr>
                      <p:cNvPr id="3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898" y="3625386"/>
                        <a:ext cx="2076300" cy="6474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4150296" y="3606532"/>
            <a:ext cx="2581944" cy="151367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458186"/>
              </p:ext>
            </p:extLst>
          </p:nvPr>
        </p:nvGraphicFramePr>
        <p:xfrm>
          <a:off x="4520865" y="1512618"/>
          <a:ext cx="2190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name="Equation" r:id="rId12" imgW="1460160" imgH="457200" progId="Equation.3">
                  <p:embed/>
                </p:oleObj>
              </mc:Choice>
              <mc:Fallback>
                <p:oleObj name="Equation" r:id="rId12" imgW="1460160" imgH="457200" progId="Equation.3">
                  <p:embed/>
                  <p:pic>
                    <p:nvPicPr>
                      <p:cNvPr id="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865" y="1512618"/>
                        <a:ext cx="2190750" cy="68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616826"/>
              </p:ext>
            </p:extLst>
          </p:nvPr>
        </p:nvGraphicFramePr>
        <p:xfrm>
          <a:off x="2419408" y="2520702"/>
          <a:ext cx="23622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7" name="Equation" r:id="rId14" imgW="1574640" imgH="317160" progId="Equation.3">
                  <p:embed/>
                </p:oleObj>
              </mc:Choice>
              <mc:Fallback>
                <p:oleObj name="Equation" r:id="rId14" imgW="1574640" imgH="317160" progId="Equation.3">
                  <p:embed/>
                  <p:pic>
                    <p:nvPicPr>
                      <p:cNvPr id="3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408" y="2520702"/>
                        <a:ext cx="2362200" cy="4762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859898" y="4456432"/>
            <a:ext cx="2063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</a:rPr>
              <a:t>Frequency independent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4207" y="1666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erfect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metals: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705" y="2604531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uperconductors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099770"/>
              </p:ext>
            </p:extLst>
          </p:nvPr>
        </p:nvGraphicFramePr>
        <p:xfrm>
          <a:off x="577850" y="5227638"/>
          <a:ext cx="1905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8" name="Equation" r:id="rId16" imgW="1269720" imgH="431640" progId="Equation.3">
                  <p:embed/>
                </p:oleObj>
              </mc:Choice>
              <mc:Fallback>
                <p:oleObj name="Equation" r:id="rId16" imgW="1269720" imgH="431640" progId="Equation.3">
                  <p:embed/>
                  <p:pic>
                    <p:nvPicPr>
                      <p:cNvPr id="3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5227638"/>
                        <a:ext cx="1905000" cy="647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621884" y="5378801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Density of “super-electrons”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512" y="85373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Normal m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etals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603552"/>
              </p:ext>
            </p:extLst>
          </p:nvPr>
        </p:nvGraphicFramePr>
        <p:xfrm>
          <a:off x="2419408" y="674527"/>
          <a:ext cx="367632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9" name="Equation" r:id="rId18" imgW="2450880" imgH="457200" progId="Equation.3">
                  <p:embed/>
                </p:oleObj>
              </mc:Choice>
              <mc:Fallback>
                <p:oleObj name="Equation" r:id="rId18" imgW="2450880" imgH="457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408" y="674527"/>
                        <a:ext cx="367632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2339752" y="674526"/>
            <a:ext cx="1810544" cy="68580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4838810" y="1472968"/>
            <a:ext cx="2050178" cy="81349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CERNCorporate4-3.potx</Template>
  <TotalTime>6662</TotalTime>
  <Words>1487</Words>
  <Application>Microsoft Office PowerPoint</Application>
  <PresentationFormat>On-screen Show (4:3)</PresentationFormat>
  <Paragraphs>317</Paragraphs>
  <Slides>33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Arial</vt:lpstr>
      <vt:lpstr>Arial Unicode MS</vt:lpstr>
      <vt:lpstr>Calibri</vt:lpstr>
      <vt:lpstr>Cambria Math</vt:lpstr>
      <vt:lpstr>MS Mincho</vt:lpstr>
      <vt:lpstr>Optima</vt:lpstr>
      <vt:lpstr>Symbol</vt:lpstr>
      <vt:lpstr>Times</vt:lpstr>
      <vt:lpstr>Times New Roman</vt:lpstr>
      <vt:lpstr>Unicode MS</vt:lpstr>
      <vt:lpstr>Wingdings</vt:lpstr>
      <vt:lpstr>CERNCorporate4-3</vt:lpstr>
      <vt:lpstr>Microsoft Equation 3.0</vt:lpstr>
      <vt:lpstr>Equation</vt:lpstr>
      <vt:lpstr>Equazione</vt:lpstr>
      <vt:lpstr>PowerPoint Presentation</vt:lpstr>
      <vt:lpstr>Research on high temperature superconducting (HTS) coatings for the FCC</vt:lpstr>
      <vt:lpstr>Outline</vt:lpstr>
      <vt:lpstr>PowerPoint Presentation</vt:lpstr>
      <vt:lpstr>FCC-hh: pushing the energy frontier</vt:lpstr>
      <vt:lpstr>Synchrotron radiation/beam screen</vt:lpstr>
      <vt:lpstr>Impedance basics</vt:lpstr>
      <vt:lpstr>Normal metals in the local limit</vt:lpstr>
      <vt:lpstr>Two-fluids model</vt:lpstr>
      <vt:lpstr>Superconductors in the local limit</vt:lpstr>
      <vt:lpstr>Expected performance</vt:lpstr>
      <vt:lpstr>PowerPoint Presentation</vt:lpstr>
      <vt:lpstr>Fluxon motion in RF</vt:lpstr>
      <vt:lpstr>Fluxon motion in RF</vt:lpstr>
      <vt:lpstr>Surface impedance: effect of magnetic flux</vt:lpstr>
      <vt:lpstr>Surface resistance: effect of magnetic flux</vt:lpstr>
      <vt:lpstr>Surface resistance: effect of magnetic flux</vt:lpstr>
      <vt:lpstr>HTS  films requirements for beam screen: FCC</vt:lpstr>
      <vt:lpstr>Material choices</vt:lpstr>
      <vt:lpstr>Comparison: Y-123, Bi-2223, Tl-1223</vt:lpstr>
      <vt:lpstr>Comparison table</vt:lpstr>
      <vt:lpstr>Challenges for HTS coatings</vt:lpstr>
      <vt:lpstr>Collaboration on Tl-based HTS</vt:lpstr>
      <vt:lpstr>WP highlights (future work)</vt:lpstr>
      <vt:lpstr>c-axis texture on untextured Ag</vt:lpstr>
      <vt:lpstr>Collaboration on YBCO-based HTS</vt:lpstr>
      <vt:lpstr>Barcelona proposal</vt:lpstr>
      <vt:lpstr>Outlook</vt:lpstr>
      <vt:lpstr>PowerPoint Presentation</vt:lpstr>
      <vt:lpstr>Transverse impedance</vt:lpstr>
      <vt:lpstr>PowerPoint Presentation</vt:lpstr>
      <vt:lpstr>Y-123 vs Tl-2212</vt:lpstr>
      <vt:lpstr>Non-linearities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Sergio Calatroni</cp:lastModifiedBy>
  <cp:revision>183</cp:revision>
  <dcterms:created xsi:type="dcterms:W3CDTF">2012-11-30T11:04:26Z</dcterms:created>
  <dcterms:modified xsi:type="dcterms:W3CDTF">2017-03-06T14:07:03Z</dcterms:modified>
</cp:coreProperties>
</file>