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2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3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4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5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6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7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8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9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20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5" r:id="rId1"/>
    <p:sldMasterId id="2147483860" r:id="rId2"/>
    <p:sldMasterId id="2147483868" r:id="rId3"/>
    <p:sldMasterId id="2147483876" r:id="rId4"/>
    <p:sldMasterId id="2147483883" r:id="rId5"/>
    <p:sldMasterId id="2147483887" r:id="rId6"/>
    <p:sldMasterId id="2147483899" r:id="rId7"/>
    <p:sldMasterId id="2147483903" r:id="rId8"/>
    <p:sldMasterId id="2147483915" r:id="rId9"/>
    <p:sldMasterId id="2147483924" r:id="rId10"/>
    <p:sldMasterId id="2147483944" r:id="rId11"/>
    <p:sldMasterId id="2147483958" r:id="rId12"/>
    <p:sldMasterId id="2147483981" r:id="rId13"/>
    <p:sldMasterId id="2147483995" r:id="rId14"/>
    <p:sldMasterId id="2147484006" r:id="rId15"/>
    <p:sldMasterId id="2147484037" r:id="rId16"/>
    <p:sldMasterId id="2147484046" r:id="rId17"/>
    <p:sldMasterId id="2147484071" r:id="rId18"/>
    <p:sldMasterId id="2147484083" r:id="rId19"/>
    <p:sldMasterId id="2147484095" r:id="rId20"/>
    <p:sldMasterId id="2147484104" r:id="rId21"/>
  </p:sldMasterIdLst>
  <p:notesMasterIdLst>
    <p:notesMasterId r:id="rId74"/>
  </p:notesMasterIdLst>
  <p:handoutMasterIdLst>
    <p:handoutMasterId r:id="rId75"/>
  </p:handoutMasterIdLst>
  <p:sldIdLst>
    <p:sldId id="883" r:id="rId22"/>
    <p:sldId id="998" r:id="rId23"/>
    <p:sldId id="1056" r:id="rId24"/>
    <p:sldId id="999" r:id="rId25"/>
    <p:sldId id="1000" r:id="rId26"/>
    <p:sldId id="1083" r:id="rId27"/>
    <p:sldId id="1087" r:id="rId28"/>
    <p:sldId id="1001" r:id="rId29"/>
    <p:sldId id="1039" r:id="rId30"/>
    <p:sldId id="1002" r:id="rId31"/>
    <p:sldId id="1040" r:id="rId32"/>
    <p:sldId id="1005" r:id="rId33"/>
    <p:sldId id="1006" r:id="rId34"/>
    <p:sldId id="1028" r:id="rId35"/>
    <p:sldId id="1029" r:id="rId36"/>
    <p:sldId id="1031" r:id="rId37"/>
    <p:sldId id="1033" r:id="rId38"/>
    <p:sldId id="1011" r:id="rId39"/>
    <p:sldId id="1026" r:id="rId40"/>
    <p:sldId id="1080" r:id="rId41"/>
    <p:sldId id="1068" r:id="rId42"/>
    <p:sldId id="1027" r:id="rId43"/>
    <p:sldId id="1069" r:id="rId44"/>
    <p:sldId id="1081" r:id="rId45"/>
    <p:sldId id="1066" r:id="rId46"/>
    <p:sldId id="1052" r:id="rId47"/>
    <p:sldId id="1067" r:id="rId48"/>
    <p:sldId id="1065" r:id="rId49"/>
    <p:sldId id="1078" r:id="rId50"/>
    <p:sldId id="1074" r:id="rId51"/>
    <p:sldId id="1050" r:id="rId52"/>
    <p:sldId id="1012" r:id="rId53"/>
    <p:sldId id="1049" r:id="rId54"/>
    <p:sldId id="1048" r:id="rId55"/>
    <p:sldId id="1076" r:id="rId56"/>
    <p:sldId id="1077" r:id="rId57"/>
    <p:sldId id="1047" r:id="rId58"/>
    <p:sldId id="1057" r:id="rId59"/>
    <p:sldId id="1025" r:id="rId60"/>
    <p:sldId id="1058" r:id="rId61"/>
    <p:sldId id="1064" r:id="rId62"/>
    <p:sldId id="1059" r:id="rId63"/>
    <p:sldId id="1082" r:id="rId64"/>
    <p:sldId id="1018" r:id="rId65"/>
    <p:sldId id="1054" r:id="rId66"/>
    <p:sldId id="1055" r:id="rId67"/>
    <p:sldId id="1053" r:id="rId68"/>
    <p:sldId id="1024" r:id="rId69"/>
    <p:sldId id="1014" r:id="rId70"/>
    <p:sldId id="1015" r:id="rId71"/>
    <p:sldId id="1016" r:id="rId72"/>
    <p:sldId id="1017" r:id="rId73"/>
  </p:sldIdLst>
  <p:sldSz cx="9144000" cy="6858000" type="screen4x3"/>
  <p:notesSz cx="7099300" cy="10234613"/>
  <p:embeddedFontLst>
    <p:embeddedFont>
      <p:font typeface="Gill Sans MT" panose="020B0502020104020203" pitchFamily="34" charset="0"/>
      <p:regular r:id="rId76"/>
      <p:bold r:id="rId77"/>
      <p:italic r:id="rId78"/>
      <p:boldItalic r:id="rId79"/>
    </p:embeddedFont>
    <p:embeddedFont>
      <p:font typeface="Calibri Light" panose="020F0302020204030204" pitchFamily="34" charset="0"/>
      <p:regular r:id="rId80"/>
      <p:italic r:id="rId81"/>
    </p:embeddedFont>
    <p:embeddedFont>
      <p:font typeface="SimHei" panose="02010609060101010101" pitchFamily="49" charset="-122"/>
      <p:regular r:id="rId82"/>
    </p:embeddedFont>
    <p:embeddedFont>
      <p:font typeface="MS PGothic" panose="020B0600070205080204" pitchFamily="34" charset="-128"/>
      <p:regular r:id="rId83"/>
    </p:embeddedFont>
    <p:embeddedFont>
      <p:font typeface="Cambria Math" panose="02040503050406030204" pitchFamily="18" charset="0"/>
      <p:regular r:id="rId84"/>
    </p:embeddedFont>
    <p:embeddedFont>
      <p:font typeface="Tahoma" panose="020B0604030504040204" pitchFamily="34" charset="0"/>
      <p:regular r:id="rId85"/>
      <p:bold r:id="rId86"/>
    </p:embeddedFont>
    <p:embeddedFont>
      <p:font typeface="Calibri" panose="020F0502020204030204" pitchFamily="34" charset="0"/>
      <p:regular r:id="rId87"/>
      <p:bold r:id="rId88"/>
      <p:italic r:id="rId89"/>
      <p:boldItalic r:id="rId90"/>
    </p:embeddedFont>
    <p:embeddedFont>
      <p:font typeface="Helvetica" panose="020B0604020202020204" pitchFamily="34" charset="0"/>
      <p:regular r:id="rId91"/>
      <p:bold r:id="rId92"/>
      <p:italic r:id="rId93"/>
      <p:boldItalic r:id="rId9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5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nneman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C377B"/>
    <a:srgbClr val="000000"/>
    <a:srgbClr val="FF6600"/>
    <a:srgbClr val="FF3300"/>
    <a:srgbClr val="EAEFF7"/>
    <a:srgbClr val="D2DEEF"/>
    <a:srgbClr val="F7F7F7"/>
    <a:srgbClr val="BBD3F8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31" autoAdjust="0"/>
    <p:restoredTop sz="92525" autoAdjust="0"/>
  </p:normalViewPr>
  <p:slideViewPr>
    <p:cSldViewPr>
      <p:cViewPr varScale="1">
        <p:scale>
          <a:sx n="66" d="100"/>
          <a:sy n="66" d="100"/>
        </p:scale>
        <p:origin x="16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660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3225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font" Target="fonts/font1.fntdata"/><Relationship Id="rId84" Type="http://schemas.openxmlformats.org/officeDocument/2006/relationships/font" Target="fonts/font9.fntdata"/><Relationship Id="rId89" Type="http://schemas.openxmlformats.org/officeDocument/2006/relationships/font" Target="fonts/font14.fntdata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4.fntdata"/><Relationship Id="rId87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82" Type="http://schemas.openxmlformats.org/officeDocument/2006/relationships/font" Target="fonts/font7.fntdata"/><Relationship Id="rId90" Type="http://schemas.openxmlformats.org/officeDocument/2006/relationships/font" Target="fonts/font15.fntdata"/><Relationship Id="rId95" Type="http://schemas.openxmlformats.org/officeDocument/2006/relationships/commentAuthors" Target="commentAuthor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font" Target="fonts/font2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93" Type="http://schemas.openxmlformats.org/officeDocument/2006/relationships/font" Target="fonts/font18.fntdata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handoutMaster" Target="handoutMasters/handoutMaster1.xml"/><Relationship Id="rId83" Type="http://schemas.openxmlformats.org/officeDocument/2006/relationships/font" Target="fonts/font8.fntdata"/><Relationship Id="rId88" Type="http://schemas.openxmlformats.org/officeDocument/2006/relationships/font" Target="fonts/font13.fntdata"/><Relationship Id="rId91" Type="http://schemas.openxmlformats.org/officeDocument/2006/relationships/font" Target="fonts/font16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94" Type="http://schemas.openxmlformats.org/officeDocument/2006/relationships/font" Target="fonts/font19.fntdata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1"/>
          </a:xfrm>
          <a:prstGeom prst="rect">
            <a:avLst/>
          </a:prstGeom>
        </p:spPr>
        <p:txBody>
          <a:bodyPr vert="horz" lIns="97949" tIns="48975" rIns="97949" bIns="48975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1"/>
          </a:xfrm>
          <a:prstGeom prst="rect">
            <a:avLst/>
          </a:prstGeom>
        </p:spPr>
        <p:txBody>
          <a:bodyPr vert="horz" lIns="97949" tIns="48975" rIns="97949" bIns="48975" rtlCol="0"/>
          <a:lstStyle>
            <a:lvl1pPr algn="r">
              <a:defRPr sz="1300"/>
            </a:lvl1pPr>
          </a:lstStyle>
          <a:p>
            <a:fld id="{CB310BA0-050A-4997-B1AC-FD3BCC455418}" type="datetimeFigureOut">
              <a:rPr lang="en-GB" smtClean="0"/>
              <a:t>08/03/2017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1"/>
          </a:xfrm>
          <a:prstGeom prst="rect">
            <a:avLst/>
          </a:prstGeom>
        </p:spPr>
        <p:txBody>
          <a:bodyPr vert="horz" lIns="97949" tIns="48975" rIns="97949" bIns="48975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1"/>
          </a:xfrm>
          <a:prstGeom prst="rect">
            <a:avLst/>
          </a:prstGeom>
        </p:spPr>
        <p:txBody>
          <a:bodyPr vert="horz" lIns="97949" tIns="48975" rIns="97949" bIns="48975" rtlCol="0" anchor="b"/>
          <a:lstStyle>
            <a:lvl1pPr algn="r">
              <a:defRPr sz="1300"/>
            </a:lvl1pPr>
          </a:lstStyle>
          <a:p>
            <a:fld id="{2299761C-D337-4915-A6DD-157470CC0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474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1"/>
          </a:xfrm>
          <a:prstGeom prst="rect">
            <a:avLst/>
          </a:prstGeom>
        </p:spPr>
        <p:txBody>
          <a:bodyPr vert="horz" lIns="97949" tIns="48975" rIns="97949" bIns="48975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3" cy="511731"/>
          </a:xfrm>
          <a:prstGeom prst="rect">
            <a:avLst/>
          </a:prstGeom>
        </p:spPr>
        <p:txBody>
          <a:bodyPr vert="horz" lIns="97949" tIns="48975" rIns="97949" bIns="48975" rtlCol="0"/>
          <a:lstStyle>
            <a:lvl1pPr algn="r">
              <a:defRPr sz="1300"/>
            </a:lvl1pPr>
          </a:lstStyle>
          <a:p>
            <a:fld id="{F8632A1A-D26E-42D0-A2DF-B39D9B2C3CCA}" type="datetimeFigureOut">
              <a:rPr lang="en-GB" smtClean="0"/>
              <a:pPr/>
              <a:t>08/03/2017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949" tIns="48975" rIns="97949" bIns="4897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861443"/>
            <a:ext cx="5679440" cy="4605577"/>
          </a:xfrm>
          <a:prstGeom prst="rect">
            <a:avLst/>
          </a:prstGeom>
        </p:spPr>
        <p:txBody>
          <a:bodyPr vert="horz" lIns="97949" tIns="48975" rIns="97949" bIns="4897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1731"/>
          </a:xfrm>
          <a:prstGeom prst="rect">
            <a:avLst/>
          </a:prstGeom>
        </p:spPr>
        <p:txBody>
          <a:bodyPr vert="horz" lIns="97949" tIns="48975" rIns="97949" bIns="48975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1731"/>
          </a:xfrm>
          <a:prstGeom prst="rect">
            <a:avLst/>
          </a:prstGeom>
        </p:spPr>
        <p:txBody>
          <a:bodyPr vert="horz" lIns="97949" tIns="48975" rIns="97949" bIns="48975" rtlCol="0" anchor="b"/>
          <a:lstStyle>
            <a:lvl1pPr algn="r">
              <a:defRPr sz="1300"/>
            </a:lvl1pPr>
          </a:lstStyle>
          <a:p>
            <a:fld id="{05604DCD-C511-4B12-9DBB-AC80DD19A4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12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EE027-ACFA-4FF9-BF4A-BF5F9AB3C2D8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3603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Check with Katsunobu to</a:t>
            </a:r>
            <a:r>
              <a:rPr lang="de-AT" baseline="0" dirty="0" smtClean="0"/>
              <a:t> have latest layout.</a:t>
            </a:r>
          </a:p>
          <a:p>
            <a:r>
              <a:rPr lang="de-AT" baseline="0" dirty="0" smtClean="0"/>
              <a:t>Check with detector people if 9 m offset is acceptable for ee detector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82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46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451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44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BDA81-3FB2-49EB-95B6-9165AF10FC92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28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825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Add one slide showing optics, possibly with some smaller plots</a:t>
            </a:r>
            <a:r>
              <a:rPr lang="de-AT" baseline="0" dirty="0" smtClean="0"/>
              <a:t> on insertions?</a:t>
            </a:r>
          </a:p>
          <a:p>
            <a:r>
              <a:rPr lang="de-AT" baseline="0" dirty="0" smtClean="0"/>
              <a:t>Detailed optimisation on optics of each insertion within overall defined boundaries.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38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8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39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074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44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13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71916">
              <a:defRPr/>
            </a:pPr>
            <a:fld id="{05604DCD-C511-4B12-9DBB-AC80DD19A492}" type="slidenum">
              <a:rPr lang="en-GB">
                <a:solidFill>
                  <a:prstClr val="black"/>
                </a:solidFill>
              </a:rPr>
              <a:pPr defTabSz="971916">
                <a:defRPr/>
              </a:pPr>
              <a:t>45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30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04DCD-C511-4B12-9DBB-AC80DD19A492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61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BDA81-3FB2-49EB-95B6-9165AF10FC92}" type="slidenum">
              <a:rPr lang="en-GB" smtClean="0">
                <a:solidFill>
                  <a:prstClr val="black"/>
                </a:solidFill>
              </a:rPr>
              <a:pPr/>
              <a:t>46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41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Olivier</a:t>
            </a:r>
          </a:p>
          <a:p>
            <a:r>
              <a:rPr lang="de-AT" dirty="0" smtClean="0"/>
              <a:t>Common design for</a:t>
            </a:r>
            <a:r>
              <a:rPr lang="de-AT" baseline="0" dirty="0" smtClean="0"/>
              <a:t> hadron and lepton low energy-high currecnt system</a:t>
            </a:r>
          </a:p>
          <a:p>
            <a:r>
              <a:rPr lang="de-AT" baseline="0" dirty="0" smtClean="0"/>
              <a:t>Synergies HL-LHC, HE LHC, FCC-hh, FCC-ee Z pole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48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380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BDA81-3FB2-49EB-95B6-9165AF10FC92}" type="slidenum">
              <a:rPr lang="en-GB" smtClean="0">
                <a:solidFill>
                  <a:prstClr val="black"/>
                </a:solidFill>
              </a:rPr>
              <a:pPr/>
              <a:t>49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48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BDA81-3FB2-49EB-95B6-9165AF10FC92}" type="slidenum">
              <a:rPr lang="en-GB" smtClean="0">
                <a:solidFill>
                  <a:prstClr val="black"/>
                </a:solidFill>
              </a:rPr>
              <a:pPr/>
              <a:t>50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3940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BDA81-3FB2-49EB-95B6-9165AF10FC92}" type="slidenum">
              <a:rPr lang="en-GB" smtClean="0">
                <a:solidFill>
                  <a:prstClr val="black"/>
                </a:solidFill>
              </a:rPr>
              <a:pPr/>
              <a:t>51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50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BDA81-3FB2-49EB-95B6-9165AF10FC92}" type="slidenum">
              <a:rPr lang="en-GB" smtClean="0">
                <a:solidFill>
                  <a:prstClr val="black"/>
                </a:solidFill>
              </a:rPr>
              <a:pPr/>
              <a:t>52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60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04DCD-C511-4B12-9DBB-AC80DD19A492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946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45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33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151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991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92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BDA81-3FB2-49EB-95B6-9165AF10FC92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507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52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3/8/2017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467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9831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3/8/2017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19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3/8/2017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459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3/8/2017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89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3/8/2017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80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3/8/2017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19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3/8/2017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06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93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60573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67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56792"/>
            <a:ext cx="7467600" cy="4525963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pic>
        <p:nvPicPr>
          <p:cNvPr id="4" name="Image 4" descr="bande-01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15840" y="6259424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FCC Beam Dynamics and Vacuum Issues</a:t>
            </a:r>
            <a:br>
              <a: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Frank Zimmermann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EuCARD-2 XRING workshop, Karlsruhe, 8 March 2017</a:t>
            </a:r>
          </a:p>
        </p:txBody>
      </p:sp>
    </p:spTree>
    <p:extLst>
      <p:ext uri="{BB962C8B-B14F-4D97-AF65-F5344CB8AC3E}">
        <p14:creationId xmlns:p14="http://schemas.microsoft.com/office/powerpoint/2010/main" val="306949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69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36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13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969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450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369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887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792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766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241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61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123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09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12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03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2/2/2016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877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755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000" indent="-180000" defTabSz="720000">
              <a:spcBef>
                <a:spcPts val="600"/>
              </a:spcBef>
              <a:defRPr/>
            </a:lvl1pPr>
            <a:lvl2pPr marL="648000" indent="-180000">
              <a:defRPr/>
            </a:lvl2pPr>
            <a:lvl3pPr indent="-180000">
              <a:defRPr/>
            </a:lvl3pPr>
            <a:lvl4pPr indent="-180000">
              <a:defRPr/>
            </a:lvl4pPr>
            <a:lvl5pPr indent="-180000"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2/2/2016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160202-MBE_EuroCirCol-Status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7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94006"/>
          </a:xfrm>
        </p:spPr>
        <p:txBody>
          <a:bodyPr/>
          <a:lstStyle/>
          <a:p>
            <a:r>
              <a:rPr kumimoji="0" lang="en-US" dirty="0" smtClean="0"/>
              <a:t>Click to edit Master title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39864"/>
            <a:ext cx="4287864" cy="471072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39864"/>
            <a:ext cx="4287864" cy="471072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2/2/2016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160202-MBE_EuroCirCol-Status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17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2/2/2016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160202-MBE_EuroCirCol-Status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3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114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2/2/2016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160202-MBE_EuroCirCol-Status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39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2/2/2016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160202-MBE_EuroCirCol-Status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2/2/2016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160202-MBE_EuroCirCol-Status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27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01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07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250825" y="368300"/>
            <a:ext cx="8642350" cy="2089150"/>
          </a:xfrm>
          <a:prstGeom prst="rect">
            <a:avLst/>
          </a:prstGeom>
          <a:solidFill>
            <a:srgbClr val="9C1C2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449388"/>
            <a:ext cx="6642117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87049" name="Picture 9" descr="tud_logo"/>
          <p:cNvPicPr>
            <a:picLocks noChangeAspect="1" noChangeArrowheads="1"/>
          </p:cNvPicPr>
          <p:nvPr/>
        </p:nvPicPr>
        <p:blipFill>
          <a:blip r:embed="rId2" cstate="print"/>
          <a:srcRect r="5453"/>
          <a:stretch>
            <a:fillRect/>
          </a:stretch>
        </p:blipFill>
        <p:spPr bwMode="auto">
          <a:xfrm>
            <a:off x="7172325" y="657225"/>
            <a:ext cx="18732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5" name="Line 15"/>
          <p:cNvSpPr>
            <a:spLocks noChangeShapeType="1"/>
          </p:cNvSpPr>
          <p:nvPr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7058" name="Rectangle 18"/>
          <p:cNvSpPr>
            <a:spLocks noChangeArrowheads="1"/>
          </p:cNvSpPr>
          <p:nvPr/>
        </p:nvSpPr>
        <p:spPr bwMode="auto">
          <a:xfrm>
            <a:off x="250825" y="36036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5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482C5-58E3-4583-8C64-AB4EA00E1990}" type="datetime1">
              <a:rPr lang="de-DE" sz="1000" smtClean="0">
                <a:solidFill>
                  <a:srgbClr val="000000"/>
                </a:solidFill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08.03.2017</a:t>
            </a:fld>
            <a:r>
              <a:rPr lang="de-DE" sz="1000" dirty="0">
                <a:solidFill>
                  <a:srgbClr val="000000"/>
                </a:solidFill>
                <a:cs typeface="Tahoma" pitchFamily="34" charset="0"/>
              </a:rPr>
              <a:t>  |  ETIT  |  </a:t>
            </a:r>
            <a:r>
              <a:rPr lang="de-DE" sz="1000" dirty="0" err="1">
                <a:solidFill>
                  <a:srgbClr val="000000"/>
                </a:solidFill>
                <a:cs typeface="Tahoma" pitchFamily="34" charset="0"/>
              </a:rPr>
              <a:t>Accelerator</a:t>
            </a:r>
            <a:r>
              <a:rPr lang="de-DE" sz="1000" dirty="0">
                <a:solidFill>
                  <a:srgbClr val="000000"/>
                </a:solidFill>
                <a:cs typeface="Tahoma" pitchFamily="34" charset="0"/>
              </a:rPr>
              <a:t> </a:t>
            </a:r>
            <a:r>
              <a:rPr lang="de-DE" sz="1000" dirty="0" err="1">
                <a:solidFill>
                  <a:srgbClr val="000000"/>
                </a:solidFill>
                <a:cs typeface="Tahoma" pitchFamily="34" charset="0"/>
              </a:rPr>
              <a:t>physics</a:t>
            </a:r>
            <a:r>
              <a:rPr lang="de-DE" sz="1000" dirty="0">
                <a:solidFill>
                  <a:srgbClr val="000000"/>
                </a:solidFill>
                <a:cs typeface="Tahoma" pitchFamily="34" charset="0"/>
              </a:rPr>
              <a:t> </a:t>
            </a:r>
            <a:r>
              <a:rPr lang="de-DE" sz="1000" dirty="0" err="1">
                <a:solidFill>
                  <a:srgbClr val="000000"/>
                </a:solidFill>
                <a:cs typeface="Tahoma" pitchFamily="34" charset="0"/>
              </a:rPr>
              <a:t>group</a:t>
            </a:r>
            <a:r>
              <a:rPr lang="de-DE" sz="1000" dirty="0">
                <a:solidFill>
                  <a:srgbClr val="000000"/>
                </a:solidFill>
                <a:cs typeface="Tahoma" pitchFamily="34" charset="0"/>
              </a:rPr>
              <a:t>  |  Oliver Boine-Frankenheim  |  </a:t>
            </a:r>
            <a:fld id="{8E9B2640-8CD7-45FF-9440-54608BC46479}" type="slidenum">
              <a:rPr lang="de-DE" sz="1000" smtClean="0">
                <a:solidFill>
                  <a:srgbClr val="000000"/>
                </a:solidFill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000" dirty="0">
              <a:solidFill>
                <a:srgbClr val="000000"/>
              </a:solidFill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dirty="0">
              <a:solidFill>
                <a:srgbClr val="000000"/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5096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620000"/>
            <a:ext cx="6823569" cy="4479943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807302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6421455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642145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334972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1592263"/>
            <a:ext cx="4135438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6314" y="1592263"/>
            <a:ext cx="4105274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690551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00843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2652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33337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7620" y="1620000"/>
            <a:ext cx="5000660" cy="45061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58776" y="1620000"/>
            <a:ext cx="3106738" cy="45061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40000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377943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928801"/>
            <a:ext cx="5486400" cy="279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450863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250825" y="368300"/>
            <a:ext cx="8642350" cy="2089150"/>
          </a:xfrm>
          <a:prstGeom prst="rect">
            <a:avLst/>
          </a:prstGeom>
          <a:solidFill>
            <a:srgbClr val="9C1C2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449388"/>
            <a:ext cx="6642117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87049" name="Picture 9" descr="tud_logo"/>
          <p:cNvPicPr>
            <a:picLocks noChangeAspect="1" noChangeArrowheads="1"/>
          </p:cNvPicPr>
          <p:nvPr/>
        </p:nvPicPr>
        <p:blipFill>
          <a:blip r:embed="rId2" cstate="print"/>
          <a:srcRect r="5453"/>
          <a:stretch>
            <a:fillRect/>
          </a:stretch>
        </p:blipFill>
        <p:spPr bwMode="auto">
          <a:xfrm>
            <a:off x="7172325" y="657225"/>
            <a:ext cx="18732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5" name="Line 15"/>
          <p:cNvSpPr>
            <a:spLocks noChangeShapeType="1"/>
          </p:cNvSpPr>
          <p:nvPr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7058" name="Rectangle 18"/>
          <p:cNvSpPr>
            <a:spLocks noChangeArrowheads="1"/>
          </p:cNvSpPr>
          <p:nvPr/>
        </p:nvSpPr>
        <p:spPr bwMode="auto">
          <a:xfrm>
            <a:off x="250825" y="36036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5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482C5-58E3-4583-8C64-AB4EA00E1990}" type="datetime1">
              <a:rPr lang="de-DE" sz="1000" smtClean="0">
                <a:solidFill>
                  <a:srgbClr val="000000"/>
                </a:solidFill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08.03.2017</a:t>
            </a:fld>
            <a:r>
              <a:rPr lang="de-DE" sz="1000" dirty="0">
                <a:solidFill>
                  <a:srgbClr val="000000"/>
                </a:solidFill>
                <a:cs typeface="Tahoma" pitchFamily="34" charset="0"/>
              </a:rPr>
              <a:t>  |  ETIT  |  </a:t>
            </a:r>
            <a:r>
              <a:rPr lang="de-DE" sz="1000" dirty="0" err="1">
                <a:solidFill>
                  <a:srgbClr val="000000"/>
                </a:solidFill>
                <a:cs typeface="Tahoma" pitchFamily="34" charset="0"/>
              </a:rPr>
              <a:t>Accelerator</a:t>
            </a:r>
            <a:r>
              <a:rPr lang="de-DE" sz="1000" dirty="0">
                <a:solidFill>
                  <a:srgbClr val="000000"/>
                </a:solidFill>
                <a:cs typeface="Tahoma" pitchFamily="34" charset="0"/>
              </a:rPr>
              <a:t> </a:t>
            </a:r>
            <a:r>
              <a:rPr lang="de-DE" sz="1000" dirty="0" err="1">
                <a:solidFill>
                  <a:srgbClr val="000000"/>
                </a:solidFill>
                <a:cs typeface="Tahoma" pitchFamily="34" charset="0"/>
              </a:rPr>
              <a:t>physics</a:t>
            </a:r>
            <a:r>
              <a:rPr lang="de-DE" sz="1000" dirty="0">
                <a:solidFill>
                  <a:srgbClr val="000000"/>
                </a:solidFill>
                <a:cs typeface="Tahoma" pitchFamily="34" charset="0"/>
              </a:rPr>
              <a:t> </a:t>
            </a:r>
            <a:r>
              <a:rPr lang="de-DE" sz="1000" dirty="0" err="1">
                <a:solidFill>
                  <a:srgbClr val="000000"/>
                </a:solidFill>
                <a:cs typeface="Tahoma" pitchFamily="34" charset="0"/>
              </a:rPr>
              <a:t>group</a:t>
            </a:r>
            <a:r>
              <a:rPr lang="de-DE" sz="1000" dirty="0">
                <a:solidFill>
                  <a:srgbClr val="000000"/>
                </a:solidFill>
                <a:cs typeface="Tahoma" pitchFamily="34" charset="0"/>
              </a:rPr>
              <a:t>  |  Oliver Boine-Frankenheim  |  </a:t>
            </a:r>
            <a:fld id="{8E9B2640-8CD7-45FF-9440-54608BC46479}" type="slidenum">
              <a:rPr lang="de-DE" sz="1000" smtClean="0">
                <a:solidFill>
                  <a:srgbClr val="000000"/>
                </a:solidFill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000" dirty="0">
              <a:solidFill>
                <a:srgbClr val="000000"/>
              </a:solidFill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dirty="0">
              <a:solidFill>
                <a:srgbClr val="000000"/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47702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620000"/>
            <a:ext cx="6823569" cy="4479943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5880123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6421455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642145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1448686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1592263"/>
            <a:ext cx="4135438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6314" y="1592263"/>
            <a:ext cx="4105274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9522578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005760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01022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7620" y="1620000"/>
            <a:ext cx="5000660" cy="45061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58776" y="1620000"/>
            <a:ext cx="3106738" cy="45061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40000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14017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69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928801"/>
            <a:ext cx="5486400" cy="279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8994006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0F80-D5CB-4919-B86C-48D82B478F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C40C-B41B-4BD5-8EB4-7F1A605774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803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0F80-D5CB-4919-B86C-48D82B478F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C40C-B41B-4BD5-8EB4-7F1A605774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6454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0F80-D5CB-4919-B86C-48D82B478F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C40C-B41B-4BD5-8EB4-7F1A605774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7982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0F80-D5CB-4919-B86C-48D82B478F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C40C-B41B-4BD5-8EB4-7F1A605774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321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0F80-D5CB-4919-B86C-48D82B478F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C40C-B41B-4BD5-8EB4-7F1A605774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18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0F80-D5CB-4919-B86C-48D82B478F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C40C-B41B-4BD5-8EB4-7F1A605774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1729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0F80-D5CB-4919-B86C-48D82B478F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C40C-B41B-4BD5-8EB4-7F1A605774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5780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0F80-D5CB-4919-B86C-48D82B478F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C40C-B41B-4BD5-8EB4-7F1A605774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58768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0F80-D5CB-4919-B86C-48D82B478F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C40C-B41B-4BD5-8EB4-7F1A605774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56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48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0F80-D5CB-4919-B86C-48D82B478F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C40C-B41B-4BD5-8EB4-7F1A605774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529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0F80-D5CB-4919-B86C-48D82B478F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C40C-B41B-4BD5-8EB4-7F1A605774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67373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E723-5BBE-4CAF-BD8A-0B4FF82023C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E68C-B094-417F-A182-538837F05D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5259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E723-5BBE-4CAF-BD8A-0B4FF82023C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E68C-B094-417F-A182-538837F05D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74453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E723-5BBE-4CAF-BD8A-0B4FF82023C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E68C-B094-417F-A182-538837F05D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75572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E723-5BBE-4CAF-BD8A-0B4FF82023C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E68C-B094-417F-A182-538837F05D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9443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E723-5BBE-4CAF-BD8A-0B4FF82023C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E68C-B094-417F-A182-538837F05D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99307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E723-5BBE-4CAF-BD8A-0B4FF82023C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E68C-B094-417F-A182-538837F05D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9954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E723-5BBE-4CAF-BD8A-0B4FF82023C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E68C-B094-417F-A182-538837F05D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7023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E723-5BBE-4CAF-BD8A-0B4FF82023C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E68C-B094-417F-A182-538837F05D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515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28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E723-5BBE-4CAF-BD8A-0B4FF82023C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E68C-B094-417F-A182-538837F05D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9916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E723-5BBE-4CAF-BD8A-0B4FF82023C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E68C-B094-417F-A182-538837F05D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46960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E723-5BBE-4CAF-BD8A-0B4FF82023C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E68C-B094-417F-A182-538837F05D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99530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pic>
        <p:nvPicPr>
          <p:cNvPr id="4" name="Image 4" descr="bande-01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15840" y="6259424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FCC Beam Dynamics and Vacuum Issues</a:t>
            </a:r>
            <a:br>
              <a: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Frank Zimmermann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EuCARD-2 XRING workshop, Karlsruhe, 8 March 2017</a:t>
            </a:r>
          </a:p>
        </p:txBody>
      </p:sp>
    </p:spTree>
    <p:extLst>
      <p:ext uri="{BB962C8B-B14F-4D97-AF65-F5344CB8AC3E}">
        <p14:creationId xmlns:p14="http://schemas.microsoft.com/office/powerpoint/2010/main" val="33932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29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06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7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318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524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406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880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/>
          <a:lstStyle/>
          <a:p>
            <a:fld id="{BFBDA095-DDD1-4757-A72B-7EB8DA05C013}" type="datetimeFigureOut">
              <a:rPr lang="en-GB" smtClean="0">
                <a:solidFill>
                  <a:srgbClr val="0C377B"/>
                </a:solidFill>
              </a:rPr>
              <a:pPr/>
              <a:t>08/03/2017</a:t>
            </a:fld>
            <a:endParaRPr lang="en-GB">
              <a:solidFill>
                <a:srgbClr val="0C377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/>
          <a:p>
            <a:fld id="{A063ACCA-3B5D-4055-9B3E-679BD3195989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7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978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9877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16911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8761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5557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8826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821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7102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304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348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1213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92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172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34385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52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22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905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215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334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000" indent="-180000" defTabSz="720000">
              <a:spcBef>
                <a:spcPts val="600"/>
              </a:spcBef>
              <a:defRPr/>
            </a:lvl1pPr>
            <a:lvl2pPr marL="648000" indent="-180000">
              <a:defRPr/>
            </a:lvl2pPr>
            <a:lvl3pPr indent="-180000">
              <a:defRPr/>
            </a:lvl3pPr>
            <a:lvl4pPr indent="-180000">
              <a:defRPr/>
            </a:lvl4pPr>
            <a:lvl5pPr indent="-180000"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3861" y="6362377"/>
            <a:ext cx="2427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Future Circular Collider Study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FCC-1606160930-JGU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42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401" y="6352852"/>
            <a:ext cx="23646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white"/>
                </a:solidFill>
              </a:rPr>
              <a:t>Future Circular Collider Study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55A0">
                    <a:tint val="75000"/>
                  </a:srgbClr>
                </a:solidFill>
              </a:rPr>
              <a:t>FCC-1606160930-JGU</a:t>
            </a:r>
            <a:endParaRPr lang="en-GB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E2DB5-5B79-4F59-B37D-BAFC68B4F8BF}" type="slidenum">
              <a:rPr lang="en-GB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05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25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796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68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857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684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941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336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8821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40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15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22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737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52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000" indent="-180000" defTabSz="720000">
              <a:spcBef>
                <a:spcPts val="600"/>
              </a:spcBef>
              <a:defRPr/>
            </a:lvl1pPr>
            <a:lvl2pPr marL="648000" indent="-180000">
              <a:defRPr/>
            </a:lvl2pPr>
            <a:lvl3pPr indent="-180000">
              <a:defRPr/>
            </a:lvl3pPr>
            <a:lvl4pPr indent="-180000">
              <a:defRPr/>
            </a:lvl4pPr>
            <a:lvl5pPr indent="-180000"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632057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401" y="6352852"/>
            <a:ext cx="2364676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white"/>
                </a:solidFill>
              </a:rPr>
              <a:t>Future Circular Collider Study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srgbClr val="0055A0">
                    <a:tint val="75000"/>
                  </a:srgbClr>
                </a:solidFill>
              </a:rPr>
              <a:t>FCC-1606160930-JGU</a:t>
            </a:r>
            <a:endParaRPr lang="en-GB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/>
          <a:p>
            <a:fld id="{F47E2DB5-5B79-4F59-B37D-BAFC68B4F8BF}" type="slidenum">
              <a:rPr lang="en-GB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094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956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93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8149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726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1169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412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774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007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198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096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597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56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4244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69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12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6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047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634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94006"/>
          </a:xfrm>
        </p:spPr>
        <p:txBody>
          <a:bodyPr/>
          <a:lstStyle/>
          <a:p>
            <a:r>
              <a:rPr kumimoji="0" lang="en-US" dirty="0" smtClean="0"/>
              <a:t>Click to edit Master title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39864"/>
            <a:ext cx="4287864" cy="471072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39864"/>
            <a:ext cx="4287864" cy="471072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A5531-958D-4705-8E89-0913BDCCD49C}" type="datetime1">
              <a:rPr lang="en-US" smtClean="0">
                <a:solidFill>
                  <a:srgbClr val="0C377B">
                    <a:tint val="75000"/>
                  </a:srgbClr>
                </a:solidFill>
              </a:rPr>
              <a:pPr/>
              <a:t>3/8/2017</a:t>
            </a:fld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4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1934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0197A82-94B9-4707-BAC9-EAAFC08BC753}" type="datetimeFigureOut">
              <a:rPr lang="en-GB">
                <a:solidFill>
                  <a:srgbClr val="0C377B"/>
                </a:solidFill>
              </a:rPr>
              <a:pPr>
                <a:defRPr/>
              </a:pPr>
              <a:t>08/03/2017</a:t>
            </a:fld>
            <a:endParaRPr lang="en-GB">
              <a:solidFill>
                <a:srgbClr val="0C377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DA9874-3EDE-4635-890B-505F00F4A31F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244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7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47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999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6896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2317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4256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1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517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658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6957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039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692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6423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698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426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493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7640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6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24098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50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678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166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144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614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789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7963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928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814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5765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58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07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6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261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004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188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50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5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12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55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26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1.emf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21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9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38.xml"/><Relationship Id="rId9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7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46.xml"/><Relationship Id="rId9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7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176.xml"/><Relationship Id="rId9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.emf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.emf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FCC Beam Dynamics and Vacuum</a:t>
            </a:r>
            <a:r>
              <a:rPr lang="en-GB" sz="1000" b="1" baseline="0" dirty="0" smtClean="0">
                <a:solidFill>
                  <a:schemeClr val="bg1"/>
                </a:solidFill>
              </a:rPr>
              <a:t> Issues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Frank</a:t>
            </a:r>
            <a:r>
              <a:rPr lang="en-US" sz="1000" b="0" baseline="0" dirty="0" smtClean="0">
                <a:solidFill>
                  <a:schemeClr val="bg1"/>
                </a:solidFill>
              </a:rPr>
              <a:t> Zimmermann</a:t>
            </a:r>
            <a:endParaRPr lang="en-US" sz="1000" b="0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EuCARD-2 XRING workshop, Karlsruhe, 8 March 2017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4" r:id="rId2"/>
    <p:sldLayoutId id="2147483689" r:id="rId3"/>
    <p:sldLayoutId id="2147483693" r:id="rId4"/>
    <p:sldLayoutId id="2147483695" r:id="rId5"/>
    <p:sldLayoutId id="2147483857" r:id="rId6"/>
    <p:sldLayoutId id="2147483859" r:id="rId7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550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6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550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31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pic>
        <p:nvPicPr>
          <p:cNvPr id="10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FCC Beam Dynamics and Vacuum Issues</a:t>
            </a:r>
            <a:br>
              <a: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Frank Zimmermann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EuCARD-2 XRING workshop, Karlsruhe, 8 March 2017</a:t>
            </a:r>
          </a:p>
        </p:txBody>
      </p:sp>
    </p:spTree>
    <p:extLst>
      <p:ext uri="{BB962C8B-B14F-4D97-AF65-F5344CB8AC3E}">
        <p14:creationId xmlns:p14="http://schemas.microsoft.com/office/powerpoint/2010/main" val="239127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3/8/2017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8" name="Image 4" descr="bande-01.eps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FCC Beam Dynamics and Vacuum</a:t>
            </a:r>
            <a:r>
              <a:rPr lang="en-GB" sz="1000" b="1" baseline="0" dirty="0" smtClean="0">
                <a:solidFill>
                  <a:schemeClr val="bg1"/>
                </a:solidFill>
              </a:rPr>
              <a:t> Issues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Frank</a:t>
            </a:r>
            <a:r>
              <a:rPr lang="en-US" sz="1000" b="0" baseline="0" dirty="0" smtClean="0">
                <a:solidFill>
                  <a:schemeClr val="bg1"/>
                </a:solidFill>
              </a:rPr>
              <a:t> Zimmermann</a:t>
            </a:r>
            <a:endParaRPr lang="en-US" sz="1000" b="0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EuCARD-2 XRING workshop, Karlsruhe, 8 March 2017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4055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55576" y="6324101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Future Circular Collider Study</a:t>
            </a:r>
            <a:br>
              <a:rPr lang="en-GB" sz="1000" b="1" dirty="0" smtClean="0">
                <a:solidFill>
                  <a:srgbClr val="FFFFFF"/>
                </a:solidFill>
              </a:rPr>
            </a:br>
            <a:r>
              <a:rPr lang="en-US" sz="1000" dirty="0" smtClean="0">
                <a:solidFill>
                  <a:srgbClr val="FFFFFF"/>
                </a:solidFill>
              </a:rPr>
              <a:t>Frank Zimmermann</a:t>
            </a:r>
          </a:p>
          <a:p>
            <a:pPr>
              <a:defRPr/>
            </a:pPr>
            <a:r>
              <a:rPr lang="en-GB" sz="1000" dirty="0" err="1" smtClean="0">
                <a:solidFill>
                  <a:srgbClr val="FFFFFF"/>
                </a:solidFill>
              </a:rPr>
              <a:t>Channeling</a:t>
            </a:r>
            <a:r>
              <a:rPr lang="en-GB" sz="1000" dirty="0" smtClean="0">
                <a:solidFill>
                  <a:srgbClr val="FFFFFF"/>
                </a:solidFill>
              </a:rPr>
              <a:t> 2016, 25 September 2016</a:t>
            </a:r>
            <a:endParaRPr lang="en-GB" sz="1000" dirty="0">
              <a:solidFill>
                <a:srgbClr val="FFFFFF"/>
              </a:solidFill>
            </a:endParaRPr>
          </a:p>
        </p:txBody>
      </p:sp>
      <p:pic>
        <p:nvPicPr>
          <p:cNvPr id="12" name="Image 4" descr="bande-01.eps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64065"/>
            <a:ext cx="9144000" cy="70720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755575" y="6240667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FCC Beam Dynamics and Vacuum Issues</a:t>
            </a:r>
            <a:br>
              <a: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Frank Zimmermann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EuCARD-2 XRING workshop, Karlsruhe, 8 March 2017</a:t>
            </a:r>
          </a:p>
        </p:txBody>
      </p:sp>
    </p:spTree>
    <p:extLst>
      <p:ext uri="{BB962C8B-B14F-4D97-AF65-F5344CB8AC3E}">
        <p14:creationId xmlns:p14="http://schemas.microsoft.com/office/powerpoint/2010/main" val="144542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3"/>
            <a:ext cx="8226854" cy="68090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GB" noProof="0" dirty="0" err="1" smtClean="0"/>
              <a:t>Cliquez</a:t>
            </a:r>
            <a:r>
              <a:rPr kumimoji="0" lang="en-GB" noProof="0" dirty="0" smtClean="0"/>
              <a:t> et </a:t>
            </a:r>
            <a:r>
              <a:rPr kumimoji="0" lang="en-GB" noProof="0" dirty="0" err="1" smtClean="0"/>
              <a:t>modifiez</a:t>
            </a:r>
            <a:r>
              <a:rPr kumimoji="0" lang="en-GB" noProof="0" dirty="0" smtClean="0"/>
              <a:t> le titre</a:t>
            </a:r>
            <a:endParaRPr kumimoji="0" lang="en-GB" noProof="0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GB" noProof="0" dirty="0" err="1" smtClean="0"/>
              <a:t>Cliquez</a:t>
            </a:r>
            <a:r>
              <a:rPr kumimoji="0" lang="en-GB" noProof="0" dirty="0" smtClean="0"/>
              <a:t> pour modifier les styles du </a:t>
            </a:r>
            <a:r>
              <a:rPr kumimoji="0" lang="en-GB" noProof="0" dirty="0" err="1" smtClean="0"/>
              <a:t>texte</a:t>
            </a:r>
            <a:r>
              <a:rPr kumimoji="0" lang="en-GB" noProof="0" dirty="0" smtClean="0"/>
              <a:t> du masque</a:t>
            </a:r>
          </a:p>
          <a:p>
            <a:pPr lvl="1" eaLnBrk="1" latinLnBrk="0" hangingPunct="1"/>
            <a:r>
              <a:rPr kumimoji="0" lang="en-GB" noProof="0" dirty="0" err="1" smtClean="0"/>
              <a:t>Deuxième</a:t>
            </a:r>
            <a:r>
              <a:rPr kumimoji="0" lang="en-GB" noProof="0" dirty="0" smtClean="0"/>
              <a:t> </a:t>
            </a:r>
            <a:r>
              <a:rPr kumimoji="0" lang="en-GB" noProof="0" dirty="0" err="1" smtClean="0"/>
              <a:t>niveau</a:t>
            </a:r>
            <a:endParaRPr kumimoji="0" lang="en-GB" noProof="0" dirty="0" smtClean="0"/>
          </a:p>
          <a:p>
            <a:pPr lvl="2" eaLnBrk="1" latinLnBrk="0" hangingPunct="1"/>
            <a:r>
              <a:rPr kumimoji="0" lang="en-GB" noProof="0" dirty="0" err="1" smtClean="0"/>
              <a:t>Troisième</a:t>
            </a:r>
            <a:r>
              <a:rPr kumimoji="0" lang="en-GB" noProof="0" dirty="0" smtClean="0"/>
              <a:t> </a:t>
            </a:r>
            <a:r>
              <a:rPr kumimoji="0" lang="en-GB" noProof="0" dirty="0" err="1" smtClean="0"/>
              <a:t>niveau</a:t>
            </a:r>
            <a:endParaRPr kumimoji="0" lang="en-GB" noProof="0" dirty="0" smtClean="0"/>
          </a:p>
          <a:p>
            <a:pPr lvl="3" eaLnBrk="1" latinLnBrk="0" hangingPunct="1"/>
            <a:r>
              <a:rPr kumimoji="0" lang="en-GB" noProof="0" dirty="0" err="1" smtClean="0"/>
              <a:t>Quatrième</a:t>
            </a:r>
            <a:r>
              <a:rPr kumimoji="0" lang="en-GB" noProof="0" dirty="0" smtClean="0"/>
              <a:t> </a:t>
            </a:r>
            <a:r>
              <a:rPr kumimoji="0" lang="en-GB" noProof="0" dirty="0" err="1" smtClean="0"/>
              <a:t>niveau</a:t>
            </a:r>
            <a:endParaRPr kumimoji="0" lang="en-GB" noProof="0" dirty="0" smtClean="0"/>
          </a:p>
          <a:p>
            <a:pPr lvl="4" eaLnBrk="1" latinLnBrk="0" hangingPunct="1"/>
            <a:r>
              <a:rPr kumimoji="0" lang="en-GB" noProof="0" dirty="0" err="1" smtClean="0"/>
              <a:t>Cinquième</a:t>
            </a:r>
            <a:r>
              <a:rPr kumimoji="0" lang="en-GB" noProof="0" dirty="0" smtClean="0"/>
              <a:t> </a:t>
            </a:r>
            <a:r>
              <a:rPr kumimoji="0" lang="en-GB" noProof="0" dirty="0" err="1" smtClean="0"/>
              <a:t>niveau</a:t>
            </a:r>
            <a:endParaRPr kumimoji="0" lang="en-GB" noProof="0" dirty="0"/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5" y="6308853"/>
            <a:ext cx="967977" cy="40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1221396" y="6234264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000" b="1" dirty="0" smtClean="0">
                <a:solidFill>
                  <a:srgbClr val="FFFFFF"/>
                </a:solidFill>
              </a:rPr>
              <a:t>Future Circular Collider Study</a:t>
            </a:r>
            <a:br>
              <a:rPr lang="en-GB" sz="1000" b="1" dirty="0" smtClean="0">
                <a:solidFill>
                  <a:srgbClr val="FFFFFF"/>
                </a:solidFill>
              </a:rPr>
            </a:br>
            <a:r>
              <a:rPr lang="en-US" sz="1000" smtClean="0">
                <a:solidFill>
                  <a:srgbClr val="FFFFFF"/>
                </a:solidFill>
              </a:rPr>
              <a:t>Frank Zimmermann</a:t>
            </a:r>
          </a:p>
          <a:p>
            <a:pPr>
              <a:defRPr/>
            </a:pPr>
            <a:r>
              <a:rPr lang="en-GB" sz="1000" smtClean="0">
                <a:solidFill>
                  <a:srgbClr val="FFFFFF"/>
                </a:solidFill>
              </a:rPr>
              <a:t>Conf12 Workshop, 4 September 2016</a:t>
            </a:r>
            <a:endParaRPr lang="en-GB" sz="1000" dirty="0" smtClean="0">
              <a:solidFill>
                <a:srgbClr val="FFFFFF"/>
              </a:solidFill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FCC Beam Dynamics and Vacuum</a:t>
            </a:r>
            <a:r>
              <a:rPr lang="en-GB" sz="1000" b="1" baseline="0" dirty="0" smtClean="0">
                <a:solidFill>
                  <a:schemeClr val="bg1"/>
                </a:solidFill>
              </a:rPr>
              <a:t> Issues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Frank</a:t>
            </a:r>
            <a:r>
              <a:rPr lang="en-US" sz="1000" b="0" baseline="0" dirty="0" smtClean="0">
                <a:solidFill>
                  <a:schemeClr val="bg1"/>
                </a:solidFill>
              </a:rPr>
              <a:t> Zimmermann</a:t>
            </a:r>
            <a:endParaRPr lang="en-US" sz="1000" b="0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EuCARD-2 XRING workshop, Karlsruhe, 8 March 2017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6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  <p:sldLayoutId id="2147484020" r:id="rId14"/>
    <p:sldLayoutId id="2147484021" r:id="rId15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50825" y="368300"/>
            <a:ext cx="86423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64211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1620000"/>
            <a:ext cx="664089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cs typeface="Tahoma" pitchFamily="34" charset="0"/>
            </a:endParaRPr>
          </a:p>
        </p:txBody>
      </p:sp>
      <p:pic>
        <p:nvPicPr>
          <p:cNvPr id="1033" name="Picture 9" descr="tud_logo"/>
          <p:cNvPicPr>
            <a:picLocks noChangeAspect="1" noChangeArrowheads="1"/>
          </p:cNvPicPr>
          <p:nvPr/>
        </p:nvPicPr>
        <p:blipFill>
          <a:blip r:embed="rId10" cstate="print"/>
          <a:srcRect r="5453"/>
          <a:stretch>
            <a:fillRect/>
          </a:stretch>
        </p:blipFill>
        <p:spPr bwMode="auto">
          <a:xfrm>
            <a:off x="7167563" y="512763"/>
            <a:ext cx="18732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250825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250825" y="36671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 userDrawn="1"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13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482C5-58E3-4583-8C64-AB4EA00E1990}" type="datetime1">
              <a:rPr lang="de-DE" sz="1000" smtClean="0">
                <a:solidFill>
                  <a:srgbClr val="000000"/>
                </a:solidFill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08.03.2017</a:t>
            </a:fld>
            <a:r>
              <a:rPr lang="de-DE" sz="1000" dirty="0">
                <a:solidFill>
                  <a:srgbClr val="000000"/>
                </a:solidFill>
                <a:cs typeface="Tahoma" pitchFamily="34" charset="0"/>
              </a:rPr>
              <a:t>  |  ETIT  |  </a:t>
            </a:r>
            <a:r>
              <a:rPr lang="de-DE" sz="1000" dirty="0" err="1">
                <a:solidFill>
                  <a:srgbClr val="000000"/>
                </a:solidFill>
                <a:cs typeface="Tahoma" pitchFamily="34" charset="0"/>
              </a:rPr>
              <a:t>Accelerator</a:t>
            </a:r>
            <a:r>
              <a:rPr lang="de-DE" sz="1000" dirty="0">
                <a:solidFill>
                  <a:srgbClr val="000000"/>
                </a:solidFill>
                <a:cs typeface="Tahoma" pitchFamily="34" charset="0"/>
              </a:rPr>
              <a:t> </a:t>
            </a:r>
            <a:r>
              <a:rPr lang="de-DE" sz="1000" dirty="0" err="1">
                <a:solidFill>
                  <a:srgbClr val="000000"/>
                </a:solidFill>
                <a:cs typeface="Tahoma" pitchFamily="34" charset="0"/>
              </a:rPr>
              <a:t>physics</a:t>
            </a:r>
            <a:r>
              <a:rPr lang="de-DE" sz="1000" dirty="0">
                <a:solidFill>
                  <a:srgbClr val="000000"/>
                </a:solidFill>
                <a:cs typeface="Tahoma" pitchFamily="34" charset="0"/>
              </a:rPr>
              <a:t> </a:t>
            </a:r>
            <a:r>
              <a:rPr lang="de-DE" sz="1000" dirty="0" err="1">
                <a:solidFill>
                  <a:srgbClr val="000000"/>
                </a:solidFill>
                <a:cs typeface="Tahoma" pitchFamily="34" charset="0"/>
              </a:rPr>
              <a:t>group</a:t>
            </a:r>
            <a:r>
              <a:rPr lang="de-DE" sz="1000" dirty="0">
                <a:solidFill>
                  <a:srgbClr val="000000"/>
                </a:solidFill>
                <a:cs typeface="Tahoma" pitchFamily="34" charset="0"/>
              </a:rPr>
              <a:t>  |  Oliver Boine-Frankenheim  |  </a:t>
            </a:r>
            <a:fld id="{8E9B2640-8CD7-45FF-9440-54608BC46479}" type="slidenum">
              <a:rPr lang="de-DE" sz="1000" smtClean="0">
                <a:solidFill>
                  <a:srgbClr val="000000"/>
                </a:solidFill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000" dirty="0">
              <a:solidFill>
                <a:srgbClr val="000000"/>
              </a:solidFill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dirty="0">
              <a:solidFill>
                <a:srgbClr val="000000"/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88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j-ea"/>
          <a:cs typeface="Tahoma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None/>
        <a:defRPr sz="200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9388" indent="-177800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2pPr>
      <a:lvl3pPr marL="538163" indent="-187325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cs typeface="Tahoma" pitchFamily="34" charset="0"/>
        </a:defRPr>
      </a:lvl3pPr>
      <a:lvl4pPr marL="717550" indent="-17303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4pPr>
      <a:lvl5pPr marL="908050" indent="-188913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50825" y="368300"/>
            <a:ext cx="86423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64211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1620000"/>
            <a:ext cx="664089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cs typeface="Tahoma" pitchFamily="34" charset="0"/>
            </a:endParaRPr>
          </a:p>
        </p:txBody>
      </p:sp>
      <p:pic>
        <p:nvPicPr>
          <p:cNvPr id="1033" name="Picture 9" descr="tud_logo"/>
          <p:cNvPicPr>
            <a:picLocks noChangeAspect="1" noChangeArrowheads="1"/>
          </p:cNvPicPr>
          <p:nvPr/>
        </p:nvPicPr>
        <p:blipFill>
          <a:blip r:embed="rId10" cstate="print"/>
          <a:srcRect r="5453"/>
          <a:stretch>
            <a:fillRect/>
          </a:stretch>
        </p:blipFill>
        <p:spPr bwMode="auto">
          <a:xfrm>
            <a:off x="7167563" y="512763"/>
            <a:ext cx="18732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250825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250825" y="36671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 userDrawn="1"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13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482C5-58E3-4583-8C64-AB4EA00E1990}" type="datetime1">
              <a:rPr lang="de-DE" sz="1000" smtClean="0">
                <a:solidFill>
                  <a:srgbClr val="000000"/>
                </a:solidFill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08.03.2017</a:t>
            </a:fld>
            <a:r>
              <a:rPr lang="de-DE" sz="1000" dirty="0">
                <a:solidFill>
                  <a:srgbClr val="000000"/>
                </a:solidFill>
                <a:cs typeface="Tahoma" pitchFamily="34" charset="0"/>
              </a:rPr>
              <a:t>  |  ETIT  |  </a:t>
            </a:r>
            <a:r>
              <a:rPr lang="de-DE" sz="1000" dirty="0" err="1">
                <a:solidFill>
                  <a:srgbClr val="000000"/>
                </a:solidFill>
                <a:cs typeface="Tahoma" pitchFamily="34" charset="0"/>
              </a:rPr>
              <a:t>Accelerator</a:t>
            </a:r>
            <a:r>
              <a:rPr lang="de-DE" sz="1000" dirty="0">
                <a:solidFill>
                  <a:srgbClr val="000000"/>
                </a:solidFill>
                <a:cs typeface="Tahoma" pitchFamily="34" charset="0"/>
              </a:rPr>
              <a:t> </a:t>
            </a:r>
            <a:r>
              <a:rPr lang="de-DE" sz="1000" dirty="0" err="1">
                <a:solidFill>
                  <a:srgbClr val="000000"/>
                </a:solidFill>
                <a:cs typeface="Tahoma" pitchFamily="34" charset="0"/>
              </a:rPr>
              <a:t>physics</a:t>
            </a:r>
            <a:r>
              <a:rPr lang="de-DE" sz="1000" dirty="0">
                <a:solidFill>
                  <a:srgbClr val="000000"/>
                </a:solidFill>
                <a:cs typeface="Tahoma" pitchFamily="34" charset="0"/>
              </a:rPr>
              <a:t> </a:t>
            </a:r>
            <a:r>
              <a:rPr lang="de-DE" sz="1000" dirty="0" err="1">
                <a:solidFill>
                  <a:srgbClr val="000000"/>
                </a:solidFill>
                <a:cs typeface="Tahoma" pitchFamily="34" charset="0"/>
              </a:rPr>
              <a:t>group</a:t>
            </a:r>
            <a:r>
              <a:rPr lang="de-DE" sz="1000" dirty="0">
                <a:solidFill>
                  <a:srgbClr val="000000"/>
                </a:solidFill>
                <a:cs typeface="Tahoma" pitchFamily="34" charset="0"/>
              </a:rPr>
              <a:t>  |  Oliver Boine-Frankenheim  |  </a:t>
            </a:r>
            <a:fld id="{8E9B2640-8CD7-45FF-9440-54608BC46479}" type="slidenum">
              <a:rPr lang="de-DE" sz="1000" smtClean="0">
                <a:solidFill>
                  <a:srgbClr val="000000"/>
                </a:solidFill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000" dirty="0">
              <a:solidFill>
                <a:srgbClr val="000000"/>
              </a:solidFill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dirty="0">
              <a:solidFill>
                <a:srgbClr val="000000"/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66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j-ea"/>
          <a:cs typeface="Tahoma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None/>
        <a:defRPr sz="200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9388" indent="-177800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2pPr>
      <a:lvl3pPr marL="538163" indent="-187325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cs typeface="Tahoma" pitchFamily="34" charset="0"/>
        </a:defRPr>
      </a:lvl3pPr>
      <a:lvl4pPr marL="717550" indent="-17303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4pPr>
      <a:lvl5pPr marL="908050" indent="-188913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20F80-D5CB-4919-B86C-48D82B478F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0C40C-B41B-4BD5-8EB4-7F1A605774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7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0E723-5BBE-4CAF-BD8A-0B4FF82023CB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E68C-B094-417F-A182-538837F05DF8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4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FCC Beam Dynamics and Vacuum</a:t>
            </a:r>
            <a:r>
              <a:rPr lang="en-GB" sz="1000" b="1" baseline="0" dirty="0" smtClean="0">
                <a:solidFill>
                  <a:schemeClr val="bg1"/>
                </a:solidFill>
              </a:rPr>
              <a:t> Issues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Frank</a:t>
            </a:r>
            <a:r>
              <a:rPr lang="en-US" sz="1000" b="0" baseline="0" dirty="0" smtClean="0">
                <a:solidFill>
                  <a:schemeClr val="bg1"/>
                </a:solidFill>
              </a:rPr>
              <a:t> Zimmermann</a:t>
            </a:r>
            <a:endParaRPr lang="en-US" sz="1000" b="0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EuCARD-2 XRING workshop, Karlsruhe, 8 March 2017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  <p:pic>
        <p:nvPicPr>
          <p:cNvPr id="11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715840" y="6259424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FCC Beam Dynamics and Vacuum Issues</a:t>
            </a:r>
            <a:br>
              <a: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Frank Zimmermann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EuCARD-2 XRING workshop, Karlsruhe, 8 March 2017</a:t>
            </a:r>
          </a:p>
        </p:txBody>
      </p:sp>
    </p:spTree>
    <p:extLst>
      <p:ext uri="{BB962C8B-B14F-4D97-AF65-F5344CB8AC3E}">
        <p14:creationId xmlns:p14="http://schemas.microsoft.com/office/powerpoint/2010/main" val="29747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Hadron Colliders and Advanced Concepts</a:t>
            </a:r>
          </a:p>
          <a:p>
            <a:r>
              <a:rPr lang="en-GB" sz="1000" dirty="0" smtClean="0">
                <a:solidFill>
                  <a:srgbClr val="FFFFFF"/>
                </a:solidFill>
              </a:rPr>
              <a:t>Frank Zimmermann</a:t>
            </a:r>
          </a:p>
          <a:p>
            <a:pPr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XBEAM Strategy Meeting, Valencia,13 February 2017</a:t>
            </a:r>
            <a:endParaRPr lang="en-GB" sz="10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68240" y="64186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FCC Beam Dynamics and Vacuum Issues</a:t>
            </a:r>
            <a:br>
              <a: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Frank Zimmermann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EuCARD-2 XRING workshop, Karlsruhe, 8 March 2017</a:t>
            </a:r>
          </a:p>
        </p:txBody>
      </p:sp>
      <p:pic>
        <p:nvPicPr>
          <p:cNvPr id="14" name="Image 4" descr="bande-01.eps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715840" y="6259424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FCC Beam Dynamics and Vacuum Issues</a:t>
            </a:r>
            <a:br>
              <a: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Frank Zimmermann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EuCARD-2 XRING workshop, Karlsruhe, 8 March 2017</a:t>
            </a:r>
          </a:p>
        </p:txBody>
      </p:sp>
    </p:spTree>
    <p:extLst>
      <p:ext uri="{BB962C8B-B14F-4D97-AF65-F5344CB8AC3E}">
        <p14:creationId xmlns:p14="http://schemas.microsoft.com/office/powerpoint/2010/main" val="143064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7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FCC Beam Dynamics and Vacuum</a:t>
            </a:r>
            <a:r>
              <a:rPr lang="en-GB" sz="1000" b="1" baseline="0" dirty="0" smtClean="0">
                <a:solidFill>
                  <a:schemeClr val="bg1"/>
                </a:solidFill>
              </a:rPr>
              <a:t> Issues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Frank</a:t>
            </a:r>
            <a:r>
              <a:rPr lang="en-US" sz="1000" b="0" baseline="0" dirty="0" smtClean="0">
                <a:solidFill>
                  <a:schemeClr val="bg1"/>
                </a:solidFill>
              </a:rPr>
              <a:t> Zimmermann</a:t>
            </a:r>
            <a:endParaRPr lang="en-US" sz="1000" b="0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EuCARD-2 XRING workshop, Karlsruhe, 8 March 2017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  <p:pic>
        <p:nvPicPr>
          <p:cNvPr id="12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4" y="6157663"/>
            <a:ext cx="9144000" cy="70720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739504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FCC Beam Dynamics and Vacuum Issues</a:t>
            </a:r>
            <a:br>
              <a: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Frank Zimmermann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EuCARD-2 XRING workshop, Karlsruhe, 8 March 2017</a:t>
            </a:r>
          </a:p>
        </p:txBody>
      </p:sp>
    </p:spTree>
    <p:extLst>
      <p:ext uri="{BB962C8B-B14F-4D97-AF65-F5344CB8AC3E}">
        <p14:creationId xmlns:p14="http://schemas.microsoft.com/office/powerpoint/2010/main" val="92043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FCC Beam Dynamics and Vacuum</a:t>
            </a:r>
            <a:r>
              <a:rPr lang="en-GB" sz="1000" b="1" baseline="0" dirty="0" smtClean="0">
                <a:solidFill>
                  <a:schemeClr val="bg1"/>
                </a:solidFill>
              </a:rPr>
              <a:t> Issues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Frank</a:t>
            </a:r>
            <a:r>
              <a:rPr lang="en-US" sz="1000" b="0" baseline="0" dirty="0" smtClean="0">
                <a:solidFill>
                  <a:schemeClr val="bg1"/>
                </a:solidFill>
              </a:rPr>
              <a:t> Zimmermann</a:t>
            </a:r>
            <a:endParaRPr lang="en-US" sz="1000" b="0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EuCARD-2 XRING workshop, Karlsruhe, 8 March 2017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2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3"/>
            <a:ext cx="8226854" cy="68090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/>
          <a:stretch/>
        </p:blipFill>
        <p:spPr>
          <a:xfrm>
            <a:off x="-7749" y="6150798"/>
            <a:ext cx="9151749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56791" y="6362377"/>
            <a:ext cx="23646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Future Circular Collider Study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55A0">
                    <a:tint val="75000"/>
                  </a:srgbClr>
                </a:solidFill>
              </a:rPr>
              <a:t>FCC-1606160930-JGU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8" name="Image 4" descr="bande-01.eps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FCC Beam Dynamics and Vacuum</a:t>
            </a:r>
            <a:r>
              <a:rPr lang="en-GB" sz="1000" b="1" baseline="0" dirty="0" smtClean="0">
                <a:solidFill>
                  <a:schemeClr val="bg1"/>
                </a:solidFill>
              </a:rPr>
              <a:t> Issues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Frank</a:t>
            </a:r>
            <a:r>
              <a:rPr lang="en-US" sz="1000" b="0" baseline="0" dirty="0" smtClean="0">
                <a:solidFill>
                  <a:schemeClr val="bg1"/>
                </a:solidFill>
              </a:rPr>
              <a:t> Zimmermann</a:t>
            </a:r>
            <a:endParaRPr lang="en-US" sz="1000" b="0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EuCARD-2 XRING workshop, Karlsruhe, 8 March 2017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E7A82-05A5-43F9-A20B-07A3BA495A6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1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3"/>
            <a:ext cx="8226854" cy="68090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/>
          <a:stretch/>
        </p:blipFill>
        <p:spPr>
          <a:xfrm>
            <a:off x="-7749" y="6150798"/>
            <a:ext cx="9151749" cy="707202"/>
          </a:xfrm>
          <a:prstGeom prst="rect">
            <a:avLst/>
          </a:prstGeom>
        </p:spPr>
      </p:pic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FCC Beam Dynamics and Vacuum</a:t>
            </a:r>
            <a:r>
              <a:rPr lang="en-GB" sz="1000" b="1" baseline="0" dirty="0" smtClean="0">
                <a:solidFill>
                  <a:schemeClr val="bg1"/>
                </a:solidFill>
              </a:rPr>
              <a:t> Issues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Frank</a:t>
            </a:r>
            <a:r>
              <a:rPr lang="en-US" sz="1000" b="0" baseline="0" dirty="0" smtClean="0">
                <a:solidFill>
                  <a:schemeClr val="bg1"/>
                </a:solidFill>
              </a:rPr>
              <a:t> Zimmermann</a:t>
            </a:r>
            <a:endParaRPr lang="en-US" sz="1000" b="0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EuCARD-2 XRING workshop, Karlsruhe, 8 March 2017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2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E0333-0B7B-4168-B0B4-287376AADCD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3214E-ED3A-4294-80DC-DDADBC6E1A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7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3771876" y="6244113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First FCC Physics Workshop</a:t>
            </a:r>
            <a:endParaRPr lang="en-US" sz="1000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Frank Zimmermann</a:t>
            </a:r>
          </a:p>
          <a:p>
            <a:pPr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CERN, 16-20 January 2017</a:t>
            </a:r>
            <a:endParaRPr lang="en-GB" sz="1000" dirty="0">
              <a:solidFill>
                <a:srgbClr val="FFFFFF"/>
              </a:solidFill>
            </a:endParaRPr>
          </a:p>
        </p:txBody>
      </p:sp>
      <p:pic>
        <p:nvPicPr>
          <p:cNvPr id="11" name="Image 4" descr="bande-01.eps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FCC Beam Dynamics and Vacuum</a:t>
            </a:r>
            <a:r>
              <a:rPr lang="en-GB" sz="1000" b="1" baseline="0" dirty="0" smtClean="0">
                <a:solidFill>
                  <a:schemeClr val="bg1"/>
                </a:solidFill>
              </a:rPr>
              <a:t> Issues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Frank</a:t>
            </a:r>
            <a:r>
              <a:rPr lang="en-US" sz="1000" b="0" baseline="0" dirty="0" smtClean="0">
                <a:solidFill>
                  <a:schemeClr val="bg1"/>
                </a:solidFill>
              </a:rPr>
              <a:t> Zimmermann</a:t>
            </a:r>
            <a:endParaRPr lang="en-US" sz="1000" b="0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EuCARD-2 XRING workshop, Karlsruhe, 8 March 2017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7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em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605.01389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5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310.png"/><Relationship Id="rId18" Type="http://schemas.openxmlformats.org/officeDocument/2006/relationships/image" Target="../media/image360.png"/><Relationship Id="rId26" Type="http://schemas.openxmlformats.org/officeDocument/2006/relationships/oleObject" Target="../embeddings/oleObject1.bin"/><Relationship Id="rId3" Type="http://schemas.openxmlformats.org/officeDocument/2006/relationships/image" Target="../media/image45.png"/><Relationship Id="rId21" Type="http://schemas.openxmlformats.org/officeDocument/2006/relationships/image" Target="../media/image39.png"/><Relationship Id="rId7" Type="http://schemas.openxmlformats.org/officeDocument/2006/relationships/image" Target="../media/image49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slideLayout" Target="../slideLayouts/slideLayout109.xml"/><Relationship Id="rId16" Type="http://schemas.openxmlformats.org/officeDocument/2006/relationships/image" Target="../media/image34.png"/><Relationship Id="rId20" Type="http://schemas.openxmlformats.org/officeDocument/2006/relationships/image" Target="../media/image380.png"/><Relationship Id="rId29" Type="http://schemas.openxmlformats.org/officeDocument/2006/relationships/image" Target="../media/image44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11" Type="http://schemas.openxmlformats.org/officeDocument/2006/relationships/image" Target="../media/image29.png"/><Relationship Id="rId24" Type="http://schemas.openxmlformats.org/officeDocument/2006/relationships/image" Target="../media/image420.png"/><Relationship Id="rId32" Type="http://schemas.openxmlformats.org/officeDocument/2006/relationships/image" Target="../media/image7.png"/><Relationship Id="rId5" Type="http://schemas.openxmlformats.org/officeDocument/2006/relationships/image" Target="../media/image47.png"/><Relationship Id="rId15" Type="http://schemas.openxmlformats.org/officeDocument/2006/relationships/image" Target="../media/image330.png"/><Relationship Id="rId23" Type="http://schemas.openxmlformats.org/officeDocument/2006/relationships/image" Target="../media/image410.png"/><Relationship Id="rId28" Type="http://schemas.openxmlformats.org/officeDocument/2006/relationships/oleObject" Target="../embeddings/oleObject2.bin"/><Relationship Id="rId10" Type="http://schemas.openxmlformats.org/officeDocument/2006/relationships/image" Target="../media/image28.png"/><Relationship Id="rId19" Type="http://schemas.openxmlformats.org/officeDocument/2006/relationships/image" Target="../media/image370.png"/><Relationship Id="rId31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27.png"/><Relationship Id="rId14" Type="http://schemas.openxmlformats.org/officeDocument/2006/relationships/image" Target="../media/image320.png"/><Relationship Id="rId22" Type="http://schemas.openxmlformats.org/officeDocument/2006/relationships/image" Target="../media/image400.png"/><Relationship Id="rId27" Type="http://schemas.openxmlformats.org/officeDocument/2006/relationships/image" Target="../media/image43.wmf"/><Relationship Id="rId30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7.xml"/><Relationship Id="rId5" Type="http://schemas.openxmlformats.org/officeDocument/2006/relationships/image" Target="../media/image7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.png"/><Relationship Id="rId5" Type="http://schemas.openxmlformats.org/officeDocument/2006/relationships/image" Target="../media/image81.png"/><Relationship Id="rId4" Type="http://schemas.openxmlformats.org/officeDocument/2006/relationships/image" Target="../media/image80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84.jpeg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tiff"/><Relationship Id="rId13" Type="http://schemas.openxmlformats.org/officeDocument/2006/relationships/image" Target="../media/image99.tiff"/><Relationship Id="rId18" Type="http://schemas.openxmlformats.org/officeDocument/2006/relationships/image" Target="../media/image104.tiff"/><Relationship Id="rId3" Type="http://schemas.openxmlformats.org/officeDocument/2006/relationships/image" Target="../media/image7.png"/><Relationship Id="rId21" Type="http://schemas.openxmlformats.org/officeDocument/2006/relationships/image" Target="../media/image107.tiff"/><Relationship Id="rId7" Type="http://schemas.openxmlformats.org/officeDocument/2006/relationships/image" Target="../media/image93.tiff"/><Relationship Id="rId12" Type="http://schemas.openxmlformats.org/officeDocument/2006/relationships/image" Target="../media/image98.tiff"/><Relationship Id="rId17" Type="http://schemas.openxmlformats.org/officeDocument/2006/relationships/image" Target="../media/image103.tif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2.tiff"/><Relationship Id="rId20" Type="http://schemas.openxmlformats.org/officeDocument/2006/relationships/image" Target="../media/image106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tiff"/><Relationship Id="rId11" Type="http://schemas.openxmlformats.org/officeDocument/2006/relationships/image" Target="../media/image97.tiff"/><Relationship Id="rId5" Type="http://schemas.openxmlformats.org/officeDocument/2006/relationships/image" Target="../media/image91.tiff"/><Relationship Id="rId15" Type="http://schemas.openxmlformats.org/officeDocument/2006/relationships/image" Target="../media/image101.tiff"/><Relationship Id="rId10" Type="http://schemas.openxmlformats.org/officeDocument/2006/relationships/image" Target="../media/image96.tiff"/><Relationship Id="rId19" Type="http://schemas.openxmlformats.org/officeDocument/2006/relationships/image" Target="../media/image105.tiff"/><Relationship Id="rId4" Type="http://schemas.openxmlformats.org/officeDocument/2006/relationships/image" Target="../media/image90.tiff"/><Relationship Id="rId9" Type="http://schemas.openxmlformats.org/officeDocument/2006/relationships/image" Target="../media/image95.tiff"/><Relationship Id="rId14" Type="http://schemas.openxmlformats.org/officeDocument/2006/relationships/image" Target="../media/image100.tif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3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7.png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21.png"/><Relationship Id="rId5" Type="http://schemas.openxmlformats.org/officeDocument/2006/relationships/image" Target="../media/image120.emf"/><Relationship Id="rId4" Type="http://schemas.openxmlformats.org/officeDocument/2006/relationships/image" Target="../media/image119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emf"/><Relationship Id="rId3" Type="http://schemas.openxmlformats.org/officeDocument/2006/relationships/image" Target="../media/image124.png"/><Relationship Id="rId7" Type="http://schemas.openxmlformats.org/officeDocument/2006/relationships/image" Target="cid:ii_15418ce83e58ad5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5.jpeg"/><Relationship Id="rId5" Type="http://schemas.openxmlformats.org/officeDocument/2006/relationships/hyperlink" Target="http://cern.ch/fccw2015" TargetMode="External"/><Relationship Id="rId10" Type="http://schemas.openxmlformats.org/officeDocument/2006/relationships/hyperlink" Target="http://cern.ch/fccw2016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27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8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873" y="-31857"/>
            <a:ext cx="9277109" cy="69174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426" y="19203"/>
            <a:ext cx="90682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smtClean="0">
                <a:solidFill>
                  <a:schemeClr val="bg1"/>
                </a:solidFill>
              </a:rPr>
              <a:t>Beam Dynamics and Vacuum Issues in FCC</a:t>
            </a:r>
            <a:endParaRPr lang="de-DE" sz="4400" b="1" dirty="0">
              <a:solidFill>
                <a:schemeClr val="bg1"/>
              </a:solidFill>
            </a:endParaRPr>
          </a:p>
          <a:p>
            <a:pPr algn="ctr"/>
            <a:endParaRPr lang="de-DE" sz="4000" b="1" dirty="0" smtClean="0">
              <a:solidFill>
                <a:schemeClr val="bg1"/>
              </a:solidFill>
            </a:endParaRPr>
          </a:p>
          <a:p>
            <a:pPr algn="ctr"/>
            <a:endParaRPr lang="de-DE" sz="4800" dirty="0" smtClean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663800" y="4113292"/>
            <a:ext cx="2884972" cy="617406"/>
          </a:xfrm>
          <a:prstGeom prst="ellipse">
            <a:avLst/>
          </a:prstGeom>
          <a:noFill/>
          <a:ln w="38100"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4548772" y="4196753"/>
            <a:ext cx="381668" cy="107375"/>
          </a:xfrm>
          <a:prstGeom prst="ellipse">
            <a:avLst/>
          </a:prstGeom>
          <a:noFill/>
          <a:ln w="28575">
            <a:solidFill>
              <a:srgbClr val="33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4982" t="49603" r="58034" b="47152"/>
          <a:stretch/>
        </p:blipFill>
        <p:spPr>
          <a:xfrm>
            <a:off x="2227764" y="3403811"/>
            <a:ext cx="1575650" cy="224475"/>
          </a:xfrm>
          <a:prstGeom prst="snip2SameRect">
            <a:avLst>
              <a:gd name="adj1" fmla="val 50000"/>
              <a:gd name="adj2" fmla="val 0"/>
            </a:avLst>
          </a:prstGeom>
          <a:ln>
            <a:noFill/>
          </a:ln>
          <a:effectLst>
            <a:softEdge rad="38100"/>
          </a:effectLst>
        </p:spPr>
      </p:pic>
      <p:sp>
        <p:nvSpPr>
          <p:cNvPr id="10" name="Arc 9"/>
          <p:cNvSpPr/>
          <p:nvPr/>
        </p:nvSpPr>
        <p:spPr>
          <a:xfrm>
            <a:off x="-940534" y="4113292"/>
            <a:ext cx="5870973" cy="1358292"/>
          </a:xfrm>
          <a:prstGeom prst="arc">
            <a:avLst>
              <a:gd name="adj1" fmla="val 11568746"/>
              <a:gd name="adj2" fmla="val 488561"/>
            </a:avLst>
          </a:prstGeom>
          <a:ln w="381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rc 10"/>
          <p:cNvSpPr/>
          <p:nvPr/>
        </p:nvSpPr>
        <p:spPr>
          <a:xfrm>
            <a:off x="1838223" y="2987530"/>
            <a:ext cx="10078593" cy="1638687"/>
          </a:xfrm>
          <a:prstGeom prst="arc">
            <a:avLst>
              <a:gd name="adj1" fmla="val 1086642"/>
              <a:gd name="adj2" fmla="val 11036784"/>
            </a:avLst>
          </a:prstGeom>
          <a:ln w="28575" cap="rnd" cmpd="sng">
            <a:solidFill>
              <a:srgbClr val="800000"/>
            </a:solidFill>
            <a:prstDash val="sysDash"/>
            <a:headEnd type="none"/>
            <a:tailEnd type="non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32240" y="4113292"/>
            <a:ext cx="8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C00000"/>
                </a:solidFill>
              </a:rPr>
              <a:t>FCC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14718" y="4107198"/>
            <a:ext cx="651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B050"/>
                </a:solidFill>
              </a:rPr>
              <a:t>PS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62434" y="4278511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00CC"/>
                </a:solidFill>
              </a:rPr>
              <a:t>SPS</a:t>
            </a:r>
            <a:endParaRPr lang="en-GB" sz="2400" dirty="0">
              <a:solidFill>
                <a:srgbClr val="0000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888" y="4196753"/>
            <a:ext cx="897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FFCC99"/>
                </a:solidFill>
              </a:rPr>
              <a:t>LHC</a:t>
            </a:r>
            <a:endParaRPr lang="en-GB" sz="2400" dirty="0">
              <a:solidFill>
                <a:srgbClr val="FFCC99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5354638"/>
            <a:ext cx="966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4450" y="6302375"/>
            <a:ext cx="9144000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kern="0" dirty="0">
                <a:solidFill>
                  <a:srgbClr val="0000CC"/>
                </a:solidFill>
                <a:latin typeface="Calibri"/>
              </a:rPr>
              <a:t>Work supported by the </a:t>
            </a:r>
            <a:r>
              <a:rPr lang="en-US" sz="1400" b="1" i="1" kern="0" dirty="0">
                <a:solidFill>
                  <a:srgbClr val="0000CC"/>
                </a:solidFill>
                <a:latin typeface="Calibri"/>
              </a:rPr>
              <a:t>European Commission </a:t>
            </a:r>
            <a:r>
              <a:rPr lang="en-US" sz="1400" i="1" kern="0" dirty="0">
                <a:solidFill>
                  <a:srgbClr val="0000CC"/>
                </a:solidFill>
                <a:latin typeface="Calibri"/>
              </a:rPr>
              <a:t>under Capacities 7th Framework </a:t>
            </a:r>
            <a:r>
              <a:rPr lang="en-US" sz="1400" i="1" kern="0" dirty="0" err="1">
                <a:solidFill>
                  <a:srgbClr val="0000CC"/>
                </a:solidFill>
                <a:latin typeface="Calibri"/>
              </a:rPr>
              <a:t>Programme</a:t>
            </a:r>
            <a:r>
              <a:rPr lang="en-US" sz="1400" i="1" kern="0" dirty="0">
                <a:solidFill>
                  <a:srgbClr val="0000CC"/>
                </a:solidFill>
                <a:latin typeface="Calibri"/>
              </a:rPr>
              <a:t> </a:t>
            </a:r>
            <a:r>
              <a:rPr lang="en-GB" sz="1400" i="1" kern="0" dirty="0">
                <a:solidFill>
                  <a:srgbClr val="0000CC"/>
                </a:solidFill>
                <a:latin typeface="Calibri"/>
              </a:rPr>
              <a:t>project EuCARD-2, grant agreement 312453, and the HORIZON 2020 project </a:t>
            </a:r>
            <a:r>
              <a:rPr lang="en-GB" sz="1400" i="1" kern="0" dirty="0" err="1">
                <a:solidFill>
                  <a:srgbClr val="0000CC"/>
                </a:solidFill>
                <a:latin typeface="Calibri"/>
              </a:rPr>
              <a:t>EuroCirCol</a:t>
            </a:r>
            <a:r>
              <a:rPr lang="en-GB" sz="1400" i="1" kern="0" dirty="0">
                <a:solidFill>
                  <a:srgbClr val="0000CC"/>
                </a:solidFill>
                <a:latin typeface="Calibri"/>
              </a:rPr>
              <a:t>, grant agreement </a:t>
            </a:r>
            <a:r>
              <a:rPr lang="en-GB" sz="1400" i="1" kern="0" dirty="0" smtClean="0">
                <a:solidFill>
                  <a:srgbClr val="0000CC"/>
                </a:solidFill>
                <a:latin typeface="Calibri"/>
              </a:rPr>
              <a:t>654305, as well as by the  German BMBF</a:t>
            </a:r>
            <a:endParaRPr lang="en-GB" sz="1400" i="1" kern="0" dirty="0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5872163"/>
            <a:ext cx="101282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5475288"/>
            <a:ext cx="566738" cy="273050"/>
          </a:xfrm>
          <a:prstGeom prst="rect">
            <a:avLst/>
          </a:prstGeom>
          <a:solidFill>
            <a:srgbClr val="0C37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0" y="5643563"/>
            <a:ext cx="671526" cy="66257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94493" y="1404907"/>
            <a:ext cx="8281987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Frank </a:t>
            </a:r>
            <a:r>
              <a:rPr lang="en-GB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Zimmermann, </a:t>
            </a:r>
            <a:r>
              <a:rPr lang="en-GB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CERN </a:t>
            </a:r>
          </a:p>
          <a:p>
            <a:pPr algn="ctr">
              <a:defRPr/>
            </a:pPr>
            <a:r>
              <a:rPr lang="en-GB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EuCARD-2 XRING workshop, KIT, 8 March 2017</a:t>
            </a:r>
            <a:endParaRPr lang="en-GB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8047" y="2770222"/>
            <a:ext cx="82819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on behalf of </a:t>
            </a:r>
            <a:r>
              <a:rPr lang="en-GB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FCC design </a:t>
            </a:r>
            <a:r>
              <a:rPr lang="en-GB" sz="32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study </a:t>
            </a:r>
            <a:r>
              <a:rPr lang="en-GB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team</a:t>
            </a:r>
          </a:p>
          <a:p>
            <a:pPr algn="ctr">
              <a:defRPr/>
            </a:pPr>
            <a:r>
              <a:rPr lang="en-GB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many thanks to Michael Benedikt, Roberto Cimino, Stephane </a:t>
            </a:r>
            <a:r>
              <a:rPr lang="en-GB" sz="20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Fartoukh</a:t>
            </a:r>
            <a:r>
              <a:rPr lang="en-GB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Roberto Kersevan, </a:t>
            </a:r>
            <a:r>
              <a:rPr lang="en-GB" sz="20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Mayro</a:t>
            </a:r>
            <a:r>
              <a:rPr lang="en-GB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Migliorati, Daniel Schulte,..</a:t>
            </a:r>
            <a:endParaRPr lang="en-GB" sz="2000" dirty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327" y="5989304"/>
            <a:ext cx="654337" cy="21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-3059" y="906983"/>
          <a:ext cx="9111634" cy="5301456"/>
        </p:xfrm>
        <a:graphic>
          <a:graphicData uri="http://schemas.openxmlformats.org/drawingml/2006/table">
            <a:tbl>
              <a:tblPr firstRow="1" bandRow="1"/>
              <a:tblGrid>
                <a:gridCol w="34896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87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14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0309"/>
                <a:gridCol w="14643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2707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50317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2000" b="1" dirty="0" err="1" smtClean="0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HE-LHC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chemeClr val="bg1"/>
                          </a:solidFill>
                        </a:rPr>
                        <a:t>(HL) 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de-AT" sz="18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109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8.3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circumference</a:t>
                      </a:r>
                      <a:r>
                        <a:rPr kumimoji="0" lang="de-AT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[km]</a:t>
                      </a:r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de-AT" sz="18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1.27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(1.12) 0.58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1 (0.2)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 (0.2)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(2.2) 1.15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spacing  [ns]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25 (5)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25 (5)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25 (5)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IP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*</a:t>
                      </a:r>
                      <a:r>
                        <a:rPr kumimoji="0" lang="en-GB" sz="1800" b="1" kern="1200" baseline="-250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x,y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[m]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0.25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(0.15)</a:t>
                      </a:r>
                      <a:r>
                        <a:rPr kumimoji="0" lang="en-GB" sz="18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0.55</a:t>
                      </a:r>
                      <a:endParaRPr kumimoji="0" lang="en-GB" sz="18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luminosity/IP [10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800" b="0" kern="1200" dirty="0" smtClean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en-GB" sz="1800" b="0" kern="1200" dirty="0">
                        <a:solidFill>
                          <a:srgbClr val="00206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(5)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peak #events/bunch crossing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kern="1200" dirty="0" smtClean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+mn-cs"/>
                        </a:rPr>
                        <a:t>170</a:t>
                      </a:r>
                      <a:endParaRPr kumimoji="0" lang="en-GB" sz="1800" b="0" kern="1200" dirty="0">
                        <a:solidFill>
                          <a:srgbClr val="00206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1020</a:t>
                      </a:r>
                      <a:r>
                        <a:rPr kumimoji="0" lang="en-GB" sz="1800" b="1" kern="1200" dirty="0" smtClean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0" kern="1200" dirty="0" smtClean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+mn-cs"/>
                        </a:rPr>
                        <a:t>(204</a:t>
                      </a:r>
                      <a:r>
                        <a:rPr kumimoji="0" lang="en-GB" sz="1800" b="0" kern="1200" dirty="0" smtClean="0">
                          <a:solidFill>
                            <a:srgbClr val="0070C0"/>
                          </a:solidFill>
                          <a:latin typeface="Arial"/>
                          <a:ea typeface="+mn-ea"/>
                          <a:cs typeface="+mn-cs"/>
                        </a:rPr>
                        <a:t>)</a:t>
                      </a:r>
                      <a:endParaRPr kumimoji="0" lang="en-GB" sz="1800" b="0" kern="1200" dirty="0">
                        <a:solidFill>
                          <a:srgbClr val="0070C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1070</a:t>
                      </a:r>
                      <a:r>
                        <a:rPr kumimoji="0" lang="de-AT" sz="1800" b="1" kern="1200" baseline="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AT" sz="1800" b="0" kern="1200" baseline="0" dirty="0" smtClean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+mn-cs"/>
                        </a:rPr>
                        <a:t>(214)</a:t>
                      </a:r>
                      <a:endParaRPr kumimoji="0" lang="en-GB" sz="1800" b="0" kern="1200" dirty="0" smtClean="0">
                        <a:solidFill>
                          <a:srgbClr val="00206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(135) 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8.4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1.4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(0.7) 0.36</a:t>
                      </a:r>
                      <a:endParaRPr kumimoji="0" lang="en-GB" sz="18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synchrotron rad.</a:t>
                      </a:r>
                      <a:r>
                        <a:rPr kumimoji="0" lang="en-GB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[W/m/beam]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4.1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(0.35) 0.18</a:t>
                      </a:r>
                      <a:endParaRPr kumimoji="0" lang="en-GB" sz="18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transv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emit. damping time [h]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25.8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initial proton burn off time [h]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kern="1200" dirty="0" smtClean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+mn-cs"/>
                        </a:rPr>
                        <a:t>17.0 </a:t>
                      </a:r>
                      <a:endParaRPr kumimoji="0" lang="en-GB" sz="1800" b="0" kern="1200" dirty="0">
                        <a:solidFill>
                          <a:srgbClr val="00206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3.4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(15)</a:t>
                      </a:r>
                      <a:r>
                        <a:rPr kumimoji="0" lang="en-GB" sz="18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40</a:t>
                      </a:r>
                      <a:endParaRPr kumimoji="0" lang="en-GB" sz="18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 smtClean="0"/>
              <a:t>                </a:t>
            </a:r>
            <a:r>
              <a:rPr lang="en-US" dirty="0" smtClean="0"/>
              <a:t>hadron collider parameters </a:t>
            </a:r>
            <a:r>
              <a:rPr lang="en-US" sz="3200" dirty="0" smtClean="0"/>
              <a:t>(</a:t>
            </a:r>
            <a:r>
              <a:rPr lang="en-US" sz="3200" i="1" dirty="0" smtClean="0"/>
              <a:t>pp</a:t>
            </a:r>
            <a:r>
              <a:rPr lang="en-US" sz="3200" dirty="0" smtClean="0"/>
              <a:t>)</a:t>
            </a:r>
            <a:endParaRPr lang="en-US" sz="3200" kern="0" dirty="0"/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6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928" y="-27384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                      </a:t>
            </a:r>
            <a:r>
              <a:rPr lang="en-GB" sz="4000" kern="0" smtClean="0">
                <a:cs typeface="Calibri" pitchFamily="34" charset="0"/>
              </a:rPr>
              <a:t>FCC-hh as A-A collider</a:t>
            </a:r>
            <a:endParaRPr lang="en-GB" sz="4000" kern="0" dirty="0">
              <a:cs typeface="Calibri" pitchFamily="34" charset="0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2425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69846" y="5791640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C377B"/>
                </a:solidFill>
              </a:rPr>
              <a:t>J. Jowett, M. Schaumann</a:t>
            </a:r>
            <a:endParaRPr lang="en-GB" dirty="0">
              <a:solidFill>
                <a:srgbClr val="0C377B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7919" y="1032251"/>
          <a:ext cx="9113341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9383"/>
                <a:gridCol w="1707826"/>
                <a:gridCol w="242613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>
                          <a:solidFill>
                            <a:srgbClr val="000000"/>
                          </a:solidFill>
                        </a:rPr>
                        <a:t>Pb-Pb</a:t>
                      </a:r>
                      <a:endParaRPr lang="en-GB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>
                          <a:solidFill>
                            <a:srgbClr val="000000"/>
                          </a:solidFill>
                        </a:rPr>
                        <a:t>Pb</a:t>
                      </a:r>
                      <a:r>
                        <a:rPr lang="en-GB" sz="2400" dirty="0" smtClean="0">
                          <a:solidFill>
                            <a:srgbClr val="000000"/>
                          </a:solidFill>
                        </a:rPr>
                        <a:t>-p</a:t>
                      </a:r>
                      <a:endParaRPr lang="en-GB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beam</a:t>
                      </a:r>
                      <a:r>
                        <a:rPr lang="en-GB" sz="2400" baseline="0" dirty="0" smtClean="0"/>
                        <a:t> energy [</a:t>
                      </a:r>
                      <a:r>
                        <a:rPr lang="en-GB" sz="2400" baseline="0" dirty="0" err="1" smtClean="0"/>
                        <a:t>TeV</a:t>
                      </a:r>
                      <a:r>
                        <a:rPr lang="en-GB" sz="2400" baseline="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0" dirty="0" smtClean="0"/>
                        <a:t>4100</a:t>
                      </a:r>
                      <a:endParaRPr lang="en-GB" sz="2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0" dirty="0" smtClean="0"/>
                        <a:t>50</a:t>
                      </a:r>
                      <a:endParaRPr lang="en-GB" sz="2400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err="1" smtClean="0"/>
                        <a:t>c.m</a:t>
                      </a:r>
                      <a:r>
                        <a:rPr lang="en-GB" sz="2400" dirty="0" smtClean="0"/>
                        <a:t>. energy/nucleon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dirty="0" smtClean="0"/>
                        <a:t>pair</a:t>
                      </a:r>
                      <a:r>
                        <a:rPr lang="en-GB" sz="2400" baseline="0" dirty="0" smtClean="0"/>
                        <a:t> [</a:t>
                      </a:r>
                      <a:r>
                        <a:rPr lang="en-GB" sz="2400" baseline="0" dirty="0" err="1" smtClean="0"/>
                        <a:t>TeV</a:t>
                      </a:r>
                      <a:r>
                        <a:rPr lang="en-GB" sz="2400" baseline="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39.4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62.8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no. bunches / beam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2072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2072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IP beta function [m]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1.1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1.1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smtClean="0">
                          <a:solidFill>
                            <a:srgbClr val="FF0000"/>
                          </a:solidFill>
                        </a:rPr>
                        <a:t>long. emit. rad. damping time [h]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FF0000"/>
                          </a:solidFill>
                        </a:rPr>
                        <a:t>0.24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0.5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initial luminosity [10</a:t>
                      </a:r>
                      <a:r>
                        <a:rPr lang="en-GB" sz="2400" baseline="30000" dirty="0" smtClean="0"/>
                        <a:t>27</a:t>
                      </a:r>
                      <a:r>
                        <a:rPr lang="en-GB" sz="2400" dirty="0" smtClean="0"/>
                        <a:t> cm</a:t>
                      </a:r>
                      <a:r>
                        <a:rPr lang="en-GB" sz="2400" baseline="30000" dirty="0" smtClean="0"/>
                        <a:t>-2</a:t>
                      </a:r>
                      <a:r>
                        <a:rPr lang="en-GB" sz="2400" dirty="0" smtClean="0"/>
                        <a:t>s</a:t>
                      </a:r>
                      <a:r>
                        <a:rPr lang="en-GB" sz="2400" baseline="30000" dirty="0" smtClean="0"/>
                        <a:t>-1</a:t>
                      </a:r>
                      <a:r>
                        <a:rPr lang="en-GB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24.5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2052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peak luminosity [10</a:t>
                      </a:r>
                      <a:r>
                        <a:rPr lang="en-GB" sz="2400" b="1" baseline="30000" dirty="0" smtClean="0"/>
                        <a:t>27</a:t>
                      </a:r>
                      <a:r>
                        <a:rPr lang="en-GB" sz="2400" b="1" dirty="0" smtClean="0"/>
                        <a:t> cm</a:t>
                      </a:r>
                      <a:r>
                        <a:rPr lang="en-GB" sz="2400" b="1" baseline="30000" dirty="0" smtClean="0"/>
                        <a:t>-2</a:t>
                      </a:r>
                      <a:r>
                        <a:rPr lang="en-GB" sz="2400" b="1" dirty="0" smtClean="0"/>
                        <a:t>s</a:t>
                      </a:r>
                      <a:r>
                        <a:rPr lang="en-GB" sz="2400" b="1" baseline="30000" dirty="0" smtClean="0"/>
                        <a:t>-1</a:t>
                      </a:r>
                      <a:r>
                        <a:rPr lang="en-GB" sz="2400" b="1" dirty="0" smtClean="0"/>
                        <a:t>]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57.8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9918</a:t>
                      </a:r>
                      <a:endParaRPr lang="en-GB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327451" y="4741486"/>
            <a:ext cx="48165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231F20"/>
                </a:solidFill>
                <a:latin typeface="NimbusRomNo9L-Regu"/>
              </a:rPr>
              <a:t>M. Schaumann, “Potential performance for </a:t>
            </a:r>
            <a:r>
              <a:rPr lang="en-GB" sz="1400" dirty="0" err="1" smtClean="0">
                <a:solidFill>
                  <a:srgbClr val="231F20"/>
                </a:solidFill>
                <a:latin typeface="NimbusRomNo9L-Regu"/>
              </a:rPr>
              <a:t>Pb-Pb</a:t>
            </a:r>
            <a:r>
              <a:rPr lang="en-GB" sz="1400" dirty="0" smtClean="0">
                <a:solidFill>
                  <a:srgbClr val="231F20"/>
                </a:solidFill>
                <a:latin typeface="NimbusRomNo9L-Regu"/>
              </a:rPr>
              <a:t>, p-</a:t>
            </a:r>
            <a:r>
              <a:rPr lang="en-GB" sz="1400" dirty="0" err="1" smtClean="0">
                <a:solidFill>
                  <a:srgbClr val="231F20"/>
                </a:solidFill>
                <a:latin typeface="NimbusRomNo9L-Regu"/>
              </a:rPr>
              <a:t>Pb</a:t>
            </a:r>
            <a:r>
              <a:rPr lang="en-GB" sz="1400" dirty="0" smtClean="0">
                <a:solidFill>
                  <a:srgbClr val="231F20"/>
                </a:solidFill>
                <a:latin typeface="NimbusRomNo9L-Regu"/>
              </a:rPr>
              <a:t>, and p-p collisions in a future circular collider, Phys. Rev. ST </a:t>
            </a:r>
            <a:r>
              <a:rPr lang="en-GB" sz="1400" dirty="0" err="1" smtClean="0">
                <a:solidFill>
                  <a:srgbClr val="231F20"/>
                </a:solidFill>
                <a:latin typeface="NimbusRomNo9L-Regu"/>
              </a:rPr>
              <a:t>Accel</a:t>
            </a:r>
            <a:r>
              <a:rPr lang="en-GB" sz="1400" dirty="0" smtClean="0">
                <a:solidFill>
                  <a:srgbClr val="231F20"/>
                </a:solidFill>
                <a:latin typeface="NimbusRomNo9L-Regu"/>
              </a:rPr>
              <a:t>. Beams 18, 091002 (2015).</a:t>
            </a:r>
          </a:p>
          <a:p>
            <a:r>
              <a:rPr lang="en-GB" sz="1400" dirty="0" smtClean="0">
                <a:solidFill>
                  <a:srgbClr val="231F20"/>
                </a:solidFill>
                <a:latin typeface="NimbusRomNo9L-Regu"/>
              </a:rPr>
              <a:t>A. </a:t>
            </a:r>
            <a:r>
              <a:rPr lang="en-GB" sz="1400" dirty="0" err="1" smtClean="0">
                <a:solidFill>
                  <a:srgbClr val="231F20"/>
                </a:solidFill>
                <a:latin typeface="NimbusRomNo9L-Regu"/>
              </a:rPr>
              <a:t>Dainese</a:t>
            </a:r>
            <a:r>
              <a:rPr lang="en-GB" sz="1400" dirty="0" smtClean="0">
                <a:solidFill>
                  <a:srgbClr val="231F20"/>
                </a:solidFill>
                <a:latin typeface="NimbusRomNo9L-Regu"/>
              </a:rPr>
              <a:t> et al., “Heavy ions at the Future Circular </a:t>
            </a:r>
            <a:r>
              <a:rPr lang="en-GB" sz="1400" err="1" smtClean="0">
                <a:solidFill>
                  <a:srgbClr val="231F20"/>
                </a:solidFill>
                <a:latin typeface="NimbusRomNo9L-Regu"/>
              </a:rPr>
              <a:t>Collider</a:t>
            </a:r>
            <a:r>
              <a:rPr lang="en-GB" sz="1400" smtClean="0">
                <a:solidFill>
                  <a:srgbClr val="231F20"/>
                </a:solidFill>
                <a:latin typeface="NimbusRomNo9L-Regu"/>
              </a:rPr>
              <a:t>,” contribution </a:t>
            </a:r>
            <a:r>
              <a:rPr lang="en-GB" sz="1400" dirty="0" smtClean="0">
                <a:solidFill>
                  <a:srgbClr val="231F20"/>
                </a:solidFill>
                <a:latin typeface="NimbusRomNo9L-Regu"/>
              </a:rPr>
              <a:t>to forthcoming CERN Report on Physics at FCC-</a:t>
            </a:r>
            <a:r>
              <a:rPr lang="en-GB" sz="1400" dirty="0" err="1" smtClean="0">
                <a:solidFill>
                  <a:srgbClr val="231F20"/>
                </a:solidFill>
                <a:latin typeface="NimbusRomNo9L-Regu"/>
              </a:rPr>
              <a:t>hh</a:t>
            </a:r>
            <a:r>
              <a:rPr lang="en-GB" sz="1400" dirty="0" smtClean="0">
                <a:solidFill>
                  <a:srgbClr val="231F20"/>
                </a:solidFill>
                <a:latin typeface="NimbusRomNo9L-Regu"/>
              </a:rPr>
              <a:t>, </a:t>
            </a:r>
            <a:r>
              <a:rPr lang="en-GB" sz="1400" dirty="0" smtClean="0">
                <a:solidFill>
                  <a:srgbClr val="231F20"/>
                </a:solidFill>
                <a:latin typeface="CMTT9"/>
                <a:hlinkClick r:id="rId3"/>
              </a:rPr>
              <a:t>http://arxiv.org/abs/1605.01389</a:t>
            </a:r>
            <a:r>
              <a:rPr lang="en-GB" sz="1400" dirty="0" smtClean="0">
                <a:solidFill>
                  <a:srgbClr val="231F20"/>
                </a:solidFill>
                <a:latin typeface="CMTT9"/>
              </a:rPr>
              <a:t> </a:t>
            </a:r>
            <a:r>
              <a:rPr lang="en-GB" sz="1400" dirty="0" smtClean="0">
                <a:solidFill>
                  <a:srgbClr val="231F20"/>
                </a:solidFill>
                <a:latin typeface="NimbusRomNo9L-Regu"/>
              </a:rPr>
              <a:t>.</a:t>
            </a:r>
            <a:endParaRPr lang="en-GB" sz="3600" dirty="0">
              <a:solidFill>
                <a:srgbClr val="0C377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19" y="4689851"/>
            <a:ext cx="3821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C377B"/>
                </a:solidFill>
              </a:rPr>
              <a:t>b</a:t>
            </a:r>
            <a:r>
              <a:rPr lang="en-GB" b="1" dirty="0" smtClean="0">
                <a:solidFill>
                  <a:srgbClr val="0C377B"/>
                </a:solidFill>
              </a:rPr>
              <a:t>ased on existing LHC complex</a:t>
            </a:r>
            <a:r>
              <a:rPr lang="en-GB" dirty="0" smtClean="0">
                <a:solidFill>
                  <a:srgbClr val="0C377B"/>
                </a:solidFill>
              </a:rPr>
              <a:t>; fast radiation damping; secondary beams from IP require dedicated collimators,…</a:t>
            </a:r>
            <a:endParaRPr lang="en-GB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/>
              <a:t>FCC-</a:t>
            </a:r>
            <a:r>
              <a:rPr lang="en-US" dirty="0" err="1" smtClean="0"/>
              <a:t>hh</a:t>
            </a:r>
            <a:r>
              <a:rPr lang="en-US" dirty="0" smtClean="0"/>
              <a:t> layout </a:t>
            </a:r>
            <a:endParaRPr lang="en-US" kern="0" dirty="0"/>
          </a:p>
        </p:txBody>
      </p:sp>
      <p:pic>
        <p:nvPicPr>
          <p:cNvPr id="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ayout_b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852" y="906983"/>
            <a:ext cx="5573734" cy="58059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0226" y="1299785"/>
            <a:ext cx="3355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 smtClean="0">
                <a:solidFill>
                  <a:srgbClr val="FF0000"/>
                </a:solidFill>
              </a:rPr>
              <a:t>NEW LAYOUT NOV. 2016</a:t>
            </a:r>
            <a:endParaRPr lang="en-US" b="1" spc="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77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172" descr="layout_b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19" y="1667598"/>
            <a:ext cx="3404305" cy="35461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109" y="5121548"/>
            <a:ext cx="71972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0C377B"/>
                </a:solidFill>
              </a:rPr>
              <a:t>2 main IPs in A, G for both machines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000" b="1" dirty="0" smtClean="0">
                <a:solidFill>
                  <a:srgbClr val="0C377B"/>
                </a:solidFill>
              </a:rPr>
              <a:t>asymmetric IR optic/geometry for ee	</a:t>
            </a:r>
            <a:r>
              <a:rPr lang="de-AT" sz="2000" b="1" dirty="0">
                <a:solidFill>
                  <a:srgbClr val="0C377B"/>
                </a:solidFill>
              </a:rPr>
              <a:t> </a:t>
            </a:r>
            <a:r>
              <a:rPr lang="de-AT" sz="2000" b="1" dirty="0" smtClean="0">
                <a:solidFill>
                  <a:srgbClr val="0C377B"/>
                </a:solidFill>
              </a:rPr>
              <a:t>                   to limit synchrotron radiation to detector</a:t>
            </a:r>
            <a:endParaRPr lang="en-GB" sz="2000" b="1" dirty="0" smtClean="0">
              <a:solidFill>
                <a:srgbClr val="0C377B"/>
              </a:solidFill>
            </a:endParaRPr>
          </a:p>
          <a:p>
            <a:pPr>
              <a:spcAft>
                <a:spcPts val="600"/>
              </a:spcAft>
            </a:pPr>
            <a:endParaRPr lang="en-GB" sz="2000" b="1" dirty="0">
              <a:solidFill>
                <a:srgbClr val="0C377B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 smtClean="0"/>
              <a:t>               common layouts for </a:t>
            </a:r>
            <a:r>
              <a:rPr lang="en-US" kern="0" dirty="0" err="1" smtClean="0"/>
              <a:t>hh</a:t>
            </a:r>
            <a:r>
              <a:rPr lang="en-US" kern="0" dirty="0" smtClean="0"/>
              <a:t> &amp; </a:t>
            </a:r>
            <a:r>
              <a:rPr lang="en-US" kern="0" dirty="0" err="1" smtClean="0"/>
              <a:t>ee</a:t>
            </a:r>
            <a:endParaRPr lang="en-US" kern="0" dirty="0"/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" name="Group 90"/>
          <p:cNvGrpSpPr/>
          <p:nvPr/>
        </p:nvGrpSpPr>
        <p:grpSpPr>
          <a:xfrm>
            <a:off x="4344078" y="1010449"/>
            <a:ext cx="4733711" cy="4734605"/>
            <a:chOff x="5001062" y="2379766"/>
            <a:chExt cx="6732389" cy="6733660"/>
          </a:xfrm>
        </p:grpSpPr>
        <p:grpSp>
          <p:nvGrpSpPr>
            <p:cNvPr id="92" name="Group 241"/>
            <p:cNvGrpSpPr>
              <a:grpSpLocks noChangeAspect="1"/>
            </p:cNvGrpSpPr>
            <p:nvPr/>
          </p:nvGrpSpPr>
          <p:grpSpPr>
            <a:xfrm>
              <a:off x="5359744" y="2866186"/>
              <a:ext cx="6373707" cy="6192926"/>
              <a:chOff x="0" y="0"/>
              <a:chExt cx="8399202" cy="8160970"/>
            </a:xfrm>
          </p:grpSpPr>
          <p:grpSp>
            <p:nvGrpSpPr>
              <p:cNvPr id="119" name="Group 213"/>
              <p:cNvGrpSpPr/>
              <p:nvPr/>
            </p:nvGrpSpPr>
            <p:grpSpPr>
              <a:xfrm>
                <a:off x="0" y="-1"/>
                <a:ext cx="4200582" cy="8160972"/>
                <a:chOff x="0" y="0"/>
                <a:chExt cx="4200581" cy="8160970"/>
              </a:xfrm>
            </p:grpSpPr>
            <p:sp>
              <p:nvSpPr>
                <p:cNvPr id="147" name="Shape 187"/>
                <p:cNvSpPr/>
                <p:nvPr/>
              </p:nvSpPr>
              <p:spPr>
                <a:xfrm flipV="1">
                  <a:off x="217840" y="3508400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>
                    <a:solidFill>
                      <a:srgbClr val="414141"/>
                    </a:solidFill>
                    <a:latin typeface="Palatino"/>
                    <a:ea typeface="Palatino"/>
                    <a:cs typeface="Palatino"/>
                    <a:sym typeface="Palatino"/>
                  </a:endParaRPr>
                </a:p>
              </p:txBody>
            </p:sp>
            <p:sp>
              <p:nvSpPr>
                <p:cNvPr id="148" name="Shape 188"/>
                <p:cNvSpPr/>
                <p:nvPr/>
              </p:nvSpPr>
              <p:spPr>
                <a:xfrm>
                  <a:off x="217840" y="4291872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>
                    <a:solidFill>
                      <a:srgbClr val="414141"/>
                    </a:solidFill>
                    <a:latin typeface="Palatino"/>
                    <a:ea typeface="Palatino"/>
                    <a:cs typeface="Palatino"/>
                    <a:sym typeface="Palatino"/>
                  </a:endParaRPr>
                </a:p>
              </p:txBody>
            </p:sp>
            <p:grpSp>
              <p:nvGrpSpPr>
                <p:cNvPr id="149" name="Group 199"/>
                <p:cNvGrpSpPr/>
                <p:nvPr/>
              </p:nvGrpSpPr>
              <p:grpSpPr>
                <a:xfrm>
                  <a:off x="217077" y="-1"/>
                  <a:ext cx="3983505" cy="3525471"/>
                  <a:chOff x="0" y="0"/>
                  <a:chExt cx="3983504" cy="3525469"/>
                </a:xfrm>
              </p:grpSpPr>
              <p:grpSp>
                <p:nvGrpSpPr>
                  <p:cNvPr id="163" name="Group 192"/>
                  <p:cNvGrpSpPr/>
                  <p:nvPr/>
                </p:nvGrpSpPr>
                <p:grpSpPr>
                  <a:xfrm>
                    <a:off x="0" y="315920"/>
                    <a:ext cx="2339442" cy="3209550"/>
                    <a:chOff x="0" y="0"/>
                    <a:chExt cx="2339441" cy="3209549"/>
                  </a:xfrm>
                </p:grpSpPr>
                <p:sp>
                  <p:nvSpPr>
                    <p:cNvPr id="170" name="Shape 189"/>
                    <p:cNvSpPr/>
                    <p:nvPr/>
                  </p:nvSpPr>
                  <p:spPr>
                    <a:xfrm>
                      <a:off x="0" y="870001"/>
                      <a:ext cx="1041543" cy="23395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06" y="19380"/>
                            <a:pt x="869" y="17174"/>
                            <a:pt x="1983" y="15008"/>
                          </a:cubicBezTo>
                          <a:cubicBezTo>
                            <a:pt x="3148" y="12744"/>
                            <a:pt x="4801" y="10532"/>
                            <a:pt x="7097" y="8445"/>
                          </a:cubicBezTo>
                          <a:cubicBezTo>
                            <a:pt x="9125" y="6602"/>
                            <a:pt x="11638" y="4873"/>
                            <a:pt x="14547" y="3281"/>
                          </a:cubicBezTo>
                          <a:cubicBezTo>
                            <a:pt x="16697" y="2105"/>
                            <a:pt x="19055" y="1008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endParaRPr>
                    </a:p>
                  </p:txBody>
                </p:sp>
                <p:sp>
                  <p:nvSpPr>
                    <p:cNvPr id="171" name="Shape 190"/>
                    <p:cNvSpPr/>
                    <p:nvPr/>
                  </p:nvSpPr>
                  <p:spPr>
                    <a:xfrm>
                      <a:off x="1314709" y="0"/>
                      <a:ext cx="1024733" cy="6312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424" y="18137"/>
                            <a:pt x="4982" y="14932"/>
                            <a:pt x="7660" y="12004"/>
                          </a:cubicBezTo>
                          <a:cubicBezTo>
                            <a:pt x="12034" y="7220"/>
                            <a:pt x="16707" y="3197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endParaRPr>
                    </a:p>
                  </p:txBody>
                </p:sp>
                <p:sp>
                  <p:nvSpPr>
                    <p:cNvPr id="172" name="Shape 191"/>
                    <p:cNvSpPr/>
                    <p:nvPr/>
                  </p:nvSpPr>
                  <p:spPr>
                    <a:xfrm flipV="1">
                      <a:off x="1034004" y="620297"/>
                      <a:ext cx="292697" cy="257129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41414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endParaRPr>
                    </a:p>
                  </p:txBody>
                </p:sp>
              </p:grpSp>
              <p:sp>
                <p:nvSpPr>
                  <p:cNvPr id="164" name="Shape 193"/>
                  <p:cNvSpPr/>
                  <p:nvPr/>
                </p:nvSpPr>
                <p:spPr>
                  <a:xfrm>
                    <a:off x="2333871" y="-1"/>
                    <a:ext cx="1649634" cy="3130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65" name="Shape 194"/>
                  <p:cNvSpPr/>
                  <p:nvPr/>
                </p:nvSpPr>
                <p:spPr>
                  <a:xfrm>
                    <a:off x="107559" y="1256129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66" name="Shape 195"/>
                  <p:cNvSpPr/>
                  <p:nvPr/>
                </p:nvSpPr>
                <p:spPr>
                  <a:xfrm>
                    <a:off x="1382815" y="41223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67" name="Shape 196"/>
                  <p:cNvSpPr/>
                  <p:nvPr/>
                </p:nvSpPr>
                <p:spPr>
                  <a:xfrm flipV="1">
                    <a:off x="1110534" y="1013918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68" name="Shape 197"/>
                  <p:cNvSpPr/>
                  <p:nvPr/>
                </p:nvSpPr>
                <p:spPr>
                  <a:xfrm rot="10800000" flipH="1">
                    <a:off x="2371040" y="5033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69" name="Shape 198"/>
                  <p:cNvSpPr/>
                  <p:nvPr/>
                </p:nvSpPr>
                <p:spPr>
                  <a:xfrm>
                    <a:off x="2570641" y="171978"/>
                    <a:ext cx="1409734" cy="1636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</p:grpSp>
            <p:grpSp>
              <p:nvGrpSpPr>
                <p:cNvPr id="150" name="Group 209"/>
                <p:cNvGrpSpPr/>
                <p:nvPr/>
              </p:nvGrpSpPr>
              <p:grpSpPr>
                <a:xfrm>
                  <a:off x="217077" y="4635500"/>
                  <a:ext cx="3983505" cy="3525470"/>
                  <a:chOff x="0" y="0"/>
                  <a:chExt cx="3983504" cy="3525469"/>
                </a:xfrm>
              </p:grpSpPr>
              <p:sp>
                <p:nvSpPr>
                  <p:cNvPr id="154" name="Shape 200"/>
                  <p:cNvSpPr/>
                  <p:nvPr/>
                </p:nvSpPr>
                <p:spPr>
                  <a:xfrm rot="10800000" flipH="1">
                    <a:off x="0" y="0"/>
                    <a:ext cx="1041543" cy="23395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55" name="Shape 201"/>
                  <p:cNvSpPr/>
                  <p:nvPr/>
                </p:nvSpPr>
                <p:spPr>
                  <a:xfrm rot="10800000" flipH="1">
                    <a:off x="1314709" y="2578327"/>
                    <a:ext cx="1024733" cy="6312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56" name="Shape 202"/>
                  <p:cNvSpPr/>
                  <p:nvPr/>
                </p:nvSpPr>
                <p:spPr>
                  <a:xfrm>
                    <a:off x="1034004" y="2332123"/>
                    <a:ext cx="292697" cy="2571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57" name="Shape 203"/>
                  <p:cNvSpPr/>
                  <p:nvPr/>
                </p:nvSpPr>
                <p:spPr>
                  <a:xfrm rot="10800000" flipH="1">
                    <a:off x="2333871" y="3212464"/>
                    <a:ext cx="1649634" cy="3130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58" name="Shape 204"/>
                  <p:cNvSpPr/>
                  <p:nvPr/>
                </p:nvSpPr>
                <p:spPr>
                  <a:xfrm rot="10800000" flipH="1">
                    <a:off x="107559" y="0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59" name="Shape 205"/>
                  <p:cNvSpPr/>
                  <p:nvPr/>
                </p:nvSpPr>
                <p:spPr>
                  <a:xfrm rot="10800000" flipH="1">
                    <a:off x="1382815" y="250095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60" name="Shape 206"/>
                  <p:cNvSpPr/>
                  <p:nvPr/>
                </p:nvSpPr>
                <p:spPr>
                  <a:xfrm>
                    <a:off x="1110534" y="2262139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61" name="Shape 207"/>
                  <p:cNvSpPr/>
                  <p:nvPr/>
                </p:nvSpPr>
                <p:spPr>
                  <a:xfrm>
                    <a:off x="2371040" y="311535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62" name="Shape 208"/>
                  <p:cNvSpPr/>
                  <p:nvPr/>
                </p:nvSpPr>
                <p:spPr>
                  <a:xfrm rot="10800000" flipH="1">
                    <a:off x="2570641" y="3189891"/>
                    <a:ext cx="1409734" cy="1636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</p:grpSp>
            <p:sp>
              <p:nvSpPr>
                <p:cNvPr id="151" name="Shape 210"/>
                <p:cNvSpPr/>
                <p:nvPr/>
              </p:nvSpPr>
              <p:spPr>
                <a:xfrm>
                  <a:off x="0" y="3844423"/>
                  <a:ext cx="404376" cy="472124"/>
                </a:xfrm>
                <a:prstGeom prst="rect">
                  <a:avLst/>
                </a:prstGeom>
                <a:blipFill rotWithShape="1">
                  <a:blip r:embed="rId5"/>
                  <a:srcRect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blurRad="25400" dist="33948" dir="2700000" rotWithShape="0">
                          <a:srgbClr val="3B3936"/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>
                    <a:solidFill>
                      <a:srgbClr val="FFFFFF"/>
                    </a:solidFill>
                    <a:effectLst>
                      <a:outerShdw blurRad="25400" dist="33948" dir="2700000" rotWithShape="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endParaRPr>
                </a:p>
              </p:txBody>
            </p:sp>
            <p:sp>
              <p:nvSpPr>
                <p:cNvPr id="152" name="Shape 211"/>
                <p:cNvSpPr/>
                <p:nvPr/>
              </p:nvSpPr>
              <p:spPr>
                <a:xfrm>
                  <a:off x="217840" y="3512819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>
                    <a:solidFill>
                      <a:srgbClr val="414141"/>
                    </a:solidFill>
                    <a:latin typeface="Palatino"/>
                    <a:ea typeface="Palatino"/>
                    <a:cs typeface="Palatino"/>
                    <a:sym typeface="Palatino"/>
                  </a:endParaRPr>
                </a:p>
              </p:txBody>
            </p:sp>
            <p:sp>
              <p:nvSpPr>
                <p:cNvPr id="153" name="Shape 212"/>
                <p:cNvSpPr/>
                <p:nvPr/>
              </p:nvSpPr>
              <p:spPr>
                <a:xfrm flipV="1">
                  <a:off x="217840" y="4291752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>
                    <a:solidFill>
                      <a:srgbClr val="414141"/>
                    </a:solidFill>
                    <a:latin typeface="Palatino"/>
                    <a:ea typeface="Palatino"/>
                    <a:cs typeface="Palatino"/>
                    <a:sym typeface="Palatino"/>
                  </a:endParaRPr>
                </a:p>
              </p:txBody>
            </p:sp>
          </p:grpSp>
          <p:grpSp>
            <p:nvGrpSpPr>
              <p:cNvPr id="120" name="Group 240"/>
              <p:cNvGrpSpPr/>
              <p:nvPr/>
            </p:nvGrpSpPr>
            <p:grpSpPr>
              <a:xfrm rot="10800000">
                <a:off x="4198620" y="-1"/>
                <a:ext cx="4200583" cy="8160972"/>
                <a:chOff x="0" y="0"/>
                <a:chExt cx="4200581" cy="8160970"/>
              </a:xfrm>
            </p:grpSpPr>
            <p:sp>
              <p:nvSpPr>
                <p:cNvPr id="121" name="Shape 214"/>
                <p:cNvSpPr/>
                <p:nvPr/>
              </p:nvSpPr>
              <p:spPr>
                <a:xfrm flipV="1">
                  <a:off x="217840" y="3508400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>
                    <a:solidFill>
                      <a:srgbClr val="414141"/>
                    </a:solidFill>
                    <a:latin typeface="Palatino"/>
                    <a:ea typeface="Palatino"/>
                    <a:cs typeface="Palatino"/>
                    <a:sym typeface="Palatino"/>
                  </a:endParaRPr>
                </a:p>
              </p:txBody>
            </p:sp>
            <p:sp>
              <p:nvSpPr>
                <p:cNvPr id="122" name="Shape 215"/>
                <p:cNvSpPr/>
                <p:nvPr/>
              </p:nvSpPr>
              <p:spPr>
                <a:xfrm>
                  <a:off x="217840" y="4291872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>
                    <a:solidFill>
                      <a:srgbClr val="414141"/>
                    </a:solidFill>
                    <a:latin typeface="Palatino"/>
                    <a:ea typeface="Palatino"/>
                    <a:cs typeface="Palatino"/>
                    <a:sym typeface="Palatino"/>
                  </a:endParaRPr>
                </a:p>
              </p:txBody>
            </p:sp>
            <p:grpSp>
              <p:nvGrpSpPr>
                <p:cNvPr id="123" name="Group 226"/>
                <p:cNvGrpSpPr/>
                <p:nvPr/>
              </p:nvGrpSpPr>
              <p:grpSpPr>
                <a:xfrm>
                  <a:off x="217077" y="-1"/>
                  <a:ext cx="3983505" cy="3525471"/>
                  <a:chOff x="0" y="0"/>
                  <a:chExt cx="3983504" cy="3525469"/>
                </a:xfrm>
              </p:grpSpPr>
              <p:grpSp>
                <p:nvGrpSpPr>
                  <p:cNvPr id="137" name="Group 219"/>
                  <p:cNvGrpSpPr/>
                  <p:nvPr/>
                </p:nvGrpSpPr>
                <p:grpSpPr>
                  <a:xfrm>
                    <a:off x="0" y="315920"/>
                    <a:ext cx="2339442" cy="3209550"/>
                    <a:chOff x="0" y="0"/>
                    <a:chExt cx="2339441" cy="3209549"/>
                  </a:xfrm>
                </p:grpSpPr>
                <p:sp>
                  <p:nvSpPr>
                    <p:cNvPr id="144" name="Shape 216"/>
                    <p:cNvSpPr/>
                    <p:nvPr/>
                  </p:nvSpPr>
                  <p:spPr>
                    <a:xfrm>
                      <a:off x="0" y="870001"/>
                      <a:ext cx="1041543" cy="23395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06" y="19380"/>
                            <a:pt x="869" y="17174"/>
                            <a:pt x="1983" y="15008"/>
                          </a:cubicBezTo>
                          <a:cubicBezTo>
                            <a:pt x="3148" y="12744"/>
                            <a:pt x="4801" y="10532"/>
                            <a:pt x="7097" y="8445"/>
                          </a:cubicBezTo>
                          <a:cubicBezTo>
                            <a:pt x="9125" y="6602"/>
                            <a:pt x="11638" y="4873"/>
                            <a:pt x="14547" y="3281"/>
                          </a:cubicBezTo>
                          <a:cubicBezTo>
                            <a:pt x="16697" y="2105"/>
                            <a:pt x="19055" y="1008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endParaRPr>
                    </a:p>
                  </p:txBody>
                </p:sp>
                <p:sp>
                  <p:nvSpPr>
                    <p:cNvPr id="145" name="Shape 217"/>
                    <p:cNvSpPr/>
                    <p:nvPr/>
                  </p:nvSpPr>
                  <p:spPr>
                    <a:xfrm>
                      <a:off x="1314709" y="0"/>
                      <a:ext cx="1024733" cy="6312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424" y="18137"/>
                            <a:pt x="4982" y="14932"/>
                            <a:pt x="7660" y="12004"/>
                          </a:cubicBezTo>
                          <a:cubicBezTo>
                            <a:pt x="12034" y="7220"/>
                            <a:pt x="16707" y="3197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endParaRPr>
                    </a:p>
                  </p:txBody>
                </p:sp>
                <p:sp>
                  <p:nvSpPr>
                    <p:cNvPr id="146" name="Shape 218"/>
                    <p:cNvSpPr/>
                    <p:nvPr/>
                  </p:nvSpPr>
                  <p:spPr>
                    <a:xfrm flipV="1">
                      <a:off x="1034004" y="620297"/>
                      <a:ext cx="292697" cy="257129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41414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endParaRPr>
                    </a:p>
                  </p:txBody>
                </p:sp>
              </p:grpSp>
              <p:sp>
                <p:nvSpPr>
                  <p:cNvPr id="138" name="Shape 220"/>
                  <p:cNvSpPr/>
                  <p:nvPr/>
                </p:nvSpPr>
                <p:spPr>
                  <a:xfrm>
                    <a:off x="2333871" y="-1"/>
                    <a:ext cx="1649634" cy="3130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39" name="Shape 221"/>
                  <p:cNvSpPr/>
                  <p:nvPr/>
                </p:nvSpPr>
                <p:spPr>
                  <a:xfrm>
                    <a:off x="107559" y="1256129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40" name="Shape 222"/>
                  <p:cNvSpPr/>
                  <p:nvPr/>
                </p:nvSpPr>
                <p:spPr>
                  <a:xfrm>
                    <a:off x="1382815" y="41223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41" name="Shape 223"/>
                  <p:cNvSpPr/>
                  <p:nvPr/>
                </p:nvSpPr>
                <p:spPr>
                  <a:xfrm flipV="1">
                    <a:off x="1110534" y="1013918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42" name="Shape 224"/>
                  <p:cNvSpPr/>
                  <p:nvPr/>
                </p:nvSpPr>
                <p:spPr>
                  <a:xfrm rot="10800000" flipH="1">
                    <a:off x="2371040" y="5033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43" name="Shape 225"/>
                  <p:cNvSpPr/>
                  <p:nvPr/>
                </p:nvSpPr>
                <p:spPr>
                  <a:xfrm>
                    <a:off x="2570641" y="171978"/>
                    <a:ext cx="1409734" cy="1636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</p:grpSp>
            <p:grpSp>
              <p:nvGrpSpPr>
                <p:cNvPr id="124" name="Group 236"/>
                <p:cNvGrpSpPr/>
                <p:nvPr/>
              </p:nvGrpSpPr>
              <p:grpSpPr>
                <a:xfrm>
                  <a:off x="217077" y="4635500"/>
                  <a:ext cx="3983505" cy="3525470"/>
                  <a:chOff x="0" y="0"/>
                  <a:chExt cx="3983504" cy="3525469"/>
                </a:xfrm>
              </p:grpSpPr>
              <p:sp>
                <p:nvSpPr>
                  <p:cNvPr id="128" name="Shape 227"/>
                  <p:cNvSpPr/>
                  <p:nvPr/>
                </p:nvSpPr>
                <p:spPr>
                  <a:xfrm rot="10800000" flipH="1">
                    <a:off x="0" y="0"/>
                    <a:ext cx="1041543" cy="23395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29" name="Shape 228"/>
                  <p:cNvSpPr/>
                  <p:nvPr/>
                </p:nvSpPr>
                <p:spPr>
                  <a:xfrm rot="10800000" flipH="1">
                    <a:off x="1314709" y="2578327"/>
                    <a:ext cx="1024733" cy="6312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30" name="Shape 229"/>
                  <p:cNvSpPr/>
                  <p:nvPr/>
                </p:nvSpPr>
                <p:spPr>
                  <a:xfrm>
                    <a:off x="1034004" y="2332123"/>
                    <a:ext cx="292697" cy="2571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31" name="Shape 230"/>
                  <p:cNvSpPr/>
                  <p:nvPr/>
                </p:nvSpPr>
                <p:spPr>
                  <a:xfrm rot="10800000" flipH="1">
                    <a:off x="2333871" y="3212464"/>
                    <a:ext cx="1649634" cy="3130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32" name="Shape 231"/>
                  <p:cNvSpPr/>
                  <p:nvPr/>
                </p:nvSpPr>
                <p:spPr>
                  <a:xfrm rot="10800000" flipH="1">
                    <a:off x="107559" y="0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33" name="Shape 232"/>
                  <p:cNvSpPr/>
                  <p:nvPr/>
                </p:nvSpPr>
                <p:spPr>
                  <a:xfrm rot="10800000" flipH="1">
                    <a:off x="1382815" y="250095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34" name="Shape 233"/>
                  <p:cNvSpPr/>
                  <p:nvPr/>
                </p:nvSpPr>
                <p:spPr>
                  <a:xfrm>
                    <a:off x="1110534" y="2262139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35" name="Shape 234"/>
                  <p:cNvSpPr/>
                  <p:nvPr/>
                </p:nvSpPr>
                <p:spPr>
                  <a:xfrm>
                    <a:off x="2371040" y="311535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  <p:sp>
                <p:nvSpPr>
                  <p:cNvPr id="136" name="Shape 235"/>
                  <p:cNvSpPr/>
                  <p:nvPr/>
                </p:nvSpPr>
                <p:spPr>
                  <a:xfrm rot="10800000" flipH="1">
                    <a:off x="2570641" y="3189891"/>
                    <a:ext cx="1409734" cy="1636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endParaRPr>
                  </a:p>
                </p:txBody>
              </p:sp>
            </p:grpSp>
            <p:sp>
              <p:nvSpPr>
                <p:cNvPr id="125" name="Shape 237"/>
                <p:cNvSpPr/>
                <p:nvPr/>
              </p:nvSpPr>
              <p:spPr>
                <a:xfrm>
                  <a:off x="0" y="3844423"/>
                  <a:ext cx="404376" cy="472124"/>
                </a:xfrm>
                <a:prstGeom prst="rect">
                  <a:avLst/>
                </a:prstGeom>
                <a:blipFill rotWithShape="1">
                  <a:blip r:embed="rId5"/>
                  <a:srcRect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blurRad="25400" dist="33948" dir="2700000" rotWithShape="0">
                          <a:srgbClr val="3B3936"/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>
                    <a:solidFill>
                      <a:srgbClr val="FFFFFF"/>
                    </a:solidFill>
                    <a:effectLst>
                      <a:outerShdw blurRad="25400" dist="33948" dir="2700000" rotWithShape="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endParaRPr>
                </a:p>
              </p:txBody>
            </p:sp>
            <p:sp>
              <p:nvSpPr>
                <p:cNvPr id="126" name="Shape 238"/>
                <p:cNvSpPr/>
                <p:nvPr/>
              </p:nvSpPr>
              <p:spPr>
                <a:xfrm>
                  <a:off x="217840" y="3512819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>
                    <a:solidFill>
                      <a:srgbClr val="414141"/>
                    </a:solidFill>
                    <a:latin typeface="Palatino"/>
                    <a:ea typeface="Palatino"/>
                    <a:cs typeface="Palatino"/>
                    <a:sym typeface="Palatino"/>
                  </a:endParaRPr>
                </a:p>
              </p:txBody>
            </p:sp>
            <p:sp>
              <p:nvSpPr>
                <p:cNvPr id="127" name="Shape 239"/>
                <p:cNvSpPr/>
                <p:nvPr/>
              </p:nvSpPr>
              <p:spPr>
                <a:xfrm flipV="1">
                  <a:off x="217840" y="4291752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>
                    <a:solidFill>
                      <a:srgbClr val="414141"/>
                    </a:solidFill>
                    <a:latin typeface="Palatino"/>
                    <a:ea typeface="Palatino"/>
                    <a:cs typeface="Palatino"/>
                    <a:sym typeface="Palatino"/>
                  </a:endParaRPr>
                </a:p>
              </p:txBody>
            </p:sp>
          </p:grpSp>
        </p:grpSp>
        <p:sp>
          <p:nvSpPr>
            <p:cNvPr id="93" name="Shape 242"/>
            <p:cNvSpPr/>
            <p:nvPr/>
          </p:nvSpPr>
          <p:spPr>
            <a:xfrm>
              <a:off x="8916949" y="2844384"/>
              <a:ext cx="44755" cy="9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8" h="21600" extrusionOk="0">
                  <a:moveTo>
                    <a:pt x="0" y="0"/>
                  </a:moveTo>
                  <a:cubicBezTo>
                    <a:pt x="12398" y="538"/>
                    <a:pt x="21600" y="6189"/>
                    <a:pt x="20071" y="12370"/>
                  </a:cubicBezTo>
                  <a:cubicBezTo>
                    <a:pt x="18833" y="17379"/>
                    <a:pt x="10642" y="21233"/>
                    <a:pt x="610" y="21600"/>
                  </a:cubicBezTo>
                </a:path>
              </a:pathLst>
            </a:custGeom>
            <a:ln w="25400">
              <a:solidFill>
                <a:srgbClr val="414141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94" name="Shape 243"/>
            <p:cNvSpPr/>
            <p:nvPr/>
          </p:nvSpPr>
          <p:spPr>
            <a:xfrm>
              <a:off x="8108523" y="2456091"/>
              <a:ext cx="1" cy="373920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95" name="Shape 244"/>
            <p:cNvSpPr/>
            <p:nvPr/>
          </p:nvSpPr>
          <p:spPr>
            <a:xfrm flipV="1">
              <a:off x="8108523" y="3018901"/>
              <a:ext cx="1" cy="373920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96" name="Shape 245"/>
            <p:cNvSpPr/>
            <p:nvPr/>
          </p:nvSpPr>
          <p:spPr>
            <a:xfrm>
              <a:off x="7187402" y="2443238"/>
              <a:ext cx="870074" cy="4102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406" dirty="0">
                  <a:solidFill>
                    <a:srgbClr val="0C377B"/>
                  </a:solidFill>
                </a:rPr>
                <a:t>11.9 m</a:t>
              </a:r>
            </a:p>
          </p:txBody>
        </p:sp>
        <p:sp>
          <p:nvSpPr>
            <p:cNvPr id="97" name="Shape 246"/>
            <p:cNvSpPr/>
            <p:nvPr/>
          </p:nvSpPr>
          <p:spPr>
            <a:xfrm>
              <a:off x="9051561" y="2521004"/>
              <a:ext cx="1046441" cy="4102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0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406" dirty="0">
                  <a:solidFill>
                    <a:srgbClr val="0C377B"/>
                  </a:solidFill>
                </a:rPr>
                <a:t>30 </a:t>
              </a:r>
              <a:r>
                <a:rPr sz="1406" dirty="0" err="1">
                  <a:solidFill>
                    <a:srgbClr val="0C377B"/>
                  </a:solidFill>
                </a:rPr>
                <a:t>mrad</a:t>
              </a:r>
              <a:endParaRPr sz="1406" dirty="0">
                <a:solidFill>
                  <a:srgbClr val="0C377B"/>
                </a:solidFill>
              </a:endParaRPr>
            </a:p>
          </p:txBody>
        </p:sp>
        <p:sp>
          <p:nvSpPr>
            <p:cNvPr id="98" name="Shape 247"/>
            <p:cNvSpPr/>
            <p:nvPr/>
          </p:nvSpPr>
          <p:spPr>
            <a:xfrm>
              <a:off x="8539304" y="2494757"/>
              <a:ext cx="1" cy="373920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99" name="Shape 248"/>
            <p:cNvSpPr/>
            <p:nvPr/>
          </p:nvSpPr>
          <p:spPr>
            <a:xfrm flipV="1">
              <a:off x="8517646" y="2998290"/>
              <a:ext cx="21659" cy="632177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100" name="Shape 249"/>
            <p:cNvSpPr/>
            <p:nvPr/>
          </p:nvSpPr>
          <p:spPr>
            <a:xfrm>
              <a:off x="8291693" y="3590969"/>
              <a:ext cx="745503" cy="4102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406" dirty="0">
                  <a:solidFill>
                    <a:srgbClr val="0C377B"/>
                  </a:solidFill>
                </a:rPr>
                <a:t>9.4 m</a:t>
              </a:r>
            </a:p>
          </p:txBody>
        </p:sp>
        <p:sp>
          <p:nvSpPr>
            <p:cNvPr id="101" name="Shape 252"/>
            <p:cNvSpPr/>
            <p:nvPr/>
          </p:nvSpPr>
          <p:spPr>
            <a:xfrm>
              <a:off x="8536560" y="3010756"/>
              <a:ext cx="1292662" cy="65668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>
                <a:defRPr sz="1700">
                  <a:solidFill>
                    <a:srgbClr val="007D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266" b="1" dirty="0">
                  <a:solidFill>
                    <a:srgbClr val="007D00"/>
                  </a:solidFill>
                  <a:latin typeface="Palatino"/>
                  <a:ea typeface="Palatino"/>
                  <a:cs typeface="Palatino"/>
                  <a:sym typeface="Palatino"/>
                </a:rPr>
                <a:t>FCC-</a:t>
              </a:r>
              <a:r>
                <a:rPr sz="1266" b="1" dirty="0" err="1">
                  <a:solidFill>
                    <a:srgbClr val="007D00"/>
                  </a:solidFill>
                  <a:latin typeface="Palatino"/>
                  <a:ea typeface="Palatino"/>
                  <a:cs typeface="Palatino"/>
                  <a:sym typeface="Palatino"/>
                </a:rPr>
                <a:t>hh</a:t>
              </a:r>
              <a:r>
                <a:rPr sz="1266" b="1" dirty="0">
                  <a:solidFill>
                    <a:srgbClr val="007D00"/>
                  </a:solidFill>
                  <a:latin typeface="Palatino"/>
                  <a:ea typeface="Palatino"/>
                  <a:cs typeface="Palatino"/>
                  <a:sym typeface="Palatino"/>
                </a:rPr>
                <a:t>/</a:t>
              </a:r>
            </a:p>
            <a:p>
              <a:pPr>
                <a:defRPr sz="1700">
                  <a:solidFill>
                    <a:srgbClr val="007D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lang="de-AT" sz="1266" b="1" dirty="0" smtClean="0">
                  <a:solidFill>
                    <a:srgbClr val="007D00"/>
                  </a:solidFill>
                  <a:latin typeface="Palatino"/>
                  <a:ea typeface="Palatino"/>
                  <a:cs typeface="Palatino"/>
                  <a:sym typeface="Palatino"/>
                </a:rPr>
                <a:t>ee </a:t>
              </a:r>
              <a:r>
                <a:rPr sz="1266" b="1" dirty="0" smtClean="0">
                  <a:solidFill>
                    <a:srgbClr val="007D00"/>
                  </a:solidFill>
                  <a:latin typeface="Palatino"/>
                  <a:ea typeface="Palatino"/>
                  <a:cs typeface="Palatino"/>
                  <a:sym typeface="Palatino"/>
                </a:rPr>
                <a:t>Booster</a:t>
              </a:r>
              <a:endParaRPr sz="1266" b="1" dirty="0">
                <a:solidFill>
                  <a:srgbClr val="007D00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102" name="Shape 253"/>
            <p:cNvSpPr/>
            <p:nvPr/>
          </p:nvSpPr>
          <p:spPr>
            <a:xfrm>
              <a:off x="5606131" y="5647571"/>
              <a:ext cx="934730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>
                <a:defRPr sz="16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 dirty="0">
                  <a:solidFill>
                    <a:srgbClr val="0C377B"/>
                  </a:solidFill>
                  <a:latin typeface="Palatino"/>
                  <a:ea typeface="Palatino"/>
                  <a:cs typeface="Palatino"/>
                  <a:sym typeface="Palatino"/>
                </a:rPr>
                <a:t>Common</a:t>
              </a:r>
            </a:p>
            <a:p>
              <a:pPr>
                <a:defRPr sz="16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 dirty="0">
                  <a:solidFill>
                    <a:srgbClr val="0C377B"/>
                  </a:solidFill>
                  <a:latin typeface="Palatino"/>
                  <a:ea typeface="Palatino"/>
                  <a:cs typeface="Palatino"/>
                  <a:sym typeface="Palatino"/>
                </a:rPr>
                <a:t>RF (</a:t>
              </a:r>
              <a:r>
                <a:rPr sz="1125" dirty="0" err="1">
                  <a:solidFill>
                    <a:srgbClr val="0C377B"/>
                  </a:solidFill>
                  <a:latin typeface="Palatino"/>
                  <a:ea typeface="Palatino"/>
                  <a:cs typeface="Palatino"/>
                  <a:sym typeface="Palatino"/>
                </a:rPr>
                <a:t>tt</a:t>
              </a:r>
              <a:r>
                <a:rPr sz="1125" dirty="0">
                  <a:solidFill>
                    <a:srgbClr val="0C377B"/>
                  </a:solidFill>
                  <a:latin typeface="Palatino"/>
                  <a:ea typeface="Palatino"/>
                  <a:cs typeface="Palatino"/>
                  <a:sym typeface="Palatino"/>
                </a:rPr>
                <a:t>)</a:t>
              </a:r>
            </a:p>
          </p:txBody>
        </p:sp>
        <p:sp>
          <p:nvSpPr>
            <p:cNvPr id="103" name="Shape 254"/>
            <p:cNvSpPr/>
            <p:nvPr/>
          </p:nvSpPr>
          <p:spPr>
            <a:xfrm>
              <a:off x="10563167" y="5655553"/>
              <a:ext cx="934730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>
                <a:defRPr sz="16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 dirty="0">
                  <a:solidFill>
                    <a:srgbClr val="0C377B"/>
                  </a:solidFill>
                  <a:latin typeface="Palatino"/>
                  <a:ea typeface="Palatino"/>
                  <a:cs typeface="Palatino"/>
                  <a:sym typeface="Palatino"/>
                </a:rPr>
                <a:t>Common</a:t>
              </a:r>
            </a:p>
            <a:p>
              <a:pPr>
                <a:defRPr sz="16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 dirty="0">
                  <a:solidFill>
                    <a:srgbClr val="0C377B"/>
                  </a:solidFill>
                  <a:latin typeface="Palatino"/>
                  <a:ea typeface="Palatino"/>
                  <a:cs typeface="Palatino"/>
                  <a:sym typeface="Palatino"/>
                </a:rPr>
                <a:t>RF (</a:t>
              </a:r>
              <a:r>
                <a:rPr sz="1125" dirty="0" err="1">
                  <a:solidFill>
                    <a:srgbClr val="0C377B"/>
                  </a:solidFill>
                  <a:latin typeface="Palatino"/>
                  <a:ea typeface="Palatino"/>
                  <a:cs typeface="Palatino"/>
                  <a:sym typeface="Palatino"/>
                </a:rPr>
                <a:t>tt</a:t>
              </a:r>
              <a:r>
                <a:rPr sz="1125" dirty="0">
                  <a:solidFill>
                    <a:srgbClr val="0C377B"/>
                  </a:solidFill>
                  <a:latin typeface="Palatino"/>
                  <a:ea typeface="Palatino"/>
                  <a:cs typeface="Palatino"/>
                  <a:sym typeface="Palatino"/>
                </a:rPr>
                <a:t>)</a:t>
              </a:r>
            </a:p>
          </p:txBody>
        </p:sp>
        <p:sp>
          <p:nvSpPr>
            <p:cNvPr id="104" name="Shape 255"/>
            <p:cNvSpPr/>
            <p:nvPr/>
          </p:nvSpPr>
          <p:spPr>
            <a:xfrm flipV="1">
              <a:off x="5274797" y="5483052"/>
              <a:ext cx="1" cy="924073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headEnd type="triangle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105" name="Shape 257"/>
            <p:cNvSpPr/>
            <p:nvPr/>
          </p:nvSpPr>
          <p:spPr>
            <a:xfrm>
              <a:off x="8558907" y="2379766"/>
              <a:ext cx="369333" cy="4411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547" b="1" dirty="0">
                  <a:solidFill>
                    <a:srgbClr val="0C377B"/>
                  </a:solidFill>
                </a:rPr>
                <a:t>IP</a:t>
              </a:r>
            </a:p>
          </p:txBody>
        </p:sp>
        <p:sp>
          <p:nvSpPr>
            <p:cNvPr id="106" name="Shape 258"/>
            <p:cNvSpPr/>
            <p:nvPr/>
          </p:nvSpPr>
          <p:spPr>
            <a:xfrm>
              <a:off x="8371146" y="8495948"/>
              <a:ext cx="369333" cy="4411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547" b="1" dirty="0">
                  <a:solidFill>
                    <a:srgbClr val="0C377B"/>
                  </a:solidFill>
                </a:rPr>
                <a:t>IP</a:t>
              </a:r>
            </a:p>
          </p:txBody>
        </p:sp>
        <p:sp>
          <p:nvSpPr>
            <p:cNvPr id="107" name="Shape 260"/>
            <p:cNvSpPr/>
            <p:nvPr/>
          </p:nvSpPr>
          <p:spPr>
            <a:xfrm flipH="1">
              <a:off x="7074338" y="2973754"/>
              <a:ext cx="347333" cy="101632"/>
            </a:xfrm>
            <a:prstGeom prst="line">
              <a:avLst/>
            </a:prstGeom>
            <a:ln w="25400">
              <a:solidFill>
                <a:srgbClr val="FF2700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108" name="Shape 261"/>
            <p:cNvSpPr/>
            <p:nvPr/>
          </p:nvSpPr>
          <p:spPr>
            <a:xfrm>
              <a:off x="9654006" y="2973754"/>
              <a:ext cx="347334" cy="101632"/>
            </a:xfrm>
            <a:prstGeom prst="line">
              <a:avLst/>
            </a:prstGeom>
            <a:ln w="25400">
              <a:solidFill>
                <a:srgbClr val="0433FF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109" name="Shape 262"/>
            <p:cNvSpPr/>
            <p:nvPr/>
          </p:nvSpPr>
          <p:spPr>
            <a:xfrm flipH="1" flipV="1">
              <a:off x="7553634" y="9011793"/>
              <a:ext cx="347333" cy="101633"/>
            </a:xfrm>
            <a:prstGeom prst="line">
              <a:avLst/>
            </a:prstGeom>
            <a:ln w="25400">
              <a:solidFill>
                <a:srgbClr val="0433FF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110" name="Shape 263"/>
            <p:cNvSpPr/>
            <p:nvPr/>
          </p:nvSpPr>
          <p:spPr>
            <a:xfrm flipV="1">
              <a:off x="9269819" y="9003848"/>
              <a:ext cx="347334" cy="101633"/>
            </a:xfrm>
            <a:prstGeom prst="line">
              <a:avLst/>
            </a:prstGeom>
            <a:ln w="25400">
              <a:solidFill>
                <a:srgbClr val="FF2700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111" name="Shape 264"/>
            <p:cNvSpPr/>
            <p:nvPr/>
          </p:nvSpPr>
          <p:spPr>
            <a:xfrm>
              <a:off x="5283461" y="4405072"/>
              <a:ext cx="396043" cy="247476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112" name="Shape 265"/>
            <p:cNvSpPr/>
            <p:nvPr/>
          </p:nvSpPr>
          <p:spPr>
            <a:xfrm flipH="1" flipV="1">
              <a:off x="5803279" y="4707255"/>
              <a:ext cx="396043" cy="247476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113" name="Shape 266"/>
            <p:cNvSpPr/>
            <p:nvPr/>
          </p:nvSpPr>
          <p:spPr>
            <a:xfrm>
              <a:off x="5001062" y="4050308"/>
              <a:ext cx="745503" cy="4102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406" dirty="0">
                  <a:solidFill>
                    <a:srgbClr val="0C377B"/>
                  </a:solidFill>
                </a:rPr>
                <a:t>0.6 m</a:t>
              </a:r>
            </a:p>
          </p:txBody>
        </p:sp>
        <p:sp>
          <p:nvSpPr>
            <p:cNvPr id="114" name="Shape 267"/>
            <p:cNvSpPr/>
            <p:nvPr/>
          </p:nvSpPr>
          <p:spPr>
            <a:xfrm>
              <a:off x="6199323" y="7487325"/>
              <a:ext cx="4622289" cy="8905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 algn="ctr">
                <a:defRPr sz="17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lang="de-AT" sz="1200" b="1" dirty="0" smtClean="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rPr>
                <a:t>Max. </a:t>
              </a:r>
              <a:r>
                <a:rPr sz="1200" b="1" dirty="0" smtClean="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rPr>
                <a:t>separation </a:t>
              </a:r>
              <a:r>
                <a:rPr sz="1200" b="1" dirty="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rPr>
                <a:t>of 3(4) rings is about 12 m: </a:t>
              </a:r>
            </a:p>
            <a:p>
              <a:pPr algn="ctr">
                <a:defRPr sz="17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200" b="1" dirty="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rPr>
                <a:t>wide</a:t>
              </a:r>
              <a:r>
                <a:rPr lang="de-AT" sz="1200" b="1" dirty="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rPr>
                <a:t>r</a:t>
              </a:r>
              <a:r>
                <a:rPr sz="1200" b="1" dirty="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rPr>
                <a:t> tunnel </a:t>
              </a:r>
              <a:r>
                <a:rPr lang="de-AT" sz="1200" b="1" dirty="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rPr>
                <a:t>or</a:t>
              </a:r>
              <a:r>
                <a:rPr sz="1200" b="1" dirty="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rPr>
                <a:t> two tunnels are necessary around the I</a:t>
              </a:r>
              <a:r>
                <a:rPr lang="de-AT" sz="1200" b="1" dirty="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rPr>
                <a:t>Ps</a:t>
              </a:r>
              <a:r>
                <a:rPr sz="1200" b="1" dirty="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rPr>
                <a:t>, for ±1.2 km. </a:t>
              </a:r>
            </a:p>
          </p:txBody>
        </p:sp>
        <p:sp>
          <p:nvSpPr>
            <p:cNvPr id="115" name="Shape 268"/>
            <p:cNvSpPr/>
            <p:nvPr/>
          </p:nvSpPr>
          <p:spPr>
            <a:xfrm>
              <a:off x="6345612" y="3985431"/>
              <a:ext cx="4504077" cy="8905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ctr">
              <a:spAutoFit/>
            </a:bodyPr>
            <a:lstStyle/>
            <a:p>
              <a:pPr algn="ctr">
                <a:defRPr sz="18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lang="de-AT" sz="1200" dirty="0" smtClean="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rPr>
                <a:t>Lepton b</a:t>
              </a:r>
              <a:r>
                <a:rPr sz="1200" dirty="0" err="1" smtClean="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rPr>
                <a:t>eams</a:t>
              </a:r>
              <a:r>
                <a:rPr sz="1200" dirty="0" smtClean="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rPr>
                <a:t> </a:t>
              </a:r>
              <a:r>
                <a:rPr sz="1200" dirty="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rPr>
                <a:t>must cross over through the </a:t>
              </a:r>
              <a:r>
                <a:rPr lang="de-AT" sz="1200" dirty="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rPr>
                <a:t>         </a:t>
              </a:r>
              <a:r>
                <a:rPr sz="1200" dirty="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rPr>
                <a:t>common RF to enter the IP from inside.</a:t>
              </a:r>
            </a:p>
            <a:p>
              <a:pPr algn="ctr">
                <a:defRPr sz="18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200" dirty="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rPr>
                <a:t>Only a half of each ring is filled with bunches.</a:t>
              </a:r>
            </a:p>
          </p:txBody>
        </p:sp>
        <p:sp>
          <p:nvSpPr>
            <p:cNvPr id="116" name="Shape 269"/>
            <p:cNvSpPr/>
            <p:nvPr/>
          </p:nvSpPr>
          <p:spPr>
            <a:xfrm flipH="1">
              <a:off x="5768673" y="4896018"/>
              <a:ext cx="747030" cy="834908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117" name="Shape 270"/>
            <p:cNvSpPr/>
            <p:nvPr/>
          </p:nvSpPr>
          <p:spPr>
            <a:xfrm>
              <a:off x="10777773" y="4864086"/>
              <a:ext cx="621331" cy="822855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pic>
          <p:nvPicPr>
            <p:cNvPr id="118" name="ScreenShot 2016-04-05 8.51.34 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3125" t="16921" r="5209" b="11894"/>
            <a:stretch>
              <a:fillRect/>
            </a:stretch>
          </p:blipFill>
          <p:spPr>
            <a:xfrm>
              <a:off x="6700768" y="4896019"/>
              <a:ext cx="3677334" cy="261919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58" name="TextBox 257"/>
          <p:cNvSpPr txBox="1"/>
          <p:nvPr/>
        </p:nvSpPr>
        <p:spPr>
          <a:xfrm>
            <a:off x="1439689" y="921662"/>
            <a:ext cx="438774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400" b="1" dirty="0" smtClean="0">
                <a:solidFill>
                  <a:srgbClr val="0C377B"/>
                </a:solidFill>
              </a:rPr>
              <a:t>FCC-</a:t>
            </a:r>
            <a:r>
              <a:rPr lang="en-GB" sz="2400" b="1" dirty="0" err="1" smtClean="0">
                <a:solidFill>
                  <a:srgbClr val="0C377B"/>
                </a:solidFill>
              </a:rPr>
              <a:t>ee</a:t>
            </a:r>
            <a:r>
              <a:rPr lang="en-GB" sz="2400" b="1" dirty="0" smtClean="0">
                <a:solidFill>
                  <a:srgbClr val="0C377B"/>
                </a:solidFill>
              </a:rPr>
              <a:t> 1, </a:t>
            </a:r>
            <a:r>
              <a:rPr lang="en-GB" sz="2400" b="1" dirty="0" smtClean="0">
                <a:solidFill>
                  <a:srgbClr val="FF0000"/>
                </a:solidFill>
              </a:rPr>
              <a:t>FCC-</a:t>
            </a:r>
            <a:r>
              <a:rPr lang="en-GB" sz="2400" b="1" dirty="0" err="1" smtClean="0">
                <a:solidFill>
                  <a:srgbClr val="FF0000"/>
                </a:solidFill>
              </a:rPr>
              <a:t>ee</a:t>
            </a:r>
            <a:r>
              <a:rPr lang="en-GB" sz="2400" b="1" dirty="0" smtClean="0">
                <a:solidFill>
                  <a:srgbClr val="FF0000"/>
                </a:solidFill>
              </a:rPr>
              <a:t> 2, </a:t>
            </a:r>
          </a:p>
          <a:p>
            <a:pPr algn="r"/>
            <a:r>
              <a:rPr lang="en-GB" sz="2000" b="1" dirty="0" smtClean="0">
                <a:solidFill>
                  <a:srgbClr val="00B050"/>
                </a:solidFill>
              </a:rPr>
              <a:t>FCC-</a:t>
            </a:r>
            <a:r>
              <a:rPr lang="en-GB" sz="2000" b="1" dirty="0" err="1" smtClean="0">
                <a:solidFill>
                  <a:srgbClr val="00B050"/>
                </a:solidFill>
              </a:rPr>
              <a:t>ee</a:t>
            </a:r>
            <a:r>
              <a:rPr lang="en-GB" sz="2000" b="1" dirty="0" smtClean="0">
                <a:solidFill>
                  <a:srgbClr val="00B050"/>
                </a:solidFill>
              </a:rPr>
              <a:t> booster (FCC-</a:t>
            </a:r>
            <a:r>
              <a:rPr lang="en-GB" sz="2000" b="1" dirty="0" err="1" smtClean="0">
                <a:solidFill>
                  <a:srgbClr val="00B050"/>
                </a:solidFill>
              </a:rPr>
              <a:t>hh</a:t>
            </a:r>
            <a:r>
              <a:rPr lang="en-GB" sz="2000" b="1" dirty="0" smtClean="0">
                <a:solidFill>
                  <a:srgbClr val="00B050"/>
                </a:solidFill>
              </a:rPr>
              <a:t> footprint)</a:t>
            </a:r>
            <a:endParaRPr lang="en-GB" sz="2000" b="1" dirty="0">
              <a:solidFill>
                <a:srgbClr val="00B050"/>
              </a:solidFill>
            </a:endParaRPr>
          </a:p>
          <a:p>
            <a:pPr algn="r"/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747" y="1854123"/>
            <a:ext cx="11128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00B050"/>
                </a:solidFill>
              </a:rPr>
              <a:t>FCC-</a:t>
            </a:r>
            <a:r>
              <a:rPr lang="en-GB" sz="2000" b="1" dirty="0" err="1" smtClean="0">
                <a:solidFill>
                  <a:srgbClr val="00B050"/>
                </a:solidFill>
              </a:rPr>
              <a:t>hh</a:t>
            </a:r>
            <a:endParaRPr lang="en-GB" sz="2000" b="1" dirty="0" smtClean="0">
              <a:solidFill>
                <a:srgbClr val="00B050"/>
              </a:solidFill>
            </a:endParaRPr>
          </a:p>
          <a:p>
            <a:pPr algn="ctr"/>
            <a:r>
              <a:rPr lang="de-AT" sz="2000" b="1" dirty="0" smtClean="0">
                <a:solidFill>
                  <a:srgbClr val="00B050"/>
                </a:solidFill>
              </a:rPr>
              <a:t>layout</a:t>
            </a:r>
            <a:endParaRPr lang="en-GB" sz="2000" dirty="0">
              <a:solidFill>
                <a:srgbClr val="0C377B"/>
              </a:solidFill>
            </a:endParaRPr>
          </a:p>
        </p:txBody>
      </p:sp>
      <p:sp>
        <p:nvSpPr>
          <p:cNvPr id="261" name="Shape 262"/>
          <p:cNvSpPr/>
          <p:nvPr/>
        </p:nvSpPr>
        <p:spPr>
          <a:xfrm flipH="1">
            <a:off x="7000022" y="4028285"/>
            <a:ext cx="243821" cy="158297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2250">
              <a:solidFill>
                <a:srgbClr val="41414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62" name="Shape 263"/>
          <p:cNvSpPr/>
          <p:nvPr/>
        </p:nvSpPr>
        <p:spPr>
          <a:xfrm>
            <a:off x="6493119" y="4012023"/>
            <a:ext cx="222248" cy="175307"/>
          </a:xfrm>
          <a:prstGeom prst="line">
            <a:avLst/>
          </a:prstGeom>
          <a:ln w="25400">
            <a:solidFill>
              <a:srgbClr val="FF27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2250">
              <a:solidFill>
                <a:srgbClr val="41414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23682" y="5758788"/>
            <a:ext cx="95410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C377B"/>
                </a:solidFill>
              </a:rPr>
              <a:t>K. Oide</a:t>
            </a:r>
            <a:endParaRPr lang="en-GB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6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4"/>
            <a:ext cx="9150188" cy="864096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FF00"/>
                </a:solidFill>
              </a:rPr>
              <a:t>FCC-</a:t>
            </a:r>
            <a:r>
              <a:rPr lang="en-US" sz="3600" b="1" dirty="0" err="1" smtClean="0">
                <a:solidFill>
                  <a:srgbClr val="FFFF00"/>
                </a:solidFill>
              </a:rPr>
              <a:t>ee</a:t>
            </a:r>
            <a:r>
              <a:rPr lang="en-US" sz="3600" b="1" dirty="0" smtClean="0">
                <a:solidFill>
                  <a:srgbClr val="FFFF00"/>
                </a:solidFill>
              </a:rPr>
              <a:t> scope</a:t>
            </a:r>
            <a:endParaRPr lang="en-US" sz="36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610" y="799543"/>
                <a:ext cx="9068849" cy="5072158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marL="170260" indent="-17026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kern="0" dirty="0" smtClean="0">
                    <a:solidFill>
                      <a:srgbClr val="FF0000"/>
                    </a:solidFill>
                  </a:rPr>
                  <a:t>physics </a:t>
                </a:r>
                <a:r>
                  <a:rPr lang="en-US" sz="2400" b="1" kern="0" dirty="0">
                    <a:solidFill>
                      <a:srgbClr val="FF0000"/>
                    </a:solidFill>
                  </a:rPr>
                  <a:t>programs / energies:</a:t>
                </a:r>
                <a:endParaRPr lang="en-US" sz="2400" b="1" i="1" kern="0" dirty="0">
                  <a:solidFill>
                    <a:srgbClr val="FF0000"/>
                  </a:solidFill>
                </a:endParaRPr>
              </a:p>
              <a:p>
                <a:pPr marL="270272" lvl="1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</a:pPr>
                <a:r>
                  <a:rPr lang="en-US" sz="2400" b="1" i="1" kern="0" dirty="0">
                    <a:solidFill>
                      <a:srgbClr val="0000FF"/>
                    </a:solidFill>
                  </a:rPr>
                  <a:t>Z (45.5 GeV) Z pole, 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‘</a:t>
                </a:r>
                <a:r>
                  <a:rPr lang="en-US" sz="2400" i="1" kern="0" dirty="0" err="1">
                    <a:solidFill>
                      <a:srgbClr val="000000"/>
                    </a:solidFill>
                  </a:rPr>
                  <a:t>TeraZ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’ and high precision M</a:t>
                </a:r>
                <a:r>
                  <a:rPr lang="en-US" sz="2400" i="1" kern="0" baseline="-25000" dirty="0">
                    <a:solidFill>
                      <a:srgbClr val="000000"/>
                    </a:solidFill>
                  </a:rPr>
                  <a:t>Z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 &amp; </a:t>
                </a:r>
                <a:r>
                  <a:rPr lang="en-US" sz="2400" i="1" kern="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sz="2400" i="1" kern="0" baseline="-25000" dirty="0">
                    <a:solidFill>
                      <a:srgbClr val="000000"/>
                    </a:solidFill>
                  </a:rPr>
                  <a:t>Z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 </a:t>
                </a:r>
              </a:p>
              <a:p>
                <a:pPr marL="270272" lvl="1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</a:pPr>
                <a:r>
                  <a:rPr lang="en-US" sz="2400" b="1" i="1" kern="0" dirty="0">
                    <a:solidFill>
                      <a:srgbClr val="0000FF"/>
                    </a:solidFill>
                  </a:rPr>
                  <a:t>W (80 GeV) W pair production 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threshold, high precision M</a:t>
                </a:r>
                <a:r>
                  <a:rPr lang="en-US" sz="2400" i="1" kern="0" baseline="-25000" dirty="0">
                    <a:solidFill>
                      <a:srgbClr val="000000"/>
                    </a:solidFill>
                  </a:rPr>
                  <a:t>W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 </a:t>
                </a:r>
              </a:p>
              <a:p>
                <a:pPr marL="270272" lvl="1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</a:pPr>
                <a:r>
                  <a:rPr lang="en-US" sz="2400" b="1" i="1" kern="0" dirty="0">
                    <a:solidFill>
                      <a:srgbClr val="0000FF"/>
                    </a:solidFill>
                  </a:rPr>
                  <a:t>H (120 GeV) ZH production 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(maximum rate of H’s) </a:t>
                </a:r>
              </a:p>
              <a:p>
                <a:pPr marL="270272" lvl="1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</a:pPr>
                <a:r>
                  <a:rPr lang="en-US" sz="2400" b="1" i="1" kern="0" dirty="0" smtClean="0">
                    <a:solidFill>
                      <a:srgbClr val="0000FF"/>
                    </a:solidFill>
                  </a:rPr>
                  <a:t>t (175 </a:t>
                </a:r>
                <a:r>
                  <a:rPr lang="en-US" sz="2400" b="1" i="1" kern="0" dirty="0" err="1">
                    <a:solidFill>
                      <a:srgbClr val="0000FF"/>
                    </a:solidFill>
                  </a:rPr>
                  <a:t>GeV</a:t>
                </a:r>
                <a:r>
                  <a:rPr lang="en-US" sz="2400" b="1" i="1" kern="0" dirty="0">
                    <a:solidFill>
                      <a:srgbClr val="0000FF"/>
                    </a:solidFill>
                  </a:rPr>
                  <a:t>): </a:t>
                </a:r>
                <a14:m>
                  <m:oMath xmlns:m="http://schemas.openxmlformats.org/officeDocument/2006/math">
                    <m:r>
                      <a:rPr lang="en-US" sz="2400" b="1" i="1" kern="0">
                        <a:solidFill>
                          <a:srgbClr val="0000FF"/>
                        </a:solidFill>
                        <a:latin typeface="Cambria Math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sz="2400" b="1" i="1" ker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kern="0">
                            <a:solidFill>
                              <a:srgbClr val="0000FF"/>
                            </a:solidFill>
                            <a:latin typeface="Cambria Math"/>
                          </a:rPr>
                          <m:t>𝒕</m:t>
                        </m:r>
                      </m:e>
                    </m:acc>
                    <m:r>
                      <a:rPr lang="en-US" sz="2400" b="1" i="1" kern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400" b="1" i="1" kern="0" dirty="0">
                    <a:solidFill>
                      <a:srgbClr val="0000FF"/>
                    </a:solidFill>
                  </a:rPr>
                  <a:t>threshold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, H studies</a:t>
                </a:r>
              </a:p>
              <a:p>
                <a:pPr marL="170260" indent="-17026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i="1" kern="0" dirty="0" smtClean="0">
                    <a:solidFill>
                      <a:srgbClr val="D60093"/>
                    </a:solidFill>
                  </a:rPr>
                  <a:t> </a:t>
                </a:r>
                <a:r>
                  <a:rPr lang="en-US" sz="2400" b="1" kern="0" dirty="0">
                    <a:solidFill>
                      <a:srgbClr val="FF0000"/>
                    </a:solidFill>
                  </a:rPr>
                  <a:t>beam energy range from 35 GeV to </a:t>
                </a:r>
                <a14:m>
                  <m:oMath xmlns:m="http://schemas.openxmlformats.org/officeDocument/2006/math">
                    <m:r>
                      <a:rPr lang="en-US" sz="2400" b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b="1" kern="0" dirty="0">
                    <a:solidFill>
                      <a:srgbClr val="FF0000"/>
                    </a:solidFill>
                  </a:rPr>
                  <a:t>200 GeV</a:t>
                </a:r>
              </a:p>
              <a:p>
                <a:pPr marL="170260" indent="-17026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GB" sz="2400" i="1" kern="0" dirty="0">
                    <a:solidFill>
                      <a:srgbClr val="000000"/>
                    </a:solidFill>
                  </a:rPr>
                  <a:t> </a:t>
                </a:r>
                <a:r>
                  <a:rPr lang="en-GB" sz="2400" b="1" kern="0" dirty="0">
                    <a:solidFill>
                      <a:srgbClr val="FF0000"/>
                    </a:solidFill>
                  </a:rPr>
                  <a:t>highest possible luminosities </a:t>
                </a:r>
                <a:r>
                  <a:rPr lang="en-GB" sz="2400" i="1" kern="0" dirty="0">
                    <a:solidFill>
                      <a:srgbClr val="000000"/>
                    </a:solidFill>
                  </a:rPr>
                  <a:t>at all working </a:t>
                </a:r>
                <a:r>
                  <a:rPr lang="en-GB" sz="2400" i="1" kern="0" dirty="0" smtClean="0">
                    <a:solidFill>
                      <a:srgbClr val="000000"/>
                    </a:solidFill>
                  </a:rPr>
                  <a:t>points</a:t>
                </a:r>
                <a:endParaRPr lang="en-US" sz="2400" kern="0" dirty="0">
                  <a:solidFill>
                    <a:srgbClr val="000000"/>
                  </a:solidFill>
                </a:endParaRPr>
              </a:p>
              <a:p>
                <a:pPr marL="170260" indent="-170260" eaLnBrk="0" fontAlgn="base" hangingPunct="0">
                  <a:spcBef>
                    <a:spcPts val="450"/>
                  </a:spcBef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 smtClean="0">
                    <a:solidFill>
                      <a:srgbClr val="000000"/>
                    </a:solidFill>
                  </a:rPr>
                  <a:t> possibly </a:t>
                </a:r>
                <a:r>
                  <a:rPr lang="en-US" sz="2400" b="1" i="1" kern="0" dirty="0" smtClean="0">
                    <a:solidFill>
                      <a:srgbClr val="0000FF"/>
                    </a:solidFill>
                  </a:rPr>
                  <a:t>H</a:t>
                </a:r>
                <a:r>
                  <a:rPr lang="en-US" sz="2400" b="1" kern="0" dirty="0" smtClean="0">
                    <a:solidFill>
                      <a:srgbClr val="0000FF"/>
                    </a:solidFill>
                  </a:rPr>
                  <a:t> (63 GeV) direct </a:t>
                </a:r>
                <a:r>
                  <a:rPr lang="en-US" sz="2400" b="1" i="1" kern="0" dirty="0" smtClean="0">
                    <a:solidFill>
                      <a:srgbClr val="0000FF"/>
                    </a:solidFill>
                  </a:rPr>
                  <a:t>s</a:t>
                </a:r>
                <a:r>
                  <a:rPr lang="en-US" sz="2400" b="1" kern="0" dirty="0" smtClean="0">
                    <a:solidFill>
                      <a:srgbClr val="0000FF"/>
                    </a:solidFill>
                  </a:rPr>
                  <a:t>-channel </a:t>
                </a:r>
                <a:r>
                  <a:rPr lang="en-US" sz="2400" kern="0" dirty="0" smtClean="0">
                    <a:solidFill>
                      <a:srgbClr val="000000"/>
                    </a:solidFill>
                  </a:rPr>
                  <a:t>production with 	</a:t>
                </a:r>
                <a:r>
                  <a:rPr lang="en-US" sz="2400" b="1" kern="0" dirty="0" err="1" smtClean="0">
                    <a:solidFill>
                      <a:srgbClr val="FF0000"/>
                    </a:solidFill>
                  </a:rPr>
                  <a:t>monochromatization</a:t>
                </a:r>
                <a:r>
                  <a:rPr lang="en-US" sz="2400" b="1" kern="0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:pPr lvl="1" eaLnBrk="0" fontAlgn="base" hangingPunct="0">
                  <a:spcBef>
                    <a:spcPts val="450"/>
                  </a:spcBef>
                  <a:buClr>
                    <a:srgbClr val="0000FF"/>
                  </a:buClr>
                  <a:buSzPct val="80000"/>
                </a:pPr>
                <a:r>
                  <a:rPr lang="en-US" sz="2400" kern="0" dirty="0">
                    <a:solidFill>
                      <a:srgbClr val="4D4D4D"/>
                    </a:solidFill>
                  </a:rPr>
                  <a:t>	</a:t>
                </a:r>
                <a:r>
                  <a:rPr lang="en-US" sz="2400" kern="0" dirty="0" smtClean="0">
                    <a:solidFill>
                      <a:srgbClr val="4D4D4D"/>
                    </a:solidFill>
                  </a:rPr>
                  <a:t>(</a:t>
                </a:r>
                <a:r>
                  <a:rPr lang="en-US" sz="2400" b="1" kern="0" dirty="0" err="1" smtClean="0">
                    <a:solidFill>
                      <a:srgbClr val="0000FF"/>
                    </a:solidFill>
                  </a:rPr>
                  <a:t>c.m</a:t>
                </a:r>
                <a:r>
                  <a:rPr lang="en-US" sz="2400" b="1" kern="0" dirty="0" smtClean="0">
                    <a:solidFill>
                      <a:srgbClr val="0000FF"/>
                    </a:solidFill>
                  </a:rPr>
                  <a:t>. energy spread &lt;6 MeV</a:t>
                </a:r>
                <a:r>
                  <a:rPr lang="en-US" sz="2400" kern="0" dirty="0" smtClean="0">
                    <a:solidFill>
                      <a:srgbClr val="4D4D4D"/>
                    </a:solidFill>
                  </a:rPr>
                  <a:t>, presentation at IPAC’16) </a:t>
                </a:r>
                <a:endParaRPr lang="en-US" sz="2400" i="1" kern="0" dirty="0" smtClean="0">
                  <a:solidFill>
                    <a:srgbClr val="4D4D4D"/>
                  </a:solidFill>
                </a:endParaRPr>
              </a:p>
              <a:p>
                <a:pPr marL="170260" indent="-170260" eaLnBrk="0" fontAlgn="base" hangingPunct="0">
                  <a:spcBef>
                    <a:spcPts val="450"/>
                  </a:spcBef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kern="0" dirty="0" smtClean="0">
                    <a:solidFill>
                      <a:srgbClr val="FF0000"/>
                    </a:solidFill>
                  </a:rPr>
                  <a:t>beam polarization </a:t>
                </a:r>
                <a:r>
                  <a:rPr lang="en-US" sz="2400" b="1" kern="0" dirty="0">
                    <a:solidFill>
                      <a:srgbClr val="FF0000"/>
                    </a:solidFill>
                  </a:rPr>
                  <a:t>up to ≥80 GeV 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for beam energy </a:t>
                </a:r>
                <a:r>
                  <a:rPr lang="en-US" sz="2400" kern="0" dirty="0" smtClean="0">
                    <a:solidFill>
                      <a:srgbClr val="000000"/>
                    </a:solidFill>
                  </a:rPr>
                  <a:t>calibration</a:t>
                </a:r>
                <a:endParaRPr lang="en-US" sz="2400" i="1" kern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0" y="799543"/>
                <a:ext cx="9068849" cy="5072158"/>
              </a:xfrm>
              <a:prstGeom prst="rect">
                <a:avLst/>
              </a:prstGeom>
              <a:blipFill rotWithShape="0">
                <a:blip r:embed="rId3"/>
                <a:stretch>
                  <a:fillRect l="-470" t="-841" r="-134" b="-19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063527" y="739484"/>
            <a:ext cx="4124014" cy="64800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A. </a:t>
            </a:r>
            <a:r>
              <a:rPr lang="en-GB" sz="1600" b="1" dirty="0" err="1" smtClean="0">
                <a:solidFill>
                  <a:prstClr val="black"/>
                </a:solidFill>
              </a:rPr>
              <a:t>Blondel</a:t>
            </a:r>
            <a:r>
              <a:rPr lang="en-GB" sz="1600" b="1" dirty="0" smtClean="0">
                <a:solidFill>
                  <a:prstClr val="black"/>
                </a:solidFill>
              </a:rPr>
              <a:t>, J. </a:t>
            </a:r>
            <a:r>
              <a:rPr lang="en-GB" sz="1600" b="1" dirty="0">
                <a:solidFill>
                  <a:prstClr val="black"/>
                </a:solidFill>
              </a:rPr>
              <a:t>E</a:t>
            </a:r>
            <a:r>
              <a:rPr lang="en-GB" sz="1600" b="1" dirty="0" smtClean="0">
                <a:solidFill>
                  <a:prstClr val="black"/>
                </a:solidFill>
              </a:rPr>
              <a:t>llis, C. Grojean, P. Janot, </a:t>
            </a:r>
          </a:p>
          <a:p>
            <a:r>
              <a:rPr lang="en-GB" sz="1600" b="1" dirty="0" smtClean="0">
                <a:solidFill>
                  <a:prstClr val="black"/>
                </a:solidFill>
              </a:rPr>
              <a:t>et al.</a:t>
            </a:r>
            <a:endParaRPr lang="en-GB" sz="1600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610" y="5700926"/>
            <a:ext cx="8841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260" indent="-170260" eaLnBrk="0" fontAlgn="base" hangingPunct="0">
              <a:spcBef>
                <a:spcPts val="45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kern="0" dirty="0">
                <a:solidFill>
                  <a:srgbClr val="003300"/>
                </a:solidFill>
              </a:rPr>
              <a:t> </a:t>
            </a:r>
            <a:r>
              <a:rPr lang="en-US" sz="2400" b="1" kern="0" dirty="0" smtClean="0">
                <a:solidFill>
                  <a:srgbClr val="003300"/>
                </a:solidFill>
              </a:rPr>
              <a:t>possible 1</a:t>
            </a:r>
            <a:r>
              <a:rPr lang="en-US" sz="2400" b="1" kern="0" baseline="30000" dirty="0" smtClean="0">
                <a:solidFill>
                  <a:srgbClr val="003300"/>
                </a:solidFill>
              </a:rPr>
              <a:t>st</a:t>
            </a:r>
            <a:r>
              <a:rPr lang="en-US" sz="2400" b="1" kern="0" dirty="0" smtClean="0">
                <a:solidFill>
                  <a:srgbClr val="003300"/>
                </a:solidFill>
              </a:rPr>
              <a:t> step of ~100 </a:t>
            </a:r>
            <a:r>
              <a:rPr lang="en-US" sz="2400" b="1" kern="0" dirty="0" err="1" smtClean="0">
                <a:solidFill>
                  <a:srgbClr val="003300"/>
                </a:solidFill>
              </a:rPr>
              <a:t>TeV</a:t>
            </a:r>
            <a:r>
              <a:rPr lang="en-US" sz="2400" b="1" kern="0" dirty="0" smtClean="0">
                <a:solidFill>
                  <a:srgbClr val="003300"/>
                </a:solidFill>
              </a:rPr>
              <a:t> hadron collider (FCC-</a:t>
            </a:r>
            <a:r>
              <a:rPr lang="en-US" sz="2400" b="1" kern="0" dirty="0" err="1" smtClean="0">
                <a:solidFill>
                  <a:srgbClr val="003300"/>
                </a:solidFill>
              </a:rPr>
              <a:t>hh</a:t>
            </a:r>
            <a:r>
              <a:rPr lang="en-US" sz="2400" b="1" kern="0" dirty="0" smtClean="0">
                <a:solidFill>
                  <a:srgbClr val="003300"/>
                </a:solidFill>
              </a:rPr>
              <a:t>)</a:t>
            </a:r>
            <a:endParaRPr lang="en-US" sz="2400" i="1" kern="0" dirty="0">
              <a:solidFill>
                <a:srgbClr val="003300"/>
              </a:solidFill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" y="37205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08491" y="1014986"/>
            <a:ext cx="2270814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C377B"/>
                </a:solidFill>
              </a:rPr>
              <a:t>JHEP 01 (2014) 164</a:t>
            </a:r>
          </a:p>
        </p:txBody>
      </p:sp>
    </p:spTree>
    <p:extLst>
      <p:ext uri="{BB962C8B-B14F-4D97-AF65-F5344CB8AC3E}">
        <p14:creationId xmlns:p14="http://schemas.microsoft.com/office/powerpoint/2010/main" val="21164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8" y="972816"/>
            <a:ext cx="7207920" cy="51204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sp>
        <p:nvSpPr>
          <p:cNvPr id="3" name="Diamond 2"/>
          <p:cNvSpPr/>
          <p:nvPr/>
        </p:nvSpPr>
        <p:spPr>
          <a:xfrm>
            <a:off x="4652234" y="1007637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Diamond 3"/>
          <p:cNvSpPr/>
          <p:nvPr/>
        </p:nvSpPr>
        <p:spPr>
          <a:xfrm>
            <a:off x="5193749" y="1714612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Diamond 4"/>
          <p:cNvSpPr/>
          <p:nvPr/>
        </p:nvSpPr>
        <p:spPr>
          <a:xfrm>
            <a:off x="5455046" y="2077614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5848" y="1086621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FCC-</a:t>
            </a:r>
            <a:r>
              <a:rPr lang="en-GB" sz="2000" b="1" dirty="0" err="1" smtClean="0">
                <a:solidFill>
                  <a:srgbClr val="FF0000"/>
                </a:solidFill>
              </a:rPr>
              <a:t>ee</a:t>
            </a:r>
            <a:endParaRPr lang="en-GB" sz="20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195736" y="1498886"/>
            <a:ext cx="2304256" cy="1319264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728024" y="1176186"/>
            <a:ext cx="882352" cy="59201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5" idx="2"/>
          </p:cNvCxnSpPr>
          <p:nvPr/>
        </p:nvCxnSpPr>
        <p:spPr>
          <a:xfrm flipV="1">
            <a:off x="5202132" y="2293638"/>
            <a:ext cx="396930" cy="590916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666964" y="1592625"/>
            <a:ext cx="977044" cy="55433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iamond 17"/>
          <p:cNvSpPr/>
          <p:nvPr/>
        </p:nvSpPr>
        <p:spPr>
          <a:xfrm>
            <a:off x="4914100" y="1412776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2065" y="5427199"/>
            <a:ext cx="17827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0C377B"/>
                </a:solidFill>
              </a:rPr>
              <a:t>Marica Biagini 2016</a:t>
            </a:r>
            <a:endParaRPr lang="en-GB" sz="1200" dirty="0">
              <a:solidFill>
                <a:srgbClr val="0C377B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3532626"/>
            <a:ext cx="7209098" cy="1938992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00CC"/>
                </a:solidFill>
                <a:latin typeface="Calibri"/>
              </a:rPr>
              <a:t>c</a:t>
            </a:r>
            <a:r>
              <a:rPr lang="en-GB" sz="4000" b="1" dirty="0" smtClean="0">
                <a:solidFill>
                  <a:srgbClr val="0000CC"/>
                </a:solidFill>
                <a:latin typeface="Calibri"/>
              </a:rPr>
              <a:t>ombining successful ingredients of recent colliders → extremely high luminosity at high energies </a:t>
            </a:r>
            <a:endParaRPr lang="en-GB" sz="4000" b="1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64818" y="968529"/>
            <a:ext cx="2046266" cy="5232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C377B"/>
                </a:solidFill>
                <a:latin typeface="Calibri"/>
              </a:rPr>
              <a:t>LEP: </a:t>
            </a:r>
          </a:p>
          <a:p>
            <a:r>
              <a:rPr lang="en-GB" b="1" dirty="0" smtClean="0">
                <a:solidFill>
                  <a:srgbClr val="0C377B"/>
                </a:solidFill>
                <a:latin typeface="Calibri"/>
              </a:rPr>
              <a:t>     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high energy</a:t>
            </a:r>
          </a:p>
          <a:p>
            <a:r>
              <a:rPr lang="en-GB" b="1" dirty="0" smtClean="0">
                <a:solidFill>
                  <a:srgbClr val="0C377B"/>
                </a:solidFill>
                <a:latin typeface="Calibri"/>
              </a:rPr>
              <a:t>     SR effects </a:t>
            </a:r>
          </a:p>
          <a:p>
            <a:endParaRPr lang="en-GB" sz="1000" b="1" dirty="0" smtClean="0">
              <a:solidFill>
                <a:srgbClr val="0C377B"/>
              </a:solidFill>
              <a:latin typeface="Calibri"/>
            </a:endParaRPr>
          </a:p>
          <a:p>
            <a:r>
              <a:rPr lang="de-AT" b="1" i="1" dirty="0" smtClean="0">
                <a:solidFill>
                  <a:srgbClr val="0C377B"/>
                </a:solidFill>
                <a:latin typeface="Calibri"/>
              </a:rPr>
              <a:t>B-factories:</a:t>
            </a:r>
            <a:endParaRPr lang="en-GB" b="1" i="1" dirty="0" smtClean="0">
              <a:solidFill>
                <a:srgbClr val="0C377B"/>
              </a:solidFill>
              <a:latin typeface="Calibri"/>
            </a:endParaRPr>
          </a:p>
          <a:p>
            <a:r>
              <a:rPr lang="en-GB" b="1" dirty="0" smtClean="0">
                <a:solidFill>
                  <a:srgbClr val="0C377B"/>
                </a:solidFill>
                <a:latin typeface="Calibri"/>
              </a:rPr>
              <a:t>KEKB &amp; PEP-II:</a:t>
            </a:r>
          </a:p>
          <a:p>
            <a:pPr defTabSz="266700"/>
            <a:r>
              <a:rPr lang="en-GB" b="1" dirty="0" smtClean="0">
                <a:solidFill>
                  <a:srgbClr val="0C377B"/>
                </a:solidFill>
                <a:latin typeface="Calibri"/>
              </a:rPr>
              <a:t>	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high beam </a:t>
            </a:r>
          </a:p>
          <a:p>
            <a:pPr defTabSz="266700"/>
            <a:r>
              <a:rPr lang="en-GB" b="1" dirty="0">
                <a:solidFill>
                  <a:srgbClr val="FF0000"/>
                </a:solidFill>
                <a:latin typeface="Calibri"/>
              </a:rPr>
              <a:t>	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currents</a:t>
            </a:r>
            <a:endParaRPr lang="en-GB" b="1" dirty="0" smtClean="0">
              <a:solidFill>
                <a:srgbClr val="0C377B"/>
              </a:solidFill>
              <a:latin typeface="Calibri"/>
            </a:endParaRPr>
          </a:p>
          <a:p>
            <a:pPr defTabSz="266700"/>
            <a:r>
              <a:rPr lang="en-GB" b="1" dirty="0">
                <a:solidFill>
                  <a:srgbClr val="0C377B"/>
                </a:solidFill>
                <a:latin typeface="Calibri"/>
              </a:rPr>
              <a:t>	</a:t>
            </a:r>
            <a:r>
              <a:rPr lang="en-GB" b="1" dirty="0" smtClean="0">
                <a:solidFill>
                  <a:srgbClr val="0C377B"/>
                </a:solidFill>
                <a:latin typeface="Calibri"/>
              </a:rPr>
              <a:t>top-up injection</a:t>
            </a:r>
          </a:p>
          <a:p>
            <a:pPr defTabSz="266700"/>
            <a:r>
              <a:rPr lang="en-GB" sz="800" b="1" dirty="0" smtClean="0">
                <a:solidFill>
                  <a:srgbClr val="0C377B"/>
                </a:solidFill>
                <a:latin typeface="Calibri"/>
              </a:rPr>
              <a:t>  </a:t>
            </a:r>
          </a:p>
          <a:p>
            <a:pPr defTabSz="266700"/>
            <a:r>
              <a:rPr lang="en-GB" b="1" dirty="0" smtClean="0">
                <a:solidFill>
                  <a:srgbClr val="0C377B"/>
                </a:solidFill>
                <a:latin typeface="Calibri"/>
              </a:rPr>
              <a:t>DA</a:t>
            </a:r>
            <a:r>
              <a:rPr lang="en-GB" b="1" dirty="0" smtClean="0">
                <a:solidFill>
                  <a:srgbClr val="0C377B"/>
                </a:solidFill>
                <a:latin typeface="Symbol" panose="05050102010706020507" pitchFamily="18" charset="2"/>
              </a:rPr>
              <a:t>F</a:t>
            </a:r>
            <a:r>
              <a:rPr lang="en-GB" b="1" dirty="0" smtClean="0">
                <a:solidFill>
                  <a:srgbClr val="0C377B"/>
                </a:solidFill>
                <a:latin typeface="Calibri"/>
              </a:rPr>
              <a:t>NE: 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crab waist </a:t>
            </a:r>
          </a:p>
          <a:p>
            <a:endParaRPr lang="de-AT" sz="1000" b="1" i="1" dirty="0" smtClean="0">
              <a:solidFill>
                <a:srgbClr val="0C377B"/>
              </a:solidFill>
              <a:latin typeface="Calibri"/>
            </a:endParaRPr>
          </a:p>
          <a:p>
            <a:r>
              <a:rPr lang="de-AT" b="1" i="1" dirty="0" smtClean="0">
                <a:solidFill>
                  <a:srgbClr val="0C377B"/>
                </a:solidFill>
                <a:latin typeface="Calibri"/>
              </a:rPr>
              <a:t>Super B-factories</a:t>
            </a:r>
            <a:endParaRPr lang="en-GB" b="1" i="1" dirty="0" smtClean="0">
              <a:solidFill>
                <a:srgbClr val="0C377B"/>
              </a:solidFill>
              <a:latin typeface="Calibri"/>
            </a:endParaRPr>
          </a:p>
          <a:p>
            <a:r>
              <a:rPr lang="en-GB" b="1" dirty="0" smtClean="0">
                <a:solidFill>
                  <a:srgbClr val="0C377B"/>
                </a:solidFill>
                <a:latin typeface="Calibri"/>
              </a:rPr>
              <a:t>S-KEKB: 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low </a:t>
            </a:r>
            <a:r>
              <a:rPr lang="en-GB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GB" b="1" baseline="-25000" dirty="0" smtClean="0">
                <a:solidFill>
                  <a:srgbClr val="FF0000"/>
                </a:solidFill>
                <a:latin typeface="Calibri"/>
              </a:rPr>
              <a:t>y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* </a:t>
            </a:r>
          </a:p>
          <a:p>
            <a:endParaRPr lang="en-GB" b="1" dirty="0" smtClean="0">
              <a:solidFill>
                <a:srgbClr val="0C377B"/>
              </a:solidFill>
              <a:latin typeface="Calibri"/>
            </a:endParaRPr>
          </a:p>
          <a:p>
            <a:r>
              <a:rPr lang="en-GB" b="1" dirty="0" smtClean="0">
                <a:solidFill>
                  <a:srgbClr val="0C377B"/>
                </a:solidFill>
                <a:latin typeface="Calibri"/>
              </a:rPr>
              <a:t>KEKB:</a:t>
            </a:r>
            <a:r>
              <a:rPr lang="en-GB" b="1" i="1" dirty="0" smtClean="0">
                <a:solidFill>
                  <a:srgbClr val="0C377B"/>
                </a:solidFill>
                <a:latin typeface="Calibri"/>
              </a:rPr>
              <a:t> e</a:t>
            </a:r>
            <a:r>
              <a:rPr lang="en-GB" b="1" baseline="30000" dirty="0" smtClean="0">
                <a:solidFill>
                  <a:srgbClr val="0C377B"/>
                </a:solidFill>
                <a:latin typeface="Calibri"/>
              </a:rPr>
              <a:t>+</a:t>
            </a:r>
            <a:r>
              <a:rPr lang="en-GB" b="1" dirty="0" smtClean="0">
                <a:solidFill>
                  <a:srgbClr val="0C377B"/>
                </a:solidFill>
                <a:latin typeface="Calibri"/>
              </a:rPr>
              <a:t> source </a:t>
            </a:r>
          </a:p>
          <a:p>
            <a:endParaRPr lang="en-GB" b="1" dirty="0" smtClean="0">
              <a:solidFill>
                <a:srgbClr val="0C377B"/>
              </a:solidFill>
              <a:latin typeface="Calibri"/>
            </a:endParaRPr>
          </a:p>
          <a:p>
            <a:r>
              <a:rPr lang="en-GB" b="1" dirty="0" smtClean="0">
                <a:solidFill>
                  <a:srgbClr val="0C377B"/>
                </a:solidFill>
                <a:latin typeface="Calibri"/>
              </a:rPr>
              <a:t>HERA, LEP, RHIC: </a:t>
            </a:r>
          </a:p>
          <a:p>
            <a:r>
              <a:rPr lang="en-GB" b="1" dirty="0" smtClean="0">
                <a:solidFill>
                  <a:srgbClr val="0C377B"/>
                </a:solidFill>
                <a:latin typeface="Calibri"/>
              </a:rPr>
              <a:t>       spin </a:t>
            </a:r>
          </a:p>
          <a:p>
            <a:pPr defTabSz="355600"/>
            <a:r>
              <a:rPr lang="en-GB" b="1" dirty="0">
                <a:solidFill>
                  <a:srgbClr val="0C377B"/>
                </a:solidFill>
                <a:latin typeface="Calibri"/>
              </a:rPr>
              <a:t>	</a:t>
            </a:r>
            <a:r>
              <a:rPr lang="en-GB" b="1" dirty="0" smtClean="0">
                <a:solidFill>
                  <a:srgbClr val="0C377B"/>
                </a:solidFill>
                <a:latin typeface="Calibri"/>
              </a:rPr>
              <a:t>gymnastics 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kern="0" dirty="0" smtClean="0"/>
              <a:t>   </a:t>
            </a:r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  &amp; CEPC </a:t>
            </a:r>
            <a:r>
              <a:rPr lang="en-US" sz="3200" dirty="0" smtClean="0"/>
              <a:t>exploit </a:t>
            </a:r>
            <a:r>
              <a:rPr lang="en-US" sz="3200" dirty="0"/>
              <a:t>lessons &amp; recipes </a:t>
            </a:r>
            <a:r>
              <a:rPr lang="en-US" sz="3200" dirty="0" smtClean="0"/>
              <a:t>from </a:t>
            </a:r>
            <a:r>
              <a:rPr lang="en-US" sz="3200" dirty="0"/>
              <a:t>past &amp;</a:t>
            </a:r>
            <a:r>
              <a:rPr lang="en-US" sz="3200" dirty="0" smtClean="0"/>
              <a:t> present </a:t>
            </a:r>
            <a:r>
              <a:rPr lang="en-US" sz="3200" dirty="0" err="1" smtClean="0"/>
              <a:t>e</a:t>
            </a:r>
            <a:r>
              <a:rPr lang="en-US" sz="3200" baseline="30000" dirty="0" err="1" smtClean="0"/>
              <a:t>+</a:t>
            </a:r>
            <a:r>
              <a:rPr lang="en-US" sz="3200" dirty="0" err="1" smtClean="0"/>
              <a:t>e</a:t>
            </a:r>
            <a:r>
              <a:rPr lang="en-US" sz="3200" baseline="30000" dirty="0" smtClean="0"/>
              <a:t>- </a:t>
            </a:r>
            <a:r>
              <a:rPr lang="en-US" sz="3200" dirty="0"/>
              <a:t>and </a:t>
            </a:r>
            <a:r>
              <a:rPr lang="en-US" sz="3200" i="1" dirty="0"/>
              <a:t>pp</a:t>
            </a:r>
            <a:r>
              <a:rPr lang="en-US" sz="3200" dirty="0"/>
              <a:t> colliders</a:t>
            </a:r>
          </a:p>
        </p:txBody>
      </p:sp>
    </p:spTree>
    <p:extLst>
      <p:ext uri="{BB962C8B-B14F-4D97-AF65-F5344CB8AC3E}">
        <p14:creationId xmlns:p14="http://schemas.microsoft.com/office/powerpoint/2010/main" val="160651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18" grpId="0" animBg="1"/>
      <p:bldP spid="20" grpId="0" animBg="1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61693" y="-60251"/>
            <a:ext cx="6519863" cy="800100"/>
          </a:xfrm>
        </p:spPr>
        <p:txBody>
          <a:bodyPr/>
          <a:lstStyle/>
          <a:p>
            <a:r>
              <a:rPr lang="en-US" sz="3600" dirty="0" err="1">
                <a:solidFill>
                  <a:schemeClr val="bg1"/>
                </a:solidFill>
              </a:rPr>
              <a:t>e</a:t>
            </a:r>
            <a:r>
              <a:rPr lang="en-US" sz="3600" dirty="0" err="1" smtClean="0">
                <a:solidFill>
                  <a:schemeClr val="bg1"/>
                </a:solidFill>
              </a:rPr>
              <a:t>e</a:t>
            </a:r>
            <a:r>
              <a:rPr lang="en-US" sz="3600" dirty="0" smtClean="0">
                <a:solidFill>
                  <a:schemeClr val="bg1"/>
                </a:solidFill>
              </a:rPr>
              <a:t> luminosity scaling</a:t>
            </a:r>
            <a:endParaRPr lang="en-GB" sz="3600" b="1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906782" y="2568725"/>
                <a:ext cx="4896544" cy="11917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en-GB" sz="3200" b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2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GB" sz="32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𝒍𝒖𝒎</m:t>
                          </m:r>
                        </m:sub>
                      </m:sSub>
                      <m:f>
                        <m:fPr>
                          <m:ctrlPr>
                            <a:rPr lang="en-GB" sz="32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32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GB" sz="32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𝑺𝑹</m:t>
                              </m:r>
                            </m:sub>
                          </m:sSub>
                          <m:r>
                            <a:rPr lang="en-GB" sz="32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  <m:sSub>
                            <m:sSubPr>
                              <m:ctrlPr>
                                <a:rPr lang="en-GB" sz="32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𝝃</m:t>
                              </m:r>
                            </m:e>
                            <m:sub>
                              <m:r>
                                <a:rPr lang="en-GB" sz="32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GB" sz="32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32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GB" sz="32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sub>
                            <m:sup>
                              <m:r>
                                <a:rPr lang="en-GB" sz="3200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GB" sz="32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p>
                              <m:r>
                                <a:rPr lang="en-GB" sz="3200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32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6782" y="2568725"/>
                <a:ext cx="4896544" cy="119173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Arrow Connector 55"/>
          <p:cNvCxnSpPr/>
          <p:nvPr/>
        </p:nvCxnSpPr>
        <p:spPr bwMode="auto">
          <a:xfrm flipH="1">
            <a:off x="5309262" y="1778383"/>
            <a:ext cx="219389" cy="81868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5528651" y="1317894"/>
            <a:ext cx="535081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800" b="1" kern="0" dirty="0">
                <a:solidFill>
                  <a:srgbClr val="FF0000"/>
                </a:solidFill>
              </a:rPr>
              <a:t>x</a:t>
            </a:r>
            <a:r>
              <a:rPr lang="en-GB" sz="2800" b="1" kern="0" dirty="0" smtClean="0">
                <a:solidFill>
                  <a:srgbClr val="FF0000"/>
                </a:solidFill>
              </a:rPr>
              <a:t>4</a:t>
            </a:r>
            <a:endParaRPr lang="fr-FR" sz="2800" b="1" kern="0" dirty="0" smtClean="0">
              <a:solidFill>
                <a:srgbClr val="FF0000"/>
              </a:solidFill>
            </a:endParaRPr>
          </a:p>
        </p:txBody>
      </p:sp>
      <p:cxnSp>
        <p:nvCxnSpPr>
          <p:cNvPr id="58" name="Straight Arrow Connector 57"/>
          <p:cNvCxnSpPr>
            <a:endCxn id="54" idx="0"/>
          </p:cNvCxnSpPr>
          <p:nvPr/>
        </p:nvCxnSpPr>
        <p:spPr bwMode="auto">
          <a:xfrm>
            <a:off x="3518167" y="1938362"/>
            <a:ext cx="836887" cy="630363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9" name="TextBox 58"/>
          <p:cNvSpPr txBox="1"/>
          <p:nvPr/>
        </p:nvSpPr>
        <p:spPr>
          <a:xfrm>
            <a:off x="3098256" y="1440030"/>
            <a:ext cx="99729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800" b="1" kern="0" dirty="0">
                <a:solidFill>
                  <a:srgbClr val="FF0000"/>
                </a:solidFill>
              </a:rPr>
              <a:t>x</a:t>
            </a:r>
            <a:r>
              <a:rPr lang="en-GB" sz="2800" b="1" kern="0" dirty="0" smtClean="0">
                <a:solidFill>
                  <a:srgbClr val="FF0000"/>
                </a:solidFill>
              </a:rPr>
              <a:t>4.5</a:t>
            </a:r>
            <a:endParaRPr lang="fr-FR" sz="2800" b="1" kern="0" dirty="0" smtClean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709710" y="4350748"/>
            <a:ext cx="1804101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800" b="1" kern="0" dirty="0">
                <a:solidFill>
                  <a:srgbClr val="FF0000"/>
                </a:solidFill>
              </a:rPr>
              <a:t>x</a:t>
            </a:r>
            <a:r>
              <a:rPr lang="en-GB" sz="2800" b="1" kern="0" dirty="0" smtClean="0">
                <a:solidFill>
                  <a:srgbClr val="FF0000"/>
                </a:solidFill>
              </a:rPr>
              <a:t>1/25-1/50</a:t>
            </a:r>
            <a:endParaRPr lang="fr-FR" sz="2800" b="1" kern="0" dirty="0" smtClean="0">
              <a:solidFill>
                <a:srgbClr val="FF0000"/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 bwMode="auto">
          <a:xfrm flipV="1">
            <a:off x="4354711" y="3729522"/>
            <a:ext cx="537755" cy="636414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flipH="1" flipV="1">
            <a:off x="5738010" y="3398247"/>
            <a:ext cx="651443" cy="521151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6537467" y="3615738"/>
            <a:ext cx="164915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800" b="1" kern="0" dirty="0" smtClean="0">
                <a:solidFill>
                  <a:srgbClr val="008000"/>
                </a:solidFill>
              </a:rPr>
              <a:t>&lt;x2</a:t>
            </a:r>
            <a:endParaRPr lang="fr-FR" sz="2800" b="1" kern="0" dirty="0" smtClean="0">
              <a:solidFill>
                <a:srgbClr val="008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54206" y="1052777"/>
            <a:ext cx="284934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en-GB" sz="2800" b="1" i="1" kern="0" dirty="0" smtClean="0">
                <a:solidFill>
                  <a:srgbClr val="FF0000"/>
                </a:solidFill>
              </a:rPr>
              <a:t>FCC-</a:t>
            </a:r>
            <a:r>
              <a:rPr lang="en-GB" sz="2800" b="1" i="1" kern="0" dirty="0" err="1" smtClean="0">
                <a:solidFill>
                  <a:srgbClr val="FF0000"/>
                </a:solidFill>
              </a:rPr>
              <a:t>ee</a:t>
            </a:r>
            <a:r>
              <a:rPr lang="en-GB" sz="2800" b="1" i="1" kern="0" dirty="0">
                <a:solidFill>
                  <a:srgbClr val="FF0000"/>
                </a:solidFill>
              </a:rPr>
              <a:t> </a:t>
            </a:r>
            <a:r>
              <a:rPr lang="en-GB" sz="2800" b="1" kern="0" dirty="0" smtClean="0">
                <a:solidFill>
                  <a:srgbClr val="FF0000"/>
                </a:solidFill>
              </a:rPr>
              <a:t>vs LEP:</a:t>
            </a:r>
            <a:endParaRPr lang="fr-FR" sz="2800" b="1" kern="0" dirty="0" smtClean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3784400" y="5895142"/>
                <a:ext cx="5036071" cy="523220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14:m>
                  <m:oMath xmlns:m="http://schemas.openxmlformats.org/officeDocument/2006/math">
                    <m:r>
                      <a:rPr lang="en-GB" sz="2800" b="1" i="1" kern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en-GB" sz="2800" b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GB" sz="2800" b="1" kern="0" dirty="0" smtClean="0">
                    <a:solidFill>
                      <a:srgbClr val="FF0000"/>
                    </a:solidFill>
                  </a:rPr>
                  <a:t>extremely  high luminosity</a:t>
                </a:r>
                <a:endParaRPr lang="fr-FR" sz="2800" b="1" kern="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4400" y="5895142"/>
                <a:ext cx="5036071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/>
          <p:cNvSpPr txBox="1"/>
          <p:nvPr/>
        </p:nvSpPr>
        <p:spPr>
          <a:xfrm>
            <a:off x="6243531" y="1827371"/>
            <a:ext cx="153802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800" b="1" kern="0" dirty="0">
                <a:solidFill>
                  <a:srgbClr val="FF0000"/>
                </a:solidFill>
              </a:rPr>
              <a:t>x</a:t>
            </a:r>
            <a:r>
              <a:rPr lang="en-GB" sz="2800" b="1" kern="0" dirty="0" smtClean="0">
                <a:solidFill>
                  <a:srgbClr val="FF0000"/>
                </a:solidFill>
              </a:rPr>
              <a:t>1.5-2</a:t>
            </a:r>
            <a:endParaRPr lang="fr-FR" sz="2800" b="1" kern="0" dirty="0" smtClean="0">
              <a:solidFill>
                <a:srgbClr val="FF0000"/>
              </a:solidFill>
            </a:endParaRPr>
          </a:p>
        </p:txBody>
      </p:sp>
      <p:cxnSp>
        <p:nvCxnSpPr>
          <p:cNvPr id="67" name="Straight Arrow Connector 66"/>
          <p:cNvCxnSpPr/>
          <p:nvPr/>
        </p:nvCxnSpPr>
        <p:spPr bwMode="auto">
          <a:xfrm flipH="1">
            <a:off x="5788124" y="2224340"/>
            <a:ext cx="455407" cy="44629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7885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7" grpId="0"/>
      <p:bldP spid="59" grpId="0"/>
      <p:bldP spid="60" grpId="0"/>
      <p:bldP spid="63" grpId="0"/>
      <p:bldP spid="64" grpId="0"/>
      <p:bldP spid="65" grpId="0"/>
      <p:bldP spid="6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383" y="-19544"/>
            <a:ext cx="9150188" cy="864096"/>
          </a:xfrm>
          <a:prstGeom prst="rect">
            <a:avLst/>
          </a:prstGeom>
          <a:solidFill>
            <a:srgbClr val="000099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</a:rPr>
              <a:t>           FCC-</a:t>
            </a:r>
            <a:r>
              <a:rPr lang="en-US" b="1" dirty="0" err="1" smtClean="0">
                <a:solidFill>
                  <a:srgbClr val="FFFF00"/>
                </a:solidFill>
              </a:rPr>
              <a:t>ee</a:t>
            </a:r>
            <a:r>
              <a:rPr lang="en-US" b="1" dirty="0" smtClean="0">
                <a:solidFill>
                  <a:srgbClr val="FFFF00"/>
                </a:solidFill>
              </a:rPr>
              <a:t> key parameters </a:t>
            </a:r>
            <a:endParaRPr lang="en-US" b="1" dirty="0">
              <a:solidFill>
                <a:srgbClr val="FFFF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918727"/>
              </p:ext>
            </p:extLst>
          </p:nvPr>
        </p:nvGraphicFramePr>
        <p:xfrm>
          <a:off x="35496" y="982949"/>
          <a:ext cx="8988343" cy="5552688"/>
        </p:xfrm>
        <a:graphic>
          <a:graphicData uri="http://schemas.openxmlformats.org/drawingml/2006/table">
            <a:tbl>
              <a:tblPr firstRow="1" bandRow="1"/>
              <a:tblGrid>
                <a:gridCol w="3234797"/>
                <a:gridCol w="829424"/>
                <a:gridCol w="116840"/>
                <a:gridCol w="794752"/>
                <a:gridCol w="744847"/>
                <a:gridCol w="191257"/>
                <a:gridCol w="1008112"/>
                <a:gridCol w="1067995"/>
                <a:gridCol w="1000319"/>
              </a:tblGrid>
              <a:tr h="288032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/>
                        <a:t>parameter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 gridSpan="6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400" dirty="0" smtClean="0"/>
                        <a:t>FCC-</a:t>
                      </a:r>
                      <a:r>
                        <a:rPr lang="en-GB" sz="2400" dirty="0" err="1" smtClean="0"/>
                        <a:t>ee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400" b="1" dirty="0" smtClean="0"/>
                        <a:t>CEPC</a:t>
                      </a:r>
                      <a:endParaRPr lang="en-GB" sz="2400" b="1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400" b="0" dirty="0" smtClean="0"/>
                        <a:t>LEP2</a:t>
                      </a:r>
                      <a:endParaRPr lang="en-GB" sz="2400" b="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</a:tr>
              <a:tr h="2628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energy/beam [GeV]</a:t>
                      </a:r>
                      <a:endParaRPr lang="en-GB" sz="20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45</a:t>
                      </a:r>
                      <a:endParaRPr lang="en-GB" sz="20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120</a:t>
                      </a:r>
                      <a:endParaRPr lang="en-GB" sz="20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175</a:t>
                      </a:r>
                      <a:endParaRPr lang="en-GB" sz="20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120</a:t>
                      </a:r>
                      <a:endParaRPr lang="en-GB" sz="20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105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15467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bunches/beam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30180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91500</a:t>
                      </a:r>
                      <a:endParaRPr kumimoji="0" lang="en-GB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 770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78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50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1847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beam</a:t>
                      </a:r>
                      <a:r>
                        <a:rPr lang="en-GB" sz="2000" baseline="0" dirty="0" smtClean="0">
                          <a:latin typeface="Calibri" panose="020F0502020204030204" pitchFamily="34" charset="0"/>
                        </a:rPr>
                        <a:t> current [mA]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1450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30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6.6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19.2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3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1542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luminosity/IP x 10</a:t>
                      </a:r>
                      <a:r>
                        <a:rPr lang="en-GB" sz="2000" b="1" baseline="30000" dirty="0" smtClean="0">
                          <a:latin typeface="Calibri" panose="020F0502020204030204" pitchFamily="34" charset="0"/>
                        </a:rPr>
                        <a:t>34</a:t>
                      </a:r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 cm</a:t>
                      </a:r>
                      <a:r>
                        <a:rPr lang="en-GB" sz="2000" b="1" baseline="30000" dirty="0" smtClean="0">
                          <a:latin typeface="Calibri" panose="020F0502020204030204" pitchFamily="34" charset="0"/>
                        </a:rPr>
                        <a:t>-2</a:t>
                      </a:r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en-GB" sz="2000" b="1" baseline="30000" dirty="0" smtClean="0">
                          <a:latin typeface="Calibri" panose="020F0502020204030204" pitchFamily="34" charset="0"/>
                        </a:rPr>
                        <a:t>-1</a:t>
                      </a:r>
                      <a:endParaRPr lang="en-GB" sz="2000" b="1" baseline="-25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207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90</a:t>
                      </a: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</a:rPr>
                        <a:t>5.1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</a:rPr>
                        <a:t>1.3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r" defTabSz="914400" rtl="0" eaLnBrk="1" latinLnBrk="0" hangingPunct="1"/>
                      <a:r>
                        <a:rPr lang="en-GB" sz="2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n-GB" sz="2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0.0012</a:t>
                      </a:r>
                      <a:endParaRPr lang="en-GB" sz="2000" baseline="30000" dirty="0" smtClean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6829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energy loss/turn [GeV]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0.03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1.67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7.55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1.67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3.34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synchrotron power [MW]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6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100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28803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RF voltage [GV]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0.4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0.2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3.0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10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2.1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3.5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Calibri" panose="020F0502020204030204" pitchFamily="34" charset="0"/>
                        </a:rPr>
                        <a:t>rms</a:t>
                      </a:r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 bunch length (SR,+BS)</a:t>
                      </a:r>
                    </a:p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 [mm]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1.2, </a:t>
                      </a:r>
                    </a:p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6.7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1.6, 3.8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2.0,</a:t>
                      </a:r>
                      <a:r>
                        <a:rPr lang="en-GB" sz="2000" b="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 2.4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2.1, </a:t>
                      </a:r>
                    </a:p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2.5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2.7, </a:t>
                      </a:r>
                    </a:p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2.9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12, </a:t>
                      </a:r>
                    </a:p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12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153496"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Calibri" panose="020F0502020204030204" pitchFamily="34" charset="0"/>
                        </a:rPr>
                        <a:t>rms</a:t>
                      </a:r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 emittance </a:t>
                      </a:r>
                      <a:r>
                        <a:rPr lang="en-GB" sz="2000" dirty="0" err="1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GB" sz="2000" baseline="-25000" dirty="0" err="1" smtClean="0">
                          <a:latin typeface="Calibri" panose="020F0502020204030204" pitchFamily="34" charset="0"/>
                        </a:rPr>
                        <a:t>x,y</a:t>
                      </a:r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 [nm, pm]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0.2, 1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0.1, 1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0.6,</a:t>
                      </a:r>
                      <a:r>
                        <a:rPr lang="en-GB" sz="2000" b="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 1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1.3, 2.5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1.3,</a:t>
                      </a:r>
                      <a:r>
                        <a:rPr lang="en-GB" sz="2000" b="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 4.0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22, 250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153496"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Calibri" panose="020F0502020204030204" pitchFamily="34" charset="0"/>
                        </a:rPr>
                        <a:t>longit</a:t>
                      </a:r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. damping time [turns]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1320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72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23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72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31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crossing angle [</a:t>
                      </a:r>
                      <a:r>
                        <a:rPr lang="en-GB" sz="2000" dirty="0" err="1" smtClean="0">
                          <a:latin typeface="Calibri" panose="020F0502020204030204" pitchFamily="34" charset="0"/>
                        </a:rPr>
                        <a:t>mrad</a:t>
                      </a:r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30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30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30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33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0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143624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beam lifetime [min]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94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67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57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aseline="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110 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434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99711" y="4938427"/>
            <a:ext cx="3705726" cy="409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7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02" y="990789"/>
            <a:ext cx="8568952" cy="4667421"/>
          </a:xfrm>
        </p:spPr>
        <p:txBody>
          <a:bodyPr>
            <a:noAutofit/>
          </a:bodyPr>
          <a:lstStyle/>
          <a:p>
            <a:pPr marL="265113" indent="-265113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GB" sz="2400" dirty="0" smtClean="0"/>
              <a:t>high level of synchrotron radiation (SR)</a:t>
            </a:r>
          </a:p>
          <a:p>
            <a:pPr marL="354013" indent="-88900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54013" algn="l"/>
                <a:tab pos="530225" algn="l"/>
              </a:tabLst>
            </a:pPr>
            <a:r>
              <a:rPr lang="en-GB" sz="1800" dirty="0" smtClean="0"/>
              <a:t> FCC-</a:t>
            </a:r>
            <a:r>
              <a:rPr lang="en-GB" sz="1800" dirty="0" err="1" smtClean="0"/>
              <a:t>hh</a:t>
            </a:r>
            <a:r>
              <a:rPr lang="en-GB" sz="1800" dirty="0" smtClean="0"/>
              <a:t>: 5 MW in cold environment, </a:t>
            </a:r>
            <a:r>
              <a:rPr lang="en-GB" sz="1800" i="1" dirty="0" smtClean="0"/>
              <a:t>E</a:t>
            </a:r>
            <a:r>
              <a:rPr lang="en-GB" sz="1800" baseline="-25000" dirty="0" smtClean="0">
                <a:latin typeface="Symbol" panose="05050102010706020507" pitchFamily="18" charset="2"/>
              </a:rPr>
              <a:t>g</a:t>
            </a:r>
            <a:r>
              <a:rPr lang="en-GB" sz="1800" dirty="0" smtClean="0"/>
              <a:t>~4 </a:t>
            </a:r>
            <a:r>
              <a:rPr lang="en-GB" sz="1800" dirty="0" err="1" smtClean="0"/>
              <a:t>keV</a:t>
            </a:r>
            <a:r>
              <a:rPr lang="en-GB" sz="1800" dirty="0" smtClean="0"/>
              <a:t>, cryogenics power, vacuum, impedance </a:t>
            </a:r>
          </a:p>
          <a:p>
            <a:pPr marL="354013" lvl="0" indent="-88900">
              <a:spcBef>
                <a:spcPts val="900"/>
              </a:spcBef>
              <a:buClr>
                <a:srgbClr val="0055A0"/>
              </a:buClr>
              <a:buFont typeface="Arial" panose="020B0604020202020204" pitchFamily="34" charset="0"/>
              <a:buChar char="•"/>
              <a:tabLst>
                <a:tab pos="354013" algn="l"/>
                <a:tab pos="530225" algn="l"/>
              </a:tabLst>
            </a:pPr>
            <a:r>
              <a:rPr lang="en-GB" sz="1800" dirty="0"/>
              <a:t> </a:t>
            </a:r>
            <a:r>
              <a:rPr lang="en-GB" sz="1800" dirty="0" smtClean="0"/>
              <a:t>HE-:LHC: 170 kW in cold environment, </a:t>
            </a:r>
            <a:r>
              <a:rPr lang="en-GB" sz="1800" i="1" dirty="0" smtClean="0">
                <a:solidFill>
                  <a:srgbClr val="0055A0"/>
                </a:solidFill>
              </a:rPr>
              <a:t>E</a:t>
            </a:r>
            <a:r>
              <a:rPr lang="en-GB" sz="1800" baseline="-25000" dirty="0" smtClean="0">
                <a:solidFill>
                  <a:srgbClr val="0055A0"/>
                </a:solidFill>
                <a:latin typeface="Symbol" panose="05050102010706020507" pitchFamily="18" charset="2"/>
              </a:rPr>
              <a:t>g</a:t>
            </a:r>
            <a:r>
              <a:rPr lang="en-GB" sz="1800" dirty="0" smtClean="0">
                <a:solidFill>
                  <a:srgbClr val="0055A0"/>
                </a:solidFill>
              </a:rPr>
              <a:t>~0.3 </a:t>
            </a:r>
            <a:r>
              <a:rPr lang="en-GB" sz="1800" dirty="0" err="1">
                <a:solidFill>
                  <a:srgbClr val="0055A0"/>
                </a:solidFill>
              </a:rPr>
              <a:t>keV</a:t>
            </a:r>
            <a:r>
              <a:rPr lang="en-GB" sz="1800" dirty="0">
                <a:solidFill>
                  <a:srgbClr val="0055A0"/>
                </a:solidFill>
              </a:rPr>
              <a:t>, </a:t>
            </a:r>
            <a:r>
              <a:rPr lang="en-GB" sz="1800" dirty="0" smtClean="0">
                <a:solidFill>
                  <a:srgbClr val="0055A0"/>
                </a:solidFill>
              </a:rPr>
              <a:t>vacuum</a:t>
            </a:r>
            <a:r>
              <a:rPr lang="en-GB" sz="1800" dirty="0">
                <a:solidFill>
                  <a:srgbClr val="0055A0"/>
                </a:solidFill>
              </a:rPr>
              <a:t>, </a:t>
            </a:r>
            <a:r>
              <a:rPr lang="en-GB" sz="1800" dirty="0" smtClean="0">
                <a:solidFill>
                  <a:srgbClr val="0055A0"/>
                </a:solidFill>
              </a:rPr>
              <a:t>impedance, aperture</a:t>
            </a:r>
            <a:endParaRPr lang="en-GB" sz="1800" dirty="0" smtClean="0"/>
          </a:p>
          <a:p>
            <a:pPr marL="354013" indent="-88900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354013" algn="l"/>
                <a:tab pos="530225" algn="l"/>
              </a:tabLst>
            </a:pPr>
            <a:r>
              <a:rPr lang="en-GB" sz="1800" dirty="0"/>
              <a:t> </a:t>
            </a:r>
            <a:r>
              <a:rPr lang="en-GB" sz="1800" dirty="0" smtClean="0"/>
              <a:t>FCC-</a:t>
            </a:r>
            <a:r>
              <a:rPr lang="en-GB" sz="1800" dirty="0" err="1" smtClean="0"/>
              <a:t>ee</a:t>
            </a:r>
            <a:r>
              <a:rPr lang="en-GB" sz="1800" dirty="0" smtClean="0"/>
              <a:t>: 100 MW, </a:t>
            </a:r>
            <a:r>
              <a:rPr lang="en-GB" sz="1800" i="1" dirty="0" smtClean="0"/>
              <a:t>E</a:t>
            </a:r>
            <a:r>
              <a:rPr lang="en-GB" sz="1800" baseline="-25000" dirty="0" smtClean="0">
                <a:latin typeface="Symbol" panose="05050102010706020507" pitchFamily="18" charset="2"/>
              </a:rPr>
              <a:t>g</a:t>
            </a:r>
            <a:r>
              <a:rPr lang="en-GB" sz="1800" dirty="0" smtClean="0"/>
              <a:t>~1 MeV, high total power, high photon energies, detector background, impedance</a:t>
            </a:r>
          </a:p>
          <a:p>
            <a:pPr marL="265113" indent="-265113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GB" sz="2400" dirty="0"/>
              <a:t>p</a:t>
            </a:r>
            <a:r>
              <a:rPr lang="en-GB" sz="2400" dirty="0" smtClean="0"/>
              <a:t>erformance - electron cloud / </a:t>
            </a:r>
            <a:r>
              <a:rPr lang="en-GB" sz="2400" dirty="0" smtClean="0"/>
              <a:t>impedance / </a:t>
            </a:r>
            <a:r>
              <a:rPr lang="en-GB" sz="2400" dirty="0" smtClean="0"/>
              <a:t>vacuum</a:t>
            </a:r>
          </a:p>
          <a:p>
            <a:pPr marL="533400" lvl="1" indent="-25876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 NEG coating? HTS coating? </a:t>
            </a:r>
          </a:p>
          <a:p>
            <a:pPr marL="265113" indent="-265113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GB" sz="2400" dirty="0"/>
              <a:t>c</a:t>
            </a:r>
            <a:r>
              <a:rPr lang="en-GB" sz="2400" dirty="0" smtClean="0"/>
              <a:t>ost-efficient construction</a:t>
            </a:r>
          </a:p>
          <a:p>
            <a:pPr marL="533400" lvl="1" indent="-25876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sz="1800" dirty="0" smtClean="0"/>
              <a:t>vacuum chambers, thin-film </a:t>
            </a:r>
            <a:r>
              <a:rPr lang="en-GB" sz="1800" dirty="0" err="1" smtClean="0"/>
              <a:t>Nb</a:t>
            </a:r>
            <a:r>
              <a:rPr lang="en-GB" sz="1800" dirty="0" smtClean="0"/>
              <a:t>/Cu SC cavities </a:t>
            </a:r>
          </a:p>
          <a:p>
            <a:pPr marL="265113" indent="-265113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GB" sz="2400" dirty="0" smtClean="0"/>
              <a:t>machine protection </a:t>
            </a:r>
          </a:p>
          <a:p>
            <a:pPr marL="533400" lvl="1" indent="-258763"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898525" algn="l"/>
              </a:tabLst>
            </a:pPr>
            <a:r>
              <a:rPr lang="en-GB" sz="2000" dirty="0" smtClean="0"/>
              <a:t>collision debris, collimation</a:t>
            </a: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Future Circular Collider Study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dynamics, vacuum &amp; material 		issues for FCC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50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928" y="-27384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 </a:t>
            </a:r>
            <a:r>
              <a:rPr lang="en-GB" sz="3600" kern="0" dirty="0" smtClean="0">
                <a:cs typeface="Calibri" pitchFamily="34" charset="0"/>
              </a:rPr>
              <a:t>FCC-</a:t>
            </a:r>
            <a:r>
              <a:rPr lang="en-GB" sz="3600" kern="0" dirty="0" err="1" smtClean="0">
                <a:cs typeface="Calibri" pitchFamily="34" charset="0"/>
              </a:rPr>
              <a:t>hh</a:t>
            </a:r>
            <a:r>
              <a:rPr lang="en-GB" sz="3600" kern="0" dirty="0" smtClean="0">
                <a:cs typeface="Calibri" pitchFamily="34" charset="0"/>
              </a:rPr>
              <a:t> </a:t>
            </a:r>
            <a:r>
              <a:rPr lang="en-GB" sz="3600" kern="0" dirty="0" err="1" smtClean="0">
                <a:cs typeface="Calibri" pitchFamily="34" charset="0"/>
              </a:rPr>
              <a:t>cryo</a:t>
            </a:r>
            <a:r>
              <a:rPr lang="en-GB" sz="3600" kern="0" dirty="0" smtClean="0">
                <a:cs typeface="Calibri" pitchFamily="34" charset="0"/>
              </a:rPr>
              <a:t> </a:t>
            </a:r>
            <a:r>
              <a:rPr lang="en-GB" sz="3600" kern="0" dirty="0">
                <a:cs typeface="Calibri" pitchFamily="34" charset="0"/>
              </a:rPr>
              <a:t>-</a:t>
            </a:r>
            <a:r>
              <a:rPr lang="en-GB" sz="3600" kern="0" dirty="0" smtClean="0">
                <a:cs typeface="Calibri" pitchFamily="34" charset="0"/>
              </a:rPr>
              <a:t>vacuum system</a:t>
            </a:r>
            <a:endParaRPr lang="en-GB" sz="4000" kern="0" dirty="0">
              <a:cs typeface="Calibri" pitchFamily="34" charset="0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2425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70031"/>
            <a:ext cx="4986748" cy="534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3240" y="980616"/>
            <a:ext cx="349802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FCC-</a:t>
            </a:r>
            <a:r>
              <a:rPr lang="en-GB" sz="2400" b="1" dirty="0" err="1" smtClean="0">
                <a:solidFill>
                  <a:srgbClr val="FF0000"/>
                </a:solidFill>
              </a:rPr>
              <a:t>hh</a:t>
            </a:r>
            <a:r>
              <a:rPr lang="en-GB" sz="2400" b="1" dirty="0" smtClean="0">
                <a:solidFill>
                  <a:srgbClr val="FF0000"/>
                </a:solidFill>
              </a:rPr>
              <a:t>: ≈5 MW SR power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emitted in cold arcs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   </a:t>
            </a:r>
          </a:p>
          <a:p>
            <a:r>
              <a:rPr lang="en-GB" sz="2400" b="1" dirty="0" smtClean="0">
                <a:solidFill>
                  <a:srgbClr val="0070C0"/>
                </a:solidFill>
              </a:rPr>
              <a:t>beam screen at 40—60 K</a:t>
            </a:r>
          </a:p>
          <a:p>
            <a:r>
              <a:rPr lang="en-GB" sz="2400" dirty="0" smtClean="0">
                <a:solidFill>
                  <a:prstClr val="black"/>
                </a:solidFill>
              </a:rPr>
              <a:t>(LHC at 5—20 K) → better Carnot efficiency;</a:t>
            </a:r>
          </a:p>
          <a:p>
            <a:r>
              <a:rPr lang="en-GB" sz="2400" dirty="0">
                <a:solidFill>
                  <a:prstClr val="black"/>
                </a:solidFill>
              </a:rPr>
              <a:t>b</a:t>
            </a:r>
            <a:r>
              <a:rPr lang="en-GB" sz="2400" dirty="0" smtClean="0">
                <a:solidFill>
                  <a:prstClr val="black"/>
                </a:solidFill>
              </a:rPr>
              <a:t>ut higher resistance → res. wall instability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  </a:t>
            </a:r>
            <a:endParaRPr lang="en-GB" dirty="0">
              <a:solidFill>
                <a:prstClr val="black"/>
              </a:solidFill>
            </a:endParaRPr>
          </a:p>
          <a:p>
            <a:r>
              <a:rPr lang="en-GB" sz="2400" b="1" dirty="0" smtClean="0">
                <a:solidFill>
                  <a:srgbClr val="0070C0"/>
                </a:solidFill>
              </a:rPr>
              <a:t>slits &amp; wedge </a:t>
            </a:r>
            <a:r>
              <a:rPr lang="en-GB" sz="2400" dirty="0" smtClean="0">
                <a:solidFill>
                  <a:prstClr val="black"/>
                </a:solidFill>
              </a:rPr>
              <a:t>capture and hide photons → no</a:t>
            </a:r>
          </a:p>
          <a:p>
            <a:r>
              <a:rPr lang="en-GB" sz="2400" dirty="0">
                <a:solidFill>
                  <a:prstClr val="black"/>
                </a:solidFill>
              </a:rPr>
              <a:t>p</a:t>
            </a:r>
            <a:r>
              <a:rPr lang="en-GB" sz="2400" dirty="0" smtClean="0">
                <a:solidFill>
                  <a:prstClr val="black"/>
                </a:solidFill>
              </a:rPr>
              <a:t>hotoelectrons in beam pipe proper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 </a:t>
            </a:r>
          </a:p>
          <a:p>
            <a:r>
              <a:rPr lang="en-GB" sz="2400" b="1" dirty="0">
                <a:solidFill>
                  <a:srgbClr val="0070C0"/>
                </a:solidFill>
              </a:rPr>
              <a:t>s</a:t>
            </a:r>
            <a:r>
              <a:rPr lang="en-GB" sz="2400" b="1" dirty="0" smtClean="0">
                <a:solidFill>
                  <a:srgbClr val="0070C0"/>
                </a:solidFill>
              </a:rPr>
              <a:t>urface treatment </a:t>
            </a:r>
            <a:r>
              <a:rPr lang="en-GB" sz="2400" dirty="0" smtClean="0">
                <a:solidFill>
                  <a:prstClr val="black"/>
                </a:solidFill>
              </a:rPr>
              <a:t>to reduce SEY?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19" y="1032251"/>
            <a:ext cx="2305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C377B"/>
                </a:solidFill>
                <a:latin typeface="Arial"/>
              </a:rPr>
              <a:t>R. Kersevan,</a:t>
            </a:r>
          </a:p>
          <a:p>
            <a:r>
              <a:rPr lang="en-GB" sz="1600" dirty="0" smtClean="0">
                <a:solidFill>
                  <a:srgbClr val="0C377B"/>
                </a:solidFill>
                <a:latin typeface="Arial"/>
              </a:rPr>
              <a:t>C. Garion,</a:t>
            </a:r>
          </a:p>
          <a:p>
            <a:r>
              <a:rPr lang="en-GB" sz="1600" dirty="0" smtClean="0">
                <a:solidFill>
                  <a:srgbClr val="0C377B"/>
                </a:solidFill>
                <a:latin typeface="Arial"/>
              </a:rPr>
              <a:t>O. Boine-Frankenheim,</a:t>
            </a:r>
          </a:p>
          <a:p>
            <a:r>
              <a:rPr lang="en-GB" sz="1600" dirty="0" smtClean="0">
                <a:solidFill>
                  <a:srgbClr val="0C377B"/>
                </a:solidFill>
                <a:latin typeface="Arial"/>
              </a:rPr>
              <a:t>V. </a:t>
            </a:r>
            <a:r>
              <a:rPr lang="en-GB" sz="1600" dirty="0" err="1" smtClean="0">
                <a:solidFill>
                  <a:srgbClr val="0C377B"/>
                </a:solidFill>
                <a:latin typeface="Arial"/>
              </a:rPr>
              <a:t>Kornilov</a:t>
            </a:r>
            <a:r>
              <a:rPr lang="en-GB" sz="1600" dirty="0" smtClean="0">
                <a:solidFill>
                  <a:srgbClr val="0C377B"/>
                </a:solidFill>
                <a:latin typeface="Arial"/>
              </a:rPr>
              <a:t>,</a:t>
            </a:r>
          </a:p>
          <a:p>
            <a:r>
              <a:rPr lang="en-GB" sz="1600" dirty="0" smtClean="0">
                <a:solidFill>
                  <a:srgbClr val="0C377B"/>
                </a:solidFill>
                <a:latin typeface="Arial"/>
              </a:rPr>
              <a:t>F. </a:t>
            </a:r>
            <a:r>
              <a:rPr lang="en-GB" sz="1600" dirty="0" err="1" smtClean="0">
                <a:solidFill>
                  <a:srgbClr val="0C377B"/>
                </a:solidFill>
                <a:latin typeface="Arial"/>
              </a:rPr>
              <a:t>Petrov</a:t>
            </a:r>
            <a:r>
              <a:rPr lang="en-GB" sz="1600" dirty="0" smtClean="0">
                <a:solidFill>
                  <a:srgbClr val="0C377B"/>
                </a:solidFill>
                <a:latin typeface="Arial"/>
              </a:rPr>
              <a:t>,</a:t>
            </a:r>
          </a:p>
          <a:p>
            <a:r>
              <a:rPr lang="en-GB" sz="1600" dirty="0">
                <a:solidFill>
                  <a:srgbClr val="0C377B"/>
                </a:solidFill>
                <a:latin typeface="Arial"/>
              </a:rPr>
              <a:t>e</a:t>
            </a:r>
            <a:r>
              <a:rPr lang="en-GB" sz="1600" dirty="0" smtClean="0">
                <a:solidFill>
                  <a:srgbClr val="0C377B"/>
                </a:solidFill>
                <a:latin typeface="Arial"/>
              </a:rPr>
              <a:t>t al.</a:t>
            </a:r>
            <a:endParaRPr lang="en-GB" sz="16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6179009"/>
            <a:ext cx="267034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/>
              <a:t>R. Kersevan et al.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6971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t="527" b="2916"/>
          <a:stretch/>
        </p:blipFill>
        <p:spPr>
          <a:xfrm>
            <a:off x="40597" y="998856"/>
            <a:ext cx="5671031" cy="458124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kern="0" dirty="0" smtClean="0"/>
              <a:t>          </a:t>
            </a:r>
            <a:r>
              <a:rPr lang="en-US" sz="4000" smtClean="0"/>
              <a:t>colliders and </a:t>
            </a:r>
            <a:r>
              <a:rPr lang="en-US" sz="4000" dirty="0" smtClean="0"/>
              <a:t>discoveries</a:t>
            </a:r>
            <a:endParaRPr lang="en-US" sz="4000" kern="0" dirty="0"/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t="4807" r="4966" b="6690"/>
          <a:stretch/>
        </p:blipFill>
        <p:spPr>
          <a:xfrm>
            <a:off x="5009808" y="1844824"/>
            <a:ext cx="4135272" cy="364395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626232" y="2227417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6159632" y="3903817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159632" y="2237653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991008" y="3329474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753008" y="3044577"/>
            <a:ext cx="533400" cy="1062251"/>
            <a:chOff x="7599528" y="3347000"/>
            <a:chExt cx="533400" cy="1062251"/>
          </a:xfrm>
        </p:grpSpPr>
        <p:sp>
          <p:nvSpPr>
            <p:cNvPr id="13" name="Oval 12"/>
            <p:cNvSpPr/>
            <p:nvPr/>
          </p:nvSpPr>
          <p:spPr>
            <a:xfrm>
              <a:off x="7599528" y="3875851"/>
              <a:ext cx="533400" cy="533400"/>
            </a:xfrm>
            <a:prstGeom prst="ellipse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7599528" y="3347000"/>
              <a:ext cx="533400" cy="533400"/>
            </a:xfrm>
            <a:prstGeom prst="ellipse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8449044" y="3573428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Down Arrow 15"/>
          <p:cNvSpPr/>
          <p:nvPr/>
        </p:nvSpPr>
        <p:spPr>
          <a:xfrm rot="18733267">
            <a:off x="1009769" y="3221423"/>
            <a:ext cx="578407" cy="5179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Down Arrow 16"/>
          <p:cNvSpPr/>
          <p:nvPr/>
        </p:nvSpPr>
        <p:spPr>
          <a:xfrm rot="19833882">
            <a:off x="1944763" y="2840013"/>
            <a:ext cx="552047" cy="349280"/>
          </a:xfrm>
          <a:prstGeom prst="downArrow">
            <a:avLst>
              <a:gd name="adj1" fmla="val 3055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Down Arrow 17"/>
          <p:cNvSpPr/>
          <p:nvPr/>
        </p:nvSpPr>
        <p:spPr>
          <a:xfrm rot="18929389">
            <a:off x="2056287" y="2026202"/>
            <a:ext cx="465771" cy="48499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Down Arrow 18"/>
          <p:cNvSpPr/>
          <p:nvPr/>
        </p:nvSpPr>
        <p:spPr>
          <a:xfrm rot="19442844">
            <a:off x="4158940" y="1057836"/>
            <a:ext cx="453740" cy="457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Down Arrow 19"/>
          <p:cNvSpPr/>
          <p:nvPr/>
        </p:nvSpPr>
        <p:spPr>
          <a:xfrm rot="19768801">
            <a:off x="2632059" y="1804274"/>
            <a:ext cx="415585" cy="3084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65121" y="1011227"/>
            <a:ext cx="2659061" cy="830997"/>
          </a:xfrm>
          <a:prstGeom prst="rect">
            <a:avLst/>
          </a:prstGeom>
          <a:noFill/>
          <a:ln w="444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Standard Model</a:t>
            </a:r>
          </a:p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Calibri"/>
              </a:rPr>
              <a:t>P</a:t>
            </a: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articles and forces</a:t>
            </a:r>
            <a:endParaRPr lang="en-GB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292" y="5604599"/>
            <a:ext cx="9289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 smtClean="0">
                <a:solidFill>
                  <a:srgbClr val="FF0000"/>
                </a:solidFill>
                <a:latin typeface="Calibri"/>
              </a:rPr>
              <a:t>powerful instruments</a:t>
            </a:r>
            <a:r>
              <a:rPr lang="en-GB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  <a:latin typeface="Calibri"/>
              </a:rPr>
              <a:t>for discovery and precision measurement</a:t>
            </a:r>
            <a:endParaRPr lang="en-GB" sz="24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53008" y="5165105"/>
            <a:ext cx="136447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55A0"/>
                </a:solidFill>
              </a:rPr>
              <a:t>A. Ballarino</a:t>
            </a:r>
            <a:endParaRPr lang="en-GB" dirty="0">
              <a:solidFill>
                <a:srgbClr val="0055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1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21" y="3048431"/>
            <a:ext cx="4414146" cy="3724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6937" y="4454022"/>
            <a:ext cx="3173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55A0"/>
                </a:solidFill>
                <a:latin typeface="Arial"/>
              </a:rPr>
              <a:t>s</a:t>
            </a:r>
            <a:r>
              <a:rPr lang="en-GB" sz="2400" b="1" dirty="0" smtClean="0">
                <a:solidFill>
                  <a:srgbClr val="0055A0"/>
                </a:solidFill>
                <a:latin typeface="Arial"/>
              </a:rPr>
              <a:t>imulation of quench behaviour</a:t>
            </a:r>
            <a:endParaRPr lang="en-GB" sz="2400" b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5297" y="6165772"/>
            <a:ext cx="449033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400" kern="0" dirty="0" smtClean="0">
                <a:latin typeface="Arial"/>
              </a:rPr>
              <a:t>F. Perez &amp; CIEMAT team, et al.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8928" y="-27384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 </a:t>
            </a:r>
            <a:r>
              <a:rPr lang="en-GB" sz="3600" kern="0" dirty="0" smtClean="0">
                <a:cs typeface="Calibri" pitchFamily="34" charset="0"/>
              </a:rPr>
              <a:t>FCC-</a:t>
            </a:r>
            <a:r>
              <a:rPr lang="en-GB" sz="3600" kern="0" dirty="0" err="1" smtClean="0">
                <a:cs typeface="Calibri" pitchFamily="34" charset="0"/>
              </a:rPr>
              <a:t>hh</a:t>
            </a:r>
            <a:r>
              <a:rPr lang="en-GB" sz="3600" kern="0" dirty="0" smtClean="0">
                <a:cs typeface="Calibri" pitchFamily="34" charset="0"/>
              </a:rPr>
              <a:t> </a:t>
            </a:r>
            <a:r>
              <a:rPr lang="en-GB" sz="3600" kern="0" dirty="0" err="1" smtClean="0">
                <a:cs typeface="Calibri" pitchFamily="34" charset="0"/>
              </a:rPr>
              <a:t>cryo</a:t>
            </a:r>
            <a:r>
              <a:rPr lang="en-GB" sz="3600" kern="0" dirty="0" smtClean="0">
                <a:cs typeface="Calibri" pitchFamily="34" charset="0"/>
              </a:rPr>
              <a:t>-vacuum system</a:t>
            </a:r>
            <a:endParaRPr lang="en-GB" sz="4000" kern="0" dirty="0">
              <a:cs typeface="Calibri" pitchFamily="34" charset="0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2425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" b="13298"/>
          <a:stretch/>
        </p:blipFill>
        <p:spPr>
          <a:xfrm>
            <a:off x="139555" y="1181194"/>
            <a:ext cx="4269988" cy="26535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6165" y="1292108"/>
            <a:ext cx="38322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/>
              <a:t>FCC-hh beam screen prototypes</a:t>
            </a:r>
          </a:p>
          <a:p>
            <a:endParaRPr lang="de-AT" sz="2800" b="1" dirty="0" smtClean="0"/>
          </a:p>
          <a:p>
            <a:r>
              <a:rPr lang="de-AT" sz="2800" b="1" dirty="0" smtClean="0"/>
              <a:t>beam tests at KIT ANKA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555" y="3759996"/>
            <a:ext cx="267034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/>
              <a:t>R. Kersevan et al.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6729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190418" y="5783406"/>
            <a:ext cx="19721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Guillermo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, </a:t>
            </a:r>
            <a:endParaRPr lang="en-US" sz="1600" dirty="0" smtClean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D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. Sagan, </a:t>
            </a:r>
            <a:endParaRPr lang="en-US" sz="1600" dirty="0" smtClean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. Zimmermann, IPAC16 (2016)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38" y="1018263"/>
            <a:ext cx="3792856" cy="180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538" y="1076143"/>
            <a:ext cx="3581100" cy="1742120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>
          <a:xfrm>
            <a:off x="3643088" y="1739095"/>
            <a:ext cx="108000" cy="108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Bild 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72568" y="1032251"/>
            <a:ext cx="1906777" cy="1476000"/>
          </a:xfrm>
          <a:prstGeom prst="rect">
            <a:avLst/>
          </a:prstGeom>
          <a:ln>
            <a:noFill/>
          </a:ln>
        </p:spPr>
      </p:pic>
      <p:grpSp>
        <p:nvGrpSpPr>
          <p:cNvPr id="9" name="Gruppierung 15"/>
          <p:cNvGrpSpPr/>
          <p:nvPr/>
        </p:nvGrpSpPr>
        <p:grpSpPr>
          <a:xfrm>
            <a:off x="1123454" y="1462024"/>
            <a:ext cx="6604337" cy="3883580"/>
            <a:chOff x="1106199" y="1945869"/>
            <a:chExt cx="6604337" cy="3883580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3625833" y="1945869"/>
              <a:ext cx="108000" cy="108000"/>
            </a:xfrm>
            <a:prstGeom prst="ellipse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" name="Gruppierung 14"/>
            <p:cNvGrpSpPr/>
            <p:nvPr/>
          </p:nvGrpSpPr>
          <p:grpSpPr>
            <a:xfrm>
              <a:off x="1106199" y="3160009"/>
              <a:ext cx="6604337" cy="2669440"/>
              <a:chOff x="1355462" y="3295745"/>
              <a:chExt cx="6604337" cy="2669440"/>
            </a:xfrm>
          </p:grpSpPr>
          <p:pic>
            <p:nvPicPr>
              <p:cNvPr id="13" name="Grafik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48450" y="3295745"/>
                <a:ext cx="5418361" cy="2669440"/>
              </a:xfrm>
              <a:prstGeom prst="rect">
                <a:avLst/>
              </a:prstGeom>
            </p:spPr>
          </p:pic>
          <p:sp>
            <p:nvSpPr>
              <p:cNvPr id="14" name="Textfeld 11"/>
              <p:cNvSpPr txBox="1"/>
              <p:nvPr/>
            </p:nvSpPr>
            <p:spPr>
              <a:xfrm>
                <a:off x="1355462" y="4719564"/>
                <a:ext cx="7745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0.6 %</a:t>
                </a:r>
              </a:p>
            </p:txBody>
          </p:sp>
          <p:sp>
            <p:nvSpPr>
              <p:cNvPr id="15" name="Textfeld 12"/>
              <p:cNvSpPr txBox="1"/>
              <p:nvPr/>
            </p:nvSpPr>
            <p:spPr>
              <a:xfrm>
                <a:off x="7249348" y="3962393"/>
                <a:ext cx="710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40 %</a:t>
                </a:r>
              </a:p>
            </p:txBody>
          </p:sp>
          <p:sp>
            <p:nvSpPr>
              <p:cNvPr id="16" name="Textfeld 13"/>
              <p:cNvSpPr txBox="1"/>
              <p:nvPr/>
            </p:nvSpPr>
            <p:spPr>
              <a:xfrm>
                <a:off x="3043622" y="4174652"/>
                <a:ext cx="582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1 %</a:t>
                </a:r>
              </a:p>
            </p:txBody>
          </p:sp>
        </p:grpSp>
      </p:grpSp>
      <p:sp>
        <p:nvSpPr>
          <p:cNvPr id="10" name="Textfeld 16"/>
          <p:cNvSpPr txBox="1"/>
          <p:nvPr/>
        </p:nvSpPr>
        <p:spPr>
          <a:xfrm>
            <a:off x="7134803" y="3855894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 charset="0"/>
              </a:rPr>
              <a:t>v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ertical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orbit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error tolerance: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approx. 1 mm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 charset="0"/>
              </a:rPr>
              <a:t>(slot height 3 mm)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7" name="Rechteck 8"/>
          <p:cNvSpPr/>
          <p:nvPr/>
        </p:nvSpPr>
        <p:spPr>
          <a:xfrm>
            <a:off x="6236800" y="1419609"/>
            <a:ext cx="898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Synrad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18928" y="-27384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 </a:t>
            </a:r>
            <a:r>
              <a:rPr lang="en-GB" sz="3600" kern="0" dirty="0" smtClean="0">
                <a:cs typeface="Calibri" pitchFamily="34" charset="0"/>
              </a:rPr>
              <a:t>absorption of synchrotron radiation</a:t>
            </a:r>
            <a:endParaRPr lang="en-GB" sz="4000" kern="0" dirty="0">
              <a:cs typeface="Calibri" pitchFamily="34" charset="0"/>
            </a:endParaRPr>
          </a:p>
        </p:txBody>
      </p:sp>
      <p:pic>
        <p:nvPicPr>
          <p:cNvPr id="1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2425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8" y="5345604"/>
            <a:ext cx="5550316" cy="1418734"/>
          </a:xfrm>
          <a:prstGeom prst="rect">
            <a:avLst/>
          </a:prstGeom>
        </p:spPr>
      </p:pic>
      <p:sp>
        <p:nvSpPr>
          <p:cNvPr id="21" name="Textfeld 12"/>
          <p:cNvSpPr txBox="1"/>
          <p:nvPr/>
        </p:nvSpPr>
        <p:spPr>
          <a:xfrm>
            <a:off x="4932040" y="6520427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00000"/>
                </a:solidFill>
                <a:latin typeface="Arial" charset="0"/>
              </a:rPr>
              <a:t>b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eam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energy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304920" y="5783406"/>
            <a:ext cx="1766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slot height </a:t>
            </a:r>
            <a:r>
              <a:rPr lang="en-GB" dirty="0" smtClean="0"/>
              <a:t>5 </a:t>
            </a:r>
            <a:r>
              <a:rPr lang="en-GB" dirty="0"/>
              <a:t>mm</a:t>
            </a:r>
          </a:p>
        </p:txBody>
      </p:sp>
      <p:sp>
        <p:nvSpPr>
          <p:cNvPr id="2" name="Rectangle 1"/>
          <p:cNvSpPr/>
          <p:nvPr/>
        </p:nvSpPr>
        <p:spPr>
          <a:xfrm>
            <a:off x="186886" y="2750119"/>
            <a:ext cx="1479892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G. Guillermo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225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87043" y="913995"/>
            <a:ext cx="5418663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C377B"/>
                </a:solidFill>
              </a:rPr>
              <a:t>p</a:t>
            </a:r>
            <a:r>
              <a:rPr lang="en-US" sz="2000" dirty="0" smtClean="0">
                <a:solidFill>
                  <a:srgbClr val="0C377B"/>
                </a:solidFill>
              </a:rPr>
              <a:t>icked 50 K for efficiency and beam stability</a:t>
            </a:r>
          </a:p>
          <a:p>
            <a:r>
              <a:rPr lang="en-US" sz="2000" dirty="0">
                <a:solidFill>
                  <a:srgbClr val="0C377B"/>
                </a:solidFill>
              </a:rPr>
              <a:t>b</a:t>
            </a:r>
            <a:r>
              <a:rPr lang="en-US" sz="2000" dirty="0" smtClean="0">
                <a:solidFill>
                  <a:srgbClr val="0C377B"/>
                </a:solidFill>
              </a:rPr>
              <a:t>ut for 4.5 K magnets can also consider 110 K</a:t>
            </a:r>
          </a:p>
        </p:txBody>
      </p:sp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43" y="1693115"/>
            <a:ext cx="6620224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2943067" y="1867475"/>
            <a:ext cx="444500" cy="324036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876517" y="3453995"/>
            <a:ext cx="895350" cy="165384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229067" y="3453995"/>
            <a:ext cx="1587500" cy="165384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20243" y="4546195"/>
            <a:ext cx="67853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33740" y="439379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C377B"/>
                </a:solidFill>
              </a:rPr>
              <a:t>100MW</a:t>
            </a:r>
            <a:endParaRPr lang="en-US" dirty="0">
              <a:solidFill>
                <a:srgbClr val="0C377B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932943" y="3859363"/>
            <a:ext cx="67853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-21040" y="3706963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C377B"/>
                </a:solidFill>
              </a:rPr>
              <a:t>2</a:t>
            </a:r>
            <a:r>
              <a:rPr lang="en-US" dirty="0" smtClean="0">
                <a:solidFill>
                  <a:srgbClr val="0C377B"/>
                </a:solidFill>
              </a:rPr>
              <a:t>00MW</a:t>
            </a:r>
            <a:endParaRPr lang="en-US" dirty="0">
              <a:solidFill>
                <a:srgbClr val="0C377B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932943" y="3187295"/>
            <a:ext cx="67853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-21040" y="303489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C377B"/>
                </a:solidFill>
              </a:rPr>
              <a:t>3</a:t>
            </a:r>
            <a:r>
              <a:rPr lang="en-US" dirty="0" smtClean="0">
                <a:solidFill>
                  <a:srgbClr val="0C377B"/>
                </a:solidFill>
              </a:rPr>
              <a:t>00MW</a:t>
            </a:r>
            <a:endParaRPr lang="en-US" dirty="0">
              <a:solidFill>
                <a:srgbClr val="0C377B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5843" y="1066395"/>
            <a:ext cx="152400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C377B"/>
                </a:solidFill>
              </a:rPr>
              <a:t>Ph. Lebrun</a:t>
            </a:r>
          </a:p>
          <a:p>
            <a:r>
              <a:rPr lang="en-US" dirty="0" smtClean="0">
                <a:solidFill>
                  <a:srgbClr val="0C377B"/>
                </a:solidFill>
              </a:rPr>
              <a:t>L. </a:t>
            </a:r>
            <a:r>
              <a:rPr lang="en-US" dirty="0" err="1" smtClean="0">
                <a:solidFill>
                  <a:srgbClr val="0C377B"/>
                </a:solidFill>
              </a:rPr>
              <a:t>Tavian</a:t>
            </a:r>
            <a:endParaRPr lang="en-US" dirty="0" smtClean="0">
              <a:solidFill>
                <a:srgbClr val="0C377B"/>
              </a:solidFill>
            </a:endParaRPr>
          </a:p>
          <a:p>
            <a:r>
              <a:rPr lang="en-US" dirty="0" smtClean="0">
                <a:solidFill>
                  <a:srgbClr val="0C377B"/>
                </a:solidFill>
              </a:rPr>
              <a:t>V. </a:t>
            </a:r>
            <a:r>
              <a:rPr lang="en-US" dirty="0" err="1" smtClean="0">
                <a:solidFill>
                  <a:srgbClr val="0C377B"/>
                </a:solidFill>
              </a:rPr>
              <a:t>Baglin</a:t>
            </a:r>
            <a:endParaRPr lang="en-US" dirty="0" smtClean="0">
              <a:solidFill>
                <a:srgbClr val="0C377B"/>
              </a:solidFill>
            </a:endParaRPr>
          </a:p>
          <a:p>
            <a:endParaRPr lang="en-US" dirty="0" smtClean="0">
              <a:solidFill>
                <a:srgbClr val="0C377B"/>
              </a:solidFill>
            </a:endParaRPr>
          </a:p>
          <a:p>
            <a:r>
              <a:rPr lang="en-US" dirty="0">
                <a:solidFill>
                  <a:srgbClr val="0C377B"/>
                </a:solidFill>
              </a:rPr>
              <a:t>b</a:t>
            </a:r>
            <a:r>
              <a:rPr lang="en-US" dirty="0" smtClean="0">
                <a:solidFill>
                  <a:srgbClr val="0C377B"/>
                </a:solidFill>
              </a:rPr>
              <a:t>ased on LHC screen</a:t>
            </a:r>
            <a:endParaRPr lang="en-US" dirty="0">
              <a:solidFill>
                <a:srgbClr val="0C377B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18928" y="-64062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 smtClean="0"/>
              <a:t>               </a:t>
            </a:r>
            <a:r>
              <a:rPr lang="en-US" b="0" dirty="0" smtClean="0"/>
              <a:t>FCC-</a:t>
            </a:r>
            <a:r>
              <a:rPr lang="en-US" b="0" dirty="0" err="1" smtClean="0"/>
              <a:t>hh</a:t>
            </a:r>
            <a:r>
              <a:rPr lang="en-US" b="0" dirty="0" smtClean="0"/>
              <a:t> beam-screen temperature</a:t>
            </a:r>
            <a:endParaRPr lang="en-US" b="0" dirty="0"/>
          </a:p>
        </p:txBody>
      </p:sp>
      <p:pic>
        <p:nvPicPr>
          <p:cNvPr id="1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96005" y="5670212"/>
            <a:ext cx="136768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C377B"/>
                </a:solidFill>
              </a:rPr>
              <a:t>D. Schulte</a:t>
            </a:r>
            <a:endParaRPr lang="en-GB" sz="2000" dirty="0">
              <a:solidFill>
                <a:srgbClr val="0C377B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3379629" y="4965533"/>
            <a:ext cx="533400" cy="1588"/>
          </a:xfrm>
          <a:prstGeom prst="straightConnector1">
            <a:avLst/>
          </a:prstGeom>
          <a:ln w="41275">
            <a:solidFill>
              <a:srgbClr val="7F1C8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38314" y="1010176"/>
            <a:ext cx="8130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C377B"/>
                </a:solidFill>
              </a:rPr>
              <a:t>total</a:t>
            </a:r>
          </a:p>
          <a:p>
            <a:r>
              <a:rPr lang="en-GB" dirty="0" err="1" smtClean="0">
                <a:solidFill>
                  <a:srgbClr val="0C377B"/>
                </a:solidFill>
              </a:rPr>
              <a:t>cryo</a:t>
            </a:r>
            <a:r>
              <a:rPr lang="en-GB" dirty="0" smtClean="0">
                <a:solidFill>
                  <a:srgbClr val="0C377B"/>
                </a:solidFill>
              </a:rPr>
              <a:t> </a:t>
            </a:r>
          </a:p>
          <a:p>
            <a:r>
              <a:rPr lang="en-GB" dirty="0" smtClean="0">
                <a:solidFill>
                  <a:srgbClr val="0C377B"/>
                </a:solidFill>
              </a:rPr>
              <a:t>power</a:t>
            </a:r>
            <a:endParaRPr lang="en-GB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928" y="-64062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 smtClean="0"/>
              <a:t>               </a:t>
            </a:r>
            <a:r>
              <a:rPr lang="en-US" b="0" dirty="0" smtClean="0"/>
              <a:t>SR mitigation – </a:t>
            </a:r>
            <a:r>
              <a:rPr lang="en-US" b="0" dirty="0" smtClean="0"/>
              <a:t>dreams </a:t>
            </a:r>
            <a:r>
              <a:rPr lang="en-US" b="0" dirty="0" smtClean="0"/>
              <a:t>&amp; </a:t>
            </a:r>
            <a:r>
              <a:rPr lang="en-US" b="0" dirty="0" smtClean="0"/>
              <a:t>challenges</a:t>
            </a:r>
            <a:endParaRPr lang="en-US" b="0" dirty="0"/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19" y="789142"/>
            <a:ext cx="9234601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b="1" dirty="0">
                <a:solidFill>
                  <a:srgbClr val="0C377B"/>
                </a:solidFill>
                <a:latin typeface="Calibri" panose="020F0502020204030204"/>
              </a:rPr>
              <a:t>shaping the beam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DC beam does not radiate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suppression of shot noise to reduce radiation 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demonstrated at SLAC NLCTA, D. Ratner et al., PRST-AB 18, 050703 (2015)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1 D crystalline beam 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(acceleration by induction </a:t>
            </a:r>
            <a:r>
              <a:rPr lang="en-GB" sz="2000" dirty="0" smtClean="0">
                <a:solidFill>
                  <a:prstClr val="black"/>
                </a:solidFill>
                <a:latin typeface="Calibri" panose="020F0502020204030204"/>
              </a:rPr>
              <a:t>acceleration?)</a:t>
            </a:r>
            <a:endParaRPr lang="en-GB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lvl="0"/>
            <a:r>
              <a:rPr lang="en-GB" sz="3600" b="1" dirty="0">
                <a:solidFill>
                  <a:srgbClr val="0C377B"/>
                </a:solidFill>
                <a:latin typeface="Calibri" panose="020F0502020204030204"/>
              </a:rPr>
              <a:t>tailoring the boundary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large bending radius + small chamber size provide shielding </a:t>
            </a: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en-GB" sz="2800" i="1" dirty="0">
                <a:solidFill>
                  <a:prstClr val="black"/>
                </a:solidFill>
                <a:latin typeface="Calibri" panose="020F0502020204030204"/>
              </a:rPr>
              <a:t>effect seen at </a:t>
            </a:r>
            <a:r>
              <a:rPr lang="en-GB" sz="2800" i="1" dirty="0" smtClean="0">
                <a:solidFill>
                  <a:prstClr val="black"/>
                </a:solidFill>
                <a:latin typeface="Calibri" panose="020F0502020204030204"/>
              </a:rPr>
              <a:t>RHIC (published 2008)</a:t>
            </a:r>
            <a:endParaRPr lang="en-GB" sz="2800" i="1" dirty="0">
              <a:solidFill>
                <a:prstClr val="black"/>
              </a:solidFill>
              <a:latin typeface="Calibri" panose="020F0502020204030204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HTS coating for small chamber?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h</a:t>
            </a: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ollow plasma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channel shield</a:t>
            </a: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?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o</a:t>
            </a: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ther ideas? 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lvl="0"/>
            <a:r>
              <a:rPr lang="en-GB" sz="3600" b="1" dirty="0" smtClean="0">
                <a:solidFill>
                  <a:srgbClr val="0C377B"/>
                </a:solidFill>
                <a:latin typeface="Calibri" panose="020F0502020204030204"/>
              </a:rPr>
              <a:t>guiding </a:t>
            </a:r>
            <a:r>
              <a:rPr lang="en-GB" sz="3600" b="1" dirty="0">
                <a:solidFill>
                  <a:srgbClr val="0C377B"/>
                </a:solidFill>
                <a:latin typeface="Calibri" panose="020F0502020204030204"/>
              </a:rPr>
              <a:t>the </a:t>
            </a:r>
            <a:r>
              <a:rPr lang="en-GB" sz="3600" b="1" dirty="0" smtClean="0">
                <a:solidFill>
                  <a:srgbClr val="0C377B"/>
                </a:solidFill>
                <a:latin typeface="Calibri" panose="020F0502020204030204"/>
              </a:rPr>
              <a:t>SR photons to warmer place(s)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roposal by R. Cimino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lvl="0"/>
            <a:endParaRPr lang="en-GB" sz="36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5435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928" y="-64062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 smtClean="0"/>
              <a:t>               </a:t>
            </a:r>
            <a:r>
              <a:rPr lang="en-US" b="0" dirty="0" smtClean="0"/>
              <a:t>ex. Reflectivity of Beam screen (</a:t>
            </a:r>
            <a:r>
              <a:rPr lang="en-US" b="0" dirty="0" err="1"/>
              <a:t>R</a:t>
            </a:r>
            <a:r>
              <a:rPr lang="en-US" b="0" dirty="0" err="1" smtClean="0"/>
              <a:t>oB</a:t>
            </a:r>
            <a:r>
              <a:rPr lang="en-US" b="0" dirty="0" smtClean="0"/>
              <a:t>) </a:t>
            </a:r>
            <a:endParaRPr lang="en-US" b="0" dirty="0"/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928" y="925025"/>
            <a:ext cx="4860032" cy="371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1104" y="1013201"/>
            <a:ext cx="3957226" cy="3887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55786" y="3387520"/>
            <a:ext cx="1633781" cy="707886"/>
          </a:xfrm>
          <a:prstGeom prst="rect">
            <a:avLst/>
          </a:prstGeom>
          <a:gradFill rotWithShape="1">
            <a:gsLst>
              <a:gs pos="0">
                <a:srgbClr val="C32D2E">
                  <a:tint val="35000"/>
                  <a:satMod val="253000"/>
                </a:srgbClr>
              </a:gs>
              <a:gs pos="50000">
                <a:srgbClr val="C32D2E">
                  <a:tint val="42000"/>
                  <a:satMod val="255000"/>
                </a:srgbClr>
              </a:gs>
              <a:gs pos="97000">
                <a:srgbClr val="C32D2E">
                  <a:tint val="53000"/>
                  <a:satMod val="260000"/>
                </a:srgbClr>
              </a:gs>
              <a:gs pos="100000">
                <a:srgbClr val="C32D2E">
                  <a:tint val="56000"/>
                  <a:satMod val="275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C32D2E"/>
            </a:solidFill>
            <a:prstDash val="solid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&lt;50% on last</a:t>
            </a:r>
          </a:p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magnet</a:t>
            </a:r>
          </a:p>
        </p:txBody>
      </p:sp>
      <p:sp>
        <p:nvSpPr>
          <p:cNvPr id="7" name="Rectangle 6"/>
          <p:cNvSpPr/>
          <p:nvPr/>
        </p:nvSpPr>
        <p:spPr>
          <a:xfrm>
            <a:off x="189093" y="4972857"/>
            <a:ext cx="82835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 smtClean="0">
                <a:solidFill>
                  <a:prstClr val="black"/>
                </a:solidFill>
                <a:latin typeface="Calibri" panose="020F0502020204030204"/>
              </a:rPr>
              <a:t>20 nm C coating might greatly reduce heat load at cryogenic temperature  </a:t>
            </a: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55786" y="5726909"/>
            <a:ext cx="131157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C377B"/>
                </a:solidFill>
              </a:rPr>
              <a:t>R. </a:t>
            </a:r>
            <a:r>
              <a:rPr lang="en-GB" sz="2000" dirty="0">
                <a:solidFill>
                  <a:srgbClr val="0C377B"/>
                </a:solidFill>
              </a:rPr>
              <a:t>C</a:t>
            </a:r>
            <a:r>
              <a:rPr lang="en-GB" sz="2000" dirty="0" smtClean="0">
                <a:solidFill>
                  <a:srgbClr val="0C377B"/>
                </a:solidFill>
              </a:rPr>
              <a:t>imino</a:t>
            </a:r>
            <a:endParaRPr lang="en-GB" sz="2000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37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2" y="1571506"/>
            <a:ext cx="5730240" cy="4279392"/>
          </a:xfrm>
          <a:prstGeom prst="rect">
            <a:avLst/>
          </a:prstGeom>
        </p:spPr>
      </p:pic>
      <p:cxnSp>
        <p:nvCxnSpPr>
          <p:cNvPr id="5" name="Gerade Verbindung mit Pfeil 4"/>
          <p:cNvCxnSpPr/>
          <p:nvPr/>
        </p:nvCxnSpPr>
        <p:spPr>
          <a:xfrm flipH="1" flipV="1">
            <a:off x="5742626" y="4578677"/>
            <a:ext cx="988732" cy="504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Shape 2"/>
          <p:cNvSpPr txBox="1"/>
          <p:nvPr/>
        </p:nvSpPr>
        <p:spPr>
          <a:xfrm>
            <a:off x="6494735" y="2521297"/>
            <a:ext cx="2468160" cy="2138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Betatron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side-bands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are at 1 kHz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SIBC impedance is valid down to 100 Hz and sufficient for FCC estimations.</a:t>
            </a:r>
          </a:p>
        </p:txBody>
      </p:sp>
      <p:sp>
        <p:nvSpPr>
          <p:cNvPr id="7" name="TextShape 6"/>
          <p:cNvSpPr txBox="1"/>
          <p:nvPr/>
        </p:nvSpPr>
        <p:spPr>
          <a:xfrm>
            <a:off x="6864881" y="4936324"/>
            <a:ext cx="218340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High-frequency part requires 3D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simulations</a:t>
            </a:r>
          </a:p>
        </p:txBody>
      </p:sp>
      <p:pic>
        <p:nvPicPr>
          <p:cNvPr id="8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202" y="3747323"/>
            <a:ext cx="1553011" cy="136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133774" y="5812699"/>
                <a:ext cx="84851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000000"/>
                    </a:solidFill>
                  </a:rPr>
                  <a:t>At 3 </a:t>
                </a:r>
                <a:r>
                  <a:rPr lang="en-US" b="1" dirty="0" err="1">
                    <a:solidFill>
                      <a:srgbClr val="000000"/>
                    </a:solidFill>
                  </a:rPr>
                  <a:t>TeV</a:t>
                </a:r>
                <a:r>
                  <a:rPr lang="en-US" b="1" dirty="0">
                    <a:solidFill>
                      <a:srgbClr val="000000"/>
                    </a:solidFill>
                  </a:rPr>
                  <a:t>: </a:t>
                </a:r>
                <a:r>
                  <a:rPr lang="en-US" dirty="0">
                    <a:solidFill>
                      <a:srgbClr val="000000"/>
                    </a:solidFill>
                  </a:rPr>
                  <a:t>resitive wall instability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≈100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turns  -&gt; feedback (+ octupoles) required ! </a:t>
                </a: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74" y="5812699"/>
                <a:ext cx="8485143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647" t="-10000" r="-216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/>
          <p:cNvSpPr txBox="1">
            <a:spLocks/>
          </p:cNvSpPr>
          <p:nvPr/>
        </p:nvSpPr>
        <p:spPr>
          <a:xfrm>
            <a:off x="-18928" y="-64062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kern="0" dirty="0" smtClean="0">
                <a:latin typeface="Arial"/>
              </a:rPr>
              <a:t>                 FCC-</a:t>
            </a:r>
            <a:r>
              <a:rPr lang="en-US" sz="3600" b="0" kern="0" dirty="0" err="1" smtClean="0">
                <a:latin typeface="Arial"/>
              </a:rPr>
              <a:t>hh</a:t>
            </a:r>
            <a:r>
              <a:rPr lang="en-US" sz="3600" b="0" kern="0" dirty="0" smtClean="0">
                <a:latin typeface="Arial"/>
              </a:rPr>
              <a:t> </a:t>
            </a:r>
            <a:r>
              <a:rPr lang="en-US" sz="3600" b="0" kern="0" dirty="0" err="1" smtClean="0">
                <a:latin typeface="Arial"/>
              </a:rPr>
              <a:t>b.s.</a:t>
            </a:r>
            <a:r>
              <a:rPr lang="en-US" sz="3600" b="0" kern="0" dirty="0" smtClean="0">
                <a:latin typeface="Arial"/>
              </a:rPr>
              <a:t> impedance</a:t>
            </a:r>
            <a:endParaRPr lang="en-US" sz="3600" b="0" kern="0" dirty="0">
              <a:latin typeface="Arial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382" y="1026752"/>
            <a:ext cx="305983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C377B"/>
                </a:solidFill>
                <a:latin typeface="Arial"/>
              </a:rPr>
              <a:t>O. Boine-Frankenheim et al.</a:t>
            </a:r>
            <a:endParaRPr lang="en-GB" dirty="0">
              <a:solidFill>
                <a:srgbClr val="0C377B"/>
              </a:solidFill>
              <a:latin typeface="Arial"/>
            </a:endParaRPr>
          </a:p>
        </p:txBody>
      </p:sp>
      <p:graphicFrame>
        <p:nvGraphicFramePr>
          <p:cNvPr id="13" name="Table 5"/>
          <p:cNvGraphicFramePr/>
          <p:nvPr>
            <p:extLst>
              <p:ext uri="{D42A27DB-BD31-4B8C-83A1-F6EECF244321}">
                <p14:modId xmlns:p14="http://schemas.microsoft.com/office/powerpoint/2010/main" val="2723414173"/>
              </p:ext>
            </p:extLst>
          </p:nvPr>
        </p:nvGraphicFramePr>
        <p:xfrm>
          <a:off x="5806734" y="1176263"/>
          <a:ext cx="3166200" cy="1068047"/>
        </p:xfrm>
        <a:graphic>
          <a:graphicData uri="http://schemas.openxmlformats.org/drawingml/2006/table">
            <a:tbl>
              <a:tblPr/>
              <a:tblGrid>
                <a:gridCol w="21157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04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8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b="1" dirty="0"/>
                        <a:t>Beam </a:t>
                      </a:r>
                      <a:r>
                        <a:rPr lang="de-DE" b="1" dirty="0" err="1"/>
                        <a:t>pipe</a:t>
                      </a:r>
                      <a:endParaRPr b="1" dirty="0"/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95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600" dirty="0">
                          <a:latin typeface="Arial"/>
                        </a:rPr>
                        <a:t>Material</a:t>
                      </a:r>
                      <a:endParaRPr sz="1600" dirty="0"/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600" dirty="0" err="1">
                          <a:latin typeface="Arial"/>
                        </a:rPr>
                        <a:t>Cu</a:t>
                      </a:r>
                      <a:r>
                        <a:rPr lang="de-DE" sz="1600" dirty="0">
                          <a:latin typeface="Arial"/>
                        </a:rPr>
                        <a:t>, </a:t>
                      </a:r>
                      <a:r>
                        <a:rPr lang="de-DE" sz="1600" dirty="0" err="1">
                          <a:latin typeface="Arial"/>
                        </a:rPr>
                        <a:t>Ti</a:t>
                      </a:r>
                      <a:endParaRPr sz="1600" dirty="0"/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9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600" dirty="0">
                          <a:latin typeface="Arial"/>
                        </a:rPr>
                        <a:t>Cu thickness  [μm]</a:t>
                      </a:r>
                      <a:endParaRPr sz="1600" dirty="0"/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600" b="1" dirty="0">
                          <a:latin typeface="Arial"/>
                        </a:rPr>
                        <a:t>300</a:t>
                      </a:r>
                      <a:endParaRPr sz="1600" b="1" dirty="0"/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9342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61095" t="58289"/>
          <a:stretch/>
        </p:blipFill>
        <p:spPr>
          <a:xfrm>
            <a:off x="2137671" y="3828137"/>
            <a:ext cx="2817774" cy="226573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-54469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 smtClean="0"/>
              <a:t>            </a:t>
            </a:r>
            <a:r>
              <a:rPr lang="en-GB" kern="0" dirty="0" smtClean="0"/>
              <a:t>HTS coating of beam screen?</a:t>
            </a:r>
            <a:endParaRPr lang="en-GB" kern="0" dirty="0">
              <a:cs typeface="Calibri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3/8/2017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26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2425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2758" y="1032251"/>
            <a:ext cx="8132618" cy="346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>
              <a:spcBef>
                <a:spcPct val="20000"/>
              </a:spcBef>
              <a:buClr>
                <a:srgbClr val="0055A0"/>
              </a:buClr>
              <a:buSzPct val="80000"/>
            </a:pPr>
            <a:r>
              <a:rPr lang="en-GB" sz="2400" b="1" dirty="0" smtClean="0">
                <a:solidFill>
                  <a:srgbClr val="0055A0"/>
                </a:solidFill>
              </a:rPr>
              <a:t>goals: </a:t>
            </a:r>
            <a:r>
              <a:rPr lang="en-GB" sz="2400" dirty="0" smtClean="0">
                <a:solidFill>
                  <a:srgbClr val="0055A0"/>
                </a:solidFill>
              </a:rPr>
              <a:t>- drastically lower FCC-</a:t>
            </a:r>
            <a:r>
              <a:rPr lang="en-GB" sz="2400" dirty="0" err="1" smtClean="0">
                <a:solidFill>
                  <a:srgbClr val="0055A0"/>
                </a:solidFill>
              </a:rPr>
              <a:t>hh</a:t>
            </a:r>
            <a:r>
              <a:rPr lang="en-GB" sz="2400" dirty="0" smtClean="0">
                <a:solidFill>
                  <a:srgbClr val="0055A0"/>
                </a:solidFill>
              </a:rPr>
              <a:t> beam impedance</a:t>
            </a:r>
          </a:p>
          <a:p>
            <a:pPr marL="36576">
              <a:spcBef>
                <a:spcPct val="20000"/>
              </a:spcBef>
              <a:buClr>
                <a:srgbClr val="0055A0"/>
              </a:buClr>
              <a:buSzPct val="80000"/>
            </a:pPr>
            <a:r>
              <a:rPr lang="en-GB" sz="2400" dirty="0" smtClean="0">
                <a:solidFill>
                  <a:srgbClr val="0055A0"/>
                </a:solidFill>
              </a:rPr>
              <a:t>	- allowing for higher beam-screen temperature</a:t>
            </a:r>
          </a:p>
          <a:p>
            <a:pPr marL="36576">
              <a:spcBef>
                <a:spcPct val="20000"/>
              </a:spcBef>
              <a:buClr>
                <a:srgbClr val="0055A0"/>
              </a:buClr>
              <a:buSzPct val="80000"/>
            </a:pPr>
            <a:r>
              <a:rPr lang="en-GB" sz="600" dirty="0" smtClean="0">
                <a:solidFill>
                  <a:srgbClr val="0055A0"/>
                </a:solidFill>
              </a:rPr>
              <a:t> </a:t>
            </a:r>
          </a:p>
          <a:p>
            <a:pPr marL="36576">
              <a:spcBef>
                <a:spcPct val="20000"/>
              </a:spcBef>
              <a:buClr>
                <a:srgbClr val="0055A0"/>
              </a:buClr>
              <a:buSzPct val="80000"/>
            </a:pPr>
            <a:r>
              <a:rPr lang="en-GB" sz="2400" b="1" dirty="0" smtClean="0">
                <a:solidFill>
                  <a:srgbClr val="0055A0"/>
                </a:solidFill>
              </a:rPr>
              <a:t>candidate materials:</a:t>
            </a:r>
            <a:endParaRPr lang="en-GB" sz="2400" b="1" dirty="0">
              <a:solidFill>
                <a:srgbClr val="0055A0"/>
              </a:solidFill>
            </a:endParaRPr>
          </a:p>
          <a:p>
            <a:pPr marL="36576">
              <a:spcBef>
                <a:spcPct val="20000"/>
              </a:spcBef>
              <a:buClr>
                <a:srgbClr val="0055A0"/>
              </a:buClr>
              <a:buSzPct val="80000"/>
            </a:pPr>
            <a:r>
              <a:rPr lang="en-GB" sz="2400" dirty="0" smtClean="0">
                <a:solidFill>
                  <a:srgbClr val="FF0000"/>
                </a:solidFill>
              </a:rPr>
              <a:t>Tl-1223</a:t>
            </a:r>
            <a:r>
              <a:rPr lang="en-GB" sz="2400" dirty="0">
                <a:solidFill>
                  <a:srgbClr val="0055A0"/>
                </a:solidFill>
              </a:rPr>
              <a:t> </a:t>
            </a:r>
            <a:r>
              <a:rPr lang="en-GB" sz="2400" dirty="0" smtClean="0">
                <a:solidFill>
                  <a:srgbClr val="0055A0"/>
                </a:solidFill>
              </a:rPr>
              <a:t>(</a:t>
            </a:r>
            <a:r>
              <a:rPr lang="en-GB" sz="2000" dirty="0" smtClean="0">
                <a:solidFill>
                  <a:srgbClr val="0055A0"/>
                </a:solidFill>
              </a:rPr>
              <a:t>promising </a:t>
            </a:r>
            <a:r>
              <a:rPr lang="en-GB" sz="2000" dirty="0">
                <a:solidFill>
                  <a:srgbClr val="0055A0"/>
                </a:solidFill>
              </a:rPr>
              <a:t>performance, opens up &gt;100 K temperature </a:t>
            </a:r>
            <a:r>
              <a:rPr lang="en-GB" sz="2000" dirty="0" smtClean="0">
                <a:solidFill>
                  <a:srgbClr val="0055A0"/>
                </a:solidFill>
              </a:rPr>
              <a:t>window, scalable coating, R&amp;D </a:t>
            </a:r>
            <a:r>
              <a:rPr lang="en-GB" sz="2000" dirty="0">
                <a:solidFill>
                  <a:srgbClr val="0055A0"/>
                </a:solidFill>
              </a:rPr>
              <a:t>with CNR-SPIN and </a:t>
            </a:r>
            <a:r>
              <a:rPr lang="en-GB" sz="2000" dirty="0" smtClean="0">
                <a:solidFill>
                  <a:srgbClr val="0055A0"/>
                </a:solidFill>
              </a:rPr>
              <a:t>TU-Vienna)</a:t>
            </a:r>
            <a:endParaRPr lang="en-GB" sz="2000" dirty="0">
              <a:solidFill>
                <a:srgbClr val="0055A0"/>
              </a:solidFill>
            </a:endParaRPr>
          </a:p>
          <a:p>
            <a:pPr marL="36576">
              <a:spcBef>
                <a:spcPct val="20000"/>
              </a:spcBef>
              <a:buClr>
                <a:srgbClr val="0055A0"/>
              </a:buClr>
              <a:buSzPct val="80000"/>
            </a:pPr>
            <a:r>
              <a:rPr lang="en-GB" sz="2400" dirty="0" smtClean="0">
                <a:solidFill>
                  <a:srgbClr val="FF0000"/>
                </a:solidFill>
              </a:rPr>
              <a:t>YBCO</a:t>
            </a:r>
            <a:r>
              <a:rPr lang="en-GB" sz="2400" dirty="0" smtClean="0">
                <a:solidFill>
                  <a:srgbClr val="0055A0"/>
                </a:solidFill>
              </a:rPr>
              <a:t> (</a:t>
            </a:r>
            <a:r>
              <a:rPr lang="en-GB" sz="2000" dirty="0" smtClean="0">
                <a:solidFill>
                  <a:srgbClr val="0055A0"/>
                </a:solidFill>
              </a:rPr>
              <a:t>proven performance, requires forming technology, R&amp;D with ICMAB-ALBA-IFAE)</a:t>
            </a:r>
            <a:endParaRPr lang="en-GB" sz="2000" dirty="0">
              <a:solidFill>
                <a:srgbClr val="0055A0"/>
              </a:solidFill>
            </a:endParaRPr>
          </a:p>
          <a:p>
            <a:pPr marL="493776" indent="-457200">
              <a:spcBef>
                <a:spcPct val="20000"/>
              </a:spcBef>
              <a:buClr>
                <a:srgbClr val="0055A0"/>
              </a:buClr>
              <a:buSzPct val="80000"/>
              <a:buFont typeface="Arial"/>
              <a:buChar char="•"/>
            </a:pPr>
            <a:endParaRPr lang="en-GB" sz="2400" dirty="0">
              <a:solidFill>
                <a:srgbClr val="0055A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0178" t="50637" r="605" b="3571"/>
          <a:stretch/>
        </p:blipFill>
        <p:spPr>
          <a:xfrm>
            <a:off x="5090236" y="4336563"/>
            <a:ext cx="3864262" cy="14887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13559" y="3927871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55A0"/>
                </a:solidFill>
              </a:rPr>
              <a:t>CC: coated conductor</a:t>
            </a:r>
            <a:endParaRPr lang="en-GB" dirty="0">
              <a:solidFill>
                <a:srgbClr val="0055A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5459" y="4176172"/>
            <a:ext cx="16587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rgbClr val="0055A0"/>
                </a:solidFill>
              </a:rPr>
              <a:t>HTS can have surface </a:t>
            </a:r>
            <a:r>
              <a:rPr lang="en-GB" sz="1600" dirty="0">
                <a:solidFill>
                  <a:srgbClr val="0055A0"/>
                </a:solidFill>
              </a:rPr>
              <a:t>resistance lower </a:t>
            </a:r>
            <a:r>
              <a:rPr lang="en-GB" sz="1600" dirty="0" smtClean="0">
                <a:solidFill>
                  <a:srgbClr val="0055A0"/>
                </a:solidFill>
              </a:rPr>
              <a:t>than </a:t>
            </a:r>
            <a:r>
              <a:rPr lang="en-GB" sz="1600" dirty="0">
                <a:solidFill>
                  <a:srgbClr val="0055A0"/>
                </a:solidFill>
              </a:rPr>
              <a:t>Cu </a:t>
            </a:r>
            <a:endParaRPr lang="en-GB" sz="1600" dirty="0" smtClean="0">
              <a:solidFill>
                <a:srgbClr val="0055A0"/>
              </a:solidFill>
            </a:endParaRPr>
          </a:p>
          <a:p>
            <a:pPr algn="ctr"/>
            <a:r>
              <a:rPr lang="en-GB" sz="1600" dirty="0" smtClean="0">
                <a:solidFill>
                  <a:srgbClr val="FF0000"/>
                </a:solidFill>
              </a:rPr>
              <a:t>at </a:t>
            </a:r>
            <a:r>
              <a:rPr lang="en-GB" sz="1600" dirty="0">
                <a:solidFill>
                  <a:srgbClr val="FF0000"/>
                </a:solidFill>
              </a:rPr>
              <a:t>T&lt; 77 K </a:t>
            </a:r>
            <a:r>
              <a:rPr lang="en-GB" sz="1600" dirty="0" smtClean="0">
                <a:solidFill>
                  <a:srgbClr val="FF0000"/>
                </a:solidFill>
              </a:rPr>
              <a:t>and</a:t>
            </a:r>
            <a:endParaRPr lang="en-GB" sz="1600" dirty="0">
              <a:solidFill>
                <a:srgbClr val="FF0000"/>
              </a:solidFill>
            </a:endParaRPr>
          </a:p>
          <a:p>
            <a:pPr algn="ctr"/>
            <a:r>
              <a:rPr lang="en-GB" sz="1600" dirty="0">
                <a:solidFill>
                  <a:srgbClr val="FF0000"/>
                </a:solidFill>
              </a:rPr>
              <a:t>f &lt; 10 GHz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9605" y="5812281"/>
            <a:ext cx="150117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C377B"/>
                </a:solidFill>
              </a:rPr>
              <a:t>S. Calatroni</a:t>
            </a:r>
            <a:endParaRPr lang="en-GB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7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-804223" y="1269821"/>
                <a:ext cx="8226854" cy="94044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de-DE" dirty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804223" y="1269821"/>
                <a:ext cx="8226854" cy="940443"/>
              </a:xfrm>
              <a:blipFill rotWithShape="0">
                <a:blip r:embed="rId3"/>
                <a:stretch>
                  <a:fillRect t="-6452" b="-238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7" y="1504800"/>
            <a:ext cx="8690400" cy="4644000"/>
          </a:xfrm>
          <a:prstGeom prst="rect">
            <a:avLst/>
          </a:prstGeom>
        </p:spPr>
      </p:pic>
      <p:grpSp>
        <p:nvGrpSpPr>
          <p:cNvPr id="10" name="Gruppieren 30"/>
          <p:cNvGrpSpPr/>
          <p:nvPr/>
        </p:nvGrpSpPr>
        <p:grpSpPr>
          <a:xfrm>
            <a:off x="4360894" y="1695535"/>
            <a:ext cx="3533099" cy="1584001"/>
            <a:chOff x="2606169" y="3889511"/>
            <a:chExt cx="3533099" cy="1584001"/>
          </a:xfrm>
        </p:grpSpPr>
        <p:pic>
          <p:nvPicPr>
            <p:cNvPr id="11" name="Grafik 31"/>
            <p:cNvPicPr preferRelativeResize="0"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06169" y="3889511"/>
              <a:ext cx="1760400" cy="1584000"/>
            </a:xfrm>
            <a:prstGeom prst="rect">
              <a:avLst/>
            </a:prstGeom>
          </p:spPr>
        </p:pic>
        <p:pic>
          <p:nvPicPr>
            <p:cNvPr id="12" name="Grafik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9268" y="3889512"/>
              <a:ext cx="1760000" cy="1584000"/>
            </a:xfrm>
            <a:prstGeom prst="rect">
              <a:avLst/>
            </a:prstGeom>
          </p:spPr>
        </p:pic>
      </p:grpSp>
      <p:grpSp>
        <p:nvGrpSpPr>
          <p:cNvPr id="13" name="Gruppieren 7"/>
          <p:cNvGrpSpPr/>
          <p:nvPr/>
        </p:nvGrpSpPr>
        <p:grpSpPr>
          <a:xfrm>
            <a:off x="8207330" y="1609396"/>
            <a:ext cx="647700" cy="619125"/>
            <a:chOff x="8207330" y="1698289"/>
            <a:chExt cx="647700" cy="619125"/>
          </a:xfrm>
        </p:grpSpPr>
        <p:pic>
          <p:nvPicPr>
            <p:cNvPr id="14" name="Grafik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07330" y="1698289"/>
              <a:ext cx="647700" cy="619125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/>
          </p:nvSpPr>
          <p:spPr>
            <a:xfrm>
              <a:off x="8316416" y="1698289"/>
              <a:ext cx="155614" cy="619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" name="Textfeld 15"/>
          <p:cNvSpPr txBox="1"/>
          <p:nvPr/>
        </p:nvSpPr>
        <p:spPr>
          <a:xfrm>
            <a:off x="7835679" y="1567422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b="1" dirty="0" err="1"/>
              <a:t>Cu</a:t>
            </a:r>
            <a:endParaRPr lang="de-DE" sz="800" b="1" dirty="0"/>
          </a:p>
          <a:p>
            <a:pPr algn="r"/>
            <a:r>
              <a:rPr lang="de-DE" sz="800" b="1" dirty="0"/>
              <a:t>YBCO</a:t>
            </a:r>
          </a:p>
          <a:p>
            <a:pPr algn="r"/>
            <a:r>
              <a:rPr lang="de-DE" sz="800" b="1" dirty="0"/>
              <a:t>Wide </a:t>
            </a:r>
            <a:r>
              <a:rPr lang="de-DE" sz="800" b="1" dirty="0" err="1"/>
              <a:t>tape</a:t>
            </a:r>
            <a:endParaRPr lang="de-DE" sz="800" b="1" dirty="0"/>
          </a:p>
          <a:p>
            <a:pPr algn="r"/>
            <a:r>
              <a:rPr lang="de-DE" sz="800" b="1" dirty="0"/>
              <a:t>2mm </a:t>
            </a:r>
            <a:r>
              <a:rPr lang="de-DE" sz="800" b="1" dirty="0" err="1"/>
              <a:t>tapes</a:t>
            </a:r>
            <a:endParaRPr lang="de-DE" sz="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326225" y="1491136"/>
                <a:ext cx="285335" cy="1867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25" y="1491136"/>
                <a:ext cx="285335" cy="186782"/>
              </a:xfrm>
              <a:prstGeom prst="rect">
                <a:avLst/>
              </a:prstGeom>
              <a:blipFill rotWithShape="0">
                <a:blip r:embed="rId8"/>
                <a:stretch>
                  <a:fillRect l="-4348" r="-1087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326225" y="2404058"/>
                <a:ext cx="28533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25" y="2404058"/>
                <a:ext cx="285335" cy="184666"/>
              </a:xfrm>
              <a:prstGeom prst="rect">
                <a:avLst/>
              </a:prstGeom>
              <a:blipFill rotWithShape="0">
                <a:blip r:embed="rId9"/>
                <a:stretch>
                  <a:fillRect l="-4348" r="-10870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326225" y="3273868"/>
                <a:ext cx="28533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25" y="3273868"/>
                <a:ext cx="285335" cy="184666"/>
              </a:xfrm>
              <a:prstGeom prst="rect">
                <a:avLst/>
              </a:prstGeom>
              <a:blipFill rotWithShape="0">
                <a:blip r:embed="rId10"/>
                <a:stretch>
                  <a:fillRect l="-4348" r="-1087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326225" y="4149080"/>
                <a:ext cx="28533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25" y="4149080"/>
                <a:ext cx="285335" cy="184666"/>
              </a:xfrm>
              <a:prstGeom prst="rect">
                <a:avLst/>
              </a:prstGeom>
              <a:blipFill rotWithShape="0">
                <a:blip r:embed="rId11"/>
                <a:stretch>
                  <a:fillRect l="-4348" r="-1087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329496" y="5022302"/>
                <a:ext cx="282064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96" y="5022302"/>
                <a:ext cx="282064" cy="184666"/>
              </a:xfrm>
              <a:prstGeom prst="rect">
                <a:avLst/>
              </a:prstGeom>
              <a:blipFill rotWithShape="0">
                <a:blip r:embed="rId12"/>
                <a:stretch>
                  <a:fillRect l="-4348" r="-869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>
                <a:off x="326225" y="5895926"/>
                <a:ext cx="28533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25" y="5895926"/>
                <a:ext cx="285335" cy="184666"/>
              </a:xfrm>
              <a:prstGeom prst="rect">
                <a:avLst/>
              </a:prstGeom>
              <a:blipFill rotWithShape="0">
                <a:blip r:embed="rId13"/>
                <a:stretch>
                  <a:fillRect l="-10870" r="-434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508863" y="6014937"/>
                <a:ext cx="255539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63" y="6014937"/>
                <a:ext cx="255539" cy="184666"/>
              </a:xfrm>
              <a:prstGeom prst="rect">
                <a:avLst/>
              </a:prstGeom>
              <a:blipFill rotWithShape="0">
                <a:blip r:embed="rId14"/>
                <a:stretch>
                  <a:fillRect l="-19048" r="-714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 rot="16200000">
                <a:off x="-375569" y="3710380"/>
                <a:ext cx="1043555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50" b="0" i="1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de-DE" sz="105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105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5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de-DE" sz="105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de-DE" sz="1050" b="0" i="1" smtClean="0">
                          <a:latin typeface="Cambria Math" panose="02040503050406030204" pitchFamily="18" charset="0"/>
                        </a:rPr>
                        <m:t>) [</m:t>
                      </m:r>
                      <m:f>
                        <m:fPr>
                          <m:type m:val="lin"/>
                          <m:ctrlPr>
                            <a:rPr lang="de-DE" sz="105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05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105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den>
                      </m:f>
                      <m:r>
                        <a:rPr lang="de-DE" sz="105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de-DE" sz="1050" dirty="0"/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75569" y="3710380"/>
                <a:ext cx="1043555" cy="253916"/>
              </a:xfrm>
              <a:prstGeom prst="rect">
                <a:avLst/>
              </a:prstGeom>
              <a:blipFill rotWithShape="0">
                <a:blip r:embed="rId15"/>
                <a:stretch>
                  <a:fillRect l="-92857" t="-14035" r="-1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/>
              <p:cNvSpPr txBox="1"/>
              <p:nvPr/>
            </p:nvSpPr>
            <p:spPr>
              <a:xfrm>
                <a:off x="1395180" y="6014937"/>
                <a:ext cx="28533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180" y="6014937"/>
                <a:ext cx="285335" cy="184666"/>
              </a:xfrm>
              <a:prstGeom prst="rect">
                <a:avLst/>
              </a:prstGeom>
              <a:blipFill rotWithShape="0">
                <a:blip r:embed="rId16"/>
                <a:stretch>
                  <a:fillRect l="-10638" r="-212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2280716" y="6014937"/>
                <a:ext cx="341303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716" y="6014937"/>
                <a:ext cx="341303" cy="184666"/>
              </a:xfrm>
              <a:prstGeom prst="rect">
                <a:avLst/>
              </a:prstGeom>
              <a:blipFill rotWithShape="0">
                <a:blip r:embed="rId17"/>
                <a:stretch>
                  <a:fillRect l="-178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/>
              <p:cNvSpPr txBox="1"/>
              <p:nvPr/>
            </p:nvSpPr>
            <p:spPr>
              <a:xfrm>
                <a:off x="3127232" y="6014937"/>
                <a:ext cx="483491" cy="1867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7" name="Textfeld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232" y="6014937"/>
                <a:ext cx="483491" cy="186782"/>
              </a:xfrm>
              <a:prstGeom prst="rect">
                <a:avLst/>
              </a:prstGeom>
              <a:blipFill rotWithShape="0">
                <a:blip r:embed="rId1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/>
              <p:cNvSpPr txBox="1"/>
              <p:nvPr/>
            </p:nvSpPr>
            <p:spPr>
              <a:xfrm>
                <a:off x="4079846" y="6006469"/>
                <a:ext cx="408248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8" name="Textfeld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846" y="6006469"/>
                <a:ext cx="408248" cy="184666"/>
              </a:xfrm>
              <a:prstGeom prst="rect">
                <a:avLst/>
              </a:prstGeom>
              <a:blipFill rotWithShape="0">
                <a:blip r:embed="rId19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/>
              <p:cNvSpPr txBox="1"/>
              <p:nvPr/>
            </p:nvSpPr>
            <p:spPr>
              <a:xfrm>
                <a:off x="5001187" y="6004352"/>
                <a:ext cx="392319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9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187" y="6004352"/>
                <a:ext cx="392319" cy="184666"/>
              </a:xfrm>
              <a:prstGeom prst="rect">
                <a:avLst/>
              </a:prstGeom>
              <a:blipFill rotWithShape="0">
                <a:blip r:embed="rId2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feld 29"/>
              <p:cNvSpPr txBox="1"/>
              <p:nvPr/>
            </p:nvSpPr>
            <p:spPr>
              <a:xfrm>
                <a:off x="5902781" y="6006469"/>
                <a:ext cx="420618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30" name="Textfeld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781" y="6006469"/>
                <a:ext cx="420618" cy="184666"/>
              </a:xfrm>
              <a:prstGeom prst="rect">
                <a:avLst/>
              </a:prstGeom>
              <a:blipFill rotWithShape="0">
                <a:blip r:embed="rId21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/>
              <p:cNvSpPr txBox="1"/>
              <p:nvPr/>
            </p:nvSpPr>
            <p:spPr>
              <a:xfrm>
                <a:off x="6819995" y="6006469"/>
                <a:ext cx="420054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31" name="Textfeld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995" y="6006469"/>
                <a:ext cx="420054" cy="184666"/>
              </a:xfrm>
              <a:prstGeom prst="rect">
                <a:avLst/>
              </a:prstGeom>
              <a:blipFill rotWithShape="0">
                <a:blip r:embed="rId22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/>
              <p:cNvSpPr txBox="1"/>
              <p:nvPr/>
            </p:nvSpPr>
            <p:spPr>
              <a:xfrm>
                <a:off x="7711371" y="6006469"/>
                <a:ext cx="464126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32" name="Textfeld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371" y="6006469"/>
                <a:ext cx="464126" cy="184666"/>
              </a:xfrm>
              <a:prstGeom prst="rect">
                <a:avLst/>
              </a:prstGeom>
              <a:blipFill rotWithShape="0">
                <a:blip r:embed="rId23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/>
              <p:cNvSpPr txBox="1"/>
              <p:nvPr/>
            </p:nvSpPr>
            <p:spPr>
              <a:xfrm>
                <a:off x="8602026" y="6006469"/>
                <a:ext cx="51268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33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2026" y="6006469"/>
                <a:ext cx="512685" cy="184666"/>
              </a:xfrm>
              <a:prstGeom prst="rect">
                <a:avLst/>
              </a:prstGeom>
              <a:blipFill rotWithShape="0">
                <a:blip r:embed="rId2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/>
              <p:cNvSpPr txBox="1"/>
              <p:nvPr/>
            </p:nvSpPr>
            <p:spPr>
              <a:xfrm>
                <a:off x="4319366" y="6103800"/>
                <a:ext cx="505267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50" dirty="0"/>
                  <a:t>f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de-DE" sz="1050" b="0" i="0" smtClean="0">
                        <a:latin typeface="Cambria Math" panose="02040503050406030204" pitchFamily="18" charset="0"/>
                      </a:rPr>
                      <m:t>Hz</m:t>
                    </m:r>
                    <m:r>
                      <a:rPr lang="de-DE" sz="105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de-DE" sz="1050" dirty="0"/>
              </a:p>
            </p:txBody>
          </p:sp>
        </mc:Choice>
        <mc:Fallback xmlns="">
          <p:sp>
            <p:nvSpPr>
              <p:cNvPr id="34" name="Textfeld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366" y="6103800"/>
                <a:ext cx="505267" cy="253916"/>
              </a:xfrm>
              <a:prstGeom prst="rect">
                <a:avLst/>
              </a:prstGeom>
              <a:blipFill rotWithShape="0">
                <a:blip r:embed="rId25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uppieren 17"/>
          <p:cNvGrpSpPr/>
          <p:nvPr/>
        </p:nvGrpSpPr>
        <p:grpSpPr>
          <a:xfrm>
            <a:off x="4605187" y="2084536"/>
            <a:ext cx="396000" cy="329235"/>
            <a:chOff x="3885108" y="6518819"/>
            <a:chExt cx="396000" cy="329235"/>
          </a:xfrm>
        </p:grpSpPr>
        <p:cxnSp>
          <p:nvCxnSpPr>
            <p:cNvPr id="5" name="Gerader Verbinder 18"/>
            <p:cNvCxnSpPr/>
            <p:nvPr/>
          </p:nvCxnSpPr>
          <p:spPr>
            <a:xfrm>
              <a:off x="3885108" y="6518819"/>
              <a:ext cx="396000" cy="0"/>
            </a:xfrm>
            <a:prstGeom prst="line">
              <a:avLst/>
            </a:prstGeom>
            <a:ln w="57150">
              <a:solidFill>
                <a:srgbClr val="F590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feld 5"/>
            <p:cNvSpPr txBox="1"/>
            <p:nvPr/>
          </p:nvSpPr>
          <p:spPr>
            <a:xfrm>
              <a:off x="3887874" y="6571055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Cu</a:t>
              </a:r>
              <a:endParaRPr lang="de-DE" sz="1200" dirty="0"/>
            </a:p>
          </p:txBody>
        </p:sp>
      </p:grpSp>
      <p:grpSp>
        <p:nvGrpSpPr>
          <p:cNvPr id="7" name="Gruppieren 20"/>
          <p:cNvGrpSpPr/>
          <p:nvPr/>
        </p:nvGrpSpPr>
        <p:grpSpPr>
          <a:xfrm>
            <a:off x="5250263" y="2084536"/>
            <a:ext cx="620683" cy="356492"/>
            <a:chOff x="5354875" y="6516960"/>
            <a:chExt cx="620683" cy="356492"/>
          </a:xfrm>
        </p:grpSpPr>
        <p:cxnSp>
          <p:nvCxnSpPr>
            <p:cNvPr id="8" name="Gerader Verbinder 21"/>
            <p:cNvCxnSpPr/>
            <p:nvPr/>
          </p:nvCxnSpPr>
          <p:spPr>
            <a:xfrm>
              <a:off x="5436096" y="6516960"/>
              <a:ext cx="396000" cy="0"/>
            </a:xfrm>
            <a:prstGeom prst="line">
              <a:avLst/>
            </a:prstGeom>
            <a:ln w="57150">
              <a:solidFill>
                <a:srgbClr val="92040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8"/>
            <p:cNvSpPr txBox="1"/>
            <p:nvPr/>
          </p:nvSpPr>
          <p:spPr>
            <a:xfrm>
              <a:off x="5354875" y="6596453"/>
              <a:ext cx="6206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YBCO</a:t>
              </a:r>
            </a:p>
          </p:txBody>
        </p:sp>
      </p:grpSp>
      <p:graphicFrame>
        <p:nvGraphicFramePr>
          <p:cNvPr id="35" name="Object 69"/>
          <p:cNvGraphicFramePr>
            <a:graphicFrameLocks noChangeAspect="1"/>
          </p:cNvGraphicFramePr>
          <p:nvPr>
            <p:extLst/>
          </p:nvPr>
        </p:nvGraphicFramePr>
        <p:xfrm>
          <a:off x="5976290" y="3525798"/>
          <a:ext cx="1365250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Equation" r:id="rId26" imgW="965160" imgH="419040" progId="Equation.DSMT4">
                  <p:embed/>
                </p:oleObj>
              </mc:Choice>
              <mc:Fallback>
                <p:oleObj name="Equation" r:id="rId26" imgW="9651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976290" y="3525798"/>
                        <a:ext cx="1365250" cy="595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69"/>
          <p:cNvGraphicFramePr>
            <a:graphicFrameLocks noChangeAspect="1"/>
          </p:cNvGraphicFramePr>
          <p:nvPr>
            <p:extLst/>
          </p:nvPr>
        </p:nvGraphicFramePr>
        <p:xfrm>
          <a:off x="3572749" y="4841599"/>
          <a:ext cx="16891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Equation" r:id="rId28" imgW="1193760" imgH="393480" progId="Equation.DSMT4">
                  <p:embed/>
                </p:oleObj>
              </mc:Choice>
              <mc:Fallback>
                <p:oleObj name="Equation" r:id="rId28" imgW="1193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3572749" y="4841599"/>
                        <a:ext cx="16891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feld 37"/>
          <p:cNvSpPr txBox="1"/>
          <p:nvPr/>
        </p:nvSpPr>
        <p:spPr>
          <a:xfrm>
            <a:off x="4925667" y="5312934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antechamber 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4224137" y="5261054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HTS </a:t>
            </a:r>
          </a:p>
          <a:p>
            <a:r>
              <a:rPr lang="en-US" sz="1400" dirty="0" smtClean="0"/>
              <a:t>coating</a:t>
            </a:r>
            <a:endParaRPr lang="en-US" sz="1400" dirty="0"/>
          </a:p>
        </p:txBody>
      </p:sp>
      <p:sp>
        <p:nvSpPr>
          <p:cNvPr id="40" name="Textfeld 39"/>
          <p:cNvSpPr txBox="1"/>
          <p:nvPr/>
        </p:nvSpPr>
        <p:spPr>
          <a:xfrm>
            <a:off x="4091151" y="2971800"/>
            <a:ext cx="6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b="0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feld 43"/>
              <p:cNvSpPr txBox="1"/>
              <p:nvPr/>
            </p:nvSpPr>
            <p:spPr>
              <a:xfrm>
                <a:off x="3096876" y="1638891"/>
                <a:ext cx="146065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YBCO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sz="1600" b="0" i="1" smtClean="0"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1600" dirty="0"/>
                  <a:t>) </a:t>
                </a:r>
              </a:p>
              <a:p>
                <a:r>
                  <a:rPr lang="en-US" sz="1600" dirty="0"/>
                  <a:t>coated </a:t>
                </a:r>
              </a:p>
              <a:p>
                <a:r>
                  <a:rPr lang="en-US" sz="1600" dirty="0"/>
                  <a:t>conductor </a:t>
                </a:r>
              </a:p>
            </p:txBody>
          </p:sp>
        </mc:Choice>
        <mc:Fallback xmlns="">
          <p:sp>
            <p:nvSpPr>
              <p:cNvPr id="44" name="Textfeld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876" y="1638891"/>
                <a:ext cx="1460656" cy="830997"/>
              </a:xfrm>
              <a:prstGeom prst="rect">
                <a:avLst/>
              </a:prstGeom>
              <a:blipFill rotWithShape="0">
                <a:blip r:embed="rId30"/>
                <a:stretch>
                  <a:fillRect l="-2083" t="-36029" r="-1250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Grafik 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9" r="50388" b="14173"/>
          <a:stretch/>
        </p:blipFill>
        <p:spPr>
          <a:xfrm>
            <a:off x="7486523" y="2898085"/>
            <a:ext cx="1361939" cy="2024504"/>
          </a:xfrm>
          <a:prstGeom prst="rect">
            <a:avLst/>
          </a:prstGeom>
        </p:spPr>
      </p:pic>
      <p:sp>
        <p:nvSpPr>
          <p:cNvPr id="46" name="Textfeld 45"/>
          <p:cNvSpPr txBox="1"/>
          <p:nvPr/>
        </p:nvSpPr>
        <p:spPr>
          <a:xfrm>
            <a:off x="3368977" y="1160307"/>
            <a:ext cx="2777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YBCO: Yttrium Barium Copper Oxide</a:t>
            </a:r>
            <a:endParaRPr lang="en-US" sz="1200" dirty="0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-18928" y="-64062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b="0" kern="0" dirty="0" smtClean="0"/>
              <a:t>	          HTS </a:t>
            </a:r>
            <a:r>
              <a:rPr lang="en-US" sz="3600" b="0" kern="0" dirty="0"/>
              <a:t>coating (YBCO, </a:t>
            </a:r>
            <a:r>
              <a:rPr lang="en-US" sz="3600" b="0" kern="0" dirty="0" smtClean="0"/>
              <a:t>𝑻</a:t>
            </a:r>
            <a:r>
              <a:rPr lang="en-US" sz="3600" b="0" kern="0" baseline="-25000" dirty="0" smtClean="0"/>
              <a:t>𝒄</a:t>
            </a:r>
            <a:r>
              <a:rPr lang="en-US" sz="3600" b="0" kern="0" dirty="0"/>
              <a:t>=</a:t>
            </a:r>
            <a:r>
              <a:rPr lang="en-US" sz="3600" b="0" kern="0" dirty="0" smtClean="0"/>
              <a:t>𝟗𝟕 K)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6084168" y="934245"/>
            <a:ext cx="305983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</a:rPr>
              <a:t>O. Boine-Frankenheim et al.</a:t>
            </a:r>
          </a:p>
        </p:txBody>
      </p:sp>
      <p:grpSp>
        <p:nvGrpSpPr>
          <p:cNvPr id="50" name="Gruppieren 25"/>
          <p:cNvGrpSpPr/>
          <p:nvPr/>
        </p:nvGrpSpPr>
        <p:grpSpPr>
          <a:xfrm>
            <a:off x="583449" y="2813411"/>
            <a:ext cx="5634876" cy="1775048"/>
            <a:chOff x="-500236" y="1196752"/>
            <a:chExt cx="5634876" cy="1775048"/>
          </a:xfrm>
        </p:grpSpPr>
        <p:sp>
          <p:nvSpPr>
            <p:cNvPr id="51" name="Rechteck 41"/>
            <p:cNvSpPr/>
            <p:nvPr/>
          </p:nvSpPr>
          <p:spPr>
            <a:xfrm>
              <a:off x="-468560" y="1196752"/>
              <a:ext cx="5361165" cy="1775048"/>
            </a:xfrm>
            <a:prstGeom prst="rect">
              <a:avLst/>
            </a:prstGeom>
            <a:solidFill>
              <a:srgbClr val="808080">
                <a:lumMod val="20000"/>
                <a:lumOff val="80000"/>
              </a:srgbClr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Textfeld 42"/>
            <p:cNvSpPr txBox="1"/>
            <p:nvPr/>
          </p:nvSpPr>
          <p:spPr>
            <a:xfrm>
              <a:off x="-500236" y="1207113"/>
              <a:ext cx="5634876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A (partially) HTS coated pipe would more or 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less cancel the screen’s impedance contribution. 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- two collaborations (S. Calatroni): YBCO/Tl-1223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- frequency, temperature, B-field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dependance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-</a:t>
              </a: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f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ield distortion and hysteresis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- effect on SEY and photoelectron yield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717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4301631" y="2396943"/>
            <a:ext cx="4752528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740372" y="3080428"/>
            <a:ext cx="41864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1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b</a:t>
            </a:r>
            <a:r>
              <a:rPr lang="en-US" sz="2000" dirty="0" smtClean="0">
                <a:solidFill>
                  <a:srgbClr val="000000"/>
                </a:solidFill>
              </a:rPr>
              <a:t>uildup simulations (</a:t>
            </a:r>
            <a:r>
              <a:rPr lang="en-US" sz="2000" dirty="0" err="1" smtClean="0">
                <a:solidFill>
                  <a:srgbClr val="000000"/>
                </a:solidFill>
              </a:rPr>
              <a:t>pyCloud</a:t>
            </a:r>
            <a:r>
              <a:rPr lang="en-US" sz="2000" dirty="0" smtClean="0">
                <a:solidFill>
                  <a:srgbClr val="000000"/>
                </a:solidFill>
              </a:rPr>
              <a:t>) indicate:</a:t>
            </a:r>
            <a:endParaRPr lang="en-US" dirty="0" smtClean="0">
              <a:solidFill>
                <a:srgbClr val="000000"/>
              </a:solidFill>
            </a:endParaRPr>
          </a:p>
          <a:p>
            <a:pPr marL="285750" indent="-285750" fontAlgn="base">
              <a:spcBef>
                <a:spcPts val="1000"/>
              </a:spcBef>
              <a:spcAft>
                <a:spcPct val="0"/>
              </a:spcAft>
              <a:buFontTx/>
              <a:buChar char="-"/>
            </a:pPr>
            <a:r>
              <a:rPr lang="en-US" sz="2000" dirty="0">
                <a:solidFill>
                  <a:srgbClr val="FF0000"/>
                </a:solidFill>
              </a:rPr>
              <a:t>t</a:t>
            </a:r>
            <a:r>
              <a:rPr lang="en-US" sz="2000" dirty="0" smtClean="0">
                <a:solidFill>
                  <a:srgbClr val="FF0000"/>
                </a:solidFill>
              </a:rPr>
              <a:t>o </a:t>
            </a:r>
            <a:r>
              <a:rPr lang="en-US" sz="2000" dirty="0">
                <a:solidFill>
                  <a:srgbClr val="FF0000"/>
                </a:solidFill>
              </a:rPr>
              <a:t>run the machine without electron </a:t>
            </a:r>
            <a:r>
              <a:rPr lang="en-US" sz="2000" dirty="0" smtClean="0">
                <a:solidFill>
                  <a:srgbClr val="FF0000"/>
                </a:solidFill>
              </a:rPr>
              <a:t>cloud and heat loads, </a:t>
            </a:r>
            <a:r>
              <a:rPr lang="en-US" sz="2000" dirty="0" smtClean="0">
                <a:solidFill>
                  <a:srgbClr val="FF0000"/>
                </a:solidFill>
              </a:rPr>
              <a:t>sufficiently low SEY is required (&lt;1.8 already OK), but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285750" indent="-285750" fontAlgn="base">
              <a:spcBef>
                <a:spcPts val="1000"/>
              </a:spcBef>
              <a:spcAft>
                <a:spcPct val="0"/>
              </a:spcAft>
              <a:buFontTx/>
              <a:buChar char="-"/>
            </a:pPr>
            <a:r>
              <a:rPr lang="en-US" sz="2000" dirty="0" smtClean="0">
                <a:solidFill>
                  <a:srgbClr val="FF0000"/>
                </a:solidFill>
              </a:rPr>
              <a:t>photoelectrons </a:t>
            </a:r>
            <a:r>
              <a:rPr lang="en-US" sz="2000" dirty="0">
                <a:solidFill>
                  <a:srgbClr val="FF0000"/>
                </a:solidFill>
              </a:rPr>
              <a:t>may be dangerous even </a:t>
            </a:r>
            <a:r>
              <a:rPr lang="en-US" sz="2000" dirty="0" smtClean="0">
                <a:solidFill>
                  <a:srgbClr val="FF0000"/>
                </a:solidFill>
              </a:rPr>
              <a:t>for </a:t>
            </a:r>
            <a:r>
              <a:rPr lang="en-US" sz="2000" dirty="0">
                <a:solidFill>
                  <a:srgbClr val="FF0000"/>
                </a:solidFill>
              </a:rPr>
              <a:t>SEY </a:t>
            </a:r>
            <a:r>
              <a:rPr lang="en-US" sz="2000" dirty="0" smtClean="0">
                <a:solidFill>
                  <a:srgbClr val="FF0000"/>
                </a:solidFill>
              </a:rPr>
              <a:t>≤ </a:t>
            </a:r>
            <a:r>
              <a:rPr lang="en-US" sz="2000" dirty="0">
                <a:solidFill>
                  <a:srgbClr val="FF0000"/>
                </a:solidFill>
              </a:rPr>
              <a:t>1, if no </a:t>
            </a:r>
            <a:r>
              <a:rPr lang="en-US" sz="2000" dirty="0" smtClean="0">
                <a:solidFill>
                  <a:srgbClr val="FF0000"/>
                </a:solidFill>
              </a:rPr>
              <a:t>mitigation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03722" y="2672918"/>
            <a:ext cx="3362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L . </a:t>
            </a:r>
            <a:r>
              <a:rPr lang="en-US" sz="1600" dirty="0" err="1">
                <a:solidFill>
                  <a:srgbClr val="000000"/>
                </a:solidFill>
              </a:rPr>
              <a:t>Mether</a:t>
            </a:r>
            <a:r>
              <a:rPr lang="en-US" sz="1600" dirty="0">
                <a:solidFill>
                  <a:srgbClr val="000000"/>
                </a:solidFill>
              </a:rPr>
              <a:t>, FCC week, Rom (2016)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179512" y="119675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77A8D1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K.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Ohmi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et al, IPAC2015 </a:t>
            </a:r>
          </a:p>
        </p:txBody>
      </p:sp>
      <p:pic>
        <p:nvPicPr>
          <p:cNvPr id="7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31" y="1628002"/>
            <a:ext cx="2164573" cy="617459"/>
          </a:xfrm>
          <a:prstGeom prst="rect">
            <a:avLst/>
          </a:prstGeom>
        </p:spPr>
      </p:pic>
      <p:pic>
        <p:nvPicPr>
          <p:cNvPr id="8" name="図 4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519" y="1609316"/>
            <a:ext cx="1790790" cy="619455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5813799" y="15824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3 </a:t>
            </a:r>
            <a:r>
              <a:rPr lang="en-US" dirty="0" err="1">
                <a:solidFill>
                  <a:srgbClr val="000000"/>
                </a:solidFill>
              </a:rPr>
              <a:t>TeV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err="1" smtClean="0">
                <a:solidFill>
                  <a:srgbClr val="000000"/>
                </a:solidFill>
              </a:rPr>
              <a:t>ρ</a:t>
            </a:r>
            <a:r>
              <a:rPr lang="en-US" baseline="-25000" dirty="0" err="1" smtClean="0">
                <a:solidFill>
                  <a:srgbClr val="000000"/>
                </a:solidFill>
              </a:rPr>
              <a:t>e,th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= 4.4 x 10</a:t>
            </a:r>
            <a:r>
              <a:rPr lang="en-US" baseline="30000" dirty="0">
                <a:solidFill>
                  <a:srgbClr val="000000"/>
                </a:solidFill>
              </a:rPr>
              <a:t>10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m</a:t>
            </a:r>
            <a:r>
              <a:rPr lang="en-US" baseline="30000" dirty="0" smtClean="0">
                <a:solidFill>
                  <a:srgbClr val="000000"/>
                </a:solidFill>
              </a:rPr>
              <a:t>-3</a:t>
            </a:r>
            <a:endParaRPr lang="en-US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50 </a:t>
            </a:r>
            <a:r>
              <a:rPr lang="en-US" dirty="0" err="1">
                <a:solidFill>
                  <a:srgbClr val="000000"/>
                </a:solidFill>
              </a:rPr>
              <a:t>TeV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err="1" smtClean="0">
                <a:solidFill>
                  <a:srgbClr val="000000"/>
                </a:solidFill>
              </a:rPr>
              <a:t>ρ</a:t>
            </a:r>
            <a:r>
              <a:rPr lang="en-US" baseline="-25000" dirty="0" err="1" smtClean="0">
                <a:solidFill>
                  <a:srgbClr val="000000"/>
                </a:solidFill>
              </a:rPr>
              <a:t>e,th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= 5.7 x 10</a:t>
            </a:r>
            <a:r>
              <a:rPr lang="en-US" baseline="30000" dirty="0">
                <a:solidFill>
                  <a:srgbClr val="000000"/>
                </a:solidFill>
              </a:rPr>
              <a:t>11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m</a:t>
            </a:r>
            <a:r>
              <a:rPr lang="en-US" baseline="30000" dirty="0" smtClean="0">
                <a:solidFill>
                  <a:srgbClr val="000000"/>
                </a:solidFill>
              </a:rPr>
              <a:t>-3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5" y="2786496"/>
            <a:ext cx="4243199" cy="330026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034975" y="4264044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uild up in drift/dipoles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456742" y="2415520"/>
            <a:ext cx="4660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o far, the slits/absorbers were not included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in the e-cloud simulations !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8928" y="-64062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kern="0" dirty="0" smtClean="0">
                <a:latin typeface="Arial"/>
              </a:rPr>
              <a:t>                 FCC-</a:t>
            </a:r>
            <a:r>
              <a:rPr lang="en-US" sz="3600" b="0" kern="0" dirty="0" err="1" smtClean="0">
                <a:latin typeface="Arial"/>
              </a:rPr>
              <a:t>hh</a:t>
            </a:r>
            <a:r>
              <a:rPr lang="en-US" sz="3600" b="0" kern="0" dirty="0" smtClean="0">
                <a:latin typeface="Arial"/>
              </a:rPr>
              <a:t> e-cloud instability</a:t>
            </a:r>
            <a:endParaRPr lang="en-US" sz="3600" b="0" kern="0" dirty="0">
              <a:latin typeface="Arial"/>
            </a:endParaRPr>
          </a:p>
        </p:txBody>
      </p:sp>
      <p:pic>
        <p:nvPicPr>
          <p:cNvPr id="1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84168" y="934245"/>
            <a:ext cx="305983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C377B"/>
                </a:solidFill>
              </a:rPr>
              <a:t>O. Boine-Frankenheim et al.</a:t>
            </a:r>
            <a:endParaRPr lang="en-GB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18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8272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GB" sz="8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r>
              <a:rPr lang="en-GB" sz="8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296" y="5657671"/>
            <a:ext cx="1832618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O. </a:t>
            </a:r>
            <a:r>
              <a:rPr lang="en-GB" sz="2400" dirty="0" err="1" smtClean="0">
                <a:solidFill>
                  <a:prstClr val="black"/>
                </a:solidFill>
              </a:rPr>
              <a:t>Malyshev</a:t>
            </a:r>
            <a:r>
              <a:rPr lang="en-GB" sz="2400" dirty="0" smtClean="0">
                <a:solidFill>
                  <a:prstClr val="black"/>
                </a:solidFill>
              </a:rPr>
              <a:t>,</a:t>
            </a:r>
          </a:p>
          <a:p>
            <a:r>
              <a:rPr lang="en-GB" sz="2400" dirty="0" smtClean="0">
                <a:solidFill>
                  <a:prstClr val="black"/>
                </a:solidFill>
              </a:rPr>
              <a:t> R</a:t>
            </a:r>
            <a:r>
              <a:rPr lang="en-GB" sz="2400" dirty="0" smtClean="0">
                <a:solidFill>
                  <a:prstClr val="black"/>
                </a:solidFill>
              </a:rPr>
              <a:t>. </a:t>
            </a:r>
            <a:r>
              <a:rPr lang="en-GB" sz="2400" dirty="0" err="1" smtClean="0">
                <a:solidFill>
                  <a:prstClr val="black"/>
                </a:solidFill>
              </a:rPr>
              <a:t>Valizadeh</a:t>
            </a:r>
            <a:r>
              <a:rPr lang="en-GB" sz="2400" dirty="0" smtClean="0">
                <a:solidFill>
                  <a:prstClr val="black"/>
                </a:solidFill>
              </a:rPr>
              <a:t>,</a:t>
            </a:r>
          </a:p>
          <a:p>
            <a:r>
              <a:rPr lang="en-GB" sz="2400" dirty="0">
                <a:solidFill>
                  <a:prstClr val="black"/>
                </a:solidFill>
              </a:rPr>
              <a:t>e</a:t>
            </a:r>
            <a:r>
              <a:rPr lang="en-GB" sz="2400" dirty="0" smtClean="0">
                <a:solidFill>
                  <a:prstClr val="black"/>
                </a:solidFill>
              </a:rPr>
              <a:t>t al.</a:t>
            </a:r>
            <a:endParaRPr lang="en-GB" sz="24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49" y="3651141"/>
            <a:ext cx="7348451" cy="3452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2" y="954967"/>
            <a:ext cx="4273272" cy="30793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35585" y="774046"/>
            <a:ext cx="48948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2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LASE 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</a:rPr>
              <a:t>on a metal surface is a very viable solution for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</a:rPr>
              <a:t>reducing the </a:t>
            </a:r>
            <a:r>
              <a:rPr lang="en-GB" dirty="0" smtClean="0">
                <a:solidFill>
                  <a:srgbClr val="FF0000"/>
                </a:solidFill>
                <a:latin typeface="Symbol" panose="05050102010706020507" pitchFamily="18" charset="2"/>
              </a:rPr>
              <a:t>d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</a:rPr>
              <a:t>&lt; 0.6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</a:rPr>
              <a:t>• even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the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</a:rPr>
              <a:t>initial (unconditioned) </a:t>
            </a:r>
            <a:r>
              <a:rPr lang="en-GB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</a:rPr>
              <a:t>=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</a:rPr>
              <a:t>0.93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for SS is low enough to suppress e-cloud in, e.g., the SPS,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</a:rPr>
              <a:t>HL-LHC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</a:rPr>
              <a:t>or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FCC, etc. </a:t>
            </a:r>
          </a:p>
          <a:p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</a:rPr>
              <a:t>• SEY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is reduced by a combination of two geometrical effects </a:t>
            </a:r>
            <a:endParaRPr lang="en-GB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</a:rPr>
              <a:t>surface resistance measurements: shallow groove type with superimposed </a:t>
            </a:r>
            <a:r>
              <a:rPr lang="en-GB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nano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</a:rPr>
              <a:t>-sphere is preferable solution 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8928" y="-64062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kern="0" dirty="0" smtClean="0">
                <a:latin typeface="Arial"/>
              </a:rPr>
              <a:t>           </a:t>
            </a:r>
            <a:r>
              <a:rPr lang="en-GB" sz="2800" b="0" kern="0" dirty="0" smtClean="0">
                <a:latin typeface="Arial"/>
              </a:rPr>
              <a:t>e-Cloud </a:t>
            </a:r>
            <a:r>
              <a:rPr lang="en-GB" sz="2800" b="0" kern="0" dirty="0">
                <a:latin typeface="Arial"/>
              </a:rPr>
              <a:t>Mitigation by Laser Ablation </a:t>
            </a:r>
            <a:endParaRPr lang="en-GB" sz="2800" b="0" kern="0" dirty="0" smtClean="0">
              <a:latin typeface="Arial"/>
            </a:endParaRPr>
          </a:p>
          <a:p>
            <a:r>
              <a:rPr lang="en-GB" sz="2800" b="0" kern="0" dirty="0" smtClean="0">
                <a:latin typeface="Arial"/>
              </a:rPr>
              <a:t>             Surface </a:t>
            </a:r>
            <a:r>
              <a:rPr lang="en-GB" sz="2800" b="0" kern="0" dirty="0">
                <a:latin typeface="Arial"/>
              </a:rPr>
              <a:t>Engineering (LASE) </a:t>
            </a:r>
            <a:r>
              <a:rPr lang="en-GB" sz="2800" b="0" kern="0" dirty="0" smtClean="0">
                <a:latin typeface="Arial"/>
              </a:rPr>
              <a:t>? …</a:t>
            </a:r>
            <a:endParaRPr lang="en-GB" sz="2800" b="0" kern="0" dirty="0">
              <a:latin typeface="Arial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67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 smtClean="0"/>
              <a:t>               </a:t>
            </a:r>
            <a:r>
              <a:rPr lang="en-US" dirty="0"/>
              <a:t>m</a:t>
            </a:r>
            <a:r>
              <a:rPr lang="en-US" dirty="0" smtClean="0"/>
              <a:t>any open questions remain</a:t>
            </a:r>
            <a:endParaRPr lang="en-US" kern="0" dirty="0"/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-10228" y="945296"/>
            <a:ext cx="915422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r>
              <a:rPr lang="en-GB" sz="2400" dirty="0" smtClean="0">
                <a:solidFill>
                  <a:prstClr val="black"/>
                </a:solidFill>
                <a:latin typeface="Calibri"/>
                <a:sym typeface="Symbol"/>
              </a:rPr>
              <a:t>Standard Model describes known matter, i.e. 5% of the universe!</a:t>
            </a:r>
          </a:p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endParaRPr lang="en-GB" sz="2400" dirty="0" smtClean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defRPr/>
            </a:pPr>
            <a:endParaRPr lang="en-GB" sz="2400" dirty="0" smtClean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defRPr/>
            </a:pPr>
            <a:endParaRPr lang="en-GB" sz="2400" dirty="0" smtClean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defRPr/>
            </a:pPr>
            <a:endParaRPr lang="en-GB" sz="2400" dirty="0" smtClean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defRPr/>
            </a:pPr>
            <a:endParaRPr lang="en-GB" sz="2400" dirty="0" smtClean="0">
              <a:solidFill>
                <a:prstClr val="black"/>
              </a:solidFill>
              <a:latin typeface="Calibri"/>
              <a:sym typeface="Symbol"/>
            </a:endParaRPr>
          </a:p>
          <a:p>
            <a:pPr marL="179387" lvl="2">
              <a:defRPr/>
            </a:pPr>
            <a:r>
              <a:rPr lang="en-GB" sz="700" dirty="0" smtClean="0">
                <a:solidFill>
                  <a:prstClr val="black"/>
                </a:solidFill>
                <a:latin typeface="Calibri"/>
                <a:sym typeface="Symbol"/>
              </a:rPr>
              <a:t>  </a:t>
            </a:r>
          </a:p>
          <a:p>
            <a:pPr marL="179387" lvl="2">
              <a:defRPr/>
            </a:pPr>
            <a:endParaRPr lang="en-GB" sz="7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179387" lvl="2">
              <a:defRPr/>
            </a:pPr>
            <a:endParaRPr lang="en-GB" sz="700" dirty="0" smtClean="0">
              <a:solidFill>
                <a:prstClr val="black"/>
              </a:solidFill>
              <a:latin typeface="Calibri"/>
              <a:sym typeface="Symbol"/>
            </a:endParaRPr>
          </a:p>
          <a:p>
            <a:pPr marL="179387" lvl="2">
              <a:defRPr/>
            </a:pPr>
            <a:endParaRPr lang="en-GB" sz="700" dirty="0" smtClean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r>
              <a:rPr lang="en-GB" sz="2400" dirty="0">
                <a:solidFill>
                  <a:prstClr val="black"/>
                </a:solidFill>
                <a:latin typeface="Calibri"/>
                <a:sym typeface="Symbol"/>
              </a:rPr>
              <a:t>what is dark matter?</a:t>
            </a:r>
          </a:p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r>
              <a:rPr lang="en-GB" sz="2400" dirty="0" smtClean="0">
                <a:solidFill>
                  <a:prstClr val="black"/>
                </a:solidFill>
                <a:latin typeface="Calibri"/>
                <a:sym typeface="Symbol"/>
              </a:rPr>
              <a:t>what is dark energy?</a:t>
            </a:r>
          </a:p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r>
              <a:rPr lang="en-GB" sz="2400" dirty="0">
                <a:solidFill>
                  <a:prstClr val="black"/>
                </a:solidFill>
                <a:latin typeface="Calibri"/>
                <a:sym typeface="Symbol"/>
              </a:rPr>
              <a:t>w</a:t>
            </a:r>
            <a:r>
              <a:rPr lang="en-GB" sz="2400" dirty="0" smtClean="0">
                <a:solidFill>
                  <a:prstClr val="black"/>
                </a:solidFill>
                <a:latin typeface="Calibri"/>
                <a:sym typeface="Symbol"/>
              </a:rPr>
              <a:t>hy is there more matter than antimatter?</a:t>
            </a:r>
          </a:p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r>
              <a:rPr lang="en-GB" sz="2400" dirty="0">
                <a:solidFill>
                  <a:prstClr val="black"/>
                </a:solidFill>
                <a:latin typeface="Calibri"/>
                <a:sym typeface="Symbol"/>
              </a:rPr>
              <a:t>w</a:t>
            </a:r>
            <a:r>
              <a:rPr lang="en-GB" sz="2400" dirty="0" smtClean="0">
                <a:solidFill>
                  <a:prstClr val="black"/>
                </a:solidFill>
                <a:latin typeface="Calibri"/>
                <a:sym typeface="Symbol"/>
              </a:rPr>
              <a:t>hy do the masses differ </a:t>
            </a:r>
            <a:r>
              <a:rPr lang="en-GB" sz="2400" dirty="0">
                <a:solidFill>
                  <a:prstClr val="black"/>
                </a:solidFill>
                <a:latin typeface="Calibri"/>
                <a:sym typeface="Symbol"/>
              </a:rPr>
              <a:t>b</a:t>
            </a:r>
            <a:r>
              <a:rPr lang="en-GB" sz="2400" dirty="0" smtClean="0">
                <a:solidFill>
                  <a:prstClr val="black"/>
                </a:solidFill>
                <a:latin typeface="Calibri"/>
                <a:sym typeface="Symbol"/>
              </a:rPr>
              <a:t>y more than 13 orders of magnitude?</a:t>
            </a:r>
          </a:p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r>
              <a:rPr lang="en-GB" sz="2400" dirty="0">
                <a:solidFill>
                  <a:prstClr val="black"/>
                </a:solidFill>
                <a:latin typeface="Calibri"/>
                <a:sym typeface="Symbol"/>
              </a:rPr>
              <a:t>d</a:t>
            </a:r>
            <a:r>
              <a:rPr lang="en-GB" sz="2400" dirty="0" smtClean="0">
                <a:solidFill>
                  <a:prstClr val="black"/>
                </a:solidFill>
                <a:latin typeface="Calibri"/>
                <a:sym typeface="Symbol"/>
              </a:rPr>
              <a:t>o fundamental forces unify in single field theory?</a:t>
            </a:r>
          </a:p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r>
              <a:rPr lang="en-GB" sz="2400" dirty="0">
                <a:solidFill>
                  <a:prstClr val="black"/>
                </a:solidFill>
                <a:latin typeface="Calibri"/>
                <a:sym typeface="Symbol"/>
              </a:rPr>
              <a:t>w</a:t>
            </a:r>
            <a:r>
              <a:rPr lang="en-GB" sz="2400" dirty="0" smtClean="0">
                <a:solidFill>
                  <a:prstClr val="black"/>
                </a:solidFill>
                <a:latin typeface="Calibri"/>
                <a:sym typeface="Symbol"/>
              </a:rPr>
              <a:t>hat about gravity? </a:t>
            </a:r>
          </a:p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r>
              <a:rPr lang="en-GB" sz="2400" dirty="0">
                <a:solidFill>
                  <a:prstClr val="black"/>
                </a:solidFill>
                <a:latin typeface="Calibri"/>
                <a:sym typeface="Symbol"/>
              </a:rPr>
              <a:t>i</a:t>
            </a:r>
            <a:r>
              <a:rPr lang="en-GB" sz="2400" dirty="0" smtClean="0">
                <a:solidFill>
                  <a:prstClr val="black"/>
                </a:solidFill>
                <a:latin typeface="Calibri"/>
                <a:sym typeface="Symbol"/>
              </a:rPr>
              <a:t>s there a “world equation – theory of everything”? …</a:t>
            </a:r>
            <a:endParaRPr lang="en-GB" sz="1400" b="1" dirty="0">
              <a:solidFill>
                <a:prstClr val="black"/>
              </a:solidFill>
              <a:latin typeface="Calibri"/>
              <a:sym typeface="Symbo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875" y="1484784"/>
            <a:ext cx="3459816" cy="26336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39" y="1534098"/>
            <a:ext cx="3371527" cy="20389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35335" y="2302575"/>
            <a:ext cx="212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b="1" dirty="0" smtClean="0">
                <a:solidFill>
                  <a:prstClr val="white"/>
                </a:solidFill>
                <a:latin typeface="Calibri"/>
              </a:rPr>
              <a:t>Dark Energy 68.3%</a:t>
            </a:r>
            <a:endParaRPr lang="en-GB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22364" y="1494462"/>
            <a:ext cx="202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b="1" dirty="0" smtClean="0">
                <a:solidFill>
                  <a:prstClr val="white"/>
                </a:solidFill>
                <a:latin typeface="Calibri"/>
              </a:rPr>
              <a:t>Known Matter 4.9%</a:t>
            </a:r>
            <a:endParaRPr lang="en-GB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28800" y="1767242"/>
            <a:ext cx="2148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b="1" dirty="0" smtClean="0">
                <a:solidFill>
                  <a:prstClr val="white"/>
                </a:solidFill>
                <a:latin typeface="Calibri"/>
              </a:rPr>
              <a:t>Dark Matter 26.8%</a:t>
            </a:r>
            <a:endParaRPr lang="en-GB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26803" y="3965138"/>
            <a:ext cx="3649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g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alaxy rotation curves, 1933 - Zwicky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58164" y="6308144"/>
            <a:ext cx="1295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400" dirty="0" smtClean="0">
                <a:solidFill>
                  <a:srgbClr val="FFFFFF"/>
                </a:solidFill>
                <a:latin typeface="Calibri"/>
              </a:rPr>
              <a:t>K. Borras</a:t>
            </a:r>
            <a:endParaRPr lang="en-GB" sz="24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92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928" y="-64062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kern="0" dirty="0" smtClean="0">
                <a:latin typeface="Arial"/>
              </a:rPr>
              <a:t>                 or open-cell metallic foams?</a:t>
            </a:r>
            <a:endParaRPr lang="en-US" sz="3600" b="0" kern="0" dirty="0">
              <a:latin typeface="Arial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46" y="1282782"/>
            <a:ext cx="3860845" cy="3154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17" y="1017077"/>
            <a:ext cx="2016169" cy="34200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96" y="1108320"/>
            <a:ext cx="647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  <a:r>
              <a:rPr lang="en-GB" dirty="0" smtClean="0"/>
              <a:t> typical open-cell metallic foam structure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035364" y="1120177"/>
            <a:ext cx="18571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Wearie</a:t>
            </a:r>
            <a:r>
              <a:rPr lang="en-GB" dirty="0" smtClean="0"/>
              <a:t>-Phelan honeycomb cell (top left), </a:t>
            </a:r>
          </a:p>
          <a:p>
            <a:r>
              <a:rPr lang="en-GB" dirty="0" smtClean="0"/>
              <a:t>its constituent </a:t>
            </a:r>
            <a:r>
              <a:rPr lang="en-GB" dirty="0" err="1" smtClean="0"/>
              <a:t>polyhedra</a:t>
            </a:r>
            <a:r>
              <a:rPr lang="en-GB" dirty="0" smtClean="0"/>
              <a:t> (top right) and its </a:t>
            </a:r>
          </a:p>
          <a:p>
            <a:r>
              <a:rPr lang="en-GB" dirty="0" smtClean="0"/>
              <a:t>numerically simulated reticulated foam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4293096"/>
            <a:ext cx="862287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l</a:t>
            </a:r>
            <a:r>
              <a:rPr lang="en-GB" sz="2400" dirty="0" smtClean="0"/>
              <a:t>ow secondary emission yield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resisting eddy-current induced stresses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g</a:t>
            </a:r>
            <a:r>
              <a:rPr lang="en-GB" sz="2400" dirty="0" smtClean="0"/>
              <a:t>ood pumping 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b</a:t>
            </a:r>
            <a:r>
              <a:rPr lang="en-GB" sz="2400" dirty="0" smtClean="0">
                <a:solidFill>
                  <a:srgbClr val="FF0000"/>
                </a:solidFill>
              </a:rPr>
              <a:t>ut potentially much larger impedance than solid metals</a:t>
            </a:r>
          </a:p>
          <a:p>
            <a:r>
              <a:rPr lang="en-GB" dirty="0" smtClean="0"/>
              <a:t>	</a:t>
            </a:r>
            <a:r>
              <a:rPr lang="en-GB" dirty="0" smtClean="0"/>
              <a:t>(</a:t>
            </a:r>
            <a:r>
              <a:rPr lang="en-GB" dirty="0" smtClean="0">
                <a:latin typeface="Calibri" panose="020F0502020204030204" pitchFamily="34" charset="0"/>
              </a:rPr>
              <a:t>→ </a:t>
            </a:r>
            <a:r>
              <a:rPr lang="en-GB" dirty="0" smtClean="0"/>
              <a:t>HTS </a:t>
            </a:r>
            <a:r>
              <a:rPr lang="en-GB" dirty="0" smtClean="0"/>
              <a:t>coated foams, or backing beam screen slits with metallic foams?)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516215" y="4601495"/>
            <a:ext cx="209843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C377B"/>
                </a:solidFill>
              </a:rPr>
              <a:t>S. </a:t>
            </a:r>
            <a:r>
              <a:rPr lang="en-GB" dirty="0" err="1" smtClean="0">
                <a:solidFill>
                  <a:srgbClr val="0C377B"/>
                </a:solidFill>
              </a:rPr>
              <a:t>Petracca</a:t>
            </a:r>
            <a:r>
              <a:rPr lang="en-GB" dirty="0" smtClean="0">
                <a:solidFill>
                  <a:srgbClr val="0C377B"/>
                </a:solidFill>
              </a:rPr>
              <a:t>, et al.</a:t>
            </a:r>
            <a:endParaRPr lang="en-GB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9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014" y="2025779"/>
            <a:ext cx="3908986" cy="30741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4978" y="1001017"/>
            <a:ext cx="30588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FCC-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hh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 beam screen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pumping slots shielded,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much reduced # photoelectrons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55A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     experiencing beam field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7201" y="4880617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(3) </a:t>
            </a: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b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 = 13.2 mm, </a:t>
            </a: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T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=50 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48713" b="29467"/>
          <a:stretch/>
        </p:blipFill>
        <p:spPr>
          <a:xfrm>
            <a:off x="151189" y="1652781"/>
            <a:ext cx="4584574" cy="3186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649" y="1036506"/>
            <a:ext cx="277511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scaled LHC beam screen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with pumping slots,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and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sawtooth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 structure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55A0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43476" y="2736271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</a:rPr>
              <a:t>14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</a:rPr>
              <a:t>       19 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55A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649" y="4888087"/>
            <a:ext cx="2569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(1) </a:t>
            </a: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b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 = 14  mm, </a:t>
            </a: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T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=20 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55A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(2) </a:t>
            </a: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b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 = 14  mm, </a:t>
            </a: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T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=50 K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8928" y="-64062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HE-LHC beam-screen options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84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980728"/>
            <a:ext cx="4675680" cy="40077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013" y="980728"/>
            <a:ext cx="4863362" cy="416859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kern="0" dirty="0" smtClean="0"/>
              <a:t>     		</a:t>
            </a:r>
            <a:r>
              <a:rPr lang="en-US" dirty="0" smtClean="0"/>
              <a:t>HE-LHC e-cloud build up</a:t>
            </a:r>
            <a:endParaRPr lang="en-US" kern="0" dirty="0"/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34125" y="906983"/>
            <a:ext cx="1298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12"/>
            <a:r>
              <a:rPr lang="en-US" u="sng" dirty="0">
                <a:solidFill>
                  <a:srgbClr val="0C377B"/>
                </a:solidFill>
              </a:rPr>
              <a:t>5 ns beam</a:t>
            </a:r>
          </a:p>
        </p:txBody>
      </p:sp>
      <p:sp>
        <p:nvSpPr>
          <p:cNvPr id="7" name="Rectangle 6"/>
          <p:cNvSpPr/>
          <p:nvPr/>
        </p:nvSpPr>
        <p:spPr>
          <a:xfrm>
            <a:off x="3018" y="906983"/>
            <a:ext cx="142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12"/>
            <a:r>
              <a:rPr lang="en-US" u="sng" dirty="0" smtClean="0">
                <a:solidFill>
                  <a:srgbClr val="0C377B"/>
                </a:solidFill>
              </a:rPr>
              <a:t>25 </a:t>
            </a:r>
            <a:r>
              <a:rPr lang="en-US" u="sng" dirty="0">
                <a:solidFill>
                  <a:srgbClr val="0C377B"/>
                </a:solidFill>
              </a:rPr>
              <a:t>ns beam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76847" y="1118284"/>
            <a:ext cx="1159292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C377B"/>
                </a:solidFill>
              </a:rPr>
              <a:t>L. Mether</a:t>
            </a:r>
            <a:endParaRPr lang="en-GB" dirty="0">
              <a:solidFill>
                <a:srgbClr val="0C377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22439" y="5788104"/>
            <a:ext cx="101822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C377B"/>
                </a:solidFill>
              </a:rPr>
              <a:t>K. </a:t>
            </a:r>
            <a:r>
              <a:rPr lang="en-GB" smtClean="0">
                <a:solidFill>
                  <a:srgbClr val="0C377B"/>
                </a:solidFill>
              </a:rPr>
              <a:t>Ohmi</a:t>
            </a:r>
            <a:endParaRPr lang="en-GB" dirty="0">
              <a:solidFill>
                <a:srgbClr val="0C377B"/>
              </a:solidFill>
            </a:endParaRPr>
          </a:p>
        </p:txBody>
      </p:sp>
      <p:graphicFrame>
        <p:nvGraphicFramePr>
          <p:cNvPr id="10" name="表 3"/>
          <p:cNvGraphicFramePr>
            <a:graphicFrameLocks noGrp="1"/>
          </p:cNvGraphicFramePr>
          <p:nvPr>
            <p:extLst/>
          </p:nvPr>
        </p:nvGraphicFramePr>
        <p:xfrm>
          <a:off x="255802" y="4816316"/>
          <a:ext cx="6663157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216"/>
                <a:gridCol w="1483262"/>
                <a:gridCol w="1615440"/>
                <a:gridCol w="1158239"/>
              </a:tblGrid>
              <a:tr h="286700">
                <a:tc>
                  <a:txBody>
                    <a:bodyPr/>
                    <a:lstStyle/>
                    <a:p>
                      <a:r>
                        <a:rPr kumimoji="1" lang="en-GB" altLang="ja-JP" sz="1600" dirty="0" smtClean="0">
                          <a:solidFill>
                            <a:srgbClr val="000000"/>
                          </a:solidFill>
                        </a:rPr>
                        <a:t>e-cloud inst. threshold</a:t>
                      </a:r>
                      <a:endParaRPr kumimoji="1" lang="ja-JP" alt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600" dirty="0" smtClean="0">
                          <a:solidFill>
                            <a:srgbClr val="000000"/>
                          </a:solidFill>
                        </a:rPr>
                        <a:t>25ns </a:t>
                      </a:r>
                      <a:r>
                        <a:rPr lang="en-US" altLang="ja-JP" sz="1600" dirty="0" err="1" smtClean="0">
                          <a:solidFill>
                            <a:srgbClr val="000000"/>
                          </a:solidFill>
                        </a:rPr>
                        <a:t>inj</a:t>
                      </a:r>
                      <a:endParaRPr lang="ja-JP" alt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000000"/>
                          </a:solidFill>
                        </a:rPr>
                        <a:t>5ns</a:t>
                      </a:r>
                      <a:r>
                        <a:rPr kumimoji="1" lang="en-US" altLang="ja-JP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kumimoji="1" lang="en-US" altLang="ja-JP" sz="1600" baseline="0" dirty="0" err="1" smtClean="0">
                          <a:solidFill>
                            <a:srgbClr val="000000"/>
                          </a:solidFill>
                        </a:rPr>
                        <a:t>inj</a:t>
                      </a:r>
                      <a:endParaRPr kumimoji="1" lang="ja-JP" alt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8670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formula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r</a:t>
                      </a:r>
                      <a:r>
                        <a:rPr lang="en-US" altLang="ja-JP" sz="1600" baseline="-25000" dirty="0" err="1" smtClean="0">
                          <a:solidFill>
                            <a:schemeClr val="tx1"/>
                          </a:solidFill>
                        </a:rPr>
                        <a:t>e,th</a:t>
                      </a: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sz="1600" dirty="0" smtClean="0"/>
                        <a:t>m</a:t>
                      </a:r>
                      <a:r>
                        <a:rPr kumimoji="1" lang="en-US" altLang="ja-JP" sz="1600" baseline="30000" dirty="0" smtClean="0"/>
                        <a:t>-3</a:t>
                      </a:r>
                      <a:r>
                        <a:rPr kumimoji="1" lang="en-US" altLang="ja-JP" sz="1600" dirty="0" smtClean="0"/>
                        <a:t>)</a:t>
                      </a:r>
                      <a:endParaRPr kumimoji="1" lang="ja-JP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</a:rPr>
                        <a:t>1.4x10</a:t>
                      </a:r>
                      <a:r>
                        <a:rPr kumimoji="1" lang="en-US" altLang="ja-JP" sz="160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kumimoji="1" lang="ja-JP" altLang="en-US" sz="16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</a:rPr>
                        <a:t>1.4x10</a:t>
                      </a:r>
                      <a:r>
                        <a:rPr kumimoji="1" lang="en-US" altLang="ja-JP" sz="160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kumimoji="1" lang="ja-JP" altLang="en-US" sz="16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8670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simulation with</a:t>
                      </a:r>
                      <a:r>
                        <a:rPr kumimoji="1" lang="en-US" altLang="ja-JP" sz="1600" baseline="0" dirty="0" smtClean="0"/>
                        <a:t> B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r</a:t>
                      </a:r>
                      <a:r>
                        <a:rPr lang="en-US" altLang="ja-JP" sz="1600" baseline="-25000" dirty="0" err="1" smtClean="0">
                          <a:solidFill>
                            <a:schemeClr val="tx1"/>
                          </a:solidFill>
                        </a:rPr>
                        <a:t>e,th</a:t>
                      </a: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sz="1600" dirty="0" smtClean="0"/>
                        <a:t>m</a:t>
                      </a:r>
                      <a:r>
                        <a:rPr kumimoji="1" lang="en-US" altLang="ja-JP" sz="1600" baseline="30000" dirty="0" smtClean="0"/>
                        <a:t>-3</a:t>
                      </a:r>
                      <a:r>
                        <a:rPr kumimoji="1" lang="en-US" altLang="ja-JP" sz="1600" dirty="0" smtClean="0"/>
                        <a:t>)</a:t>
                      </a:r>
                      <a:endParaRPr kumimoji="1" lang="ja-JP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</a:rPr>
                        <a:t>3x10</a:t>
                      </a:r>
                      <a:r>
                        <a:rPr kumimoji="1" lang="en-US" altLang="ja-JP" sz="160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kumimoji="1" lang="ja-JP" altLang="en-US" sz="16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</a:rPr>
                        <a:t>3-4x10</a:t>
                      </a:r>
                      <a:r>
                        <a:rPr kumimoji="1" lang="en-US" altLang="ja-JP" sz="160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kumimoji="1" lang="ja-JP" altLang="en-US" sz="16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8670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simulation wo B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r</a:t>
                      </a:r>
                      <a:r>
                        <a:rPr lang="en-US" altLang="ja-JP" sz="1600" baseline="-25000" dirty="0" err="1" smtClean="0">
                          <a:solidFill>
                            <a:schemeClr val="tx1"/>
                          </a:solidFill>
                        </a:rPr>
                        <a:t>e,th</a:t>
                      </a: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sz="1600" dirty="0" smtClean="0"/>
                        <a:t>m</a:t>
                      </a:r>
                      <a:r>
                        <a:rPr kumimoji="1" lang="en-US" altLang="ja-JP" sz="1600" baseline="30000" dirty="0" smtClean="0"/>
                        <a:t>-3</a:t>
                      </a:r>
                      <a:r>
                        <a:rPr kumimoji="1" lang="en-US" altLang="ja-JP" sz="1600" dirty="0" smtClean="0"/>
                        <a:t>)</a:t>
                      </a:r>
                      <a:endParaRPr kumimoji="1" lang="ja-JP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</a:rPr>
                        <a:t>1-2x10</a:t>
                      </a:r>
                      <a:r>
                        <a:rPr kumimoji="1" lang="en-US" altLang="ja-JP" sz="160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kumimoji="1" lang="ja-JP" altLang="en-US" sz="16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</a:rPr>
                        <a:t>1-2x10</a:t>
                      </a:r>
                      <a:r>
                        <a:rPr kumimoji="1" lang="en-US" altLang="ja-JP" sz="160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kumimoji="1" lang="ja-JP" altLang="en-US" sz="16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5349240" y="2984591"/>
            <a:ext cx="3786899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95817" y="1902551"/>
            <a:ext cx="3603196" cy="17689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0763823">
            <a:off x="2697468" y="2558291"/>
            <a:ext cx="3994235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→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FCC type chamber efficient,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5 ns requires very low SEY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9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42350" y="6519863"/>
            <a:ext cx="501650" cy="338137"/>
          </a:xfrm>
        </p:spPr>
        <p:txBody>
          <a:bodyPr/>
          <a:lstStyle/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33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6248400" y="6519863"/>
            <a:ext cx="2895600" cy="338137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R. Kersevan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7170738" y="6526213"/>
            <a:ext cx="1973262" cy="33813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FCC week, 24 March 2015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40" y="889298"/>
            <a:ext cx="7526797" cy="528542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18928" y="-64062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SR flux spectra for FCC-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6005" y="5670212"/>
            <a:ext cx="159530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C377B"/>
                </a:solidFill>
              </a:rPr>
              <a:t>R. Kersevan</a:t>
            </a:r>
            <a:endParaRPr lang="en-GB" sz="2000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62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6218332" y="69281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55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60" y="1004667"/>
            <a:ext cx="3011481" cy="337624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940083" y="3072357"/>
            <a:ext cx="4257675" cy="238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468" y="1062582"/>
            <a:ext cx="3838575" cy="244792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564526" y="1062582"/>
            <a:ext cx="14512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55A0"/>
                </a:solidFill>
              </a:rPr>
              <a:t>Ref.: “Impact </a:t>
            </a:r>
            <a:r>
              <a:rPr lang="en-GB" sz="1400" dirty="0">
                <a:solidFill>
                  <a:srgbClr val="0055A0"/>
                </a:solidFill>
              </a:rPr>
              <a:t>of synchrotron radiation in </a:t>
            </a:r>
            <a:r>
              <a:rPr lang="en-GB" sz="1400" dirty="0" smtClean="0">
                <a:solidFill>
                  <a:srgbClr val="0055A0"/>
                </a:solidFill>
              </a:rPr>
              <a:t>lepton collider arcs”, </a:t>
            </a:r>
          </a:p>
          <a:p>
            <a:r>
              <a:rPr lang="en-GB" sz="1400" dirty="0" smtClean="0">
                <a:solidFill>
                  <a:srgbClr val="0055A0"/>
                </a:solidFill>
              </a:rPr>
              <a:t>F. </a:t>
            </a:r>
            <a:r>
              <a:rPr lang="en-GB" sz="1400" dirty="0" err="1" smtClean="0">
                <a:solidFill>
                  <a:srgbClr val="0055A0"/>
                </a:solidFill>
              </a:rPr>
              <a:t>Cerutti</a:t>
            </a:r>
            <a:r>
              <a:rPr lang="en-GB" sz="1400" dirty="0" smtClean="0">
                <a:solidFill>
                  <a:srgbClr val="0055A0"/>
                </a:solidFill>
              </a:rPr>
              <a:t> et al., FCC Kick-off Meeting, Univ. Geneva, Feb 2014</a:t>
            </a:r>
            <a:endParaRPr lang="en-GB" sz="1400" dirty="0">
              <a:solidFill>
                <a:srgbClr val="0055A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526" y="3464035"/>
            <a:ext cx="5453349" cy="26456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85775" y="3556980"/>
            <a:ext cx="1508401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000000"/>
                </a:solidFill>
                <a:latin typeface="Gill Sans MT"/>
              </a:rPr>
              <a:t>10.5 m dipole</a:t>
            </a:r>
            <a:endParaRPr lang="en-US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06922" y="4032228"/>
            <a:ext cx="149953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i="1" dirty="0" smtClean="0">
                <a:solidFill>
                  <a:prstClr val="black"/>
                </a:solidFill>
                <a:latin typeface="Gill Sans MT"/>
              </a:rPr>
              <a:t>Iron + plastic</a:t>
            </a:r>
            <a:endParaRPr lang="en-US" sz="1600" i="1" dirty="0">
              <a:solidFill>
                <a:prstClr val="black"/>
              </a:solidFill>
              <a:latin typeface="Gill Sans M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61642" y="4370782"/>
            <a:ext cx="2959883" cy="1558470"/>
            <a:chOff x="4869454" y="3241091"/>
            <a:chExt cx="3828395" cy="20425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69454" y="3241091"/>
              <a:ext cx="3828395" cy="2042523"/>
            </a:xfrm>
            <a:prstGeom prst="rect">
              <a:avLst/>
            </a:prstGeom>
            <a:ln w="28575" cmpd="sng">
              <a:solidFill>
                <a:srgbClr val="FFFF00"/>
              </a:solidFill>
            </a:ln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7214816" y="4122335"/>
              <a:ext cx="365510" cy="87957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arrow"/>
              <a:tailEnd type="arrow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19" name="TextBox 18"/>
            <p:cNvSpPr txBox="1"/>
            <p:nvPr/>
          </p:nvSpPr>
          <p:spPr>
            <a:xfrm>
              <a:off x="7291938" y="3819105"/>
              <a:ext cx="132189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prstClr val="black"/>
                  </a:solidFill>
                  <a:latin typeface="Gill Sans MT"/>
                </a:rPr>
                <a:t>25 mm</a:t>
              </a:r>
              <a:endParaRPr lang="en-US" dirty="0">
                <a:solidFill>
                  <a:prstClr val="black"/>
                </a:solidFill>
                <a:latin typeface="Gill Sans MT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59650" y="4429496"/>
            <a:ext cx="851364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  <a:latin typeface="Gill Sans MT"/>
              </a:rPr>
              <a:t>24 cm absorber</a:t>
            </a:r>
            <a:endParaRPr lang="en-US" sz="1400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57567" y="5373168"/>
            <a:ext cx="7298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i="1" dirty="0" smtClean="0">
                <a:solidFill>
                  <a:prstClr val="black"/>
                </a:solidFill>
                <a:latin typeface="Gill Sans MT"/>
              </a:rPr>
              <a:t>Lead</a:t>
            </a:r>
            <a:endParaRPr lang="en-US" sz="1600" i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-18928" y="-64062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SR shielding for FCC-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906922" y="5630607"/>
            <a:ext cx="2994409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C377B"/>
                </a:solidFill>
              </a:rPr>
              <a:t>F. Cerutti, L. Lari., R. Kersevan</a:t>
            </a:r>
            <a:endParaRPr lang="en-GB" sz="1600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/>
      <p:bldP spid="20" grpId="0" animBg="1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09" y="1441307"/>
            <a:ext cx="4278767" cy="512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PICT28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978" y="1441308"/>
            <a:ext cx="3599988" cy="240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Zoe19-june-18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91069" y="3296497"/>
            <a:ext cx="2721804" cy="360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61803" y="916988"/>
            <a:ext cx="5413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d</a:t>
            </a:r>
            <a:r>
              <a:rPr lang="en-GB" sz="2800" dirty="0" smtClean="0">
                <a:solidFill>
                  <a:prstClr val="black"/>
                </a:solidFill>
              </a:rPr>
              <a:t>amaged spoiler, RF shield, BPMs,…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04036" y="6474558"/>
            <a:ext cx="173996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A. </a:t>
            </a:r>
            <a:r>
              <a:rPr lang="en-GB" sz="2000" dirty="0" err="1" smtClean="0">
                <a:solidFill>
                  <a:prstClr val="black"/>
                </a:solidFill>
              </a:rPr>
              <a:t>Novokhatski</a:t>
            </a: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8928" y="-64062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0" kern="0" dirty="0" smtClean="0">
                <a:latin typeface="Arial"/>
              </a:rPr>
              <a:t>                 </a:t>
            </a:r>
            <a:r>
              <a:rPr lang="en-US" sz="2800" b="0" kern="0" dirty="0" smtClean="0">
                <a:latin typeface="Arial"/>
              </a:rPr>
              <a:t>HOM heating due to small gaps at PEP-II</a:t>
            </a:r>
            <a:endParaRPr lang="en-US" sz="2800" b="0" kern="0" dirty="0">
              <a:latin typeface="Arial"/>
            </a:endParaRPr>
          </a:p>
        </p:txBody>
      </p:sp>
      <p:pic>
        <p:nvPicPr>
          <p:cNvPr id="1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37" y="1086553"/>
            <a:ext cx="7004189" cy="5373181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8928" y="-64062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0" kern="0" dirty="0" smtClean="0">
                <a:latin typeface="Arial"/>
              </a:rPr>
              <a:t>                 FCC-</a:t>
            </a:r>
            <a:r>
              <a:rPr lang="en-US" sz="3600" b="0" kern="0" dirty="0" err="1" smtClean="0">
                <a:latin typeface="Arial"/>
              </a:rPr>
              <a:t>ee</a:t>
            </a:r>
            <a:r>
              <a:rPr lang="en-US" sz="3600" b="0" kern="0" dirty="0" smtClean="0">
                <a:latin typeface="Arial"/>
              </a:rPr>
              <a:t> IR: HOMs, SR, vacuum</a:t>
            </a:r>
            <a:endParaRPr lang="en-US" sz="2800" b="0" kern="0" dirty="0">
              <a:latin typeface="Arial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96526" y="6457890"/>
            <a:ext cx="132703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M. Sullivan</a:t>
            </a:r>
            <a:endParaRPr lang="en-GB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0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53468"/>
            <a:ext cx="6948264" cy="36386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33909" y="5589240"/>
            <a:ext cx="156645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C377B"/>
                </a:solidFill>
              </a:rPr>
              <a:t>M. Migliorati</a:t>
            </a:r>
            <a:endParaRPr lang="en-GB" sz="2000" dirty="0">
              <a:solidFill>
                <a:srgbClr val="0C377B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188" y="-26908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NEG effect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640"/>
            <a:ext cx="4168403" cy="23648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9409" y="0"/>
            <a:ext cx="35616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/>
              <a:t>TiN</a:t>
            </a:r>
            <a:r>
              <a:rPr lang="en-GB" dirty="0" smtClean="0"/>
              <a:t> coated beam duct for KEKB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333909" y="3100556"/>
            <a:ext cx="13052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m NEG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→ </a:t>
            </a:r>
            <a:r>
              <a:rPr lang="en-GB" dirty="0" smtClean="0"/>
              <a:t>disaster</a:t>
            </a:r>
          </a:p>
          <a:p>
            <a:endParaRPr lang="en-GB" dirty="0"/>
          </a:p>
          <a:p>
            <a:r>
              <a:rPr lang="en-GB" dirty="0" smtClean="0"/>
              <a:t>0.2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m </a:t>
            </a:r>
            <a:r>
              <a:rPr lang="en-GB" dirty="0" err="1" smtClean="0"/>
              <a:t>TiN</a:t>
            </a:r>
            <a:endParaRPr lang="en-GB" dirty="0" smtClean="0"/>
          </a:p>
          <a:p>
            <a:r>
              <a:rPr lang="en-GB" dirty="0" smtClean="0"/>
              <a:t>Perhaps</a:t>
            </a:r>
          </a:p>
          <a:p>
            <a:r>
              <a:rPr lang="en-GB" dirty="0" smtClean="0"/>
              <a:t>acceptable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1259504"/>
            <a:ext cx="37753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NEG coating greatly increases</a:t>
            </a:r>
          </a:p>
          <a:p>
            <a:r>
              <a:rPr lang="en-GB" sz="2000" dirty="0"/>
              <a:t>l</a:t>
            </a:r>
            <a:r>
              <a:rPr lang="en-GB" sz="2000" dirty="0" smtClean="0"/>
              <a:t>ongitudinal impedance</a:t>
            </a:r>
          </a:p>
          <a:p>
            <a:r>
              <a:rPr lang="en-GB" sz="2000" dirty="0" smtClean="0"/>
              <a:t>→ microwave instability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0845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/>
              <a:t>             FCC-</a:t>
            </a:r>
            <a:r>
              <a:rPr lang="en-US" dirty="0" err="1" smtClean="0"/>
              <a:t>hh</a:t>
            </a:r>
            <a:r>
              <a:rPr lang="en-US" dirty="0" smtClean="0"/>
              <a:t> BDS &amp; MDI</a:t>
            </a:r>
            <a:endParaRPr lang="en-US" kern="0" dirty="0"/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7503" y="1017890"/>
            <a:ext cx="287167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55A0"/>
                </a:solidFill>
              </a:rPr>
              <a:t>interaction region</a:t>
            </a:r>
          </a:p>
          <a:p>
            <a:endParaRPr lang="en-US" sz="2000" b="1" dirty="0" smtClean="0">
              <a:solidFill>
                <a:srgbClr val="0055A0"/>
              </a:solidFill>
            </a:endParaRPr>
          </a:p>
          <a:p>
            <a:r>
              <a:rPr lang="en-US" sz="2000" b="1" dirty="0">
                <a:solidFill>
                  <a:srgbClr val="0055A0"/>
                </a:solidFill>
              </a:rPr>
              <a:t>b</a:t>
            </a:r>
            <a:r>
              <a:rPr lang="en-US" sz="2000" b="1" dirty="0" smtClean="0">
                <a:solidFill>
                  <a:srgbClr val="0055A0"/>
                </a:solidFill>
              </a:rPr>
              <a:t>eam delivery</a:t>
            </a:r>
          </a:p>
          <a:p>
            <a:r>
              <a:rPr lang="en-US" sz="2000" b="1" dirty="0" smtClean="0">
                <a:solidFill>
                  <a:srgbClr val="0055A0"/>
                </a:solidFill>
              </a:rPr>
              <a:t>System (BDS)</a:t>
            </a:r>
            <a:endParaRPr lang="en-US" sz="2000" b="1" dirty="0">
              <a:solidFill>
                <a:srgbClr val="0055A0"/>
              </a:solidFill>
            </a:endParaRPr>
          </a:p>
          <a:p>
            <a:endParaRPr lang="en-US" sz="2000" b="1" dirty="0">
              <a:solidFill>
                <a:srgbClr val="0055A0"/>
              </a:solidFill>
            </a:endParaRPr>
          </a:p>
          <a:p>
            <a:r>
              <a:rPr lang="en-US" sz="2000" b="1" dirty="0" smtClean="0">
                <a:solidFill>
                  <a:srgbClr val="0055A0"/>
                </a:solidFill>
              </a:rPr>
              <a:t>machine</a:t>
            </a:r>
          </a:p>
          <a:p>
            <a:r>
              <a:rPr lang="en-US" sz="2000" b="1" dirty="0">
                <a:solidFill>
                  <a:srgbClr val="0055A0"/>
                </a:solidFill>
              </a:rPr>
              <a:t>d</a:t>
            </a:r>
            <a:r>
              <a:rPr lang="en-US" sz="2000" b="1" dirty="0" smtClean="0">
                <a:solidFill>
                  <a:srgbClr val="0055A0"/>
                </a:solidFill>
              </a:rPr>
              <a:t>etector interface</a:t>
            </a:r>
          </a:p>
          <a:p>
            <a:r>
              <a:rPr lang="en-US" sz="2000" b="1" dirty="0" smtClean="0">
                <a:solidFill>
                  <a:srgbClr val="0055A0"/>
                </a:solidFill>
              </a:rPr>
              <a:t>(MDI)</a:t>
            </a:r>
          </a:p>
          <a:p>
            <a:endParaRPr lang="en-US" sz="2000" b="1" dirty="0">
              <a:solidFill>
                <a:srgbClr val="0055A0"/>
              </a:solidFill>
            </a:endParaRPr>
          </a:p>
          <a:p>
            <a:r>
              <a:rPr lang="en-US" sz="2000" b="1" dirty="0" smtClean="0">
                <a:solidFill>
                  <a:srgbClr val="0055A0"/>
                </a:solidFill>
              </a:rPr>
              <a:t>issue:</a:t>
            </a:r>
          </a:p>
          <a:p>
            <a:r>
              <a:rPr lang="en-US" sz="2000" b="1" dirty="0">
                <a:solidFill>
                  <a:srgbClr val="0055A0"/>
                </a:solidFill>
              </a:rPr>
              <a:t>c</a:t>
            </a:r>
            <a:r>
              <a:rPr lang="en-US" sz="2000" b="1" dirty="0" smtClean="0">
                <a:solidFill>
                  <a:srgbClr val="0055A0"/>
                </a:solidFill>
              </a:rPr>
              <a:t>ollision debris</a:t>
            </a:r>
          </a:p>
          <a:p>
            <a:r>
              <a:rPr lang="en-US" sz="2000" b="1" dirty="0">
                <a:solidFill>
                  <a:srgbClr val="0055A0"/>
                </a:solidFill>
              </a:rPr>
              <a:t>h</a:t>
            </a:r>
            <a:r>
              <a:rPr lang="en-US" sz="2000" b="1" dirty="0" smtClean="0">
                <a:solidFill>
                  <a:srgbClr val="0055A0"/>
                </a:solidFill>
              </a:rPr>
              <a:t>itting final</a:t>
            </a:r>
          </a:p>
          <a:p>
            <a:r>
              <a:rPr lang="en-US" sz="2000" b="1" dirty="0" smtClean="0">
                <a:solidFill>
                  <a:srgbClr val="0055A0"/>
                </a:solidFill>
              </a:rPr>
              <a:t>quadrupoles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99792" y="1114145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</a:t>
            </a:r>
            <a:r>
              <a:rPr lang="en-US" sz="2400" dirty="0" smtClean="0">
                <a:solidFill>
                  <a:srgbClr val="FF0000"/>
                </a:solidFill>
              </a:rPr>
              <a:t>adiation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dose for final quadrupoles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38637" y="1909936"/>
            <a:ext cx="501945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55A0"/>
                </a:solidFill>
              </a:rPr>
              <a:t>I. Besana, F. Cerutti, </a:t>
            </a:r>
            <a:r>
              <a:rPr lang="en-GB" dirty="0" smtClean="0">
                <a:solidFill>
                  <a:srgbClr val="0055A0"/>
                </a:solidFill>
              </a:rPr>
              <a:t>D. Schulte, A</a:t>
            </a:r>
            <a:r>
              <a:rPr lang="en-GB" dirty="0" smtClean="0">
                <a:solidFill>
                  <a:srgbClr val="0055A0"/>
                </a:solidFill>
              </a:rPr>
              <a:t>. Seryi, et al.</a:t>
            </a:r>
            <a:endParaRPr lang="en-GB" dirty="0">
              <a:solidFill>
                <a:srgbClr val="0055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2492896"/>
            <a:ext cx="6705165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48064" y="6275"/>
            <a:ext cx="4025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00CC"/>
                </a:solidFill>
              </a:rPr>
              <a:t>c</a:t>
            </a:r>
            <a:r>
              <a:rPr lang="en-GB" sz="2000" b="1" dirty="0" smtClean="0">
                <a:solidFill>
                  <a:srgbClr val="0000CC"/>
                </a:solidFill>
              </a:rPr>
              <a:t>ontributions: beam screen (BS) &amp; cold bore (BS heat radiation)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8928" y="1191"/>
            <a:ext cx="9199440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kern="0" dirty="0" smtClean="0"/>
              <a:t>                FCC-</a:t>
            </a:r>
            <a:r>
              <a:rPr lang="en-GB" kern="0" dirty="0" err="1" smtClean="0"/>
              <a:t>hh</a:t>
            </a:r>
            <a:r>
              <a:rPr lang="en-GB" kern="0" dirty="0" smtClean="0"/>
              <a:t> machine protection</a:t>
            </a:r>
            <a:endParaRPr lang="en-GB" sz="3600" kern="0" dirty="0">
              <a:cs typeface="Calibri" pitchFamily="34" charset="0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82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35495" y="1028872"/>
            <a:ext cx="5769173" cy="513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GB" b="1" kern="0" dirty="0">
                <a:solidFill>
                  <a:srgbClr val="000000"/>
                </a:solidFill>
              </a:rPr>
              <a:t>s</a:t>
            </a:r>
            <a:r>
              <a:rPr lang="en-GB" b="1" kern="0" dirty="0" smtClean="0">
                <a:solidFill>
                  <a:srgbClr val="000000"/>
                </a:solidFill>
              </a:rPr>
              <a:t>tored energy 8.4 GJ per beam</a:t>
            </a:r>
          </a:p>
          <a:p>
            <a:pPr marL="447675" lvl="1" indent="-179388">
              <a:defRPr/>
            </a:pPr>
            <a:r>
              <a:rPr lang="en-GB" kern="0" dirty="0">
                <a:solidFill>
                  <a:srgbClr val="000000"/>
                </a:solidFill>
              </a:rPr>
              <a:t>a</a:t>
            </a:r>
            <a:r>
              <a:rPr lang="en-GB" kern="0" dirty="0" smtClean="0">
                <a:solidFill>
                  <a:srgbClr val="000000"/>
                </a:solidFill>
              </a:rPr>
              <a:t>t least one order of magnitude higher than for LHC, equivalent to A380 (560 t) at nominal speed (850 km/h).</a:t>
            </a:r>
          </a:p>
          <a:p>
            <a:pPr marL="447675" lvl="1" indent="-179388">
              <a:defRPr/>
            </a:pPr>
            <a:endParaRPr lang="en-GB" sz="1100" kern="0" dirty="0" smtClean="0">
              <a:solidFill>
                <a:srgbClr val="000000"/>
              </a:solidFill>
            </a:endParaRPr>
          </a:p>
          <a:p>
            <a:pPr marL="447675" lvl="1" indent="-179388"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 marL="447675" lvl="1" indent="-179388">
              <a:defRPr/>
            </a:pPr>
            <a:endParaRPr lang="en-GB" sz="1000" kern="0" dirty="0" smtClean="0">
              <a:solidFill>
                <a:srgbClr val="000000"/>
              </a:solidFill>
            </a:endParaRPr>
          </a:p>
          <a:p>
            <a:pPr marL="447675" lvl="1" indent="-179388">
              <a:defRPr/>
            </a:pPr>
            <a:endParaRPr lang="en-GB" sz="1000" kern="0" dirty="0" smtClean="0">
              <a:solidFill>
                <a:srgbClr val="000000"/>
              </a:solidFill>
            </a:endParaRPr>
          </a:p>
          <a:p>
            <a:pPr marL="447675" lvl="1" indent="-179388">
              <a:defRPr/>
            </a:pPr>
            <a:endParaRPr lang="en-GB" kern="0" dirty="0" smtClean="0">
              <a:solidFill>
                <a:srgbClr val="000000"/>
              </a:solidFill>
            </a:endParaRPr>
          </a:p>
          <a:p>
            <a:pPr marL="447675" lvl="1" indent="-179388">
              <a:defRPr/>
            </a:pPr>
            <a:endParaRPr lang="en-GB" kern="0" dirty="0" smtClean="0">
              <a:solidFill>
                <a:srgbClr val="000000"/>
              </a:solidFill>
            </a:endParaRPr>
          </a:p>
          <a:p>
            <a:pPr marL="447675" lvl="1" indent="-179388">
              <a:defRPr/>
            </a:pPr>
            <a:endParaRPr lang="en-GB" kern="0" dirty="0" smtClean="0">
              <a:solidFill>
                <a:srgbClr val="000000"/>
              </a:solidFill>
            </a:endParaRPr>
          </a:p>
          <a:p>
            <a:pPr marL="447675" lvl="1" indent="-179388">
              <a:defRPr/>
            </a:pPr>
            <a:endParaRPr lang="en-GB" kern="0" dirty="0" smtClean="0">
              <a:solidFill>
                <a:srgbClr val="000000"/>
              </a:solidFill>
            </a:endParaRPr>
          </a:p>
          <a:p>
            <a:pPr marL="447675" lvl="1" indent="-179388">
              <a:buFontTx/>
              <a:buNone/>
              <a:defRPr/>
            </a:pPr>
            <a:endParaRPr lang="en-GB" kern="0" dirty="0" smtClean="0">
              <a:solidFill>
                <a:srgbClr val="000000"/>
              </a:solidFill>
            </a:endParaRPr>
          </a:p>
          <a:p>
            <a:pPr marL="447675" lvl="1" indent="-179388">
              <a:buFontTx/>
              <a:buNone/>
              <a:defRPr/>
            </a:pPr>
            <a:endParaRPr lang="en-GB" kern="0" dirty="0" smtClean="0">
              <a:solidFill>
                <a:srgbClr val="000000"/>
              </a:solidFill>
            </a:endParaRPr>
          </a:p>
          <a:p>
            <a:pPr marL="447675" lvl="1" indent="-179388">
              <a:buFontTx/>
              <a:buNone/>
              <a:defRPr/>
            </a:pPr>
            <a:endParaRPr lang="en-GB" kern="0" dirty="0" smtClean="0">
              <a:solidFill>
                <a:srgbClr val="000000"/>
              </a:solidFill>
            </a:endParaRPr>
          </a:p>
          <a:p>
            <a:pPr marL="447675" lvl="1" indent="-179388">
              <a:defRPr/>
            </a:pPr>
            <a:r>
              <a:rPr lang="en-GB" b="1" kern="0" dirty="0" smtClean="0">
                <a:solidFill>
                  <a:srgbClr val="FF0000"/>
                </a:solidFill>
              </a:rPr>
              <a:t>collimation, control of beam losses and radiation effects (shielding) are of prime importance.</a:t>
            </a:r>
          </a:p>
          <a:p>
            <a:pPr marL="447675" lvl="1" indent="-179388">
              <a:defRPr/>
            </a:pPr>
            <a:r>
              <a:rPr lang="en-GB" b="1" kern="0" dirty="0">
                <a:solidFill>
                  <a:srgbClr val="FF0000"/>
                </a:solidFill>
              </a:rPr>
              <a:t>i</a:t>
            </a:r>
            <a:r>
              <a:rPr lang="en-GB" b="1" kern="0" dirty="0" smtClean="0">
                <a:solidFill>
                  <a:srgbClr val="FF0000"/>
                </a:solidFill>
              </a:rPr>
              <a:t>njection, beam transfer and beam dump all critical</a:t>
            </a:r>
          </a:p>
        </p:txBody>
      </p:sp>
      <p:pic>
        <p:nvPicPr>
          <p:cNvPr id="35" name="Picture 1" descr="http://upload.wikimedia.org/wikipedia/commons/c/ce/Airbus_A380_overfl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6" b="15254"/>
          <a:stretch/>
        </p:blipFill>
        <p:spPr bwMode="auto">
          <a:xfrm>
            <a:off x="-5873" y="1932383"/>
            <a:ext cx="5576841" cy="282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35" y="1007435"/>
            <a:ext cx="3114145" cy="467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6030935" y="5155432"/>
            <a:ext cx="2275020" cy="523220"/>
          </a:xfrm>
          <a:prstGeom prst="rect">
            <a:avLst/>
          </a:prstGeom>
          <a:solidFill>
            <a:srgbClr val="993300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kern="0" dirty="0">
                <a:solidFill>
                  <a:srgbClr val="FFFFFF"/>
                </a:solidFill>
              </a:rPr>
              <a:t>d</a:t>
            </a:r>
            <a:r>
              <a:rPr lang="en-GB" sz="1400" b="1" kern="0" dirty="0" smtClean="0">
                <a:solidFill>
                  <a:srgbClr val="FFFFFF"/>
                </a:solidFill>
              </a:rPr>
              <a:t>amage </a:t>
            </a:r>
            <a:r>
              <a:rPr lang="en-GB" sz="1400" b="1" kern="0" dirty="0" smtClean="0">
                <a:solidFill>
                  <a:srgbClr val="FFFFFF"/>
                </a:solidFill>
              </a:rPr>
              <a:t>of a beam with an energy of 2 MJ</a:t>
            </a:r>
          </a:p>
        </p:txBody>
      </p:sp>
      <p:sp>
        <p:nvSpPr>
          <p:cNvPr id="38" name="Rectangle 37"/>
          <p:cNvSpPr/>
          <p:nvPr/>
        </p:nvSpPr>
        <p:spPr>
          <a:xfrm>
            <a:off x="-75275" y="574564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kern="0" dirty="0">
                <a:solidFill>
                  <a:srgbClr val="C00000"/>
                </a:solidFill>
              </a:rPr>
              <a:t>a</a:t>
            </a:r>
            <a:r>
              <a:rPr lang="en-GB" sz="2000" b="1" kern="0" dirty="0" smtClean="0">
                <a:solidFill>
                  <a:srgbClr val="C00000"/>
                </a:solidFill>
              </a:rPr>
              <a:t>ll machine protection issues to be addressed early on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30935" y="1014275"/>
            <a:ext cx="124906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C377B"/>
                </a:solidFill>
              </a:rPr>
              <a:t>D. Schulte</a:t>
            </a:r>
            <a:endParaRPr lang="en-GB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64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96752"/>
            <a:ext cx="8892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0C377B"/>
                </a:solidFill>
              </a:rPr>
              <a:t>very large circular hadron collider -  </a:t>
            </a:r>
            <a:r>
              <a:rPr lang="en-GB" sz="2000" b="1" dirty="0" smtClean="0">
                <a:solidFill>
                  <a:srgbClr val="FF0000"/>
                </a:solidFill>
              </a:rPr>
              <a:t>only feasible approach to reach 100 </a:t>
            </a:r>
            <a:r>
              <a:rPr lang="en-GB" sz="2000" b="1" dirty="0" err="1" smtClean="0">
                <a:solidFill>
                  <a:srgbClr val="FF0000"/>
                </a:solidFill>
              </a:rPr>
              <a:t>TeV</a:t>
            </a:r>
            <a:r>
              <a:rPr lang="en-GB" sz="2000" b="1" dirty="0" smtClean="0">
                <a:solidFill>
                  <a:srgbClr val="FF0000"/>
                </a:solidFill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</a:rPr>
              <a:t>c.m</a:t>
            </a:r>
            <a:r>
              <a:rPr lang="en-GB" sz="2000" b="1" dirty="0" smtClean="0">
                <a:solidFill>
                  <a:srgbClr val="FF0000"/>
                </a:solidFill>
              </a:rPr>
              <a:t>. collision energy </a:t>
            </a:r>
            <a:r>
              <a:rPr lang="en-GB" sz="2000" b="1" dirty="0" smtClean="0">
                <a:solidFill>
                  <a:srgbClr val="0C377B"/>
                </a:solidFill>
              </a:rPr>
              <a:t>in coming decades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C377B"/>
                </a:solidFill>
              </a:rPr>
              <a:t>a</a:t>
            </a:r>
            <a:r>
              <a:rPr lang="en-GB" sz="2000" b="1" dirty="0" smtClean="0">
                <a:solidFill>
                  <a:srgbClr val="0C377B"/>
                </a:solidFill>
              </a:rPr>
              <a:t>ccess </a:t>
            </a:r>
            <a:r>
              <a:rPr lang="en-GB" sz="2000" b="1" dirty="0">
                <a:solidFill>
                  <a:srgbClr val="0C377B"/>
                </a:solidFill>
              </a:rPr>
              <a:t>to </a:t>
            </a:r>
            <a:r>
              <a:rPr lang="en-GB" sz="2000" b="1" dirty="0">
                <a:solidFill>
                  <a:srgbClr val="FF0000"/>
                </a:solidFill>
              </a:rPr>
              <a:t>new particles (direct production</a:t>
            </a:r>
            <a:r>
              <a:rPr lang="en-GB" sz="2000" b="1" dirty="0" smtClean="0">
                <a:solidFill>
                  <a:srgbClr val="FF0000"/>
                </a:solidFill>
              </a:rPr>
              <a:t>) </a:t>
            </a:r>
            <a:r>
              <a:rPr lang="en-GB" sz="2000" b="1" dirty="0">
                <a:solidFill>
                  <a:srgbClr val="FF0000"/>
                </a:solidFill>
              </a:rPr>
              <a:t>in </a:t>
            </a:r>
            <a:r>
              <a:rPr lang="en-GB" sz="2000" b="1" dirty="0" smtClean="0">
                <a:solidFill>
                  <a:srgbClr val="FF0000"/>
                </a:solidFill>
              </a:rPr>
              <a:t>few-</a:t>
            </a:r>
            <a:r>
              <a:rPr lang="en-GB" sz="2000" b="1" dirty="0" err="1" smtClean="0">
                <a:solidFill>
                  <a:srgbClr val="FF0000"/>
                </a:solidFill>
              </a:rPr>
              <a:t>TeV</a:t>
            </a:r>
            <a:r>
              <a:rPr lang="en-GB" sz="2000" b="1" dirty="0" smtClean="0">
                <a:solidFill>
                  <a:srgbClr val="FF0000"/>
                </a:solidFill>
              </a:rPr>
              <a:t> </a:t>
            </a:r>
            <a:r>
              <a:rPr lang="en-GB" sz="2000" b="1" dirty="0">
                <a:solidFill>
                  <a:srgbClr val="FF0000"/>
                </a:solidFill>
              </a:rPr>
              <a:t>to 30 </a:t>
            </a:r>
            <a:r>
              <a:rPr lang="en-GB" sz="2000" b="1" dirty="0" err="1">
                <a:solidFill>
                  <a:srgbClr val="FF0000"/>
                </a:solidFill>
              </a:rPr>
              <a:t>TeV</a:t>
            </a:r>
            <a:r>
              <a:rPr lang="en-GB" sz="2000" b="1" dirty="0">
                <a:solidFill>
                  <a:srgbClr val="FF0000"/>
                </a:solidFill>
              </a:rPr>
              <a:t> mass range</a:t>
            </a:r>
            <a:r>
              <a:rPr lang="en-GB" sz="2000" b="1" dirty="0">
                <a:solidFill>
                  <a:srgbClr val="0C377B"/>
                </a:solidFill>
              </a:rPr>
              <a:t>, far </a:t>
            </a:r>
            <a:r>
              <a:rPr lang="en-GB" sz="2000" b="1" dirty="0" smtClean="0">
                <a:solidFill>
                  <a:srgbClr val="0C377B"/>
                </a:solidFill>
              </a:rPr>
              <a:t>beyond LHC reach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</a:rPr>
              <a:t>m</a:t>
            </a:r>
            <a:r>
              <a:rPr lang="en-GB" sz="2000" b="1" dirty="0" smtClean="0">
                <a:solidFill>
                  <a:srgbClr val="FF0000"/>
                </a:solidFill>
              </a:rPr>
              <a:t>uch-increased </a:t>
            </a:r>
            <a:r>
              <a:rPr lang="en-GB" sz="2000" b="1" dirty="0">
                <a:solidFill>
                  <a:srgbClr val="FF0000"/>
                </a:solidFill>
              </a:rPr>
              <a:t>rates </a:t>
            </a:r>
            <a:r>
              <a:rPr lang="en-GB" sz="2000" b="1" dirty="0" smtClean="0">
                <a:solidFill>
                  <a:srgbClr val="FF0000"/>
                </a:solidFill>
              </a:rPr>
              <a:t>for phenomena in sub-</a:t>
            </a:r>
            <a:r>
              <a:rPr lang="en-GB" sz="2000" b="1" dirty="0" err="1" smtClean="0">
                <a:solidFill>
                  <a:srgbClr val="FF0000"/>
                </a:solidFill>
              </a:rPr>
              <a:t>TeV</a:t>
            </a:r>
            <a:r>
              <a:rPr lang="en-GB" sz="2000" b="1" dirty="0" smtClean="0">
                <a:solidFill>
                  <a:srgbClr val="FF0000"/>
                </a:solidFill>
              </a:rPr>
              <a:t> </a:t>
            </a:r>
            <a:r>
              <a:rPr lang="en-GB" sz="2000" b="1" dirty="0">
                <a:solidFill>
                  <a:srgbClr val="FF0000"/>
                </a:solidFill>
              </a:rPr>
              <a:t>mass range </a:t>
            </a:r>
            <a:r>
              <a:rPr lang="en-GB" sz="2000" b="1" dirty="0" smtClean="0">
                <a:solidFill>
                  <a:srgbClr val="0C377B"/>
                </a:solidFill>
              </a:rPr>
              <a:t>→ much increased </a:t>
            </a:r>
            <a:r>
              <a:rPr lang="en-GB" sz="2000" b="1" dirty="0">
                <a:solidFill>
                  <a:srgbClr val="0C377B"/>
                </a:solidFill>
              </a:rPr>
              <a:t>precision w.r.t. </a:t>
            </a:r>
            <a:r>
              <a:rPr lang="en-GB" sz="2000" b="1">
                <a:solidFill>
                  <a:srgbClr val="0C377B"/>
                </a:solidFill>
              </a:rPr>
              <a:t>LHC </a:t>
            </a:r>
            <a:r>
              <a:rPr lang="en-GB" sz="1100" smtClean="0">
                <a:solidFill>
                  <a:srgbClr val="0C377B"/>
                </a:solidFill>
              </a:rPr>
              <a:t> </a:t>
            </a:r>
            <a:endParaRPr lang="en-GB" sz="2800" b="1" dirty="0">
              <a:solidFill>
                <a:srgbClr val="0C377B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       </a:t>
            </a:r>
            <a:r>
              <a:rPr lang="en-US" sz="3200" dirty="0"/>
              <a:t>	</a:t>
            </a:r>
            <a:r>
              <a:rPr lang="en-US" sz="3200" dirty="0" smtClean="0"/>
              <a:t>	 energy frontier in the 21st century</a:t>
            </a:r>
            <a:endParaRPr lang="en-US" sz="3200" dirty="0"/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7504" y="3933056"/>
            <a:ext cx="8964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C377B"/>
                </a:solidFill>
              </a:rPr>
              <a:t>hadron collider </a:t>
            </a:r>
            <a:r>
              <a:rPr lang="en-GB" sz="2400" b="1" dirty="0" smtClean="0">
                <a:solidFill>
                  <a:srgbClr val="FF0000"/>
                </a:solidFill>
              </a:rPr>
              <a:t>energy reach</a:t>
            </a:r>
          </a:p>
          <a:p>
            <a:endParaRPr lang="en-GB" sz="2400" b="1" dirty="0">
              <a:solidFill>
                <a:srgbClr val="0C377B"/>
              </a:solidFill>
            </a:endParaRPr>
          </a:p>
          <a:p>
            <a:endParaRPr lang="en-GB" sz="2400" b="1" dirty="0" smtClean="0">
              <a:solidFill>
                <a:srgbClr val="0C377B"/>
              </a:solidFill>
            </a:endParaRPr>
          </a:p>
          <a:p>
            <a:endParaRPr lang="en-GB" sz="2400" b="1" dirty="0">
              <a:solidFill>
                <a:srgbClr val="0C377B"/>
              </a:solidFill>
            </a:endParaRPr>
          </a:p>
          <a:p>
            <a:r>
              <a:rPr lang="en-GB" sz="2400" b="1" dirty="0" smtClean="0">
                <a:solidFill>
                  <a:srgbClr val="0C377B"/>
                </a:solidFill>
              </a:rPr>
              <a:t>Cf. LHC: factor ~4 in radius, factor ~2 in field </a:t>
            </a:r>
            <a:r>
              <a:rPr lang="en-GB" sz="2400" b="1" dirty="0" smtClean="0">
                <a:solidFill>
                  <a:srgbClr val="0C377B"/>
                </a:solidFill>
                <a:sym typeface="Wingdings" panose="05000000000000000000" pitchFamily="2" charset="2"/>
              </a:rPr>
              <a:t> </a:t>
            </a:r>
            <a:r>
              <a:rPr lang="en-GB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O(10) in </a:t>
            </a:r>
            <a:r>
              <a:rPr lang="en-GB" sz="24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E</a:t>
            </a:r>
            <a:r>
              <a:rPr lang="en-GB" sz="2400" b="1" baseline="-250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cms</a:t>
            </a:r>
            <a:endParaRPr lang="en-GB" sz="2400" baseline="-25000" dirty="0">
              <a:solidFill>
                <a:srgbClr val="0C377B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057682" y="4518208"/>
                <a:ext cx="4986558" cy="849784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i="1" smtClean="0">
                          <a:solidFill>
                            <a:srgbClr val="0C377B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4000" i="1" smtClean="0">
                          <a:solidFill>
                            <a:srgbClr val="0C377B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∝</m:t>
                      </m:r>
                      <m:sSub>
                        <m:sSubPr>
                          <m:ctrlPr>
                            <a:rPr lang="en-GB" sz="4000" i="1" smtClean="0">
                              <a:solidFill>
                                <a:srgbClr val="0C377B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4000" i="1" smtClean="0">
                              <a:solidFill>
                                <a:srgbClr val="0C377B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GB" sz="4000" i="1" smtClean="0">
                              <a:solidFill>
                                <a:srgbClr val="0C377B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𝑑𝑖𝑝𝑜𝑙𝑒</m:t>
                          </m:r>
                        </m:sub>
                      </m:sSub>
                      <m:sSub>
                        <m:sSubPr>
                          <m:ctrlPr>
                            <a:rPr lang="en-GB" sz="4000" i="1" smtClean="0">
                              <a:solidFill>
                                <a:srgbClr val="0C377B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4000" i="1" smtClean="0">
                              <a:solidFill>
                                <a:srgbClr val="0C377B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×</m:t>
                          </m:r>
                          <m:r>
                            <a:rPr lang="en-GB" sz="4000" i="1">
                              <a:solidFill>
                                <a:srgbClr val="0C377B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GB" sz="4000" i="1" smtClean="0">
                              <a:solidFill>
                                <a:srgbClr val="0C377B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𝑏𝑒𝑛𝑑𝑖𝑛𝑔</m:t>
                          </m:r>
                        </m:sub>
                      </m:sSub>
                    </m:oMath>
                  </m:oMathPara>
                </a14:m>
                <a:endParaRPr lang="en-GB" sz="1600" dirty="0" smtClean="0">
                  <a:solidFill>
                    <a:srgbClr val="0C377B"/>
                  </a:solidFill>
                  <a:latin typeface="Unicode M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682" y="4518208"/>
                <a:ext cx="4986558" cy="8497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308304" y="3258855"/>
            <a:ext cx="147565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C377B"/>
                </a:solidFill>
              </a:rPr>
              <a:t>M. Mangano</a:t>
            </a:r>
            <a:endParaRPr lang="en-GB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ssesipd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7"/>
          <a:stretch/>
        </p:blipFill>
        <p:spPr>
          <a:xfrm>
            <a:off x="4557252" y="1080588"/>
            <a:ext cx="4558774" cy="3415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3979" y="1158972"/>
            <a:ext cx="4433273" cy="3170099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55A0"/>
                </a:solidFill>
              </a:rPr>
              <a:t>c</a:t>
            </a:r>
            <a:r>
              <a:rPr lang="en-US" sz="2000" dirty="0" smtClean="0">
                <a:solidFill>
                  <a:srgbClr val="0055A0"/>
                </a:solidFill>
              </a:rPr>
              <a:t>ollimators should avoid quenches of SC magnets (efficiency) and protect the machine in case of sudden failures (robustness)</a:t>
            </a:r>
          </a:p>
          <a:p>
            <a:endParaRPr lang="en-US" sz="2000" dirty="0" smtClean="0">
              <a:solidFill>
                <a:srgbClr val="0055A0"/>
              </a:solidFill>
            </a:endParaRPr>
          </a:p>
          <a:p>
            <a:r>
              <a:rPr lang="en-US" sz="2000" dirty="0" smtClean="0">
                <a:solidFill>
                  <a:srgbClr val="0055A0"/>
                </a:solidFill>
              </a:rPr>
              <a:t>first </a:t>
            </a:r>
            <a:r>
              <a:rPr lang="en-US" sz="2000" dirty="0" smtClean="0">
                <a:solidFill>
                  <a:srgbClr val="0055A0"/>
                </a:solidFill>
              </a:rPr>
              <a:t>FCC efficiency </a:t>
            </a:r>
            <a:r>
              <a:rPr lang="en-US" sz="2000" dirty="0" smtClean="0">
                <a:solidFill>
                  <a:srgbClr val="0055A0"/>
                </a:solidFill>
              </a:rPr>
              <a:t>studies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h</a:t>
            </a:r>
            <a:r>
              <a:rPr lang="en-US" sz="2000" dirty="0" smtClean="0">
                <a:solidFill>
                  <a:srgbClr val="FF0000"/>
                </a:solidFill>
              </a:rPr>
              <a:t>igh losses in dispersion suppressor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55A0"/>
                </a:solidFill>
              </a:rPr>
              <a:t>h</a:t>
            </a:r>
            <a:r>
              <a:rPr lang="en-US" sz="2000" dirty="0" smtClean="0">
                <a:solidFill>
                  <a:srgbClr val="0055A0"/>
                </a:solidFill>
              </a:rPr>
              <a:t>eat load on primary collimators close to the limit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 smtClean="0"/>
              <a:t>             </a:t>
            </a:r>
            <a:r>
              <a:rPr lang="en-US" dirty="0" smtClean="0"/>
              <a:t>FCC-</a:t>
            </a:r>
            <a:r>
              <a:rPr lang="en-US" dirty="0" err="1" smtClean="0"/>
              <a:t>hh</a:t>
            </a:r>
            <a:r>
              <a:rPr lang="en-US" dirty="0" smtClean="0"/>
              <a:t> collimation</a:t>
            </a:r>
            <a:endParaRPr lang="en-US" kern="0" dirty="0"/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2163" y="4608608"/>
            <a:ext cx="90850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55A0"/>
                </a:solidFill>
              </a:rPr>
              <a:t>operational </a:t>
            </a:r>
            <a:r>
              <a:rPr lang="en-US" sz="2000" b="1" dirty="0">
                <a:solidFill>
                  <a:srgbClr val="0055A0"/>
                </a:solidFill>
              </a:rPr>
              <a:t>robustness </a:t>
            </a:r>
            <a:r>
              <a:rPr lang="en-US" sz="2000" b="1" dirty="0" smtClean="0">
                <a:solidFill>
                  <a:srgbClr val="0055A0"/>
                </a:solidFill>
              </a:rPr>
              <a:t>improvements:</a:t>
            </a:r>
            <a:endParaRPr lang="en-US" sz="2000" b="1" dirty="0">
              <a:solidFill>
                <a:srgbClr val="0055A0"/>
              </a:solidFill>
            </a:endParaRPr>
          </a:p>
          <a:p>
            <a:pPr lvl="1"/>
            <a:r>
              <a:rPr lang="en-US" sz="2000" b="1" dirty="0" smtClean="0">
                <a:solidFill>
                  <a:srgbClr val="0055A0"/>
                </a:solidFill>
              </a:rPr>
              <a:t>-	crystal collimation?</a:t>
            </a:r>
            <a:endParaRPr lang="en-US" sz="2000" b="1" dirty="0">
              <a:solidFill>
                <a:srgbClr val="0055A0"/>
              </a:solidFill>
            </a:endParaRPr>
          </a:p>
          <a:p>
            <a:pPr lvl="1"/>
            <a:r>
              <a:rPr lang="en-US" sz="2000" b="1" dirty="0" smtClean="0">
                <a:solidFill>
                  <a:srgbClr val="0055A0"/>
                </a:solidFill>
              </a:rPr>
              <a:t>-	hollow </a:t>
            </a:r>
            <a:r>
              <a:rPr lang="en-US" sz="2000" b="1" dirty="0">
                <a:solidFill>
                  <a:srgbClr val="0055A0"/>
                </a:solidFill>
              </a:rPr>
              <a:t>electron </a:t>
            </a:r>
            <a:r>
              <a:rPr lang="en-US" sz="2000" b="1" dirty="0" smtClean="0">
                <a:solidFill>
                  <a:srgbClr val="0055A0"/>
                </a:solidFill>
              </a:rPr>
              <a:t>lens</a:t>
            </a:r>
            <a:r>
              <a:rPr lang="en-US" sz="2000" b="1" dirty="0" smtClean="0">
                <a:solidFill>
                  <a:srgbClr val="0055A0"/>
                </a:solidFill>
              </a:rPr>
              <a:t>?</a:t>
            </a:r>
            <a:endParaRPr lang="en-US" sz="2000" b="1" dirty="0">
              <a:solidFill>
                <a:srgbClr val="0055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8304" y="4676373"/>
            <a:ext cx="1636987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55A0"/>
                </a:solidFill>
              </a:rPr>
              <a:t>M. </a:t>
            </a:r>
            <a:r>
              <a:rPr lang="en-GB" sz="2000" dirty="0" err="1" smtClean="0">
                <a:solidFill>
                  <a:srgbClr val="0055A0"/>
                </a:solidFill>
              </a:rPr>
              <a:t>Fiascaris</a:t>
            </a:r>
            <a:r>
              <a:rPr lang="en-GB" sz="2000" dirty="0" smtClean="0">
                <a:solidFill>
                  <a:srgbClr val="0055A0"/>
                </a:solidFill>
              </a:rPr>
              <a:t>,</a:t>
            </a:r>
          </a:p>
          <a:p>
            <a:r>
              <a:rPr lang="en-GB" sz="2000" dirty="0" smtClean="0">
                <a:solidFill>
                  <a:srgbClr val="0055A0"/>
                </a:solidFill>
              </a:rPr>
              <a:t>J. Molson,</a:t>
            </a:r>
          </a:p>
          <a:p>
            <a:r>
              <a:rPr lang="en-GB" sz="2000" dirty="0" smtClean="0">
                <a:solidFill>
                  <a:srgbClr val="0055A0"/>
                </a:solidFill>
              </a:rPr>
              <a:t>S. Redaelli,</a:t>
            </a:r>
          </a:p>
          <a:p>
            <a:r>
              <a:rPr lang="en-GB" sz="2000" dirty="0" smtClean="0">
                <a:solidFill>
                  <a:srgbClr val="0055A0"/>
                </a:solidFill>
              </a:rPr>
              <a:t>D. Schulte</a:t>
            </a:r>
          </a:p>
        </p:txBody>
      </p:sp>
    </p:spTree>
    <p:extLst>
      <p:ext uri="{BB962C8B-B14F-4D97-AF65-F5344CB8AC3E}">
        <p14:creationId xmlns:p14="http://schemas.microsoft.com/office/powerpoint/2010/main" val="2384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roup 449"/>
          <p:cNvGrpSpPr/>
          <p:nvPr/>
        </p:nvGrpSpPr>
        <p:grpSpPr>
          <a:xfrm>
            <a:off x="2659" y="1178065"/>
            <a:ext cx="4529907" cy="1382992"/>
            <a:chOff x="0" y="0"/>
            <a:chExt cx="6442532" cy="1966921"/>
          </a:xfrm>
        </p:grpSpPr>
        <p:sp>
          <p:nvSpPr>
            <p:cNvPr id="435" name="Shape 435"/>
            <p:cNvSpPr/>
            <p:nvPr/>
          </p:nvSpPr>
          <p:spPr>
            <a:xfrm>
              <a:off x="196454" y="30036"/>
              <a:ext cx="6231065" cy="735717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941100"/>
                </a:gs>
              </a:gsLst>
              <a:lin ang="16200000" scaled="0"/>
            </a:gradFill>
            <a:ln w="254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28573" marR="28573" algn="ctr" hangingPunct="0">
                <a:defRPr>
                  <a:uFill>
                    <a:solidFill>
                      <a:srgbClr val="000000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953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36" name="Shape 436"/>
            <p:cNvSpPr/>
            <p:nvPr/>
          </p:nvSpPr>
          <p:spPr>
            <a:xfrm>
              <a:off x="160950" y="0"/>
              <a:ext cx="1488557" cy="315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noAutofit/>
            </a:bodyPr>
            <a:lstStyle>
              <a:lvl1pPr defTabSz="914400">
                <a:buClr>
                  <a:srgbClr val="FFFFFF"/>
                </a:buClr>
                <a:buFont typeface="Helvetica Neue Light"/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algn="ctr" hangingPunct="0"/>
              <a:r>
                <a:rPr sz="1266" kern="0"/>
                <a:t>Beam core</a:t>
              </a:r>
            </a:p>
          </p:txBody>
        </p:sp>
        <p:sp>
          <p:nvSpPr>
            <p:cNvPr id="437" name="Shape 437"/>
            <p:cNvSpPr/>
            <p:nvPr/>
          </p:nvSpPr>
          <p:spPr>
            <a:xfrm>
              <a:off x="1908120" y="600592"/>
              <a:ext cx="4534413" cy="405395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28573" marR="28573" algn="ctr" hangingPunct="0">
                <a:defRPr>
                  <a:uFill>
                    <a:solidFill>
                      <a:srgbClr val="000000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953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38" name="Shape 438"/>
            <p:cNvSpPr/>
            <p:nvPr/>
          </p:nvSpPr>
          <p:spPr>
            <a:xfrm>
              <a:off x="4107977" y="1651614"/>
              <a:ext cx="1488557" cy="315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noAutofit/>
            </a:bodyPr>
            <a:lstStyle>
              <a:lvl1pPr defTabSz="914400">
                <a:buClr>
                  <a:srgbClr val="000000"/>
                </a:buClr>
                <a:buFont typeface="Helvetica Neue Light"/>
                <a:defRPr sz="1800">
                  <a:uFill>
                    <a:solidFill>
                      <a:srgbClr val="000000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algn="ctr" hangingPunct="0"/>
              <a:r>
                <a:rPr sz="1266" kern="0">
                  <a:solidFill>
                    <a:srgbClr val="000000"/>
                  </a:solidFill>
                </a:rPr>
                <a:t>Collimator</a:t>
              </a:r>
            </a:p>
          </p:txBody>
        </p:sp>
        <p:pic>
          <p:nvPicPr>
            <p:cNvPr id="439" name="image.png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22558" y="255256"/>
              <a:ext cx="1081053" cy="9928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0" name="Shape 440"/>
            <p:cNvSpPr/>
            <p:nvPr/>
          </p:nvSpPr>
          <p:spPr>
            <a:xfrm>
              <a:off x="705868" y="922880"/>
              <a:ext cx="1263138" cy="4654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buClr>
                  <a:srgbClr val="000000"/>
                </a:buClr>
                <a:buFont typeface="Helvetica Neue Light"/>
                <a:defRPr sz="1800" b="1">
                  <a:solidFill>
                    <a:schemeClr val="accent1">
                      <a:satOff val="-3355"/>
                      <a:lumOff val="26614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 hangingPunct="0"/>
              <a:r>
                <a:rPr sz="1266" kern="0">
                  <a:solidFill>
                    <a:srgbClr val="0365C0">
                      <a:satOff val="-3355"/>
                      <a:lumOff val="26614"/>
                    </a:srgbClr>
                  </a:solidFill>
                </a:rPr>
                <a:t>Crystal</a:t>
              </a:r>
            </a:p>
          </p:txBody>
        </p:sp>
        <p:sp>
          <p:nvSpPr>
            <p:cNvPr id="441" name="Shape 441"/>
            <p:cNvSpPr/>
            <p:nvPr/>
          </p:nvSpPr>
          <p:spPr>
            <a:xfrm rot="1041031">
              <a:off x="2119648" y="1073030"/>
              <a:ext cx="2597528" cy="165162"/>
            </a:xfrm>
            <a:prstGeom prst="rect">
              <a:avLst/>
            </a:prstGeom>
            <a:solidFill>
              <a:srgbClr val="D8AFAE"/>
            </a:solidFill>
            <a:ln w="9525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28573" marR="28573" algn="ctr" hangingPunct="0">
                <a:defRPr>
                  <a:uFill>
                    <a:solidFill>
                      <a:srgbClr val="000000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953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42" name="Shape 442"/>
            <p:cNvSpPr/>
            <p:nvPr/>
          </p:nvSpPr>
          <p:spPr>
            <a:xfrm flipH="1">
              <a:off x="2065850" y="679434"/>
              <a:ext cx="1084807" cy="1"/>
            </a:xfrm>
            <a:prstGeom prst="line">
              <a:avLst/>
            </a:prstGeom>
            <a:noFill/>
            <a:ln w="25400" cap="flat">
              <a:solidFill>
                <a:srgbClr val="9929BD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hangingPunct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43" name="Shape 443"/>
            <p:cNvSpPr/>
            <p:nvPr/>
          </p:nvSpPr>
          <p:spPr>
            <a:xfrm flipH="1" flipV="1">
              <a:off x="2073357" y="675680"/>
              <a:ext cx="1077300" cy="93843"/>
            </a:xfrm>
            <a:prstGeom prst="line">
              <a:avLst/>
            </a:prstGeom>
            <a:noFill/>
            <a:ln w="25400" cap="flat">
              <a:solidFill>
                <a:srgbClr val="9929BD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hangingPunct="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44" name="Shape 444"/>
            <p:cNvSpPr/>
            <p:nvPr/>
          </p:nvSpPr>
          <p:spPr>
            <a:xfrm flipV="1">
              <a:off x="4280827" y="693082"/>
              <a:ext cx="1" cy="6107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 hangingPunct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sym typeface="Gill Sans"/>
              </a:endParaRPr>
            </a:p>
          </p:txBody>
        </p:sp>
        <p:sp>
          <p:nvSpPr>
            <p:cNvPr id="445" name="Shape 445"/>
            <p:cNvSpPr/>
            <p:nvPr/>
          </p:nvSpPr>
          <p:spPr>
            <a:xfrm flipV="1">
              <a:off x="5287066" y="693082"/>
              <a:ext cx="1" cy="6107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 hangingPunct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sym typeface="Gill Sans"/>
              </a:endParaRPr>
            </a:p>
          </p:txBody>
        </p:sp>
        <p:sp>
          <p:nvSpPr>
            <p:cNvPr id="446" name="Shape 446"/>
            <p:cNvSpPr/>
            <p:nvPr/>
          </p:nvSpPr>
          <p:spPr>
            <a:xfrm>
              <a:off x="3890048" y="1186181"/>
              <a:ext cx="1924415" cy="435425"/>
            </a:xfrm>
            <a:prstGeom prst="rect">
              <a:avLst/>
            </a:prstGeom>
            <a:solidFill>
              <a:srgbClr val="0042AA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28573" marR="28573" algn="ctr" hangingPunct="0">
                <a:defRPr>
                  <a:uFill>
                    <a:solidFill>
                      <a:srgbClr val="000000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953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47" name="Shape 447"/>
            <p:cNvSpPr/>
            <p:nvPr/>
          </p:nvSpPr>
          <p:spPr>
            <a:xfrm>
              <a:off x="0" y="570559"/>
              <a:ext cx="1263137" cy="465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buClr>
                  <a:srgbClr val="000000"/>
                </a:buClr>
                <a:buFont typeface="Helvetica Neue Light"/>
                <a:defRPr sz="1800">
                  <a:solidFill>
                    <a:srgbClr val="CE9088"/>
                  </a:solidFill>
                  <a:uFill>
                    <a:solidFill>
                      <a:srgbClr val="000000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algn="ctr" hangingPunct="0"/>
              <a:r>
                <a:rPr sz="1266" kern="0"/>
                <a:t>Halo</a:t>
              </a:r>
            </a:p>
          </p:txBody>
        </p:sp>
        <p:sp>
          <p:nvSpPr>
            <p:cNvPr id="448" name="Shape 448"/>
            <p:cNvSpPr/>
            <p:nvPr/>
          </p:nvSpPr>
          <p:spPr>
            <a:xfrm>
              <a:off x="300930" y="397894"/>
              <a:ext cx="1201479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 hangingPunct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sym typeface="Gill Sans"/>
              </a:endParaRPr>
            </a:p>
          </p:txBody>
        </p:sp>
      </p:grpSp>
      <p:grpSp>
        <p:nvGrpSpPr>
          <p:cNvPr id="469" name="Group 469"/>
          <p:cNvGrpSpPr/>
          <p:nvPr/>
        </p:nvGrpSpPr>
        <p:grpSpPr>
          <a:xfrm>
            <a:off x="-640" y="2117459"/>
            <a:ext cx="4531272" cy="4575192"/>
            <a:chOff x="-1940" y="-994729"/>
            <a:chExt cx="6444476" cy="6506937"/>
          </a:xfrm>
        </p:grpSpPr>
        <p:grpSp>
          <p:nvGrpSpPr>
            <p:cNvPr id="452" name="Group 452"/>
            <p:cNvGrpSpPr/>
            <p:nvPr/>
          </p:nvGrpSpPr>
          <p:grpSpPr>
            <a:xfrm>
              <a:off x="2105160" y="-994729"/>
              <a:ext cx="540320" cy="592340"/>
              <a:chOff x="4294" y="-1"/>
              <a:chExt cx="540318" cy="592338"/>
            </a:xfrm>
          </p:grpSpPr>
          <p:sp>
            <p:nvSpPr>
              <p:cNvPr id="450" name="Shape 450"/>
              <p:cNvSpPr/>
              <p:nvPr/>
            </p:nvSpPr>
            <p:spPr>
              <a:xfrm>
                <a:off x="4294" y="58768"/>
                <a:ext cx="540318" cy="5335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8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 defTabSz="410751" hangingPunct="0"/>
                <a:r>
                  <a:rPr sz="1969" kern="0">
                    <a:solidFill>
                      <a:srgbClr val="000000"/>
                    </a:solidFill>
                  </a:rPr>
                  <a:t>(1)</a:t>
                </a:r>
              </a:p>
            </p:txBody>
          </p:sp>
          <p:sp>
            <p:nvSpPr>
              <p:cNvPr id="500" name="Shape 500"/>
              <p:cNvSpPr/>
              <p:nvPr/>
            </p:nvSpPr>
            <p:spPr>
              <a:xfrm>
                <a:off x="9410" y="-1"/>
                <a:ext cx="526208" cy="219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355" extrusionOk="0">
                    <a:moveTo>
                      <a:pt x="0" y="4066"/>
                    </a:moveTo>
                    <a:cubicBezTo>
                      <a:pt x="9586" y="-4245"/>
                      <a:pt x="16786" y="185"/>
                      <a:pt x="21600" y="17355"/>
                    </a:cubicBez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headEnd type="arrow" w="med" len="med"/>
                <a:tailEnd type="arrow" w="med" len="med"/>
              </a:ln>
              <a:effectLst/>
            </p:spPr>
            <p:txBody>
              <a:bodyPr/>
              <a:lstStyle/>
              <a:p>
                <a:pPr algn="ctr" defTabSz="410751" hangingPunct="0"/>
                <a:endParaRPr sz="2953" kern="0">
                  <a:solidFill>
                    <a:srgbClr val="000000"/>
                  </a:solidFill>
                  <a:sym typeface="Gill Sans"/>
                </a:endParaRPr>
              </a:p>
            </p:txBody>
          </p:sp>
        </p:grpSp>
        <p:grpSp>
          <p:nvGrpSpPr>
            <p:cNvPr id="468" name="Group 468"/>
            <p:cNvGrpSpPr/>
            <p:nvPr/>
          </p:nvGrpSpPr>
          <p:grpSpPr>
            <a:xfrm>
              <a:off x="-1940" y="1094590"/>
              <a:ext cx="6444476" cy="4417618"/>
              <a:chOff x="-1939" y="-8897"/>
              <a:chExt cx="6444474" cy="4417617"/>
            </a:xfrm>
          </p:grpSpPr>
          <p:sp>
            <p:nvSpPr>
              <p:cNvPr id="453" name="Shape 453"/>
              <p:cNvSpPr/>
              <p:nvPr/>
            </p:nvSpPr>
            <p:spPr>
              <a:xfrm>
                <a:off x="175917" y="-8897"/>
                <a:ext cx="6143543" cy="7797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/>
              <a:p>
                <a:pPr algn="ctr" defTabSz="410751" hangingPunct="0">
                  <a:defRPr sz="2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1547" kern="0" dirty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(1) </a:t>
                </a:r>
                <a:r>
                  <a:rPr lang="en-GB" sz="1547" b="1" kern="0" dirty="0" smtClean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a</a:t>
                </a:r>
                <a:r>
                  <a:rPr sz="1547" b="1" kern="0" dirty="0" err="1" smtClean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ngular</a:t>
                </a:r>
                <a:r>
                  <a:rPr sz="1547" b="1" kern="0" dirty="0" smtClean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 </a:t>
                </a:r>
                <a:r>
                  <a:rPr sz="1547" b="1" kern="0" dirty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scan</a:t>
                </a:r>
                <a:r>
                  <a:rPr sz="1547" kern="0" dirty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: strong reduction of local losses in channeling </a:t>
                </a:r>
                <a:r>
                  <a:rPr sz="1547" kern="0" dirty="0" smtClean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compare</a:t>
                </a:r>
                <a:r>
                  <a:rPr lang="en-GB" sz="1547" kern="0" dirty="0" smtClean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d</a:t>
                </a:r>
                <a:r>
                  <a:rPr sz="1547" kern="0" dirty="0" smtClean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 </a:t>
                </a:r>
                <a:r>
                  <a:rPr sz="1547" kern="0" dirty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to </a:t>
                </a:r>
                <a:r>
                  <a:rPr sz="1547" kern="0" dirty="0" smtClean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amorphous</a:t>
                </a:r>
                <a:endParaRPr sz="1547" kern="0" dirty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grpSp>
            <p:nvGrpSpPr>
              <p:cNvPr id="467" name="Group 467"/>
              <p:cNvGrpSpPr/>
              <p:nvPr/>
            </p:nvGrpSpPr>
            <p:grpSpPr>
              <a:xfrm>
                <a:off x="-1939" y="653864"/>
                <a:ext cx="6444474" cy="3754856"/>
                <a:chOff x="-1938" y="-8847"/>
                <a:chExt cx="6444472" cy="3754854"/>
              </a:xfrm>
            </p:grpSpPr>
            <p:pic>
              <p:nvPicPr>
                <p:cNvPr id="454" name="image9.gif" descr="Crystal_Scan_Hor.gif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5869" t="8277" r="8183" b="5757"/>
                <a:stretch>
                  <a:fillRect/>
                </a:stretch>
              </p:blipFill>
              <p:spPr>
                <a:xfrm>
                  <a:off x="462805" y="135106"/>
                  <a:ext cx="5979729" cy="325935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55" name="Shape 455"/>
                <p:cNvSpPr/>
                <p:nvPr/>
              </p:nvSpPr>
              <p:spPr>
                <a:xfrm>
                  <a:off x="4050401" y="2118199"/>
                  <a:ext cx="506568" cy="946657"/>
                </a:xfrm>
                <a:prstGeom prst="line">
                  <a:avLst/>
                </a:prstGeom>
                <a:noFill/>
                <a:ln w="12700" cap="flat">
                  <a:solidFill>
                    <a:srgbClr val="008000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defTabSz="321457" hangingPunct="0"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266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6" name="Shape 456"/>
                <p:cNvSpPr/>
                <p:nvPr/>
              </p:nvSpPr>
              <p:spPr>
                <a:xfrm>
                  <a:off x="878676" y="1339649"/>
                  <a:ext cx="5326327" cy="1"/>
                </a:xfrm>
                <a:prstGeom prst="line">
                  <a:avLst/>
                </a:prstGeom>
                <a:noFill/>
                <a:ln w="25400" cap="flat">
                  <a:solidFill>
                    <a:schemeClr val="accent5"/>
                  </a:solidFill>
                  <a:prstDash val="sysDash"/>
                  <a:round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defTabSz="321457" hangingPunct="0"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266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7" name="Shape 457"/>
                <p:cNvSpPr/>
                <p:nvPr/>
              </p:nvSpPr>
              <p:spPr>
                <a:xfrm>
                  <a:off x="5214583" y="2078280"/>
                  <a:ext cx="914936" cy="4089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2146" tIns="32146" rIns="32146" bIns="32146" numCol="1" anchor="ctr">
                  <a:noAutofit/>
                </a:bodyPr>
                <a:lstStyle>
                  <a:lvl1pPr defTabSz="457200">
                    <a:defRPr sz="1800" b="1">
                      <a:solidFill>
                        <a:srgbClr val="008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 algn="ctr" hangingPunct="0"/>
                  <a:r>
                    <a:rPr sz="1266" kern="0"/>
                    <a:t>~1/30</a:t>
                  </a:r>
                </a:p>
              </p:txBody>
            </p:sp>
            <p:sp>
              <p:nvSpPr>
                <p:cNvPr id="458" name="Shape 458"/>
                <p:cNvSpPr/>
                <p:nvPr/>
              </p:nvSpPr>
              <p:spPr>
                <a:xfrm flipV="1">
                  <a:off x="5672050" y="1339649"/>
                  <a:ext cx="1" cy="752381"/>
                </a:xfrm>
                <a:prstGeom prst="line">
                  <a:avLst/>
                </a:prstGeom>
                <a:noFill/>
                <a:ln w="25400" cap="flat">
                  <a:solidFill>
                    <a:srgbClr val="008000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defTabSz="321457" hangingPunct="0"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266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9" name="Shape 459"/>
                <p:cNvSpPr/>
                <p:nvPr/>
              </p:nvSpPr>
              <p:spPr>
                <a:xfrm>
                  <a:off x="5672050" y="2485884"/>
                  <a:ext cx="1" cy="670928"/>
                </a:xfrm>
                <a:prstGeom prst="line">
                  <a:avLst/>
                </a:prstGeom>
                <a:noFill/>
                <a:ln w="25400" cap="flat">
                  <a:solidFill>
                    <a:srgbClr val="008000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defTabSz="321457" hangingPunct="0"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266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0" name="Shape 460"/>
                <p:cNvSpPr/>
                <p:nvPr/>
              </p:nvSpPr>
              <p:spPr>
                <a:xfrm rot="16200000">
                  <a:off x="-1521487" y="1510702"/>
                  <a:ext cx="3449375" cy="41027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35719" tIns="35719" rIns="35719" bIns="35719" numCol="1" anchor="ctr">
                  <a:spAutoFit/>
                </a:bodyPr>
                <a:lstStyle>
                  <a:lvl1pPr>
                    <a:defRPr sz="2000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 algn="ctr" defTabSz="410751" hangingPunct="0"/>
                  <a:r>
                    <a:rPr sz="1406" kern="0">
                      <a:solidFill>
                        <a:srgbClr val="000000"/>
                      </a:solidFill>
                    </a:rPr>
                    <a:t>Beam losses at crystal [ a.u. ]</a:t>
                  </a:r>
                </a:p>
              </p:txBody>
            </p:sp>
            <p:sp>
              <p:nvSpPr>
                <p:cNvPr id="461" name="Shape 461"/>
                <p:cNvSpPr/>
                <p:nvPr/>
              </p:nvSpPr>
              <p:spPr>
                <a:xfrm>
                  <a:off x="2190735" y="3335729"/>
                  <a:ext cx="2473613" cy="41027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35719" tIns="35719" rIns="35719" bIns="35719" numCol="1" anchor="ctr">
                  <a:spAutoFit/>
                </a:bodyPr>
                <a:lstStyle>
                  <a:lvl1pPr>
                    <a:defRPr sz="2000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 algn="ctr" defTabSz="410751" hangingPunct="0"/>
                  <a:r>
                    <a:rPr sz="1406" kern="0">
                      <a:solidFill>
                        <a:srgbClr val="000000"/>
                      </a:solidFill>
                    </a:rPr>
                    <a:t>Crystal angle [ μrad ]</a:t>
                  </a:r>
                </a:p>
              </p:txBody>
            </p:sp>
            <p:sp>
              <p:nvSpPr>
                <p:cNvPr id="462" name="Shape 462"/>
                <p:cNvSpPr/>
                <p:nvPr/>
              </p:nvSpPr>
              <p:spPr>
                <a:xfrm>
                  <a:off x="2117941" y="161099"/>
                  <a:ext cx="1582143" cy="67092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2146" tIns="32146" rIns="32146" bIns="32146" numCol="1" anchor="ctr">
                  <a:noAutofit/>
                </a:bodyPr>
                <a:lstStyle>
                  <a:lvl1pPr defTabSz="457200">
                    <a:defRPr sz="1800">
                      <a:solidFill>
                        <a:schemeClr val="accent5">
                          <a:hueOff val="-444211"/>
                          <a:satOff val="-14915"/>
                          <a:lumOff val="22857"/>
                        </a:schemeClr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 algn="ctr" hangingPunct="0"/>
                  <a:r>
                    <a:rPr sz="1266" kern="0">
                      <a:solidFill>
                        <a:srgbClr val="C82506">
                          <a:hueOff val="-444211"/>
                          <a:satOff val="-14915"/>
                          <a:lumOff val="22857"/>
                        </a:srgbClr>
                      </a:solidFill>
                    </a:rPr>
                    <a:t>Loss rates in amorphous</a:t>
                  </a:r>
                </a:p>
              </p:txBody>
            </p:sp>
            <p:sp>
              <p:nvSpPr>
                <p:cNvPr id="463" name="Shape 463"/>
                <p:cNvSpPr/>
                <p:nvPr/>
              </p:nvSpPr>
              <p:spPr>
                <a:xfrm>
                  <a:off x="2486241" y="1429409"/>
                  <a:ext cx="1882597" cy="67092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2146" tIns="32146" rIns="32146" bIns="32146" numCol="1" anchor="ctr">
                  <a:noAutofit/>
                </a:bodyPr>
                <a:lstStyle>
                  <a:lvl1pPr defTabSz="457200">
                    <a:defRPr sz="1800">
                      <a:solidFill>
                        <a:srgbClr val="008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 algn="ctr" hangingPunct="0"/>
                  <a:r>
                    <a:rPr sz="1266" kern="0"/>
                    <a:t>Reduced losses in channeling</a:t>
                  </a:r>
                </a:p>
              </p:txBody>
            </p:sp>
            <p:sp>
              <p:nvSpPr>
                <p:cNvPr id="464" name="Shape 464"/>
                <p:cNvSpPr/>
                <p:nvPr/>
              </p:nvSpPr>
              <p:spPr>
                <a:xfrm>
                  <a:off x="847941" y="2495380"/>
                  <a:ext cx="1882597" cy="67092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321457" hangingPunct="0">
                    <a:defRPr sz="18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sz="1266" kern="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rPr>
                    <a:t>Example:</a:t>
                  </a:r>
                  <a:br>
                    <a:rPr sz="1266" kern="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rPr>
                  </a:br>
                  <a:r>
                    <a:rPr sz="1266" kern="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rPr>
                    <a:t>scan at 450GeV</a:t>
                  </a:r>
                </a:p>
              </p:txBody>
            </p:sp>
            <p:sp>
              <p:nvSpPr>
                <p:cNvPr id="465" name="Shape 465"/>
                <p:cNvSpPr/>
                <p:nvPr/>
              </p:nvSpPr>
              <p:spPr>
                <a:xfrm flipH="1">
                  <a:off x="1795564" y="587315"/>
                  <a:ext cx="395627" cy="664205"/>
                </a:xfrm>
                <a:prstGeom prst="line">
                  <a:avLst/>
                </a:prstGeom>
                <a:noFill/>
                <a:ln w="12700" cap="flat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defTabSz="321457" hangingPunct="0"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266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6" name="Shape 466"/>
                <p:cNvSpPr/>
                <p:nvPr/>
              </p:nvSpPr>
              <p:spPr>
                <a:xfrm>
                  <a:off x="3695819" y="592724"/>
                  <a:ext cx="1578039" cy="585114"/>
                </a:xfrm>
                <a:prstGeom prst="line">
                  <a:avLst/>
                </a:prstGeom>
                <a:noFill/>
                <a:ln w="12700" cap="flat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32146" tIns="32146" rIns="32146" bIns="32146" numCol="1" anchor="t">
                  <a:noAutofit/>
                </a:bodyPr>
                <a:lstStyle/>
                <a:p>
                  <a:pPr defTabSz="321457" hangingPunct="0"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266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85" name="Group 485"/>
          <p:cNvGrpSpPr/>
          <p:nvPr/>
        </p:nvGrpSpPr>
        <p:grpSpPr>
          <a:xfrm>
            <a:off x="2794454" y="1906001"/>
            <a:ext cx="6339045" cy="4857847"/>
            <a:chOff x="-101602" y="-1103652"/>
            <a:chExt cx="9015529" cy="6908936"/>
          </a:xfrm>
        </p:grpSpPr>
        <p:grpSp>
          <p:nvGrpSpPr>
            <p:cNvPr id="481" name="Group 481"/>
            <p:cNvGrpSpPr/>
            <p:nvPr/>
          </p:nvGrpSpPr>
          <p:grpSpPr>
            <a:xfrm>
              <a:off x="-101602" y="-1103652"/>
              <a:ext cx="9015529" cy="6908936"/>
              <a:chOff x="-76201" y="-1090951"/>
              <a:chExt cx="9015528" cy="6908934"/>
            </a:xfrm>
          </p:grpSpPr>
          <p:grpSp>
            <p:nvGrpSpPr>
              <p:cNvPr id="476" name="Group 476"/>
              <p:cNvGrpSpPr/>
              <p:nvPr/>
            </p:nvGrpSpPr>
            <p:grpSpPr>
              <a:xfrm>
                <a:off x="2499173" y="1561480"/>
                <a:ext cx="6440154" cy="4256503"/>
                <a:chOff x="-1939" y="-8894"/>
                <a:chExt cx="6440153" cy="4256502"/>
              </a:xfrm>
            </p:grpSpPr>
            <p:grpSp>
              <p:nvGrpSpPr>
                <p:cNvPr id="474" name="Group 474"/>
                <p:cNvGrpSpPr/>
                <p:nvPr/>
              </p:nvGrpSpPr>
              <p:grpSpPr>
                <a:xfrm>
                  <a:off x="-1939" y="732479"/>
                  <a:ext cx="6440153" cy="3515129"/>
                  <a:chOff x="-1938" y="-8804"/>
                  <a:chExt cx="6440151" cy="3515127"/>
                </a:xfrm>
              </p:grpSpPr>
              <p:pic>
                <p:nvPicPr>
                  <p:cNvPr id="470" name="image7.gif" descr="scrap_rev_FT_log.gif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rcRect l="6065" t="6649" r="8937" b="6649"/>
                  <a:stretch>
                    <a:fillRect/>
                  </a:stretch>
                </p:blipFill>
                <p:spPr>
                  <a:xfrm>
                    <a:off x="492158" y="9760"/>
                    <a:ext cx="5946055" cy="311573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471" name="Shape 471"/>
                  <p:cNvSpPr/>
                  <p:nvPr/>
                </p:nvSpPr>
                <p:spPr>
                  <a:xfrm>
                    <a:off x="1560811" y="3096045"/>
                    <a:ext cx="4240475" cy="41027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none" lIns="35719" tIns="35719" rIns="35719" bIns="35719" numCol="1" anchor="ctr">
                    <a:spAutoFit/>
                  </a:bodyPr>
                  <a:lstStyle>
                    <a:lvl1pPr>
                      <a:defRPr sz="2000"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 algn="ctr" defTabSz="410751" hangingPunct="0"/>
                    <a:r>
                      <a:rPr sz="1406" kern="0">
                        <a:solidFill>
                          <a:srgbClr val="000000"/>
                        </a:solidFill>
                      </a:rPr>
                      <a:t>Secondary collimator position [ mm ]</a:t>
                    </a:r>
                  </a:p>
                </p:txBody>
              </p:sp>
              <p:sp>
                <p:nvSpPr>
                  <p:cNvPr id="472" name="Shape 472"/>
                  <p:cNvSpPr/>
                  <p:nvPr/>
                </p:nvSpPr>
                <p:spPr>
                  <a:xfrm rot="16200000">
                    <a:off x="-1373297" y="1362555"/>
                    <a:ext cx="3152996" cy="41027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none" lIns="35719" tIns="35719" rIns="35719" bIns="35719" numCol="1" anchor="ctr">
                    <a:spAutoFit/>
                  </a:bodyPr>
                  <a:lstStyle>
                    <a:lvl1pPr>
                      <a:defRPr sz="2000"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 algn="ctr" defTabSz="410751" hangingPunct="0"/>
                    <a:r>
                      <a:rPr sz="1406" kern="0">
                        <a:solidFill>
                          <a:srgbClr val="000000"/>
                        </a:solidFill>
                      </a:rPr>
                      <a:t>Losses at collimator [ a.u. ]</a:t>
                    </a:r>
                  </a:p>
                </p:txBody>
              </p:sp>
              <p:sp>
                <p:nvSpPr>
                  <p:cNvPr id="473" name="Shape 473"/>
                  <p:cNvSpPr/>
                  <p:nvPr/>
                </p:nvSpPr>
                <p:spPr>
                  <a:xfrm>
                    <a:off x="4355647" y="2241670"/>
                    <a:ext cx="1882598" cy="6709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32146" tIns="32146" rIns="32146" bIns="32146" numCol="1" anchor="ctr">
                    <a:noAutofit/>
                  </a:bodyPr>
                  <a:lstStyle/>
                  <a:p>
                    <a:pPr algn="r" defTabSz="321457" hangingPunct="0">
                      <a:defRPr sz="2000" b="1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r>
                      <a:rPr sz="1406" b="1" kern="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rPr>
                      <a:t>Example:</a:t>
                    </a:r>
                    <a:br>
                      <a:rPr sz="1406" b="1" kern="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rPr>
                    </a:br>
                    <a:r>
                      <a:rPr sz="1406" b="1" kern="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rPr>
                      <a:t>scan at 6.5TeV</a:t>
                    </a:r>
                  </a:p>
                </p:txBody>
              </p:sp>
            </p:grpSp>
            <p:sp>
              <p:nvSpPr>
                <p:cNvPr id="475" name="Shape 475"/>
                <p:cNvSpPr/>
                <p:nvPr/>
              </p:nvSpPr>
              <p:spPr>
                <a:xfrm>
                  <a:off x="243030" y="-8894"/>
                  <a:ext cx="5783838" cy="7797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/>
                <a:p>
                  <a:pPr algn="ctr" defTabSz="410751" hangingPunct="0">
                    <a:defRPr sz="2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sz="1547" kern="0" dirty="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rPr>
                    <a:t>(2) </a:t>
                  </a:r>
                  <a:r>
                    <a:rPr lang="en-GB" sz="1547" b="1" kern="0" dirty="0" smtClean="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rPr>
                    <a:t>l</a:t>
                  </a:r>
                  <a:r>
                    <a:rPr sz="1547" b="1" kern="0" dirty="0" err="1" smtClean="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rPr>
                    <a:t>inear</a:t>
                  </a:r>
                  <a:r>
                    <a:rPr sz="1547" b="1" kern="0" dirty="0" smtClean="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rPr>
                    <a:t> </a:t>
                  </a:r>
                  <a:r>
                    <a:rPr sz="1547" b="1" kern="0" dirty="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rPr>
                    <a:t>collimator scan</a:t>
                  </a:r>
                  <a:r>
                    <a:rPr sz="1547" kern="0" dirty="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rPr>
                    <a:t>: measures the profile of the channeled halo.</a:t>
                  </a:r>
                </a:p>
              </p:txBody>
            </p:sp>
          </p:grpSp>
          <p:grpSp>
            <p:nvGrpSpPr>
              <p:cNvPr id="480" name="Group 480"/>
              <p:cNvGrpSpPr/>
              <p:nvPr/>
            </p:nvGrpSpPr>
            <p:grpSpPr>
              <a:xfrm>
                <a:off x="-76201" y="-1090951"/>
                <a:ext cx="2559594" cy="739530"/>
                <a:chOff x="-76201" y="-62250"/>
                <a:chExt cx="2559593" cy="739528"/>
              </a:xfrm>
            </p:grpSpPr>
            <p:sp>
              <p:nvSpPr>
                <p:cNvPr id="477" name="Shape 477"/>
                <p:cNvSpPr/>
                <p:nvPr/>
              </p:nvSpPr>
              <p:spPr>
                <a:xfrm flipV="1">
                  <a:off x="1879399" y="-1"/>
                  <a:ext cx="1" cy="677279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  <a:headEnd type="arrow" w="med" len="med"/>
                  <a:tailEnd type="arrow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 hangingPunct="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2812" kern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sym typeface="Gill Sans"/>
                  </a:endParaRPr>
                </a:p>
              </p:txBody>
            </p:sp>
            <p:sp>
              <p:nvSpPr>
                <p:cNvPr id="478" name="Shape 478"/>
                <p:cNvSpPr/>
                <p:nvPr/>
              </p:nvSpPr>
              <p:spPr>
                <a:xfrm>
                  <a:off x="1943073" y="71854"/>
                  <a:ext cx="540319" cy="53356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35719" tIns="35719" rIns="35719" bIns="35719" numCol="1" anchor="ctr">
                  <a:spAutoFit/>
                </a:bodyPr>
                <a:lstStyle>
                  <a:lvl1pPr>
                    <a:defRPr sz="2800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 algn="ctr" defTabSz="410751" hangingPunct="0"/>
                  <a:r>
                    <a:rPr sz="1969" kern="0">
                      <a:solidFill>
                        <a:srgbClr val="000000"/>
                      </a:solidFill>
                    </a:rPr>
                    <a:t>(2)</a:t>
                  </a:r>
                </a:p>
              </p:txBody>
            </p:sp>
            <p:sp>
              <p:nvSpPr>
                <p:cNvPr id="479" name="Shape 479"/>
                <p:cNvSpPr/>
                <p:nvPr/>
              </p:nvSpPr>
              <p:spPr>
                <a:xfrm flipV="1">
                  <a:off x="-76201" y="-62250"/>
                  <a:ext cx="1" cy="559369"/>
                </a:xfrm>
                <a:prstGeom prst="line">
                  <a:avLst/>
                </a:prstGeom>
                <a:noFill/>
                <a:ln w="25400" cap="flat">
                  <a:solidFill>
                    <a:schemeClr val="accent6">
                      <a:satOff val="24555"/>
                      <a:lumOff val="22232"/>
                    </a:schemeClr>
                  </a:solidFill>
                  <a:prstDash val="solid"/>
                  <a:miter lim="400000"/>
                  <a:headEnd type="arrow" w="med" len="med"/>
                  <a:tailEnd type="arrow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 hangingPunct="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2812" kern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sym typeface="Gill Sans"/>
                  </a:endParaRPr>
                </a:p>
              </p:txBody>
            </p:sp>
          </p:grpSp>
        </p:grpSp>
        <p:grpSp>
          <p:nvGrpSpPr>
            <p:cNvPr id="484" name="Group 484"/>
            <p:cNvGrpSpPr/>
            <p:nvPr/>
          </p:nvGrpSpPr>
          <p:grpSpPr>
            <a:xfrm>
              <a:off x="3575854" y="3170494"/>
              <a:ext cx="758721" cy="1627333"/>
              <a:chOff x="0" y="0"/>
              <a:chExt cx="758719" cy="1627332"/>
            </a:xfrm>
          </p:grpSpPr>
          <p:sp>
            <p:nvSpPr>
              <p:cNvPr id="482" name="Shape 482"/>
              <p:cNvSpPr/>
              <p:nvPr/>
            </p:nvSpPr>
            <p:spPr>
              <a:xfrm>
                <a:off x="242216" y="813666"/>
                <a:ext cx="516504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410751" hangingPunct="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812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483" name="Shape 483"/>
              <p:cNvSpPr/>
              <p:nvPr/>
            </p:nvSpPr>
            <p:spPr>
              <a:xfrm rot="5400000">
                <a:off x="-629564" y="629563"/>
                <a:ext cx="1627333" cy="368206"/>
              </a:xfrm>
              <a:prstGeom prst="rect">
                <a:avLst/>
              </a:prstGeom>
              <a:solidFill>
                <a:srgbClr val="0042AA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28573" marR="28573" algn="ctr" hangingPunct="0">
                  <a:defRPr>
                    <a:uFill>
                      <a:solidFill>
                        <a:srgbClr val="000000"/>
                      </a:solidFill>
                    </a:u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2953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</p:grpSp>
      <p:grpSp>
        <p:nvGrpSpPr>
          <p:cNvPr id="494" name="Group 494"/>
          <p:cNvGrpSpPr/>
          <p:nvPr/>
        </p:nvGrpSpPr>
        <p:grpSpPr>
          <a:xfrm>
            <a:off x="5763354" y="4300414"/>
            <a:ext cx="2949088" cy="2126288"/>
            <a:chOff x="0" y="0"/>
            <a:chExt cx="4194257" cy="3024053"/>
          </a:xfrm>
        </p:grpSpPr>
        <p:sp>
          <p:nvSpPr>
            <p:cNvPr id="501" name="Shape 501"/>
            <p:cNvSpPr/>
            <p:nvPr/>
          </p:nvSpPr>
          <p:spPr>
            <a:xfrm>
              <a:off x="1720501" y="2135675"/>
              <a:ext cx="622252" cy="888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5957"/>
                  </a:moveTo>
                  <a:cubicBezTo>
                    <a:pt x="7504" y="-5400"/>
                    <a:pt x="14704" y="-5319"/>
                    <a:pt x="21600" y="16200"/>
                  </a:cubicBezTo>
                </a:path>
              </a:pathLst>
            </a:custGeom>
            <a:noFill/>
            <a:ln w="38100" cap="flat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pPr algn="ctr" defTabSz="410751" hangingPunct="0"/>
              <a:endParaRPr sz="2953" kern="0">
                <a:solidFill>
                  <a:srgbClr val="000000"/>
                </a:solidFill>
                <a:sym typeface="Gill Sans"/>
              </a:endParaRPr>
            </a:p>
          </p:txBody>
        </p:sp>
        <p:sp>
          <p:nvSpPr>
            <p:cNvPr id="487" name="Shape 487"/>
            <p:cNvSpPr/>
            <p:nvPr/>
          </p:nvSpPr>
          <p:spPr>
            <a:xfrm>
              <a:off x="0" y="318913"/>
              <a:ext cx="1269604" cy="6709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2146" tIns="32146" rIns="32146" bIns="32146" numCol="1" anchor="ctr">
              <a:noAutofit/>
            </a:bodyPr>
            <a:lstStyle>
              <a:lvl1pPr defTabSz="457200">
                <a:defRPr sz="18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hangingPunct="0"/>
              <a:r>
                <a:rPr sz="1266" kern="0">
                  <a:solidFill>
                    <a:srgbClr val="C82506">
                      <a:hueOff val="-444211"/>
                      <a:satOff val="-14915"/>
                      <a:lumOff val="22857"/>
                    </a:srgbClr>
                  </a:solidFill>
                </a:rPr>
                <a:t>Channeled halo</a:t>
              </a:r>
            </a:p>
          </p:txBody>
        </p:sp>
        <p:sp>
          <p:nvSpPr>
            <p:cNvPr id="488" name="Shape 488"/>
            <p:cNvSpPr/>
            <p:nvPr/>
          </p:nvSpPr>
          <p:spPr>
            <a:xfrm>
              <a:off x="1081621" y="848095"/>
              <a:ext cx="818336" cy="1015640"/>
            </a:xfrm>
            <a:prstGeom prst="line">
              <a:avLst/>
            </a:prstGeom>
            <a:noFill/>
            <a:ln w="12700" cap="flat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266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Shape 489"/>
            <p:cNvSpPr/>
            <p:nvPr/>
          </p:nvSpPr>
          <p:spPr>
            <a:xfrm>
              <a:off x="2015621" y="0"/>
              <a:ext cx="1269604" cy="6709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2146" tIns="32146" rIns="32146" bIns="32146" numCol="1" anchor="ctr">
              <a:noAutofit/>
            </a:bodyPr>
            <a:lstStyle>
              <a:lvl1pPr defTabSz="457200">
                <a:defRPr sz="18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hangingPunct="0"/>
              <a:r>
                <a:rPr sz="1266" kern="0">
                  <a:solidFill>
                    <a:srgbClr val="C82506">
                      <a:hueOff val="-444211"/>
                      <a:satOff val="-14915"/>
                      <a:lumOff val="22857"/>
                    </a:srgbClr>
                  </a:solidFill>
                </a:rPr>
                <a:t>Beam core</a:t>
              </a:r>
            </a:p>
          </p:txBody>
        </p:sp>
        <p:sp>
          <p:nvSpPr>
            <p:cNvPr id="490" name="Shape 490"/>
            <p:cNvSpPr/>
            <p:nvPr/>
          </p:nvSpPr>
          <p:spPr>
            <a:xfrm>
              <a:off x="3353108" y="420826"/>
              <a:ext cx="841150" cy="269066"/>
            </a:xfrm>
            <a:prstGeom prst="line">
              <a:avLst/>
            </a:prstGeom>
            <a:noFill/>
            <a:ln w="12700" cap="flat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266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Shape 491"/>
            <p:cNvSpPr/>
            <p:nvPr/>
          </p:nvSpPr>
          <p:spPr>
            <a:xfrm flipV="1">
              <a:off x="2006248" y="1055181"/>
              <a:ext cx="1" cy="95250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 hangingPunct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sym typeface="Gill Sans"/>
              </a:endParaRPr>
            </a:p>
          </p:txBody>
        </p:sp>
        <p:sp>
          <p:nvSpPr>
            <p:cNvPr id="492" name="Shape 492"/>
            <p:cNvSpPr/>
            <p:nvPr/>
          </p:nvSpPr>
          <p:spPr>
            <a:xfrm>
              <a:off x="2084922" y="1460880"/>
              <a:ext cx="1743409" cy="1"/>
            </a:xfrm>
            <a:prstGeom prst="line">
              <a:avLst/>
            </a:prstGeom>
            <a:noFill/>
            <a:ln w="12700" cap="flat">
              <a:solidFill>
                <a:schemeClr val="accent6">
                  <a:satOff val="24555"/>
                  <a:lumOff val="22232"/>
                </a:schemeClr>
              </a:solidFill>
              <a:prstDash val="solid"/>
              <a:miter lim="400000"/>
              <a:headEnd type="arrow" w="med" len="med"/>
              <a:tailEnd type="arrow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 hangingPunct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sym typeface="Gill Sans"/>
              </a:endParaRPr>
            </a:p>
          </p:txBody>
        </p:sp>
        <p:sp>
          <p:nvSpPr>
            <p:cNvPr id="493" name="Shape 493"/>
            <p:cNvSpPr/>
            <p:nvPr/>
          </p:nvSpPr>
          <p:spPr>
            <a:xfrm>
              <a:off x="2321824" y="840924"/>
              <a:ext cx="1269604" cy="6709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2146" tIns="32146" rIns="32146" bIns="32146" numCol="1" anchor="ctr">
              <a:noAutofit/>
            </a:bodyPr>
            <a:lstStyle>
              <a:lvl1pPr defTabSz="457200">
                <a:defRPr sz="1800">
                  <a:solidFill>
                    <a:schemeClr val="accent6">
                      <a:satOff val="24555"/>
                      <a:lumOff val="22232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hangingPunct="0"/>
              <a:r>
                <a:rPr sz="1266" kern="0">
                  <a:solidFill>
                    <a:srgbClr val="773F9B">
                      <a:satOff val="24555"/>
                      <a:lumOff val="22232"/>
                    </a:srgbClr>
                  </a:solidFill>
                </a:rPr>
                <a:t>Offset at collimator</a:t>
              </a:r>
            </a:p>
          </p:txBody>
        </p:sp>
      </p:grpSp>
      <p:grpSp>
        <p:nvGrpSpPr>
          <p:cNvPr id="498" name="Group 498"/>
          <p:cNvGrpSpPr/>
          <p:nvPr/>
        </p:nvGrpSpPr>
        <p:grpSpPr>
          <a:xfrm>
            <a:off x="5687368" y="1086521"/>
            <a:ext cx="2821440" cy="2722691"/>
            <a:chOff x="0" y="0"/>
            <a:chExt cx="4012713" cy="3872269"/>
          </a:xfrm>
        </p:grpSpPr>
        <p:pic>
          <p:nvPicPr>
            <p:cNvPr id="495" name="Screen Shot 2016-09-05 at 09.49.56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1552" t="9880" r="16517" b="13283"/>
            <a:stretch>
              <a:fillRect/>
            </a:stretch>
          </p:blipFill>
          <p:spPr>
            <a:xfrm>
              <a:off x="0" y="0"/>
              <a:ext cx="4012713" cy="3872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6" name="Shape 496"/>
            <p:cNvSpPr/>
            <p:nvPr/>
          </p:nvSpPr>
          <p:spPr>
            <a:xfrm>
              <a:off x="871162" y="102080"/>
              <a:ext cx="3089164" cy="3488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 defTabSz="457200">
                <a:defRPr sz="16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hangingPunct="0"/>
              <a:r>
                <a:rPr sz="1125" kern="0">
                  <a:solidFill>
                    <a:srgbClr val="000000"/>
                  </a:solidFill>
                </a:rPr>
                <a:t>Phys.Lett. B758 (2016) 129-133</a:t>
              </a:r>
            </a:p>
          </p:txBody>
        </p:sp>
        <p:sp>
          <p:nvSpPr>
            <p:cNvPr id="497" name="Shape 497"/>
            <p:cNvSpPr/>
            <p:nvPr/>
          </p:nvSpPr>
          <p:spPr>
            <a:xfrm>
              <a:off x="839899" y="2465472"/>
              <a:ext cx="2031325" cy="748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defTabSz="410751" hangingPunct="0">
                <a:defRPr sz="140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984" kern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rPr>
                <a:t>Measurement</a:t>
              </a:r>
            </a:p>
            <a:p>
              <a:pPr defTabSz="410751" hangingPunct="0">
                <a:defRPr sz="1400">
                  <a:solidFill>
                    <a:srgbClr val="FF2600"/>
                  </a:solidFill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984" kern="0">
                  <a:solidFill>
                    <a:srgbClr val="FF2600"/>
                  </a:solidFill>
                  <a:latin typeface="Courier"/>
                  <a:ea typeface="Courier"/>
                  <a:cs typeface="Courier"/>
                  <a:sym typeface="Courier"/>
                </a:rPr>
                <a:t>Simulation model 1</a:t>
              </a:r>
            </a:p>
            <a:p>
              <a:pPr defTabSz="410751" hangingPunct="0">
                <a:defRPr sz="1400">
                  <a:solidFill>
                    <a:srgbClr val="0433FF"/>
                  </a:solidFill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984" kern="0">
                  <a:solidFill>
                    <a:srgbClr val="0433FF"/>
                  </a:solidFill>
                  <a:latin typeface="Courier"/>
                  <a:ea typeface="Courier"/>
                  <a:cs typeface="Courier"/>
                  <a:sym typeface="Courier"/>
                </a:rPr>
                <a:t>Simulation model 2</a:t>
              </a:r>
            </a:p>
          </p:txBody>
        </p:sp>
      </p:grpSp>
      <p:sp>
        <p:nvSpPr>
          <p:cNvPr id="499" name="Shape 499"/>
          <p:cNvSpPr/>
          <p:nvPr/>
        </p:nvSpPr>
        <p:spPr>
          <a:xfrm>
            <a:off x="123050" y="2670637"/>
            <a:ext cx="4609271" cy="651868"/>
          </a:xfrm>
          <a:prstGeom prst="rect">
            <a:avLst/>
          </a:prstGeom>
          <a:solidFill>
            <a:srgbClr val="CECA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 marL="153361" indent="-153361" defTabSz="410751" hangingPunct="0">
              <a:lnSpc>
                <a:spcPct val="120000"/>
              </a:lnSpc>
              <a:defRPr sz="25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1758" kern="0" dirty="0" smtClean="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important</a:t>
            </a:r>
            <a:r>
              <a:rPr sz="1758" kern="0" dirty="0" smtClean="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: </a:t>
            </a:r>
            <a:r>
              <a:rPr lang="en-GB" sz="1758" kern="0" dirty="0" smtClean="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a</a:t>
            </a:r>
            <a:r>
              <a:rPr sz="1758" kern="0" dirty="0" err="1" smtClean="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chieved</a:t>
            </a:r>
            <a:r>
              <a:rPr sz="1758" kern="0" dirty="0" smtClean="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GB" sz="1758" kern="0" dirty="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r</a:t>
            </a:r>
            <a:r>
              <a:rPr sz="1758" kern="0" dirty="0" err="1" smtClean="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equired</a:t>
            </a:r>
            <a:r>
              <a:rPr sz="1758" kern="0" dirty="0" smtClean="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758" kern="0" dirty="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angular control of </a:t>
            </a:r>
            <a:r>
              <a:rPr lang="en-GB" sz="1758" kern="0" dirty="0" smtClean="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&lt;</a:t>
            </a:r>
            <a:r>
              <a:rPr sz="1758" kern="0" dirty="0" smtClean="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1 </a:t>
            </a:r>
            <a:r>
              <a:rPr sz="1758" kern="0" dirty="0" err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μrad</a:t>
            </a:r>
            <a:r>
              <a:rPr sz="1758" kern="0" dirty="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 (A. </a:t>
            </a:r>
            <a:r>
              <a:rPr sz="1758" kern="0" dirty="0" err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Masi</a:t>
            </a:r>
            <a:r>
              <a:rPr sz="1758" kern="0" dirty="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758" i="1" kern="0" dirty="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et al.</a:t>
            </a:r>
            <a:r>
              <a:rPr sz="1758" kern="0" dirty="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rPr>
              <a:t>)</a:t>
            </a:r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-23040" y="2183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 smtClean="0"/>
              <a:t>             </a:t>
            </a:r>
            <a:r>
              <a:rPr lang="en-US" kern="0" dirty="0"/>
              <a:t> </a:t>
            </a:r>
            <a:r>
              <a:rPr lang="en-US" kern="0" dirty="0" smtClean="0"/>
              <a:t>     1</a:t>
            </a:r>
            <a:r>
              <a:rPr lang="en-US" kern="0" dirty="0" smtClean="0"/>
              <a:t>st LHC crystal </a:t>
            </a:r>
            <a:r>
              <a:rPr lang="en-US" kern="0" dirty="0" err="1" smtClean="0"/>
              <a:t>channelling</a:t>
            </a:r>
            <a:r>
              <a:rPr lang="en-US" kern="0" dirty="0" smtClean="0"/>
              <a:t> </a:t>
            </a:r>
            <a:r>
              <a:rPr lang="en-US" kern="0" dirty="0" smtClean="0"/>
              <a:t>at 6.5 </a:t>
            </a:r>
            <a:r>
              <a:rPr lang="en-US" kern="0" dirty="0" err="1" smtClean="0"/>
              <a:t>TeV</a:t>
            </a:r>
            <a:endParaRPr lang="en-US" kern="0" dirty="0"/>
          </a:p>
        </p:txBody>
      </p:sp>
      <p:pic>
        <p:nvPicPr>
          <p:cNvPr id="7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5" y="8598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1899770" y="872924"/>
            <a:ext cx="186461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55A0"/>
                </a:solidFill>
                <a:latin typeface="Arial"/>
              </a:rPr>
              <a:t>S. Redaelli et al.</a:t>
            </a:r>
            <a:endParaRPr lang="en-GB" dirty="0">
              <a:solidFill>
                <a:srgbClr val="0055A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6616562"/>
      </p:ext>
    </p:extLst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2/2/2016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160202-MBE_EuroCirCol-Status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42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72" y="1173981"/>
            <a:ext cx="5587726" cy="3638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283" y="1229036"/>
            <a:ext cx="2281993" cy="34217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992" y="4736831"/>
            <a:ext cx="4366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400" dirty="0">
                <a:solidFill>
                  <a:prstClr val="black"/>
                </a:solidFill>
                <a:latin typeface="Calibri"/>
              </a:rPr>
              <a:t>s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+mn-ea"/>
              </a:rPr>
              <a:t>ketch 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+mn-ea"/>
              </a:rPr>
              <a:t>of the e-</a:t>
            </a:r>
            <a:r>
              <a:rPr lang="fr-CH" sz="2400" dirty="0" err="1" smtClean="0">
                <a:solidFill>
                  <a:prstClr val="black"/>
                </a:solidFill>
                <a:latin typeface="Calibri"/>
                <a:ea typeface="+mn-ea"/>
              </a:rPr>
              <a:t>lens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fr-CH" sz="2400" dirty="0" err="1" smtClean="0">
                <a:solidFill>
                  <a:prstClr val="black"/>
                </a:solidFill>
                <a:latin typeface="Calibri"/>
                <a:ea typeface="+mn-ea"/>
              </a:rPr>
              <a:t>equipment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+mn-ea"/>
              </a:rPr>
              <a:t> to </a:t>
            </a:r>
            <a:r>
              <a:rPr lang="fr-CH" sz="2400" dirty="0" err="1" smtClean="0">
                <a:solidFill>
                  <a:prstClr val="black"/>
                </a:solidFill>
                <a:latin typeface="Calibri"/>
                <a:ea typeface="+mn-ea"/>
              </a:rPr>
              <a:t>be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fr-CH" sz="2400" dirty="0" err="1" smtClean="0">
                <a:solidFill>
                  <a:prstClr val="black"/>
                </a:solidFill>
                <a:latin typeface="Calibri"/>
                <a:ea typeface="+mn-ea"/>
              </a:rPr>
              <a:t>installed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+mn-ea"/>
              </a:rPr>
              <a:t> in LHC</a:t>
            </a:r>
            <a:endParaRPr lang="en-GB" sz="2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0060" y="4690664"/>
            <a:ext cx="2343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400" dirty="0">
                <a:solidFill>
                  <a:prstClr val="black"/>
                </a:solidFill>
                <a:latin typeface="Calibri"/>
              </a:rPr>
              <a:t>p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+mn-ea"/>
              </a:rPr>
              <a:t>rototype 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+mn-ea"/>
              </a:rPr>
              <a:t>of e-gun for </a:t>
            </a:r>
            <a:r>
              <a:rPr lang="fr-CH" sz="2400" dirty="0" err="1" smtClean="0">
                <a:solidFill>
                  <a:prstClr val="black"/>
                </a:solidFill>
                <a:latin typeface="Calibri"/>
                <a:ea typeface="+mn-ea"/>
              </a:rPr>
              <a:t>hollow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fr-CH" sz="2400" dirty="0" err="1" smtClean="0">
                <a:solidFill>
                  <a:prstClr val="black"/>
                </a:solidFill>
                <a:latin typeface="Calibri"/>
                <a:ea typeface="+mn-ea"/>
              </a:rPr>
              <a:t>beam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+mn-ea"/>
              </a:rPr>
              <a:t> (</a:t>
            </a:r>
            <a:r>
              <a:rPr lang="fr-CH" sz="2400" dirty="0" err="1" smtClean="0">
                <a:solidFill>
                  <a:prstClr val="black"/>
                </a:solidFill>
                <a:latin typeface="Calibri"/>
                <a:ea typeface="+mn-ea"/>
              </a:rPr>
              <a:t>Fermilab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+mn-ea"/>
              </a:rPr>
              <a:t>)</a:t>
            </a:r>
            <a:endParaRPr lang="en-GB" sz="2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 smtClean="0"/>
              <a:t>             hollow </a:t>
            </a:r>
            <a:r>
              <a:rPr lang="en-US" dirty="0" smtClean="0"/>
              <a:t>e-lens for beam-halo collimation</a:t>
            </a:r>
            <a:endParaRPr lang="en-US" kern="0" dirty="0"/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35" y="4190038"/>
            <a:ext cx="1697125" cy="18153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4812" y="5636073"/>
            <a:ext cx="286488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L. Rossi, </a:t>
            </a:r>
            <a:r>
              <a:rPr lang="en-GB" kern="0" noProof="0" dirty="0" smtClean="0">
                <a:solidFill>
                  <a:srgbClr val="0055A0"/>
                </a:solidFill>
              </a:rPr>
              <a:t>V</a:t>
            </a:r>
            <a:r>
              <a:rPr lang="en-GB" kern="0" dirty="0" smtClean="0">
                <a:solidFill>
                  <a:srgbClr val="0055A0"/>
                </a:solidFill>
              </a:rPr>
              <a:t>. Shiltsev, et al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16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2/2/2016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160202-MBE_EuroCirCol-Status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43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 smtClean="0"/>
              <a:t>	in-situ repairs?</a:t>
            </a:r>
            <a:endParaRPr lang="en-US" kern="0" dirty="0"/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301" y="3266561"/>
            <a:ext cx="5672889" cy="26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06022" y="5607413"/>
            <a:ext cx="198002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</a:rPr>
              <a:t>M. </a:t>
            </a:r>
            <a:r>
              <a:rPr lang="en-GB" sz="2400" dirty="0">
                <a:solidFill>
                  <a:srgbClr val="000000"/>
                </a:solidFill>
              </a:rPr>
              <a:t>Di Castro </a:t>
            </a:r>
          </a:p>
        </p:txBody>
      </p:sp>
      <p:pic>
        <p:nvPicPr>
          <p:cNvPr id="10" name="Picture 3" descr="D:\IMG_82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669" y="1139791"/>
            <a:ext cx="2264131" cy="169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036" y="1189260"/>
            <a:ext cx="3095362" cy="20278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974" y="1271057"/>
            <a:ext cx="2971491" cy="18086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974" y="3273052"/>
            <a:ext cx="1216709" cy="282504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291389" y="2977740"/>
            <a:ext cx="1409297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</a:rPr>
              <a:t>T. </a:t>
            </a:r>
            <a:r>
              <a:rPr lang="en-GB" sz="2400" dirty="0" err="1" smtClean="0">
                <a:solidFill>
                  <a:srgbClr val="000000"/>
                </a:solidFill>
              </a:rPr>
              <a:t>Torims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31904" y="3235777"/>
            <a:ext cx="1649561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400" dirty="0"/>
              <a:t>l</a:t>
            </a:r>
            <a:r>
              <a:rPr lang="en-GB" sz="2400" dirty="0" smtClean="0"/>
              <a:t>aser cladding</a:t>
            </a:r>
          </a:p>
          <a:p>
            <a:pPr>
              <a:spcBef>
                <a:spcPts val="600"/>
              </a:spcBef>
            </a:pPr>
            <a:r>
              <a:rPr lang="en-GB" sz="2400" dirty="0" smtClean="0"/>
              <a:t>monorail</a:t>
            </a:r>
          </a:p>
          <a:p>
            <a:pPr>
              <a:spcBef>
                <a:spcPts val="600"/>
              </a:spcBef>
            </a:pPr>
            <a:r>
              <a:rPr lang="en-GB" sz="2400" dirty="0"/>
              <a:t>p</a:t>
            </a:r>
            <a:r>
              <a:rPr lang="en-GB" sz="2400" dirty="0" smtClean="0"/>
              <a:t>rototypes</a:t>
            </a:r>
          </a:p>
          <a:p>
            <a:pPr>
              <a:spcBef>
                <a:spcPts val="600"/>
              </a:spcBef>
            </a:pPr>
            <a:r>
              <a:rPr lang="en-GB" sz="2400" dirty="0" smtClean="0"/>
              <a:t>R&amp;D at space </a:t>
            </a:r>
            <a:r>
              <a:rPr lang="en-GB" sz="2400" dirty="0" smtClean="0"/>
              <a:t>agencies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1963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kern="0" dirty="0" smtClean="0"/>
              <a:t>               EU </a:t>
            </a:r>
            <a:r>
              <a:rPr lang="en-US" sz="3200" dirty="0" smtClean="0"/>
              <a:t>program ‘</a:t>
            </a:r>
            <a:r>
              <a:rPr lang="en-US" sz="3200" dirty="0" err="1" smtClean="0"/>
              <a:t>EuroCirCol</a:t>
            </a:r>
            <a:r>
              <a:rPr lang="en-US" sz="3200" dirty="0" smtClean="0"/>
              <a:t>’     </a:t>
            </a:r>
            <a:endParaRPr lang="en-US" sz="3200" kern="0" dirty="0"/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" name="Rectangle 153"/>
          <p:cNvSpPr/>
          <p:nvPr/>
        </p:nvSpPr>
        <p:spPr>
          <a:xfrm>
            <a:off x="6156176" y="969977"/>
            <a:ext cx="305611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 smtClean="0">
                <a:solidFill>
                  <a:srgbClr val="0C377B"/>
                </a:solidFill>
                <a:cs typeface="Arial"/>
              </a:rPr>
              <a:t>European Union Horizon 2020 program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C377B"/>
                </a:solidFill>
                <a:cs typeface="Arial"/>
              </a:rPr>
              <a:t>Support </a:t>
            </a:r>
            <a:r>
              <a:rPr lang="en-GB" b="1" dirty="0">
                <a:solidFill>
                  <a:srgbClr val="0C377B"/>
                </a:solidFill>
                <a:cs typeface="Arial"/>
              </a:rPr>
              <a:t>for FCC study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C377B"/>
                </a:solidFill>
                <a:cs typeface="Arial"/>
              </a:rPr>
              <a:t>Grant agreement </a:t>
            </a:r>
            <a:r>
              <a:rPr lang="en-GB" b="1" dirty="0" smtClean="0">
                <a:solidFill>
                  <a:srgbClr val="0C377B"/>
                </a:solidFill>
                <a:cs typeface="Arial"/>
              </a:rPr>
              <a:t>654305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C377B"/>
                </a:solidFill>
                <a:cs typeface="Arial"/>
              </a:rPr>
              <a:t>3 MEURO co-funding</a:t>
            </a:r>
          </a:p>
          <a:p>
            <a:pPr>
              <a:spcAft>
                <a:spcPts val="600"/>
              </a:spcAft>
            </a:pPr>
            <a:endParaRPr lang="en-GB" sz="2000" b="1" dirty="0" smtClean="0">
              <a:solidFill>
                <a:srgbClr val="0C377B"/>
              </a:solidFill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GB" sz="2000" b="1" dirty="0" smtClean="0">
                <a:solidFill>
                  <a:srgbClr val="0C377B"/>
                </a:solidFill>
                <a:cs typeface="Arial"/>
              </a:rPr>
              <a:t>Scope:</a:t>
            </a:r>
          </a:p>
          <a:p>
            <a:pPr>
              <a:spcAft>
                <a:spcPts val="600"/>
              </a:spcAft>
            </a:pPr>
            <a:endParaRPr lang="en-GB" sz="2000" b="1" dirty="0" smtClean="0">
              <a:solidFill>
                <a:srgbClr val="0C377B"/>
              </a:solidFill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GB" sz="2000" b="1" dirty="0" smtClean="0">
                <a:solidFill>
                  <a:srgbClr val="0C377B"/>
                </a:solidFill>
                <a:cs typeface="Arial"/>
              </a:rPr>
              <a:t>FCC hadron collider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C377B"/>
                </a:solidFill>
                <a:cs typeface="Arial"/>
              </a:rPr>
              <a:t>Optics Design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err="1" smtClean="0">
                <a:solidFill>
                  <a:srgbClr val="0C377B"/>
                </a:solidFill>
                <a:cs typeface="Arial"/>
              </a:rPr>
              <a:t>Cryo</a:t>
            </a:r>
            <a:r>
              <a:rPr lang="en-GB" b="1" dirty="0" smtClean="0">
                <a:solidFill>
                  <a:srgbClr val="0C377B"/>
                </a:solidFill>
                <a:cs typeface="Arial"/>
              </a:rPr>
              <a:t> vacuum design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FF0000"/>
                </a:solidFill>
                <a:cs typeface="Arial"/>
              </a:rPr>
              <a:t>16 T dipole design, construction folder for demonstrator magnets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0725" y="1124744"/>
            <a:ext cx="6157459" cy="4965115"/>
            <a:chOff x="1548329" y="539301"/>
            <a:chExt cx="7138470" cy="5694574"/>
          </a:xfrm>
        </p:grpSpPr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7754" y="3405097"/>
              <a:ext cx="722063" cy="720000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92271" y="719301"/>
              <a:ext cx="1285715" cy="360000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8329" y="1301365"/>
              <a:ext cx="884210" cy="720000"/>
            </a:xfrm>
            <a:prstGeom prst="rect">
              <a:avLst/>
            </a:prstGeom>
          </p:spPr>
        </p:pic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50906" y="2089793"/>
              <a:ext cx="881633" cy="720000"/>
            </a:xfrm>
            <a:prstGeom prst="rect">
              <a:avLst/>
            </a:prstGeom>
          </p:spPr>
        </p:pic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41122" y="2167254"/>
              <a:ext cx="1440000" cy="720000"/>
            </a:xfrm>
            <a:prstGeom prst="rect">
              <a:avLst/>
            </a:prstGeom>
          </p:spPr>
        </p:pic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87782" y="1277735"/>
              <a:ext cx="1636364" cy="720000"/>
            </a:xfrm>
            <a:prstGeom prst="rect">
              <a:avLst/>
            </a:prstGeom>
          </p:spPr>
        </p:pic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89681" y="539301"/>
              <a:ext cx="728324" cy="720000"/>
            </a:xfrm>
            <a:prstGeom prst="rect">
              <a:avLst/>
            </a:prstGeom>
          </p:spPr>
        </p:pic>
        <p:pic>
          <p:nvPicPr>
            <p:cNvPr id="162" name="Picture 16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68786" y="629301"/>
              <a:ext cx="2820895" cy="540000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00790" y="5513875"/>
              <a:ext cx="1319372" cy="720000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19371" y="5485540"/>
              <a:ext cx="1347594" cy="720000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 rotWithShape="1">
            <a:blip r:embed="rId14"/>
            <a:srcRect r="75761"/>
            <a:stretch/>
          </p:blipFill>
          <p:spPr>
            <a:xfrm>
              <a:off x="1816027" y="4167527"/>
              <a:ext cx="610832" cy="540000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73909" y="5693874"/>
              <a:ext cx="1156687" cy="360000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945459" y="4159367"/>
              <a:ext cx="1431325" cy="360000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12539" y="4772145"/>
              <a:ext cx="720000" cy="720000"/>
            </a:xfrm>
            <a:prstGeom prst="rect">
              <a:avLst/>
            </a:prstGeom>
          </p:spPr>
        </p:pic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874525" y="5562287"/>
              <a:ext cx="952941" cy="540000"/>
            </a:xfrm>
            <a:prstGeom prst="rect">
              <a:avLst/>
            </a:prstGeom>
          </p:spPr>
        </p:pic>
        <p:pic>
          <p:nvPicPr>
            <p:cNvPr id="170" name="Picture 16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880162" y="3056773"/>
              <a:ext cx="1399999" cy="720000"/>
            </a:xfrm>
            <a:prstGeom prst="rect">
              <a:avLst/>
            </a:prstGeom>
          </p:spPr>
        </p:pic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827465" y="4745513"/>
              <a:ext cx="1859334" cy="669360"/>
            </a:xfrm>
            <a:prstGeom prst="rect">
              <a:avLst/>
            </a:prstGeom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505865" y="1285150"/>
              <a:ext cx="4374606" cy="4186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900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 smtClean="0"/>
              <a:t>            16 T dipole options and plans</a:t>
            </a: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5" name="Group 154"/>
          <p:cNvGrpSpPr>
            <a:grpSpLocks noChangeAspect="1"/>
          </p:cNvGrpSpPr>
          <p:nvPr/>
        </p:nvGrpSpPr>
        <p:grpSpPr>
          <a:xfrm>
            <a:off x="62236" y="1062891"/>
            <a:ext cx="2493540" cy="2835632"/>
            <a:chOff x="52541" y="2329412"/>
            <a:chExt cx="3050072" cy="3468516"/>
          </a:xfrm>
        </p:grpSpPr>
        <p:sp>
          <p:nvSpPr>
            <p:cNvPr id="156" name="TextBox 155"/>
            <p:cNvSpPr txBox="1"/>
            <p:nvPr/>
          </p:nvSpPr>
          <p:spPr>
            <a:xfrm>
              <a:off x="52541" y="2329412"/>
              <a:ext cx="2466875" cy="564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0C377B"/>
                  </a:solidFill>
                </a:rPr>
                <a:t>Cos-theta</a:t>
              </a:r>
              <a:endParaRPr lang="en-US" sz="2400" dirty="0">
                <a:solidFill>
                  <a:srgbClr val="0C377B"/>
                </a:solidFill>
              </a:endParaRPr>
            </a:p>
          </p:txBody>
        </p:sp>
        <p:pic>
          <p:nvPicPr>
            <p:cNvPr id="158" name="Picture 157" descr="Screen Shot 2016-06-21 at 21.36.31.pn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85" y="2791077"/>
              <a:ext cx="2997928" cy="3006851"/>
            </a:xfrm>
            <a:prstGeom prst="rect">
              <a:avLst/>
            </a:prstGeom>
          </p:spPr>
        </p:pic>
      </p:grpSp>
      <p:grpSp>
        <p:nvGrpSpPr>
          <p:cNvPr id="159" name="Group 158"/>
          <p:cNvGrpSpPr>
            <a:grpSpLocks noChangeAspect="1"/>
          </p:cNvGrpSpPr>
          <p:nvPr/>
        </p:nvGrpSpPr>
        <p:grpSpPr>
          <a:xfrm>
            <a:off x="2123728" y="2359035"/>
            <a:ext cx="2544533" cy="2861021"/>
            <a:chOff x="2880606" y="549566"/>
            <a:chExt cx="3105587" cy="3491859"/>
          </a:xfrm>
        </p:grpSpPr>
        <p:sp>
          <p:nvSpPr>
            <p:cNvPr id="160" name="TextBox 159"/>
            <p:cNvSpPr txBox="1"/>
            <p:nvPr/>
          </p:nvSpPr>
          <p:spPr>
            <a:xfrm>
              <a:off x="3694526" y="549566"/>
              <a:ext cx="1935111" cy="563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0C377B"/>
                  </a:solidFill>
                </a:rPr>
                <a:t>Blocks </a:t>
              </a:r>
            </a:p>
          </p:txBody>
        </p:sp>
        <p:pic>
          <p:nvPicPr>
            <p:cNvPr id="162" name="Picture 161" descr="Screen Shot 2016-06-21 at 21.39.33.pn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606" y="1039131"/>
              <a:ext cx="3105587" cy="3002294"/>
            </a:xfrm>
            <a:prstGeom prst="rect">
              <a:avLst/>
            </a:prstGeom>
          </p:spPr>
        </p:pic>
      </p:grpSp>
      <p:grpSp>
        <p:nvGrpSpPr>
          <p:cNvPr id="163" name="Group 162"/>
          <p:cNvGrpSpPr>
            <a:grpSpLocks noChangeAspect="1"/>
          </p:cNvGrpSpPr>
          <p:nvPr/>
        </p:nvGrpSpPr>
        <p:grpSpPr>
          <a:xfrm>
            <a:off x="4079987" y="948859"/>
            <a:ext cx="2580246" cy="2850336"/>
            <a:chOff x="5994568" y="2309809"/>
            <a:chExt cx="3078821" cy="3401099"/>
          </a:xfrm>
        </p:grpSpPr>
        <p:sp>
          <p:nvSpPr>
            <p:cNvPr id="164" name="TextBox 163"/>
            <p:cNvSpPr txBox="1"/>
            <p:nvPr/>
          </p:nvSpPr>
          <p:spPr>
            <a:xfrm>
              <a:off x="6760236" y="2309809"/>
              <a:ext cx="2134418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2400" dirty="0" smtClean="0">
                  <a:solidFill>
                    <a:srgbClr val="0C377B"/>
                  </a:solidFill>
                </a:rPr>
                <a:t>Common coils</a:t>
              </a:r>
            </a:p>
          </p:txBody>
        </p:sp>
        <p:pic>
          <p:nvPicPr>
            <p:cNvPr id="165" name="Picture 164" descr="Screen Shot 2016-06-21 at 21.43.00.pn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568" y="2721329"/>
              <a:ext cx="3078821" cy="2989579"/>
            </a:xfrm>
            <a:prstGeom prst="rect">
              <a:avLst/>
            </a:prstGeom>
          </p:spPr>
        </p:pic>
      </p:grpSp>
      <p:pic>
        <p:nvPicPr>
          <p:cNvPr id="167" name="Picture 16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131" y="1018315"/>
            <a:ext cx="2064693" cy="98981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</p:pic>
      <p:sp>
        <p:nvSpPr>
          <p:cNvPr id="168" name="Rectangle 167"/>
          <p:cNvSpPr/>
          <p:nvPr/>
        </p:nvSpPr>
        <p:spPr>
          <a:xfrm>
            <a:off x="323528" y="5129897"/>
            <a:ext cx="8361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rgbClr val="FF0000"/>
                </a:solidFill>
              </a:rPr>
              <a:t>down-selection of options end 2016 for detailed design work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</a:rPr>
              <a:t>m</a:t>
            </a:r>
            <a:r>
              <a:rPr lang="en-GB" sz="2000" b="1" dirty="0" smtClean="0">
                <a:solidFill>
                  <a:srgbClr val="FF0000"/>
                </a:solidFill>
              </a:rPr>
              <a:t>odel production 2018 - 2022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rgbClr val="FF0000"/>
                </a:solidFill>
              </a:rPr>
              <a:t>prototype production 2023 - 2025 </a:t>
            </a:r>
            <a:endParaRPr lang="en-GB" sz="2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sz="2000" b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13802" y="1080004"/>
            <a:ext cx="2516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 smtClean="0">
                <a:solidFill>
                  <a:srgbClr val="0C377B"/>
                </a:solidFill>
                <a:latin typeface="Calibri" panose="020F0502020204030204" pitchFamily="34" charset="0"/>
              </a:rPr>
              <a:t>Swiss contribution </a:t>
            </a:r>
          </a:p>
          <a:p>
            <a:pPr algn="ctr">
              <a:defRPr/>
            </a:pPr>
            <a:r>
              <a:rPr lang="en-GB" sz="2400" dirty="0" smtClean="0">
                <a:solidFill>
                  <a:srgbClr val="0C377B"/>
                </a:solidFill>
                <a:latin typeface="Calibri" panose="020F0502020204030204" pitchFamily="34" charset="0"/>
              </a:rPr>
              <a:t>via PSI</a:t>
            </a:r>
            <a:endParaRPr lang="en-GB" sz="1050" dirty="0" smtClean="0">
              <a:solidFill>
                <a:srgbClr val="0C377B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26" y="2807163"/>
            <a:ext cx="2417396" cy="240374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65679" y="2005700"/>
            <a:ext cx="2016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rgbClr val="0C377B"/>
                </a:solidFill>
              </a:rPr>
              <a:t>Canted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0C377B"/>
                </a:solidFill>
              </a:rPr>
              <a:t>Cos-theta</a:t>
            </a:r>
            <a:endParaRPr lang="en-US" sz="2400" dirty="0">
              <a:solidFill>
                <a:srgbClr val="0C377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9911" y="1459642"/>
            <a:ext cx="638825" cy="6388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651891" y="5812281"/>
            <a:ext cx="147888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C377B"/>
                </a:solidFill>
              </a:rPr>
              <a:t>M. Benedikt</a:t>
            </a:r>
            <a:endParaRPr lang="en-GB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64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24" grpId="0"/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928" y="-27384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kern="0" dirty="0" smtClean="0">
                <a:cs typeface="Calibri" pitchFamily="34" charset="0"/>
              </a:rPr>
              <a:t>US Magnet Development Program</a:t>
            </a:r>
            <a:endParaRPr lang="en-GB" sz="3600" kern="0" dirty="0"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71792" y="1124744"/>
            <a:ext cx="16926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C377B"/>
                </a:solidFill>
              </a:rPr>
              <a:t>Under Goal 1:</a:t>
            </a:r>
          </a:p>
          <a:p>
            <a:endParaRPr lang="en-GB" dirty="0">
              <a:solidFill>
                <a:srgbClr val="0C377B"/>
              </a:solidFill>
            </a:endParaRPr>
          </a:p>
          <a:p>
            <a:r>
              <a:rPr lang="en-GB" dirty="0" smtClean="0">
                <a:solidFill>
                  <a:srgbClr val="0C377B"/>
                </a:solidFill>
              </a:rPr>
              <a:t>16 T cos theta dipole design</a:t>
            </a:r>
          </a:p>
          <a:p>
            <a:endParaRPr lang="en-GB" dirty="0" smtClean="0">
              <a:solidFill>
                <a:srgbClr val="0C377B"/>
              </a:solidFill>
            </a:endParaRPr>
          </a:p>
          <a:p>
            <a:endParaRPr lang="en-GB" dirty="0" smtClean="0">
              <a:solidFill>
                <a:srgbClr val="0C377B"/>
              </a:solidFill>
            </a:endParaRPr>
          </a:p>
          <a:p>
            <a:endParaRPr lang="en-GB" dirty="0">
              <a:solidFill>
                <a:srgbClr val="0C377B"/>
              </a:solidFill>
            </a:endParaRPr>
          </a:p>
          <a:p>
            <a:endParaRPr lang="en-GB" dirty="0" smtClean="0">
              <a:solidFill>
                <a:srgbClr val="0C377B"/>
              </a:solidFill>
            </a:endParaRPr>
          </a:p>
          <a:p>
            <a:endParaRPr lang="en-GB" dirty="0">
              <a:solidFill>
                <a:srgbClr val="0C377B"/>
              </a:solidFill>
            </a:endParaRPr>
          </a:p>
          <a:p>
            <a:endParaRPr lang="en-GB" dirty="0">
              <a:solidFill>
                <a:srgbClr val="0C377B"/>
              </a:solidFill>
            </a:endParaRPr>
          </a:p>
          <a:p>
            <a:endParaRPr lang="en-GB" dirty="0" smtClean="0">
              <a:solidFill>
                <a:srgbClr val="0C377B"/>
              </a:solidFill>
            </a:endParaRPr>
          </a:p>
          <a:p>
            <a:r>
              <a:rPr lang="en-GB" dirty="0" smtClean="0">
                <a:solidFill>
                  <a:srgbClr val="0C377B"/>
                </a:solidFill>
              </a:rPr>
              <a:t>16 T canted cos theta (CCT) design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2" y="980616"/>
            <a:ext cx="4518250" cy="5874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985" y="980616"/>
            <a:ext cx="2746807" cy="5877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0235" y="2308658"/>
            <a:ext cx="2093765" cy="1408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5987" y="5135642"/>
            <a:ext cx="2077949" cy="1719283"/>
          </a:xfrm>
          <a:prstGeom prst="rect">
            <a:avLst/>
          </a:prstGeom>
          <a:solidFill>
            <a:srgbClr val="F7F7F7"/>
          </a:solidFill>
        </p:spPr>
      </p:pic>
      <p:sp>
        <p:nvSpPr>
          <p:cNvPr id="8" name="TextBox 7"/>
          <p:cNvSpPr txBox="1"/>
          <p:nvPr/>
        </p:nvSpPr>
        <p:spPr>
          <a:xfrm>
            <a:off x="7848600" y="795950"/>
            <a:ext cx="128266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C377B"/>
                </a:solidFill>
              </a:rPr>
              <a:t>S. Gourlay</a:t>
            </a:r>
            <a:endParaRPr lang="en-GB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4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3/8/2017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47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               R&amp;D on Superconducting </a:t>
            </a:r>
            <a:r>
              <a:rPr lang="en-US" sz="3200" dirty="0"/>
              <a:t>S</a:t>
            </a:r>
            <a:r>
              <a:rPr lang="en-US" sz="3200" dirty="0" smtClean="0"/>
              <a:t>epta </a:t>
            </a:r>
            <a:endParaRPr lang="en-US" sz="3200" dirty="0"/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5884" y="1064534"/>
            <a:ext cx="8828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rgbClr val="0055A0"/>
                </a:solidFill>
              </a:rPr>
              <a:t>h</a:t>
            </a:r>
            <a:r>
              <a:rPr lang="en-GB" sz="2000" b="1" dirty="0" smtClean="0">
                <a:solidFill>
                  <a:srgbClr val="0055A0"/>
                </a:solidFill>
              </a:rPr>
              <a:t>ybrid system: </a:t>
            </a:r>
            <a:r>
              <a:rPr lang="en-GB" sz="2000" b="1" dirty="0" smtClean="0">
                <a:solidFill>
                  <a:srgbClr val="FF0000"/>
                </a:solidFill>
              </a:rPr>
              <a:t>short overall length </a:t>
            </a:r>
            <a:r>
              <a:rPr lang="en-GB" sz="2000" dirty="0" smtClean="0">
                <a:solidFill>
                  <a:srgbClr val="FF0000"/>
                </a:solidFill>
              </a:rPr>
              <a:t>with </a:t>
            </a:r>
            <a:r>
              <a:rPr lang="en-GB" sz="2000" b="1" dirty="0" smtClean="0">
                <a:solidFill>
                  <a:srgbClr val="FF0000"/>
                </a:solidFill>
              </a:rPr>
              <a:t>high </a:t>
            </a:r>
            <a:r>
              <a:rPr lang="en-GB" sz="2000" b="1" dirty="0">
                <a:solidFill>
                  <a:srgbClr val="FF0000"/>
                </a:solidFill>
              </a:rPr>
              <a:t>robustness &amp;</a:t>
            </a:r>
            <a:r>
              <a:rPr lang="en-GB" sz="2000" b="1" dirty="0" smtClean="0">
                <a:solidFill>
                  <a:srgbClr val="FF0000"/>
                </a:solidFill>
              </a:rPr>
              <a:t> availability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246" y="3793245"/>
            <a:ext cx="173946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b="1" dirty="0" err="1" smtClean="0">
                <a:solidFill>
                  <a:srgbClr val="FF0000"/>
                </a:solidFill>
              </a:rPr>
              <a:t>SuShi</a:t>
            </a:r>
            <a:r>
              <a:rPr lang="en-GB" sz="2000" b="1" dirty="0" smtClean="0">
                <a:solidFill>
                  <a:srgbClr val="FF0000"/>
                </a:solidFill>
              </a:rPr>
              <a:t> concept</a:t>
            </a:r>
            <a:r>
              <a:rPr lang="en-GB" dirty="0" smtClean="0">
                <a:solidFill>
                  <a:srgbClr val="0055A0"/>
                </a:solidFill>
              </a:rPr>
              <a:t>:</a:t>
            </a:r>
          </a:p>
          <a:p>
            <a:pPr>
              <a:defRPr/>
            </a:pPr>
            <a:r>
              <a:rPr lang="en-GB" dirty="0" smtClean="0">
                <a:solidFill>
                  <a:srgbClr val="0055A0"/>
                </a:solidFill>
              </a:rPr>
              <a:t>SC </a:t>
            </a:r>
            <a:r>
              <a:rPr lang="en-GB" dirty="0">
                <a:solidFill>
                  <a:srgbClr val="0055A0"/>
                </a:solidFill>
              </a:rPr>
              <a:t>shield </a:t>
            </a:r>
            <a:r>
              <a:rPr lang="en-GB" dirty="0" smtClean="0">
                <a:solidFill>
                  <a:srgbClr val="0055A0"/>
                </a:solidFill>
              </a:rPr>
              <a:t>creates a</a:t>
            </a:r>
          </a:p>
          <a:p>
            <a:pPr>
              <a:defRPr/>
            </a:pPr>
            <a:r>
              <a:rPr lang="en-GB" dirty="0">
                <a:solidFill>
                  <a:srgbClr val="0055A0"/>
                </a:solidFill>
              </a:rPr>
              <a:t>f</a:t>
            </a:r>
            <a:r>
              <a:rPr lang="en-GB" dirty="0" smtClean="0">
                <a:solidFill>
                  <a:srgbClr val="0055A0"/>
                </a:solidFill>
              </a:rPr>
              <a:t>ield-free </a:t>
            </a:r>
            <a:r>
              <a:rPr lang="en-GB" dirty="0">
                <a:solidFill>
                  <a:srgbClr val="0055A0"/>
                </a:solidFill>
              </a:rPr>
              <a:t>region </a:t>
            </a:r>
            <a:r>
              <a:rPr lang="en-GB" dirty="0" smtClean="0">
                <a:solidFill>
                  <a:srgbClr val="0055A0"/>
                </a:solidFill>
              </a:rPr>
              <a:t>inside  strong </a:t>
            </a:r>
            <a:r>
              <a:rPr lang="en-GB" dirty="0">
                <a:solidFill>
                  <a:srgbClr val="0055A0"/>
                </a:solidFill>
              </a:rPr>
              <a:t>dipole </a:t>
            </a:r>
            <a:r>
              <a:rPr lang="en-GB" dirty="0" smtClean="0">
                <a:solidFill>
                  <a:srgbClr val="0055A0"/>
                </a:solidFill>
              </a:rPr>
              <a:t>field</a:t>
            </a:r>
          </a:p>
          <a:p>
            <a:pPr>
              <a:defRPr/>
            </a:pPr>
            <a:endParaRPr lang="en-GB" dirty="0">
              <a:solidFill>
                <a:srgbClr val="0055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8259" y="3886683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000" b="1" dirty="0" smtClean="0">
                <a:solidFill>
                  <a:srgbClr val="FF0000"/>
                </a:solidFill>
              </a:rPr>
              <a:t>3 </a:t>
            </a:r>
            <a:r>
              <a:rPr lang="en-GB" sz="2000" b="1" dirty="0">
                <a:solidFill>
                  <a:srgbClr val="FF0000"/>
                </a:solidFill>
              </a:rPr>
              <a:t>candidate </a:t>
            </a:r>
            <a:r>
              <a:rPr lang="en-GB" sz="2000" b="1" dirty="0" smtClean="0">
                <a:solidFill>
                  <a:srgbClr val="FF0000"/>
                </a:solidFill>
              </a:rPr>
              <a:t>technologies:</a:t>
            </a:r>
          </a:p>
          <a:p>
            <a:pPr marL="342900" indent="-342900">
              <a:buFontTx/>
              <a:buAutoNum type="arabicParenBoth"/>
              <a:defRPr/>
            </a:pPr>
            <a:r>
              <a:rPr lang="en-GB" dirty="0" smtClean="0">
                <a:solidFill>
                  <a:srgbClr val="0055A0"/>
                </a:solidFill>
              </a:rPr>
              <a:t> </a:t>
            </a:r>
            <a:r>
              <a:rPr lang="en-GB" dirty="0" err="1" smtClean="0">
                <a:solidFill>
                  <a:srgbClr val="0055A0"/>
                </a:solidFill>
              </a:rPr>
              <a:t>NbTi</a:t>
            </a:r>
            <a:r>
              <a:rPr lang="en-GB" dirty="0" smtClean="0">
                <a:solidFill>
                  <a:srgbClr val="0055A0"/>
                </a:solidFill>
              </a:rPr>
              <a:t>/</a:t>
            </a:r>
            <a:r>
              <a:rPr lang="en-GB" dirty="0" err="1" smtClean="0">
                <a:solidFill>
                  <a:srgbClr val="0055A0"/>
                </a:solidFill>
              </a:rPr>
              <a:t>Nb</a:t>
            </a:r>
            <a:r>
              <a:rPr lang="en-GB" dirty="0" smtClean="0">
                <a:solidFill>
                  <a:srgbClr val="0055A0"/>
                </a:solidFill>
              </a:rPr>
              <a:t>/Cu </a:t>
            </a:r>
            <a:r>
              <a:rPr lang="en-GB" dirty="0">
                <a:solidFill>
                  <a:srgbClr val="0055A0"/>
                </a:solidFill>
              </a:rPr>
              <a:t>multilayer </a:t>
            </a:r>
            <a:r>
              <a:rPr lang="en-GB" dirty="0" smtClean="0">
                <a:solidFill>
                  <a:srgbClr val="0055A0"/>
                </a:solidFill>
              </a:rPr>
              <a:t>sheet</a:t>
            </a:r>
          </a:p>
          <a:p>
            <a:pPr marL="342900" indent="-342900">
              <a:buFontTx/>
              <a:buAutoNum type="arabicParenBoth"/>
              <a:defRPr/>
            </a:pPr>
            <a:r>
              <a:rPr lang="en-GB" dirty="0" smtClean="0">
                <a:solidFill>
                  <a:srgbClr val="0055A0"/>
                </a:solidFill>
              </a:rPr>
              <a:t> HTS tape</a:t>
            </a:r>
          </a:p>
          <a:p>
            <a:pPr marL="342900" indent="-342900">
              <a:buFontTx/>
              <a:buAutoNum type="arabicParenBoth"/>
              <a:defRPr/>
            </a:pPr>
            <a:r>
              <a:rPr lang="en-GB" dirty="0" smtClean="0">
                <a:solidFill>
                  <a:srgbClr val="0055A0"/>
                </a:solidFill>
              </a:rPr>
              <a:t> Bulk MgB</a:t>
            </a:r>
            <a:r>
              <a:rPr lang="en-GB" baseline="-25000" dirty="0" smtClean="0">
                <a:solidFill>
                  <a:srgbClr val="0055A0"/>
                </a:solidFill>
              </a:rPr>
              <a:t>2</a:t>
            </a:r>
          </a:p>
          <a:p>
            <a:pPr marL="342900" indent="-342900">
              <a:buFontTx/>
              <a:buAutoNum type="arabicParenBoth"/>
              <a:defRPr/>
            </a:pPr>
            <a:endParaRPr lang="en-GB" dirty="0">
              <a:solidFill>
                <a:srgbClr val="0055A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84" y="1405929"/>
            <a:ext cx="7966364" cy="24445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130" y="3945723"/>
            <a:ext cx="2852712" cy="209445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969335" y="4558829"/>
            <a:ext cx="785247" cy="733607"/>
          </a:xfrm>
          <a:prstGeom prst="ellipse">
            <a:avLst/>
          </a:prstGeom>
          <a:noFill/>
          <a:ln w="889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19984" y="3859809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4D4D4D"/>
                </a:solidFill>
              </a:rPr>
              <a:t>s</a:t>
            </a:r>
            <a:r>
              <a:rPr lang="en-GB" b="1" dirty="0" smtClean="0">
                <a:solidFill>
                  <a:srgbClr val="4D4D4D"/>
                </a:solidFill>
              </a:rPr>
              <a:t>uperconductor</a:t>
            </a:r>
            <a:endParaRPr lang="en-GB" b="1" dirty="0">
              <a:solidFill>
                <a:srgbClr val="4D4D4D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684731" y="4190715"/>
            <a:ext cx="350826" cy="437010"/>
          </a:xfrm>
          <a:prstGeom prst="straightConnector1">
            <a:avLst/>
          </a:prstGeom>
          <a:ln w="31750">
            <a:solidFill>
              <a:schemeClr val="accent6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885" y="4673834"/>
            <a:ext cx="1655632" cy="12195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b="55388"/>
          <a:stretch/>
        </p:blipFill>
        <p:spPr>
          <a:xfrm>
            <a:off x="5200780" y="5161705"/>
            <a:ext cx="1457633" cy="85274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58413" y="5812281"/>
            <a:ext cx="247236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C377B"/>
                </a:solidFill>
              </a:rPr>
              <a:t>M. Atanasov, D. </a:t>
            </a:r>
            <a:r>
              <a:rPr lang="en-GB" dirty="0" err="1" smtClean="0">
                <a:solidFill>
                  <a:srgbClr val="0C377B"/>
                </a:solidFill>
              </a:rPr>
              <a:t>Barna</a:t>
            </a:r>
            <a:endParaRPr lang="en-GB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7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kern="0" dirty="0" smtClean="0"/>
              <a:t>            </a:t>
            </a:r>
            <a:r>
              <a:rPr lang="en-US" sz="3200" dirty="0" smtClean="0"/>
              <a:t>RF system R&amp;D lines</a:t>
            </a:r>
            <a:endParaRPr lang="en-US" sz="3200" kern="0" dirty="0"/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98915" y="1915095"/>
            <a:ext cx="8751190" cy="1570235"/>
            <a:chOff x="198915" y="1915095"/>
            <a:chExt cx="8751190" cy="1570235"/>
          </a:xfrm>
        </p:grpSpPr>
        <p:grpSp>
          <p:nvGrpSpPr>
            <p:cNvPr id="217" name="Group 408"/>
            <p:cNvGrpSpPr/>
            <p:nvPr/>
          </p:nvGrpSpPr>
          <p:grpSpPr>
            <a:xfrm>
              <a:off x="466021" y="1915095"/>
              <a:ext cx="1591004" cy="1345254"/>
              <a:chOff x="-90" y="379778"/>
              <a:chExt cx="2647340" cy="2057111"/>
            </a:xfrm>
          </p:grpSpPr>
          <p:grpSp>
            <p:nvGrpSpPr>
              <p:cNvPr id="230" name="Group 406"/>
              <p:cNvGrpSpPr/>
              <p:nvPr/>
            </p:nvGrpSpPr>
            <p:grpSpPr>
              <a:xfrm>
                <a:off x="-91" y="386512"/>
                <a:ext cx="1492383" cy="2050379"/>
                <a:chOff x="-90" y="286543"/>
                <a:chExt cx="1492381" cy="2050378"/>
              </a:xfrm>
            </p:grpSpPr>
            <p:pic>
              <p:nvPicPr>
                <p:cNvPr id="232" name="Screen shot 2011-12-07 at 10.36.44 PM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l="54106" t="22763" r="33842" b="8923"/>
                <a:stretch>
                  <a:fillRect/>
                </a:stretch>
              </p:blipFill>
              <p:spPr>
                <a:xfrm>
                  <a:off x="621547" y="286543"/>
                  <a:ext cx="870745" cy="2050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72" extrusionOk="0">
                      <a:moveTo>
                        <a:pt x="16353" y="0"/>
                      </a:moveTo>
                      <a:cubicBezTo>
                        <a:pt x="14695" y="1"/>
                        <a:pt x="13041" y="132"/>
                        <a:pt x="11745" y="394"/>
                      </a:cubicBezTo>
                      <a:cubicBezTo>
                        <a:pt x="8602" y="1030"/>
                        <a:pt x="6787" y="1819"/>
                        <a:pt x="4942" y="3353"/>
                      </a:cubicBezTo>
                      <a:cubicBezTo>
                        <a:pt x="4184" y="3983"/>
                        <a:pt x="3278" y="4899"/>
                        <a:pt x="3229" y="5094"/>
                      </a:cubicBezTo>
                      <a:cubicBezTo>
                        <a:pt x="3166" y="5346"/>
                        <a:pt x="2406" y="6255"/>
                        <a:pt x="2195" y="6328"/>
                      </a:cubicBezTo>
                      <a:cubicBezTo>
                        <a:pt x="1788" y="6468"/>
                        <a:pt x="1618" y="6256"/>
                        <a:pt x="1496" y="5439"/>
                      </a:cubicBezTo>
                      <a:cubicBezTo>
                        <a:pt x="1432" y="5007"/>
                        <a:pt x="1297" y="4483"/>
                        <a:pt x="1201" y="4275"/>
                      </a:cubicBezTo>
                      <a:cubicBezTo>
                        <a:pt x="1105" y="4066"/>
                        <a:pt x="996" y="3763"/>
                        <a:pt x="955" y="3603"/>
                      </a:cubicBezTo>
                      <a:cubicBezTo>
                        <a:pt x="914" y="3443"/>
                        <a:pt x="714" y="3117"/>
                        <a:pt x="512" y="2877"/>
                      </a:cubicBezTo>
                      <a:cubicBezTo>
                        <a:pt x="310" y="2637"/>
                        <a:pt x="87" y="2342"/>
                        <a:pt x="10" y="2222"/>
                      </a:cubicBezTo>
                      <a:cubicBezTo>
                        <a:pt x="8" y="2219"/>
                        <a:pt x="2" y="2216"/>
                        <a:pt x="0" y="2213"/>
                      </a:cubicBezTo>
                      <a:lnTo>
                        <a:pt x="0" y="13434"/>
                      </a:lnTo>
                      <a:cubicBezTo>
                        <a:pt x="60" y="13498"/>
                        <a:pt x="100" y="13603"/>
                        <a:pt x="118" y="13790"/>
                      </a:cubicBezTo>
                      <a:cubicBezTo>
                        <a:pt x="199" y="14637"/>
                        <a:pt x="537" y="15902"/>
                        <a:pt x="807" y="16397"/>
                      </a:cubicBezTo>
                      <a:cubicBezTo>
                        <a:pt x="958" y="16672"/>
                        <a:pt x="1099" y="16984"/>
                        <a:pt x="1122" y="17089"/>
                      </a:cubicBezTo>
                      <a:cubicBezTo>
                        <a:pt x="1189" y="17393"/>
                        <a:pt x="2231" y="18401"/>
                        <a:pt x="3013" y="18917"/>
                      </a:cubicBezTo>
                      <a:cubicBezTo>
                        <a:pt x="5812" y="20765"/>
                        <a:pt x="11083" y="21600"/>
                        <a:pt x="15890" y="20958"/>
                      </a:cubicBezTo>
                      <a:cubicBezTo>
                        <a:pt x="17673" y="20720"/>
                        <a:pt x="19456" y="20275"/>
                        <a:pt x="20596" y="19782"/>
                      </a:cubicBezTo>
                      <a:cubicBezTo>
                        <a:pt x="20825" y="19683"/>
                        <a:pt x="21229" y="19430"/>
                        <a:pt x="21600" y="19208"/>
                      </a:cubicBezTo>
                      <a:lnTo>
                        <a:pt x="21600" y="533"/>
                      </a:lnTo>
                      <a:cubicBezTo>
                        <a:pt x="21384" y="485"/>
                        <a:pt x="21202" y="439"/>
                        <a:pt x="20960" y="390"/>
                      </a:cubicBezTo>
                      <a:cubicBezTo>
                        <a:pt x="19668" y="129"/>
                        <a:pt x="18010" y="0"/>
                        <a:pt x="16353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3" name="Screen shot 2011-12-07 at 10.36.44 PM.png"/>
                <p:cNvPicPr>
                  <a:picLocks noChangeAspect="1"/>
                </p:cNvPicPr>
                <p:nvPr/>
              </p:nvPicPr>
              <p:blipFill>
                <a:blip r:embed="rId4">
                  <a:alphaModFix amt="93454"/>
                  <a:extLst/>
                </a:blip>
                <a:srcRect l="1855" t="20567" r="87783" b="36298"/>
                <a:stretch>
                  <a:fillRect/>
                </a:stretch>
              </p:blipFill>
              <p:spPr>
                <a:xfrm>
                  <a:off x="-91" y="594605"/>
                  <a:ext cx="748598" cy="12946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4" h="21589" extrusionOk="0">
                      <a:moveTo>
                        <a:pt x="13425" y="0"/>
                      </a:moveTo>
                      <a:cubicBezTo>
                        <a:pt x="11836" y="7"/>
                        <a:pt x="11158" y="68"/>
                        <a:pt x="9626" y="364"/>
                      </a:cubicBezTo>
                      <a:cubicBezTo>
                        <a:pt x="8601" y="562"/>
                        <a:pt x="7507" y="828"/>
                        <a:pt x="7189" y="953"/>
                      </a:cubicBezTo>
                      <a:cubicBezTo>
                        <a:pt x="6871" y="1078"/>
                        <a:pt x="6231" y="1330"/>
                        <a:pt x="5758" y="1509"/>
                      </a:cubicBezTo>
                      <a:cubicBezTo>
                        <a:pt x="4712" y="1906"/>
                        <a:pt x="3664" y="2810"/>
                        <a:pt x="3664" y="3316"/>
                      </a:cubicBezTo>
                      <a:cubicBezTo>
                        <a:pt x="3664" y="3637"/>
                        <a:pt x="4269" y="4516"/>
                        <a:pt x="5232" y="5599"/>
                      </a:cubicBezTo>
                      <a:cubicBezTo>
                        <a:pt x="5633" y="6050"/>
                        <a:pt x="5432" y="6155"/>
                        <a:pt x="4191" y="6155"/>
                      </a:cubicBezTo>
                      <a:cubicBezTo>
                        <a:pt x="3409" y="6155"/>
                        <a:pt x="2925" y="6227"/>
                        <a:pt x="2428" y="6420"/>
                      </a:cubicBezTo>
                      <a:cubicBezTo>
                        <a:pt x="991" y="6979"/>
                        <a:pt x="58" y="8199"/>
                        <a:pt x="3" y="9378"/>
                      </a:cubicBezTo>
                      <a:cubicBezTo>
                        <a:pt x="-16" y="9771"/>
                        <a:pt x="65" y="10158"/>
                        <a:pt x="254" y="10517"/>
                      </a:cubicBezTo>
                      <a:cubicBezTo>
                        <a:pt x="605" y="11181"/>
                        <a:pt x="1990" y="12032"/>
                        <a:pt x="2726" y="12032"/>
                      </a:cubicBezTo>
                      <a:cubicBezTo>
                        <a:pt x="3405" y="12032"/>
                        <a:pt x="4172" y="12465"/>
                        <a:pt x="4877" y="13257"/>
                      </a:cubicBezTo>
                      <a:cubicBezTo>
                        <a:pt x="5479" y="13932"/>
                        <a:pt x="6492" y="14436"/>
                        <a:pt x="7727" y="14673"/>
                      </a:cubicBezTo>
                      <a:cubicBezTo>
                        <a:pt x="8888" y="14895"/>
                        <a:pt x="14465" y="15433"/>
                        <a:pt x="15599" y="15434"/>
                      </a:cubicBezTo>
                      <a:cubicBezTo>
                        <a:pt x="17182" y="15435"/>
                        <a:pt x="17293" y="15496"/>
                        <a:pt x="18620" y="17082"/>
                      </a:cubicBezTo>
                      <a:cubicBezTo>
                        <a:pt x="18755" y="17243"/>
                        <a:pt x="19066" y="17850"/>
                        <a:pt x="19318" y="18432"/>
                      </a:cubicBezTo>
                      <a:cubicBezTo>
                        <a:pt x="19570" y="19014"/>
                        <a:pt x="20003" y="19745"/>
                        <a:pt x="20280" y="20060"/>
                      </a:cubicBezTo>
                      <a:cubicBezTo>
                        <a:pt x="20556" y="20375"/>
                        <a:pt x="20823" y="20733"/>
                        <a:pt x="20863" y="20854"/>
                      </a:cubicBezTo>
                      <a:cubicBezTo>
                        <a:pt x="20891" y="20938"/>
                        <a:pt x="21295" y="21308"/>
                        <a:pt x="21584" y="21589"/>
                      </a:cubicBezTo>
                      <a:lnTo>
                        <a:pt x="21584" y="3733"/>
                      </a:lnTo>
                      <a:cubicBezTo>
                        <a:pt x="21109" y="4275"/>
                        <a:pt x="20633" y="4768"/>
                        <a:pt x="20531" y="4805"/>
                      </a:cubicBezTo>
                      <a:cubicBezTo>
                        <a:pt x="20339" y="4873"/>
                        <a:pt x="19402" y="3837"/>
                        <a:pt x="19490" y="3653"/>
                      </a:cubicBezTo>
                      <a:cubicBezTo>
                        <a:pt x="19513" y="3604"/>
                        <a:pt x="19213" y="3203"/>
                        <a:pt x="18826" y="2760"/>
                      </a:cubicBezTo>
                      <a:cubicBezTo>
                        <a:pt x="18439" y="2316"/>
                        <a:pt x="18156" y="1930"/>
                        <a:pt x="18197" y="1906"/>
                      </a:cubicBezTo>
                      <a:cubicBezTo>
                        <a:pt x="18238" y="1882"/>
                        <a:pt x="18037" y="1572"/>
                        <a:pt x="17739" y="1218"/>
                      </a:cubicBezTo>
                      <a:cubicBezTo>
                        <a:pt x="16929" y="255"/>
                        <a:pt x="15970" y="-11"/>
                        <a:pt x="13425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34" name="Shape 405"/>
                <p:cNvSpPr/>
                <p:nvPr/>
              </p:nvSpPr>
              <p:spPr>
                <a:xfrm>
                  <a:off x="559272" y="502824"/>
                  <a:ext cx="159558" cy="37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 defTabSz="410751" hangingPunct="0">
                    <a:defRPr sz="2400">
                      <a:solidFill>
                        <a:srgbClr val="FFFFFF"/>
                      </a:solidFill>
                    </a:defRPr>
                  </a:pPr>
                  <a:endParaRPr sz="1687" kern="0">
                    <a:solidFill>
                      <a:srgbClr val="FFFFFF"/>
                    </a:solidFill>
                    <a:latin typeface="Helvetica Light"/>
                    <a:sym typeface="Helvetica Light"/>
                  </a:endParaRPr>
                </a:p>
              </p:txBody>
            </p:sp>
          </p:grpSp>
          <p:pic>
            <p:nvPicPr>
              <p:cNvPr id="231" name="Screen shot 2011-12-07 at 10.36.44 PM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78223" t="26400" r="1081" b="2646"/>
              <a:stretch>
                <a:fillRect/>
              </a:stretch>
            </p:blipFill>
            <p:spPr>
              <a:xfrm>
                <a:off x="1212142" y="379778"/>
                <a:ext cx="1435109" cy="2043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591" extrusionOk="0">
                    <a:moveTo>
                      <a:pt x="1540" y="0"/>
                    </a:moveTo>
                    <a:cubicBezTo>
                      <a:pt x="1026" y="4"/>
                      <a:pt x="506" y="50"/>
                      <a:pt x="0" y="134"/>
                    </a:cubicBezTo>
                    <a:lnTo>
                      <a:pt x="0" y="21591"/>
                    </a:lnTo>
                    <a:cubicBezTo>
                      <a:pt x="1747" y="21431"/>
                      <a:pt x="3295" y="20760"/>
                      <a:pt x="4300" y="19654"/>
                    </a:cubicBezTo>
                    <a:cubicBezTo>
                      <a:pt x="4490" y="19445"/>
                      <a:pt x="4838" y="18971"/>
                      <a:pt x="5073" y="18602"/>
                    </a:cubicBezTo>
                    <a:cubicBezTo>
                      <a:pt x="5308" y="18233"/>
                      <a:pt x="5612" y="17771"/>
                      <a:pt x="5745" y="17575"/>
                    </a:cubicBezTo>
                    <a:cubicBezTo>
                      <a:pt x="5878" y="17378"/>
                      <a:pt x="5983" y="17193"/>
                      <a:pt x="5983" y="17164"/>
                    </a:cubicBezTo>
                    <a:cubicBezTo>
                      <a:pt x="5982" y="17134"/>
                      <a:pt x="6131" y="16910"/>
                      <a:pt x="6310" y="16665"/>
                    </a:cubicBezTo>
                    <a:cubicBezTo>
                      <a:pt x="6488" y="16420"/>
                      <a:pt x="6642" y="16177"/>
                      <a:pt x="6655" y="16128"/>
                    </a:cubicBezTo>
                    <a:cubicBezTo>
                      <a:pt x="6684" y="16013"/>
                      <a:pt x="7171" y="15604"/>
                      <a:pt x="7434" y="15474"/>
                    </a:cubicBezTo>
                    <a:cubicBezTo>
                      <a:pt x="7827" y="15279"/>
                      <a:pt x="10564" y="15407"/>
                      <a:pt x="11020" y="15642"/>
                    </a:cubicBezTo>
                    <a:cubicBezTo>
                      <a:pt x="11187" y="15728"/>
                      <a:pt x="11191" y="15797"/>
                      <a:pt x="11079" y="16619"/>
                    </a:cubicBezTo>
                    <a:cubicBezTo>
                      <a:pt x="10875" y="18118"/>
                      <a:pt x="10875" y="18113"/>
                      <a:pt x="11162" y="18262"/>
                    </a:cubicBezTo>
                    <a:cubicBezTo>
                      <a:pt x="11328" y="18348"/>
                      <a:pt x="11801" y="18431"/>
                      <a:pt x="12524" y="18501"/>
                    </a:cubicBezTo>
                    <a:cubicBezTo>
                      <a:pt x="13872" y="18633"/>
                      <a:pt x="14554" y="18641"/>
                      <a:pt x="14689" y="18522"/>
                    </a:cubicBezTo>
                    <a:cubicBezTo>
                      <a:pt x="14745" y="18473"/>
                      <a:pt x="14866" y="17964"/>
                      <a:pt x="14963" y="17394"/>
                    </a:cubicBezTo>
                    <a:cubicBezTo>
                      <a:pt x="15139" y="16353"/>
                      <a:pt x="15287" y="16040"/>
                      <a:pt x="15593" y="16040"/>
                    </a:cubicBezTo>
                    <a:cubicBezTo>
                      <a:pt x="15684" y="16040"/>
                      <a:pt x="16053" y="15919"/>
                      <a:pt x="16414" y="15772"/>
                    </a:cubicBezTo>
                    <a:cubicBezTo>
                      <a:pt x="17325" y="15399"/>
                      <a:pt x="17367" y="15380"/>
                      <a:pt x="17728" y="15198"/>
                    </a:cubicBezTo>
                    <a:cubicBezTo>
                      <a:pt x="18226" y="14946"/>
                      <a:pt x="18760" y="14845"/>
                      <a:pt x="19280" y="14904"/>
                    </a:cubicBezTo>
                    <a:cubicBezTo>
                      <a:pt x="19531" y="14933"/>
                      <a:pt x="19945" y="14960"/>
                      <a:pt x="20202" y="14963"/>
                    </a:cubicBezTo>
                    <a:lnTo>
                      <a:pt x="20672" y="14967"/>
                    </a:lnTo>
                    <a:lnTo>
                      <a:pt x="20981" y="14057"/>
                    </a:lnTo>
                    <a:cubicBezTo>
                      <a:pt x="21310" y="13093"/>
                      <a:pt x="21600" y="11061"/>
                      <a:pt x="21475" y="10590"/>
                    </a:cubicBezTo>
                    <a:cubicBezTo>
                      <a:pt x="21413" y="10361"/>
                      <a:pt x="21376" y="10339"/>
                      <a:pt x="20939" y="10297"/>
                    </a:cubicBezTo>
                    <a:cubicBezTo>
                      <a:pt x="20681" y="10272"/>
                      <a:pt x="20284" y="10255"/>
                      <a:pt x="20059" y="10255"/>
                    </a:cubicBezTo>
                    <a:cubicBezTo>
                      <a:pt x="19673" y="10255"/>
                      <a:pt x="19583" y="10206"/>
                      <a:pt x="18376" y="9370"/>
                    </a:cubicBezTo>
                    <a:lnTo>
                      <a:pt x="17098" y="8485"/>
                    </a:lnTo>
                    <a:lnTo>
                      <a:pt x="16200" y="8439"/>
                    </a:lnTo>
                    <a:cubicBezTo>
                      <a:pt x="15705" y="8414"/>
                      <a:pt x="15256" y="8377"/>
                      <a:pt x="15206" y="8355"/>
                    </a:cubicBezTo>
                    <a:cubicBezTo>
                      <a:pt x="15157" y="8334"/>
                      <a:pt x="15146" y="7998"/>
                      <a:pt x="15183" y="7609"/>
                    </a:cubicBezTo>
                    <a:lnTo>
                      <a:pt x="15248" y="6901"/>
                    </a:lnTo>
                    <a:lnTo>
                      <a:pt x="14974" y="6825"/>
                    </a:lnTo>
                    <a:cubicBezTo>
                      <a:pt x="14651" y="6739"/>
                      <a:pt x="14306" y="6732"/>
                      <a:pt x="14136" y="6808"/>
                    </a:cubicBezTo>
                    <a:cubicBezTo>
                      <a:pt x="14069" y="6838"/>
                      <a:pt x="13970" y="7116"/>
                      <a:pt x="13916" y="7425"/>
                    </a:cubicBezTo>
                    <a:cubicBezTo>
                      <a:pt x="13861" y="7733"/>
                      <a:pt x="13752" y="8031"/>
                      <a:pt x="13672" y="8087"/>
                    </a:cubicBezTo>
                    <a:cubicBezTo>
                      <a:pt x="13551" y="8173"/>
                      <a:pt x="13353" y="8178"/>
                      <a:pt x="12423" y="8112"/>
                    </a:cubicBezTo>
                    <a:cubicBezTo>
                      <a:pt x="9603" y="7911"/>
                      <a:pt x="9160" y="7828"/>
                      <a:pt x="8748" y="7416"/>
                    </a:cubicBezTo>
                    <a:cubicBezTo>
                      <a:pt x="8450" y="7119"/>
                      <a:pt x="8148" y="6143"/>
                      <a:pt x="7820" y="4431"/>
                    </a:cubicBezTo>
                    <a:cubicBezTo>
                      <a:pt x="7467" y="2589"/>
                      <a:pt x="6354" y="1236"/>
                      <a:pt x="4615" y="528"/>
                    </a:cubicBezTo>
                    <a:cubicBezTo>
                      <a:pt x="3723" y="165"/>
                      <a:pt x="2644" y="-9"/>
                      <a:pt x="1540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8" name="Shape 410"/>
            <p:cNvSpPr/>
            <p:nvPr/>
          </p:nvSpPr>
          <p:spPr>
            <a:xfrm>
              <a:off x="3009058" y="2270227"/>
              <a:ext cx="501648" cy="503152"/>
            </a:xfrm>
            <a:prstGeom prst="rect">
              <a:avLst/>
            </a:prstGeom>
            <a:solidFill>
              <a:srgbClr val="DCBD23"/>
            </a:solidFill>
            <a:ln w="254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defTabSz="410751" hangingPunct="0">
                <a:defRPr/>
              </a:pPr>
              <a:r>
                <a:rPr lang="en-GB" sz="2000" kern="0" dirty="0" err="1">
                  <a:solidFill>
                    <a:srgbClr val="000000"/>
                  </a:solidFill>
                </a:rPr>
                <a:t>hh</a:t>
              </a:r>
              <a:endParaRPr sz="2000" kern="0" dirty="0">
                <a:solidFill>
                  <a:srgbClr val="000000"/>
                </a:solidFill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198915" y="3201178"/>
              <a:ext cx="3767305" cy="2841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defTabSz="437539" hangingPunct="0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1687" kern="0" dirty="0" smtClean="0">
                  <a:solidFill>
                    <a:srgbClr val="53585F"/>
                  </a:solidFill>
                  <a:latin typeface="Helvetica Light"/>
                  <a:sym typeface="Helvetica Light"/>
                </a:rPr>
                <a:t>	</a:t>
              </a: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2070546" y="2815744"/>
              <a:ext cx="2178791" cy="5255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algn="ctr" defTabSz="437539" hangingPunct="0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1600" b="1" kern="0" dirty="0" smtClean="0">
                  <a:solidFill>
                    <a:srgbClr val="53585F"/>
                  </a:solidFill>
                  <a:latin typeface="Helvetica Light"/>
                  <a:sym typeface="Helvetica Light"/>
                </a:rPr>
                <a:t>≈ 16 cells per beam</a:t>
              </a:r>
            </a:p>
            <a:p>
              <a:pPr algn="ctr" defTabSz="437539" hangingPunct="0"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600" kern="0" dirty="0" smtClean="0">
                <a:solidFill>
                  <a:srgbClr val="53585F"/>
                </a:solidFill>
                <a:latin typeface="Helvetica Light"/>
                <a:sym typeface="Helvetica Light"/>
              </a:endParaRPr>
            </a:p>
            <a:p>
              <a:pPr algn="ctr" defTabSz="437539" hangingPunct="0"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600" kern="0" dirty="0" smtClean="0">
                <a:solidFill>
                  <a:srgbClr val="53585F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4086770" y="2815744"/>
              <a:ext cx="2453908" cy="61058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algn="ctr" defTabSz="437539" hangingPunct="0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1600" b="1" kern="0" dirty="0" smtClean="0">
                  <a:solidFill>
                    <a:srgbClr val="53585F"/>
                  </a:solidFill>
                  <a:latin typeface="Helvetica Light"/>
                  <a:sym typeface="Helvetica Light"/>
                </a:rPr>
                <a:t>≈ 100 per beam</a:t>
              </a:r>
            </a:p>
            <a:p>
              <a:pPr algn="ctr" defTabSz="437539" hangingPunct="0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1600" b="1" kern="0" dirty="0" smtClean="0">
                  <a:solidFill>
                    <a:srgbClr val="53585F"/>
                  </a:solidFill>
                  <a:latin typeface="Helvetica Light"/>
                  <a:sym typeface="Helvetica Light"/>
                </a:rPr>
                <a:t> (+ 100 for booster ring)</a:t>
              </a:r>
            </a:p>
            <a:p>
              <a:pPr algn="ctr" defTabSz="437539" hangingPunct="0"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406" kern="0" dirty="0" smtClean="0">
                <a:solidFill>
                  <a:srgbClr val="53585F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23" name="Double Bracket 222"/>
            <p:cNvSpPr/>
            <p:nvPr/>
          </p:nvSpPr>
          <p:spPr>
            <a:xfrm>
              <a:off x="6604895" y="2161836"/>
              <a:ext cx="2345210" cy="1264491"/>
            </a:xfrm>
            <a:prstGeom prst="bracketPair">
              <a:avLst/>
            </a:prstGeom>
            <a:noFill/>
            <a:ln w="25400" cap="flat">
              <a:solidFill>
                <a:srgbClr val="DCDEE0">
                  <a:lumMod val="50000"/>
                </a:srgbClr>
              </a:solidFill>
              <a:prstDash val="solid"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64293" tIns="32146" rIns="64293" bIns="32146" numCol="1" spcCol="38100" rtlCol="0" anchor="t">
              <a:noAutofit/>
            </a:bodyPr>
            <a:lstStyle/>
            <a:p>
              <a:pPr defTabSz="642915" latinLnBrk="1" hangingPunct="0">
                <a:defRPr/>
              </a:pPr>
              <a:endParaRPr lang="en-GB" sz="1266" kern="0" smtClea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grpSp>
          <p:nvGrpSpPr>
            <p:cNvPr id="224" name="Group 223"/>
            <p:cNvGrpSpPr/>
            <p:nvPr/>
          </p:nvGrpSpPr>
          <p:grpSpPr>
            <a:xfrm flipH="1" flipV="1">
              <a:off x="3261181" y="1947037"/>
              <a:ext cx="2453598" cy="580675"/>
              <a:chOff x="2037757" y="8432715"/>
              <a:chExt cx="787400" cy="889001"/>
            </a:xfrm>
          </p:grpSpPr>
          <p:sp>
            <p:nvSpPr>
              <p:cNvPr id="228" name="Arc 227"/>
              <p:cNvSpPr/>
              <p:nvPr/>
            </p:nvSpPr>
            <p:spPr>
              <a:xfrm rot="5400000">
                <a:off x="1986957" y="8483515"/>
                <a:ext cx="889000" cy="787400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defTabSz="642915" latinLnBrk="1" hangingPunct="0">
                  <a:defRPr/>
                </a:pPr>
                <a:endParaRPr lang="en-GB" sz="1266" kern="0" smtClean="0">
                  <a:solidFill>
                    <a:srgbClr val="000000"/>
                  </a:solidFill>
                  <a:latin typeface="Helvetica Light"/>
                  <a:sym typeface="Helvetica Light"/>
                </a:endParaRPr>
              </a:p>
            </p:txBody>
          </p:sp>
          <p:sp>
            <p:nvSpPr>
              <p:cNvPr id="229" name="Arc 228"/>
              <p:cNvSpPr/>
              <p:nvPr/>
            </p:nvSpPr>
            <p:spPr>
              <a:xfrm rot="5400000" flipV="1">
                <a:off x="2013678" y="8530844"/>
                <a:ext cx="889000" cy="692743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defTabSz="642915" latinLnBrk="1" hangingPunct="0">
                  <a:defRPr/>
                </a:pPr>
                <a:endParaRPr lang="en-GB" sz="1266" kern="0" smtClean="0">
                  <a:solidFill>
                    <a:srgbClr val="000000"/>
                  </a:solidFill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225" name="Group 224"/>
            <p:cNvGrpSpPr/>
            <p:nvPr/>
          </p:nvGrpSpPr>
          <p:grpSpPr>
            <a:xfrm flipH="1" flipV="1">
              <a:off x="5548251" y="1919660"/>
              <a:ext cx="2646436" cy="580675"/>
              <a:chOff x="2037757" y="8432715"/>
              <a:chExt cx="787400" cy="889001"/>
            </a:xfrm>
          </p:grpSpPr>
          <p:sp>
            <p:nvSpPr>
              <p:cNvPr id="226" name="Arc 225"/>
              <p:cNvSpPr/>
              <p:nvPr/>
            </p:nvSpPr>
            <p:spPr>
              <a:xfrm rot="5400000">
                <a:off x="1986957" y="8483515"/>
                <a:ext cx="889000" cy="787400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defTabSz="642915" latinLnBrk="1" hangingPunct="0">
                  <a:defRPr/>
                </a:pPr>
                <a:endParaRPr lang="en-GB" sz="1266" kern="0" smtClean="0">
                  <a:solidFill>
                    <a:srgbClr val="000000"/>
                  </a:solidFill>
                  <a:latin typeface="Helvetica Light"/>
                  <a:sym typeface="Helvetica Light"/>
                </a:endParaRPr>
              </a:p>
            </p:txBody>
          </p:sp>
          <p:sp>
            <p:nvSpPr>
              <p:cNvPr id="227" name="Arc 226"/>
              <p:cNvSpPr/>
              <p:nvPr/>
            </p:nvSpPr>
            <p:spPr>
              <a:xfrm rot="5400000" flipV="1">
                <a:off x="2013678" y="8530844"/>
                <a:ext cx="889000" cy="692743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defTabSz="642915" latinLnBrk="1" hangingPunct="0">
                  <a:defRPr/>
                </a:pPr>
                <a:endParaRPr lang="en-GB" sz="1266" kern="0" smtClean="0">
                  <a:solidFill>
                    <a:srgbClr val="000000"/>
                  </a:solidFill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235" name="Shape 410"/>
            <p:cNvSpPr/>
            <p:nvPr/>
          </p:nvSpPr>
          <p:spPr>
            <a:xfrm>
              <a:off x="5241306" y="2269574"/>
              <a:ext cx="501648" cy="503152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defTabSz="410751" hangingPunct="0">
                <a:defRPr/>
              </a:pPr>
              <a:r>
                <a:rPr lang="en-GB" sz="2000" kern="0" dirty="0" smtClean="0">
                  <a:solidFill>
                    <a:srgbClr val="000000"/>
                  </a:solidFill>
                </a:rPr>
                <a:t>Z</a:t>
              </a:r>
              <a:endParaRPr sz="2000" kern="0" dirty="0">
                <a:solidFill>
                  <a:srgbClr val="000000"/>
                </a:solidFill>
              </a:endParaRPr>
            </a:p>
          </p:txBody>
        </p:sp>
        <p:sp>
          <p:nvSpPr>
            <p:cNvPr id="236" name="Shape 410"/>
            <p:cNvSpPr/>
            <p:nvPr/>
          </p:nvSpPr>
          <p:spPr>
            <a:xfrm>
              <a:off x="7689578" y="2270227"/>
              <a:ext cx="501648" cy="503152"/>
            </a:xfrm>
            <a:prstGeom prst="rect">
              <a:avLst/>
            </a:prstGeom>
            <a:solidFill>
              <a:srgbClr val="C82506">
                <a:hueOff val="-444211"/>
                <a:satOff val="-14915"/>
                <a:lumOff val="22857"/>
              </a:srgbClr>
            </a:solidFill>
            <a:ln w="254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/>
            <a:p>
              <a:pPr algn="ctr" defTabSz="410751" hangingPunct="0"/>
              <a:r>
                <a:rPr lang="en-GB" sz="1687" b="1" kern="0" dirty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W</a:t>
              </a:r>
              <a:endParaRPr sz="1687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6457398" y="2815744"/>
              <a:ext cx="2453908" cy="5255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algn="ctr" defTabSz="437539" hangingPunct="0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1600" b="1" kern="0" dirty="0" smtClean="0">
                  <a:solidFill>
                    <a:srgbClr val="53585F"/>
                  </a:solidFill>
                  <a:latin typeface="Helvetica Light"/>
                  <a:sym typeface="Helvetica Light"/>
                </a:rPr>
                <a:t>≈ 210 per beam</a:t>
              </a:r>
            </a:p>
            <a:p>
              <a:pPr algn="ctr" defTabSz="437539" hangingPunct="0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1600" b="1" kern="0" dirty="0" smtClean="0">
                  <a:solidFill>
                    <a:srgbClr val="53585F"/>
                  </a:solidFill>
                  <a:latin typeface="Helvetica Light"/>
                  <a:sym typeface="Helvetica Light"/>
                </a:rPr>
                <a:t> (+ 210 for booster ring)</a:t>
              </a:r>
            </a:p>
            <a:p>
              <a:pPr algn="ctr" defTabSz="437539" hangingPunct="0"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406" kern="0" dirty="0" smtClean="0">
                <a:solidFill>
                  <a:srgbClr val="53585F"/>
                </a:solidFill>
                <a:latin typeface="Helvetica Light"/>
                <a:sym typeface="Helvetica Light"/>
              </a:endParaRP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234309" y="4457057"/>
            <a:ext cx="8837581" cy="1615799"/>
            <a:chOff x="198915" y="4212482"/>
            <a:chExt cx="8837581" cy="1615799"/>
          </a:xfrm>
        </p:grpSpPr>
        <p:grpSp>
          <p:nvGrpSpPr>
            <p:cNvPr id="200" name="Group 432"/>
            <p:cNvGrpSpPr/>
            <p:nvPr/>
          </p:nvGrpSpPr>
          <p:grpSpPr>
            <a:xfrm>
              <a:off x="198915" y="4302646"/>
              <a:ext cx="2140838" cy="1511200"/>
              <a:chOff x="-91" y="479473"/>
              <a:chExt cx="3859423" cy="2243250"/>
            </a:xfrm>
          </p:grpSpPr>
          <p:pic>
            <p:nvPicPr>
              <p:cNvPr id="207" name="Screen shot 2011-12-07 at 10.36.44 PM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54106" t="22763" r="1081" b="2497"/>
              <a:stretch>
                <a:fillRect/>
              </a:stretch>
            </p:blipFill>
            <p:spPr>
              <a:xfrm>
                <a:off x="621548" y="479473"/>
                <a:ext cx="3237784" cy="2243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349" extrusionOk="0">
                    <a:moveTo>
                      <a:pt x="4389" y="0"/>
                    </a:moveTo>
                    <a:cubicBezTo>
                      <a:pt x="3944" y="1"/>
                      <a:pt x="3500" y="122"/>
                      <a:pt x="3152" y="363"/>
                    </a:cubicBezTo>
                    <a:cubicBezTo>
                      <a:pt x="2309" y="949"/>
                      <a:pt x="1822" y="1677"/>
                      <a:pt x="1326" y="3090"/>
                    </a:cubicBezTo>
                    <a:cubicBezTo>
                      <a:pt x="1123" y="3671"/>
                      <a:pt x="880" y="4515"/>
                      <a:pt x="867" y="4695"/>
                    </a:cubicBezTo>
                    <a:cubicBezTo>
                      <a:pt x="850" y="4927"/>
                      <a:pt x="646" y="5765"/>
                      <a:pt x="589" y="5832"/>
                    </a:cubicBezTo>
                    <a:cubicBezTo>
                      <a:pt x="480" y="5962"/>
                      <a:pt x="434" y="5766"/>
                      <a:pt x="402" y="5013"/>
                    </a:cubicBezTo>
                    <a:cubicBezTo>
                      <a:pt x="384" y="4615"/>
                      <a:pt x="348" y="4132"/>
                      <a:pt x="322" y="3940"/>
                    </a:cubicBezTo>
                    <a:cubicBezTo>
                      <a:pt x="297" y="3748"/>
                      <a:pt x="267" y="3468"/>
                      <a:pt x="256" y="3321"/>
                    </a:cubicBezTo>
                    <a:cubicBezTo>
                      <a:pt x="245" y="3173"/>
                      <a:pt x="192" y="2873"/>
                      <a:pt x="137" y="2652"/>
                    </a:cubicBezTo>
                    <a:cubicBezTo>
                      <a:pt x="83" y="2431"/>
                      <a:pt x="23" y="2158"/>
                      <a:pt x="3" y="2048"/>
                    </a:cubicBezTo>
                    <a:cubicBezTo>
                      <a:pt x="2" y="2045"/>
                      <a:pt x="0" y="2042"/>
                      <a:pt x="0" y="2040"/>
                    </a:cubicBezTo>
                    <a:lnTo>
                      <a:pt x="0" y="12382"/>
                    </a:lnTo>
                    <a:cubicBezTo>
                      <a:pt x="16" y="12441"/>
                      <a:pt x="27" y="12537"/>
                      <a:pt x="32" y="12710"/>
                    </a:cubicBezTo>
                    <a:cubicBezTo>
                      <a:pt x="54" y="13491"/>
                      <a:pt x="144" y="14656"/>
                      <a:pt x="217" y="15113"/>
                    </a:cubicBezTo>
                    <a:cubicBezTo>
                      <a:pt x="257" y="15366"/>
                      <a:pt x="295" y="15654"/>
                      <a:pt x="301" y="15751"/>
                    </a:cubicBezTo>
                    <a:cubicBezTo>
                      <a:pt x="319" y="16031"/>
                      <a:pt x="599" y="16960"/>
                      <a:pt x="809" y="17435"/>
                    </a:cubicBezTo>
                    <a:cubicBezTo>
                      <a:pt x="1560" y="19139"/>
                      <a:pt x="2975" y="19908"/>
                      <a:pt x="4265" y="19316"/>
                    </a:cubicBezTo>
                    <a:cubicBezTo>
                      <a:pt x="4743" y="19097"/>
                      <a:pt x="5222" y="18687"/>
                      <a:pt x="5527" y="18232"/>
                    </a:cubicBezTo>
                    <a:cubicBezTo>
                      <a:pt x="5712" y="17958"/>
                      <a:pt x="6199" y="16885"/>
                      <a:pt x="6199" y="16752"/>
                    </a:cubicBezTo>
                    <a:cubicBezTo>
                      <a:pt x="6199" y="16719"/>
                      <a:pt x="6241" y="16551"/>
                      <a:pt x="6294" y="16378"/>
                    </a:cubicBezTo>
                    <a:cubicBezTo>
                      <a:pt x="6454" y="15854"/>
                      <a:pt x="6705" y="14849"/>
                      <a:pt x="6748" y="14554"/>
                    </a:cubicBezTo>
                    <a:cubicBezTo>
                      <a:pt x="6785" y="14305"/>
                      <a:pt x="7084" y="13891"/>
                      <a:pt x="7261" y="13843"/>
                    </a:cubicBezTo>
                    <a:cubicBezTo>
                      <a:pt x="7571" y="13760"/>
                      <a:pt x="7809" y="13982"/>
                      <a:pt x="7969" y="14504"/>
                    </a:cubicBezTo>
                    <a:cubicBezTo>
                      <a:pt x="8000" y="14606"/>
                      <a:pt x="8071" y="15404"/>
                      <a:pt x="8127" y="16280"/>
                    </a:cubicBezTo>
                    <a:cubicBezTo>
                      <a:pt x="8224" y="17789"/>
                      <a:pt x="8241" y="17904"/>
                      <a:pt x="8408" y="18516"/>
                    </a:cubicBezTo>
                    <a:cubicBezTo>
                      <a:pt x="8808" y="19985"/>
                      <a:pt x="9611" y="20976"/>
                      <a:pt x="10638" y="21265"/>
                    </a:cubicBezTo>
                    <a:cubicBezTo>
                      <a:pt x="11823" y="21600"/>
                      <a:pt x="12948" y="20923"/>
                      <a:pt x="13592" y="19486"/>
                    </a:cubicBezTo>
                    <a:cubicBezTo>
                      <a:pt x="13679" y="19290"/>
                      <a:pt x="13842" y="18847"/>
                      <a:pt x="13951" y="18501"/>
                    </a:cubicBezTo>
                    <a:cubicBezTo>
                      <a:pt x="14060" y="18154"/>
                      <a:pt x="14199" y="17722"/>
                      <a:pt x="14260" y="17537"/>
                    </a:cubicBezTo>
                    <a:cubicBezTo>
                      <a:pt x="14321" y="17353"/>
                      <a:pt x="14371" y="17180"/>
                      <a:pt x="14371" y="17152"/>
                    </a:cubicBezTo>
                    <a:cubicBezTo>
                      <a:pt x="14371" y="17124"/>
                      <a:pt x="14439" y="16910"/>
                      <a:pt x="14522" y="16680"/>
                    </a:cubicBezTo>
                    <a:cubicBezTo>
                      <a:pt x="14604" y="16450"/>
                      <a:pt x="14677" y="16224"/>
                      <a:pt x="14683" y="16178"/>
                    </a:cubicBezTo>
                    <a:cubicBezTo>
                      <a:pt x="14696" y="16070"/>
                      <a:pt x="14920" y="15688"/>
                      <a:pt x="15042" y="15566"/>
                    </a:cubicBezTo>
                    <a:cubicBezTo>
                      <a:pt x="15224" y="15383"/>
                      <a:pt x="16490" y="15504"/>
                      <a:pt x="16701" y="15724"/>
                    </a:cubicBezTo>
                    <a:cubicBezTo>
                      <a:pt x="16779" y="15805"/>
                      <a:pt x="16782" y="15867"/>
                      <a:pt x="16730" y="16638"/>
                    </a:cubicBezTo>
                    <a:cubicBezTo>
                      <a:pt x="16636" y="18046"/>
                      <a:pt x="16635" y="18043"/>
                      <a:pt x="16767" y="18183"/>
                    </a:cubicBezTo>
                    <a:cubicBezTo>
                      <a:pt x="16844" y="18264"/>
                      <a:pt x="17064" y="18340"/>
                      <a:pt x="17399" y="18406"/>
                    </a:cubicBezTo>
                    <a:cubicBezTo>
                      <a:pt x="18023" y="18530"/>
                      <a:pt x="18338" y="18536"/>
                      <a:pt x="18400" y="18425"/>
                    </a:cubicBezTo>
                    <a:cubicBezTo>
                      <a:pt x="18426" y="18379"/>
                      <a:pt x="18482" y="17902"/>
                      <a:pt x="18527" y="17367"/>
                    </a:cubicBezTo>
                    <a:cubicBezTo>
                      <a:pt x="18609" y="16390"/>
                      <a:pt x="18679" y="16095"/>
                      <a:pt x="18820" y="16095"/>
                    </a:cubicBezTo>
                    <a:cubicBezTo>
                      <a:pt x="18863" y="16095"/>
                      <a:pt x="19032" y="15984"/>
                      <a:pt x="19198" y="15845"/>
                    </a:cubicBezTo>
                    <a:cubicBezTo>
                      <a:pt x="19620" y="15495"/>
                      <a:pt x="19639" y="15476"/>
                      <a:pt x="19806" y="15305"/>
                    </a:cubicBezTo>
                    <a:cubicBezTo>
                      <a:pt x="20037" y="15069"/>
                      <a:pt x="20284" y="14974"/>
                      <a:pt x="20525" y="15029"/>
                    </a:cubicBezTo>
                    <a:cubicBezTo>
                      <a:pt x="20641" y="15056"/>
                      <a:pt x="20834" y="15083"/>
                      <a:pt x="20953" y="15086"/>
                    </a:cubicBezTo>
                    <a:lnTo>
                      <a:pt x="21169" y="15090"/>
                    </a:lnTo>
                    <a:lnTo>
                      <a:pt x="21312" y="14236"/>
                    </a:lnTo>
                    <a:cubicBezTo>
                      <a:pt x="21464" y="13331"/>
                      <a:pt x="21600" y="11422"/>
                      <a:pt x="21542" y="10980"/>
                    </a:cubicBezTo>
                    <a:cubicBezTo>
                      <a:pt x="21514" y="10765"/>
                      <a:pt x="21496" y="10744"/>
                      <a:pt x="21294" y="10705"/>
                    </a:cubicBezTo>
                    <a:cubicBezTo>
                      <a:pt x="21174" y="10681"/>
                      <a:pt x="20991" y="10663"/>
                      <a:pt x="20887" y="10663"/>
                    </a:cubicBezTo>
                    <a:cubicBezTo>
                      <a:pt x="20708" y="10663"/>
                      <a:pt x="20666" y="10620"/>
                      <a:pt x="20107" y="9836"/>
                    </a:cubicBezTo>
                    <a:lnTo>
                      <a:pt x="19515" y="9005"/>
                    </a:lnTo>
                    <a:lnTo>
                      <a:pt x="19098" y="8960"/>
                    </a:lnTo>
                    <a:cubicBezTo>
                      <a:pt x="18869" y="8936"/>
                      <a:pt x="18664" y="8900"/>
                      <a:pt x="18641" y="8880"/>
                    </a:cubicBezTo>
                    <a:cubicBezTo>
                      <a:pt x="18618" y="8860"/>
                      <a:pt x="18613" y="8547"/>
                      <a:pt x="18630" y="8182"/>
                    </a:cubicBezTo>
                    <a:lnTo>
                      <a:pt x="18662" y="7517"/>
                    </a:lnTo>
                    <a:lnTo>
                      <a:pt x="18532" y="7449"/>
                    </a:lnTo>
                    <a:cubicBezTo>
                      <a:pt x="18383" y="7368"/>
                      <a:pt x="18223" y="7358"/>
                      <a:pt x="18144" y="7430"/>
                    </a:cubicBezTo>
                    <a:cubicBezTo>
                      <a:pt x="18113" y="7458"/>
                      <a:pt x="18069" y="7718"/>
                      <a:pt x="18044" y="8008"/>
                    </a:cubicBezTo>
                    <a:cubicBezTo>
                      <a:pt x="18018" y="8298"/>
                      <a:pt x="17967" y="8579"/>
                      <a:pt x="17930" y="8631"/>
                    </a:cubicBezTo>
                    <a:cubicBezTo>
                      <a:pt x="17874" y="8711"/>
                      <a:pt x="17782" y="8716"/>
                      <a:pt x="17351" y="8654"/>
                    </a:cubicBezTo>
                    <a:cubicBezTo>
                      <a:pt x="16046" y="8465"/>
                      <a:pt x="15840" y="8387"/>
                      <a:pt x="15650" y="8000"/>
                    </a:cubicBezTo>
                    <a:cubicBezTo>
                      <a:pt x="15512" y="7721"/>
                      <a:pt x="15371" y="6804"/>
                      <a:pt x="15219" y="5198"/>
                    </a:cubicBezTo>
                    <a:cubicBezTo>
                      <a:pt x="15056" y="3469"/>
                      <a:pt x="14542" y="2198"/>
                      <a:pt x="13737" y="1534"/>
                    </a:cubicBezTo>
                    <a:cubicBezTo>
                      <a:pt x="12911" y="853"/>
                      <a:pt x="11732" y="874"/>
                      <a:pt x="10828" y="1583"/>
                    </a:cubicBezTo>
                    <a:cubicBezTo>
                      <a:pt x="10194" y="2080"/>
                      <a:pt x="9611" y="3083"/>
                      <a:pt x="9348" y="4125"/>
                    </a:cubicBezTo>
                    <a:cubicBezTo>
                      <a:pt x="9302" y="4309"/>
                      <a:pt x="9215" y="4656"/>
                      <a:pt x="9155" y="4896"/>
                    </a:cubicBezTo>
                    <a:cubicBezTo>
                      <a:pt x="9096" y="5135"/>
                      <a:pt x="8988" y="5557"/>
                      <a:pt x="8915" y="5828"/>
                    </a:cubicBezTo>
                    <a:cubicBezTo>
                      <a:pt x="8842" y="6100"/>
                      <a:pt x="8783" y="6360"/>
                      <a:pt x="8783" y="6406"/>
                    </a:cubicBezTo>
                    <a:cubicBezTo>
                      <a:pt x="8783" y="6519"/>
                      <a:pt x="8399" y="7015"/>
                      <a:pt x="8267" y="7075"/>
                    </a:cubicBezTo>
                    <a:cubicBezTo>
                      <a:pt x="8001" y="7196"/>
                      <a:pt x="7686" y="6925"/>
                      <a:pt x="7570" y="6474"/>
                    </a:cubicBezTo>
                    <a:cubicBezTo>
                      <a:pt x="7542" y="6364"/>
                      <a:pt x="7497" y="5908"/>
                      <a:pt x="7470" y="5466"/>
                    </a:cubicBezTo>
                    <a:cubicBezTo>
                      <a:pt x="7333" y="3265"/>
                      <a:pt x="7244" y="2755"/>
                      <a:pt x="6838" y="1847"/>
                    </a:cubicBezTo>
                    <a:cubicBezTo>
                      <a:pt x="6519" y="1134"/>
                      <a:pt x="6234" y="782"/>
                      <a:pt x="5625" y="359"/>
                    </a:cubicBezTo>
                    <a:cubicBezTo>
                      <a:pt x="5279" y="118"/>
                      <a:pt x="4834" y="0"/>
                      <a:pt x="4389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8" name="Screen shot 2011-12-07 at 10.36.44 PM.png"/>
              <p:cNvPicPr>
                <a:picLocks noChangeAspect="1"/>
              </p:cNvPicPr>
              <p:nvPr/>
            </p:nvPicPr>
            <p:blipFill>
              <a:blip r:embed="rId4">
                <a:alphaModFix amt="93454"/>
                <a:extLst/>
              </a:blip>
              <a:srcRect l="1855" t="20567" r="87783" b="36298"/>
              <a:stretch>
                <a:fillRect/>
              </a:stretch>
            </p:blipFill>
            <p:spPr>
              <a:xfrm>
                <a:off x="-91" y="787535"/>
                <a:ext cx="748597" cy="1294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589" extrusionOk="0">
                    <a:moveTo>
                      <a:pt x="13425" y="0"/>
                    </a:moveTo>
                    <a:cubicBezTo>
                      <a:pt x="11836" y="7"/>
                      <a:pt x="11158" y="68"/>
                      <a:pt x="9626" y="364"/>
                    </a:cubicBezTo>
                    <a:cubicBezTo>
                      <a:pt x="8601" y="562"/>
                      <a:pt x="7507" y="828"/>
                      <a:pt x="7189" y="953"/>
                    </a:cubicBezTo>
                    <a:cubicBezTo>
                      <a:pt x="6871" y="1078"/>
                      <a:pt x="6231" y="1330"/>
                      <a:pt x="5758" y="1509"/>
                    </a:cubicBezTo>
                    <a:cubicBezTo>
                      <a:pt x="4712" y="1906"/>
                      <a:pt x="3664" y="2810"/>
                      <a:pt x="3664" y="3316"/>
                    </a:cubicBezTo>
                    <a:cubicBezTo>
                      <a:pt x="3664" y="3637"/>
                      <a:pt x="4269" y="4516"/>
                      <a:pt x="5232" y="5599"/>
                    </a:cubicBezTo>
                    <a:cubicBezTo>
                      <a:pt x="5633" y="6050"/>
                      <a:pt x="5432" y="6155"/>
                      <a:pt x="4191" y="6155"/>
                    </a:cubicBezTo>
                    <a:cubicBezTo>
                      <a:pt x="3409" y="6155"/>
                      <a:pt x="2925" y="6227"/>
                      <a:pt x="2428" y="6420"/>
                    </a:cubicBezTo>
                    <a:cubicBezTo>
                      <a:pt x="991" y="6979"/>
                      <a:pt x="58" y="8199"/>
                      <a:pt x="3" y="9378"/>
                    </a:cubicBezTo>
                    <a:cubicBezTo>
                      <a:pt x="-16" y="9771"/>
                      <a:pt x="65" y="10158"/>
                      <a:pt x="254" y="10517"/>
                    </a:cubicBezTo>
                    <a:cubicBezTo>
                      <a:pt x="605" y="11181"/>
                      <a:pt x="1990" y="12032"/>
                      <a:pt x="2726" y="12032"/>
                    </a:cubicBezTo>
                    <a:cubicBezTo>
                      <a:pt x="3405" y="12032"/>
                      <a:pt x="4172" y="12465"/>
                      <a:pt x="4877" y="13257"/>
                    </a:cubicBezTo>
                    <a:cubicBezTo>
                      <a:pt x="5479" y="13932"/>
                      <a:pt x="6492" y="14436"/>
                      <a:pt x="7727" y="14673"/>
                    </a:cubicBezTo>
                    <a:cubicBezTo>
                      <a:pt x="8888" y="14895"/>
                      <a:pt x="14465" y="15433"/>
                      <a:pt x="15599" y="15434"/>
                    </a:cubicBezTo>
                    <a:cubicBezTo>
                      <a:pt x="17182" y="15435"/>
                      <a:pt x="17293" y="15496"/>
                      <a:pt x="18620" y="17082"/>
                    </a:cubicBezTo>
                    <a:cubicBezTo>
                      <a:pt x="18755" y="17243"/>
                      <a:pt x="19066" y="17850"/>
                      <a:pt x="19318" y="18432"/>
                    </a:cubicBezTo>
                    <a:cubicBezTo>
                      <a:pt x="19570" y="19014"/>
                      <a:pt x="20003" y="19745"/>
                      <a:pt x="20280" y="20060"/>
                    </a:cubicBezTo>
                    <a:cubicBezTo>
                      <a:pt x="20556" y="20375"/>
                      <a:pt x="20823" y="20733"/>
                      <a:pt x="20863" y="20854"/>
                    </a:cubicBezTo>
                    <a:cubicBezTo>
                      <a:pt x="20891" y="20938"/>
                      <a:pt x="21295" y="21308"/>
                      <a:pt x="21584" y="21589"/>
                    </a:cubicBezTo>
                    <a:lnTo>
                      <a:pt x="21584" y="3733"/>
                    </a:lnTo>
                    <a:cubicBezTo>
                      <a:pt x="21109" y="4275"/>
                      <a:pt x="20633" y="4768"/>
                      <a:pt x="20531" y="4805"/>
                    </a:cubicBezTo>
                    <a:cubicBezTo>
                      <a:pt x="20339" y="4873"/>
                      <a:pt x="19402" y="3837"/>
                      <a:pt x="19490" y="3653"/>
                    </a:cubicBezTo>
                    <a:cubicBezTo>
                      <a:pt x="19513" y="3604"/>
                      <a:pt x="19213" y="3203"/>
                      <a:pt x="18826" y="2760"/>
                    </a:cubicBezTo>
                    <a:cubicBezTo>
                      <a:pt x="18439" y="2316"/>
                      <a:pt x="18156" y="1930"/>
                      <a:pt x="18197" y="1906"/>
                    </a:cubicBezTo>
                    <a:cubicBezTo>
                      <a:pt x="18238" y="1882"/>
                      <a:pt x="18037" y="1572"/>
                      <a:pt x="17739" y="1218"/>
                    </a:cubicBezTo>
                    <a:cubicBezTo>
                      <a:pt x="16929" y="255"/>
                      <a:pt x="15970" y="-11"/>
                      <a:pt x="13425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209" name="Shape 431"/>
              <p:cNvSpPr/>
              <p:nvPr/>
            </p:nvSpPr>
            <p:spPr>
              <a:xfrm>
                <a:off x="559272" y="502824"/>
                <a:ext cx="159558" cy="375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>
                    <a:solidFill>
                      <a:srgbClr val="FFFFFF"/>
                    </a:solidFill>
                  </a:defRPr>
                </a:pPr>
                <a:endParaRPr sz="1687" kern="0">
                  <a:solidFill>
                    <a:srgbClr val="FFFFFF"/>
                  </a:solidFill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237" name="Shape 410"/>
            <p:cNvSpPr/>
            <p:nvPr/>
          </p:nvSpPr>
          <p:spPr>
            <a:xfrm>
              <a:off x="3062240" y="4563049"/>
              <a:ext cx="501648" cy="503152"/>
            </a:xfrm>
            <a:prstGeom prst="rect">
              <a:avLst/>
            </a:prstGeom>
            <a:solidFill>
              <a:srgbClr val="C82506">
                <a:hueOff val="-444211"/>
                <a:satOff val="-14915"/>
                <a:lumOff val="22857"/>
              </a:srgbClr>
            </a:solidFill>
            <a:ln w="254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/>
            <a:p>
              <a:pPr algn="ctr" defTabSz="410751" hangingPunct="0"/>
              <a:r>
                <a:rPr lang="en-GB" sz="1687" b="1" kern="0" dirty="0" smtClean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W</a:t>
              </a:r>
              <a:endParaRPr sz="1687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4278332" y="5108567"/>
              <a:ext cx="2453908" cy="7197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algn="ctr" defTabSz="437539" hangingPunct="0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1600" b="1" kern="0" dirty="0" smtClean="0">
                  <a:solidFill>
                    <a:srgbClr val="53585F"/>
                  </a:solidFill>
                  <a:latin typeface="Helvetica Light"/>
                  <a:sym typeface="Helvetica Light"/>
                </a:rPr>
                <a:t>≈ 800 per beam</a:t>
              </a:r>
            </a:p>
            <a:p>
              <a:pPr algn="ctr" defTabSz="437539" hangingPunct="0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1600" b="1" kern="0" dirty="0" smtClean="0">
                  <a:solidFill>
                    <a:srgbClr val="53585F"/>
                  </a:solidFill>
                  <a:latin typeface="Helvetica Light"/>
                  <a:sym typeface="Helvetica Light"/>
                </a:rPr>
                <a:t> (+ 800 for booster)</a:t>
              </a: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6444208" y="5108566"/>
              <a:ext cx="2592288" cy="6773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algn="ctr" defTabSz="437539" hangingPunct="0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1600" b="1" kern="0" dirty="0" smtClean="0">
                  <a:solidFill>
                    <a:srgbClr val="53585F"/>
                  </a:solidFill>
                  <a:latin typeface="Helvetica Light"/>
                  <a:sym typeface="Helvetica Light"/>
                </a:rPr>
                <a:t>≈ common 2600 cells    for both beams</a:t>
              </a:r>
            </a:p>
            <a:p>
              <a:pPr algn="ctr" defTabSz="437539" hangingPunct="0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1600" b="1" kern="0" dirty="0" smtClean="0">
                  <a:solidFill>
                    <a:srgbClr val="53585F"/>
                  </a:solidFill>
                  <a:latin typeface="Helvetica Light"/>
                  <a:sym typeface="Helvetica Light"/>
                </a:rPr>
                <a:t> (+ 2600 for booster)</a:t>
              </a:r>
            </a:p>
            <a:p>
              <a:pPr algn="ctr" defTabSz="437539" hangingPunct="0"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600" b="1" kern="0" dirty="0" smtClean="0">
                <a:solidFill>
                  <a:srgbClr val="53585F"/>
                </a:solidFill>
                <a:latin typeface="Helvetica Light"/>
                <a:sym typeface="Helvetica Light"/>
              </a:endParaRPr>
            </a:p>
          </p:txBody>
        </p:sp>
        <p:grpSp>
          <p:nvGrpSpPr>
            <p:cNvPr id="241" name="Group 240"/>
            <p:cNvGrpSpPr/>
            <p:nvPr/>
          </p:nvGrpSpPr>
          <p:grpSpPr>
            <a:xfrm flipH="1" flipV="1">
              <a:off x="3314363" y="4239859"/>
              <a:ext cx="2453598" cy="580675"/>
              <a:chOff x="2037757" y="8432715"/>
              <a:chExt cx="787400" cy="889001"/>
            </a:xfrm>
          </p:grpSpPr>
          <p:sp>
            <p:nvSpPr>
              <p:cNvPr id="242" name="Arc 241"/>
              <p:cNvSpPr/>
              <p:nvPr/>
            </p:nvSpPr>
            <p:spPr>
              <a:xfrm rot="5400000">
                <a:off x="1986957" y="8483515"/>
                <a:ext cx="889000" cy="787400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defTabSz="642915" latinLnBrk="1" hangingPunct="0">
                  <a:defRPr/>
                </a:pPr>
                <a:endParaRPr lang="en-GB" sz="1266" kern="0" smtClean="0">
                  <a:solidFill>
                    <a:srgbClr val="000000"/>
                  </a:solidFill>
                  <a:latin typeface="Helvetica Light"/>
                  <a:sym typeface="Helvetica Light"/>
                </a:endParaRPr>
              </a:p>
            </p:txBody>
          </p:sp>
          <p:sp>
            <p:nvSpPr>
              <p:cNvPr id="243" name="Arc 242"/>
              <p:cNvSpPr/>
              <p:nvPr/>
            </p:nvSpPr>
            <p:spPr>
              <a:xfrm rot="5400000" flipV="1">
                <a:off x="2013678" y="8530844"/>
                <a:ext cx="889000" cy="692743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defTabSz="642915" latinLnBrk="1" hangingPunct="0">
                  <a:defRPr/>
                </a:pPr>
                <a:endParaRPr lang="en-GB" sz="1266" kern="0" smtClean="0">
                  <a:solidFill>
                    <a:srgbClr val="000000"/>
                  </a:solidFill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244" name="Group 243"/>
            <p:cNvGrpSpPr/>
            <p:nvPr/>
          </p:nvGrpSpPr>
          <p:grpSpPr>
            <a:xfrm flipH="1" flipV="1">
              <a:off x="5601433" y="4212482"/>
              <a:ext cx="2646436" cy="580675"/>
              <a:chOff x="2037757" y="8432715"/>
              <a:chExt cx="787400" cy="889001"/>
            </a:xfrm>
          </p:grpSpPr>
          <p:sp>
            <p:nvSpPr>
              <p:cNvPr id="245" name="Arc 244"/>
              <p:cNvSpPr/>
              <p:nvPr/>
            </p:nvSpPr>
            <p:spPr>
              <a:xfrm rot="5400000">
                <a:off x="1986957" y="8483515"/>
                <a:ext cx="889000" cy="787400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defTabSz="642915" latinLnBrk="1" hangingPunct="0">
                  <a:defRPr/>
                </a:pPr>
                <a:endParaRPr lang="en-GB" sz="1266" kern="0" smtClean="0">
                  <a:solidFill>
                    <a:srgbClr val="000000"/>
                  </a:solidFill>
                  <a:latin typeface="Helvetica Light"/>
                  <a:sym typeface="Helvetica Light"/>
                </a:endParaRPr>
              </a:p>
            </p:txBody>
          </p:sp>
          <p:sp>
            <p:nvSpPr>
              <p:cNvPr id="246" name="Arc 245"/>
              <p:cNvSpPr/>
              <p:nvPr/>
            </p:nvSpPr>
            <p:spPr>
              <a:xfrm rot="5400000" flipV="1">
                <a:off x="2013678" y="8530844"/>
                <a:ext cx="889000" cy="692743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defTabSz="642915" latinLnBrk="1" hangingPunct="0">
                  <a:defRPr/>
                </a:pPr>
                <a:endParaRPr lang="en-GB" sz="1266" kern="0" smtClean="0">
                  <a:solidFill>
                    <a:srgbClr val="000000"/>
                  </a:solidFill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247" name="Shape 410"/>
            <p:cNvSpPr/>
            <p:nvPr/>
          </p:nvSpPr>
          <p:spPr>
            <a:xfrm>
              <a:off x="5294488" y="4562396"/>
              <a:ext cx="501648" cy="503152"/>
            </a:xfrm>
            <a:prstGeom prst="rect">
              <a:avLst/>
            </a:prstGeom>
            <a:solidFill>
              <a:srgbClr val="00882B">
                <a:hueOff val="-2473793"/>
                <a:satOff val="-50209"/>
                <a:lumOff val="23543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/>
              <a:r>
                <a:rPr lang="en-GB" sz="1687" b="1" kern="0" dirty="0" smtClean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H</a:t>
              </a:r>
              <a:endParaRPr sz="1687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48" name="Shape 410"/>
            <p:cNvSpPr/>
            <p:nvPr/>
          </p:nvSpPr>
          <p:spPr>
            <a:xfrm>
              <a:off x="7742760" y="4563049"/>
              <a:ext cx="501648" cy="503152"/>
            </a:xfrm>
            <a:prstGeom prst="rect">
              <a:avLst/>
            </a:prstGeom>
            <a:solidFill>
              <a:srgbClr val="0365C0">
                <a:satOff val="-3355"/>
                <a:lumOff val="26614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/>
              <a:r>
                <a:rPr lang="en-GB" sz="1687" b="1" kern="0" dirty="0" smtClean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t</a:t>
              </a:r>
              <a:endParaRPr sz="1687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974076" y="5108566"/>
              <a:ext cx="2453908" cy="6773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algn="ctr" defTabSz="437539" hangingPunct="0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1600" b="1" kern="0" dirty="0" smtClean="0">
                  <a:solidFill>
                    <a:srgbClr val="53585F"/>
                  </a:solidFill>
                  <a:latin typeface="Helvetica Light"/>
                  <a:sym typeface="Helvetica Light"/>
                </a:rPr>
                <a:t>≈ 200 per beam</a:t>
              </a:r>
            </a:p>
            <a:p>
              <a:pPr algn="ctr" defTabSz="437539" hangingPunct="0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1600" b="1" kern="0" dirty="0" smtClean="0">
                  <a:solidFill>
                    <a:srgbClr val="53585F"/>
                  </a:solidFill>
                  <a:latin typeface="Helvetica Light"/>
                  <a:sym typeface="Helvetica Light"/>
                </a:rPr>
                <a:t> (+ 200 for booster)</a:t>
              </a:r>
            </a:p>
          </p:txBody>
        </p:sp>
      </p:grpSp>
      <p:sp>
        <p:nvSpPr>
          <p:cNvPr id="253" name="Content Placeholder 2"/>
          <p:cNvSpPr>
            <a:spLocks noGrp="1"/>
          </p:cNvSpPr>
          <p:nvPr>
            <p:ph idx="1"/>
          </p:nvPr>
        </p:nvSpPr>
        <p:spPr>
          <a:xfrm>
            <a:off x="35497" y="980727"/>
            <a:ext cx="9036394" cy="995128"/>
          </a:xfrm>
        </p:spPr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r>
              <a:rPr lang="en-GB" sz="2600" b="1" dirty="0" smtClean="0">
                <a:solidFill>
                  <a:srgbClr val="C00000"/>
                </a:solidFill>
              </a:rPr>
              <a:t>400 MHz single-cell </a:t>
            </a:r>
            <a:r>
              <a:rPr lang="en-GB" sz="2600" b="1" dirty="0">
                <a:solidFill>
                  <a:srgbClr val="C00000"/>
                </a:solidFill>
              </a:rPr>
              <a:t>cavities preferred for </a:t>
            </a:r>
            <a:r>
              <a:rPr lang="en-GB" sz="2600" b="1" dirty="0" err="1">
                <a:solidFill>
                  <a:srgbClr val="C00000"/>
                </a:solidFill>
              </a:rPr>
              <a:t>hh</a:t>
            </a:r>
            <a:r>
              <a:rPr lang="en-GB" sz="2600" b="1" dirty="0">
                <a:solidFill>
                  <a:srgbClr val="C00000"/>
                </a:solidFill>
              </a:rPr>
              <a:t> and </a:t>
            </a:r>
            <a:r>
              <a:rPr lang="en-GB" sz="2600" b="1" dirty="0" err="1" smtClean="0">
                <a:solidFill>
                  <a:srgbClr val="C00000"/>
                </a:solidFill>
              </a:rPr>
              <a:t>ee</a:t>
            </a:r>
            <a:r>
              <a:rPr lang="en-GB" sz="2600" b="1" dirty="0" smtClean="0">
                <a:solidFill>
                  <a:srgbClr val="C00000"/>
                </a:solidFill>
              </a:rPr>
              <a:t>-Z (few MeV/m)</a:t>
            </a:r>
            <a:endParaRPr lang="en-GB" sz="2600" b="1" dirty="0">
              <a:solidFill>
                <a:srgbClr val="C00000"/>
              </a:solidFill>
            </a:endParaRPr>
          </a:p>
          <a:p>
            <a:pPr>
              <a:buClr>
                <a:srgbClr val="0C377B"/>
              </a:buClr>
            </a:pPr>
            <a:r>
              <a:rPr lang="de-AT" sz="2300" b="1" dirty="0">
                <a:solidFill>
                  <a:srgbClr val="002060"/>
                </a:solidFill>
              </a:rPr>
              <a:t>b</a:t>
            </a:r>
            <a:r>
              <a:rPr lang="de-AT" sz="2300" b="1" dirty="0" smtClean="0">
                <a:solidFill>
                  <a:srgbClr val="002060"/>
                </a:solidFill>
              </a:rPr>
              <a:t>aseline </a:t>
            </a:r>
            <a:r>
              <a:rPr lang="de-AT" sz="2300" b="1" dirty="0" smtClean="0">
                <a:solidFill>
                  <a:srgbClr val="002060"/>
                </a:solidFill>
              </a:rPr>
              <a:t>Nb/Cu </a:t>
            </a:r>
            <a:r>
              <a:rPr lang="de-AT" b="1" dirty="0" smtClean="0">
                <a:solidFill>
                  <a:srgbClr val="002060"/>
                </a:solidFill>
              </a:rPr>
              <a:t>@</a:t>
            </a:r>
            <a:r>
              <a:rPr lang="de-AT" sz="2300" b="1" dirty="0" smtClean="0">
                <a:solidFill>
                  <a:srgbClr val="002060"/>
                </a:solidFill>
              </a:rPr>
              <a:t>4.5 K, development with </a:t>
            </a:r>
            <a:r>
              <a:rPr lang="de-AT" sz="2300" b="1" dirty="0">
                <a:solidFill>
                  <a:srgbClr val="002060"/>
                </a:solidFill>
              </a:rPr>
              <a:t>synergies to HL-LHC, </a:t>
            </a:r>
            <a:r>
              <a:rPr lang="de-AT" sz="2300" b="1" dirty="0" smtClean="0">
                <a:solidFill>
                  <a:srgbClr val="002060"/>
                </a:solidFill>
              </a:rPr>
              <a:t>HE-LHC</a:t>
            </a:r>
          </a:p>
          <a:p>
            <a:pPr>
              <a:buClr>
                <a:srgbClr val="0C377B"/>
              </a:buClr>
            </a:pPr>
            <a:r>
              <a:rPr lang="de-AT" sz="2300" b="1" dirty="0" smtClean="0">
                <a:solidFill>
                  <a:srgbClr val="002060"/>
                </a:solidFill>
              </a:rPr>
              <a:t>R&amp;D: power coupling 1 MW/cell, HOM power handling (damper, cryomodule)</a:t>
            </a:r>
            <a:endParaRPr lang="en-GB" sz="2300" b="1" dirty="0">
              <a:solidFill>
                <a:srgbClr val="002060"/>
              </a:solidFill>
            </a:endParaRPr>
          </a:p>
        </p:txBody>
      </p:sp>
      <p:sp>
        <p:nvSpPr>
          <p:cNvPr id="255" name="Content Placeholder 2"/>
          <p:cNvSpPr txBox="1">
            <a:spLocks/>
          </p:cNvSpPr>
          <p:nvPr/>
        </p:nvSpPr>
        <p:spPr>
          <a:xfrm>
            <a:off x="35496" y="3539109"/>
            <a:ext cx="9036394" cy="1008819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Clr>
                <a:srgbClr val="DDDDDD"/>
              </a:buClr>
              <a:buFont typeface="Arial"/>
              <a:buNone/>
            </a:pPr>
            <a:r>
              <a:rPr lang="en-GB" b="1" dirty="0" smtClean="0">
                <a:solidFill>
                  <a:srgbClr val="C00000"/>
                </a:solidFill>
              </a:rPr>
              <a:t>400 or 800 MHz multi-cell cavities preferred for </a:t>
            </a:r>
            <a:r>
              <a:rPr lang="en-GB" b="1" dirty="0" err="1" smtClean="0">
                <a:solidFill>
                  <a:srgbClr val="C00000"/>
                </a:solidFill>
              </a:rPr>
              <a:t>ee</a:t>
            </a:r>
            <a:r>
              <a:rPr lang="en-GB" b="1" dirty="0" smtClean="0">
                <a:solidFill>
                  <a:srgbClr val="C00000"/>
                </a:solidFill>
              </a:rPr>
              <a:t>-ZH, </a:t>
            </a:r>
            <a:r>
              <a:rPr lang="en-GB" b="1" dirty="0" err="1" smtClean="0">
                <a:solidFill>
                  <a:srgbClr val="C00000"/>
                </a:solidFill>
              </a:rPr>
              <a:t>ee-tt</a:t>
            </a:r>
            <a:r>
              <a:rPr lang="en-GB" b="1" dirty="0" smtClean="0">
                <a:solidFill>
                  <a:srgbClr val="C00000"/>
                </a:solidFill>
              </a:rPr>
              <a:t> and </a:t>
            </a:r>
            <a:r>
              <a:rPr lang="en-GB" b="1" dirty="0" err="1" smtClean="0">
                <a:solidFill>
                  <a:srgbClr val="C00000"/>
                </a:solidFill>
              </a:rPr>
              <a:t>ee</a:t>
            </a:r>
            <a:r>
              <a:rPr lang="en-GB" b="1" dirty="0" smtClean="0">
                <a:solidFill>
                  <a:srgbClr val="C00000"/>
                </a:solidFill>
              </a:rPr>
              <a:t>-WW</a:t>
            </a:r>
          </a:p>
          <a:p>
            <a:pPr>
              <a:buClr>
                <a:srgbClr val="0C377B"/>
              </a:buClr>
            </a:pPr>
            <a:r>
              <a:rPr lang="de-AT" sz="2000" b="1" dirty="0">
                <a:solidFill>
                  <a:srgbClr val="002060"/>
                </a:solidFill>
              </a:rPr>
              <a:t>b</a:t>
            </a:r>
            <a:r>
              <a:rPr lang="de-AT" sz="2000" b="1" dirty="0" smtClean="0">
                <a:solidFill>
                  <a:srgbClr val="002060"/>
                </a:solidFill>
              </a:rPr>
              <a:t>aseline </a:t>
            </a:r>
            <a:r>
              <a:rPr lang="de-AT" sz="2000" b="1" dirty="0" smtClean="0">
                <a:solidFill>
                  <a:srgbClr val="002060"/>
                </a:solidFill>
              </a:rPr>
              <a:t>options 400 MHz Nb/Cu @4.5 K</a:t>
            </a:r>
            <a:r>
              <a:rPr lang="de-AT" sz="2000" b="1" dirty="0">
                <a:solidFill>
                  <a:srgbClr val="002060"/>
                </a:solidFill>
              </a:rPr>
              <a:t>, </a:t>
            </a:r>
            <a:r>
              <a:rPr lang="de-AT" sz="2000" b="1" dirty="0" smtClean="0">
                <a:solidFill>
                  <a:srgbClr val="002060"/>
                </a:solidFill>
              </a:rPr>
              <a:t>◄▬► 800 MHz </a:t>
            </a:r>
            <a:r>
              <a:rPr lang="de-AT" sz="2000" b="1" dirty="0">
                <a:solidFill>
                  <a:srgbClr val="002060"/>
                </a:solidFill>
              </a:rPr>
              <a:t>bulk Nb system @2K</a:t>
            </a:r>
            <a:endParaRPr lang="de-AT" sz="2000" b="1" dirty="0" smtClean="0">
              <a:solidFill>
                <a:srgbClr val="002060"/>
              </a:solidFill>
            </a:endParaRPr>
          </a:p>
          <a:p>
            <a:pPr>
              <a:buClr>
                <a:srgbClr val="0C377B"/>
              </a:buClr>
            </a:pPr>
            <a:r>
              <a:rPr lang="de-AT" sz="2000" b="1" dirty="0" smtClean="0">
                <a:solidFill>
                  <a:srgbClr val="002060"/>
                </a:solidFill>
              </a:rPr>
              <a:t>R&amp;D</a:t>
            </a:r>
            <a:r>
              <a:rPr lang="de-AT" sz="2000" b="1" dirty="0">
                <a:solidFill>
                  <a:srgbClr val="002060"/>
                </a:solidFill>
              </a:rPr>
              <a:t>: </a:t>
            </a:r>
            <a:r>
              <a:rPr lang="de-AT" sz="2000" b="1" dirty="0" smtClean="0">
                <a:solidFill>
                  <a:srgbClr val="002060"/>
                </a:solidFill>
              </a:rPr>
              <a:t>High Q</a:t>
            </a:r>
            <a:r>
              <a:rPr lang="de-AT" sz="2000" b="1" baseline="-25000" dirty="0" smtClean="0">
                <a:solidFill>
                  <a:srgbClr val="002060"/>
                </a:solidFill>
              </a:rPr>
              <a:t>0</a:t>
            </a:r>
            <a:r>
              <a:rPr lang="de-AT" sz="2000" b="1" dirty="0" smtClean="0">
                <a:solidFill>
                  <a:srgbClr val="002060"/>
                </a:solidFill>
              </a:rPr>
              <a:t> cavities, coating, long-term: Nb</a:t>
            </a:r>
            <a:r>
              <a:rPr lang="de-AT" sz="2000" b="1" baseline="-25000" dirty="0" smtClean="0">
                <a:solidFill>
                  <a:srgbClr val="002060"/>
                </a:solidFill>
              </a:rPr>
              <a:t>3</a:t>
            </a:r>
            <a:r>
              <a:rPr lang="de-AT" sz="2000" b="1" dirty="0" smtClean="0">
                <a:solidFill>
                  <a:srgbClr val="002060"/>
                </a:solidFill>
              </a:rPr>
              <a:t>Sn </a:t>
            </a:r>
            <a:r>
              <a:rPr lang="de-AT" sz="2000" b="1" dirty="0">
                <a:solidFill>
                  <a:srgbClr val="002060"/>
                </a:solidFill>
              </a:rPr>
              <a:t>like components </a:t>
            </a:r>
            <a:endParaRPr lang="en-GB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5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782" b="26122"/>
          <a:stretch/>
        </p:blipFill>
        <p:spPr>
          <a:xfrm>
            <a:off x="0" y="1141285"/>
            <a:ext cx="9144000" cy="4736588"/>
          </a:xfrm>
          <a:ln>
            <a:solidFill>
              <a:srgbClr val="FF0000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3845376" y="4213664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prstClr val="white"/>
                </a:solidFill>
              </a:rPr>
              <a:t>20</a:t>
            </a:r>
            <a:endParaRPr lang="en-US" dirty="0" smtClean="0">
              <a:solidFill>
                <a:prstClr val="white"/>
              </a:solidFill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Companies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2060" y="4213664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prstClr val="white"/>
                </a:solidFill>
              </a:rPr>
              <a:t>30</a:t>
            </a:r>
            <a:endParaRPr lang="en-US" dirty="0" smtClean="0">
              <a:solidFill>
                <a:prstClr val="white"/>
              </a:solidFill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Countries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5576" y="4189157"/>
            <a:ext cx="1559742" cy="1440000"/>
          </a:xfrm>
          <a:prstGeom prst="roundRect">
            <a:avLst>
              <a:gd name="adj" fmla="val 4512"/>
            </a:avLst>
          </a:prstGeom>
          <a:solidFill>
            <a:srgbClr val="FF85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prstClr val="white"/>
                </a:solidFill>
              </a:rPr>
              <a:t>102</a:t>
            </a:r>
            <a:endParaRPr lang="en-US" dirty="0" smtClean="0">
              <a:solidFill>
                <a:prstClr val="white"/>
              </a:solidFill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Institutes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3059" y="-79152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kern="0" dirty="0" smtClean="0"/>
              <a:t>    </a:t>
            </a:r>
            <a:r>
              <a:rPr lang="en-US" sz="3200" kern="0" dirty="0"/>
              <a:t>            </a:t>
            </a:r>
            <a:r>
              <a:rPr lang="en-US" sz="3200" kern="0" dirty="0" smtClean="0"/>
              <a:t> collaboration &amp; industry relations</a:t>
            </a:r>
            <a:endParaRPr lang="en-US" sz="3200" dirty="0"/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8204201" y="5038376"/>
            <a:ext cx="90000" cy="9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0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r="-173"/>
          <a:stretch/>
        </p:blipFill>
        <p:spPr>
          <a:xfrm>
            <a:off x="4427984" y="966072"/>
            <a:ext cx="4716016" cy="51849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432" y="1106735"/>
            <a:ext cx="442798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200" b="1" kern="0" dirty="0" smtClean="0">
                <a:solidFill>
                  <a:srgbClr val="0C377B"/>
                </a:solidFill>
                <a:cs typeface="Calibri" pitchFamily="34" charset="0"/>
              </a:rPr>
              <a:t>International FCC collaboration (CERN as host lab) to study: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 smtClean="0">
                <a:solidFill>
                  <a:srgbClr val="0C377B"/>
                </a:solidFill>
                <a:cs typeface="Calibri" pitchFamily="34" charset="0"/>
              </a:rPr>
              <a:t>pp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-collider (</a:t>
            </a:r>
            <a:r>
              <a:rPr lang="en-US" sz="2000" b="1" i="1" kern="0" dirty="0" smtClean="0">
                <a:solidFill>
                  <a:srgbClr val="0C377B"/>
                </a:solidFill>
                <a:cs typeface="Calibri" pitchFamily="34" charset="0"/>
              </a:rPr>
              <a:t>FCC-</a:t>
            </a:r>
            <a:r>
              <a:rPr lang="en-US" sz="2000" b="1" i="1" kern="0" dirty="0" err="1" smtClean="0">
                <a:solidFill>
                  <a:srgbClr val="0C377B"/>
                </a:solidFill>
                <a:cs typeface="Calibri" pitchFamily="34" charset="0"/>
              </a:rPr>
              <a:t>hh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)       </a:t>
            </a:r>
            <a:r>
              <a:rPr lang="en-US" sz="2000" b="1" kern="0" dirty="0">
                <a:solidFill>
                  <a:srgbClr val="0C377B"/>
                </a:solidFill>
                <a:cs typeface="Calibri" pitchFamily="34" charset="0"/>
              </a:rPr>
              <a:t> 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              </a:t>
            </a:r>
            <a:r>
              <a:rPr lang="en-US" sz="2000" kern="0" dirty="0" smtClean="0">
                <a:solidFill>
                  <a:srgbClr val="0C377B"/>
                </a:solidFill>
                <a:cs typeface="Calibri" pitchFamily="34" charset="0"/>
                <a:sym typeface="Wingdings" panose="05000000000000000000" pitchFamily="2" charset="2"/>
              </a:rPr>
              <a:t> main emphasis, </a:t>
            </a:r>
            <a:r>
              <a:rPr lang="en-US" sz="2000" kern="0" dirty="0" smtClean="0">
                <a:solidFill>
                  <a:srgbClr val="0C377B"/>
                </a:solidFill>
                <a:cs typeface="Calibri" pitchFamily="34" charset="0"/>
              </a:rPr>
              <a:t>defining infrastructure requirements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2000" b="1" i="1" kern="0" dirty="0" smtClean="0">
              <a:solidFill>
                <a:srgbClr val="0C377B"/>
              </a:solidFill>
              <a:cs typeface="Calibri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80-100 </a:t>
            </a:r>
            <a:r>
              <a:rPr lang="en-US" sz="2000" b="1" kern="0" dirty="0">
                <a:solidFill>
                  <a:srgbClr val="0C377B"/>
                </a:solidFill>
                <a:cs typeface="Calibri" pitchFamily="34" charset="0"/>
              </a:rPr>
              <a:t>km 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tunnel infrastructure </a:t>
            </a:r>
            <a:r>
              <a:rPr lang="en-US" sz="2000" kern="0" dirty="0">
                <a:solidFill>
                  <a:srgbClr val="0C377B"/>
                </a:solidFill>
                <a:cs typeface="Calibri" pitchFamily="34" charset="0"/>
              </a:rPr>
              <a:t>in Geneva </a:t>
            </a:r>
            <a:r>
              <a:rPr lang="en-US" sz="2000" kern="0" dirty="0" smtClean="0">
                <a:solidFill>
                  <a:srgbClr val="0C377B"/>
                </a:solidFill>
                <a:cs typeface="Calibri" pitchFamily="34" charset="0"/>
              </a:rPr>
              <a:t>area, site specific</a:t>
            </a:r>
            <a:endParaRPr lang="en-US" sz="2000" kern="0" dirty="0">
              <a:solidFill>
                <a:srgbClr val="0C377B"/>
              </a:solidFill>
              <a:cs typeface="Calibri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 err="1" smtClean="0">
                <a:solidFill>
                  <a:srgbClr val="0C377B"/>
                </a:solidFill>
                <a:cs typeface="Calibri" pitchFamily="34" charset="0"/>
              </a:rPr>
              <a:t>e</a:t>
            </a:r>
            <a:r>
              <a:rPr lang="en-US" sz="2000" b="1" kern="0" baseline="30000" dirty="0" err="1" smtClean="0">
                <a:solidFill>
                  <a:srgbClr val="0C377B"/>
                </a:solidFill>
                <a:cs typeface="Calibri" pitchFamily="34" charset="0"/>
              </a:rPr>
              <a:t>+</a:t>
            </a:r>
            <a:r>
              <a:rPr lang="en-US" sz="2000" b="1" i="1" kern="0" dirty="0" err="1" smtClean="0">
                <a:solidFill>
                  <a:srgbClr val="0C377B"/>
                </a:solidFill>
                <a:cs typeface="Calibri" pitchFamily="34" charset="0"/>
              </a:rPr>
              <a:t>e</a:t>
            </a:r>
            <a:r>
              <a:rPr lang="en-US" sz="2000" b="1" kern="0" baseline="30000" dirty="0" smtClean="0">
                <a:solidFill>
                  <a:srgbClr val="0C377B"/>
                </a:solidFill>
                <a:cs typeface="Calibri" pitchFamily="34" charset="0"/>
              </a:rPr>
              <a:t>-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 </a:t>
            </a:r>
            <a:r>
              <a:rPr lang="en-US" sz="2000" b="1" kern="0" dirty="0">
                <a:solidFill>
                  <a:srgbClr val="0C377B"/>
                </a:solidFill>
                <a:cs typeface="Calibri" pitchFamily="34" charset="0"/>
              </a:rPr>
              <a:t>collider 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(</a:t>
            </a:r>
            <a:r>
              <a:rPr lang="en-US" sz="2000" b="1" i="1" kern="0" dirty="0" smtClean="0">
                <a:solidFill>
                  <a:srgbClr val="0C377B"/>
                </a:solidFill>
                <a:cs typeface="Calibri" pitchFamily="34" charset="0"/>
              </a:rPr>
              <a:t>FCC-ee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),                </a:t>
            </a:r>
            <a:r>
              <a:rPr lang="en-US" sz="2000" kern="0" dirty="0" smtClean="0">
                <a:solidFill>
                  <a:srgbClr val="0C377B"/>
                </a:solidFill>
                <a:cs typeface="Calibri" pitchFamily="34" charset="0"/>
              </a:rPr>
              <a:t>as a possible first step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>
                <a:solidFill>
                  <a:srgbClr val="0C377B"/>
                </a:solidFill>
                <a:cs typeface="Calibri" pitchFamily="34" charset="0"/>
              </a:rPr>
              <a:t>p-e</a:t>
            </a:r>
            <a:r>
              <a:rPr lang="en-US" sz="2000" b="1" kern="0" dirty="0">
                <a:solidFill>
                  <a:srgbClr val="0C377B"/>
                </a:solidFill>
                <a:cs typeface="Calibri" pitchFamily="34" charset="0"/>
              </a:rPr>
              <a:t> (</a:t>
            </a:r>
            <a:r>
              <a:rPr lang="en-US" sz="2000" b="1" i="1" kern="0" dirty="0">
                <a:solidFill>
                  <a:srgbClr val="0C377B"/>
                </a:solidFill>
                <a:cs typeface="Calibri" pitchFamily="34" charset="0"/>
              </a:rPr>
              <a:t>FCC-he</a:t>
            </a:r>
            <a:r>
              <a:rPr lang="en-US" sz="2000" b="1" kern="0" dirty="0">
                <a:solidFill>
                  <a:srgbClr val="0C377B"/>
                </a:solidFill>
                <a:cs typeface="Calibri" pitchFamily="34" charset="0"/>
              </a:rPr>
              <a:t>) 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option,    </a:t>
            </a:r>
            <a:r>
              <a:rPr lang="en-US" sz="2000" kern="0" dirty="0" smtClean="0">
                <a:solidFill>
                  <a:srgbClr val="0C377B"/>
                </a:solidFill>
                <a:cs typeface="Calibri" pitchFamily="34" charset="0"/>
              </a:rPr>
              <a:t>integration one IP, FCC-</a:t>
            </a:r>
            <a:r>
              <a:rPr lang="en-US" sz="2000" kern="0" dirty="0" err="1" smtClean="0">
                <a:solidFill>
                  <a:srgbClr val="0C377B"/>
                </a:solidFill>
                <a:cs typeface="Calibri" pitchFamily="34" charset="0"/>
              </a:rPr>
              <a:t>hh</a:t>
            </a:r>
            <a:r>
              <a:rPr lang="en-US" sz="2000" kern="0" dirty="0" smtClean="0">
                <a:solidFill>
                  <a:srgbClr val="0C377B"/>
                </a:solidFill>
                <a:cs typeface="Calibri" pitchFamily="34" charset="0"/>
              </a:rPr>
              <a:t> &amp; ERL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HE-LHC</a:t>
            </a:r>
            <a:r>
              <a:rPr lang="en-US" sz="2000" kern="0" dirty="0" smtClean="0">
                <a:solidFill>
                  <a:srgbClr val="0C377B"/>
                </a:solidFill>
                <a:cs typeface="Calibri" pitchFamily="34" charset="0"/>
              </a:rPr>
              <a:t> with </a:t>
            </a:r>
            <a:r>
              <a:rPr lang="en-US" sz="2000" i="1" kern="0" dirty="0" smtClean="0">
                <a:solidFill>
                  <a:srgbClr val="0C377B"/>
                </a:solidFill>
                <a:cs typeface="Calibri" pitchFamily="34" charset="0"/>
              </a:rPr>
              <a:t>FCC-</a:t>
            </a:r>
            <a:r>
              <a:rPr lang="en-US" sz="2000" i="1" kern="0" dirty="0" err="1" smtClean="0">
                <a:solidFill>
                  <a:srgbClr val="0C377B"/>
                </a:solidFill>
                <a:cs typeface="Calibri" pitchFamily="34" charset="0"/>
              </a:rPr>
              <a:t>hh</a:t>
            </a:r>
            <a:r>
              <a:rPr lang="en-US" sz="2000" i="1" kern="0" dirty="0" smtClean="0">
                <a:solidFill>
                  <a:srgbClr val="0C377B"/>
                </a:solidFill>
                <a:cs typeface="Calibri" pitchFamily="34" charset="0"/>
              </a:rPr>
              <a:t> </a:t>
            </a:r>
            <a:r>
              <a:rPr lang="en-US" sz="2000" kern="0" dirty="0" smtClean="0">
                <a:solidFill>
                  <a:srgbClr val="0C377B"/>
                </a:solidFill>
                <a:cs typeface="Calibri" pitchFamily="34" charset="0"/>
              </a:rPr>
              <a:t>technology</a:t>
            </a:r>
            <a:endParaRPr lang="en-US" sz="2000" kern="0" dirty="0">
              <a:solidFill>
                <a:srgbClr val="0C377B"/>
              </a:solidFill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408" y="2943232"/>
            <a:ext cx="3833552" cy="40011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2000" b="1" kern="0" dirty="0" smtClean="0">
                <a:solidFill>
                  <a:srgbClr val="FF6600"/>
                </a:solidFill>
              </a:rPr>
              <a:t>~16 T </a:t>
            </a:r>
            <a:r>
              <a:rPr lang="fr-CH" sz="2000" b="1" kern="0" dirty="0" smtClean="0">
                <a:solidFill>
                  <a:srgbClr val="FF6600"/>
                </a:solidFill>
                <a:sym typeface="Symbol"/>
              </a:rPr>
              <a:t> 100 </a:t>
            </a:r>
            <a:r>
              <a:rPr lang="fr-CH" sz="2000" b="1" kern="0" dirty="0" err="1" smtClean="0">
                <a:solidFill>
                  <a:srgbClr val="FF6600"/>
                </a:solidFill>
                <a:sym typeface="Symbol"/>
              </a:rPr>
              <a:t>TeV</a:t>
            </a:r>
            <a:r>
              <a:rPr lang="fr-CH" sz="2000" b="1" kern="0" dirty="0" smtClean="0">
                <a:solidFill>
                  <a:srgbClr val="FF6600"/>
                </a:solidFill>
                <a:sym typeface="Symbol"/>
              </a:rPr>
              <a:t> </a:t>
            </a:r>
            <a:r>
              <a:rPr lang="fr-CH" sz="2000" b="1" i="1" kern="0" dirty="0" smtClean="0">
                <a:solidFill>
                  <a:srgbClr val="FF6600"/>
                </a:solidFill>
                <a:sym typeface="Symbol"/>
              </a:rPr>
              <a:t>pp</a:t>
            </a:r>
            <a:r>
              <a:rPr lang="fr-CH" sz="2000" b="1" kern="0" dirty="0" smtClean="0">
                <a:solidFill>
                  <a:srgbClr val="FF6600"/>
                </a:solidFill>
                <a:sym typeface="Symbol"/>
              </a:rPr>
              <a:t> in 100 km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188" y="-29029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/>
              <a:t>       </a:t>
            </a:r>
            <a:r>
              <a:rPr lang="en-GB" sz="3200" dirty="0" smtClean="0"/>
              <a:t>Future Circular Collider Study            </a:t>
            </a:r>
            <a:endParaRPr lang="en-GB" sz="2800" dirty="0" smtClean="0"/>
          </a:p>
          <a:p>
            <a:r>
              <a:rPr lang="en-GB" sz="2800" dirty="0" smtClean="0"/>
              <a:t>  Goal: CDR for European </a:t>
            </a:r>
            <a:r>
              <a:rPr lang="en-GB" sz="2800" dirty="0"/>
              <a:t>Strategy Update </a:t>
            </a:r>
            <a:r>
              <a:rPr lang="en-GB" sz="2800" dirty="0" smtClean="0"/>
              <a:t>2018/19</a:t>
            </a:r>
            <a:endParaRPr lang="en-GB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735577" y="5383226"/>
            <a:ext cx="2240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FFFF"/>
                </a:solidFill>
              </a:rPr>
              <a:t>suggested</a:t>
            </a:r>
          </a:p>
          <a:p>
            <a:r>
              <a:rPr lang="en-GB" sz="1400" dirty="0">
                <a:solidFill>
                  <a:srgbClr val="FFFFFF"/>
                </a:solidFill>
              </a:rPr>
              <a:t>i</a:t>
            </a:r>
            <a:r>
              <a:rPr lang="en-GB" sz="1400" dirty="0" smtClean="0">
                <a:solidFill>
                  <a:srgbClr val="FFFFFF"/>
                </a:solidFill>
              </a:rPr>
              <a:t>n 2010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582653" y="1315453"/>
            <a:ext cx="994106" cy="1010652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2653" y="1820295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HE-LHC</a:t>
            </a:r>
            <a:endParaRPr lang="en-GB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6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52929" t="11467" r="-186" b="36"/>
          <a:stretch/>
        </p:blipFill>
        <p:spPr>
          <a:xfrm>
            <a:off x="4843581" y="3087030"/>
            <a:ext cx="4320000" cy="3780000"/>
          </a:xfrm>
          <a:prstGeom prst="rect">
            <a:avLst/>
          </a:prstGeom>
        </p:spPr>
      </p:pic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9025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 bwMode="auto">
          <a:xfrm>
            <a:off x="430824" y="1308320"/>
            <a:ext cx="405402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FFFF00"/>
                </a:solidFill>
                <a:ea typeface="ＭＳ Ｐゴシック" charset="0"/>
              </a:rPr>
              <a:t>First FCC Week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Conference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 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Washington DC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23-27 March 2015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8733" y="5085184"/>
            <a:ext cx="2542684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0F0F0"/>
                </a:solidFill>
                <a:ea typeface="ＭＳ Ｐゴシック" charset="0"/>
                <a:hlinkClick r:id="rId5"/>
              </a:rPr>
              <a:t>http://cern.ch/fccw2015</a:t>
            </a:r>
            <a:endParaRPr lang="en-GB" b="1" dirty="0">
              <a:solidFill>
                <a:srgbClr val="F0F0F0"/>
              </a:solidFill>
              <a:ea typeface="ＭＳ Ｐゴシック" charset="0"/>
            </a:endParaRPr>
          </a:p>
        </p:txBody>
      </p:sp>
      <p:pic>
        <p:nvPicPr>
          <p:cNvPr id="1027" name="DBE644A3-2FCC-46FB-8AE7-AEB9D20B1D33" descr="Inline image 2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99" y="46"/>
            <a:ext cx="4323173" cy="309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551793" y="3130475"/>
            <a:ext cx="16514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55A0"/>
                </a:solidFill>
              </a:rPr>
              <a:t>468</a:t>
            </a:r>
          </a:p>
          <a:p>
            <a:pPr algn="ctr"/>
            <a:r>
              <a:rPr lang="en-US" sz="2000" b="1" dirty="0" smtClean="0">
                <a:solidFill>
                  <a:srgbClr val="0055A0"/>
                </a:solidFill>
              </a:rPr>
              <a:t>Participants</a:t>
            </a:r>
            <a:endParaRPr lang="en-US" sz="2000" b="1" dirty="0">
              <a:solidFill>
                <a:srgbClr val="0055A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71783" y="5313185"/>
            <a:ext cx="2617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55A0"/>
                </a:solidFill>
              </a:rPr>
              <a:t>24</a:t>
            </a:r>
            <a:r>
              <a:rPr lang="en-US" sz="3600" dirty="0" smtClean="0">
                <a:solidFill>
                  <a:srgbClr val="0055A0"/>
                </a:solidFill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0055A0"/>
                </a:solidFill>
              </a:rPr>
              <a:t>Countries</a:t>
            </a:r>
            <a:endParaRPr lang="en-US" sz="2400" b="1" dirty="0">
              <a:solidFill>
                <a:srgbClr val="0055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22419" y="4246615"/>
            <a:ext cx="1399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55A0"/>
                </a:solidFill>
              </a:rPr>
              <a:t>168 </a:t>
            </a:r>
            <a:r>
              <a:rPr lang="en-US" sz="3600" dirty="0" smtClean="0">
                <a:solidFill>
                  <a:srgbClr val="0055A0"/>
                </a:solidFill>
              </a:rPr>
              <a:t/>
            </a:r>
            <a:br>
              <a:rPr lang="en-US" sz="3600" dirty="0" smtClean="0">
                <a:solidFill>
                  <a:srgbClr val="0055A0"/>
                </a:solidFill>
              </a:rPr>
            </a:br>
            <a:r>
              <a:rPr lang="en-US" sz="2000" b="1" dirty="0" smtClean="0">
                <a:solidFill>
                  <a:srgbClr val="0055A0"/>
                </a:solidFill>
              </a:rPr>
              <a:t>Institutes</a:t>
            </a:r>
            <a:endParaRPr lang="en-US" sz="2400" b="1" dirty="0">
              <a:solidFill>
                <a:srgbClr val="0055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r="385"/>
          <a:stretch/>
        </p:blipFill>
        <p:spPr>
          <a:xfrm>
            <a:off x="-3590" y="7494"/>
            <a:ext cx="4860000" cy="68580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0032" y="3118483"/>
            <a:ext cx="3672408" cy="199170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967490" y="2492896"/>
            <a:ext cx="2736647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0F0F0"/>
                </a:solidFill>
                <a:ea typeface="ＭＳ Ｐゴシック" charset="0"/>
                <a:hlinkClick r:id="rId10"/>
              </a:rPr>
              <a:t>http://</a:t>
            </a:r>
            <a:r>
              <a:rPr lang="en-GB" b="1" dirty="0" smtClean="0">
                <a:solidFill>
                  <a:srgbClr val="F0F0F0"/>
                </a:solidFill>
                <a:ea typeface="ＭＳ Ｐゴシック" charset="0"/>
                <a:hlinkClick r:id="rId10"/>
              </a:rPr>
              <a:t>cern.ch/fccw2016</a:t>
            </a:r>
            <a:endParaRPr lang="en-GB" b="1" dirty="0">
              <a:solidFill>
                <a:srgbClr val="F0F0F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0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34925" y="1064534"/>
            <a:ext cx="9109075" cy="5111750"/>
          </a:xfrm>
        </p:spPr>
        <p:txBody>
          <a:bodyPr>
            <a:noAutofit/>
          </a:bodyPr>
          <a:lstStyle/>
          <a:p>
            <a:pPr>
              <a:buClr>
                <a:srgbClr val="0C377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 smtClean="0"/>
              <a:t>FCC colliders offer plenty of R&amp;D possibilities for vacuum, surfaces, and material plus their interactions with lepton and hadron beams</a:t>
            </a:r>
          </a:p>
          <a:p>
            <a:pPr>
              <a:buClr>
                <a:srgbClr val="0C377B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FF"/>
                </a:solidFill>
              </a:rPr>
              <a:t>a</a:t>
            </a:r>
            <a:r>
              <a:rPr lang="en-GB" dirty="0" smtClean="0">
                <a:solidFill>
                  <a:srgbClr val="0000FF"/>
                </a:solidFill>
              </a:rPr>
              <a:t> few highlights: </a:t>
            </a:r>
          </a:p>
          <a:p>
            <a:pPr lvl="1">
              <a:buClr>
                <a:srgbClr val="0C377B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sz="2800" dirty="0" smtClean="0">
                <a:solidFill>
                  <a:srgbClr val="FF0000"/>
                </a:solidFill>
              </a:rPr>
              <a:t>synchrotron radiation for </a:t>
            </a:r>
            <a:r>
              <a:rPr lang="en-GB" sz="2800" dirty="0" err="1" smtClean="0">
                <a:solidFill>
                  <a:srgbClr val="FF0000"/>
                </a:solidFill>
              </a:rPr>
              <a:t>hh</a:t>
            </a:r>
            <a:r>
              <a:rPr lang="en-GB" sz="2800" dirty="0" smtClean="0">
                <a:solidFill>
                  <a:srgbClr val="FF0000"/>
                </a:solidFill>
              </a:rPr>
              <a:t> &amp; </a:t>
            </a:r>
            <a:r>
              <a:rPr lang="en-GB" sz="2800" dirty="0" err="1" smtClean="0">
                <a:solidFill>
                  <a:srgbClr val="FF0000"/>
                </a:solidFill>
              </a:rPr>
              <a:t>ee</a:t>
            </a:r>
            <a:endParaRPr lang="en-GB" sz="2800" dirty="0">
              <a:solidFill>
                <a:srgbClr val="FF0000"/>
              </a:solidFill>
            </a:endParaRPr>
          </a:p>
          <a:p>
            <a:pPr lvl="1">
              <a:buClr>
                <a:srgbClr val="0C377B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 smtClean="0">
                <a:solidFill>
                  <a:srgbClr val="FF0000"/>
                </a:solidFill>
              </a:rPr>
              <a:t>machine protection against damage, </a:t>
            </a:r>
            <a:r>
              <a:rPr lang="en-GB" sz="2800" dirty="0" err="1" smtClean="0">
                <a:solidFill>
                  <a:srgbClr val="FF0000"/>
                </a:solidFill>
              </a:rPr>
              <a:t>Pb</a:t>
            </a:r>
            <a:r>
              <a:rPr lang="en-GB" sz="2800" dirty="0" smtClean="0">
                <a:solidFill>
                  <a:srgbClr val="FF0000"/>
                </a:solidFill>
              </a:rPr>
              <a:t> &amp; W masks,…</a:t>
            </a:r>
          </a:p>
          <a:p>
            <a:pPr lvl="1">
              <a:buClr>
                <a:srgbClr val="0C377B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 smtClean="0">
                <a:solidFill>
                  <a:srgbClr val="FF0000"/>
                </a:solidFill>
              </a:rPr>
              <a:t>cost-efficient designs (various coatings: </a:t>
            </a:r>
            <a:r>
              <a:rPr lang="en-GB" sz="2800" dirty="0" err="1" smtClean="0">
                <a:solidFill>
                  <a:srgbClr val="FF0000"/>
                </a:solidFill>
              </a:rPr>
              <a:t>TiN</a:t>
            </a:r>
            <a:r>
              <a:rPr lang="en-GB" sz="2800" dirty="0" smtClean="0">
                <a:solidFill>
                  <a:srgbClr val="FF0000"/>
                </a:solidFill>
              </a:rPr>
              <a:t>, NEG, a-C, HTS, </a:t>
            </a:r>
            <a:r>
              <a:rPr lang="en-GB" sz="2800" dirty="0" err="1" smtClean="0">
                <a:solidFill>
                  <a:srgbClr val="FF0000"/>
                </a:solidFill>
              </a:rPr>
              <a:t>Nb</a:t>
            </a:r>
            <a:r>
              <a:rPr lang="en-GB" sz="2800" dirty="0" smtClean="0">
                <a:solidFill>
                  <a:srgbClr val="FF0000"/>
                </a:solidFill>
              </a:rPr>
              <a:t>/Cu,…), and surface treatments (LASE)</a:t>
            </a:r>
          </a:p>
          <a:p>
            <a:pPr lvl="1">
              <a:buClr>
                <a:srgbClr val="0C377B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 smtClean="0">
                <a:solidFill>
                  <a:srgbClr val="FF0000"/>
                </a:solidFill>
              </a:rPr>
              <a:t>cost-effective production (additive manufacturing)</a:t>
            </a:r>
          </a:p>
          <a:p>
            <a:pPr lvl="1">
              <a:buClr>
                <a:srgbClr val="0C377B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 smtClean="0">
                <a:solidFill>
                  <a:srgbClr val="FF0000"/>
                </a:solidFill>
              </a:rPr>
              <a:t>novel approaches: e-lenses, foams, crystals, total photon reflection …</a:t>
            </a:r>
          </a:p>
          <a:p>
            <a:pPr lvl="0">
              <a:buClr>
                <a:srgbClr val="0C377B"/>
              </a:buClr>
              <a:buSzPct val="100000"/>
            </a:pPr>
            <a:r>
              <a:rPr lang="en-GB" dirty="0">
                <a:solidFill>
                  <a:prstClr val="black"/>
                </a:solidFill>
              </a:rPr>
              <a:t>m</a:t>
            </a:r>
            <a:r>
              <a:rPr lang="en-GB" dirty="0" smtClean="0">
                <a:solidFill>
                  <a:prstClr val="black"/>
                </a:solidFill>
              </a:rPr>
              <a:t>aterial properties </a:t>
            </a:r>
            <a:r>
              <a:rPr lang="en-GB" dirty="0" smtClean="0">
                <a:solidFill>
                  <a:prstClr val="black"/>
                </a:solidFill>
              </a:rPr>
              <a:t>matter</a:t>
            </a:r>
            <a:r>
              <a:rPr lang="en-GB" dirty="0" smtClean="0">
                <a:solidFill>
                  <a:prstClr val="black"/>
                </a:solidFill>
              </a:rPr>
              <a:t>! –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SEY, conductivity, SR </a:t>
            </a:r>
            <a:r>
              <a:rPr lang="en-GB" dirty="0" smtClean="0">
                <a:solidFill>
                  <a:prstClr val="black"/>
                </a:solidFill>
              </a:rPr>
              <a:t>shielding, </a:t>
            </a:r>
            <a:r>
              <a:rPr lang="en-GB" dirty="0" smtClean="0">
                <a:solidFill>
                  <a:prstClr val="black"/>
                </a:solidFill>
              </a:rPr>
              <a:t>nuclear &amp; </a:t>
            </a:r>
            <a:r>
              <a:rPr lang="en-GB" dirty="0" smtClean="0">
                <a:solidFill>
                  <a:prstClr val="black"/>
                </a:solidFill>
              </a:rPr>
              <a:t>el.-</a:t>
            </a:r>
            <a:r>
              <a:rPr lang="en-GB" dirty="0" err="1" smtClean="0">
                <a:solidFill>
                  <a:prstClr val="black"/>
                </a:solidFill>
              </a:rPr>
              <a:t>magn</a:t>
            </a:r>
            <a:r>
              <a:rPr lang="en-GB" dirty="0" smtClean="0">
                <a:solidFill>
                  <a:prstClr val="black"/>
                </a:solidFill>
              </a:rPr>
              <a:t>. stopping </a:t>
            </a:r>
            <a:r>
              <a:rPr lang="en-GB" dirty="0" smtClean="0">
                <a:solidFill>
                  <a:prstClr val="black"/>
                </a:solidFill>
              </a:rPr>
              <a:t>power, cost, efficiency,…</a:t>
            </a:r>
            <a:endParaRPr lang="en-GB" sz="2800" dirty="0" smtClean="0">
              <a:solidFill>
                <a:srgbClr val="FF0000"/>
              </a:solidFill>
            </a:endParaRPr>
          </a:p>
          <a:p>
            <a:pPr lvl="1">
              <a:buClr>
                <a:srgbClr val="0C377B"/>
              </a:buClr>
              <a:buSzPct val="100000"/>
              <a:buFont typeface="Wingdings" panose="05000000000000000000" pitchFamily="2" charset="2"/>
              <a:buChar char="ü"/>
            </a:pPr>
            <a:endParaRPr lang="en-GB" sz="2800" dirty="0" smtClean="0">
              <a:solidFill>
                <a:srgbClr val="FF0000"/>
              </a:solidFill>
            </a:endParaRPr>
          </a:p>
          <a:p>
            <a:pPr marL="457200" lvl="1" indent="0">
              <a:buClr>
                <a:srgbClr val="0C377B"/>
              </a:buClr>
              <a:buSzPct val="100000"/>
              <a:buNone/>
            </a:pPr>
            <a:r>
              <a:rPr lang="en-GB" sz="2400" dirty="0" smtClean="0"/>
              <a:t> </a:t>
            </a:r>
            <a:endParaRPr lang="en-GB" sz="2400" dirty="0"/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GB" sz="1600" dirty="0"/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GB" sz="2000" dirty="0"/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kern="0" dirty="0" smtClean="0"/>
              <a:t>    </a:t>
            </a:r>
            <a:r>
              <a:rPr lang="en-US" sz="4800" kern="0" dirty="0" smtClean="0"/>
              <a:t>    </a:t>
            </a:r>
            <a:r>
              <a:rPr lang="en-US" sz="4800" kern="0" dirty="0" smtClean="0"/>
              <a:t>some</a:t>
            </a:r>
            <a:r>
              <a:rPr lang="en-US" sz="4800" kern="0" dirty="0" smtClean="0"/>
              <a:t> </a:t>
            </a:r>
            <a:r>
              <a:rPr lang="en-US" sz="4800" kern="0" dirty="0" smtClean="0"/>
              <a:t>conclusions</a:t>
            </a:r>
            <a:endParaRPr lang="en-US" sz="4800" kern="0" dirty="0"/>
          </a:p>
        </p:txBody>
      </p:sp>
      <p:pic>
        <p:nvPicPr>
          <p:cNvPr id="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19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01" t="2259" r="1200" b="5065"/>
          <a:stretch/>
        </p:blipFill>
        <p:spPr>
          <a:xfrm>
            <a:off x="0" y="0"/>
            <a:ext cx="9144000" cy="615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3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62" y="260648"/>
            <a:ext cx="9180511" cy="597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椭圆 7"/>
          <p:cNvSpPr/>
          <p:nvPr/>
        </p:nvSpPr>
        <p:spPr>
          <a:xfrm>
            <a:off x="1253530" y="3104738"/>
            <a:ext cx="3090502" cy="300890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>
              <a:solidFill>
                <a:prstClr val="white"/>
              </a:solidFill>
            </a:endParaRPr>
          </a:p>
        </p:txBody>
      </p:sp>
      <p:sp>
        <p:nvSpPr>
          <p:cNvPr id="26" name="椭圆 8"/>
          <p:cNvSpPr/>
          <p:nvPr/>
        </p:nvSpPr>
        <p:spPr>
          <a:xfrm>
            <a:off x="3444510" y="2798308"/>
            <a:ext cx="1923816" cy="182494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9462" y="0"/>
            <a:ext cx="9143999" cy="892552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000" b="1" kern="0" dirty="0" err="1">
                <a:solidFill>
                  <a:srgbClr val="FFFF00"/>
                </a:solidFill>
                <a:cs typeface="Calibri" pitchFamily="34" charset="0"/>
              </a:rPr>
              <a:t>CepC</a:t>
            </a:r>
            <a:r>
              <a:rPr lang="en-GB" sz="3000" b="1" kern="0" dirty="0">
                <a:solidFill>
                  <a:srgbClr val="FFFF00"/>
                </a:solidFill>
                <a:cs typeface="Calibri" pitchFamily="34" charset="0"/>
              </a:rPr>
              <a:t>/</a:t>
            </a:r>
            <a:r>
              <a:rPr lang="en-GB" sz="3000" b="1" kern="0" dirty="0" err="1">
                <a:solidFill>
                  <a:srgbClr val="FFFF00"/>
                </a:solidFill>
                <a:cs typeface="Calibri" pitchFamily="34" charset="0"/>
              </a:rPr>
              <a:t>SppC</a:t>
            </a:r>
            <a:r>
              <a:rPr lang="en-GB" sz="3000" b="1" kern="0" dirty="0">
                <a:solidFill>
                  <a:srgbClr val="FFFF00"/>
                </a:solidFill>
                <a:cs typeface="Calibri" pitchFamily="34" charset="0"/>
              </a:rPr>
              <a:t> study (CAS-IHEP) </a:t>
            </a:r>
            <a:r>
              <a:rPr lang="en-GB" sz="3000" b="1" kern="0" dirty="0" smtClean="0">
                <a:solidFill>
                  <a:srgbClr val="FFFF00"/>
                </a:solidFill>
                <a:cs typeface="Calibri" pitchFamily="34" charset="0"/>
              </a:rPr>
              <a:t>100 </a:t>
            </a:r>
            <a:r>
              <a:rPr lang="en-GB" sz="3000" b="1" kern="0" dirty="0">
                <a:solidFill>
                  <a:srgbClr val="FFFF00"/>
                </a:solidFill>
                <a:cs typeface="Calibri" pitchFamily="34" charset="0"/>
              </a:rPr>
              <a:t>km</a:t>
            </a:r>
            <a:r>
              <a:rPr lang="en-GB" sz="2400" b="1" kern="0" dirty="0">
                <a:solidFill>
                  <a:srgbClr val="FFFF00"/>
                </a:solidFill>
                <a:cs typeface="Calibri" pitchFamily="34" charset="0"/>
              </a:rPr>
              <a:t> </a:t>
            </a:r>
            <a:r>
              <a:rPr lang="en-GB" sz="2400" b="1" kern="0" dirty="0" smtClean="0">
                <a:solidFill>
                  <a:srgbClr val="FFFF00"/>
                </a:solidFill>
                <a:cs typeface="Calibri" pitchFamily="34" charset="0"/>
              </a:rPr>
              <a:t>(new baseline!) , </a:t>
            </a:r>
            <a:r>
              <a:rPr lang="en-GB" sz="2800" b="1" kern="0" dirty="0" err="1" smtClean="0">
                <a:solidFill>
                  <a:srgbClr val="FFFF00"/>
                </a:solidFill>
                <a:cs typeface="Calibri" pitchFamily="34" charset="0"/>
              </a:rPr>
              <a:t>e</a:t>
            </a:r>
            <a:r>
              <a:rPr lang="en-GB" sz="2800" b="1" kern="0" baseline="30000" dirty="0" err="1" smtClean="0">
                <a:solidFill>
                  <a:srgbClr val="FFFF00"/>
                </a:solidFill>
                <a:cs typeface="Calibri" pitchFamily="34" charset="0"/>
              </a:rPr>
              <a:t>+</a:t>
            </a:r>
            <a:r>
              <a:rPr lang="en-GB" sz="2800" b="1" kern="0" dirty="0" err="1" smtClean="0">
                <a:solidFill>
                  <a:srgbClr val="FFFF00"/>
                </a:solidFill>
                <a:cs typeface="Calibri" pitchFamily="34" charset="0"/>
              </a:rPr>
              <a:t>e</a:t>
            </a:r>
            <a:r>
              <a:rPr lang="en-GB" sz="2800" b="1" kern="0" baseline="30000" dirty="0" smtClean="0">
                <a:solidFill>
                  <a:srgbClr val="FFFF00"/>
                </a:solidFill>
                <a:cs typeface="Calibri" pitchFamily="34" charset="0"/>
              </a:rPr>
              <a:t>-</a:t>
            </a:r>
            <a:r>
              <a:rPr lang="en-GB" sz="2800" b="1" kern="0" dirty="0" smtClean="0">
                <a:solidFill>
                  <a:srgbClr val="FFFF00"/>
                </a:solidFill>
                <a:cs typeface="Calibri" pitchFamily="34" charset="0"/>
              </a:rPr>
              <a:t> </a:t>
            </a:r>
            <a:r>
              <a:rPr lang="en-GB" sz="2800" b="1" kern="0" dirty="0">
                <a:solidFill>
                  <a:srgbClr val="FFFF00"/>
                </a:solidFill>
                <a:cs typeface="Calibri" pitchFamily="34" charset="0"/>
              </a:rPr>
              <a:t>collisions ~2028; </a:t>
            </a:r>
            <a:r>
              <a:rPr lang="en-GB" sz="2800" b="1" i="1" kern="0" dirty="0">
                <a:solidFill>
                  <a:srgbClr val="FFFF00"/>
                </a:solidFill>
                <a:cs typeface="Calibri" pitchFamily="34" charset="0"/>
              </a:rPr>
              <a:t>pp</a:t>
            </a:r>
            <a:r>
              <a:rPr lang="en-GB" sz="2800" b="1" kern="0" dirty="0">
                <a:solidFill>
                  <a:srgbClr val="FFFF00"/>
                </a:solidFill>
                <a:cs typeface="Calibri" pitchFamily="34" charset="0"/>
              </a:rPr>
              <a:t> collisions ~2042</a:t>
            </a:r>
          </a:p>
        </p:txBody>
      </p:sp>
      <p:sp>
        <p:nvSpPr>
          <p:cNvPr id="9" name="Rectangle 8"/>
          <p:cNvSpPr/>
          <p:nvPr/>
        </p:nvSpPr>
        <p:spPr>
          <a:xfrm>
            <a:off x="4045892" y="1393703"/>
            <a:ext cx="4003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kern="0" dirty="0">
                <a:solidFill>
                  <a:prstClr val="white"/>
                </a:solidFill>
                <a:ea typeface="黑体" pitchFamily="2" charset="-122"/>
              </a:rPr>
              <a:t>Qinhuangdao (</a:t>
            </a:r>
            <a:r>
              <a:rPr lang="zh-CN" altLang="en-US" sz="2800" kern="0" dirty="0">
                <a:solidFill>
                  <a:prstClr val="white"/>
                </a:solidFill>
                <a:ea typeface="黑体" pitchFamily="2" charset="-122"/>
              </a:rPr>
              <a:t>秦皇岛）</a:t>
            </a:r>
            <a:endParaRPr lang="en-GB" kern="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62215" y="3356992"/>
            <a:ext cx="257428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ea typeface="黑体" pitchFamily="2" charset="-122"/>
              </a:rPr>
              <a:t>easy access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ea typeface="黑体" pitchFamily="2" charset="-122"/>
              </a:rPr>
              <a:t>300 km east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ea typeface="黑体" pitchFamily="2" charset="-122"/>
              </a:rPr>
              <a:t>from Beijing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ea typeface="黑体" pitchFamily="2" charset="-122"/>
              </a:rPr>
              <a:t>3 h by car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ea typeface="黑体" pitchFamily="2" charset="-122"/>
              </a:rPr>
              <a:t>1 h by train </a:t>
            </a:r>
            <a:endParaRPr lang="zh-CN" altLang="en-US" sz="2000" kern="0" dirty="0">
              <a:solidFill>
                <a:prstClr val="white"/>
              </a:solidFill>
              <a:ea typeface="黑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99412" y="5928973"/>
            <a:ext cx="134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Yifang Wang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34305" y="2011268"/>
            <a:ext cx="1858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800" b="1" dirty="0" err="1">
                <a:solidFill>
                  <a:srgbClr val="FF0000"/>
                </a:solidFill>
              </a:rPr>
              <a:t>CepC</a:t>
            </a:r>
            <a:r>
              <a:rPr lang="en-GB" sz="2800" b="1" dirty="0">
                <a:solidFill>
                  <a:srgbClr val="FF0000"/>
                </a:solidFill>
              </a:rPr>
              <a:t>, </a:t>
            </a:r>
            <a:r>
              <a:rPr lang="en-GB" sz="2800" b="1" dirty="0" err="1">
                <a:solidFill>
                  <a:srgbClr val="FF0000"/>
                </a:solidFill>
              </a:rPr>
              <a:t>SppC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83470" y="5759094"/>
            <a:ext cx="252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>
                <a:solidFill>
                  <a:srgbClr val="FFC000"/>
                </a:solidFill>
              </a:rPr>
              <a:t>“Chinese Toscana”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14092" y="3240443"/>
            <a:ext cx="1314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b="1" dirty="0">
                <a:solidFill>
                  <a:srgbClr val="FF0000"/>
                </a:solidFill>
              </a:rPr>
              <a:t>100 km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143766" y="3016568"/>
            <a:ext cx="1143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b="1" dirty="0">
                <a:solidFill>
                  <a:srgbClr val="FF0000"/>
                </a:solidFill>
              </a:rPr>
              <a:t>50 km </a:t>
            </a:r>
          </a:p>
        </p:txBody>
      </p:sp>
    </p:spTree>
    <p:extLst>
      <p:ext uri="{BB962C8B-B14F-4D97-AF65-F5344CB8AC3E}">
        <p14:creationId xmlns:p14="http://schemas.microsoft.com/office/powerpoint/2010/main" val="35057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4636"/>
            <a:ext cx="9144000" cy="6846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09347" y="6488668"/>
            <a:ext cx="254269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C377B"/>
                </a:solidFill>
              </a:rPr>
              <a:t>M. Koratzinos, </a:t>
            </a:r>
            <a:r>
              <a:rPr lang="en-GB" dirty="0" err="1" smtClean="0">
                <a:solidFill>
                  <a:srgbClr val="0C377B"/>
                </a:solidFill>
              </a:rPr>
              <a:t>HongKong</a:t>
            </a:r>
            <a:endParaRPr lang="en-GB" dirty="0">
              <a:solidFill>
                <a:srgbClr val="0C377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046" y="-46644"/>
            <a:ext cx="9152046" cy="972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800" b="1" kern="0" dirty="0" smtClean="0">
                <a:solidFill>
                  <a:srgbClr val="FFFF00"/>
                </a:solidFill>
                <a:cs typeface="Calibri" pitchFamily="34" charset="0"/>
              </a:rPr>
              <a:t>alternative CEPC sites</a:t>
            </a:r>
            <a:endParaRPr lang="en-GB" sz="4800" b="1" kern="0" dirty="0">
              <a:solidFill>
                <a:srgbClr val="FFFF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9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923803" y="2040959"/>
            <a:ext cx="761122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523902"/>
                </a:solidFill>
              </a:rPr>
              <a:t>Constr.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745568" y="2040959"/>
            <a:ext cx="1485531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58293" y="212086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C377B"/>
                </a:solidFill>
              </a:rPr>
              <a:t>LEP</a:t>
            </a:r>
          </a:p>
        </p:txBody>
      </p:sp>
      <p:sp>
        <p:nvSpPr>
          <p:cNvPr id="70" name="Rectangle 69"/>
          <p:cNvSpPr/>
          <p:nvPr/>
        </p:nvSpPr>
        <p:spPr>
          <a:xfrm>
            <a:off x="3151755" y="2798088"/>
            <a:ext cx="1368000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523902"/>
                </a:solidFill>
              </a:rPr>
              <a:t>Construction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551897" y="2798088"/>
            <a:ext cx="1625216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318941" y="2798088"/>
            <a:ext cx="786256" cy="529137"/>
          </a:xfrm>
          <a:prstGeom prst="rect">
            <a:avLst/>
          </a:prstGeom>
          <a:solidFill>
            <a:srgbClr val="117F8E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E4F9FC"/>
                </a:solidFill>
              </a:rPr>
              <a:t>Proto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096592" y="2798088"/>
            <a:ext cx="1186586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EFF6FB"/>
                </a:solidFill>
              </a:rPr>
              <a:t>Design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209256" y="2877990"/>
            <a:ext cx="275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C377B"/>
                </a:solidFill>
              </a:rPr>
              <a:t>LHC – operation run 2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102935" y="3555217"/>
            <a:ext cx="1383725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523902"/>
                </a:solidFill>
              </a:rPr>
              <a:t>Construction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518152" y="3555217"/>
            <a:ext cx="1567125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851920" y="3555217"/>
            <a:ext cx="1185344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EFF6FB"/>
                </a:solidFill>
              </a:rPr>
              <a:t>Design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77176" y="3635119"/>
            <a:ext cx="297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C377B"/>
                </a:solidFill>
              </a:rPr>
              <a:t>HL-LHC - ongoing project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22541" y="4916087"/>
            <a:ext cx="3385431" cy="529137"/>
            <a:chOff x="5722541" y="5110794"/>
            <a:chExt cx="3385431" cy="529137"/>
          </a:xfrm>
        </p:grpSpPr>
        <p:sp>
          <p:nvSpPr>
            <p:cNvPr id="63" name="Rectangle 62"/>
            <p:cNvSpPr/>
            <p:nvPr/>
          </p:nvSpPr>
          <p:spPr>
            <a:xfrm>
              <a:off x="8176308" y="5110794"/>
              <a:ext cx="931664" cy="529137"/>
            </a:xfrm>
            <a:prstGeom prst="rect">
              <a:avLst/>
            </a:prstGeom>
            <a:solidFill>
              <a:srgbClr val="B1BF10"/>
            </a:solidFill>
            <a:ln>
              <a:gradFill flip="none" rotWithShape="1">
                <a:gsLst>
                  <a:gs pos="5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393D05"/>
                  </a:solidFill>
                </a:rPr>
                <a:t>Physics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660231" y="5110794"/>
              <a:ext cx="1483137" cy="529137"/>
            </a:xfrm>
            <a:prstGeom prst="rect">
              <a:avLst/>
            </a:prstGeom>
            <a:solidFill>
              <a:srgbClr val="F5AC07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523902"/>
                  </a:solidFill>
                </a:rPr>
                <a:t>Construction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722541" y="5110794"/>
              <a:ext cx="904749" cy="529137"/>
            </a:xfrm>
            <a:prstGeom prst="rect">
              <a:avLst/>
            </a:prstGeom>
            <a:solidFill>
              <a:srgbClr val="117F8E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E4F9FC"/>
                  </a:solidFill>
                </a:rPr>
                <a:t>Proto</a:t>
              </a:r>
            </a:p>
          </p:txBody>
        </p:sp>
      </p:grpSp>
      <p:cxnSp>
        <p:nvCxnSpPr>
          <p:cNvPr id="85" name="Straight Connector 84"/>
          <p:cNvCxnSpPr/>
          <p:nvPr/>
        </p:nvCxnSpPr>
        <p:spPr>
          <a:xfrm>
            <a:off x="604444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83884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C377B"/>
                </a:solidFill>
              </a:rPr>
              <a:t>1980</a:t>
            </a:r>
          </a:p>
        </p:txBody>
      </p:sp>
      <p:cxnSp>
        <p:nvCxnSpPr>
          <p:cNvPr id="87" name="Straight Connector 86"/>
          <p:cNvCxnSpPr/>
          <p:nvPr/>
        </p:nvCxnSpPr>
        <p:spPr>
          <a:xfrm>
            <a:off x="1264843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944283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C377B"/>
                </a:solidFill>
              </a:rPr>
              <a:t>1985</a:t>
            </a:r>
          </a:p>
        </p:txBody>
      </p:sp>
      <p:cxnSp>
        <p:nvCxnSpPr>
          <p:cNvPr id="89" name="Straight Connector 88"/>
          <p:cNvCxnSpPr/>
          <p:nvPr/>
        </p:nvCxnSpPr>
        <p:spPr>
          <a:xfrm>
            <a:off x="1925242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604682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C377B"/>
                </a:solidFill>
              </a:rPr>
              <a:t>1990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2585641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2265081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C377B"/>
                </a:solidFill>
              </a:rPr>
              <a:t>1995</a:t>
            </a:r>
          </a:p>
        </p:txBody>
      </p:sp>
      <p:cxnSp>
        <p:nvCxnSpPr>
          <p:cNvPr id="93" name="Straight Connector 92"/>
          <p:cNvCxnSpPr/>
          <p:nvPr/>
        </p:nvCxnSpPr>
        <p:spPr>
          <a:xfrm>
            <a:off x="3231099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2910539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C377B"/>
                </a:solidFill>
              </a:rPr>
              <a:t>2000</a:t>
            </a:r>
          </a:p>
        </p:txBody>
      </p:sp>
      <p:cxnSp>
        <p:nvCxnSpPr>
          <p:cNvPr id="95" name="Straight Connector 94"/>
          <p:cNvCxnSpPr/>
          <p:nvPr/>
        </p:nvCxnSpPr>
        <p:spPr>
          <a:xfrm>
            <a:off x="3891498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570938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C377B"/>
                </a:solidFill>
              </a:rPr>
              <a:t>2005</a:t>
            </a:r>
          </a:p>
        </p:txBody>
      </p:sp>
      <p:cxnSp>
        <p:nvCxnSpPr>
          <p:cNvPr id="97" name="Straight Connector 96"/>
          <p:cNvCxnSpPr/>
          <p:nvPr/>
        </p:nvCxnSpPr>
        <p:spPr>
          <a:xfrm>
            <a:off x="4551897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4231337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C377B"/>
                </a:solidFill>
              </a:rPr>
              <a:t>2010</a:t>
            </a:r>
          </a:p>
        </p:txBody>
      </p:sp>
      <p:cxnSp>
        <p:nvCxnSpPr>
          <p:cNvPr id="99" name="Straight Connector 98"/>
          <p:cNvCxnSpPr/>
          <p:nvPr/>
        </p:nvCxnSpPr>
        <p:spPr>
          <a:xfrm>
            <a:off x="5197355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4876795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C377B"/>
                </a:solidFill>
              </a:rPr>
              <a:t>2015</a:t>
            </a:r>
          </a:p>
        </p:txBody>
      </p:sp>
      <p:cxnSp>
        <p:nvCxnSpPr>
          <p:cNvPr id="101" name="Straight Connector 100"/>
          <p:cNvCxnSpPr/>
          <p:nvPr/>
        </p:nvCxnSpPr>
        <p:spPr>
          <a:xfrm>
            <a:off x="5857754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5537194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C377B"/>
                </a:solidFill>
              </a:rPr>
              <a:t>2020</a:t>
            </a:r>
          </a:p>
        </p:txBody>
      </p:sp>
      <p:cxnSp>
        <p:nvCxnSpPr>
          <p:cNvPr id="103" name="Straight Connector 102"/>
          <p:cNvCxnSpPr/>
          <p:nvPr/>
        </p:nvCxnSpPr>
        <p:spPr>
          <a:xfrm>
            <a:off x="6518153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6197593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C377B"/>
                </a:solidFill>
              </a:rPr>
              <a:t>2025</a:t>
            </a:r>
          </a:p>
        </p:txBody>
      </p:sp>
      <p:cxnSp>
        <p:nvCxnSpPr>
          <p:cNvPr id="105" name="Straight Connector 104"/>
          <p:cNvCxnSpPr/>
          <p:nvPr/>
        </p:nvCxnSpPr>
        <p:spPr>
          <a:xfrm>
            <a:off x="7163611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6843051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C377B"/>
                </a:solidFill>
              </a:rPr>
              <a:t>2030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7503450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C377B"/>
                </a:solidFill>
              </a:rPr>
              <a:t>2035</a:t>
            </a:r>
          </a:p>
        </p:txBody>
      </p:sp>
      <p:sp>
        <p:nvSpPr>
          <p:cNvPr id="109" name="Left-Right Arrow 108"/>
          <p:cNvSpPr/>
          <p:nvPr/>
        </p:nvSpPr>
        <p:spPr>
          <a:xfrm>
            <a:off x="5436096" y="4229084"/>
            <a:ext cx="2707272" cy="592170"/>
          </a:xfrm>
          <a:prstGeom prst="leftRightArrow">
            <a:avLst>
              <a:gd name="adj1" fmla="val 62131"/>
              <a:gd name="adj2" fmla="val 30174"/>
            </a:avLst>
          </a:prstGeom>
          <a:solidFill>
            <a:srgbClr val="FCD30E"/>
          </a:solidFill>
          <a:ln w="31750">
            <a:solidFill>
              <a:srgbClr val="6B59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73D54"/>
                </a:solidFill>
                <a:effectLst>
                  <a:outerShdw blurRad="25400" dist="25400" dir="2700000" algn="tl" rotWithShape="0">
                    <a:srgbClr val="0C377B">
                      <a:lumMod val="75000"/>
                      <a:alpha val="45000"/>
                    </a:srgbClr>
                  </a:outerShdw>
                </a:effectLst>
              </a:rPr>
              <a:t>~20 years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88141" y="2040959"/>
            <a:ext cx="689035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EFF6FB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88141" y="4221088"/>
            <a:ext cx="88191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51520" y="4916087"/>
            <a:ext cx="8915715" cy="1249217"/>
            <a:chOff x="251520" y="4916087"/>
            <a:chExt cx="8915715" cy="1249217"/>
          </a:xfrm>
        </p:grpSpPr>
        <p:grpSp>
          <p:nvGrpSpPr>
            <p:cNvPr id="7" name="Group 6"/>
            <p:cNvGrpSpPr/>
            <p:nvPr/>
          </p:nvGrpSpPr>
          <p:grpSpPr>
            <a:xfrm>
              <a:off x="2123728" y="4916087"/>
              <a:ext cx="3571405" cy="529137"/>
              <a:chOff x="2123728" y="5110794"/>
              <a:chExt cx="3571405" cy="529137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4673303" y="5110794"/>
                <a:ext cx="1021830" cy="529137"/>
              </a:xfrm>
              <a:prstGeom prst="rect">
                <a:avLst/>
              </a:prstGeom>
              <a:solidFill>
                <a:srgbClr val="173D54"/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rgbClr val="EFF6FB"/>
                    </a:solidFill>
                  </a:rPr>
                  <a:t>Design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2123728" y="5190696"/>
                <a:ext cx="30102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spc="100" dirty="0">
                    <a:solidFill>
                      <a:srgbClr val="0C377B"/>
                    </a:solidFill>
                  </a:rPr>
                  <a:t>FCC – design study</a:t>
                </a:r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251520" y="5457418"/>
              <a:ext cx="891571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000" b="1" kern="0" dirty="0">
                  <a:solidFill>
                    <a:srgbClr val="0000FF"/>
                  </a:solidFill>
                  <a:ea typeface="黑体" pitchFamily="2" charset="-122"/>
                </a:rPr>
                <a:t>m</a:t>
              </a:r>
              <a:r>
                <a:rPr lang="en-US" altLang="zh-CN" sz="2000" b="1" kern="0" dirty="0" smtClean="0">
                  <a:solidFill>
                    <a:srgbClr val="0000FF"/>
                  </a:solidFill>
                  <a:ea typeface="黑体" pitchFamily="2" charset="-122"/>
                </a:rPr>
                <a:t>ust </a:t>
              </a:r>
              <a:r>
                <a:rPr lang="en-US" altLang="zh-CN" sz="2000" b="1" kern="0" dirty="0">
                  <a:solidFill>
                    <a:srgbClr val="0000FF"/>
                  </a:solidFill>
                  <a:ea typeface="黑体" pitchFamily="2" charset="-122"/>
                </a:rPr>
                <a:t>advance fast now to be ready for the period 2035 – 2040</a:t>
              </a:r>
            </a:p>
            <a:p>
              <a:pPr>
                <a:defRPr/>
              </a:pPr>
              <a:r>
                <a:rPr lang="en-US" altLang="zh-CN" sz="2000" b="1" kern="0" dirty="0" smtClean="0">
                  <a:solidFill>
                    <a:srgbClr val="FF0000"/>
                  </a:solidFill>
                  <a:ea typeface="黑体" pitchFamily="2" charset="-122"/>
                </a:rPr>
                <a:t>milestone: </a:t>
              </a:r>
              <a:r>
                <a:rPr lang="en-US" altLang="zh-CN" sz="2000" b="1" kern="0" dirty="0">
                  <a:solidFill>
                    <a:srgbClr val="FF0000"/>
                  </a:solidFill>
                  <a:ea typeface="黑体" pitchFamily="2" charset="-122"/>
                </a:rPr>
                <a:t>CDR by end 2018 for next update of European Strategy</a:t>
              </a:r>
              <a:r>
                <a:rPr lang="en-US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</a:p>
          </p:txBody>
        </p:sp>
      </p:grpSp>
      <p:sp>
        <p:nvSpPr>
          <p:cNvPr id="52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CERN Circular Colliders &amp; FCC</a:t>
            </a:r>
            <a:endParaRPr lang="en-US" dirty="0"/>
          </a:p>
        </p:txBody>
      </p:sp>
      <p:pic>
        <p:nvPicPr>
          <p:cNvPr id="5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" name="Straight Connector 55"/>
          <p:cNvCxnSpPr/>
          <p:nvPr/>
        </p:nvCxnSpPr>
        <p:spPr>
          <a:xfrm>
            <a:off x="7814974" y="1484784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108545" y="118712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C377B"/>
                </a:solidFill>
              </a:rPr>
              <a:t>2040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8420069" y="1488563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5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61693" y="-60251"/>
            <a:ext cx="6519863" cy="800100"/>
          </a:xfrm>
        </p:spPr>
        <p:txBody>
          <a:bodyPr/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hh</a:t>
            </a:r>
            <a:r>
              <a:rPr lang="en-US" sz="3600" dirty="0" smtClean="0">
                <a:solidFill>
                  <a:schemeClr val="bg1"/>
                </a:solidFill>
              </a:rPr>
              <a:t> peak luminosity scaling</a:t>
            </a:r>
            <a:endParaRPr lang="en-GB" sz="3600" b="1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644008" y="1875610"/>
                <a:ext cx="3574043" cy="11106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en-GB" sz="3200" b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2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GB" sz="32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𝒍𝒖𝒎</m:t>
                          </m:r>
                        </m:sub>
                      </m:sSub>
                      <m:f>
                        <m:fPr>
                          <m:ctrlPr>
                            <a:rPr lang="en-GB" sz="32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32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GB" sz="32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𝑺𝑹</m:t>
                              </m:r>
                            </m:sub>
                          </m:sSub>
                          <m:r>
                            <a:rPr lang="en-GB" sz="32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  <m:r>
                            <a:rPr lang="en-GB" sz="32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𝝃</m:t>
                          </m:r>
                        </m:num>
                        <m:den>
                          <m:sSup>
                            <m:sSupPr>
                              <m:ctrlPr>
                                <a:rPr lang="en-GB" sz="32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p>
                              <m:r>
                                <a:rPr lang="en-GB" sz="32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32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p>
                              <m:r>
                                <a:rPr lang="en-GB" sz="3200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sz="32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GB" sz="32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𝑰𝑷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32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1875610"/>
                <a:ext cx="3574043" cy="111068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744184" y="2947977"/>
                <a:ext cx="2775632" cy="6513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𝑙𝑢𝑚</m:t>
                          </m:r>
                        </m:sub>
                      </m:sSub>
                      <m:r>
                        <a:rPr lang="en-GB" sz="14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GB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1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14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GB" sz="140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GB" sz="14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14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GB" sz="140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GB" sz="14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1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GB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GB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1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GB" sz="14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GB" sz="14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4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GB" sz="14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sSup>
                        <m:sSupPr>
                          <m:ctrlPr>
                            <a:rPr lang="en-GB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1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f>
                        <m:fPr>
                          <m:ctrlPr>
                            <a:rPr lang="en-GB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GB" sz="14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TeV</m:t>
                              </m:r>
                            </m:e>
                            <m:sup>
                              <m:r>
                                <a:rPr lang="en-GB" sz="14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GB" sz="14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GB" sz="14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1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184" y="2947977"/>
                <a:ext cx="2775632" cy="65139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681704" y="4739428"/>
                <a:ext cx="3744416" cy="1079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en-GB" sz="3200" b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2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GB" sz="32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𝒓𝒆𝒗</m:t>
                          </m:r>
                        </m:sub>
                      </m:sSub>
                      <m:f>
                        <m:fPr>
                          <m:ctrlPr>
                            <a:rPr lang="en-GB" sz="32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32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GB" sz="32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  <m:r>
                            <a:rPr lang="en-GB" sz="32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num>
                        <m:den>
                          <m:sSub>
                            <m:sSubPr>
                              <m:ctrlPr>
                                <a:rPr lang="en-GB" sz="32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GB" sz="3200" b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inel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704" y="4739428"/>
                <a:ext cx="3744416" cy="107959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4697162" y="5969337"/>
            <a:ext cx="3946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s</a:t>
            </a:r>
            <a:r>
              <a:rPr lang="en-GB" sz="2000" b="1" dirty="0" smtClean="0">
                <a:solidFill>
                  <a:srgbClr val="FF0000"/>
                </a:solidFill>
              </a:rPr>
              <a:t>horter bunch spacing </a:t>
            </a:r>
            <a:r>
              <a:rPr lang="en-GB" sz="2000" b="1" dirty="0">
                <a:solidFill>
                  <a:srgbClr val="FF0000"/>
                </a:solidFill>
              </a:rPr>
              <a:t>w</a:t>
            </a:r>
            <a:r>
              <a:rPr lang="en-GB" sz="2000" b="1" dirty="0" smtClean="0">
                <a:solidFill>
                  <a:srgbClr val="FF0000"/>
                </a:solidFill>
              </a:rPr>
              <a:t>ould help!!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b="1" dirty="0" smtClean="0">
                <a:solidFill>
                  <a:srgbClr val="FF0000"/>
                </a:solidFill>
              </a:rPr>
              <a:t>(e.g. 25→ 5 </a:t>
            </a:r>
            <a:r>
              <a:rPr lang="en-GB" sz="2000" b="1" dirty="0" smtClean="0">
                <a:solidFill>
                  <a:srgbClr val="FF0000"/>
                </a:solidFill>
              </a:rPr>
              <a:t>ns increases </a:t>
            </a:r>
            <a:r>
              <a:rPr lang="en-GB" sz="2000" b="1" i="1" dirty="0" err="1" smtClean="0">
                <a:solidFill>
                  <a:srgbClr val="FF0000"/>
                </a:solidFill>
              </a:rPr>
              <a:t>n</a:t>
            </a:r>
            <a:r>
              <a:rPr lang="en-GB" sz="2000" b="1" i="1" baseline="-25000" dirty="0" err="1" smtClean="0">
                <a:solidFill>
                  <a:srgbClr val="FF0000"/>
                </a:solidFill>
              </a:rPr>
              <a:t>b</a:t>
            </a:r>
            <a:r>
              <a:rPr lang="en-GB" sz="2000" b="1" dirty="0" smtClean="0">
                <a:solidFill>
                  <a:srgbClr val="FF0000"/>
                </a:solidFill>
              </a:rPr>
              <a:t> 5x!)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63704" y="3161351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00FF"/>
                </a:solidFill>
              </a:rPr>
              <a:t>with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6822" y="998745"/>
            <a:ext cx="35832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00FF"/>
                </a:solidFill>
              </a:rPr>
              <a:t>b</a:t>
            </a:r>
            <a:r>
              <a:rPr lang="en-GB" sz="2800" dirty="0" smtClean="0">
                <a:solidFill>
                  <a:srgbClr val="0000FF"/>
                </a:solidFill>
              </a:rPr>
              <a:t>eam-beam tune shift </a:t>
            </a:r>
          </a:p>
          <a:p>
            <a:r>
              <a:rPr lang="en-GB" sz="2800" dirty="0">
                <a:solidFill>
                  <a:srgbClr val="0000FF"/>
                </a:solidFill>
              </a:rPr>
              <a:t>l</a:t>
            </a:r>
            <a:r>
              <a:rPr lang="en-GB" sz="2800" dirty="0" smtClean="0">
                <a:solidFill>
                  <a:srgbClr val="0000FF"/>
                </a:solidFill>
              </a:rPr>
              <a:t>imited hadron collider:</a:t>
            </a:r>
            <a:endParaRPr lang="en-GB" sz="28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0023" y="3917449"/>
            <a:ext cx="32836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00FF"/>
                </a:solidFill>
              </a:rPr>
              <a:t>e</a:t>
            </a:r>
            <a:r>
              <a:rPr lang="en-GB" sz="2800" dirty="0" smtClean="0">
                <a:solidFill>
                  <a:srgbClr val="0000FF"/>
                </a:solidFill>
              </a:rPr>
              <a:t>vent pile-up limited </a:t>
            </a:r>
          </a:p>
          <a:p>
            <a:r>
              <a:rPr lang="en-GB" sz="2800" dirty="0" smtClean="0">
                <a:solidFill>
                  <a:srgbClr val="0000FF"/>
                </a:solidFill>
              </a:rPr>
              <a:t>hadron collider:</a:t>
            </a:r>
            <a:endParaRPr lang="en-GB" sz="28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47240" y="701561"/>
            <a:ext cx="284934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en-GB" sz="2800" b="1" i="1" kern="0" dirty="0" smtClean="0">
                <a:solidFill>
                  <a:srgbClr val="FF0000"/>
                </a:solidFill>
              </a:rPr>
              <a:t>FCC-</a:t>
            </a:r>
            <a:r>
              <a:rPr lang="en-GB" sz="2800" b="1" i="1" kern="0" dirty="0" err="1" smtClean="0">
                <a:solidFill>
                  <a:srgbClr val="FF0000"/>
                </a:solidFill>
              </a:rPr>
              <a:t>hh</a:t>
            </a:r>
            <a:r>
              <a:rPr lang="en-GB" sz="2800" b="1" i="1" kern="0" dirty="0" smtClean="0">
                <a:solidFill>
                  <a:srgbClr val="FF0000"/>
                </a:solidFill>
              </a:rPr>
              <a:t> </a:t>
            </a:r>
            <a:r>
              <a:rPr lang="en-GB" sz="2800" b="1" kern="0" dirty="0" smtClean="0">
                <a:solidFill>
                  <a:srgbClr val="FF0000"/>
                </a:solidFill>
              </a:rPr>
              <a:t>vs LHC:</a:t>
            </a:r>
            <a:endParaRPr lang="fr-FR" sz="2800" b="1" kern="0" dirty="0" smtClean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5706755" y="1616722"/>
            <a:ext cx="826432" cy="446239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767469" y="1167724"/>
            <a:ext cx="99729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800" b="1" kern="0" dirty="0" smtClean="0">
                <a:solidFill>
                  <a:srgbClr val="FF0000"/>
                </a:solidFill>
              </a:rPr>
              <a:t>x700</a:t>
            </a:r>
            <a:endParaRPr lang="fr-FR" sz="2800" b="1" kern="0" dirty="0" smtClean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97407" y="1211150"/>
            <a:ext cx="1804101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800" b="1" kern="0" dirty="0" smtClean="0">
                <a:solidFill>
                  <a:srgbClr val="FF0000"/>
                </a:solidFill>
              </a:rPr>
              <a:t>x4</a:t>
            </a:r>
            <a:endParaRPr lang="fr-FR" sz="2800" b="1" kern="0" dirty="0" smtClean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>
            <a:off x="7606389" y="1616722"/>
            <a:ext cx="391018" cy="371398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 flipV="1">
            <a:off x="7199550" y="2947977"/>
            <a:ext cx="651443" cy="521151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7921397" y="3245187"/>
            <a:ext cx="164915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800" b="1" kern="0" dirty="0" smtClean="0">
                <a:solidFill>
                  <a:srgbClr val="008000"/>
                </a:solidFill>
              </a:rPr>
              <a:t>x8</a:t>
            </a:r>
            <a:endParaRPr lang="fr-FR" sz="2800" b="1" kern="0" dirty="0" smtClean="0">
              <a:solidFill>
                <a:srgbClr val="008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>
            <a:off x="7606389" y="4338723"/>
            <a:ext cx="315008" cy="400705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7902165" y="3855894"/>
            <a:ext cx="99729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800" b="1" kern="0" dirty="0">
                <a:solidFill>
                  <a:srgbClr val="FF0000"/>
                </a:solidFill>
              </a:rPr>
              <a:t>x</a:t>
            </a:r>
            <a:r>
              <a:rPr lang="en-GB" sz="2800" b="1" kern="0" dirty="0" smtClean="0">
                <a:solidFill>
                  <a:srgbClr val="FF0000"/>
                </a:solidFill>
              </a:rPr>
              <a:t>5?</a:t>
            </a:r>
            <a:endParaRPr lang="fr-FR" sz="2800" b="1" kern="0" dirty="0" smtClean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>
            <a:off x="6628329" y="4242058"/>
            <a:ext cx="311585" cy="456979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5706755" y="3723644"/>
            <a:ext cx="17455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800" b="1" kern="0" dirty="0" smtClean="0">
                <a:solidFill>
                  <a:srgbClr val="FF0000"/>
                </a:solidFill>
              </a:rPr>
              <a:t>x1 or x5?</a:t>
            </a:r>
            <a:endParaRPr lang="fr-FR" sz="2800" b="1" kern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93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3" grpId="0"/>
      <p:bldP spid="22" grpId="0"/>
      <p:bldP spid="23" grpId="0"/>
      <p:bldP spid="25" grpId="0"/>
      <p:bldP spid="26" grpId="0"/>
      <p:bldP spid="29" grpId="0"/>
      <p:bldP spid="35" grpId="0"/>
      <p:bldP spid="41" grpId="0"/>
    </p:bldLst>
  </p:timing>
</p:sld>
</file>

<file path=ppt/theme/theme1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9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2_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Präsentationsvorlage_BWL9">
  <a:themeElements>
    <a:clrScheme name="v1_TUD_Präsentation_r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Präsentationsvorlage_BWL9">
  <a:themeElements>
    <a:clrScheme name="v1_TUD_Präsentation_r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10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27403</TotalTime>
  <Words>3663</Words>
  <Application>Microsoft Office PowerPoint</Application>
  <PresentationFormat>On-screen Show (4:3)</PresentationFormat>
  <Paragraphs>885</Paragraphs>
  <Slides>52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21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96" baseType="lpstr">
      <vt:lpstr>Times New Roman</vt:lpstr>
      <vt:lpstr>Wingdings</vt:lpstr>
      <vt:lpstr>Gill Sans MT</vt:lpstr>
      <vt:lpstr>Calibri Light</vt:lpstr>
      <vt:lpstr>Courier</vt:lpstr>
      <vt:lpstr>Helvetica Neue Light</vt:lpstr>
      <vt:lpstr>Palatino</vt:lpstr>
      <vt:lpstr>Helvetica Neue</vt:lpstr>
      <vt:lpstr>SimHei</vt:lpstr>
      <vt:lpstr>MS PGothic</vt:lpstr>
      <vt:lpstr>Gill Sans</vt:lpstr>
      <vt:lpstr>Symbol</vt:lpstr>
      <vt:lpstr>NimbusRomNo9L-Regu</vt:lpstr>
      <vt:lpstr>华文新魏</vt:lpstr>
      <vt:lpstr>Cambria Math</vt:lpstr>
      <vt:lpstr>Tahoma</vt:lpstr>
      <vt:lpstr>Calibri</vt:lpstr>
      <vt:lpstr>CMTT9</vt:lpstr>
      <vt:lpstr>Unicode MS</vt:lpstr>
      <vt:lpstr>Helvetica Light</vt:lpstr>
      <vt:lpstr>Helvetica</vt:lpstr>
      <vt:lpstr>Arial</vt:lpstr>
      <vt:lpstr>FC5643-CERN3027 - Scale of contributions</vt:lpstr>
      <vt:lpstr>7_FC5643-CERN3027 - Scale of contributions</vt:lpstr>
      <vt:lpstr>1_FC5643-CERN3027 - Scale of contributions</vt:lpstr>
      <vt:lpstr>2_FC5643-CERN3027 - Scale of contributions</vt:lpstr>
      <vt:lpstr>1_CERNCorporate4-3</vt:lpstr>
      <vt:lpstr>Office Theme</vt:lpstr>
      <vt:lpstr>3_CERNCorporate4-3</vt:lpstr>
      <vt:lpstr>1_Office Theme</vt:lpstr>
      <vt:lpstr>8_FC5643-CERN3027 - Scale of contributions</vt:lpstr>
      <vt:lpstr>Custom Design</vt:lpstr>
      <vt:lpstr>1_Custom Design</vt:lpstr>
      <vt:lpstr>3_FC5643-CERN3027 - Scale of contributions</vt:lpstr>
      <vt:lpstr>CERNCorporate4-3</vt:lpstr>
      <vt:lpstr>9_FC5643-CERN3027 - Scale of contributions</vt:lpstr>
      <vt:lpstr>2_CERNCorporate4-3</vt:lpstr>
      <vt:lpstr>Präsentationsvorlage_BWL9</vt:lpstr>
      <vt:lpstr>1_Präsentationsvorlage_BWL9</vt:lpstr>
      <vt:lpstr>3_Office Theme</vt:lpstr>
      <vt:lpstr>Office テーマ</vt:lpstr>
      <vt:lpstr>10_FC5643-CERN3027 - Scale of contributions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hh peak luminosity scaling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ee luminosity scaling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FCC presentation at 6th TLEP WS</dc:title>
  <dc:creator>Michael Benedikt</dc:creator>
  <cp:lastModifiedBy>Frank Zimmermann</cp:lastModifiedBy>
  <cp:revision>1227</cp:revision>
  <cp:lastPrinted>2016-10-19T03:31:31Z</cp:lastPrinted>
  <dcterms:created xsi:type="dcterms:W3CDTF">2012-06-07T06:34:51Z</dcterms:created>
  <dcterms:modified xsi:type="dcterms:W3CDTF">2017-03-09T09:02:01Z</dcterms:modified>
</cp:coreProperties>
</file>