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72" r:id="rId7"/>
    <p:sldId id="262" r:id="rId8"/>
    <p:sldId id="264" r:id="rId9"/>
    <p:sldId id="273" r:id="rId10"/>
    <p:sldId id="261" r:id="rId11"/>
    <p:sldId id="284" r:id="rId12"/>
    <p:sldId id="274" r:id="rId13"/>
    <p:sldId id="275" r:id="rId14"/>
    <p:sldId id="285" r:id="rId15"/>
    <p:sldId id="294" r:id="rId16"/>
    <p:sldId id="309" r:id="rId17"/>
    <p:sldId id="310" r:id="rId18"/>
    <p:sldId id="307" r:id="rId19"/>
    <p:sldId id="308" r:id="rId20"/>
    <p:sldId id="295" r:id="rId21"/>
    <p:sldId id="312" r:id="rId22"/>
    <p:sldId id="313" r:id="rId23"/>
    <p:sldId id="290" r:id="rId24"/>
    <p:sldId id="291" r:id="rId25"/>
    <p:sldId id="292" r:id="rId26"/>
    <p:sldId id="293" r:id="rId27"/>
    <p:sldId id="286" r:id="rId28"/>
    <p:sldId id="289" r:id="rId29"/>
    <p:sldId id="276" r:id="rId30"/>
    <p:sldId id="296" r:id="rId31"/>
    <p:sldId id="277" r:id="rId32"/>
    <p:sldId id="297" r:id="rId33"/>
    <p:sldId id="298" r:id="rId34"/>
    <p:sldId id="299" r:id="rId35"/>
    <p:sldId id="300" r:id="rId36"/>
    <p:sldId id="303" r:id="rId37"/>
    <p:sldId id="304" r:id="rId38"/>
    <p:sldId id="306" r:id="rId39"/>
    <p:sldId id="31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2" autoAdjust="0"/>
    <p:restoredTop sz="94660"/>
  </p:normalViewPr>
  <p:slideViewPr>
    <p:cSldViewPr snapToGrid="0" snapToObjects="1">
      <p:cViewPr varScale="1">
        <p:scale>
          <a:sx n="86" d="100"/>
          <a:sy n="86" d="100"/>
        </p:scale>
        <p:origin x="60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D4CCC-592D-42CB-92F9-BA5240FA1968}" type="datetimeFigureOut">
              <a:rPr lang="en-GB" smtClean="0"/>
              <a:t>08/03/2017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9415C-01F3-4B80-874F-8097CE28675D}" type="slidenum">
              <a:rPr lang="en-GB" smtClean="0"/>
              <a:t>‹#›</a:t>
            </a:fld>
            <a:endParaRPr lang="en-GB"/>
          </a:p>
        </p:txBody>
      </p:sp>
    </p:spTree>
    <p:extLst>
      <p:ext uri="{BB962C8B-B14F-4D97-AF65-F5344CB8AC3E}">
        <p14:creationId xmlns:p14="http://schemas.microsoft.com/office/powerpoint/2010/main" val="7700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09415C-01F3-4B80-874F-8097CE28675D}" type="slidenum">
              <a:rPr lang="en-GB" smtClean="0"/>
              <a:t>10</a:t>
            </a:fld>
            <a:endParaRPr lang="en-GB"/>
          </a:p>
        </p:txBody>
      </p:sp>
    </p:spTree>
    <p:extLst>
      <p:ext uri="{BB962C8B-B14F-4D97-AF65-F5344CB8AC3E}">
        <p14:creationId xmlns:p14="http://schemas.microsoft.com/office/powerpoint/2010/main" val="83621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7564D7-BAB4-4A70-84F6-D5C39DDECB80}" type="slidenum">
              <a:rPr lang="en-GB" smtClean="0"/>
              <a:t>24</a:t>
            </a:fld>
            <a:endParaRPr lang="en-GB"/>
          </a:p>
        </p:txBody>
      </p:sp>
    </p:spTree>
    <p:extLst>
      <p:ext uri="{BB962C8B-B14F-4D97-AF65-F5344CB8AC3E}">
        <p14:creationId xmlns:p14="http://schemas.microsoft.com/office/powerpoint/2010/main" val="426571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1212179"/>
            <a:ext cx="2520000" cy="2494674"/>
          </a:xfrm>
          <a:prstGeom prst="rect">
            <a:avLst/>
          </a:prstGeom>
        </p:spPr>
      </p:pic>
      <p:sp>
        <p:nvSpPr>
          <p:cNvPr id="2" name="TextBox 1"/>
          <p:cNvSpPr txBox="1"/>
          <p:nvPr userDrawn="1"/>
        </p:nvSpPr>
        <p:spPr>
          <a:xfrm>
            <a:off x="683046" y="3903306"/>
            <a:ext cx="8141467" cy="830997"/>
          </a:xfrm>
          <a:prstGeom prst="rect">
            <a:avLst/>
          </a:prstGeom>
          <a:noFill/>
        </p:spPr>
        <p:txBody>
          <a:bodyPr wrap="square" rtlCol="0">
            <a:spAutoFit/>
          </a:bodyPr>
          <a:lstStyle/>
          <a:p>
            <a:pPr algn="ctr"/>
            <a:r>
              <a:rPr lang="en-GB" sz="2400" b="1" i="0" u="none" strike="noStrike" kern="1200" baseline="0" dirty="0" smtClean="0">
                <a:solidFill>
                  <a:schemeClr val="tx1"/>
                </a:solidFill>
                <a:latin typeface="+mn-lt"/>
                <a:ea typeface="+mn-ea"/>
                <a:cs typeface="+mn-cs"/>
              </a:rPr>
              <a:t>The Vacuum System of the Future Circular Collider: Challenges and Innovations</a:t>
            </a:r>
            <a:endParaRPr lang="en-GB" sz="2400" dirty="0"/>
          </a:p>
        </p:txBody>
      </p:sp>
      <p:sp>
        <p:nvSpPr>
          <p:cNvPr id="3" name="TextBox 2"/>
          <p:cNvSpPr txBox="1"/>
          <p:nvPr userDrawn="1"/>
        </p:nvSpPr>
        <p:spPr>
          <a:xfrm>
            <a:off x="2814786" y="4878020"/>
            <a:ext cx="3877985" cy="369332"/>
          </a:xfrm>
          <a:prstGeom prst="rect">
            <a:avLst/>
          </a:prstGeom>
          <a:noFill/>
        </p:spPr>
        <p:txBody>
          <a:bodyPr wrap="none" rtlCol="0">
            <a:spAutoFit/>
          </a:bodyPr>
          <a:lstStyle/>
          <a:p>
            <a:pPr algn="ctr"/>
            <a:r>
              <a:rPr lang="en-GB" b="1" dirty="0" smtClean="0"/>
              <a:t>Roberto Kersevan, CERN-TE-VSC</a:t>
            </a:r>
          </a:p>
        </p:txBody>
      </p:sp>
      <p:sp>
        <p:nvSpPr>
          <p:cNvPr id="6" name="TextBox 5"/>
          <p:cNvSpPr txBox="1"/>
          <p:nvPr userDrawn="1"/>
        </p:nvSpPr>
        <p:spPr>
          <a:xfrm>
            <a:off x="5478831" y="5466894"/>
            <a:ext cx="3065968" cy="369332"/>
          </a:xfrm>
          <a:prstGeom prst="rect">
            <a:avLst/>
          </a:prstGeom>
          <a:noFill/>
        </p:spPr>
        <p:txBody>
          <a:bodyPr wrap="none" rtlCol="0">
            <a:spAutoFit/>
          </a:bodyPr>
          <a:lstStyle/>
          <a:p>
            <a:pPr algn="ctr"/>
            <a:r>
              <a:rPr lang="en-GB" b="1" dirty="0" smtClean="0"/>
              <a:t>KIT,</a:t>
            </a:r>
            <a:r>
              <a:rPr lang="en-GB" b="1" baseline="0" dirty="0" smtClean="0"/>
              <a:t> Karlsruhe, Workshop:</a:t>
            </a:r>
            <a:endParaRPr lang="en-GB" b="1"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H" smtClean="0"/>
              <a:t>3/9/2017</a:t>
            </a:r>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H" smtClean="0"/>
              <a:t>3/9/2017</a:t>
            </a:r>
            <a:endParaRPr lang="en-US" dirty="0"/>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R. Kersevan -- Beam Dynamics meets Vacuum, Collimations, and Surfaces</a:t>
            </a:r>
            <a:endParaRPr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9971341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87A33E-7603-4F2E-8CF4-27F8ED4718FE}"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18A546-D3CA-4077-AD37-90CB927EAD55}" type="slidenum">
              <a:rPr lang="en-GB" smtClean="0"/>
              <a:t>‹#›</a:t>
            </a:fld>
            <a:endParaRPr lang="en-GB"/>
          </a:p>
        </p:txBody>
      </p:sp>
    </p:spTree>
    <p:extLst>
      <p:ext uri="{BB962C8B-B14F-4D97-AF65-F5344CB8AC3E}">
        <p14:creationId xmlns:p14="http://schemas.microsoft.com/office/powerpoint/2010/main" val="1807588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CH" smtClean="0"/>
              <a:t>3/9/2017</a:t>
            </a:r>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7" r:id="rId2"/>
    <p:sldLayoutId id="2147483674" r:id="rId3"/>
    <p:sldLayoutId id="2147483675" r:id="rId4"/>
    <p:sldLayoutId id="2147483676" r:id="rId5"/>
  </p:sldLayoutIdLst>
  <p:timing>
    <p:tnLst>
      <p:par>
        <p:cT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8" Type="http://schemas.openxmlformats.org/officeDocument/2006/relationships/image" Target="../media/image260.png"/><Relationship Id="rId3" Type="http://schemas.openxmlformats.org/officeDocument/2006/relationships/image" Target="../media/image11.png"/><Relationship Id="rId7" Type="http://schemas.openxmlformats.org/officeDocument/2006/relationships/image" Target="../media/image130.png"/><Relationship Id="rId17" Type="http://schemas.openxmlformats.org/officeDocument/2006/relationships/image" Target="../media/image19.png"/><Relationship Id="rId2" Type="http://schemas.openxmlformats.org/officeDocument/2006/relationships/image" Target="../media/image26.jpeg"/><Relationship Id="rId16" Type="http://schemas.openxmlformats.org/officeDocument/2006/relationships/image" Target="../media/image48.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47.png"/><Relationship Id="rId15"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tiff"/><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jpeg"/><Relationship Id="rId2"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2.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image" Target="../media/image68.em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emf"/><Relationship Id="rId7" Type="http://schemas.openxmlformats.org/officeDocument/2006/relationships/image" Target="../media/image81.emf"/><Relationship Id="rId2" Type="http://schemas.openxmlformats.org/officeDocument/2006/relationships/image" Target="../media/image76.emf"/><Relationship Id="rId1" Type="http://schemas.openxmlformats.org/officeDocument/2006/relationships/slideLayout" Target="../slideLayouts/slideLayout2.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5.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7.xml.rels><?xml version="1.0" encoding="UTF-8" standalone="yes"?>
<Relationships xmlns="http://schemas.openxmlformats.org/package/2006/relationships"><Relationship Id="rId3" Type="http://schemas.openxmlformats.org/officeDocument/2006/relationships/image" Target="../media/image78.emf"/><Relationship Id="rId7" Type="http://schemas.openxmlformats.org/officeDocument/2006/relationships/image" Target="../media/image76.emf"/><Relationship Id="rId2"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2870" y="5797282"/>
            <a:ext cx="8322746" cy="1016191"/>
          </a:xfrm>
          <a:prstGeom prst="rect">
            <a:avLst/>
          </a:prstGeom>
        </p:spPr>
      </p:pic>
    </p:spTree>
    <p:extLst>
      <p:ext uri="{BB962C8B-B14F-4D97-AF65-F5344CB8AC3E}">
        <p14:creationId xmlns:p14="http://schemas.microsoft.com/office/powerpoint/2010/main" val="62535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10</a:t>
            </a:fld>
            <a:endParaRPr lang="en-US" dirty="0"/>
          </a:p>
        </p:txBody>
      </p:sp>
      <p:grpSp>
        <p:nvGrpSpPr>
          <p:cNvPr id="27" name="Group 26"/>
          <p:cNvGrpSpPr/>
          <p:nvPr/>
        </p:nvGrpSpPr>
        <p:grpSpPr>
          <a:xfrm>
            <a:off x="4627135" y="152866"/>
            <a:ext cx="4450190" cy="3276134"/>
            <a:chOff x="1202976" y="1752952"/>
            <a:chExt cx="6620224" cy="4320000"/>
          </a:xfrm>
        </p:grpSpPr>
        <p:pic>
          <p:nvPicPr>
            <p:cNvPr id="23"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2976" y="1752952"/>
              <a:ext cx="6620224" cy="43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ectangle 23"/>
            <p:cNvSpPr/>
            <p:nvPr/>
          </p:nvSpPr>
          <p:spPr>
            <a:xfrm>
              <a:off x="3225800" y="1927312"/>
              <a:ext cx="444500" cy="324036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Rectangle 24"/>
            <p:cNvSpPr/>
            <p:nvPr/>
          </p:nvSpPr>
          <p:spPr>
            <a:xfrm>
              <a:off x="4159250" y="3513832"/>
              <a:ext cx="895350" cy="165384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Rectangle 25"/>
            <p:cNvSpPr/>
            <p:nvPr/>
          </p:nvSpPr>
          <p:spPr>
            <a:xfrm>
              <a:off x="5511800" y="3513832"/>
              <a:ext cx="1587500" cy="165384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8" name="TextBox 27"/>
          <p:cNvSpPr txBox="1"/>
          <p:nvPr/>
        </p:nvSpPr>
        <p:spPr>
          <a:xfrm>
            <a:off x="810113" y="6159857"/>
            <a:ext cx="2690844" cy="307777"/>
          </a:xfrm>
          <a:prstGeom prst="rect">
            <a:avLst/>
          </a:prstGeom>
          <a:noFill/>
        </p:spPr>
        <p:txBody>
          <a:bodyPr wrap="square" rtlCol="0">
            <a:spAutoFit/>
          </a:bodyPr>
          <a:lstStyle/>
          <a:p>
            <a:r>
              <a:rPr lang="en-US" sz="1400" i="1" dirty="0">
                <a:solidFill>
                  <a:schemeClr val="bg1"/>
                </a:solidFill>
              </a:rPr>
              <a:t>Ph. </a:t>
            </a:r>
            <a:r>
              <a:rPr lang="en-US" sz="1400" i="1" dirty="0" smtClean="0">
                <a:solidFill>
                  <a:schemeClr val="bg1"/>
                </a:solidFill>
              </a:rPr>
              <a:t>Lebrun, L</a:t>
            </a:r>
            <a:r>
              <a:rPr lang="en-US" sz="1400" i="1" dirty="0">
                <a:solidFill>
                  <a:schemeClr val="bg1"/>
                </a:solidFill>
              </a:rPr>
              <a:t>. </a:t>
            </a:r>
            <a:r>
              <a:rPr lang="en-US" sz="1400" i="1" dirty="0" smtClean="0">
                <a:solidFill>
                  <a:schemeClr val="bg1"/>
                </a:solidFill>
              </a:rPr>
              <a:t>Tavian, V</a:t>
            </a:r>
            <a:r>
              <a:rPr lang="en-US" sz="1400" i="1" dirty="0">
                <a:solidFill>
                  <a:schemeClr val="bg1"/>
                </a:solidFill>
              </a:rPr>
              <a:t>. </a:t>
            </a:r>
            <a:r>
              <a:rPr lang="en-US" sz="1400" i="1" dirty="0" err="1" smtClean="0">
                <a:solidFill>
                  <a:schemeClr val="bg1"/>
                </a:solidFill>
              </a:rPr>
              <a:t>Baglin</a:t>
            </a:r>
            <a:endParaRPr lang="en-US" sz="1400" i="1" dirty="0">
              <a:solidFill>
                <a:schemeClr val="bg1"/>
              </a:solidFill>
            </a:endParaRPr>
          </a:p>
        </p:txBody>
      </p:sp>
      <p:grpSp>
        <p:nvGrpSpPr>
          <p:cNvPr id="29" name="Group 28"/>
          <p:cNvGrpSpPr/>
          <p:nvPr/>
        </p:nvGrpSpPr>
        <p:grpSpPr>
          <a:xfrm>
            <a:off x="107072" y="152866"/>
            <a:ext cx="4498490" cy="3276134"/>
            <a:chOff x="504825" y="706785"/>
            <a:chExt cx="4331185" cy="4320000"/>
          </a:xfrm>
        </p:grpSpPr>
        <p:pic>
          <p:nvPicPr>
            <p:cNvPr id="30"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4825" y="706785"/>
              <a:ext cx="4331185"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2435264" y="2334369"/>
              <a:ext cx="2040706" cy="18288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9109" y="3403487"/>
            <a:ext cx="2365847" cy="27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7097" y="3516576"/>
            <a:ext cx="5591175" cy="2585323"/>
          </a:xfrm>
          <a:prstGeom prst="rect">
            <a:avLst/>
          </a:prstGeom>
          <a:noFill/>
        </p:spPr>
        <p:txBody>
          <a:bodyPr wrap="square" rtlCol="0">
            <a:spAutoFit/>
          </a:bodyPr>
          <a:lstStyle/>
          <a:p>
            <a:r>
              <a:rPr lang="en-GB" dirty="0" smtClean="0"/>
              <a:t>Beam screen temperature:</a:t>
            </a:r>
          </a:p>
          <a:p>
            <a:pPr marL="285750" indent="-285750">
              <a:buFont typeface="Arial" panose="020B0604020202020204" pitchFamily="34" charset="0"/>
              <a:buChar char="•"/>
            </a:pPr>
            <a:r>
              <a:rPr lang="en-GB" dirty="0" smtClean="0"/>
              <a:t>To have saturated vapour density much lower </a:t>
            </a:r>
            <a:r>
              <a:rPr lang="en-GB" dirty="0"/>
              <a:t>or much </a:t>
            </a:r>
            <a:r>
              <a:rPr lang="en-GB" dirty="0" smtClean="0"/>
              <a:t>higher than</a:t>
            </a:r>
            <a:r>
              <a:rPr lang="en-GB" baseline="30000" dirty="0" smtClean="0"/>
              <a:t> </a:t>
            </a:r>
            <a:r>
              <a:rPr lang="en-GB" dirty="0" smtClean="0"/>
              <a:t>2x10</a:t>
            </a:r>
            <a:r>
              <a:rPr lang="en-GB" baseline="30000" dirty="0" smtClean="0"/>
              <a:t>14</a:t>
            </a:r>
            <a:r>
              <a:rPr lang="en-GB" dirty="0" smtClean="0"/>
              <a:t> m</a:t>
            </a:r>
            <a:r>
              <a:rPr lang="en-GB" baseline="30000" dirty="0" smtClean="0"/>
              <a:t>-3</a:t>
            </a:r>
            <a:r>
              <a:rPr lang="en-GB" dirty="0" smtClean="0"/>
              <a:t>, the temperature ranges 20-40, 60-100, 120-200 should be avoided.</a:t>
            </a:r>
          </a:p>
          <a:p>
            <a:pPr marL="285750" indent="-285750">
              <a:buFont typeface="Arial" panose="020B0604020202020204" pitchFamily="34" charset="0"/>
              <a:buChar char="•"/>
            </a:pPr>
            <a:r>
              <a:rPr lang="en-GB" dirty="0" smtClean="0"/>
              <a:t>To reduce resistive impedance, temperature lower than 60 K are required. </a:t>
            </a:r>
          </a:p>
          <a:p>
            <a:pPr marL="285750" indent="-285750">
              <a:buFont typeface="Arial" panose="020B0604020202020204" pitchFamily="34" charset="0"/>
              <a:buChar char="•"/>
            </a:pPr>
            <a:r>
              <a:rPr lang="en-GB" dirty="0" smtClean="0"/>
              <a:t>The chosen temperature is around 50 K for copper co-laminated stainless steed beam screens. </a:t>
            </a:r>
          </a:p>
        </p:txBody>
      </p:sp>
      <p:sp>
        <p:nvSpPr>
          <p:cNvPr id="36" name="TextBox 35"/>
          <p:cNvSpPr txBox="1"/>
          <p:nvPr/>
        </p:nvSpPr>
        <p:spPr>
          <a:xfrm>
            <a:off x="6403141" y="3476892"/>
            <a:ext cx="492443" cy="369332"/>
          </a:xfrm>
          <a:prstGeom prst="rect">
            <a:avLst/>
          </a:prstGeom>
          <a:noFill/>
        </p:spPr>
        <p:txBody>
          <a:bodyPr wrap="none" rtlCol="0">
            <a:spAutoFit/>
          </a:bodyPr>
          <a:lstStyle/>
          <a:p>
            <a:r>
              <a:rPr lang="en-GB" b="1" dirty="0" smtClean="0"/>
              <a:t>Cu</a:t>
            </a:r>
            <a:endParaRPr lang="en-GB" b="1" dirty="0"/>
          </a:p>
        </p:txBody>
      </p:sp>
    </p:spTree>
    <p:extLst>
      <p:ext uri="{BB962C8B-B14F-4D97-AF65-F5344CB8AC3E}">
        <p14:creationId xmlns:p14="http://schemas.microsoft.com/office/powerpoint/2010/main" val="293183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11</a:t>
            </a:fld>
            <a:endParaRPr lang="en-US" dirty="0"/>
          </a:p>
        </p:txBody>
      </p:sp>
      <p:sp>
        <p:nvSpPr>
          <p:cNvPr id="5" name="TextBox 4"/>
          <p:cNvSpPr txBox="1"/>
          <p:nvPr/>
        </p:nvSpPr>
        <p:spPr>
          <a:xfrm>
            <a:off x="2975029" y="32911"/>
            <a:ext cx="3711272" cy="369332"/>
          </a:xfrm>
          <a:prstGeom prst="rect">
            <a:avLst/>
          </a:prstGeom>
          <a:noFill/>
        </p:spPr>
        <p:txBody>
          <a:bodyPr wrap="none" rtlCol="0">
            <a:spAutoFit/>
          </a:bodyPr>
          <a:lstStyle/>
          <a:p>
            <a:r>
              <a:rPr lang="en-GB" b="1" dirty="0">
                <a:solidFill>
                  <a:schemeClr val="tx2"/>
                </a:solidFill>
              </a:rPr>
              <a:t>The </a:t>
            </a:r>
            <a:r>
              <a:rPr lang="en-GB" b="1" dirty="0" smtClean="0">
                <a:solidFill>
                  <a:schemeClr val="tx2"/>
                </a:solidFill>
              </a:rPr>
              <a:t>FCC-</a:t>
            </a:r>
            <a:r>
              <a:rPr lang="en-GB" b="1" dirty="0" err="1" smtClean="0">
                <a:solidFill>
                  <a:schemeClr val="tx2"/>
                </a:solidFill>
              </a:rPr>
              <a:t>hh</a:t>
            </a:r>
            <a:r>
              <a:rPr lang="en-GB" b="1" dirty="0" smtClean="0">
                <a:solidFill>
                  <a:schemeClr val="tx2"/>
                </a:solidFill>
              </a:rPr>
              <a:t> </a:t>
            </a:r>
            <a:r>
              <a:rPr lang="en-GB" b="1" dirty="0">
                <a:solidFill>
                  <a:schemeClr val="tx2"/>
                </a:solidFill>
              </a:rPr>
              <a:t>beam screen model</a:t>
            </a:r>
          </a:p>
        </p:txBody>
      </p:sp>
      <p:sp>
        <p:nvSpPr>
          <p:cNvPr id="6" name="TextBox 5"/>
          <p:cNvSpPr txBox="1"/>
          <p:nvPr/>
        </p:nvSpPr>
        <p:spPr>
          <a:xfrm>
            <a:off x="171450" y="648652"/>
            <a:ext cx="8886825" cy="5355312"/>
          </a:xfrm>
          <a:prstGeom prst="rect">
            <a:avLst/>
          </a:prstGeom>
          <a:noFill/>
        </p:spPr>
        <p:txBody>
          <a:bodyPr wrap="square" rtlCol="0">
            <a:spAutoFit/>
          </a:bodyPr>
          <a:lstStyle/>
          <a:p>
            <a:r>
              <a:rPr lang="en-GB" dirty="0"/>
              <a:t>As a consequence of the </a:t>
            </a:r>
            <a:r>
              <a:rPr lang="en-GB" b="1" dirty="0"/>
              <a:t>higher SR power </a:t>
            </a:r>
            <a:r>
              <a:rPr lang="en-GB" b="1" dirty="0" smtClean="0"/>
              <a:t>density:</a:t>
            </a:r>
            <a:endParaRPr lang="en-GB" b="1" dirty="0"/>
          </a:p>
          <a:p>
            <a:endParaRPr lang="en-GB" dirty="0"/>
          </a:p>
          <a:p>
            <a:endParaRPr lang="en-GB" dirty="0"/>
          </a:p>
          <a:p>
            <a:pPr marL="285744" indent="-285744">
              <a:buFontTx/>
              <a:buChar char="-"/>
            </a:pPr>
            <a:r>
              <a:rPr lang="en-GB" dirty="0"/>
              <a:t>The</a:t>
            </a:r>
            <a:r>
              <a:rPr lang="en-GB" b="1" dirty="0"/>
              <a:t> </a:t>
            </a:r>
            <a:r>
              <a:rPr lang="en-GB" b="1" dirty="0" smtClean="0"/>
              <a:t>mass flow </a:t>
            </a:r>
            <a:r>
              <a:rPr lang="en-GB" b="1" dirty="0"/>
              <a:t>of gas</a:t>
            </a:r>
            <a:r>
              <a:rPr lang="en-GB" dirty="0"/>
              <a:t> in the cooling </a:t>
            </a:r>
            <a:r>
              <a:rPr lang="en-GB" dirty="0" smtClean="0"/>
              <a:t>channel </a:t>
            </a:r>
            <a:r>
              <a:rPr lang="en-GB" dirty="0"/>
              <a:t>must be increased</a:t>
            </a:r>
            <a:r>
              <a:rPr lang="en-GB" dirty="0" smtClean="0"/>
              <a:t>. The diameter of the channel has to be increased to avoid too high pressure drop.</a:t>
            </a:r>
            <a:endParaRPr lang="en-GB" dirty="0"/>
          </a:p>
          <a:p>
            <a:endParaRPr lang="en-GB" dirty="0"/>
          </a:p>
          <a:p>
            <a:pPr marL="285744" indent="-285744">
              <a:buFontTx/>
              <a:buChar char="-"/>
            </a:pPr>
            <a:r>
              <a:rPr lang="en-GB" dirty="0"/>
              <a:t>The </a:t>
            </a:r>
            <a:r>
              <a:rPr lang="en-GB" b="1" dirty="0"/>
              <a:t>beam screen temperature </a:t>
            </a:r>
            <a:r>
              <a:rPr lang="en-GB" dirty="0"/>
              <a:t>must be increased in the range </a:t>
            </a:r>
            <a:r>
              <a:rPr lang="en-GB" b="1" dirty="0"/>
              <a:t>40 to 60 K</a:t>
            </a:r>
            <a:r>
              <a:rPr lang="en-GB" dirty="0"/>
              <a:t>, as compared to the 5 to 20 K in </a:t>
            </a:r>
            <a:r>
              <a:rPr lang="en-GB" dirty="0" smtClean="0"/>
              <a:t>LHC, to reduce the needed cryogenic power. </a:t>
            </a:r>
            <a:r>
              <a:rPr lang="en-GB" dirty="0"/>
              <a:t>The higher temperatures have large repercussions on the vacuum due to higher </a:t>
            </a:r>
            <a:r>
              <a:rPr lang="en-GB" b="1" i="1" dirty="0"/>
              <a:t>equilibrium vapour pressures.</a:t>
            </a:r>
          </a:p>
          <a:p>
            <a:pPr marL="285744" indent="-285744">
              <a:buFontTx/>
              <a:buChar char="-"/>
            </a:pPr>
            <a:endParaRPr lang="en-GB" b="1" i="1" dirty="0"/>
          </a:p>
          <a:p>
            <a:pPr marL="285744" indent="-285744">
              <a:buFontTx/>
              <a:buChar char="-"/>
            </a:pPr>
            <a:r>
              <a:rPr lang="en-GB" dirty="0" smtClean="0"/>
              <a:t>There is an increased </a:t>
            </a:r>
            <a:r>
              <a:rPr lang="en-GB" dirty="0"/>
              <a:t>photo-desorption due to an higher number of photons (</a:t>
            </a:r>
            <a:r>
              <a:rPr lang="en-GB" dirty="0" smtClean="0"/>
              <a:t>x6 above cut-off at 4 eV). </a:t>
            </a:r>
            <a:r>
              <a:rPr lang="en-GB" b="1" dirty="0"/>
              <a:t>Higher effective pumping speed </a:t>
            </a:r>
            <a:r>
              <a:rPr lang="en-GB" dirty="0"/>
              <a:t>is needed</a:t>
            </a:r>
            <a:r>
              <a:rPr lang="en-GB" dirty="0" smtClean="0"/>
              <a:t>.</a:t>
            </a:r>
          </a:p>
          <a:p>
            <a:pPr marL="285744" indent="-285744">
              <a:buFontTx/>
              <a:buChar char="-"/>
            </a:pPr>
            <a:endParaRPr lang="en-GB" dirty="0"/>
          </a:p>
          <a:p>
            <a:r>
              <a:rPr lang="en-GB" dirty="0" smtClean="0"/>
              <a:t>In addition</a:t>
            </a:r>
            <a:r>
              <a:rPr lang="en-GB" dirty="0"/>
              <a:t>, from the early </a:t>
            </a:r>
            <a:r>
              <a:rPr lang="en-GB" dirty="0" smtClean="0"/>
              <a:t>design, we want to </a:t>
            </a:r>
            <a:r>
              <a:rPr lang="en-GB" b="1" dirty="0" smtClean="0"/>
              <a:t>integrate an </a:t>
            </a:r>
            <a:r>
              <a:rPr lang="en-GB" b="1" dirty="0" err="1" smtClean="0"/>
              <a:t>ecloud</a:t>
            </a:r>
            <a:r>
              <a:rPr lang="en-GB" b="1" dirty="0" smtClean="0"/>
              <a:t> suppressor method</a:t>
            </a:r>
            <a:r>
              <a:rPr lang="en-GB" dirty="0" smtClean="0"/>
              <a:t>.</a:t>
            </a:r>
            <a:endParaRPr lang="en-GB" dirty="0"/>
          </a:p>
          <a:p>
            <a:endParaRPr lang="en-GB" dirty="0"/>
          </a:p>
          <a:p>
            <a:pPr algn="ctr"/>
            <a:r>
              <a:rPr lang="en-GB" b="1" dirty="0"/>
              <a:t>Consequence: </a:t>
            </a:r>
            <a:r>
              <a:rPr lang="en-GB" dirty="0" smtClean="0"/>
              <a:t>The present LHC beam cannot be adapted/copied to the FCC-</a:t>
            </a:r>
            <a:r>
              <a:rPr lang="en-GB" dirty="0" err="1" smtClean="0"/>
              <a:t>hh</a:t>
            </a:r>
            <a:r>
              <a:rPr lang="en-GB" dirty="0" smtClean="0"/>
              <a:t>.</a:t>
            </a:r>
            <a:endParaRPr lang="en-GB" dirty="0"/>
          </a:p>
          <a:p>
            <a:r>
              <a:rPr lang="en-GB" dirty="0"/>
              <a:t> </a:t>
            </a:r>
          </a:p>
        </p:txBody>
      </p:sp>
    </p:spTree>
    <p:extLst>
      <p:ext uri="{BB962C8B-B14F-4D97-AF65-F5344CB8AC3E}">
        <p14:creationId xmlns:p14="http://schemas.microsoft.com/office/powerpoint/2010/main" val="42250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12</a:t>
            </a:fld>
            <a:endParaRPr lang="en-US" dirty="0"/>
          </a:p>
        </p:txBody>
      </p:sp>
      <p:sp>
        <p:nvSpPr>
          <p:cNvPr id="5" name="TextBox 4"/>
          <p:cNvSpPr txBox="1"/>
          <p:nvPr/>
        </p:nvSpPr>
        <p:spPr>
          <a:xfrm>
            <a:off x="2569285" y="26432"/>
            <a:ext cx="4685898" cy="369332"/>
          </a:xfrm>
          <a:prstGeom prst="rect">
            <a:avLst/>
          </a:prstGeom>
          <a:noFill/>
        </p:spPr>
        <p:txBody>
          <a:bodyPr wrap="none" rtlCol="0">
            <a:spAutoFit/>
          </a:bodyPr>
          <a:lstStyle/>
          <a:p>
            <a:r>
              <a:rPr lang="en-GB" b="1" dirty="0" smtClean="0"/>
              <a:t>FCC-</a:t>
            </a:r>
            <a:r>
              <a:rPr lang="en-GB" b="1" dirty="0" err="1" smtClean="0"/>
              <a:t>hh</a:t>
            </a:r>
            <a:r>
              <a:rPr lang="en-GB" b="1" dirty="0" smtClean="0"/>
              <a:t> beam screen geometry evolution</a:t>
            </a:r>
            <a:endParaRPr lang="en-GB" b="1" dirty="0"/>
          </a:p>
        </p:txBody>
      </p:sp>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9278" y="768813"/>
            <a:ext cx="2121947" cy="2089820"/>
          </a:xfrm>
          <a:prstGeom prst="rect">
            <a:avLst/>
          </a:prstGeom>
        </p:spPr>
      </p:pic>
      <p:pic>
        <p:nvPicPr>
          <p:cNvPr id="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98" y="580462"/>
            <a:ext cx="2201306" cy="2240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1417" y="750096"/>
            <a:ext cx="2108049" cy="2115980"/>
          </a:xfrm>
          <a:prstGeom prst="rect">
            <a:avLst/>
          </a:prstGeom>
        </p:spPr>
      </p:pic>
      <p:sp>
        <p:nvSpPr>
          <p:cNvPr id="29" name="Right Arrow 28"/>
          <p:cNvSpPr/>
          <p:nvPr/>
        </p:nvSpPr>
        <p:spPr>
          <a:xfrm>
            <a:off x="2028057" y="1732844"/>
            <a:ext cx="368050" cy="184989"/>
          </a:xfrm>
          <a:prstGeom prst="rightArrow">
            <a:avLst/>
          </a:prstGeom>
          <a:solidFill>
            <a:srgbClr val="00B05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 name="Right Arrow 29"/>
          <p:cNvSpPr/>
          <p:nvPr/>
        </p:nvSpPr>
        <p:spPr>
          <a:xfrm>
            <a:off x="4373653" y="1748943"/>
            <a:ext cx="368050" cy="184989"/>
          </a:xfrm>
          <a:prstGeom prst="rightArrow">
            <a:avLst/>
          </a:prstGeom>
          <a:solidFill>
            <a:srgbClr val="00B05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1" name="Picture 30"/>
          <p:cNvPicPr>
            <a:picLocks noChangeAspect="1"/>
          </p:cNvPicPr>
          <p:nvPr/>
        </p:nvPicPr>
        <p:blipFill rotWithShape="1">
          <a:blip r:embed="rId5" cstate="screen">
            <a:extLst>
              <a:ext uri="{28A0092B-C50C-407E-A947-70E740481C1C}">
                <a14:useLocalDpi xmlns:a14="http://schemas.microsoft.com/office/drawing/2010/main"/>
              </a:ext>
            </a:extLst>
          </a:blip>
          <a:srcRect t="168"/>
          <a:stretch/>
        </p:blipFill>
        <p:spPr>
          <a:xfrm>
            <a:off x="7030463" y="848403"/>
            <a:ext cx="2135962" cy="2048329"/>
          </a:xfrm>
          <a:prstGeom prst="rect">
            <a:avLst/>
          </a:prstGeom>
        </p:spPr>
      </p:pic>
      <p:sp>
        <p:nvSpPr>
          <p:cNvPr id="32" name="Right Arrow 31"/>
          <p:cNvSpPr/>
          <p:nvPr/>
        </p:nvSpPr>
        <p:spPr>
          <a:xfrm>
            <a:off x="6699660" y="1754236"/>
            <a:ext cx="368050" cy="184989"/>
          </a:xfrm>
          <a:prstGeom prst="rightArrow">
            <a:avLst/>
          </a:prstGeom>
          <a:solidFill>
            <a:srgbClr val="00B05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TextBox 32"/>
          <p:cNvSpPr txBox="1"/>
          <p:nvPr/>
        </p:nvSpPr>
        <p:spPr>
          <a:xfrm>
            <a:off x="2116613" y="2820636"/>
            <a:ext cx="2557656" cy="1754326"/>
          </a:xfrm>
          <a:prstGeom prst="rect">
            <a:avLst/>
          </a:prstGeom>
          <a:noFill/>
        </p:spPr>
        <p:txBody>
          <a:bodyPr wrap="square" rtlCol="0">
            <a:spAutoFit/>
          </a:bodyPr>
          <a:lstStyle/>
          <a:p>
            <a:pPr algn="ctr"/>
            <a:r>
              <a:rPr lang="en-GB" b="1" dirty="0" smtClean="0">
                <a:solidFill>
                  <a:srgbClr val="5B9BD5">
                    <a:lumMod val="75000"/>
                  </a:srgbClr>
                </a:solidFill>
              </a:rPr>
              <a:t>Lower impedance</a:t>
            </a:r>
          </a:p>
          <a:p>
            <a:pPr marL="285750" indent="-285750">
              <a:buFont typeface="Arial" panose="020B0604020202020204" pitchFamily="34" charset="0"/>
              <a:buChar char="•"/>
            </a:pPr>
            <a:r>
              <a:rPr lang="en-GB" dirty="0" smtClean="0">
                <a:solidFill>
                  <a:prstClr val="black"/>
                </a:solidFill>
              </a:rPr>
              <a:t>Symmetrical design</a:t>
            </a:r>
          </a:p>
          <a:p>
            <a:pPr marL="285750" indent="-285750">
              <a:buFont typeface="Arial" panose="020B0604020202020204" pitchFamily="34" charset="0"/>
              <a:buChar char="•"/>
            </a:pPr>
            <a:r>
              <a:rPr lang="en-GB" dirty="0" smtClean="0">
                <a:solidFill>
                  <a:prstClr val="black"/>
                </a:solidFill>
                <a:sym typeface="Wingdings" panose="05000000000000000000" pitchFamily="2" charset="2"/>
              </a:rPr>
              <a:t>Pumping </a:t>
            </a:r>
            <a:r>
              <a:rPr lang="en-GB" dirty="0">
                <a:solidFill>
                  <a:prstClr val="black"/>
                </a:solidFill>
                <a:sym typeface="Wingdings" panose="05000000000000000000" pitchFamily="2" charset="2"/>
              </a:rPr>
              <a:t>holes hidden by the screen</a:t>
            </a:r>
          </a:p>
          <a:p>
            <a:endParaRPr lang="en-GB" dirty="0">
              <a:solidFill>
                <a:prstClr val="black"/>
              </a:solidFill>
            </a:endParaRPr>
          </a:p>
        </p:txBody>
      </p:sp>
      <p:sp>
        <p:nvSpPr>
          <p:cNvPr id="34" name="TextBox 33"/>
          <p:cNvSpPr txBox="1"/>
          <p:nvPr/>
        </p:nvSpPr>
        <p:spPr>
          <a:xfrm>
            <a:off x="4557678" y="2820636"/>
            <a:ext cx="2716609" cy="2585323"/>
          </a:xfrm>
          <a:prstGeom prst="rect">
            <a:avLst/>
          </a:prstGeom>
          <a:noFill/>
        </p:spPr>
        <p:txBody>
          <a:bodyPr wrap="square" rtlCol="0">
            <a:spAutoFit/>
          </a:bodyPr>
          <a:lstStyle/>
          <a:p>
            <a:pPr algn="ctr"/>
            <a:r>
              <a:rPr lang="en-GB" b="1" dirty="0" smtClean="0">
                <a:solidFill>
                  <a:srgbClr val="5B9BD5">
                    <a:lumMod val="75000"/>
                  </a:srgbClr>
                </a:solidFill>
                <a:sym typeface="Wingdings" panose="05000000000000000000" pitchFamily="2" charset="2"/>
              </a:rPr>
              <a:t>Better heat transfer</a:t>
            </a:r>
          </a:p>
          <a:p>
            <a:pPr marL="285750" indent="-285750">
              <a:buFont typeface="Arial" panose="020B0604020202020204" pitchFamily="34" charset="0"/>
              <a:buChar char="•"/>
            </a:pPr>
            <a:r>
              <a:rPr lang="en-GB" dirty="0" smtClean="0">
                <a:solidFill>
                  <a:prstClr val="black"/>
                </a:solidFill>
                <a:sym typeface="Wingdings" panose="05000000000000000000" pitchFamily="2" charset="2"/>
              </a:rPr>
              <a:t>Cold thermal sprayed copper </a:t>
            </a:r>
            <a:r>
              <a:rPr lang="en-GB" dirty="0">
                <a:solidFill>
                  <a:prstClr val="black"/>
                </a:solidFill>
                <a:sym typeface="Wingdings" panose="05000000000000000000" pitchFamily="2" charset="2"/>
              </a:rPr>
              <a:t>coating on the outer </a:t>
            </a:r>
            <a:r>
              <a:rPr lang="en-GB" dirty="0" smtClean="0">
                <a:solidFill>
                  <a:prstClr val="black"/>
                </a:solidFill>
                <a:sym typeface="Wingdings" panose="05000000000000000000" pitchFamily="2" charset="2"/>
              </a:rPr>
              <a:t>side</a:t>
            </a:r>
          </a:p>
          <a:p>
            <a:pPr algn="ctr"/>
            <a:r>
              <a:rPr lang="en-GB" b="1" dirty="0" smtClean="0">
                <a:solidFill>
                  <a:srgbClr val="5B9BD5">
                    <a:lumMod val="75000"/>
                  </a:srgbClr>
                </a:solidFill>
                <a:sym typeface="Wingdings" panose="05000000000000000000" pitchFamily="2" charset="2"/>
              </a:rPr>
              <a:t>Improved pumping</a:t>
            </a:r>
          </a:p>
          <a:p>
            <a:pPr marL="285750" indent="-285750">
              <a:buFont typeface="Arial" panose="020B0604020202020204" pitchFamily="34" charset="0"/>
              <a:buChar char="•"/>
            </a:pPr>
            <a:r>
              <a:rPr lang="en-GB" dirty="0" smtClean="0">
                <a:solidFill>
                  <a:prstClr val="black"/>
                </a:solidFill>
                <a:sym typeface="Wingdings" panose="05000000000000000000" pitchFamily="2" charset="2"/>
              </a:rPr>
              <a:t>Larger </a:t>
            </a:r>
            <a:r>
              <a:rPr lang="en-GB" dirty="0">
                <a:solidFill>
                  <a:prstClr val="black"/>
                </a:solidFill>
                <a:sym typeface="Wingdings" panose="05000000000000000000" pitchFamily="2" charset="2"/>
              </a:rPr>
              <a:t>pumping </a:t>
            </a:r>
            <a:r>
              <a:rPr lang="en-GB" dirty="0" smtClean="0">
                <a:solidFill>
                  <a:prstClr val="black"/>
                </a:solidFill>
                <a:sym typeface="Wingdings" panose="05000000000000000000" pitchFamily="2" charset="2"/>
              </a:rPr>
              <a:t>holes (no impedance constraint)</a:t>
            </a:r>
            <a:endParaRPr lang="en-GB" dirty="0">
              <a:solidFill>
                <a:prstClr val="black"/>
              </a:solidFill>
              <a:sym typeface="Wingdings" panose="05000000000000000000" pitchFamily="2" charset="2"/>
            </a:endParaRPr>
          </a:p>
          <a:p>
            <a:endParaRPr lang="en-GB" dirty="0">
              <a:solidFill>
                <a:prstClr val="black"/>
              </a:solidFill>
            </a:endParaRPr>
          </a:p>
        </p:txBody>
      </p:sp>
      <p:sp>
        <p:nvSpPr>
          <p:cNvPr id="35" name="TextBox 34"/>
          <p:cNvSpPr txBox="1"/>
          <p:nvPr/>
        </p:nvSpPr>
        <p:spPr>
          <a:xfrm>
            <a:off x="7229131" y="2820636"/>
            <a:ext cx="1818542" cy="1477328"/>
          </a:xfrm>
          <a:prstGeom prst="rect">
            <a:avLst/>
          </a:prstGeom>
          <a:noFill/>
        </p:spPr>
        <p:txBody>
          <a:bodyPr wrap="square" rtlCol="0">
            <a:spAutoFit/>
          </a:bodyPr>
          <a:lstStyle/>
          <a:p>
            <a:pPr algn="ctr"/>
            <a:r>
              <a:rPr lang="en-GB" b="1" dirty="0" smtClean="0">
                <a:solidFill>
                  <a:srgbClr val="5B9BD5">
                    <a:lumMod val="75000"/>
                  </a:srgbClr>
                </a:solidFill>
                <a:sym typeface="Wingdings" panose="05000000000000000000" pitchFamily="2" charset="2"/>
              </a:rPr>
              <a:t>Easier manufacturing</a:t>
            </a:r>
          </a:p>
          <a:p>
            <a:r>
              <a:rPr lang="en-GB" dirty="0" smtClean="0">
                <a:solidFill>
                  <a:prstClr val="black"/>
                </a:solidFill>
                <a:sym typeface="Wingdings" panose="05000000000000000000" pitchFamily="2" charset="2"/>
              </a:rPr>
              <a:t>Polygonal </a:t>
            </a:r>
            <a:r>
              <a:rPr lang="en-GB" dirty="0">
                <a:solidFill>
                  <a:prstClr val="black"/>
                </a:solidFill>
                <a:sym typeface="Wingdings" panose="05000000000000000000" pitchFamily="2" charset="2"/>
              </a:rPr>
              <a:t>shape of the </a:t>
            </a:r>
            <a:r>
              <a:rPr lang="en-GB" dirty="0" smtClean="0">
                <a:solidFill>
                  <a:prstClr val="black"/>
                </a:solidFill>
                <a:sym typeface="Wingdings" panose="05000000000000000000" pitchFamily="2" charset="2"/>
              </a:rPr>
              <a:t>screen</a:t>
            </a:r>
            <a:endParaRPr lang="en-GB" dirty="0">
              <a:solidFill>
                <a:prstClr val="black"/>
              </a:solidFill>
            </a:endParaRPr>
          </a:p>
        </p:txBody>
      </p:sp>
      <p:sp>
        <p:nvSpPr>
          <p:cNvPr id="36" name="TextBox 35"/>
          <p:cNvSpPr txBox="1"/>
          <p:nvPr/>
        </p:nvSpPr>
        <p:spPr>
          <a:xfrm>
            <a:off x="-19009" y="2820636"/>
            <a:ext cx="2193444" cy="2585323"/>
          </a:xfrm>
          <a:prstGeom prst="rect">
            <a:avLst/>
          </a:prstGeom>
          <a:noFill/>
        </p:spPr>
        <p:txBody>
          <a:bodyPr wrap="square" rtlCol="0">
            <a:spAutoFit/>
          </a:bodyPr>
          <a:lstStyle/>
          <a:p>
            <a:pPr algn="ctr"/>
            <a:r>
              <a:rPr lang="en-GB" b="1" dirty="0" smtClean="0">
                <a:solidFill>
                  <a:srgbClr val="5B9BD5">
                    <a:lumMod val="75000"/>
                  </a:srgbClr>
                </a:solidFill>
                <a:sym typeface="Wingdings" panose="05000000000000000000" pitchFamily="2" charset="2"/>
              </a:rPr>
              <a:t>Improved heat transfer</a:t>
            </a:r>
          </a:p>
          <a:p>
            <a:pPr marL="285750" indent="-285750">
              <a:buFont typeface="Arial" panose="020B0604020202020204" pitchFamily="34" charset="0"/>
              <a:buChar char="•"/>
            </a:pPr>
            <a:r>
              <a:rPr lang="en-GB" dirty="0" smtClean="0">
                <a:solidFill>
                  <a:prstClr val="black"/>
                </a:solidFill>
                <a:sym typeface="Wingdings" panose="05000000000000000000" pitchFamily="2" charset="2"/>
              </a:rPr>
              <a:t>Increased He cooling channel</a:t>
            </a:r>
          </a:p>
          <a:p>
            <a:pPr marL="285750" indent="-285750">
              <a:buFont typeface="Arial" panose="020B0604020202020204" pitchFamily="34" charset="0"/>
              <a:buChar char="•"/>
            </a:pPr>
            <a:r>
              <a:rPr lang="en-GB" dirty="0" smtClean="0">
                <a:solidFill>
                  <a:prstClr val="black"/>
                </a:solidFill>
                <a:sym typeface="Wingdings" panose="05000000000000000000" pitchFamily="2" charset="2"/>
              </a:rPr>
              <a:t>Cold thermal sprayed copper </a:t>
            </a:r>
            <a:r>
              <a:rPr lang="en-GB" dirty="0">
                <a:solidFill>
                  <a:prstClr val="black"/>
                </a:solidFill>
                <a:sym typeface="Wingdings" panose="05000000000000000000" pitchFamily="2" charset="2"/>
              </a:rPr>
              <a:t>coating on the outer </a:t>
            </a:r>
            <a:r>
              <a:rPr lang="en-GB" dirty="0" smtClean="0">
                <a:solidFill>
                  <a:prstClr val="black"/>
                </a:solidFill>
                <a:sym typeface="Wingdings" panose="05000000000000000000" pitchFamily="2" charset="2"/>
              </a:rPr>
              <a:t>side</a:t>
            </a:r>
          </a:p>
          <a:p>
            <a:endParaRPr lang="en-GB" dirty="0">
              <a:solidFill>
                <a:prstClr val="black"/>
              </a:solidFill>
            </a:endParaRPr>
          </a:p>
        </p:txBody>
      </p:sp>
      <p:sp>
        <p:nvSpPr>
          <p:cNvPr id="37" name="Freeform 36"/>
          <p:cNvSpPr/>
          <p:nvPr/>
        </p:nvSpPr>
        <p:spPr>
          <a:xfrm>
            <a:off x="332390" y="5202758"/>
            <a:ext cx="2547613" cy="710509"/>
          </a:xfrm>
          <a:custGeom>
            <a:avLst/>
            <a:gdLst>
              <a:gd name="connsiteX0" fmla="*/ 0 w 2547613"/>
              <a:gd name="connsiteY0" fmla="*/ 0 h 710509"/>
              <a:gd name="connsiteX1" fmla="*/ 2192359 w 2547613"/>
              <a:gd name="connsiteY1" fmla="*/ 0 h 710509"/>
              <a:gd name="connsiteX2" fmla="*/ 2547613 w 2547613"/>
              <a:gd name="connsiteY2" fmla="*/ 355255 h 710509"/>
              <a:gd name="connsiteX3" fmla="*/ 2192359 w 2547613"/>
              <a:gd name="connsiteY3" fmla="*/ 710509 h 710509"/>
              <a:gd name="connsiteX4" fmla="*/ 0 w 2547613"/>
              <a:gd name="connsiteY4" fmla="*/ 710509 h 710509"/>
              <a:gd name="connsiteX5" fmla="*/ 0 w 2547613"/>
              <a:gd name="connsiteY5" fmla="*/ 0 h 7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7613" h="710509">
                <a:moveTo>
                  <a:pt x="0" y="0"/>
                </a:moveTo>
                <a:lnTo>
                  <a:pt x="2192359" y="0"/>
                </a:lnTo>
                <a:lnTo>
                  <a:pt x="2547613" y="355255"/>
                </a:lnTo>
                <a:lnTo>
                  <a:pt x="2192359" y="710509"/>
                </a:lnTo>
                <a:lnTo>
                  <a:pt x="0" y="710509"/>
                </a:lnTo>
                <a:lnTo>
                  <a:pt x="0" y="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6680" tIns="53340" rIns="204297" bIns="533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mn-cs"/>
              </a:rPr>
              <a:t>March 2015</a:t>
            </a:r>
          </a:p>
        </p:txBody>
      </p:sp>
      <p:sp>
        <p:nvSpPr>
          <p:cNvPr id="38" name="Freeform 37"/>
          <p:cNvSpPr/>
          <p:nvPr/>
        </p:nvSpPr>
        <p:spPr>
          <a:xfrm>
            <a:off x="2370480" y="5202758"/>
            <a:ext cx="2547613" cy="710509"/>
          </a:xfrm>
          <a:custGeom>
            <a:avLst/>
            <a:gdLst>
              <a:gd name="connsiteX0" fmla="*/ 0 w 2547613"/>
              <a:gd name="connsiteY0" fmla="*/ 0 h 710509"/>
              <a:gd name="connsiteX1" fmla="*/ 2192359 w 2547613"/>
              <a:gd name="connsiteY1" fmla="*/ 0 h 710509"/>
              <a:gd name="connsiteX2" fmla="*/ 2547613 w 2547613"/>
              <a:gd name="connsiteY2" fmla="*/ 355255 h 710509"/>
              <a:gd name="connsiteX3" fmla="*/ 2192359 w 2547613"/>
              <a:gd name="connsiteY3" fmla="*/ 710509 h 710509"/>
              <a:gd name="connsiteX4" fmla="*/ 0 w 2547613"/>
              <a:gd name="connsiteY4" fmla="*/ 710509 h 710509"/>
              <a:gd name="connsiteX5" fmla="*/ 355255 w 2547613"/>
              <a:gd name="connsiteY5" fmla="*/ 355255 h 710509"/>
              <a:gd name="connsiteX6" fmla="*/ 0 w 2547613"/>
              <a:gd name="connsiteY6" fmla="*/ 0 h 7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613" h="710509">
                <a:moveTo>
                  <a:pt x="0" y="0"/>
                </a:moveTo>
                <a:lnTo>
                  <a:pt x="2192359" y="0"/>
                </a:lnTo>
                <a:lnTo>
                  <a:pt x="2547613" y="355255"/>
                </a:lnTo>
                <a:lnTo>
                  <a:pt x="2192359" y="710509"/>
                </a:lnTo>
                <a:lnTo>
                  <a:pt x="0" y="710509"/>
                </a:lnTo>
                <a:lnTo>
                  <a:pt x="355255" y="355255"/>
                </a:lnTo>
                <a:lnTo>
                  <a:pt x="0" y="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35265" tIns="53340" rIns="381924" bIns="533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mn-cs"/>
              </a:rPr>
              <a:t>May 2015</a:t>
            </a:r>
          </a:p>
        </p:txBody>
      </p:sp>
      <p:sp>
        <p:nvSpPr>
          <p:cNvPr id="39" name="Freeform 38"/>
          <p:cNvSpPr/>
          <p:nvPr/>
        </p:nvSpPr>
        <p:spPr>
          <a:xfrm>
            <a:off x="4408571" y="5202758"/>
            <a:ext cx="2547613" cy="710509"/>
          </a:xfrm>
          <a:custGeom>
            <a:avLst/>
            <a:gdLst>
              <a:gd name="connsiteX0" fmla="*/ 0 w 2547613"/>
              <a:gd name="connsiteY0" fmla="*/ 0 h 710509"/>
              <a:gd name="connsiteX1" fmla="*/ 2192359 w 2547613"/>
              <a:gd name="connsiteY1" fmla="*/ 0 h 710509"/>
              <a:gd name="connsiteX2" fmla="*/ 2547613 w 2547613"/>
              <a:gd name="connsiteY2" fmla="*/ 355255 h 710509"/>
              <a:gd name="connsiteX3" fmla="*/ 2192359 w 2547613"/>
              <a:gd name="connsiteY3" fmla="*/ 710509 h 710509"/>
              <a:gd name="connsiteX4" fmla="*/ 0 w 2547613"/>
              <a:gd name="connsiteY4" fmla="*/ 710509 h 710509"/>
              <a:gd name="connsiteX5" fmla="*/ 355255 w 2547613"/>
              <a:gd name="connsiteY5" fmla="*/ 355255 h 710509"/>
              <a:gd name="connsiteX6" fmla="*/ 0 w 2547613"/>
              <a:gd name="connsiteY6" fmla="*/ 0 h 7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613" h="710509">
                <a:moveTo>
                  <a:pt x="0" y="0"/>
                </a:moveTo>
                <a:lnTo>
                  <a:pt x="2192359" y="0"/>
                </a:lnTo>
                <a:lnTo>
                  <a:pt x="2547613" y="355255"/>
                </a:lnTo>
                <a:lnTo>
                  <a:pt x="2192359" y="710509"/>
                </a:lnTo>
                <a:lnTo>
                  <a:pt x="0" y="710509"/>
                </a:lnTo>
                <a:lnTo>
                  <a:pt x="355255" y="355255"/>
                </a:lnTo>
                <a:lnTo>
                  <a:pt x="0" y="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35265" tIns="53340" rIns="381924" bIns="533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mn-cs"/>
              </a:rPr>
              <a:t>August 2015</a:t>
            </a:r>
          </a:p>
        </p:txBody>
      </p:sp>
      <p:sp>
        <p:nvSpPr>
          <p:cNvPr id="40" name="Freeform 39"/>
          <p:cNvSpPr/>
          <p:nvPr/>
        </p:nvSpPr>
        <p:spPr>
          <a:xfrm>
            <a:off x="6446662" y="5202758"/>
            <a:ext cx="2547613" cy="710509"/>
          </a:xfrm>
          <a:custGeom>
            <a:avLst/>
            <a:gdLst>
              <a:gd name="connsiteX0" fmla="*/ 0 w 2547613"/>
              <a:gd name="connsiteY0" fmla="*/ 0 h 710509"/>
              <a:gd name="connsiteX1" fmla="*/ 2192359 w 2547613"/>
              <a:gd name="connsiteY1" fmla="*/ 0 h 710509"/>
              <a:gd name="connsiteX2" fmla="*/ 2547613 w 2547613"/>
              <a:gd name="connsiteY2" fmla="*/ 355255 h 710509"/>
              <a:gd name="connsiteX3" fmla="*/ 2192359 w 2547613"/>
              <a:gd name="connsiteY3" fmla="*/ 710509 h 710509"/>
              <a:gd name="connsiteX4" fmla="*/ 0 w 2547613"/>
              <a:gd name="connsiteY4" fmla="*/ 710509 h 710509"/>
              <a:gd name="connsiteX5" fmla="*/ 355255 w 2547613"/>
              <a:gd name="connsiteY5" fmla="*/ 355255 h 710509"/>
              <a:gd name="connsiteX6" fmla="*/ 0 w 2547613"/>
              <a:gd name="connsiteY6" fmla="*/ 0 h 7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7613" h="710509">
                <a:moveTo>
                  <a:pt x="0" y="0"/>
                </a:moveTo>
                <a:lnTo>
                  <a:pt x="2192359" y="0"/>
                </a:lnTo>
                <a:lnTo>
                  <a:pt x="2547613" y="355255"/>
                </a:lnTo>
                <a:lnTo>
                  <a:pt x="2192359" y="710509"/>
                </a:lnTo>
                <a:lnTo>
                  <a:pt x="0" y="710509"/>
                </a:lnTo>
                <a:lnTo>
                  <a:pt x="355255" y="355255"/>
                </a:lnTo>
                <a:lnTo>
                  <a:pt x="0" y="0"/>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35265" tIns="53340" rIns="381924" bIns="533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mn-cs"/>
              </a:rPr>
              <a:t>January 2016</a:t>
            </a:r>
          </a:p>
        </p:txBody>
      </p:sp>
      <p:cxnSp>
        <p:nvCxnSpPr>
          <p:cNvPr id="41" name="Straight Arrow Connector 40"/>
          <p:cNvCxnSpPr/>
          <p:nvPr/>
        </p:nvCxnSpPr>
        <p:spPr>
          <a:xfrm>
            <a:off x="226646" y="967154"/>
            <a:ext cx="203200" cy="281354"/>
          </a:xfrm>
          <a:prstGeom prst="straightConnector1">
            <a:avLst/>
          </a:prstGeom>
          <a:noFill/>
          <a:ln w="6350" cap="flat" cmpd="sng" algn="ctr">
            <a:solidFill>
              <a:srgbClr val="FF0000"/>
            </a:solidFill>
            <a:prstDash val="solid"/>
            <a:miter lim="800000"/>
            <a:tailEnd type="triangle"/>
          </a:ln>
          <a:effectLst/>
        </p:spPr>
      </p:cxnSp>
      <p:cxnSp>
        <p:nvCxnSpPr>
          <p:cNvPr id="42" name="Straight Arrow Connector 41"/>
          <p:cNvCxnSpPr/>
          <p:nvPr/>
        </p:nvCxnSpPr>
        <p:spPr>
          <a:xfrm flipV="1">
            <a:off x="3430521" y="1825338"/>
            <a:ext cx="427530" cy="14302"/>
          </a:xfrm>
          <a:prstGeom prst="straightConnector1">
            <a:avLst/>
          </a:prstGeom>
          <a:noFill/>
          <a:ln w="6350" cap="flat" cmpd="sng" algn="ctr">
            <a:solidFill>
              <a:srgbClr val="FF0000"/>
            </a:solidFill>
            <a:prstDash val="solid"/>
            <a:miter lim="800000"/>
            <a:tailEnd type="triangle"/>
          </a:ln>
          <a:effectLst/>
        </p:spPr>
      </p:cxnSp>
      <p:cxnSp>
        <p:nvCxnSpPr>
          <p:cNvPr id="43" name="Straight Arrow Connector 42"/>
          <p:cNvCxnSpPr/>
          <p:nvPr/>
        </p:nvCxnSpPr>
        <p:spPr>
          <a:xfrm>
            <a:off x="4820129" y="967154"/>
            <a:ext cx="344833" cy="256531"/>
          </a:xfrm>
          <a:prstGeom prst="straightConnector1">
            <a:avLst/>
          </a:prstGeom>
          <a:noFill/>
          <a:ln w="6350" cap="flat" cmpd="sng" algn="ctr">
            <a:solidFill>
              <a:srgbClr val="FF0000"/>
            </a:solidFill>
            <a:prstDash val="solid"/>
            <a:miter lim="800000"/>
            <a:tailEnd type="triangle"/>
          </a:ln>
          <a:effectLst/>
        </p:spPr>
      </p:cxnSp>
      <p:cxnSp>
        <p:nvCxnSpPr>
          <p:cNvPr id="44" name="Straight Arrow Connector 43"/>
          <p:cNvCxnSpPr/>
          <p:nvPr/>
        </p:nvCxnSpPr>
        <p:spPr>
          <a:xfrm flipH="1" flipV="1">
            <a:off x="7511093" y="1613642"/>
            <a:ext cx="403983" cy="201088"/>
          </a:xfrm>
          <a:prstGeom prst="straightConnector1">
            <a:avLst/>
          </a:prstGeom>
          <a:noFill/>
          <a:ln w="6350" cap="flat" cmpd="sng" algn="ctr">
            <a:solidFill>
              <a:srgbClr val="FF0000"/>
            </a:solidFill>
            <a:prstDash val="solid"/>
            <a:miter lim="800000"/>
            <a:tailEnd type="triangle"/>
          </a:ln>
          <a:effectLst/>
        </p:spPr>
      </p:cxnSp>
      <p:cxnSp>
        <p:nvCxnSpPr>
          <p:cNvPr id="45" name="Straight Arrow Connector 44"/>
          <p:cNvCxnSpPr/>
          <p:nvPr/>
        </p:nvCxnSpPr>
        <p:spPr>
          <a:xfrm flipH="1">
            <a:off x="5953884" y="654538"/>
            <a:ext cx="298424" cy="389125"/>
          </a:xfrm>
          <a:prstGeom prst="straightConnector1">
            <a:avLst/>
          </a:prstGeom>
          <a:noFill/>
          <a:ln w="635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229000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500"/>
                                        <p:tgtEl>
                                          <p:spTgt spid="4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50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nodeType="withEffect">
                                  <p:stCondLst>
                                    <p:cond delay="50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nodeType="withEffect">
                                  <p:stCondLst>
                                    <p:cond delay="50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p:bldP spid="34" grpId="0"/>
      <p:bldP spid="35" grpId="0"/>
      <p:bldP spid="36" grpId="0"/>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13</a:t>
            </a:fld>
            <a:endParaRPr lang="en-US"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2618" y="1"/>
            <a:ext cx="6888549" cy="3429000"/>
          </a:xfrm>
          <a:prstGeom prst="rect">
            <a:avLst/>
          </a:prstGeom>
        </p:spPr>
      </p:pic>
      <p:grpSp>
        <p:nvGrpSpPr>
          <p:cNvPr id="11" name="Group 10"/>
          <p:cNvGrpSpPr/>
          <p:nvPr/>
        </p:nvGrpSpPr>
        <p:grpSpPr>
          <a:xfrm>
            <a:off x="401890" y="5001466"/>
            <a:ext cx="2547613" cy="710509"/>
            <a:chOff x="6116811" y="1276671"/>
            <a:chExt cx="2547613" cy="710509"/>
          </a:xfrm>
        </p:grpSpPr>
        <p:sp>
          <p:nvSpPr>
            <p:cNvPr id="12" name="Chevron 11"/>
            <p:cNvSpPr/>
            <p:nvPr/>
          </p:nvSpPr>
          <p:spPr>
            <a:xfrm>
              <a:off x="6116811" y="1276671"/>
              <a:ext cx="2547613" cy="710509"/>
            </a:xfrm>
            <a:prstGeom prst="chevron">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3" name="Chevron 4"/>
            <p:cNvSpPr/>
            <p:nvPr/>
          </p:nvSpPr>
          <p:spPr>
            <a:xfrm>
              <a:off x="6472066" y="1276671"/>
              <a:ext cx="1837104" cy="710509"/>
            </a:xfrm>
            <a:prstGeom prst="rect">
              <a:avLst/>
            </a:prstGeom>
            <a:noFill/>
            <a:ln>
              <a:noFill/>
            </a:ln>
            <a:effectLst/>
          </p:spPr>
          <p:txBody>
            <a:bodyPr spcFirstLastPara="0" vert="horz" wrap="square" lIns="80010" tIns="53340" rIns="26670" bIns="533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Calibri"/>
                  <a:ea typeface="+mn-ea"/>
                  <a:cs typeface="+mn-cs"/>
                </a:rPr>
                <a:t>April 2016</a:t>
              </a:r>
            </a:p>
          </p:txBody>
        </p:sp>
      </p:grpSp>
      <p:pic>
        <p:nvPicPr>
          <p:cNvPr id="14" name="Picture 13"/>
          <p:cNvPicPr>
            <a:picLocks noChangeAspect="1"/>
          </p:cNvPicPr>
          <p:nvPr/>
        </p:nvPicPr>
        <p:blipFill>
          <a:blip r:embed="rId3"/>
          <a:stretch>
            <a:fillRect/>
          </a:stretch>
        </p:blipFill>
        <p:spPr>
          <a:xfrm>
            <a:off x="402679" y="2195748"/>
            <a:ext cx="2854315" cy="2732090"/>
          </a:xfrm>
          <a:prstGeom prst="rect">
            <a:avLst/>
          </a:prstGeom>
        </p:spPr>
      </p:pic>
    </p:spTree>
    <p:extLst>
      <p:ext uri="{BB962C8B-B14F-4D97-AF65-F5344CB8AC3E}">
        <p14:creationId xmlns:p14="http://schemas.microsoft.com/office/powerpoint/2010/main" val="5142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14</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863" t="19644" r="16845" b="15631"/>
          <a:stretch/>
        </p:blipFill>
        <p:spPr>
          <a:xfrm>
            <a:off x="3121489" y="2399240"/>
            <a:ext cx="2890476" cy="156887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584" r="23416"/>
          <a:stretch/>
        </p:blipFill>
        <p:spPr>
          <a:xfrm>
            <a:off x="6555289" y="4176920"/>
            <a:ext cx="1924242" cy="193902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151" t="11209" r="10971" b="13253"/>
          <a:stretch/>
        </p:blipFill>
        <p:spPr>
          <a:xfrm rot="178027">
            <a:off x="5960992" y="2479372"/>
            <a:ext cx="3140623" cy="1719002"/>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1526" r="23220"/>
          <a:stretch/>
        </p:blipFill>
        <p:spPr>
          <a:xfrm>
            <a:off x="3625755" y="4193649"/>
            <a:ext cx="1897159" cy="1937535"/>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7176" t="5713" r="21006"/>
          <a:stretch/>
        </p:blipFill>
        <p:spPr>
          <a:xfrm>
            <a:off x="647631" y="4178409"/>
            <a:ext cx="1886985" cy="1937535"/>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4789" t="6737" r="17700" b="13791"/>
          <a:stretch/>
        </p:blipFill>
        <p:spPr>
          <a:xfrm>
            <a:off x="57507" y="2352680"/>
            <a:ext cx="3067232" cy="1774613"/>
          </a:xfrm>
          <a:prstGeom prst="rect">
            <a:avLst/>
          </a:prstGeom>
        </p:spPr>
      </p:pic>
      <p:sp>
        <p:nvSpPr>
          <p:cNvPr id="11" name="Rectangle 10"/>
          <p:cNvSpPr/>
          <p:nvPr/>
        </p:nvSpPr>
        <p:spPr>
          <a:xfrm>
            <a:off x="703841" y="394194"/>
            <a:ext cx="1774564" cy="561692"/>
          </a:xfrm>
          <a:prstGeom prst="rect">
            <a:avLst/>
          </a:prstGeom>
          <a:noFill/>
        </p:spPr>
        <p:txBody>
          <a:bodyPr wrap="square" lIns="68580" tIns="34290" rIns="68580" bIns="34290">
            <a:spAutoFit/>
          </a:bodyPr>
          <a:lstStyle/>
          <a:p>
            <a:pPr algn="ctr"/>
            <a:r>
              <a:rPr lang="en-US" sz="1600" dirty="0" err="1" smtClean="0">
                <a:ln w="0"/>
              </a:rPr>
              <a:t>Orsay</a:t>
            </a:r>
            <a:r>
              <a:rPr lang="en-US" sz="1600" dirty="0" smtClean="0">
                <a:ln w="0"/>
              </a:rPr>
              <a:t> 09/2015</a:t>
            </a:r>
          </a:p>
          <a:p>
            <a:pPr algn="ctr"/>
            <a:r>
              <a:rPr lang="en-US" sz="1600" dirty="0" smtClean="0">
                <a:ln w="0"/>
              </a:rPr>
              <a:t>3</a:t>
            </a:r>
            <a:r>
              <a:rPr lang="en-US" sz="1600" baseline="30000" dirty="0" smtClean="0">
                <a:ln w="0"/>
              </a:rPr>
              <a:t>rd</a:t>
            </a:r>
            <a:r>
              <a:rPr lang="en-US" sz="1600" dirty="0" smtClean="0">
                <a:ln w="0"/>
              </a:rPr>
              <a:t> WP4 meeting</a:t>
            </a:r>
            <a:endParaRPr lang="en-US" sz="1600" dirty="0">
              <a:ln w="0"/>
            </a:endParaRPr>
          </a:p>
        </p:txBody>
      </p:sp>
      <p:sp>
        <p:nvSpPr>
          <p:cNvPr id="12" name="Rectangle 11"/>
          <p:cNvSpPr/>
          <p:nvPr/>
        </p:nvSpPr>
        <p:spPr>
          <a:xfrm>
            <a:off x="3438526" y="394194"/>
            <a:ext cx="1661445" cy="561692"/>
          </a:xfrm>
          <a:prstGeom prst="rect">
            <a:avLst/>
          </a:prstGeom>
          <a:noFill/>
        </p:spPr>
        <p:txBody>
          <a:bodyPr wrap="square" lIns="68580" tIns="34290" rIns="68580" bIns="34290">
            <a:spAutoFit/>
          </a:bodyPr>
          <a:lstStyle/>
          <a:p>
            <a:pPr algn="ctr"/>
            <a:r>
              <a:rPr lang="en-US" sz="1600" dirty="0" smtClean="0">
                <a:ln w="0"/>
              </a:rPr>
              <a:t>Geneva 06/2016</a:t>
            </a:r>
          </a:p>
          <a:p>
            <a:pPr algn="ctr"/>
            <a:r>
              <a:rPr lang="en-US" sz="1600" dirty="0" smtClean="0">
                <a:ln w="0"/>
              </a:rPr>
              <a:t>4</a:t>
            </a:r>
            <a:r>
              <a:rPr lang="en-US" sz="1600" baseline="30000" dirty="0" smtClean="0">
                <a:ln w="0"/>
              </a:rPr>
              <a:t>th</a:t>
            </a:r>
            <a:r>
              <a:rPr lang="en-US" sz="1600" dirty="0" smtClean="0">
                <a:ln w="0"/>
              </a:rPr>
              <a:t> WP4 meeting</a:t>
            </a:r>
            <a:endParaRPr lang="en-US" sz="1600" dirty="0">
              <a:ln w="0"/>
            </a:endParaRPr>
          </a:p>
        </p:txBody>
      </p:sp>
      <p:sp>
        <p:nvSpPr>
          <p:cNvPr id="13" name="Rectangle 12"/>
          <p:cNvSpPr/>
          <p:nvPr/>
        </p:nvSpPr>
        <p:spPr>
          <a:xfrm>
            <a:off x="6262251" y="401304"/>
            <a:ext cx="1923125" cy="561692"/>
          </a:xfrm>
          <a:prstGeom prst="rect">
            <a:avLst/>
          </a:prstGeom>
          <a:noFill/>
        </p:spPr>
        <p:txBody>
          <a:bodyPr wrap="square" lIns="68580" tIns="34290" rIns="68580" bIns="34290">
            <a:spAutoFit/>
          </a:bodyPr>
          <a:lstStyle/>
          <a:p>
            <a:pPr algn="ctr"/>
            <a:r>
              <a:rPr lang="en-US" sz="1600" dirty="0" smtClean="0">
                <a:ln w="0"/>
              </a:rPr>
              <a:t>Barcelona 11/2016</a:t>
            </a:r>
          </a:p>
          <a:p>
            <a:pPr algn="ctr"/>
            <a:r>
              <a:rPr lang="en-US" sz="1600" dirty="0">
                <a:ln w="0"/>
              </a:rPr>
              <a:t>5</a:t>
            </a:r>
            <a:r>
              <a:rPr lang="en-US" sz="1600" baseline="30000" dirty="0" smtClean="0">
                <a:ln w="0"/>
              </a:rPr>
              <a:t>th</a:t>
            </a:r>
            <a:r>
              <a:rPr lang="en-US" sz="1600" dirty="0" smtClean="0">
                <a:ln w="0"/>
              </a:rPr>
              <a:t> WP4 meeting</a:t>
            </a:r>
            <a:endParaRPr lang="en-US" sz="1600" dirty="0">
              <a:ln w="0"/>
            </a:endParaRPr>
          </a:p>
        </p:txBody>
      </p:sp>
      <p:sp>
        <p:nvSpPr>
          <p:cNvPr id="14" name="TextBox 13"/>
          <p:cNvSpPr txBox="1"/>
          <p:nvPr/>
        </p:nvSpPr>
        <p:spPr>
          <a:xfrm>
            <a:off x="133711" y="1414660"/>
            <a:ext cx="3492043" cy="830997"/>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smtClean="0"/>
              <a:t>Improve pumping speed</a:t>
            </a:r>
            <a:endParaRPr lang="en-GB" sz="1600" dirty="0"/>
          </a:p>
          <a:p>
            <a:pPr marL="285750" indent="-285750" algn="just">
              <a:buFont typeface="Arial" panose="020B0604020202020204" pitchFamily="34" charset="0"/>
              <a:buChar char="•"/>
            </a:pPr>
            <a:r>
              <a:rPr lang="en-GB" sz="1600" dirty="0" smtClean="0"/>
              <a:t>Optimize thermal </a:t>
            </a:r>
            <a:r>
              <a:rPr lang="en-GB" sz="1600" dirty="0"/>
              <a:t>and mechanical </a:t>
            </a:r>
            <a:r>
              <a:rPr lang="en-GB" sz="1600" dirty="0" smtClean="0"/>
              <a:t>behaviour</a:t>
            </a:r>
            <a:endParaRPr lang="en-GB" sz="1600" dirty="0"/>
          </a:p>
        </p:txBody>
      </p:sp>
      <p:sp>
        <p:nvSpPr>
          <p:cNvPr id="15" name="TextBox 14"/>
          <p:cNvSpPr txBox="1"/>
          <p:nvPr/>
        </p:nvSpPr>
        <p:spPr>
          <a:xfrm>
            <a:off x="1259803" y="1190561"/>
            <a:ext cx="1015444" cy="338554"/>
          </a:xfrm>
          <a:prstGeom prst="rect">
            <a:avLst/>
          </a:prstGeom>
          <a:noFill/>
        </p:spPr>
        <p:txBody>
          <a:bodyPr wrap="square" rtlCol="0">
            <a:spAutoFit/>
          </a:bodyPr>
          <a:lstStyle/>
          <a:p>
            <a:pPr algn="just"/>
            <a:r>
              <a:rPr lang="en-GB" sz="1600" dirty="0" smtClean="0"/>
              <a:t>GOALS</a:t>
            </a:r>
          </a:p>
        </p:txBody>
      </p:sp>
    </p:spTree>
    <p:extLst>
      <p:ext uri="{BB962C8B-B14F-4D97-AF65-F5344CB8AC3E}">
        <p14:creationId xmlns:p14="http://schemas.microsoft.com/office/powerpoint/2010/main" val="749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15</a:t>
            </a:fld>
            <a:endParaRPr lang="en-US" dirty="0"/>
          </a:p>
        </p:txBody>
      </p:sp>
      <p:sp>
        <p:nvSpPr>
          <p:cNvPr id="5" name="TextBox 4"/>
          <p:cNvSpPr txBox="1"/>
          <p:nvPr/>
        </p:nvSpPr>
        <p:spPr>
          <a:xfrm>
            <a:off x="1626321" y="61488"/>
            <a:ext cx="5891356" cy="369332"/>
          </a:xfrm>
          <a:prstGeom prst="rect">
            <a:avLst/>
          </a:prstGeom>
          <a:noFill/>
        </p:spPr>
        <p:txBody>
          <a:bodyPr wrap="none" rtlCol="0">
            <a:spAutoFit/>
          </a:bodyPr>
          <a:lstStyle/>
          <a:p>
            <a:r>
              <a:rPr lang="en-GB" dirty="0" smtClean="0"/>
              <a:t>Synchrotron light distribution, including absorber: Power</a:t>
            </a:r>
            <a:endParaRPr lang="en-GB" dirty="0"/>
          </a:p>
        </p:txBody>
      </p:sp>
      <p:sp>
        <p:nvSpPr>
          <p:cNvPr id="8" name="TextBox 7"/>
          <p:cNvSpPr txBox="1"/>
          <p:nvPr/>
        </p:nvSpPr>
        <p:spPr>
          <a:xfrm>
            <a:off x="6139277" y="989934"/>
            <a:ext cx="2400300" cy="350591"/>
          </a:xfrm>
          <a:prstGeom prst="rect">
            <a:avLst/>
          </a:prstGeom>
          <a:noFill/>
        </p:spPr>
        <p:txBody>
          <a:bodyPr wrap="square" rtlCol="0">
            <a:noAutofit/>
          </a:bodyPr>
          <a:lstStyle/>
          <a:p>
            <a:pPr algn="ctr"/>
            <a:r>
              <a:rPr lang="en-US" b="1" dirty="0" smtClean="0"/>
              <a:t>W/cm</a:t>
            </a:r>
            <a:r>
              <a:rPr lang="en-US" b="1" baseline="30000" dirty="0" smtClean="0"/>
              <a:t>2</a:t>
            </a:r>
            <a:endParaRPr lang="en-US" b="1" baseline="30000" dirty="0"/>
          </a:p>
        </p:txBody>
      </p:sp>
      <p:grpSp>
        <p:nvGrpSpPr>
          <p:cNvPr id="9" name="Group 8"/>
          <p:cNvGrpSpPr/>
          <p:nvPr/>
        </p:nvGrpSpPr>
        <p:grpSpPr>
          <a:xfrm>
            <a:off x="5643977" y="1645325"/>
            <a:ext cx="2895600" cy="2302105"/>
            <a:chOff x="6324599" y="2411638"/>
            <a:chExt cx="2265363" cy="2302105"/>
          </a:xfrm>
        </p:grpSpPr>
        <p:sp>
          <p:nvSpPr>
            <p:cNvPr id="10" name="Rectangle 9"/>
            <p:cNvSpPr/>
            <p:nvPr/>
          </p:nvSpPr>
          <p:spPr>
            <a:xfrm>
              <a:off x="6324599" y="2758168"/>
              <a:ext cx="1371600"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Ribs</a:t>
              </a:r>
              <a:endParaRPr lang="en-US" sz="1600" dirty="0"/>
            </a:p>
          </p:txBody>
        </p:sp>
        <p:sp>
          <p:nvSpPr>
            <p:cNvPr id="11" name="Rectangle 10"/>
            <p:cNvSpPr/>
            <p:nvPr/>
          </p:nvSpPr>
          <p:spPr>
            <a:xfrm>
              <a:off x="7740649" y="2758168"/>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32.9%</a:t>
              </a:r>
              <a:endParaRPr lang="en-US" sz="1600" dirty="0">
                <a:solidFill>
                  <a:sysClr val="windowText" lastClr="000000"/>
                </a:solidFill>
              </a:endParaRPr>
            </a:p>
          </p:txBody>
        </p:sp>
        <p:sp>
          <p:nvSpPr>
            <p:cNvPr id="12" name="Rectangle 11"/>
            <p:cNvSpPr/>
            <p:nvPr/>
          </p:nvSpPr>
          <p:spPr>
            <a:xfrm>
              <a:off x="6324599" y="3090454"/>
              <a:ext cx="1371600"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Reflectors</a:t>
              </a:r>
              <a:endParaRPr lang="en-US" sz="1600" dirty="0"/>
            </a:p>
          </p:txBody>
        </p:sp>
        <p:sp>
          <p:nvSpPr>
            <p:cNvPr id="13" name="Rectangle 12"/>
            <p:cNvSpPr/>
            <p:nvPr/>
          </p:nvSpPr>
          <p:spPr>
            <a:xfrm>
              <a:off x="6324600" y="3422740"/>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Cold bore</a:t>
              </a:r>
              <a:endParaRPr lang="en-US" sz="1600" dirty="0"/>
            </a:p>
          </p:txBody>
        </p:sp>
        <p:sp>
          <p:nvSpPr>
            <p:cNvPr id="14" name="Rectangle 13"/>
            <p:cNvSpPr/>
            <p:nvPr/>
          </p:nvSpPr>
          <p:spPr>
            <a:xfrm>
              <a:off x="6324600" y="3755026"/>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Inner copper</a:t>
              </a:r>
              <a:endParaRPr lang="en-US" sz="1600" dirty="0"/>
            </a:p>
          </p:txBody>
        </p:sp>
        <p:sp>
          <p:nvSpPr>
            <p:cNvPr id="15" name="Rectangle 14"/>
            <p:cNvSpPr/>
            <p:nvPr/>
          </p:nvSpPr>
          <p:spPr>
            <a:xfrm>
              <a:off x="7740649" y="3090454"/>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29.3%</a:t>
              </a:r>
              <a:endParaRPr lang="en-US" sz="1600" dirty="0">
                <a:solidFill>
                  <a:sysClr val="windowText" lastClr="000000"/>
                </a:solidFill>
              </a:endParaRPr>
            </a:p>
          </p:txBody>
        </p:sp>
        <p:sp>
          <p:nvSpPr>
            <p:cNvPr id="16" name="Rectangle 15"/>
            <p:cNvSpPr/>
            <p:nvPr/>
          </p:nvSpPr>
          <p:spPr>
            <a:xfrm>
              <a:off x="7740649" y="3422740"/>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0.007%</a:t>
              </a:r>
              <a:endParaRPr lang="en-US" sz="1600" dirty="0">
                <a:solidFill>
                  <a:sysClr val="windowText" lastClr="000000"/>
                </a:solidFill>
              </a:endParaRPr>
            </a:p>
          </p:txBody>
        </p:sp>
        <p:sp>
          <p:nvSpPr>
            <p:cNvPr id="17" name="Rectangle 16"/>
            <p:cNvSpPr/>
            <p:nvPr/>
          </p:nvSpPr>
          <p:spPr>
            <a:xfrm>
              <a:off x="7740649" y="3755026"/>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6.56%</a:t>
              </a:r>
              <a:endParaRPr lang="en-US" sz="1600" dirty="0">
                <a:solidFill>
                  <a:sysClr val="windowText" lastClr="000000"/>
                </a:solidFill>
              </a:endParaRPr>
            </a:p>
          </p:txBody>
        </p:sp>
        <p:sp>
          <p:nvSpPr>
            <p:cNvPr id="18" name="Rectangle 17"/>
            <p:cNvSpPr/>
            <p:nvPr/>
          </p:nvSpPr>
          <p:spPr>
            <a:xfrm>
              <a:off x="6324600" y="4087312"/>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End absorber</a:t>
              </a:r>
              <a:endParaRPr lang="en-US" sz="1600" dirty="0"/>
            </a:p>
          </p:txBody>
        </p:sp>
        <p:sp>
          <p:nvSpPr>
            <p:cNvPr id="19" name="Rectangle 18"/>
            <p:cNvSpPr/>
            <p:nvPr/>
          </p:nvSpPr>
          <p:spPr>
            <a:xfrm>
              <a:off x="7740649" y="4087312"/>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12.6%</a:t>
              </a:r>
              <a:endParaRPr lang="en-US" sz="1600" dirty="0">
                <a:solidFill>
                  <a:sysClr val="windowText" lastClr="000000"/>
                </a:solidFill>
              </a:endParaRPr>
            </a:p>
          </p:txBody>
        </p:sp>
        <p:sp>
          <p:nvSpPr>
            <p:cNvPr id="20" name="Rectangle 19"/>
            <p:cNvSpPr/>
            <p:nvPr/>
          </p:nvSpPr>
          <p:spPr>
            <a:xfrm>
              <a:off x="6324599" y="2411638"/>
              <a:ext cx="2265363"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of Total BM Power, 502W</a:t>
              </a:r>
              <a:endParaRPr lang="en-US" sz="1600" dirty="0"/>
            </a:p>
          </p:txBody>
        </p:sp>
        <p:sp>
          <p:nvSpPr>
            <p:cNvPr id="21" name="Rectangle 20"/>
            <p:cNvSpPr/>
            <p:nvPr/>
          </p:nvSpPr>
          <p:spPr>
            <a:xfrm>
              <a:off x="6324600" y="4424362"/>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Drift space</a:t>
              </a:r>
              <a:endParaRPr lang="en-US" sz="1600" dirty="0"/>
            </a:p>
          </p:txBody>
        </p:sp>
        <p:sp>
          <p:nvSpPr>
            <p:cNvPr id="22" name="Rectangle 21"/>
            <p:cNvSpPr/>
            <p:nvPr/>
          </p:nvSpPr>
          <p:spPr>
            <a:xfrm>
              <a:off x="7740649" y="4424362"/>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8.1%</a:t>
              </a:r>
              <a:endParaRPr lang="en-US" sz="1600" dirty="0">
                <a:solidFill>
                  <a:sysClr val="windowText" lastClr="000000"/>
                </a:solidFill>
              </a:endParaRPr>
            </a:p>
          </p:txBody>
        </p:sp>
      </p:gr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0"/>
          <a:stretch/>
        </p:blipFill>
        <p:spPr bwMode="auto">
          <a:xfrm>
            <a:off x="309977" y="552605"/>
            <a:ext cx="5095875" cy="504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3">
            <a:clrChange>
              <a:clrFrom>
                <a:srgbClr val="D4D0C8"/>
              </a:clrFrom>
              <a:clrTo>
                <a:srgbClr val="D4D0C8">
                  <a:alpha val="0"/>
                </a:srgbClr>
              </a:clrTo>
            </a:clrChange>
            <a:extLst>
              <a:ext uri="{28A0092B-C50C-407E-A947-70E740481C1C}">
                <a14:useLocalDpi xmlns:a14="http://schemas.microsoft.com/office/drawing/2010/main" val="0"/>
              </a:ext>
            </a:extLst>
          </a:blip>
          <a:srcRect/>
          <a:stretch>
            <a:fillRect/>
          </a:stretch>
        </p:blipFill>
        <p:spPr bwMode="auto">
          <a:xfrm>
            <a:off x="5405852" y="530900"/>
            <a:ext cx="3528000" cy="41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574626" y="4236125"/>
            <a:ext cx="3117351" cy="646331"/>
          </a:xfrm>
          <a:prstGeom prst="rect">
            <a:avLst/>
          </a:prstGeom>
          <a:noFill/>
        </p:spPr>
        <p:txBody>
          <a:bodyPr wrap="square" rtlCol="0">
            <a:spAutoFit/>
          </a:bodyPr>
          <a:lstStyle/>
          <a:p>
            <a:pPr marL="285750" indent="-285750" algn="just">
              <a:buClr>
                <a:srgbClr val="0F8CB8"/>
              </a:buClr>
              <a:buFont typeface="Wingdings" panose="05000000000000000000" pitchFamily="2" charset="2"/>
              <a:buChar char="ü"/>
            </a:pPr>
            <a:r>
              <a:rPr lang="en-GB" b="1" dirty="0" smtClean="0"/>
              <a:t>68% of the incident power </a:t>
            </a:r>
            <a:r>
              <a:rPr lang="en-GB" dirty="0" smtClean="0"/>
              <a:t>is reflected on the reflector</a:t>
            </a:r>
            <a:endParaRPr lang="en-GB" b="1" dirty="0" smtClean="0"/>
          </a:p>
        </p:txBody>
      </p:sp>
      <p:sp>
        <p:nvSpPr>
          <p:cNvPr id="26" name="TextBox 25"/>
          <p:cNvSpPr txBox="1"/>
          <p:nvPr/>
        </p:nvSpPr>
        <p:spPr>
          <a:xfrm>
            <a:off x="987236" y="5711714"/>
            <a:ext cx="7169527" cy="369332"/>
          </a:xfrm>
          <a:prstGeom prst="rect">
            <a:avLst/>
          </a:prstGeom>
          <a:noFill/>
        </p:spPr>
        <p:txBody>
          <a:bodyPr wrap="none" rtlCol="0">
            <a:spAutoFit/>
          </a:bodyPr>
          <a:lstStyle/>
          <a:p>
            <a:r>
              <a:rPr lang="en-GB" dirty="0" smtClean="0"/>
              <a:t>Credit: I. Bellafont, ALBA, </a:t>
            </a:r>
            <a:r>
              <a:rPr lang="en-GB" dirty="0" err="1" smtClean="0"/>
              <a:t>EuroCirCol</a:t>
            </a:r>
            <a:r>
              <a:rPr lang="en-GB" dirty="0" smtClean="0"/>
              <a:t> Meeting, 7/11/2016, Barcelona</a:t>
            </a:r>
            <a:endParaRPr lang="en-GB" dirty="0"/>
          </a:p>
        </p:txBody>
      </p:sp>
      <p:sp>
        <p:nvSpPr>
          <p:cNvPr id="27" name="TextBox 26"/>
          <p:cNvSpPr txBox="1"/>
          <p:nvPr/>
        </p:nvSpPr>
        <p:spPr>
          <a:xfrm>
            <a:off x="301936" y="553208"/>
            <a:ext cx="2467009" cy="64633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p:spPr>
        <p:txBody>
          <a:bodyPr wrap="square" rtlCol="0">
            <a:spAutoFit/>
          </a:bodyPr>
          <a:lstStyle/>
          <a:p>
            <a:pPr algn="ctr"/>
            <a:r>
              <a:rPr lang="en-GB" dirty="0" smtClean="0"/>
              <a:t>SYNRAD+ ray-tracing simulation code</a:t>
            </a:r>
            <a:endParaRPr lang="en-GB" dirty="0"/>
          </a:p>
        </p:txBody>
      </p:sp>
    </p:spTree>
    <p:extLst>
      <p:ext uri="{BB962C8B-B14F-4D97-AF65-F5344CB8AC3E}">
        <p14:creationId xmlns:p14="http://schemas.microsoft.com/office/powerpoint/2010/main" val="3550576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16</a:t>
            </a:fld>
            <a:endParaRPr lang="en-US" dirty="0"/>
          </a:p>
        </p:txBody>
      </p:sp>
      <p:sp>
        <p:nvSpPr>
          <p:cNvPr id="5" name="TextBox 4"/>
          <p:cNvSpPr txBox="1"/>
          <p:nvPr/>
        </p:nvSpPr>
        <p:spPr>
          <a:xfrm>
            <a:off x="1626321" y="61488"/>
            <a:ext cx="5891356" cy="369332"/>
          </a:xfrm>
          <a:prstGeom prst="rect">
            <a:avLst/>
          </a:prstGeom>
          <a:noFill/>
        </p:spPr>
        <p:txBody>
          <a:bodyPr wrap="none" rtlCol="0">
            <a:spAutoFit/>
          </a:bodyPr>
          <a:lstStyle/>
          <a:p>
            <a:r>
              <a:rPr lang="en-GB" dirty="0" smtClean="0"/>
              <a:t>Synchrotron light distribution, including absorber: Power</a:t>
            </a:r>
            <a:endParaRPr lang="en-GB" dirty="0"/>
          </a:p>
        </p:txBody>
      </p:sp>
      <p:sp>
        <p:nvSpPr>
          <p:cNvPr id="26" name="TextBox 25"/>
          <p:cNvSpPr txBox="1"/>
          <p:nvPr/>
        </p:nvSpPr>
        <p:spPr>
          <a:xfrm>
            <a:off x="1024655" y="5857062"/>
            <a:ext cx="7169527" cy="369332"/>
          </a:xfrm>
          <a:prstGeom prst="rect">
            <a:avLst/>
          </a:prstGeom>
          <a:noFill/>
        </p:spPr>
        <p:txBody>
          <a:bodyPr wrap="none" rtlCol="0">
            <a:spAutoFit/>
          </a:bodyPr>
          <a:lstStyle/>
          <a:p>
            <a:r>
              <a:rPr lang="en-GB" dirty="0" smtClean="0"/>
              <a:t>Credit: I. Bellafont, ALBA, </a:t>
            </a:r>
            <a:r>
              <a:rPr lang="en-GB" dirty="0" err="1" smtClean="0"/>
              <a:t>EuroCirCol</a:t>
            </a:r>
            <a:r>
              <a:rPr lang="en-GB" dirty="0" smtClean="0"/>
              <a:t> Meeting, 7/11/2016, Barcelona</a:t>
            </a:r>
            <a:endParaRPr lang="en-GB" dirty="0"/>
          </a:p>
        </p:txBody>
      </p:sp>
      <p:pic>
        <p:nvPicPr>
          <p:cNvPr id="27"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r="1616" b="3236"/>
          <a:stretch/>
        </p:blipFill>
        <p:spPr bwMode="auto">
          <a:xfrm>
            <a:off x="4648200" y="894694"/>
            <a:ext cx="3893757" cy="2159798"/>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8" name="Title 1"/>
          <p:cNvSpPr txBox="1">
            <a:spLocks/>
          </p:cNvSpPr>
          <p:nvPr/>
        </p:nvSpPr>
        <p:spPr>
          <a:xfrm>
            <a:off x="1371600" y="287993"/>
            <a:ext cx="6553200" cy="630238"/>
          </a:xfrm>
          <a:prstGeom prst="rect">
            <a:avLst/>
          </a:prstGeom>
        </p:spPr>
        <p:txBody>
          <a:bodyPr/>
          <a:lstStyle>
            <a:lvl1pPr algn="ctr" defTabSz="914400" rtl="0" eaLnBrk="1" latinLnBrk="0" hangingPunct="1">
              <a:spcBef>
                <a:spcPct val="0"/>
              </a:spcBef>
              <a:buNone/>
              <a:defRPr lang="en-US" sz="3500" b="1" kern="1200" smtClean="0">
                <a:solidFill>
                  <a:srgbClr val="112E50"/>
                </a:solidFill>
                <a:latin typeface="+mj-lt"/>
                <a:ea typeface="+mn-ea"/>
                <a:cs typeface="Arial" pitchFamily="34" charset="0"/>
              </a:defRPr>
            </a:lvl1pPr>
          </a:lstStyle>
          <a:p>
            <a:r>
              <a:rPr lang="es-ES" dirty="0" smtClean="0">
                <a:solidFill>
                  <a:srgbClr val="093D4F"/>
                </a:solidFill>
              </a:rPr>
              <a:t>END-RADIATION ABSORBER</a:t>
            </a:r>
          </a:p>
          <a:p>
            <a:pPr algn="l"/>
            <a:endParaRPr lang="es-ES" dirty="0">
              <a:solidFill>
                <a:srgbClr val="093D4F"/>
              </a:solidFill>
            </a:endParaRPr>
          </a:p>
        </p:txBody>
      </p:sp>
      <p:pic>
        <p:nvPicPr>
          <p:cNvPr id="29" name="Picture 6"/>
          <p:cNvPicPr>
            <a:picLocks noChangeAspect="1" noChangeArrowheads="1"/>
          </p:cNvPicPr>
          <p:nvPr/>
        </p:nvPicPr>
        <p:blipFill>
          <a:blip r:embed="rId3" cstate="print"/>
          <a:srcRect/>
          <a:stretch>
            <a:fillRect/>
          </a:stretch>
        </p:blipFill>
        <p:spPr bwMode="auto">
          <a:xfrm>
            <a:off x="649347" y="851499"/>
            <a:ext cx="3064650" cy="2275648"/>
          </a:xfrm>
          <a:prstGeom prst="rect">
            <a:avLst/>
          </a:prstGeom>
          <a:noFill/>
          <a:ln w="9525">
            <a:noFill/>
            <a:miter lim="800000"/>
            <a:headEnd/>
            <a:tailEnd/>
          </a:ln>
        </p:spPr>
      </p:pic>
      <p:sp>
        <p:nvSpPr>
          <p:cNvPr id="30" name="Freeform 5"/>
          <p:cNvSpPr>
            <a:spLocks/>
          </p:cNvSpPr>
          <p:nvPr/>
        </p:nvSpPr>
        <p:spPr bwMode="auto">
          <a:xfrm rot="218553" flipH="1">
            <a:off x="1617340" y="2710286"/>
            <a:ext cx="1493787" cy="459032"/>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gradFill flip="none" rotWithShape="1">
            <a:gsLst>
              <a:gs pos="0">
                <a:srgbClr val="093D4F"/>
              </a:gs>
              <a:gs pos="100000">
                <a:schemeClr val="accent5">
                  <a:shade val="94000"/>
                  <a:satMod val="135000"/>
                </a:schemeClr>
              </a:gs>
            </a:gsLst>
            <a:lin ang="10800000" scaled="1"/>
            <a:tileRect/>
          </a:gra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31" name="TextBox 30"/>
          <p:cNvSpPr txBox="1"/>
          <p:nvPr/>
        </p:nvSpPr>
        <p:spPr>
          <a:xfrm>
            <a:off x="249468" y="3196698"/>
            <a:ext cx="4779732" cy="338554"/>
          </a:xfrm>
          <a:prstGeom prst="rect">
            <a:avLst/>
          </a:prstGeom>
          <a:noFill/>
        </p:spPr>
        <p:txBody>
          <a:bodyPr wrap="square" rtlCol="0">
            <a:spAutoFit/>
          </a:bodyPr>
          <a:lstStyle/>
          <a:p>
            <a:pPr algn="ctr"/>
            <a:r>
              <a:rPr lang="en-US" sz="1600" b="1" dirty="0" smtClean="0"/>
              <a:t>S. steel, welded to the BS and brazed to the Cu</a:t>
            </a:r>
            <a:endParaRPr lang="en-US" sz="1600" b="1" dirty="0"/>
          </a:p>
        </p:txBody>
      </p:sp>
      <p:pic>
        <p:nvPicPr>
          <p:cNvPr id="32" name="Picture 7"/>
          <p:cNvPicPr>
            <a:picLocks noChangeAspect="1" noChangeArrowheads="1"/>
          </p:cNvPicPr>
          <p:nvPr/>
        </p:nvPicPr>
        <p:blipFill rotWithShape="1">
          <a:blip r:embed="rId4" cstate="print"/>
          <a:srcRect l="7347" b="11461"/>
          <a:stretch/>
        </p:blipFill>
        <p:spPr bwMode="auto">
          <a:xfrm>
            <a:off x="1024655" y="3666244"/>
            <a:ext cx="3219679" cy="2285315"/>
          </a:xfrm>
          <a:prstGeom prst="rect">
            <a:avLst/>
          </a:prstGeom>
          <a:noFill/>
          <a:ln w="9525">
            <a:noFill/>
            <a:miter lim="800000"/>
            <a:headEnd/>
            <a:tailEnd/>
          </a:ln>
        </p:spPr>
      </p:pic>
      <p:sp>
        <p:nvSpPr>
          <p:cNvPr id="33" name="Freeform 5"/>
          <p:cNvSpPr>
            <a:spLocks/>
          </p:cNvSpPr>
          <p:nvPr/>
        </p:nvSpPr>
        <p:spPr bwMode="auto">
          <a:xfrm rot="13530752" flipH="1">
            <a:off x="1344578" y="3752626"/>
            <a:ext cx="777909" cy="401721"/>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gradFill flip="none" rotWithShape="1">
            <a:gsLst>
              <a:gs pos="0">
                <a:srgbClr val="093D4F"/>
              </a:gs>
              <a:gs pos="100000">
                <a:schemeClr val="accent5">
                  <a:shade val="94000"/>
                  <a:satMod val="135000"/>
                </a:schemeClr>
              </a:gs>
            </a:gsLst>
            <a:lin ang="10800000" scaled="1"/>
            <a:tileRect/>
          </a:gra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34" name="Freeform 501"/>
          <p:cNvSpPr>
            <a:spLocks noEditPoints="1"/>
          </p:cNvSpPr>
          <p:nvPr/>
        </p:nvSpPr>
        <p:spPr bwMode="auto">
          <a:xfrm>
            <a:off x="7162800" y="1676400"/>
            <a:ext cx="1298118" cy="868881"/>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gradFill flip="none" rotWithShape="1">
            <a:gsLst>
              <a:gs pos="0">
                <a:srgbClr val="005A76"/>
              </a:gs>
              <a:gs pos="100000">
                <a:srgbClr val="00BBF6"/>
              </a:gs>
            </a:gsLst>
            <a:lin ang="5400000" scaled="1"/>
            <a:tileRect/>
          </a:gra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pic>
        <p:nvPicPr>
          <p:cNvPr id="35" name="Picture 5"/>
          <p:cNvPicPr>
            <a:picLocks noChangeAspect="1" noChangeArrowheads="1"/>
          </p:cNvPicPr>
          <p:nvPr/>
        </p:nvPicPr>
        <p:blipFill rotWithShape="1">
          <a:blip r:embed="rId5" cstate="print"/>
          <a:srcRect l="7487" t="6770" r="11748" b="34650"/>
          <a:stretch/>
        </p:blipFill>
        <p:spPr bwMode="auto">
          <a:xfrm>
            <a:off x="6012898" y="3565257"/>
            <a:ext cx="2476871" cy="1841241"/>
          </a:xfrm>
          <a:prstGeom prst="rect">
            <a:avLst/>
          </a:prstGeom>
          <a:noFill/>
          <a:ln w="9525">
            <a:noFill/>
            <a:miter lim="800000"/>
            <a:headEnd/>
            <a:tailEnd/>
          </a:ln>
        </p:spPr>
      </p:pic>
      <p:sp>
        <p:nvSpPr>
          <p:cNvPr id="36" name="TextBox 35"/>
          <p:cNvSpPr txBox="1"/>
          <p:nvPr/>
        </p:nvSpPr>
        <p:spPr>
          <a:xfrm>
            <a:off x="4724401" y="4138077"/>
            <a:ext cx="1447799" cy="646331"/>
          </a:xfrm>
          <a:prstGeom prst="rect">
            <a:avLst/>
          </a:prstGeom>
          <a:noFill/>
        </p:spPr>
        <p:txBody>
          <a:bodyPr wrap="square" rtlCol="0">
            <a:spAutoFit/>
          </a:bodyPr>
          <a:lstStyle/>
          <a:p>
            <a:pPr algn="ctr"/>
            <a:r>
              <a:rPr lang="en-US" dirty="0" smtClean="0"/>
              <a:t>22mm long, 12.8</a:t>
            </a:r>
            <a:r>
              <a:rPr lang="en-US" baseline="30000" dirty="0" smtClean="0"/>
              <a:t>o</a:t>
            </a:r>
            <a:r>
              <a:rPr lang="en-US" dirty="0" smtClean="0"/>
              <a:t> slope</a:t>
            </a:r>
            <a:endParaRPr lang="en-US" baseline="30000" dirty="0"/>
          </a:p>
        </p:txBody>
      </p:sp>
      <p:sp>
        <p:nvSpPr>
          <p:cNvPr id="37" name="TextBox 36"/>
          <p:cNvSpPr txBox="1"/>
          <p:nvPr/>
        </p:nvSpPr>
        <p:spPr>
          <a:xfrm>
            <a:off x="4419600" y="3196698"/>
            <a:ext cx="4578405" cy="338554"/>
          </a:xfrm>
          <a:prstGeom prst="rect">
            <a:avLst/>
          </a:prstGeom>
          <a:noFill/>
        </p:spPr>
        <p:txBody>
          <a:bodyPr wrap="square" rtlCol="0">
            <a:spAutoFit/>
          </a:bodyPr>
          <a:lstStyle/>
          <a:p>
            <a:pPr algn="ctr"/>
            <a:r>
              <a:rPr lang="en-US" sz="1600" b="1" dirty="0"/>
              <a:t>Possible absorber location</a:t>
            </a:r>
          </a:p>
        </p:txBody>
      </p:sp>
      <p:sp>
        <p:nvSpPr>
          <p:cNvPr id="38" name="Freeform 5"/>
          <p:cNvSpPr>
            <a:spLocks/>
          </p:cNvSpPr>
          <p:nvPr/>
        </p:nvSpPr>
        <p:spPr bwMode="auto">
          <a:xfrm rot="19464816">
            <a:off x="6447808" y="2610345"/>
            <a:ext cx="926901" cy="459032"/>
          </a:xfrm>
          <a:custGeom>
            <a:avLst/>
            <a:gdLst>
              <a:gd name="T0" fmla="*/ 1642 w 1642"/>
              <a:gd name="T1" fmla="*/ 266 h 771"/>
              <a:gd name="T2" fmla="*/ 1333 w 1642"/>
              <a:gd name="T3" fmla="*/ 0 h 771"/>
              <a:gd name="T4" fmla="*/ 1333 w 1642"/>
              <a:gd name="T5" fmla="*/ 134 h 771"/>
              <a:gd name="T6" fmla="*/ 0 w 1642"/>
              <a:gd name="T7" fmla="*/ 771 h 771"/>
              <a:gd name="T8" fmla="*/ 0 w 1642"/>
              <a:gd name="T9" fmla="*/ 771 h 771"/>
              <a:gd name="T10" fmla="*/ 1333 w 1642"/>
              <a:gd name="T11" fmla="*/ 398 h 771"/>
              <a:gd name="T12" fmla="*/ 1333 w 1642"/>
              <a:gd name="T13" fmla="*/ 532 h 771"/>
              <a:gd name="T14" fmla="*/ 1642 w 1642"/>
              <a:gd name="T15" fmla="*/ 266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2" h="771">
                <a:moveTo>
                  <a:pt x="1642" y="266"/>
                </a:moveTo>
                <a:cubicBezTo>
                  <a:pt x="1333" y="0"/>
                  <a:pt x="1333" y="0"/>
                  <a:pt x="1333" y="0"/>
                </a:cubicBezTo>
                <a:cubicBezTo>
                  <a:pt x="1333" y="134"/>
                  <a:pt x="1333" y="134"/>
                  <a:pt x="1333" y="134"/>
                </a:cubicBezTo>
                <a:cubicBezTo>
                  <a:pt x="1333" y="134"/>
                  <a:pt x="394" y="110"/>
                  <a:pt x="0" y="771"/>
                </a:cubicBezTo>
                <a:cubicBezTo>
                  <a:pt x="0" y="771"/>
                  <a:pt x="0" y="771"/>
                  <a:pt x="0" y="771"/>
                </a:cubicBezTo>
                <a:cubicBezTo>
                  <a:pt x="402" y="297"/>
                  <a:pt x="1333" y="398"/>
                  <a:pt x="1333" y="398"/>
                </a:cubicBezTo>
                <a:cubicBezTo>
                  <a:pt x="1333" y="532"/>
                  <a:pt x="1333" y="532"/>
                  <a:pt x="1333" y="532"/>
                </a:cubicBezTo>
                <a:lnTo>
                  <a:pt x="1642" y="266"/>
                </a:lnTo>
                <a:close/>
              </a:path>
            </a:pathLst>
          </a:custGeom>
          <a:gradFill flip="none" rotWithShape="1">
            <a:gsLst>
              <a:gs pos="0">
                <a:srgbClr val="093D4F"/>
              </a:gs>
              <a:gs pos="100000">
                <a:schemeClr val="accent5">
                  <a:shade val="94000"/>
                  <a:satMod val="135000"/>
                </a:schemeClr>
              </a:gs>
            </a:gsLst>
            <a:lin ang="10800000" scaled="1"/>
            <a:tileRect/>
          </a:gra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39" name="TextBox 38"/>
          <p:cNvSpPr txBox="1"/>
          <p:nvPr/>
        </p:nvSpPr>
        <p:spPr>
          <a:xfrm rot="4592697">
            <a:off x="6601608" y="4603698"/>
            <a:ext cx="1703879" cy="338554"/>
          </a:xfrm>
          <a:prstGeom prst="rect">
            <a:avLst/>
          </a:prstGeom>
          <a:noFill/>
        </p:spPr>
        <p:txBody>
          <a:bodyPr wrap="square" rtlCol="0">
            <a:spAutoFit/>
          </a:bodyPr>
          <a:lstStyle/>
          <a:p>
            <a:pPr algn="ctr"/>
            <a:r>
              <a:rPr lang="en-GB" sz="1600" dirty="0" smtClean="0"/>
              <a:t>Beam direction</a:t>
            </a:r>
            <a:endParaRPr lang="en-GB" sz="1600" dirty="0"/>
          </a:p>
        </p:txBody>
      </p:sp>
      <p:sp>
        <p:nvSpPr>
          <p:cNvPr id="40" name="Left Arrow 39"/>
          <p:cNvSpPr/>
          <p:nvPr/>
        </p:nvSpPr>
        <p:spPr>
          <a:xfrm rot="4562960">
            <a:off x="6606484" y="4692113"/>
            <a:ext cx="1288401" cy="206523"/>
          </a:xfrm>
          <a:prstGeom prst="leftArrow">
            <a:avLst/>
          </a:prstGeom>
          <a:gradFill flip="none" rotWithShape="1">
            <a:gsLst>
              <a:gs pos="0">
                <a:srgbClr val="005A76">
                  <a:shade val="30000"/>
                  <a:satMod val="115000"/>
                </a:srgbClr>
              </a:gs>
              <a:gs pos="100000">
                <a:srgbClr val="008CB8"/>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4495800" y="2511396"/>
            <a:ext cx="1677556" cy="646331"/>
          </a:xfrm>
          <a:prstGeom prst="rect">
            <a:avLst/>
          </a:prstGeom>
          <a:solidFill>
            <a:schemeClr val="bg1"/>
          </a:solidFill>
          <a:ln>
            <a:solidFill>
              <a:srgbClr val="FF0000"/>
            </a:solidFill>
          </a:ln>
        </p:spPr>
        <p:txBody>
          <a:bodyPr wrap="square" rtlCol="0">
            <a:spAutoFit/>
          </a:bodyPr>
          <a:lstStyle/>
          <a:p>
            <a:pPr algn="ctr"/>
            <a:r>
              <a:rPr lang="en-GB" b="1" dirty="0" smtClean="0">
                <a:solidFill>
                  <a:srgbClr val="FF0000"/>
                </a:solidFill>
              </a:rPr>
              <a:t>Present LHC Interconnect</a:t>
            </a:r>
            <a:endParaRPr lang="en-GB" b="1" dirty="0">
              <a:solidFill>
                <a:srgbClr val="FF0000"/>
              </a:solidFill>
            </a:endParaRPr>
          </a:p>
        </p:txBody>
      </p:sp>
      <p:cxnSp>
        <p:nvCxnSpPr>
          <p:cNvPr id="41" name="Straight Arrow Connector 40"/>
          <p:cNvCxnSpPr/>
          <p:nvPr/>
        </p:nvCxnSpPr>
        <p:spPr>
          <a:xfrm flipH="1" flipV="1">
            <a:off x="6417326" y="3661194"/>
            <a:ext cx="788418" cy="21958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6507194" y="4233759"/>
            <a:ext cx="698550" cy="17953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flipV="1">
            <a:off x="6471338" y="4410820"/>
            <a:ext cx="734406" cy="1795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6321801" y="4145280"/>
            <a:ext cx="883944" cy="21764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2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nodeType="clickEffect">
                                  <p:stCondLst>
                                    <p:cond delay="0"/>
                                  </p:stCondLst>
                                  <p:endCondLst>
                                    <p:cond evt="onNext" delay="0">
                                      <p:tgtEl>
                                        <p:sldTgt/>
                                      </p:tgtEl>
                                    </p:cond>
                                  </p:end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repeatCount="indefinite" fill="hold" nodeType="withEffect">
                                  <p:stCondLst>
                                    <p:cond delay="0"/>
                                  </p:stCondLst>
                                  <p:endCondLst>
                                    <p:cond evt="onNext" delay="0">
                                      <p:tgtEl>
                                        <p:sldTgt/>
                                      </p:tgtEl>
                                    </p:cond>
                                  </p:end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4" repeatCount="indefinite" fill="hold" nodeType="withEffect">
                                  <p:stCondLst>
                                    <p:cond delay="0"/>
                                  </p:stCondLst>
                                  <p:endCondLst>
                                    <p:cond evt="onNext" delay="0">
                                      <p:tgtEl>
                                        <p:sldTgt/>
                                      </p:tgtEl>
                                    </p:cond>
                                  </p:endCondLst>
                                  <p:childTnLst>
                                    <p:set>
                                      <p:cBhvr>
                                        <p:cTn id="12" dur="1" fill="hold">
                                          <p:stCondLst>
                                            <p:cond delay="0"/>
                                          </p:stCondLst>
                                        </p:cTn>
                                        <p:tgtEl>
                                          <p:spTgt spid="44"/>
                                        </p:tgtEl>
                                        <p:attrNameLst>
                                          <p:attrName>style.visibility</p:attrName>
                                        </p:attrNameLst>
                                      </p:cBhvr>
                                      <p:to>
                                        <p:strVal val="visible"/>
                                      </p:to>
                                    </p:set>
                                    <p:animEffect transition="in" filter="wipe(down)">
                                      <p:cBhvr>
                                        <p:cTn id="13" dur="500"/>
                                        <p:tgtEl>
                                          <p:spTgt spid="44"/>
                                        </p:tgtEl>
                                      </p:cBhvr>
                                    </p:animEffect>
                                  </p:childTnLst>
                                </p:cTn>
                              </p:par>
                              <p:par>
                                <p:cTn id="14" presetID="22" presetClass="entr" presetSubtype="4" repeatCount="indefinite" fill="hold" nodeType="withEffect">
                                  <p:stCondLst>
                                    <p:cond delay="0"/>
                                  </p:stCondLst>
                                  <p:endCondLst>
                                    <p:cond evt="onNext" delay="0">
                                      <p:tgtEl>
                                        <p:sldTgt/>
                                      </p:tgtEl>
                                    </p:cond>
                                  </p:end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17</a:t>
            </a:fld>
            <a:endParaRPr lang="en-US" dirty="0"/>
          </a:p>
        </p:txBody>
      </p:sp>
      <p:sp>
        <p:nvSpPr>
          <p:cNvPr id="5" name="TextBox 4"/>
          <p:cNvSpPr txBox="1"/>
          <p:nvPr/>
        </p:nvSpPr>
        <p:spPr>
          <a:xfrm>
            <a:off x="1626321" y="61488"/>
            <a:ext cx="5891356" cy="369332"/>
          </a:xfrm>
          <a:prstGeom prst="rect">
            <a:avLst/>
          </a:prstGeom>
          <a:noFill/>
        </p:spPr>
        <p:txBody>
          <a:bodyPr wrap="none" rtlCol="0">
            <a:spAutoFit/>
          </a:bodyPr>
          <a:lstStyle/>
          <a:p>
            <a:r>
              <a:rPr lang="en-GB" dirty="0" smtClean="0"/>
              <a:t>Synchrotron light distribution, including absorber: Power</a:t>
            </a:r>
            <a:endParaRPr lang="en-GB" dirty="0"/>
          </a:p>
        </p:txBody>
      </p:sp>
      <p:sp>
        <p:nvSpPr>
          <p:cNvPr id="26" name="TextBox 25"/>
          <p:cNvSpPr txBox="1"/>
          <p:nvPr/>
        </p:nvSpPr>
        <p:spPr>
          <a:xfrm>
            <a:off x="989143" y="5821550"/>
            <a:ext cx="7169527" cy="369332"/>
          </a:xfrm>
          <a:prstGeom prst="rect">
            <a:avLst/>
          </a:prstGeom>
          <a:noFill/>
        </p:spPr>
        <p:txBody>
          <a:bodyPr wrap="none" rtlCol="0">
            <a:spAutoFit/>
          </a:bodyPr>
          <a:lstStyle/>
          <a:p>
            <a:r>
              <a:rPr lang="en-GB" dirty="0" smtClean="0"/>
              <a:t>Credit: I. Bellafont, ALBA, </a:t>
            </a:r>
            <a:r>
              <a:rPr lang="en-GB" dirty="0" err="1" smtClean="0"/>
              <a:t>EuroCirCol</a:t>
            </a:r>
            <a:r>
              <a:rPr lang="en-GB" dirty="0" smtClean="0"/>
              <a:t> Meeting, 7/11/2016, Barcelona</a:t>
            </a:r>
            <a:endParaRPr lang="en-GB" dirty="0"/>
          </a:p>
        </p:txBody>
      </p:sp>
      <p:sp>
        <p:nvSpPr>
          <p:cNvPr id="28" name="Title 1"/>
          <p:cNvSpPr txBox="1">
            <a:spLocks/>
          </p:cNvSpPr>
          <p:nvPr/>
        </p:nvSpPr>
        <p:spPr>
          <a:xfrm>
            <a:off x="1371600" y="287993"/>
            <a:ext cx="6553200" cy="630238"/>
          </a:xfrm>
          <a:prstGeom prst="rect">
            <a:avLst/>
          </a:prstGeom>
        </p:spPr>
        <p:txBody>
          <a:bodyPr/>
          <a:lstStyle>
            <a:lvl1pPr algn="ctr" defTabSz="914400" rtl="0" eaLnBrk="1" latinLnBrk="0" hangingPunct="1">
              <a:spcBef>
                <a:spcPct val="0"/>
              </a:spcBef>
              <a:buNone/>
              <a:defRPr lang="en-US" sz="3500" b="1" kern="1200" smtClean="0">
                <a:solidFill>
                  <a:srgbClr val="112E50"/>
                </a:solidFill>
                <a:latin typeface="+mj-lt"/>
                <a:ea typeface="+mn-ea"/>
                <a:cs typeface="Arial" pitchFamily="34" charset="0"/>
              </a:defRPr>
            </a:lvl1pPr>
          </a:lstStyle>
          <a:p>
            <a:r>
              <a:rPr lang="es-ES" dirty="0" smtClean="0">
                <a:solidFill>
                  <a:srgbClr val="093D4F"/>
                </a:solidFill>
              </a:rPr>
              <a:t>END-RADIATION ABSORBER</a:t>
            </a:r>
          </a:p>
          <a:p>
            <a:pPr algn="l"/>
            <a:endParaRPr lang="es-ES" dirty="0">
              <a:solidFill>
                <a:srgbClr val="093D4F"/>
              </a:solidFill>
            </a:endParaRPr>
          </a:p>
        </p:txBody>
      </p:sp>
      <p:pic>
        <p:nvPicPr>
          <p:cNvPr id="4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766"/>
          <a:stretch/>
        </p:blipFill>
        <p:spPr bwMode="auto">
          <a:xfrm>
            <a:off x="386055" y="1082329"/>
            <a:ext cx="5769809" cy="330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5"/>
          <p:cNvPicPr>
            <a:picLocks noChangeAspect="1" noChangeArrowheads="1"/>
          </p:cNvPicPr>
          <p:nvPr/>
        </p:nvPicPr>
        <p:blipFill>
          <a:blip r:embed="rId3">
            <a:clrChange>
              <a:clrFrom>
                <a:srgbClr val="D4D0C8"/>
              </a:clrFrom>
              <a:clrTo>
                <a:srgbClr val="D4D0C8">
                  <a:alpha val="0"/>
                </a:srgbClr>
              </a:clrTo>
            </a:clrChange>
            <a:extLst>
              <a:ext uri="{28A0092B-C50C-407E-A947-70E740481C1C}">
                <a14:useLocalDpi xmlns:a14="http://schemas.microsoft.com/office/drawing/2010/main" val="0"/>
              </a:ext>
            </a:extLst>
          </a:blip>
          <a:srcRect/>
          <a:stretch>
            <a:fillRect/>
          </a:stretch>
        </p:blipFill>
        <p:spPr bwMode="auto">
          <a:xfrm>
            <a:off x="1110342" y="804162"/>
            <a:ext cx="36290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368298" y="804162"/>
            <a:ext cx="927101" cy="350591"/>
          </a:xfrm>
          <a:prstGeom prst="rect">
            <a:avLst/>
          </a:prstGeom>
          <a:noFill/>
        </p:spPr>
        <p:txBody>
          <a:bodyPr wrap="square" rtlCol="0">
            <a:noAutofit/>
          </a:bodyPr>
          <a:lstStyle/>
          <a:p>
            <a:pPr algn="ctr"/>
            <a:r>
              <a:rPr lang="en-US" sz="1600" b="1" dirty="0" smtClean="0"/>
              <a:t>W/cm</a:t>
            </a:r>
            <a:r>
              <a:rPr lang="en-US" sz="1600" b="1" baseline="30000" dirty="0" smtClean="0"/>
              <a:t>2</a:t>
            </a:r>
            <a:endParaRPr lang="en-US" sz="1600" b="1" baseline="30000" dirty="0"/>
          </a:p>
        </p:txBody>
      </p:sp>
      <p:sp>
        <p:nvSpPr>
          <p:cNvPr id="48" name="TextBox 47"/>
          <p:cNvSpPr txBox="1"/>
          <p:nvPr/>
        </p:nvSpPr>
        <p:spPr>
          <a:xfrm>
            <a:off x="2143526" y="2158795"/>
            <a:ext cx="1856403" cy="618450"/>
          </a:xfrm>
          <a:prstGeom prst="rect">
            <a:avLst/>
          </a:prstGeom>
          <a:noFill/>
        </p:spPr>
        <p:txBody>
          <a:bodyPr wrap="square" rtlCol="0">
            <a:noAutofit/>
          </a:bodyPr>
          <a:lstStyle/>
          <a:p>
            <a:pPr algn="ctr"/>
            <a:r>
              <a:rPr lang="en-US" sz="1400" b="1" dirty="0" smtClean="0">
                <a:solidFill>
                  <a:schemeClr val="bg1"/>
                </a:solidFill>
              </a:rPr>
              <a:t>61 W (12.6% </a:t>
            </a:r>
            <a:r>
              <a:rPr lang="en-US" sz="1400" b="1" dirty="0" err="1" smtClean="0">
                <a:solidFill>
                  <a:schemeClr val="bg1"/>
                </a:solidFill>
              </a:rPr>
              <a:t>Tot.P</a:t>
            </a:r>
            <a:r>
              <a:rPr lang="en-US" sz="1400" b="1" dirty="0" smtClean="0">
                <a:solidFill>
                  <a:schemeClr val="bg1"/>
                </a:solidFill>
              </a:rPr>
              <a:t>.)</a:t>
            </a:r>
          </a:p>
          <a:p>
            <a:pPr algn="ctr"/>
            <a:r>
              <a:rPr lang="es-ES" sz="1400" b="1" dirty="0" smtClean="0">
                <a:solidFill>
                  <a:schemeClr val="bg1"/>
                </a:solidFill>
              </a:rPr>
              <a:t>800W/cm</a:t>
            </a:r>
            <a:r>
              <a:rPr lang="es-ES" sz="1400" b="1" baseline="30000" dirty="0" smtClean="0">
                <a:solidFill>
                  <a:schemeClr val="bg1"/>
                </a:solidFill>
              </a:rPr>
              <a:t>2</a:t>
            </a:r>
            <a:r>
              <a:rPr lang="es-ES" sz="1400" b="1" dirty="0" smtClean="0">
                <a:solidFill>
                  <a:schemeClr val="bg1"/>
                </a:solidFill>
              </a:rPr>
              <a:t> </a:t>
            </a:r>
            <a:r>
              <a:rPr lang="es-ES" sz="1400" b="1" dirty="0" err="1" smtClean="0">
                <a:solidFill>
                  <a:schemeClr val="bg1"/>
                </a:solidFill>
              </a:rPr>
              <a:t>max</a:t>
            </a:r>
            <a:r>
              <a:rPr lang="es-ES" sz="1400" b="1" dirty="0" smtClean="0">
                <a:solidFill>
                  <a:schemeClr val="bg1"/>
                </a:solidFill>
              </a:rPr>
              <a:t>`</a:t>
            </a:r>
            <a:endParaRPr lang="en-US" sz="1400" b="1" baseline="30000" dirty="0" smtClean="0">
              <a:solidFill>
                <a:schemeClr val="bg1"/>
              </a:solidFill>
            </a:endParaRPr>
          </a:p>
        </p:txBody>
      </p:sp>
      <p:sp>
        <p:nvSpPr>
          <p:cNvPr id="49" name="TextBox 48"/>
          <p:cNvSpPr txBox="1"/>
          <p:nvPr/>
        </p:nvSpPr>
        <p:spPr>
          <a:xfrm>
            <a:off x="6143455" y="998030"/>
            <a:ext cx="2619545" cy="3768532"/>
          </a:xfrm>
          <a:prstGeom prst="rect">
            <a:avLst/>
          </a:prstGeom>
          <a:noFill/>
        </p:spPr>
        <p:txBody>
          <a:bodyPr wrap="square" rtlCol="0">
            <a:spAutoFit/>
          </a:bodyPr>
          <a:lstStyle/>
          <a:p>
            <a:pPr marL="285750" indent="-285750" algn="just">
              <a:lnSpc>
                <a:spcPct val="114000"/>
              </a:lnSpc>
              <a:spcBef>
                <a:spcPts val="1200"/>
              </a:spcBef>
              <a:buClr>
                <a:srgbClr val="0F8CB8"/>
              </a:buClr>
              <a:buFont typeface="Wingdings" panose="05000000000000000000" pitchFamily="2" charset="2"/>
              <a:buChar char="ü"/>
            </a:pPr>
            <a:r>
              <a:rPr lang="en-GB" dirty="0" smtClean="0"/>
              <a:t>For an ideal beam, this end absorber can reduce the maximum power density </a:t>
            </a:r>
            <a:r>
              <a:rPr lang="en-GB" b="1" dirty="0" smtClean="0"/>
              <a:t>more than 4 times on the slope area</a:t>
            </a:r>
            <a:r>
              <a:rPr lang="en-GB" dirty="0" smtClean="0"/>
              <a:t>, reducing the possibility to have a </a:t>
            </a:r>
            <a:r>
              <a:rPr lang="en-GB" b="1" dirty="0" smtClean="0"/>
              <a:t>thermomechanical failure</a:t>
            </a:r>
          </a:p>
          <a:p>
            <a:pPr marL="285750" indent="-285750" algn="just">
              <a:lnSpc>
                <a:spcPct val="114000"/>
              </a:lnSpc>
              <a:spcBef>
                <a:spcPts val="1200"/>
              </a:spcBef>
              <a:buClr>
                <a:srgbClr val="0F8CB8"/>
              </a:buClr>
              <a:buFont typeface="Wingdings" panose="05000000000000000000" pitchFamily="2" charset="2"/>
              <a:buChar char="ü"/>
            </a:pPr>
            <a:endParaRPr lang="en-GB" baseline="30000" dirty="0" smtClean="0"/>
          </a:p>
          <a:p>
            <a:pPr marL="285750" indent="-285750" algn="just">
              <a:lnSpc>
                <a:spcPct val="114000"/>
              </a:lnSpc>
              <a:spcBef>
                <a:spcPts val="1200"/>
              </a:spcBef>
              <a:buClr>
                <a:srgbClr val="0F8CB8"/>
              </a:buClr>
              <a:buFont typeface="Wingdings" panose="05000000000000000000" pitchFamily="2" charset="2"/>
              <a:buChar char="ü"/>
            </a:pPr>
            <a:endParaRPr lang="en-GB" dirty="0" smtClean="0"/>
          </a:p>
        </p:txBody>
      </p:sp>
      <mc:AlternateContent xmlns:mc="http://schemas.openxmlformats.org/markup-compatibility/2006" xmlns:a14="http://schemas.microsoft.com/office/drawing/2010/main">
        <mc:Choice Requires="a14">
          <p:sp>
            <p:nvSpPr>
              <p:cNvPr id="50" name="TextBox 49"/>
              <p:cNvSpPr txBox="1"/>
              <p:nvPr/>
            </p:nvSpPr>
            <p:spPr>
              <a:xfrm>
                <a:off x="6647923" y="4061532"/>
                <a:ext cx="1695977" cy="656205"/>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solidFill>
                            <a:schemeClr val="tx1"/>
                          </a:solidFill>
                          <a:latin typeface="Cambria Math"/>
                        </a:rPr>
                        <m:t>𝐾</m:t>
                      </m:r>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a:rPr>
                            <m:t>𝑇</m:t>
                          </m:r>
                        </m:e>
                      </m:d>
                      <m:r>
                        <a:rPr lang="es-ES" b="0" i="1" smtClean="0">
                          <a:solidFill>
                            <a:schemeClr val="tx1"/>
                          </a:solidFill>
                          <a:latin typeface="Cambria Math"/>
                        </a:rPr>
                        <m:t>=</m:t>
                      </m:r>
                      <m:f>
                        <m:fPr>
                          <m:ctrlPr>
                            <a:rPr lang="es-ES" b="0" i="1" smtClean="0">
                              <a:solidFill>
                                <a:schemeClr val="tx1"/>
                              </a:solidFill>
                              <a:latin typeface="Cambria Math" panose="02040503050406030204" pitchFamily="18" charset="0"/>
                            </a:rPr>
                          </m:ctrlPr>
                        </m:fPr>
                        <m:num>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a:rPr>
                                <m:t>𝑇</m:t>
                              </m:r>
                            </m:e>
                            <m:sub>
                              <m:r>
                                <a:rPr lang="es-ES" b="0" i="1" smtClean="0">
                                  <a:solidFill>
                                    <a:schemeClr val="tx1"/>
                                  </a:solidFill>
                                  <a:latin typeface="Cambria Math"/>
                                </a:rPr>
                                <m:t>𝑐</m:t>
                              </m:r>
                            </m:sub>
                          </m:sSub>
                        </m:num>
                        <m:den>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a:rPr>
                                <m:t>𝑇</m:t>
                              </m:r>
                            </m:e>
                            <m:sub>
                              <m:r>
                                <a:rPr lang="es-ES" b="0" i="1" smtClean="0">
                                  <a:solidFill>
                                    <a:schemeClr val="tx1"/>
                                  </a:solidFill>
                                  <a:latin typeface="Cambria Math"/>
                                </a:rPr>
                                <m:t>𝐻</m:t>
                              </m:r>
                              <m:r>
                                <a:rPr lang="es-ES" b="0" i="1" smtClean="0">
                                  <a:solidFill>
                                    <a:schemeClr val="tx1"/>
                                  </a:solidFill>
                                  <a:latin typeface="Cambria Math"/>
                                </a:rPr>
                                <m:t>−</m:t>
                              </m:r>
                            </m:sub>
                          </m:sSub>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a:rPr>
                                <m:t>𝑇</m:t>
                              </m:r>
                            </m:e>
                            <m:sub>
                              <m:r>
                                <a:rPr lang="es-ES" b="0" i="1" smtClean="0">
                                  <a:solidFill>
                                    <a:schemeClr val="tx1"/>
                                  </a:solidFill>
                                  <a:latin typeface="Cambria Math"/>
                                </a:rPr>
                                <m:t>𝐶</m:t>
                              </m:r>
                            </m:sub>
                          </m:sSub>
                        </m:den>
                      </m:f>
                    </m:oMath>
                  </m:oMathPara>
                </a14:m>
                <a:endParaRPr lang="en-US" i="1" dirty="0" smtClean="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647923" y="4061532"/>
                <a:ext cx="1695977" cy="656205"/>
              </a:xfrm>
              <a:prstGeom prst="rect">
                <a:avLst/>
              </a:prstGeom>
              <a:blipFill rotWithShape="0">
                <a:blip r:embed="rId4"/>
                <a:stretch>
                  <a:fillRect/>
                </a:stretch>
              </a:blipFill>
              <a:ln>
                <a:noFill/>
              </a:ln>
            </p:spPr>
            <p:txBody>
              <a:bodyPr/>
              <a:lstStyle/>
              <a:p>
                <a:r>
                  <a:rPr lang="en-GB">
                    <a:noFill/>
                  </a:rPr>
                  <a:t> </a:t>
                </a:r>
              </a:p>
            </p:txBody>
          </p:sp>
        </mc:Fallback>
      </mc:AlternateContent>
      <p:sp>
        <p:nvSpPr>
          <p:cNvPr id="51" name="TextBox 50"/>
          <p:cNvSpPr txBox="1"/>
          <p:nvPr/>
        </p:nvSpPr>
        <p:spPr>
          <a:xfrm>
            <a:off x="0" y="4565302"/>
            <a:ext cx="6324600" cy="1215204"/>
          </a:xfrm>
          <a:prstGeom prst="rect">
            <a:avLst/>
          </a:prstGeom>
          <a:noFill/>
        </p:spPr>
        <p:txBody>
          <a:bodyPr wrap="square" rtlCol="0">
            <a:spAutoFit/>
          </a:bodyPr>
          <a:lstStyle/>
          <a:p>
            <a:pPr marL="285750" indent="-285750" algn="just">
              <a:lnSpc>
                <a:spcPct val="114000"/>
              </a:lnSpc>
              <a:spcBef>
                <a:spcPts val="1200"/>
              </a:spcBef>
              <a:buClr>
                <a:srgbClr val="0F8CB8"/>
              </a:buClr>
              <a:buFont typeface="Wingdings" panose="05000000000000000000" pitchFamily="2" charset="2"/>
              <a:buChar char="ü"/>
            </a:pPr>
            <a:r>
              <a:rPr lang="en-GB" sz="1600" dirty="0" smtClean="0"/>
              <a:t>Redirecting as </a:t>
            </a:r>
            <a:r>
              <a:rPr lang="en-GB" sz="1600" b="1" dirty="0" smtClean="0"/>
              <a:t>much SR as possible </a:t>
            </a:r>
            <a:r>
              <a:rPr lang="en-GB" sz="1600" dirty="0" smtClean="0"/>
              <a:t>to the absorber, not only the </a:t>
            </a:r>
            <a:r>
              <a:rPr lang="en-GB" sz="1600" b="1" dirty="0" smtClean="0"/>
              <a:t>cooling efficiency </a:t>
            </a:r>
            <a:r>
              <a:rPr lang="en-GB" sz="1600" dirty="0" smtClean="0"/>
              <a:t>improves, the </a:t>
            </a:r>
            <a:r>
              <a:rPr lang="en-GB" sz="1600" b="1" dirty="0" smtClean="0"/>
              <a:t>total outgassing is also decreased. </a:t>
            </a:r>
            <a:r>
              <a:rPr lang="en-GB" sz="1600" dirty="0" smtClean="0"/>
              <a:t>It can be done changing the reflector’s shape or reducing its roughness</a:t>
            </a:r>
          </a:p>
        </p:txBody>
      </p:sp>
      <p:sp>
        <p:nvSpPr>
          <p:cNvPr id="52" name="TextBox 51"/>
          <p:cNvSpPr txBox="1"/>
          <p:nvPr/>
        </p:nvSpPr>
        <p:spPr>
          <a:xfrm>
            <a:off x="6400800" y="4690362"/>
            <a:ext cx="2362200" cy="646331"/>
          </a:xfrm>
          <a:prstGeom prst="rect">
            <a:avLst/>
          </a:prstGeom>
          <a:noFill/>
        </p:spPr>
        <p:txBody>
          <a:bodyPr wrap="square" rtlCol="0">
            <a:spAutoFit/>
          </a:bodyPr>
          <a:lstStyle/>
          <a:p>
            <a:pPr algn="ctr"/>
            <a:r>
              <a:rPr lang="en-US" b="1" dirty="0" smtClean="0"/>
              <a:t>Carnot efficiency of refrigerators</a:t>
            </a:r>
            <a:endParaRPr lang="en-US" b="1" dirty="0"/>
          </a:p>
        </p:txBody>
      </p:sp>
      <p:sp>
        <p:nvSpPr>
          <p:cNvPr id="53" name="TextBox 52"/>
          <p:cNvSpPr txBox="1"/>
          <p:nvPr/>
        </p:nvSpPr>
        <p:spPr>
          <a:xfrm rot="21021578">
            <a:off x="848166" y="3150145"/>
            <a:ext cx="1703879" cy="338554"/>
          </a:xfrm>
          <a:prstGeom prst="rect">
            <a:avLst/>
          </a:prstGeom>
          <a:noFill/>
        </p:spPr>
        <p:txBody>
          <a:bodyPr wrap="square" rtlCol="0">
            <a:spAutoFit/>
          </a:bodyPr>
          <a:lstStyle/>
          <a:p>
            <a:pPr algn="ctr"/>
            <a:r>
              <a:rPr lang="en-GB" sz="1600" dirty="0" smtClean="0"/>
              <a:t>Beam direction</a:t>
            </a:r>
            <a:endParaRPr lang="en-GB" sz="1600" dirty="0"/>
          </a:p>
        </p:txBody>
      </p:sp>
      <p:sp>
        <p:nvSpPr>
          <p:cNvPr id="54" name="Left Arrow 53"/>
          <p:cNvSpPr/>
          <p:nvPr/>
        </p:nvSpPr>
        <p:spPr>
          <a:xfrm rot="21010828">
            <a:off x="1104887" y="2984024"/>
            <a:ext cx="1288401" cy="206523"/>
          </a:xfrm>
          <a:prstGeom prst="leftArrow">
            <a:avLst/>
          </a:prstGeom>
          <a:gradFill flip="none" rotWithShape="1">
            <a:gsLst>
              <a:gs pos="0">
                <a:srgbClr val="005A76">
                  <a:shade val="30000"/>
                  <a:satMod val="115000"/>
                </a:srgbClr>
              </a:gs>
              <a:gs pos="100000">
                <a:srgbClr val="008CB8"/>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55851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18</a:t>
            </a:fld>
            <a:endParaRPr lang="en-US" dirty="0"/>
          </a:p>
        </p:txBody>
      </p:sp>
      <p:sp>
        <p:nvSpPr>
          <p:cNvPr id="5" name="TextBox 4"/>
          <p:cNvSpPr txBox="1"/>
          <p:nvPr/>
        </p:nvSpPr>
        <p:spPr>
          <a:xfrm>
            <a:off x="1735325" y="61773"/>
            <a:ext cx="5673348" cy="369332"/>
          </a:xfrm>
          <a:prstGeom prst="rect">
            <a:avLst/>
          </a:prstGeom>
          <a:noFill/>
        </p:spPr>
        <p:txBody>
          <a:bodyPr wrap="none" rtlCol="0">
            <a:spAutoFit/>
          </a:bodyPr>
          <a:lstStyle/>
          <a:p>
            <a:r>
              <a:rPr lang="en-GB" dirty="0" smtClean="0"/>
              <a:t>Synchrotron light distribution, including absorber: Flux</a:t>
            </a:r>
            <a:endParaRPr lang="en-GB" dirty="0"/>
          </a:p>
        </p:txBody>
      </p:sp>
      <p:sp>
        <p:nvSpPr>
          <p:cNvPr id="26" name="TextBox 25"/>
          <p:cNvSpPr txBox="1"/>
          <p:nvPr/>
        </p:nvSpPr>
        <p:spPr>
          <a:xfrm>
            <a:off x="987236" y="5711714"/>
            <a:ext cx="7169527" cy="369332"/>
          </a:xfrm>
          <a:prstGeom prst="rect">
            <a:avLst/>
          </a:prstGeom>
          <a:noFill/>
        </p:spPr>
        <p:txBody>
          <a:bodyPr wrap="none" rtlCol="0">
            <a:spAutoFit/>
          </a:bodyPr>
          <a:lstStyle/>
          <a:p>
            <a:r>
              <a:rPr lang="en-GB" dirty="0" smtClean="0"/>
              <a:t>Credit: I. Bellafont, ALBA, </a:t>
            </a:r>
            <a:r>
              <a:rPr lang="en-GB" dirty="0" err="1" smtClean="0"/>
              <a:t>EuroCirCol</a:t>
            </a:r>
            <a:r>
              <a:rPr lang="en-GB" dirty="0" smtClean="0"/>
              <a:t> Meeting, 7/11/2016, Barcelona</a:t>
            </a:r>
            <a:endParaRPr lang="en-GB" dirty="0"/>
          </a:p>
        </p:txBody>
      </p:sp>
      <p:pic>
        <p:nvPicPr>
          <p:cNvPr id="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8795"/>
            <a:ext cx="5181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5865812" y="954500"/>
            <a:ext cx="2400300" cy="350591"/>
          </a:xfrm>
          <a:prstGeom prst="rect">
            <a:avLst/>
          </a:prstGeom>
          <a:noFill/>
        </p:spPr>
        <p:txBody>
          <a:bodyPr wrap="square" rtlCol="0">
            <a:noAutofit/>
          </a:bodyPr>
          <a:lstStyle/>
          <a:p>
            <a:pPr algn="ctr"/>
            <a:r>
              <a:rPr lang="en-US" b="1" dirty="0" smtClean="0"/>
              <a:t>Photons/s/cm</a:t>
            </a:r>
            <a:r>
              <a:rPr lang="en-US" b="1" baseline="30000" dirty="0" smtClean="0"/>
              <a:t>2</a:t>
            </a:r>
            <a:endParaRPr lang="en-US" b="1" baseline="30000" dirty="0"/>
          </a:p>
        </p:txBody>
      </p:sp>
      <p:grpSp>
        <p:nvGrpSpPr>
          <p:cNvPr id="29" name="Group 28"/>
          <p:cNvGrpSpPr/>
          <p:nvPr/>
        </p:nvGrpSpPr>
        <p:grpSpPr>
          <a:xfrm>
            <a:off x="5715000" y="1456012"/>
            <a:ext cx="2895600" cy="2538939"/>
            <a:chOff x="6324599" y="2411638"/>
            <a:chExt cx="2265363" cy="2302105"/>
          </a:xfrm>
        </p:grpSpPr>
        <p:sp>
          <p:nvSpPr>
            <p:cNvPr id="30" name="Rectangle 29"/>
            <p:cNvSpPr/>
            <p:nvPr/>
          </p:nvSpPr>
          <p:spPr>
            <a:xfrm>
              <a:off x="6324599" y="2758168"/>
              <a:ext cx="1371600"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Ribs</a:t>
              </a:r>
              <a:endParaRPr lang="en-US" sz="1600" dirty="0"/>
            </a:p>
          </p:txBody>
        </p:sp>
        <p:sp>
          <p:nvSpPr>
            <p:cNvPr id="31" name="Rectangle 30"/>
            <p:cNvSpPr/>
            <p:nvPr/>
          </p:nvSpPr>
          <p:spPr>
            <a:xfrm>
              <a:off x="7740649" y="2758168"/>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29.6%</a:t>
              </a:r>
              <a:endParaRPr lang="en-US" sz="1600" dirty="0">
                <a:solidFill>
                  <a:sysClr val="windowText" lastClr="000000"/>
                </a:solidFill>
              </a:endParaRPr>
            </a:p>
          </p:txBody>
        </p:sp>
        <p:sp>
          <p:nvSpPr>
            <p:cNvPr id="32" name="Rectangle 31"/>
            <p:cNvSpPr/>
            <p:nvPr/>
          </p:nvSpPr>
          <p:spPr>
            <a:xfrm>
              <a:off x="6324599" y="3090454"/>
              <a:ext cx="1371600"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Reflectors</a:t>
              </a:r>
              <a:endParaRPr lang="en-US" sz="1600" dirty="0"/>
            </a:p>
          </p:txBody>
        </p:sp>
        <p:sp>
          <p:nvSpPr>
            <p:cNvPr id="33" name="Rectangle 32"/>
            <p:cNvSpPr/>
            <p:nvPr/>
          </p:nvSpPr>
          <p:spPr>
            <a:xfrm>
              <a:off x="6324600" y="3422740"/>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Cold bore</a:t>
              </a:r>
              <a:endParaRPr lang="en-US" sz="1600" dirty="0"/>
            </a:p>
          </p:txBody>
        </p:sp>
        <p:sp>
          <p:nvSpPr>
            <p:cNvPr id="34" name="Rectangle 33"/>
            <p:cNvSpPr/>
            <p:nvPr/>
          </p:nvSpPr>
          <p:spPr>
            <a:xfrm>
              <a:off x="6324600" y="3755026"/>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Inner copper</a:t>
              </a:r>
              <a:endParaRPr lang="en-US" sz="1600" dirty="0"/>
            </a:p>
          </p:txBody>
        </p:sp>
        <p:sp>
          <p:nvSpPr>
            <p:cNvPr id="35" name="Rectangle 34"/>
            <p:cNvSpPr/>
            <p:nvPr/>
          </p:nvSpPr>
          <p:spPr>
            <a:xfrm>
              <a:off x="7740649" y="3090454"/>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21.4%</a:t>
              </a:r>
              <a:endParaRPr lang="en-US" sz="1600" dirty="0">
                <a:solidFill>
                  <a:sysClr val="windowText" lastClr="000000"/>
                </a:solidFill>
              </a:endParaRPr>
            </a:p>
          </p:txBody>
        </p:sp>
        <p:sp>
          <p:nvSpPr>
            <p:cNvPr id="36" name="Rectangle 35"/>
            <p:cNvSpPr/>
            <p:nvPr/>
          </p:nvSpPr>
          <p:spPr>
            <a:xfrm>
              <a:off x="7740649" y="3422740"/>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0.27%</a:t>
              </a:r>
              <a:endParaRPr lang="en-US" sz="1600" dirty="0">
                <a:solidFill>
                  <a:sysClr val="windowText" lastClr="000000"/>
                </a:solidFill>
              </a:endParaRPr>
            </a:p>
          </p:txBody>
        </p:sp>
        <p:sp>
          <p:nvSpPr>
            <p:cNvPr id="37" name="Rectangle 36"/>
            <p:cNvSpPr/>
            <p:nvPr/>
          </p:nvSpPr>
          <p:spPr>
            <a:xfrm>
              <a:off x="7740649" y="3755026"/>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4.9%</a:t>
              </a:r>
              <a:endParaRPr lang="en-US" sz="1600" dirty="0">
                <a:solidFill>
                  <a:sysClr val="windowText" lastClr="000000"/>
                </a:solidFill>
              </a:endParaRPr>
            </a:p>
          </p:txBody>
        </p:sp>
        <p:sp>
          <p:nvSpPr>
            <p:cNvPr id="38" name="Rectangle 37"/>
            <p:cNvSpPr/>
            <p:nvPr/>
          </p:nvSpPr>
          <p:spPr>
            <a:xfrm>
              <a:off x="6324600" y="4087312"/>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End absorber</a:t>
              </a:r>
              <a:endParaRPr lang="en-US" sz="1600" dirty="0"/>
            </a:p>
          </p:txBody>
        </p:sp>
        <p:sp>
          <p:nvSpPr>
            <p:cNvPr id="39" name="Rectangle 38"/>
            <p:cNvSpPr/>
            <p:nvPr/>
          </p:nvSpPr>
          <p:spPr>
            <a:xfrm>
              <a:off x="7740649" y="4087312"/>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12.8%</a:t>
              </a:r>
              <a:endParaRPr lang="en-US" sz="1600" dirty="0">
                <a:solidFill>
                  <a:sysClr val="windowText" lastClr="000000"/>
                </a:solidFill>
              </a:endParaRPr>
            </a:p>
          </p:txBody>
        </p:sp>
        <p:sp>
          <p:nvSpPr>
            <p:cNvPr id="40" name="Rectangle 39"/>
            <p:cNvSpPr/>
            <p:nvPr/>
          </p:nvSpPr>
          <p:spPr>
            <a:xfrm>
              <a:off x="6324599" y="2411638"/>
              <a:ext cx="2265363"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 of Total BM Flux, 2.1E18 ph/s</a:t>
              </a:r>
              <a:endParaRPr lang="en-US" sz="1400" dirty="0"/>
            </a:p>
          </p:txBody>
        </p:sp>
        <p:sp>
          <p:nvSpPr>
            <p:cNvPr id="41" name="Rectangle 40"/>
            <p:cNvSpPr/>
            <p:nvPr/>
          </p:nvSpPr>
          <p:spPr>
            <a:xfrm>
              <a:off x="6324600" y="4424362"/>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Drift space</a:t>
              </a:r>
              <a:endParaRPr lang="en-US" sz="1600" dirty="0"/>
            </a:p>
          </p:txBody>
        </p:sp>
        <p:sp>
          <p:nvSpPr>
            <p:cNvPr id="42" name="Rectangle 41"/>
            <p:cNvSpPr/>
            <p:nvPr/>
          </p:nvSpPr>
          <p:spPr>
            <a:xfrm>
              <a:off x="7740649" y="4424362"/>
              <a:ext cx="84931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5.9%</a:t>
              </a:r>
              <a:endParaRPr lang="en-US" sz="1600" dirty="0">
                <a:solidFill>
                  <a:sysClr val="windowText" lastClr="000000"/>
                </a:solidFill>
              </a:endParaRPr>
            </a:p>
          </p:txBody>
        </p:sp>
      </p:grpSp>
      <p:pic>
        <p:nvPicPr>
          <p:cNvPr id="43" name="Picture 10"/>
          <p:cNvPicPr>
            <a:picLocks noChangeAspect="1" noChangeArrowheads="1"/>
          </p:cNvPicPr>
          <p:nvPr/>
        </p:nvPicPr>
        <p:blipFill>
          <a:blip r:embed="rId3">
            <a:clrChange>
              <a:clrFrom>
                <a:srgbClr val="D4D0C8"/>
              </a:clrFrom>
              <a:clrTo>
                <a:srgbClr val="D4D0C8">
                  <a:alpha val="0"/>
                </a:srgbClr>
              </a:clrTo>
            </a:clrChange>
            <a:extLst>
              <a:ext uri="{28A0092B-C50C-407E-A947-70E740481C1C}">
                <a14:useLocalDpi xmlns:a14="http://schemas.microsoft.com/office/drawing/2010/main" val="0"/>
              </a:ext>
            </a:extLst>
          </a:blip>
          <a:srcRect/>
          <a:stretch>
            <a:fillRect/>
          </a:stretch>
        </p:blipFill>
        <p:spPr bwMode="auto">
          <a:xfrm>
            <a:off x="5280025" y="571770"/>
            <a:ext cx="3571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5645649" y="4245003"/>
            <a:ext cx="3117351" cy="923330"/>
          </a:xfrm>
          <a:prstGeom prst="rect">
            <a:avLst/>
          </a:prstGeom>
          <a:noFill/>
        </p:spPr>
        <p:txBody>
          <a:bodyPr wrap="square" rtlCol="0">
            <a:spAutoFit/>
          </a:bodyPr>
          <a:lstStyle/>
          <a:p>
            <a:pPr marL="285750" indent="-285750" algn="just">
              <a:buClr>
                <a:srgbClr val="0F8CB8"/>
              </a:buClr>
              <a:buFont typeface="Wingdings" panose="05000000000000000000" pitchFamily="2" charset="2"/>
              <a:buChar char="ü"/>
            </a:pPr>
            <a:r>
              <a:rPr lang="en-GB" b="1" dirty="0"/>
              <a:t>7</a:t>
            </a:r>
            <a:r>
              <a:rPr lang="en-GB" b="1" dirty="0" smtClean="0"/>
              <a:t>8% of the incident flux </a:t>
            </a:r>
            <a:r>
              <a:rPr lang="en-GB" dirty="0" smtClean="0"/>
              <a:t>is reflected by the reflector</a:t>
            </a:r>
            <a:endParaRPr lang="en-GB" b="1" dirty="0" smtClean="0"/>
          </a:p>
        </p:txBody>
      </p:sp>
    </p:spTree>
    <p:extLst>
      <p:ext uri="{BB962C8B-B14F-4D97-AF65-F5344CB8AC3E}">
        <p14:creationId xmlns:p14="http://schemas.microsoft.com/office/powerpoint/2010/main" val="2742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19</a:t>
            </a:fld>
            <a:endParaRPr lang="en-US" dirty="0"/>
          </a:p>
        </p:txBody>
      </p:sp>
      <p:sp>
        <p:nvSpPr>
          <p:cNvPr id="5" name="TextBox 4"/>
          <p:cNvSpPr txBox="1"/>
          <p:nvPr/>
        </p:nvSpPr>
        <p:spPr>
          <a:xfrm>
            <a:off x="1735325" y="35139"/>
            <a:ext cx="5673348" cy="369332"/>
          </a:xfrm>
          <a:prstGeom prst="rect">
            <a:avLst/>
          </a:prstGeom>
          <a:noFill/>
        </p:spPr>
        <p:txBody>
          <a:bodyPr wrap="none" rtlCol="0">
            <a:spAutoFit/>
          </a:bodyPr>
          <a:lstStyle/>
          <a:p>
            <a:r>
              <a:rPr lang="en-GB" dirty="0" smtClean="0"/>
              <a:t>Synchrotron light distribution, including absorber: Flux</a:t>
            </a:r>
            <a:endParaRPr lang="en-GB" dirty="0"/>
          </a:p>
        </p:txBody>
      </p:sp>
      <p:sp>
        <p:nvSpPr>
          <p:cNvPr id="26" name="TextBox 25"/>
          <p:cNvSpPr txBox="1"/>
          <p:nvPr/>
        </p:nvSpPr>
        <p:spPr>
          <a:xfrm>
            <a:off x="987236" y="5836005"/>
            <a:ext cx="7169527" cy="369332"/>
          </a:xfrm>
          <a:prstGeom prst="rect">
            <a:avLst/>
          </a:prstGeom>
          <a:noFill/>
        </p:spPr>
        <p:txBody>
          <a:bodyPr wrap="none" rtlCol="0">
            <a:spAutoFit/>
          </a:bodyPr>
          <a:lstStyle/>
          <a:p>
            <a:r>
              <a:rPr lang="en-GB" dirty="0" smtClean="0"/>
              <a:t>Credit: I. Bellafont, ALBA, </a:t>
            </a:r>
            <a:r>
              <a:rPr lang="en-GB" dirty="0" err="1" smtClean="0"/>
              <a:t>EuroCirCol</a:t>
            </a:r>
            <a:r>
              <a:rPr lang="en-GB" dirty="0" smtClean="0"/>
              <a:t> Meeting, 7/11/2016, Barcelona</a:t>
            </a:r>
            <a:endParaRPr lang="en-GB" dirty="0"/>
          </a:p>
        </p:txBody>
      </p:sp>
      <p:sp>
        <p:nvSpPr>
          <p:cNvPr id="25" name="Title 1"/>
          <p:cNvSpPr txBox="1">
            <a:spLocks/>
          </p:cNvSpPr>
          <p:nvPr/>
        </p:nvSpPr>
        <p:spPr>
          <a:xfrm>
            <a:off x="1295399" y="297373"/>
            <a:ext cx="6553200" cy="630238"/>
          </a:xfrm>
          <a:prstGeom prst="rect">
            <a:avLst/>
          </a:prstGeom>
        </p:spPr>
        <p:txBody>
          <a:bodyPr/>
          <a:lstStyle>
            <a:lvl1pPr algn="ctr" defTabSz="914400" rtl="0" eaLnBrk="1" latinLnBrk="0" hangingPunct="1">
              <a:spcBef>
                <a:spcPct val="0"/>
              </a:spcBef>
              <a:buNone/>
              <a:defRPr lang="en-US" sz="3500" b="1" kern="1200" smtClean="0">
                <a:solidFill>
                  <a:srgbClr val="112E50"/>
                </a:solidFill>
                <a:latin typeface="+mj-lt"/>
                <a:ea typeface="+mn-ea"/>
                <a:cs typeface="Arial" pitchFamily="34" charset="0"/>
              </a:defRPr>
            </a:lvl1pPr>
          </a:lstStyle>
          <a:p>
            <a:r>
              <a:rPr lang="es-ES" dirty="0" smtClean="0">
                <a:solidFill>
                  <a:srgbClr val="093D4F"/>
                </a:solidFill>
              </a:rPr>
              <a:t>MISALIGNMENT STUDY</a:t>
            </a:r>
          </a:p>
          <a:p>
            <a:pPr algn="l"/>
            <a:endParaRPr lang="es-ES" dirty="0">
              <a:solidFill>
                <a:srgbClr val="093D4F"/>
              </a:solidFill>
            </a:endParaRPr>
          </a:p>
        </p:txBody>
      </p:sp>
      <p:sp>
        <p:nvSpPr>
          <p:cNvPr id="45" name="TextBox 44"/>
          <p:cNvSpPr txBox="1"/>
          <p:nvPr/>
        </p:nvSpPr>
        <p:spPr>
          <a:xfrm>
            <a:off x="3935766" y="827962"/>
            <a:ext cx="4800600" cy="3046988"/>
          </a:xfrm>
          <a:prstGeom prst="rect">
            <a:avLst/>
          </a:prstGeom>
          <a:noFill/>
        </p:spPr>
        <p:txBody>
          <a:bodyPr wrap="square" rtlCol="0">
            <a:spAutoFit/>
          </a:bodyPr>
          <a:lstStyle/>
          <a:p>
            <a:pPr marL="285750" indent="-285750" algn="just">
              <a:spcBef>
                <a:spcPts val="1800"/>
              </a:spcBef>
              <a:buClr>
                <a:srgbClr val="0F8CB8"/>
              </a:buClr>
              <a:buFont typeface="Wingdings" panose="05000000000000000000" pitchFamily="2" charset="2"/>
              <a:buChar char="ü"/>
            </a:pPr>
            <a:r>
              <a:rPr lang="en-GB" dirty="0" smtClean="0"/>
              <a:t>To perform an approach to the real geometry conditions, a </a:t>
            </a:r>
            <a:r>
              <a:rPr lang="en-GB" b="1" dirty="0" smtClean="0"/>
              <a:t>misalignment study </a:t>
            </a:r>
            <a:r>
              <a:rPr lang="en-GB" dirty="0" smtClean="0"/>
              <a:t>has been carried out, moving the beam </a:t>
            </a:r>
            <a:r>
              <a:rPr lang="en-GB" b="1" dirty="0" smtClean="0"/>
              <a:t>1mm upwards</a:t>
            </a:r>
          </a:p>
          <a:p>
            <a:pPr marL="285750" indent="-285750" algn="just">
              <a:spcBef>
                <a:spcPts val="1800"/>
              </a:spcBef>
              <a:buClr>
                <a:srgbClr val="0F8CB8"/>
              </a:buClr>
              <a:buFont typeface="Wingdings" panose="05000000000000000000" pitchFamily="2" charset="2"/>
              <a:buChar char="ü"/>
            </a:pPr>
            <a:r>
              <a:rPr lang="en-GB" dirty="0" smtClean="0"/>
              <a:t>The </a:t>
            </a:r>
            <a:r>
              <a:rPr lang="en-GB" b="1" dirty="0" smtClean="0"/>
              <a:t>leaked power is slightly lower</a:t>
            </a:r>
            <a:r>
              <a:rPr lang="en-GB" dirty="0" smtClean="0"/>
              <a:t>, while the molecular density is </a:t>
            </a:r>
            <a:r>
              <a:rPr lang="en-GB" b="1" dirty="0" smtClean="0"/>
              <a:t>slightly higher</a:t>
            </a:r>
          </a:p>
          <a:p>
            <a:pPr marL="285750" indent="-285750" algn="just">
              <a:spcBef>
                <a:spcPts val="1800"/>
              </a:spcBef>
              <a:buClr>
                <a:srgbClr val="0F8CB8"/>
              </a:buClr>
              <a:buFont typeface="Wingdings" panose="05000000000000000000" pitchFamily="2" charset="2"/>
              <a:buChar char="ü"/>
            </a:pPr>
            <a:r>
              <a:rPr lang="en-GB" dirty="0" smtClean="0"/>
              <a:t>The radiation is directed forward </a:t>
            </a:r>
            <a:r>
              <a:rPr lang="en-GB" b="1" dirty="0" smtClean="0"/>
              <a:t>with a narrower angle</a:t>
            </a:r>
            <a:r>
              <a:rPr lang="en-GB" dirty="0" smtClean="0"/>
              <a:t>, increasing the power on the end absorber.</a:t>
            </a:r>
          </a:p>
        </p:txBody>
      </p:sp>
      <p:pic>
        <p:nvPicPr>
          <p:cNvPr id="4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750" t="32319" b="6070"/>
          <a:stretch/>
        </p:blipFill>
        <p:spPr bwMode="auto">
          <a:xfrm>
            <a:off x="381000" y="863474"/>
            <a:ext cx="3438525" cy="283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71007"/>
            <a:ext cx="2681288" cy="35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p:cNvSpPr txBox="1"/>
          <p:nvPr/>
        </p:nvSpPr>
        <p:spPr>
          <a:xfrm>
            <a:off x="210496" y="967240"/>
            <a:ext cx="821026" cy="350591"/>
          </a:xfrm>
          <a:prstGeom prst="rect">
            <a:avLst/>
          </a:prstGeom>
          <a:solidFill>
            <a:schemeClr val="bg1"/>
          </a:solidFill>
        </p:spPr>
        <p:txBody>
          <a:bodyPr wrap="square" rtlCol="0">
            <a:noAutofit/>
          </a:bodyPr>
          <a:lstStyle/>
          <a:p>
            <a:pPr algn="ctr"/>
            <a:r>
              <a:rPr lang="en-US" sz="1600" b="1" dirty="0" smtClean="0"/>
              <a:t>W/cm</a:t>
            </a:r>
            <a:r>
              <a:rPr lang="en-US" sz="1600" b="1" baseline="30000" dirty="0" smtClean="0"/>
              <a:t>2</a:t>
            </a:r>
            <a:endParaRPr lang="en-US" sz="1600" b="1" baseline="30000" dirty="0"/>
          </a:p>
        </p:txBody>
      </p:sp>
      <p:sp>
        <p:nvSpPr>
          <p:cNvPr id="49" name="Rectangle 48"/>
          <p:cNvSpPr/>
          <p:nvPr/>
        </p:nvSpPr>
        <p:spPr>
          <a:xfrm>
            <a:off x="337352" y="4181254"/>
            <a:ext cx="2096727" cy="288000"/>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Molecular </a:t>
            </a:r>
            <a:r>
              <a:rPr lang="es-ES" sz="1400" dirty="0" err="1" smtClean="0"/>
              <a:t>density</a:t>
            </a:r>
            <a:r>
              <a:rPr lang="es-ES" sz="1400" dirty="0" smtClean="0"/>
              <a:t> @72h</a:t>
            </a:r>
            <a:endParaRPr lang="en-US" sz="1400" dirty="0"/>
          </a:p>
        </p:txBody>
      </p:sp>
      <p:sp>
        <p:nvSpPr>
          <p:cNvPr id="50" name="Rectangle 49"/>
          <p:cNvSpPr/>
          <p:nvPr/>
        </p:nvSpPr>
        <p:spPr>
          <a:xfrm>
            <a:off x="381001" y="4508281"/>
            <a:ext cx="2026444" cy="288000"/>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Cold bore power</a:t>
            </a:r>
            <a:endParaRPr lang="en-US" sz="1600" dirty="0"/>
          </a:p>
        </p:txBody>
      </p:sp>
      <p:sp>
        <p:nvSpPr>
          <p:cNvPr id="51" name="Rectangle 50"/>
          <p:cNvSpPr/>
          <p:nvPr/>
        </p:nvSpPr>
        <p:spPr>
          <a:xfrm>
            <a:off x="381003" y="4835308"/>
            <a:ext cx="2026443" cy="288000"/>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Absorber power</a:t>
            </a:r>
            <a:endParaRPr lang="en-US" sz="1600" dirty="0"/>
          </a:p>
        </p:txBody>
      </p:sp>
      <p:sp>
        <p:nvSpPr>
          <p:cNvPr id="52" name="Rectangle 51"/>
          <p:cNvSpPr/>
          <p:nvPr/>
        </p:nvSpPr>
        <p:spPr>
          <a:xfrm>
            <a:off x="2453544" y="3848474"/>
            <a:ext cx="1784350" cy="297312"/>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Aligned</a:t>
            </a:r>
            <a:endParaRPr lang="en-US" sz="1600" dirty="0"/>
          </a:p>
        </p:txBody>
      </p:sp>
      <p:sp>
        <p:nvSpPr>
          <p:cNvPr id="53" name="Rectangle 52"/>
          <p:cNvSpPr/>
          <p:nvPr/>
        </p:nvSpPr>
        <p:spPr>
          <a:xfrm>
            <a:off x="2453544" y="4181254"/>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9.88·10</a:t>
            </a:r>
            <a:r>
              <a:rPr lang="en-US" sz="1600" baseline="30000" dirty="0" smtClean="0">
                <a:solidFill>
                  <a:sysClr val="windowText" lastClr="000000"/>
                </a:solidFill>
              </a:rPr>
              <a:t>13</a:t>
            </a:r>
            <a:r>
              <a:rPr lang="en-US" sz="1600" dirty="0" smtClean="0">
                <a:solidFill>
                  <a:sysClr val="windowText" lastClr="000000"/>
                </a:solidFill>
              </a:rPr>
              <a:t> H</a:t>
            </a:r>
            <a:r>
              <a:rPr lang="en-US" sz="1600" baseline="-25000" dirty="0" smtClean="0">
                <a:solidFill>
                  <a:sysClr val="windowText" lastClr="000000"/>
                </a:solidFill>
              </a:rPr>
              <a:t>2</a:t>
            </a:r>
            <a:r>
              <a:rPr lang="en-US" sz="1600" dirty="0" smtClean="0">
                <a:solidFill>
                  <a:sysClr val="windowText" lastClr="000000"/>
                </a:solidFill>
              </a:rPr>
              <a:t>/m</a:t>
            </a:r>
            <a:r>
              <a:rPr lang="en-US" sz="1600" baseline="30000" dirty="0" smtClean="0">
                <a:solidFill>
                  <a:sysClr val="windowText" lastClr="000000"/>
                </a:solidFill>
              </a:rPr>
              <a:t>3</a:t>
            </a:r>
            <a:endParaRPr lang="en-US" sz="1600" baseline="30000" dirty="0">
              <a:solidFill>
                <a:sysClr val="windowText" lastClr="000000"/>
              </a:solidFill>
            </a:endParaRPr>
          </a:p>
        </p:txBody>
      </p:sp>
      <p:sp>
        <p:nvSpPr>
          <p:cNvPr id="54" name="Rectangle 53"/>
          <p:cNvSpPr/>
          <p:nvPr/>
        </p:nvSpPr>
        <p:spPr>
          <a:xfrm>
            <a:off x="2453544" y="4508281"/>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0.034 W</a:t>
            </a:r>
            <a:endParaRPr lang="en-US" sz="1600" dirty="0">
              <a:solidFill>
                <a:sysClr val="windowText" lastClr="000000"/>
              </a:solidFill>
            </a:endParaRPr>
          </a:p>
        </p:txBody>
      </p:sp>
      <p:sp>
        <p:nvSpPr>
          <p:cNvPr id="55" name="Rectangle 54"/>
          <p:cNvSpPr/>
          <p:nvPr/>
        </p:nvSpPr>
        <p:spPr>
          <a:xfrm>
            <a:off x="2453544" y="4834825"/>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63 W</a:t>
            </a:r>
            <a:endParaRPr lang="en-US" sz="1600" dirty="0">
              <a:solidFill>
                <a:sysClr val="windowText" lastClr="000000"/>
              </a:solidFill>
            </a:endParaRPr>
          </a:p>
        </p:txBody>
      </p:sp>
      <p:sp>
        <p:nvSpPr>
          <p:cNvPr id="56" name="Rectangle 55"/>
          <p:cNvSpPr/>
          <p:nvPr/>
        </p:nvSpPr>
        <p:spPr>
          <a:xfrm>
            <a:off x="4267200" y="3848474"/>
            <a:ext cx="1784350" cy="297312"/>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Misaligned</a:t>
            </a:r>
            <a:endParaRPr lang="en-US" sz="1600" dirty="0"/>
          </a:p>
        </p:txBody>
      </p:sp>
      <p:sp>
        <p:nvSpPr>
          <p:cNvPr id="57" name="Rectangle 56"/>
          <p:cNvSpPr/>
          <p:nvPr/>
        </p:nvSpPr>
        <p:spPr>
          <a:xfrm>
            <a:off x="4267200" y="4181254"/>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9.93·10</a:t>
            </a:r>
            <a:r>
              <a:rPr lang="en-US" sz="1600" baseline="30000" dirty="0" smtClean="0">
                <a:solidFill>
                  <a:sysClr val="windowText" lastClr="000000"/>
                </a:solidFill>
              </a:rPr>
              <a:t>13</a:t>
            </a:r>
            <a:r>
              <a:rPr lang="en-US" sz="1600" dirty="0" smtClean="0">
                <a:solidFill>
                  <a:sysClr val="windowText" lastClr="000000"/>
                </a:solidFill>
              </a:rPr>
              <a:t> </a:t>
            </a:r>
            <a:r>
              <a:rPr lang="en-US" sz="1600" dirty="0">
                <a:solidFill>
                  <a:sysClr val="windowText" lastClr="000000"/>
                </a:solidFill>
              </a:rPr>
              <a:t>H</a:t>
            </a:r>
            <a:r>
              <a:rPr lang="en-US" sz="1600" baseline="-25000" dirty="0">
                <a:solidFill>
                  <a:sysClr val="windowText" lastClr="000000"/>
                </a:solidFill>
              </a:rPr>
              <a:t>2</a:t>
            </a:r>
            <a:r>
              <a:rPr lang="en-US" sz="1600" dirty="0">
                <a:solidFill>
                  <a:sysClr val="windowText" lastClr="000000"/>
                </a:solidFill>
              </a:rPr>
              <a:t>/m</a:t>
            </a:r>
            <a:r>
              <a:rPr lang="en-US" sz="1600" baseline="30000" dirty="0">
                <a:solidFill>
                  <a:sysClr val="windowText" lastClr="000000"/>
                </a:solidFill>
              </a:rPr>
              <a:t>3</a:t>
            </a:r>
          </a:p>
        </p:txBody>
      </p:sp>
      <p:sp>
        <p:nvSpPr>
          <p:cNvPr id="58" name="Rectangle 57"/>
          <p:cNvSpPr/>
          <p:nvPr/>
        </p:nvSpPr>
        <p:spPr>
          <a:xfrm>
            <a:off x="4267200" y="4508281"/>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0.032 W</a:t>
            </a:r>
            <a:endParaRPr lang="en-US" sz="1600" dirty="0">
              <a:solidFill>
                <a:sysClr val="windowText" lastClr="000000"/>
              </a:solidFill>
            </a:endParaRPr>
          </a:p>
        </p:txBody>
      </p:sp>
      <p:sp>
        <p:nvSpPr>
          <p:cNvPr id="59" name="Rectangle 58"/>
          <p:cNvSpPr/>
          <p:nvPr/>
        </p:nvSpPr>
        <p:spPr>
          <a:xfrm>
            <a:off x="4267200" y="4834825"/>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86 W</a:t>
            </a:r>
            <a:endParaRPr lang="en-US" sz="1600" dirty="0">
              <a:solidFill>
                <a:sysClr val="windowText" lastClr="000000"/>
              </a:solidFill>
            </a:endParaRPr>
          </a:p>
        </p:txBody>
      </p:sp>
      <p:sp>
        <p:nvSpPr>
          <p:cNvPr id="60" name="Rectangle 59"/>
          <p:cNvSpPr/>
          <p:nvPr/>
        </p:nvSpPr>
        <p:spPr>
          <a:xfrm>
            <a:off x="381003" y="5162335"/>
            <a:ext cx="2026443" cy="288000"/>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Inner copper power</a:t>
            </a:r>
            <a:endParaRPr lang="en-US" sz="1600" dirty="0"/>
          </a:p>
        </p:txBody>
      </p:sp>
      <p:sp>
        <p:nvSpPr>
          <p:cNvPr id="61" name="Rectangle 60"/>
          <p:cNvSpPr/>
          <p:nvPr/>
        </p:nvSpPr>
        <p:spPr>
          <a:xfrm>
            <a:off x="2453544" y="5162335"/>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3.3 W</a:t>
            </a:r>
            <a:endParaRPr lang="en-US" sz="1600" dirty="0">
              <a:solidFill>
                <a:sysClr val="windowText" lastClr="000000"/>
              </a:solidFill>
            </a:endParaRPr>
          </a:p>
        </p:txBody>
      </p:sp>
      <p:sp>
        <p:nvSpPr>
          <p:cNvPr id="62" name="Rectangle 61"/>
          <p:cNvSpPr/>
          <p:nvPr/>
        </p:nvSpPr>
        <p:spPr>
          <a:xfrm>
            <a:off x="4267200" y="5162335"/>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3.7 W</a:t>
            </a:r>
            <a:endParaRPr lang="en-US" sz="1600" dirty="0">
              <a:solidFill>
                <a:sysClr val="windowText" lastClr="000000"/>
              </a:solidFill>
            </a:endParaRPr>
          </a:p>
        </p:txBody>
      </p:sp>
      <p:sp>
        <p:nvSpPr>
          <p:cNvPr id="63" name="Rectangle 62"/>
          <p:cNvSpPr/>
          <p:nvPr/>
        </p:nvSpPr>
        <p:spPr>
          <a:xfrm>
            <a:off x="381003" y="5489362"/>
            <a:ext cx="2026443" cy="288000"/>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Ribs power</a:t>
            </a:r>
            <a:endParaRPr lang="en-US" sz="1600" dirty="0"/>
          </a:p>
        </p:txBody>
      </p:sp>
      <p:sp>
        <p:nvSpPr>
          <p:cNvPr id="64" name="Rectangle 63"/>
          <p:cNvSpPr/>
          <p:nvPr/>
        </p:nvSpPr>
        <p:spPr>
          <a:xfrm>
            <a:off x="2453545" y="5489362"/>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165 W</a:t>
            </a:r>
            <a:endParaRPr lang="en-US" sz="1600" dirty="0">
              <a:solidFill>
                <a:sysClr val="windowText" lastClr="000000"/>
              </a:solidFill>
            </a:endParaRPr>
          </a:p>
        </p:txBody>
      </p:sp>
      <p:sp>
        <p:nvSpPr>
          <p:cNvPr id="65" name="Rectangle 64"/>
          <p:cNvSpPr/>
          <p:nvPr/>
        </p:nvSpPr>
        <p:spPr>
          <a:xfrm>
            <a:off x="4267201" y="5489362"/>
            <a:ext cx="1784349" cy="28800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73 W</a:t>
            </a:r>
            <a:endParaRPr lang="en-US" sz="1600" dirty="0">
              <a:solidFill>
                <a:sysClr val="windowText" lastClr="000000"/>
              </a:solidFill>
            </a:endParaRPr>
          </a:p>
        </p:txBody>
      </p:sp>
      <p:sp>
        <p:nvSpPr>
          <p:cNvPr id="66" name="TextBox 65"/>
          <p:cNvSpPr txBox="1"/>
          <p:nvPr/>
        </p:nvSpPr>
        <p:spPr>
          <a:xfrm>
            <a:off x="6096000" y="3790371"/>
            <a:ext cx="2514600" cy="1477328"/>
          </a:xfrm>
          <a:prstGeom prst="rect">
            <a:avLst/>
          </a:prstGeom>
          <a:noFill/>
        </p:spPr>
        <p:txBody>
          <a:bodyPr wrap="square" rtlCol="0">
            <a:spAutoFit/>
          </a:bodyPr>
          <a:lstStyle/>
          <a:p>
            <a:pPr marL="285750" indent="-285750" algn="just">
              <a:spcBef>
                <a:spcPts val="1200"/>
              </a:spcBef>
              <a:buClr>
                <a:srgbClr val="0F8CB8"/>
              </a:buClr>
              <a:buFont typeface="Wingdings" panose="05000000000000000000" pitchFamily="2" charset="2"/>
              <a:buChar char="ü"/>
            </a:pPr>
            <a:r>
              <a:rPr lang="en-GB" b="1" dirty="0" smtClean="0"/>
              <a:t>Stretching the sharp point </a:t>
            </a:r>
            <a:r>
              <a:rPr lang="en-GB" dirty="0" smtClean="0"/>
              <a:t>of the reflector can produce the same effect in ideal conditions</a:t>
            </a:r>
          </a:p>
        </p:txBody>
      </p:sp>
    </p:spTree>
    <p:extLst>
      <p:ext uri="{BB962C8B-B14F-4D97-AF65-F5344CB8AC3E}">
        <p14:creationId xmlns:p14="http://schemas.microsoft.com/office/powerpoint/2010/main" val="420210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a:t>
            </a:fld>
            <a:endParaRPr lang="en-US" dirty="0"/>
          </a:p>
        </p:txBody>
      </p:sp>
      <p:sp>
        <p:nvSpPr>
          <p:cNvPr id="5" name="TextBox 4"/>
          <p:cNvSpPr txBox="1"/>
          <p:nvPr/>
        </p:nvSpPr>
        <p:spPr>
          <a:xfrm>
            <a:off x="2808822" y="38321"/>
            <a:ext cx="3526356" cy="369332"/>
          </a:xfrm>
          <a:prstGeom prst="rect">
            <a:avLst/>
          </a:prstGeom>
          <a:noFill/>
        </p:spPr>
        <p:txBody>
          <a:bodyPr wrap="square" rtlCol="0">
            <a:spAutoFit/>
          </a:bodyPr>
          <a:lstStyle/>
          <a:p>
            <a:r>
              <a:rPr lang="en-GB" b="1" dirty="0" smtClean="0"/>
              <a:t>Future Circular Collider Study</a:t>
            </a:r>
            <a:endParaRPr lang="en-GB" b="1" dirty="0"/>
          </a:p>
        </p:txBody>
      </p:sp>
      <p:sp>
        <p:nvSpPr>
          <p:cNvPr id="6" name="TextBox 5"/>
          <p:cNvSpPr txBox="1"/>
          <p:nvPr/>
        </p:nvSpPr>
        <p:spPr>
          <a:xfrm>
            <a:off x="1449237" y="445062"/>
            <a:ext cx="6024627" cy="369332"/>
          </a:xfrm>
          <a:prstGeom prst="rect">
            <a:avLst/>
          </a:prstGeom>
          <a:noFill/>
        </p:spPr>
        <p:txBody>
          <a:bodyPr wrap="square" rtlCol="0">
            <a:spAutoFit/>
          </a:bodyPr>
          <a:lstStyle/>
          <a:p>
            <a:r>
              <a:rPr lang="en-GB" dirty="0" smtClean="0"/>
              <a:t>Goal: CDR For the European Strategy Update 2018-2019</a:t>
            </a:r>
            <a:endParaRPr lang="en-GB" dirty="0"/>
          </a:p>
        </p:txBody>
      </p:sp>
      <p:pic>
        <p:nvPicPr>
          <p:cNvPr id="7" name="Picture 6"/>
          <p:cNvPicPr>
            <a:picLocks noChangeAspect="1"/>
          </p:cNvPicPr>
          <p:nvPr/>
        </p:nvPicPr>
        <p:blipFill>
          <a:blip r:embed="rId2"/>
          <a:stretch>
            <a:fillRect/>
          </a:stretch>
        </p:blipFill>
        <p:spPr>
          <a:xfrm>
            <a:off x="0" y="1039700"/>
            <a:ext cx="4623133" cy="5075350"/>
          </a:xfrm>
          <a:prstGeom prst="rect">
            <a:avLst/>
          </a:prstGeom>
        </p:spPr>
      </p:pic>
      <p:sp>
        <p:nvSpPr>
          <p:cNvPr id="8" name="TextBox 7"/>
          <p:cNvSpPr txBox="1"/>
          <p:nvPr/>
        </p:nvSpPr>
        <p:spPr>
          <a:xfrm>
            <a:off x="4693920" y="1276350"/>
            <a:ext cx="4389120" cy="4585871"/>
          </a:xfrm>
          <a:prstGeom prst="rect">
            <a:avLst/>
          </a:prstGeom>
          <a:noFill/>
        </p:spPr>
        <p:txBody>
          <a:bodyPr wrap="square" rtlCol="0">
            <a:spAutoFit/>
          </a:bodyPr>
          <a:lstStyle/>
          <a:p>
            <a:r>
              <a:rPr lang="en-GB" b="1" dirty="0"/>
              <a:t>International FCC collaboration </a:t>
            </a:r>
            <a:endParaRPr lang="en-GB" b="1" dirty="0" smtClean="0"/>
          </a:p>
          <a:p>
            <a:r>
              <a:rPr lang="en-GB" b="1" dirty="0" smtClean="0"/>
              <a:t>(</a:t>
            </a:r>
            <a:r>
              <a:rPr lang="en-GB" b="1" dirty="0"/>
              <a:t>CERN as host lab) to study: </a:t>
            </a:r>
            <a:endParaRPr lang="en-GB" b="1" dirty="0" smtClean="0"/>
          </a:p>
          <a:p>
            <a:endParaRPr lang="en-GB" dirty="0"/>
          </a:p>
          <a:p>
            <a:r>
              <a:rPr lang="en-GB" dirty="0"/>
              <a:t>• </a:t>
            </a:r>
            <a:r>
              <a:rPr lang="en-GB" b="1" i="1" dirty="0"/>
              <a:t>pp</a:t>
            </a:r>
            <a:r>
              <a:rPr lang="en-GB" b="1" dirty="0"/>
              <a:t>-collider (</a:t>
            </a:r>
            <a:r>
              <a:rPr lang="en-GB" b="1" i="1" dirty="0"/>
              <a:t>FCC-</a:t>
            </a:r>
            <a:r>
              <a:rPr lang="en-GB" b="1" i="1" dirty="0" err="1"/>
              <a:t>hh</a:t>
            </a:r>
            <a:r>
              <a:rPr lang="en-GB" b="1" dirty="0"/>
              <a:t>) </a:t>
            </a:r>
            <a:endParaRPr lang="en-GB" dirty="0" smtClean="0"/>
          </a:p>
          <a:p>
            <a:pPr defTabSz="266700"/>
            <a:r>
              <a:rPr lang="en-GB" dirty="0" smtClean="0"/>
              <a:t>→ main </a:t>
            </a:r>
            <a:r>
              <a:rPr lang="en-GB" dirty="0"/>
              <a:t>emphasis, defining  </a:t>
            </a:r>
            <a:r>
              <a:rPr lang="en-GB" dirty="0" smtClean="0"/>
              <a:t>  	infrastructure requirements</a:t>
            </a:r>
          </a:p>
          <a:p>
            <a:pPr defTabSz="266700"/>
            <a:endParaRPr lang="en-GB" sz="800" dirty="0"/>
          </a:p>
          <a:p>
            <a:pPr algn="ctr" defTabSz="266700"/>
            <a:r>
              <a:rPr lang="en-GB" b="1" dirty="0" smtClean="0">
                <a:solidFill>
                  <a:srgbClr val="FF0000"/>
                </a:solidFill>
              </a:rPr>
              <a:t>16 T → 100 </a:t>
            </a:r>
            <a:r>
              <a:rPr lang="en-GB" b="1" dirty="0" err="1" smtClean="0">
                <a:solidFill>
                  <a:srgbClr val="FF0000"/>
                </a:solidFill>
              </a:rPr>
              <a:t>TeV</a:t>
            </a:r>
            <a:r>
              <a:rPr lang="en-GB" b="1" dirty="0" smtClean="0">
                <a:solidFill>
                  <a:srgbClr val="FF0000"/>
                </a:solidFill>
              </a:rPr>
              <a:t> pp in 100 km</a:t>
            </a:r>
          </a:p>
          <a:p>
            <a:pPr defTabSz="266700"/>
            <a:r>
              <a:rPr lang="en-GB" sz="800" dirty="0" smtClean="0"/>
              <a:t> </a:t>
            </a:r>
            <a:endParaRPr lang="en-GB" sz="800" dirty="0"/>
          </a:p>
          <a:p>
            <a:r>
              <a:rPr lang="en-GB" dirty="0"/>
              <a:t>• </a:t>
            </a:r>
            <a:r>
              <a:rPr lang="en-GB" b="1" dirty="0"/>
              <a:t>80-100 km tunnel infrastructure </a:t>
            </a:r>
            <a:r>
              <a:rPr lang="en-GB" dirty="0"/>
              <a:t>in Geneva area, site </a:t>
            </a:r>
            <a:r>
              <a:rPr lang="en-GB" dirty="0" smtClean="0"/>
              <a:t>specific</a:t>
            </a:r>
          </a:p>
          <a:p>
            <a:r>
              <a:rPr lang="en-GB" sz="800" dirty="0" smtClean="0"/>
              <a:t> </a:t>
            </a:r>
            <a:endParaRPr lang="en-GB" sz="800" dirty="0"/>
          </a:p>
          <a:p>
            <a:r>
              <a:rPr lang="en-GB" dirty="0"/>
              <a:t>• </a:t>
            </a:r>
            <a:r>
              <a:rPr lang="en-GB" b="1" i="1" dirty="0" err="1"/>
              <a:t>e</a:t>
            </a:r>
            <a:r>
              <a:rPr lang="en-GB" b="1" dirty="0" err="1"/>
              <a:t>+</a:t>
            </a:r>
            <a:r>
              <a:rPr lang="en-GB" b="1" i="1" dirty="0" err="1"/>
              <a:t>e</a:t>
            </a:r>
            <a:r>
              <a:rPr lang="en-GB" b="1" dirty="0"/>
              <a:t>- collider (</a:t>
            </a:r>
            <a:r>
              <a:rPr lang="en-GB" b="1" i="1" dirty="0"/>
              <a:t>FCC-</a:t>
            </a:r>
            <a:r>
              <a:rPr lang="en-GB" b="1" i="1" dirty="0" err="1"/>
              <a:t>ee</a:t>
            </a:r>
            <a:r>
              <a:rPr lang="en-GB" b="1" dirty="0"/>
              <a:t>), </a:t>
            </a:r>
            <a:r>
              <a:rPr lang="en-GB" dirty="0"/>
              <a:t>as potential first step </a:t>
            </a:r>
            <a:endParaRPr lang="en-GB" dirty="0" smtClean="0"/>
          </a:p>
          <a:p>
            <a:endParaRPr lang="en-GB" sz="800" dirty="0"/>
          </a:p>
          <a:p>
            <a:r>
              <a:rPr lang="en-GB" dirty="0"/>
              <a:t>• </a:t>
            </a:r>
            <a:r>
              <a:rPr lang="en-GB" b="1" i="1" dirty="0"/>
              <a:t>p-e </a:t>
            </a:r>
            <a:r>
              <a:rPr lang="en-GB" b="1" dirty="0"/>
              <a:t>(</a:t>
            </a:r>
            <a:r>
              <a:rPr lang="en-GB" b="1" i="1" dirty="0"/>
              <a:t>FCC-he</a:t>
            </a:r>
            <a:r>
              <a:rPr lang="en-GB" b="1" dirty="0"/>
              <a:t>) option, </a:t>
            </a:r>
            <a:r>
              <a:rPr lang="en-GB" dirty="0"/>
              <a:t>integration one IP, FCC-</a:t>
            </a:r>
            <a:r>
              <a:rPr lang="en-GB" dirty="0" err="1"/>
              <a:t>hh</a:t>
            </a:r>
            <a:r>
              <a:rPr lang="en-GB" dirty="0"/>
              <a:t> &amp; </a:t>
            </a:r>
            <a:r>
              <a:rPr lang="en-GB" dirty="0" smtClean="0"/>
              <a:t>ERL</a:t>
            </a:r>
          </a:p>
          <a:p>
            <a:endParaRPr lang="en-GB" sz="800" dirty="0" smtClean="0"/>
          </a:p>
          <a:p>
            <a:r>
              <a:rPr lang="en-GB" dirty="0" smtClean="0"/>
              <a:t>• </a:t>
            </a:r>
            <a:r>
              <a:rPr lang="en-GB" dirty="0"/>
              <a:t>HE-LHC with FCC-</a:t>
            </a:r>
            <a:r>
              <a:rPr lang="en-GB" dirty="0" err="1"/>
              <a:t>hh</a:t>
            </a:r>
            <a:r>
              <a:rPr lang="en-GB" dirty="0"/>
              <a:t> technology </a:t>
            </a:r>
          </a:p>
        </p:txBody>
      </p:sp>
    </p:spTree>
    <p:extLst>
      <p:ext uri="{BB962C8B-B14F-4D97-AF65-F5344CB8AC3E}">
        <p14:creationId xmlns:p14="http://schemas.microsoft.com/office/powerpoint/2010/main" val="186148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a:xfrm>
            <a:off x="8185376" y="6347482"/>
            <a:ext cx="501424" cy="365125"/>
          </a:xfrm>
        </p:spPr>
        <p:txBody>
          <a:bodyPr/>
          <a:lstStyle/>
          <a:p>
            <a:fld id="{17918391-D411-FE40-AAD7-861AE5233E0E}" type="slidenum">
              <a:rPr lang="en-US" smtClean="0"/>
              <a:pPr/>
              <a:t>20</a:t>
            </a:fld>
            <a:endParaRPr lang="en-US" dirty="0"/>
          </a:p>
        </p:txBody>
      </p:sp>
      <p:sp>
        <p:nvSpPr>
          <p:cNvPr id="5" name="TextBox 4"/>
          <p:cNvSpPr txBox="1"/>
          <p:nvPr/>
        </p:nvSpPr>
        <p:spPr>
          <a:xfrm>
            <a:off x="1339495" y="20674"/>
            <a:ext cx="6465009" cy="830997"/>
          </a:xfrm>
          <a:prstGeom prst="rect">
            <a:avLst/>
          </a:prstGeom>
          <a:noFill/>
        </p:spPr>
        <p:txBody>
          <a:bodyPr wrap="square" rtlCol="0">
            <a:spAutoFit/>
          </a:bodyPr>
          <a:lstStyle/>
          <a:p>
            <a:pPr algn="ctr"/>
            <a:r>
              <a:rPr lang="en-GB" sz="2400" dirty="0" smtClean="0"/>
              <a:t>Gas density distribution: </a:t>
            </a:r>
            <a:r>
              <a:rPr lang="en-GB" sz="2400" dirty="0" err="1" smtClean="0"/>
              <a:t>Molflow</a:t>
            </a:r>
            <a:r>
              <a:rPr lang="en-GB" sz="2400" dirty="0" smtClean="0"/>
              <a:t>+ Simulations</a:t>
            </a:r>
            <a:endParaRPr lang="en-GB" sz="2400" dirty="0"/>
          </a:p>
        </p:txBody>
      </p:sp>
      <p:pic>
        <p:nvPicPr>
          <p:cNvPr id="6"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37"/>
          <a:stretch/>
        </p:blipFill>
        <p:spPr bwMode="auto">
          <a:xfrm>
            <a:off x="16515" y="1300468"/>
            <a:ext cx="6757154" cy="307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531079" y="4532052"/>
            <a:ext cx="2040921" cy="28938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9.88</a:t>
            </a:r>
            <a:r>
              <a:rPr lang="es-ES" sz="1600" dirty="0" smtClean="0">
                <a:solidFill>
                  <a:sysClr val="windowText" lastClr="000000"/>
                </a:solidFill>
              </a:rPr>
              <a:t>·10</a:t>
            </a:r>
            <a:r>
              <a:rPr lang="es-ES" sz="1600" baseline="30000" dirty="0" smtClean="0">
                <a:solidFill>
                  <a:sysClr val="windowText" lastClr="000000"/>
                </a:solidFill>
              </a:rPr>
              <a:t>13</a:t>
            </a:r>
            <a:r>
              <a:rPr lang="es-ES" sz="1600" dirty="0" smtClean="0">
                <a:solidFill>
                  <a:sysClr val="windowText" lastClr="000000"/>
                </a:solidFill>
              </a:rPr>
              <a:t> H</a:t>
            </a:r>
            <a:r>
              <a:rPr lang="es-ES" sz="1600" baseline="-25000" dirty="0" smtClean="0">
                <a:solidFill>
                  <a:sysClr val="windowText" lastClr="000000"/>
                </a:solidFill>
              </a:rPr>
              <a:t>2</a:t>
            </a:r>
            <a:r>
              <a:rPr lang="es-ES" sz="1600" dirty="0" smtClean="0">
                <a:solidFill>
                  <a:sysClr val="windowText" lastClr="000000"/>
                </a:solidFill>
              </a:rPr>
              <a:t>/m</a:t>
            </a:r>
            <a:r>
              <a:rPr lang="es-ES" sz="1600" baseline="30000" dirty="0" smtClean="0">
                <a:solidFill>
                  <a:sysClr val="windowText" lastClr="000000"/>
                </a:solidFill>
              </a:rPr>
              <a:t>3</a:t>
            </a:r>
            <a:endParaRPr lang="en-US" sz="1600" baseline="30000" dirty="0">
              <a:solidFill>
                <a:sysClr val="windowText" lastClr="000000"/>
              </a:solidFill>
            </a:endParaRPr>
          </a:p>
        </p:txBody>
      </p:sp>
      <p:grpSp>
        <p:nvGrpSpPr>
          <p:cNvPr id="9" name="Group 8"/>
          <p:cNvGrpSpPr/>
          <p:nvPr/>
        </p:nvGrpSpPr>
        <p:grpSpPr>
          <a:xfrm>
            <a:off x="2555520" y="495649"/>
            <a:ext cx="2394942" cy="664487"/>
            <a:chOff x="2412591" y="1072694"/>
            <a:chExt cx="2133601" cy="664487"/>
          </a:xfrm>
        </p:grpSpPr>
        <p:sp>
          <p:nvSpPr>
            <p:cNvPr id="10" name="Rectangle 9"/>
            <p:cNvSpPr/>
            <p:nvPr/>
          </p:nvSpPr>
          <p:spPr>
            <a:xfrm>
              <a:off x="2412592" y="1072694"/>
              <a:ext cx="2133600"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Pumping Holes length</a:t>
              </a:r>
              <a:endParaRPr lang="en-US" sz="1600" dirty="0">
                <a:solidFill>
                  <a:prstClr val="white"/>
                </a:solidFill>
              </a:endParaRPr>
            </a:p>
          </p:txBody>
        </p:sp>
        <p:sp>
          <p:nvSpPr>
            <p:cNvPr id="11" name="Rectangle 10"/>
            <p:cNvSpPr/>
            <p:nvPr/>
          </p:nvSpPr>
          <p:spPr>
            <a:xfrm>
              <a:off x="2412591" y="1447800"/>
              <a:ext cx="2130833"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10mm</a:t>
              </a:r>
              <a:endParaRPr lang="en-US" sz="1600" dirty="0">
                <a:solidFill>
                  <a:sysClr val="windowText" lastClr="000000"/>
                </a:solidFill>
              </a:endParaRPr>
            </a:p>
          </p:txBody>
        </p:sp>
      </p:grpSp>
      <p:grpSp>
        <p:nvGrpSpPr>
          <p:cNvPr id="12" name="Group 11"/>
          <p:cNvGrpSpPr/>
          <p:nvPr/>
        </p:nvGrpSpPr>
        <p:grpSpPr>
          <a:xfrm>
            <a:off x="4786516" y="495649"/>
            <a:ext cx="2262936" cy="664486"/>
            <a:chOff x="4651784" y="1072694"/>
            <a:chExt cx="2016000" cy="664486"/>
          </a:xfrm>
        </p:grpSpPr>
        <p:sp>
          <p:nvSpPr>
            <p:cNvPr id="13" name="Rectangle 12"/>
            <p:cNvSpPr/>
            <p:nvPr/>
          </p:nvSpPr>
          <p:spPr>
            <a:xfrm>
              <a:off x="4651784" y="1072694"/>
              <a:ext cx="2016000"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Holes area coverage</a:t>
              </a:r>
              <a:endParaRPr lang="en-US" sz="1600" dirty="0">
                <a:solidFill>
                  <a:prstClr val="white"/>
                </a:solidFill>
              </a:endParaRPr>
            </a:p>
          </p:txBody>
        </p:sp>
        <p:sp>
          <p:nvSpPr>
            <p:cNvPr id="14" name="Rectangle 13"/>
            <p:cNvSpPr/>
            <p:nvPr/>
          </p:nvSpPr>
          <p:spPr>
            <a:xfrm>
              <a:off x="4651784" y="1447799"/>
              <a:ext cx="2016000"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67.6 %</a:t>
              </a:r>
              <a:endParaRPr lang="en-US" sz="1600" dirty="0">
                <a:solidFill>
                  <a:sysClr val="windowText" lastClr="000000"/>
                </a:solidFill>
              </a:endParaRPr>
            </a:p>
          </p:txBody>
        </p:sp>
      </p:grpSp>
      <p:grpSp>
        <p:nvGrpSpPr>
          <p:cNvPr id="15" name="Group 14"/>
          <p:cNvGrpSpPr/>
          <p:nvPr/>
        </p:nvGrpSpPr>
        <p:grpSpPr>
          <a:xfrm>
            <a:off x="6887048" y="495649"/>
            <a:ext cx="2248821" cy="664487"/>
            <a:chOff x="6683374" y="1072694"/>
            <a:chExt cx="2003425" cy="664487"/>
          </a:xfrm>
        </p:grpSpPr>
        <p:sp>
          <p:nvSpPr>
            <p:cNvPr id="16" name="Rectangle 15"/>
            <p:cNvSpPr/>
            <p:nvPr/>
          </p:nvSpPr>
          <p:spPr>
            <a:xfrm>
              <a:off x="6683374" y="1072694"/>
              <a:ext cx="2003425"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Reflector roughness</a:t>
              </a:r>
              <a:endParaRPr lang="en-US" sz="1600" dirty="0">
                <a:solidFill>
                  <a:prstClr val="white"/>
                </a:solidFill>
              </a:endParaRPr>
            </a:p>
          </p:txBody>
        </p:sp>
        <p:sp>
          <p:nvSpPr>
            <p:cNvPr id="17" name="Rectangle 16"/>
            <p:cNvSpPr/>
            <p:nvPr/>
          </p:nvSpPr>
          <p:spPr>
            <a:xfrm>
              <a:off x="6683374" y="1447800"/>
              <a:ext cx="2003425"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ysClr val="windowText" lastClr="000000"/>
                  </a:solidFill>
                </a:rPr>
                <a:t>σ/</a:t>
              </a:r>
              <a:r>
                <a:rPr lang="en-US" sz="1600" dirty="0">
                  <a:solidFill>
                    <a:sysClr val="windowText" lastClr="000000"/>
                  </a:solidFill>
                </a:rPr>
                <a:t>T = 0.0032</a:t>
              </a:r>
            </a:p>
          </p:txBody>
        </p:sp>
      </p:grpSp>
      <p:sp>
        <p:nvSpPr>
          <p:cNvPr id="18" name="Rectangle 17"/>
          <p:cNvSpPr/>
          <p:nvPr/>
        </p:nvSpPr>
        <p:spPr>
          <a:xfrm>
            <a:off x="520529" y="4532052"/>
            <a:ext cx="1989084" cy="289381"/>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Average arc density</a:t>
            </a:r>
            <a:endParaRPr lang="en-US" sz="1400" dirty="0">
              <a:solidFill>
                <a:prstClr val="white"/>
              </a:solidFill>
            </a:endParaRPr>
          </a:p>
        </p:txBody>
      </p:sp>
      <p:sp>
        <p:nvSpPr>
          <p:cNvPr id="19" name="Rectangle 18"/>
          <p:cNvSpPr/>
          <p:nvPr/>
        </p:nvSpPr>
        <p:spPr>
          <a:xfrm>
            <a:off x="520529" y="5229574"/>
            <a:ext cx="2138340" cy="289381"/>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Conditioning Time</a:t>
            </a:r>
            <a:endParaRPr lang="en-US" sz="1400" dirty="0">
              <a:solidFill>
                <a:prstClr val="white"/>
              </a:solidFill>
            </a:endParaRPr>
          </a:p>
        </p:txBody>
      </p:sp>
      <p:sp>
        <p:nvSpPr>
          <p:cNvPr id="20" name="Rectangle 19"/>
          <p:cNvSpPr/>
          <p:nvPr/>
        </p:nvSpPr>
        <p:spPr>
          <a:xfrm>
            <a:off x="2509612" y="5229574"/>
            <a:ext cx="2062387"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72h</a:t>
            </a:r>
            <a:endParaRPr lang="en-US" sz="1600" dirty="0">
              <a:solidFill>
                <a:sysClr val="windowText" lastClr="000000"/>
              </a:solidFill>
            </a:endParaRPr>
          </a:p>
        </p:txBody>
      </p:sp>
      <p:sp>
        <p:nvSpPr>
          <p:cNvPr id="21" name="Rectangle 20"/>
          <p:cNvSpPr/>
          <p:nvPr/>
        </p:nvSpPr>
        <p:spPr>
          <a:xfrm>
            <a:off x="520529" y="4880813"/>
            <a:ext cx="2138340" cy="289381"/>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Average arc pressure</a:t>
            </a:r>
            <a:endParaRPr lang="en-US" sz="1400" dirty="0">
              <a:solidFill>
                <a:prstClr val="white"/>
              </a:solidFill>
            </a:endParaRPr>
          </a:p>
        </p:txBody>
      </p:sp>
      <p:sp>
        <p:nvSpPr>
          <p:cNvPr id="22" name="Rectangle 21"/>
          <p:cNvSpPr/>
          <p:nvPr/>
        </p:nvSpPr>
        <p:spPr>
          <a:xfrm>
            <a:off x="2531080" y="4880813"/>
            <a:ext cx="2040920"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6.56</a:t>
            </a:r>
            <a:r>
              <a:rPr lang="es-ES" sz="1600" dirty="0" smtClean="0">
                <a:solidFill>
                  <a:sysClr val="windowText" lastClr="000000"/>
                </a:solidFill>
              </a:rPr>
              <a:t> </a:t>
            </a:r>
            <a:r>
              <a:rPr lang="es-ES" sz="1600" dirty="0">
                <a:solidFill>
                  <a:sysClr val="windowText" lastClr="000000"/>
                </a:solidFill>
              </a:rPr>
              <a:t>·</a:t>
            </a:r>
            <a:r>
              <a:rPr lang="es-ES" sz="1600" dirty="0" smtClean="0">
                <a:solidFill>
                  <a:sysClr val="windowText" lastClr="000000"/>
                </a:solidFill>
              </a:rPr>
              <a:t>10</a:t>
            </a:r>
            <a:r>
              <a:rPr lang="es-ES" sz="1600" baseline="30000" dirty="0" smtClean="0">
                <a:solidFill>
                  <a:sysClr val="windowText" lastClr="000000"/>
                </a:solidFill>
              </a:rPr>
              <a:t>-10</a:t>
            </a:r>
            <a:r>
              <a:rPr lang="es-ES" sz="1600" dirty="0" smtClean="0">
                <a:solidFill>
                  <a:sysClr val="windowText" lastClr="000000"/>
                </a:solidFill>
              </a:rPr>
              <a:t> mbar</a:t>
            </a:r>
            <a:endParaRPr lang="en-US" sz="1600" dirty="0">
              <a:solidFill>
                <a:sysClr val="windowText" lastClr="000000"/>
              </a:solidFill>
            </a:endParaRPr>
          </a:p>
        </p:txBody>
      </p:sp>
      <p:grpSp>
        <p:nvGrpSpPr>
          <p:cNvPr id="23" name="Group 22"/>
          <p:cNvGrpSpPr/>
          <p:nvPr/>
        </p:nvGrpSpPr>
        <p:grpSpPr>
          <a:xfrm>
            <a:off x="511343" y="495649"/>
            <a:ext cx="2222526" cy="664487"/>
            <a:chOff x="381000" y="1072694"/>
            <a:chExt cx="1980000" cy="664487"/>
          </a:xfrm>
        </p:grpSpPr>
        <p:sp>
          <p:nvSpPr>
            <p:cNvPr id="24" name="Rectangle 23"/>
            <p:cNvSpPr/>
            <p:nvPr/>
          </p:nvSpPr>
          <p:spPr>
            <a:xfrm>
              <a:off x="381000" y="1072694"/>
              <a:ext cx="1980000"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Main slot aperture</a:t>
              </a:r>
              <a:endParaRPr lang="en-US" sz="1600" dirty="0">
                <a:solidFill>
                  <a:prstClr val="white"/>
                </a:solidFill>
              </a:endParaRPr>
            </a:p>
          </p:txBody>
        </p:sp>
        <p:sp>
          <p:nvSpPr>
            <p:cNvPr id="25" name="Rectangle 24"/>
            <p:cNvSpPr/>
            <p:nvPr/>
          </p:nvSpPr>
          <p:spPr>
            <a:xfrm>
              <a:off x="381000" y="1447800"/>
              <a:ext cx="1980000"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5mm </a:t>
              </a:r>
              <a:r>
                <a:rPr lang="en-US" sz="1600" dirty="0">
                  <a:solidFill>
                    <a:sysClr val="windowText" lastClr="000000"/>
                  </a:solidFill>
                </a:rPr>
                <a:t>outwards</a:t>
              </a:r>
            </a:p>
          </p:txBody>
        </p:sp>
      </p:grpSp>
      <p:sp>
        <p:nvSpPr>
          <p:cNvPr id="26" name="TextBox 25"/>
          <p:cNvSpPr txBox="1"/>
          <p:nvPr/>
        </p:nvSpPr>
        <p:spPr>
          <a:xfrm rot="20748756">
            <a:off x="4069052" y="3554534"/>
            <a:ext cx="1912584" cy="338554"/>
          </a:xfrm>
          <a:prstGeom prst="rect">
            <a:avLst/>
          </a:prstGeom>
          <a:noFill/>
        </p:spPr>
        <p:txBody>
          <a:bodyPr wrap="square" rtlCol="0">
            <a:spAutoFit/>
          </a:bodyPr>
          <a:lstStyle/>
          <a:p>
            <a:pPr algn="ctr"/>
            <a:r>
              <a:rPr lang="en-GB" sz="1600" dirty="0" smtClean="0">
                <a:solidFill>
                  <a:prstClr val="white"/>
                </a:solidFill>
              </a:rPr>
              <a:t>Beam direction</a:t>
            </a:r>
            <a:endParaRPr lang="en-GB" sz="1600" dirty="0">
              <a:solidFill>
                <a:prstClr val="white"/>
              </a:solidFill>
            </a:endParaRPr>
          </a:p>
        </p:txBody>
      </p:sp>
      <p:sp>
        <p:nvSpPr>
          <p:cNvPr id="27" name="Left Arrow 26"/>
          <p:cNvSpPr/>
          <p:nvPr/>
        </p:nvSpPr>
        <p:spPr>
          <a:xfrm rot="9919748">
            <a:off x="4250356" y="3408700"/>
            <a:ext cx="1446215" cy="206523"/>
          </a:xfrm>
          <a:prstGeom prst="leftArrow">
            <a:avLst/>
          </a:prstGeom>
          <a:gradFill flip="none" rotWithShape="1">
            <a:gsLst>
              <a:gs pos="0">
                <a:srgbClr val="005A76">
                  <a:shade val="30000"/>
                  <a:satMod val="115000"/>
                </a:srgbClr>
              </a:gs>
              <a:gs pos="100000">
                <a:srgbClr val="008CB8"/>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3841070" y="1791653"/>
            <a:ext cx="2842345" cy="584775"/>
          </a:xfrm>
          <a:prstGeom prst="rect">
            <a:avLst/>
          </a:prstGeom>
          <a:noFill/>
        </p:spPr>
        <p:txBody>
          <a:bodyPr wrap="square" rtlCol="0">
            <a:spAutoFit/>
          </a:bodyPr>
          <a:lstStyle/>
          <a:p>
            <a:pPr algn="ctr"/>
            <a:r>
              <a:rPr lang="en-GB" sz="1600" dirty="0" smtClean="0">
                <a:solidFill>
                  <a:prstClr val="white"/>
                </a:solidFill>
              </a:rPr>
              <a:t>Drift space between dipoles</a:t>
            </a:r>
            <a:endParaRPr lang="en-GB" sz="1600" dirty="0">
              <a:solidFill>
                <a:prstClr val="white"/>
              </a:solidFill>
            </a:endParaRPr>
          </a:p>
          <a:p>
            <a:pPr algn="ctr"/>
            <a:r>
              <a:rPr lang="en-GB" sz="1600" dirty="0" smtClean="0">
                <a:solidFill>
                  <a:prstClr val="white"/>
                </a:solidFill>
              </a:rPr>
              <a:t>1.43m</a:t>
            </a:r>
            <a:endParaRPr lang="en-GB" sz="1600" dirty="0">
              <a:solidFill>
                <a:prstClr val="white"/>
              </a:solidFill>
            </a:endParaRPr>
          </a:p>
        </p:txBody>
      </p:sp>
      <p:sp>
        <p:nvSpPr>
          <p:cNvPr id="29" name="TextBox 28"/>
          <p:cNvSpPr txBox="1"/>
          <p:nvPr/>
        </p:nvSpPr>
        <p:spPr>
          <a:xfrm>
            <a:off x="1586707" y="3918755"/>
            <a:ext cx="2842345" cy="338554"/>
          </a:xfrm>
          <a:prstGeom prst="rect">
            <a:avLst/>
          </a:prstGeom>
          <a:noFill/>
        </p:spPr>
        <p:txBody>
          <a:bodyPr wrap="square" rtlCol="0">
            <a:spAutoFit/>
          </a:bodyPr>
          <a:lstStyle/>
          <a:p>
            <a:pPr algn="ctr"/>
            <a:r>
              <a:rPr lang="en-GB" sz="1600" dirty="0" smtClean="0">
                <a:solidFill>
                  <a:prstClr val="white"/>
                </a:solidFill>
              </a:rPr>
              <a:t>Bending magnet 14.3m</a:t>
            </a:r>
            <a:endParaRPr lang="en-GB" sz="1600" dirty="0">
              <a:solidFill>
                <a:prstClr val="white"/>
              </a:solidFill>
            </a:endParaRPr>
          </a:p>
        </p:txBody>
      </p:sp>
      <p:sp>
        <p:nvSpPr>
          <p:cNvPr id="30" name="Rectangle 29"/>
          <p:cNvSpPr/>
          <p:nvPr/>
        </p:nvSpPr>
        <p:spPr>
          <a:xfrm>
            <a:off x="4572000" y="4532052"/>
            <a:ext cx="2681055" cy="289381"/>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prstClr val="white"/>
                </a:solidFill>
              </a:rPr>
              <a:t>PSD data</a:t>
            </a:r>
            <a:endParaRPr lang="en-US" sz="1600" dirty="0">
              <a:solidFill>
                <a:prstClr val="white"/>
              </a:solidFill>
            </a:endParaRPr>
          </a:p>
        </p:txBody>
      </p:sp>
      <p:sp>
        <p:nvSpPr>
          <p:cNvPr id="31" name="Rectangle 30"/>
          <p:cNvSpPr/>
          <p:nvPr/>
        </p:nvSpPr>
        <p:spPr>
          <a:xfrm>
            <a:off x="4571999" y="4880814"/>
            <a:ext cx="2681055" cy="28938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ysClr val="windowText" lastClr="000000"/>
                </a:solidFill>
              </a:rPr>
              <a:t>Bk. 316 SS H</a:t>
            </a:r>
            <a:r>
              <a:rPr lang="es-ES" sz="1600" baseline="-25000" dirty="0" smtClean="0">
                <a:solidFill>
                  <a:sysClr val="windowText" lastClr="000000"/>
                </a:solidFill>
              </a:rPr>
              <a:t>2 </a:t>
            </a:r>
            <a:r>
              <a:rPr lang="es-ES" sz="1600" dirty="0" smtClean="0">
                <a:solidFill>
                  <a:sysClr val="windowText" lastClr="000000"/>
                </a:solidFill>
              </a:rPr>
              <a:t>293K 4 keV</a:t>
            </a:r>
            <a:endParaRPr lang="en-US" sz="1600" baseline="30000" dirty="0">
              <a:solidFill>
                <a:sysClr val="windowText" lastClr="000000"/>
              </a:solidFill>
            </a:endParaRPr>
          </a:p>
        </p:txBody>
      </p:sp>
      <p:sp>
        <p:nvSpPr>
          <p:cNvPr id="32" name="Freeform 501"/>
          <p:cNvSpPr>
            <a:spLocks noEditPoints="1"/>
          </p:cNvSpPr>
          <p:nvPr/>
        </p:nvSpPr>
        <p:spPr bwMode="auto">
          <a:xfrm>
            <a:off x="2484686" y="4433105"/>
            <a:ext cx="1944367" cy="428658"/>
          </a:xfrm>
          <a:custGeom>
            <a:avLst/>
            <a:gdLst>
              <a:gd name="T0" fmla="*/ 450 w 500"/>
              <a:gd name="T1" fmla="*/ 71 h 305"/>
              <a:gd name="T2" fmla="*/ 422 w 500"/>
              <a:gd name="T3" fmla="*/ 60 h 305"/>
              <a:gd name="T4" fmla="*/ 366 w 500"/>
              <a:gd name="T5" fmla="*/ 54 h 305"/>
              <a:gd name="T6" fmla="*/ 299 w 500"/>
              <a:gd name="T7" fmla="*/ 46 h 305"/>
              <a:gd name="T8" fmla="*/ 265 w 500"/>
              <a:gd name="T9" fmla="*/ 53 h 305"/>
              <a:gd name="T10" fmla="*/ 264 w 500"/>
              <a:gd name="T11" fmla="*/ 53 h 305"/>
              <a:gd name="T12" fmla="*/ 265 w 500"/>
              <a:gd name="T13" fmla="*/ 51 h 305"/>
              <a:gd name="T14" fmla="*/ 265 w 500"/>
              <a:gd name="T15" fmla="*/ 51 h 305"/>
              <a:gd name="T16" fmla="*/ 264 w 500"/>
              <a:gd name="T17" fmla="*/ 51 h 305"/>
              <a:gd name="T18" fmla="*/ 265 w 500"/>
              <a:gd name="T19" fmla="*/ 58 h 305"/>
              <a:gd name="T20" fmla="*/ 263 w 500"/>
              <a:gd name="T21" fmla="*/ 51 h 305"/>
              <a:gd name="T22" fmla="*/ 262 w 500"/>
              <a:gd name="T23" fmla="*/ 53 h 305"/>
              <a:gd name="T24" fmla="*/ 262 w 500"/>
              <a:gd name="T25" fmla="*/ 56 h 305"/>
              <a:gd name="T26" fmla="*/ 262 w 500"/>
              <a:gd name="T27" fmla="*/ 58 h 305"/>
              <a:gd name="T28" fmla="*/ 339 w 500"/>
              <a:gd name="T29" fmla="*/ 54 h 305"/>
              <a:gd name="T30" fmla="*/ 264 w 500"/>
              <a:gd name="T31" fmla="*/ 56 h 305"/>
              <a:gd name="T32" fmla="*/ 263 w 500"/>
              <a:gd name="T33" fmla="*/ 56 h 305"/>
              <a:gd name="T34" fmla="*/ 260 w 500"/>
              <a:gd name="T35" fmla="*/ 52 h 305"/>
              <a:gd name="T36" fmla="*/ 263 w 500"/>
              <a:gd name="T37" fmla="*/ 52 h 305"/>
              <a:gd name="T38" fmla="*/ 494 w 500"/>
              <a:gd name="T39" fmla="*/ 169 h 305"/>
              <a:gd name="T40" fmla="*/ 465 w 500"/>
              <a:gd name="T41" fmla="*/ 217 h 305"/>
              <a:gd name="T42" fmla="*/ 167 w 500"/>
              <a:gd name="T43" fmla="*/ 304 h 305"/>
              <a:gd name="T44" fmla="*/ 2 w 500"/>
              <a:gd name="T45" fmla="*/ 232 h 305"/>
              <a:gd name="T46" fmla="*/ 61 w 500"/>
              <a:gd name="T47" fmla="*/ 102 h 305"/>
              <a:gd name="T48" fmla="*/ 180 w 500"/>
              <a:gd name="T49" fmla="*/ 28 h 305"/>
              <a:gd name="T50" fmla="*/ 304 w 500"/>
              <a:gd name="T51" fmla="*/ 1 h 305"/>
              <a:gd name="T52" fmla="*/ 398 w 500"/>
              <a:gd name="T53" fmla="*/ 6 h 305"/>
              <a:gd name="T54" fmla="*/ 416 w 500"/>
              <a:gd name="T55" fmla="*/ 12 h 305"/>
              <a:gd name="T56" fmla="*/ 424 w 500"/>
              <a:gd name="T57" fmla="*/ 14 h 305"/>
              <a:gd name="T58" fmla="*/ 431 w 500"/>
              <a:gd name="T59" fmla="*/ 19 h 305"/>
              <a:gd name="T60" fmla="*/ 431 w 500"/>
              <a:gd name="T61" fmla="*/ 26 h 305"/>
              <a:gd name="T62" fmla="*/ 423 w 500"/>
              <a:gd name="T63" fmla="*/ 32 h 305"/>
              <a:gd name="T64" fmla="*/ 416 w 500"/>
              <a:gd name="T65" fmla="*/ 31 h 305"/>
              <a:gd name="T66" fmla="*/ 411 w 500"/>
              <a:gd name="T67" fmla="*/ 27 h 305"/>
              <a:gd name="T68" fmla="*/ 383 w 500"/>
              <a:gd name="T69" fmla="*/ 20 h 305"/>
              <a:gd name="T70" fmla="*/ 196 w 500"/>
              <a:gd name="T71" fmla="*/ 38 h 305"/>
              <a:gd name="T72" fmla="*/ 59 w 500"/>
              <a:gd name="T73" fmla="*/ 125 h 305"/>
              <a:gd name="T74" fmla="*/ 51 w 500"/>
              <a:gd name="T75" fmla="*/ 267 h 305"/>
              <a:gd name="T76" fmla="*/ 251 w 500"/>
              <a:gd name="T77" fmla="*/ 289 h 305"/>
              <a:gd name="T78" fmla="*/ 456 w 500"/>
              <a:gd name="T79" fmla="*/ 207 h 305"/>
              <a:gd name="T80" fmla="*/ 487 w 500"/>
              <a:gd name="T81" fmla="*/ 146 h 305"/>
              <a:gd name="T82" fmla="*/ 462 w 500"/>
              <a:gd name="T83" fmla="*/ 91 h 305"/>
              <a:gd name="T84" fmla="*/ 402 w 500"/>
              <a:gd name="T85" fmla="*/ 64 h 305"/>
              <a:gd name="T86" fmla="*/ 367 w 500"/>
              <a:gd name="T87" fmla="*/ 55 h 305"/>
              <a:gd name="T88" fmla="*/ 262 w 500"/>
              <a:gd name="T89" fmla="*/ 58 h 305"/>
              <a:gd name="T90" fmla="*/ 330 w 500"/>
              <a:gd name="T91" fmla="*/ 51 h 305"/>
              <a:gd name="T92" fmla="*/ 418 w 500"/>
              <a:gd name="T93" fmla="*/ 66 h 305"/>
              <a:gd name="T94" fmla="*/ 338 w 500"/>
              <a:gd name="T95" fmla="*/ 47 h 305"/>
              <a:gd name="T96" fmla="*/ 375 w 500"/>
              <a:gd name="T97" fmla="*/ 51 h 305"/>
              <a:gd name="T98" fmla="*/ 369 w 500"/>
              <a:gd name="T99" fmla="*/ 49 h 305"/>
              <a:gd name="T100" fmla="*/ 320 w 500"/>
              <a:gd name="T101" fmla="*/ 45 h 305"/>
              <a:gd name="T102" fmla="*/ 321 w 500"/>
              <a:gd name="T103" fmla="*/ 44 h 305"/>
              <a:gd name="T104" fmla="*/ 307 w 500"/>
              <a:gd name="T105" fmla="*/ 44 h 305"/>
              <a:gd name="T106" fmla="*/ 360 w 500"/>
              <a:gd name="T107" fmla="*/ 45 h 305"/>
              <a:gd name="T108" fmla="*/ 424 w 500"/>
              <a:gd name="T109" fmla="*/ 61 h 305"/>
              <a:gd name="T110" fmla="*/ 480 w 500"/>
              <a:gd name="T111" fmla="*/ 91 h 305"/>
              <a:gd name="T112" fmla="*/ 500 w 500"/>
              <a:gd name="T113" fmla="*/ 148 h 305"/>
              <a:gd name="T114" fmla="*/ 366 w 500"/>
              <a:gd name="T115" fmla="*/ 47 h 305"/>
              <a:gd name="T116" fmla="*/ 391 w 500"/>
              <a:gd name="T117" fmla="*/ 6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305">
                <a:moveTo>
                  <a:pt x="484" y="124"/>
                </a:moveTo>
                <a:cubicBezTo>
                  <a:pt x="485" y="125"/>
                  <a:pt x="485" y="127"/>
                  <a:pt x="485" y="128"/>
                </a:cubicBezTo>
                <a:lnTo>
                  <a:pt x="484" y="124"/>
                </a:lnTo>
                <a:close/>
                <a:moveTo>
                  <a:pt x="450" y="71"/>
                </a:moveTo>
                <a:cubicBezTo>
                  <a:pt x="449" y="70"/>
                  <a:pt x="448" y="69"/>
                  <a:pt x="445" y="68"/>
                </a:cubicBezTo>
                <a:cubicBezTo>
                  <a:pt x="445" y="68"/>
                  <a:pt x="449" y="70"/>
                  <a:pt x="450" y="71"/>
                </a:cubicBezTo>
                <a:close/>
                <a:moveTo>
                  <a:pt x="438" y="65"/>
                </a:moveTo>
                <a:cubicBezTo>
                  <a:pt x="440" y="66"/>
                  <a:pt x="443" y="67"/>
                  <a:pt x="443" y="67"/>
                </a:cubicBezTo>
                <a:cubicBezTo>
                  <a:pt x="442" y="67"/>
                  <a:pt x="438" y="65"/>
                  <a:pt x="438" y="65"/>
                </a:cubicBezTo>
                <a:close/>
                <a:moveTo>
                  <a:pt x="422" y="60"/>
                </a:moveTo>
                <a:cubicBezTo>
                  <a:pt x="420" y="60"/>
                  <a:pt x="417" y="58"/>
                  <a:pt x="417" y="58"/>
                </a:cubicBezTo>
                <a:cubicBezTo>
                  <a:pt x="418" y="59"/>
                  <a:pt x="421" y="60"/>
                  <a:pt x="422" y="60"/>
                </a:cubicBezTo>
                <a:close/>
                <a:moveTo>
                  <a:pt x="413" y="55"/>
                </a:moveTo>
                <a:cubicBezTo>
                  <a:pt x="410" y="54"/>
                  <a:pt x="405" y="52"/>
                  <a:pt x="404" y="52"/>
                </a:cubicBezTo>
                <a:cubicBezTo>
                  <a:pt x="408" y="53"/>
                  <a:pt x="411" y="54"/>
                  <a:pt x="413" y="55"/>
                </a:cubicBezTo>
                <a:close/>
                <a:moveTo>
                  <a:pt x="366" y="54"/>
                </a:moveTo>
                <a:cubicBezTo>
                  <a:pt x="370" y="55"/>
                  <a:pt x="379" y="56"/>
                  <a:pt x="384" y="57"/>
                </a:cubicBezTo>
                <a:cubicBezTo>
                  <a:pt x="379" y="56"/>
                  <a:pt x="372" y="55"/>
                  <a:pt x="366" y="54"/>
                </a:cubicBezTo>
                <a:close/>
                <a:moveTo>
                  <a:pt x="366" y="49"/>
                </a:moveTo>
                <a:cubicBezTo>
                  <a:pt x="361" y="48"/>
                  <a:pt x="361" y="48"/>
                  <a:pt x="361" y="48"/>
                </a:cubicBezTo>
                <a:cubicBezTo>
                  <a:pt x="359" y="48"/>
                  <a:pt x="347" y="47"/>
                  <a:pt x="348" y="47"/>
                </a:cubicBezTo>
                <a:cubicBezTo>
                  <a:pt x="356" y="47"/>
                  <a:pt x="366" y="49"/>
                  <a:pt x="372" y="50"/>
                </a:cubicBezTo>
                <a:cubicBezTo>
                  <a:pt x="370" y="50"/>
                  <a:pt x="368" y="50"/>
                  <a:pt x="366" y="49"/>
                </a:cubicBezTo>
                <a:close/>
                <a:moveTo>
                  <a:pt x="299" y="46"/>
                </a:moveTo>
                <a:cubicBezTo>
                  <a:pt x="296" y="46"/>
                  <a:pt x="296" y="46"/>
                  <a:pt x="296" y="46"/>
                </a:cubicBezTo>
                <a:cubicBezTo>
                  <a:pt x="296" y="47"/>
                  <a:pt x="296" y="47"/>
                  <a:pt x="297" y="47"/>
                </a:cubicBezTo>
                <a:cubicBezTo>
                  <a:pt x="299" y="46"/>
                  <a:pt x="299" y="46"/>
                  <a:pt x="299" y="46"/>
                </a:cubicBezTo>
                <a:close/>
                <a:moveTo>
                  <a:pt x="264" y="53"/>
                </a:moveTo>
                <a:cubicBezTo>
                  <a:pt x="264" y="53"/>
                  <a:pt x="264" y="53"/>
                  <a:pt x="264" y="53"/>
                </a:cubicBezTo>
                <a:cubicBezTo>
                  <a:pt x="264" y="53"/>
                  <a:pt x="265" y="53"/>
                  <a:pt x="265" y="53"/>
                </a:cubicBezTo>
                <a:cubicBezTo>
                  <a:pt x="265" y="53"/>
                  <a:pt x="265" y="53"/>
                  <a:pt x="265" y="53"/>
                </a:cubicBezTo>
                <a:cubicBezTo>
                  <a:pt x="269" y="52"/>
                  <a:pt x="269" y="52"/>
                  <a:pt x="269" y="52"/>
                </a:cubicBezTo>
                <a:lnTo>
                  <a:pt x="264" y="53"/>
                </a:lnTo>
                <a:close/>
                <a:moveTo>
                  <a:pt x="264" y="53"/>
                </a:moveTo>
                <a:cubicBezTo>
                  <a:pt x="264" y="53"/>
                  <a:pt x="264" y="53"/>
                  <a:pt x="264" y="53"/>
                </a:cubicBezTo>
                <a:cubicBezTo>
                  <a:pt x="264" y="53"/>
                  <a:pt x="264" y="53"/>
                  <a:pt x="264" y="53"/>
                </a:cubicBezTo>
                <a:cubicBezTo>
                  <a:pt x="263" y="53"/>
                  <a:pt x="264" y="53"/>
                  <a:pt x="264" y="53"/>
                </a:cubicBezTo>
                <a:close/>
                <a:moveTo>
                  <a:pt x="264" y="53"/>
                </a:moveTo>
                <a:cubicBezTo>
                  <a:pt x="264" y="53"/>
                  <a:pt x="264" y="53"/>
                  <a:pt x="264" y="53"/>
                </a:cubicBezTo>
                <a:cubicBezTo>
                  <a:pt x="264" y="53"/>
                  <a:pt x="264" y="53"/>
                  <a:pt x="264" y="53"/>
                </a:cubicBezTo>
                <a:cubicBezTo>
                  <a:pt x="264" y="53"/>
                  <a:pt x="264" y="53"/>
                  <a:pt x="264" y="53"/>
                </a:cubicBezTo>
                <a:close/>
                <a:moveTo>
                  <a:pt x="265" y="51"/>
                </a:moveTo>
                <a:cubicBezTo>
                  <a:pt x="264" y="51"/>
                  <a:pt x="264" y="51"/>
                  <a:pt x="264" y="51"/>
                </a:cubicBezTo>
                <a:cubicBezTo>
                  <a:pt x="264" y="51"/>
                  <a:pt x="264" y="51"/>
                  <a:pt x="264" y="51"/>
                </a:cubicBezTo>
                <a:cubicBezTo>
                  <a:pt x="264" y="51"/>
                  <a:pt x="264" y="51"/>
                  <a:pt x="265" y="51"/>
                </a:cubicBezTo>
                <a:cubicBezTo>
                  <a:pt x="265" y="51"/>
                  <a:pt x="265" y="51"/>
                  <a:pt x="265" y="51"/>
                </a:cubicBezTo>
                <a:cubicBezTo>
                  <a:pt x="265" y="51"/>
                  <a:pt x="265" y="51"/>
                  <a:pt x="265" y="50"/>
                </a:cubicBezTo>
                <a:cubicBezTo>
                  <a:pt x="265" y="51"/>
                  <a:pt x="265" y="51"/>
                  <a:pt x="265" y="51"/>
                </a:cubicBezTo>
                <a:close/>
                <a:moveTo>
                  <a:pt x="265" y="57"/>
                </a:moveTo>
                <a:cubicBezTo>
                  <a:pt x="265" y="57"/>
                  <a:pt x="265" y="57"/>
                  <a:pt x="265" y="57"/>
                </a:cubicBezTo>
                <a:cubicBezTo>
                  <a:pt x="265" y="57"/>
                  <a:pt x="265" y="57"/>
                  <a:pt x="265" y="57"/>
                </a:cubicBezTo>
                <a:close/>
                <a:moveTo>
                  <a:pt x="264" y="51"/>
                </a:moveTo>
                <a:cubicBezTo>
                  <a:pt x="264" y="51"/>
                  <a:pt x="264" y="52"/>
                  <a:pt x="264" y="52"/>
                </a:cubicBezTo>
                <a:cubicBezTo>
                  <a:pt x="264" y="52"/>
                  <a:pt x="264" y="52"/>
                  <a:pt x="264" y="51"/>
                </a:cubicBezTo>
                <a:close/>
                <a:moveTo>
                  <a:pt x="264" y="51"/>
                </a:moveTo>
                <a:cubicBezTo>
                  <a:pt x="264" y="51"/>
                  <a:pt x="264" y="51"/>
                  <a:pt x="264" y="51"/>
                </a:cubicBezTo>
                <a:cubicBezTo>
                  <a:pt x="264" y="51"/>
                  <a:pt x="264" y="51"/>
                  <a:pt x="264" y="51"/>
                </a:cubicBezTo>
                <a:close/>
                <a:moveTo>
                  <a:pt x="265" y="58"/>
                </a:moveTo>
                <a:cubicBezTo>
                  <a:pt x="265" y="58"/>
                  <a:pt x="265" y="58"/>
                  <a:pt x="265" y="58"/>
                </a:cubicBezTo>
                <a:cubicBezTo>
                  <a:pt x="265" y="58"/>
                  <a:pt x="265" y="58"/>
                  <a:pt x="265" y="58"/>
                </a:cubicBezTo>
                <a:close/>
                <a:moveTo>
                  <a:pt x="265" y="57"/>
                </a:moveTo>
                <a:cubicBezTo>
                  <a:pt x="264" y="57"/>
                  <a:pt x="264" y="57"/>
                  <a:pt x="264" y="57"/>
                </a:cubicBezTo>
                <a:cubicBezTo>
                  <a:pt x="264" y="57"/>
                  <a:pt x="265" y="57"/>
                  <a:pt x="265" y="57"/>
                </a:cubicBezTo>
                <a:close/>
                <a:moveTo>
                  <a:pt x="263" y="51"/>
                </a:moveTo>
                <a:cubicBezTo>
                  <a:pt x="263" y="51"/>
                  <a:pt x="263" y="51"/>
                  <a:pt x="263" y="51"/>
                </a:cubicBezTo>
                <a:cubicBezTo>
                  <a:pt x="263" y="51"/>
                  <a:pt x="263" y="51"/>
                  <a:pt x="263" y="51"/>
                </a:cubicBezTo>
                <a:close/>
                <a:moveTo>
                  <a:pt x="263" y="54"/>
                </a:moveTo>
                <a:cubicBezTo>
                  <a:pt x="263" y="54"/>
                  <a:pt x="263" y="53"/>
                  <a:pt x="263" y="53"/>
                </a:cubicBezTo>
                <a:cubicBezTo>
                  <a:pt x="263" y="53"/>
                  <a:pt x="263" y="53"/>
                  <a:pt x="263" y="54"/>
                </a:cubicBezTo>
                <a:close/>
                <a:moveTo>
                  <a:pt x="262" y="53"/>
                </a:moveTo>
                <a:cubicBezTo>
                  <a:pt x="263" y="53"/>
                  <a:pt x="263" y="53"/>
                  <a:pt x="263" y="53"/>
                </a:cubicBezTo>
                <a:cubicBezTo>
                  <a:pt x="263" y="53"/>
                  <a:pt x="262" y="53"/>
                  <a:pt x="262" y="53"/>
                </a:cubicBezTo>
                <a:close/>
                <a:moveTo>
                  <a:pt x="262" y="53"/>
                </a:moveTo>
                <a:cubicBezTo>
                  <a:pt x="262" y="52"/>
                  <a:pt x="262" y="53"/>
                  <a:pt x="262" y="53"/>
                </a:cubicBezTo>
                <a:cubicBezTo>
                  <a:pt x="262" y="53"/>
                  <a:pt x="262" y="52"/>
                  <a:pt x="262" y="52"/>
                </a:cubicBezTo>
                <a:cubicBezTo>
                  <a:pt x="262" y="53"/>
                  <a:pt x="262" y="53"/>
                  <a:pt x="262" y="53"/>
                </a:cubicBezTo>
                <a:close/>
                <a:moveTo>
                  <a:pt x="262" y="56"/>
                </a:moveTo>
                <a:cubicBezTo>
                  <a:pt x="263" y="56"/>
                  <a:pt x="262" y="56"/>
                  <a:pt x="262" y="56"/>
                </a:cubicBezTo>
                <a:close/>
                <a:moveTo>
                  <a:pt x="261" y="58"/>
                </a:moveTo>
                <a:cubicBezTo>
                  <a:pt x="262" y="58"/>
                  <a:pt x="262" y="58"/>
                  <a:pt x="262" y="58"/>
                </a:cubicBezTo>
                <a:cubicBezTo>
                  <a:pt x="262" y="58"/>
                  <a:pt x="261" y="58"/>
                  <a:pt x="261" y="58"/>
                </a:cubicBezTo>
                <a:close/>
                <a:moveTo>
                  <a:pt x="262" y="58"/>
                </a:moveTo>
                <a:cubicBezTo>
                  <a:pt x="262" y="58"/>
                  <a:pt x="262" y="58"/>
                  <a:pt x="262" y="58"/>
                </a:cubicBezTo>
                <a:cubicBezTo>
                  <a:pt x="262" y="59"/>
                  <a:pt x="262" y="59"/>
                  <a:pt x="262" y="58"/>
                </a:cubicBezTo>
                <a:close/>
                <a:moveTo>
                  <a:pt x="262" y="61"/>
                </a:moveTo>
                <a:cubicBezTo>
                  <a:pt x="262" y="61"/>
                  <a:pt x="262" y="61"/>
                  <a:pt x="262" y="61"/>
                </a:cubicBezTo>
                <a:cubicBezTo>
                  <a:pt x="262" y="61"/>
                  <a:pt x="262" y="61"/>
                  <a:pt x="262" y="61"/>
                </a:cubicBezTo>
                <a:close/>
                <a:moveTo>
                  <a:pt x="261" y="61"/>
                </a:moveTo>
                <a:cubicBezTo>
                  <a:pt x="260" y="61"/>
                  <a:pt x="260" y="61"/>
                  <a:pt x="261" y="61"/>
                </a:cubicBezTo>
                <a:close/>
                <a:moveTo>
                  <a:pt x="339" y="54"/>
                </a:moveTo>
                <a:cubicBezTo>
                  <a:pt x="334" y="54"/>
                  <a:pt x="330" y="54"/>
                  <a:pt x="326" y="54"/>
                </a:cubicBezTo>
                <a:cubicBezTo>
                  <a:pt x="329" y="54"/>
                  <a:pt x="333" y="54"/>
                  <a:pt x="336" y="54"/>
                </a:cubicBezTo>
                <a:cubicBezTo>
                  <a:pt x="336" y="54"/>
                  <a:pt x="338" y="54"/>
                  <a:pt x="339" y="54"/>
                </a:cubicBezTo>
                <a:close/>
                <a:moveTo>
                  <a:pt x="263" y="56"/>
                </a:moveTo>
                <a:cubicBezTo>
                  <a:pt x="264" y="56"/>
                  <a:pt x="264" y="56"/>
                  <a:pt x="264" y="56"/>
                </a:cubicBezTo>
                <a:cubicBezTo>
                  <a:pt x="264" y="56"/>
                  <a:pt x="264" y="56"/>
                  <a:pt x="264" y="56"/>
                </a:cubicBezTo>
                <a:cubicBezTo>
                  <a:pt x="264" y="56"/>
                  <a:pt x="265" y="56"/>
                  <a:pt x="265" y="56"/>
                </a:cubicBezTo>
                <a:cubicBezTo>
                  <a:pt x="265" y="56"/>
                  <a:pt x="265" y="56"/>
                  <a:pt x="265" y="56"/>
                </a:cubicBezTo>
                <a:cubicBezTo>
                  <a:pt x="265" y="56"/>
                  <a:pt x="265" y="56"/>
                  <a:pt x="265" y="56"/>
                </a:cubicBezTo>
                <a:cubicBezTo>
                  <a:pt x="265" y="56"/>
                  <a:pt x="265" y="56"/>
                  <a:pt x="265" y="56"/>
                </a:cubicBezTo>
                <a:cubicBezTo>
                  <a:pt x="265" y="56"/>
                  <a:pt x="265" y="56"/>
                  <a:pt x="265" y="55"/>
                </a:cubicBezTo>
                <a:cubicBezTo>
                  <a:pt x="265" y="56"/>
                  <a:pt x="264" y="56"/>
                  <a:pt x="263" y="56"/>
                </a:cubicBezTo>
                <a:close/>
                <a:moveTo>
                  <a:pt x="264" y="52"/>
                </a:moveTo>
                <a:cubicBezTo>
                  <a:pt x="264" y="52"/>
                  <a:pt x="264" y="52"/>
                  <a:pt x="264" y="52"/>
                </a:cubicBezTo>
                <a:cubicBezTo>
                  <a:pt x="264" y="52"/>
                  <a:pt x="263" y="52"/>
                  <a:pt x="263" y="52"/>
                </a:cubicBezTo>
                <a:cubicBezTo>
                  <a:pt x="263" y="52"/>
                  <a:pt x="264" y="52"/>
                  <a:pt x="264" y="52"/>
                </a:cubicBezTo>
                <a:close/>
                <a:moveTo>
                  <a:pt x="261" y="53"/>
                </a:moveTo>
                <a:cubicBezTo>
                  <a:pt x="261" y="52"/>
                  <a:pt x="261" y="52"/>
                  <a:pt x="260" y="52"/>
                </a:cubicBezTo>
                <a:cubicBezTo>
                  <a:pt x="260" y="53"/>
                  <a:pt x="259" y="53"/>
                  <a:pt x="259" y="53"/>
                </a:cubicBezTo>
                <a:cubicBezTo>
                  <a:pt x="259" y="53"/>
                  <a:pt x="260" y="53"/>
                  <a:pt x="260" y="53"/>
                </a:cubicBezTo>
                <a:cubicBezTo>
                  <a:pt x="260" y="53"/>
                  <a:pt x="260" y="53"/>
                  <a:pt x="260" y="53"/>
                </a:cubicBezTo>
                <a:cubicBezTo>
                  <a:pt x="261" y="53"/>
                  <a:pt x="261" y="53"/>
                  <a:pt x="262" y="52"/>
                </a:cubicBezTo>
                <a:cubicBezTo>
                  <a:pt x="262" y="52"/>
                  <a:pt x="262" y="52"/>
                  <a:pt x="262" y="52"/>
                </a:cubicBezTo>
                <a:cubicBezTo>
                  <a:pt x="262" y="52"/>
                  <a:pt x="263" y="52"/>
                  <a:pt x="263" y="52"/>
                </a:cubicBezTo>
                <a:cubicBezTo>
                  <a:pt x="262" y="52"/>
                  <a:pt x="262" y="52"/>
                  <a:pt x="261" y="53"/>
                </a:cubicBezTo>
                <a:close/>
                <a:moveTo>
                  <a:pt x="262" y="59"/>
                </a:moveTo>
                <a:cubicBezTo>
                  <a:pt x="262" y="59"/>
                  <a:pt x="262" y="59"/>
                  <a:pt x="262" y="59"/>
                </a:cubicBezTo>
                <a:cubicBezTo>
                  <a:pt x="262" y="59"/>
                  <a:pt x="262" y="59"/>
                  <a:pt x="262" y="59"/>
                </a:cubicBezTo>
                <a:close/>
                <a:moveTo>
                  <a:pt x="500" y="148"/>
                </a:moveTo>
                <a:cubicBezTo>
                  <a:pt x="498" y="158"/>
                  <a:pt x="496" y="166"/>
                  <a:pt x="494" y="169"/>
                </a:cubicBezTo>
                <a:cubicBezTo>
                  <a:pt x="493" y="172"/>
                  <a:pt x="495" y="168"/>
                  <a:pt x="494" y="170"/>
                </a:cubicBezTo>
                <a:cubicBezTo>
                  <a:pt x="493" y="174"/>
                  <a:pt x="490" y="181"/>
                  <a:pt x="488" y="184"/>
                </a:cubicBezTo>
                <a:cubicBezTo>
                  <a:pt x="486" y="189"/>
                  <a:pt x="483" y="194"/>
                  <a:pt x="480" y="199"/>
                </a:cubicBezTo>
                <a:cubicBezTo>
                  <a:pt x="478" y="202"/>
                  <a:pt x="477" y="204"/>
                  <a:pt x="475" y="206"/>
                </a:cubicBezTo>
                <a:cubicBezTo>
                  <a:pt x="470" y="212"/>
                  <a:pt x="470" y="212"/>
                  <a:pt x="470" y="212"/>
                </a:cubicBezTo>
                <a:cubicBezTo>
                  <a:pt x="469" y="214"/>
                  <a:pt x="466" y="216"/>
                  <a:pt x="465" y="217"/>
                </a:cubicBezTo>
                <a:cubicBezTo>
                  <a:pt x="462" y="221"/>
                  <a:pt x="456" y="228"/>
                  <a:pt x="452" y="232"/>
                </a:cubicBezTo>
                <a:cubicBezTo>
                  <a:pt x="438" y="245"/>
                  <a:pt x="422" y="256"/>
                  <a:pt x="405" y="264"/>
                </a:cubicBezTo>
                <a:cubicBezTo>
                  <a:pt x="387" y="272"/>
                  <a:pt x="369" y="278"/>
                  <a:pt x="351" y="284"/>
                </a:cubicBezTo>
                <a:cubicBezTo>
                  <a:pt x="314" y="295"/>
                  <a:pt x="277" y="301"/>
                  <a:pt x="239" y="304"/>
                </a:cubicBezTo>
                <a:cubicBezTo>
                  <a:pt x="221" y="305"/>
                  <a:pt x="200" y="305"/>
                  <a:pt x="183" y="305"/>
                </a:cubicBezTo>
                <a:cubicBezTo>
                  <a:pt x="177" y="304"/>
                  <a:pt x="172" y="304"/>
                  <a:pt x="167" y="304"/>
                </a:cubicBezTo>
                <a:cubicBezTo>
                  <a:pt x="155" y="303"/>
                  <a:pt x="142" y="302"/>
                  <a:pt x="129" y="301"/>
                </a:cubicBezTo>
                <a:cubicBezTo>
                  <a:pt x="116" y="299"/>
                  <a:pt x="103" y="298"/>
                  <a:pt x="93" y="296"/>
                </a:cubicBezTo>
                <a:cubicBezTo>
                  <a:pt x="77" y="292"/>
                  <a:pt x="61" y="288"/>
                  <a:pt x="45" y="280"/>
                </a:cubicBezTo>
                <a:cubicBezTo>
                  <a:pt x="38" y="277"/>
                  <a:pt x="32" y="273"/>
                  <a:pt x="27" y="269"/>
                </a:cubicBezTo>
                <a:cubicBezTo>
                  <a:pt x="24" y="268"/>
                  <a:pt x="22" y="266"/>
                  <a:pt x="20" y="264"/>
                </a:cubicBezTo>
                <a:cubicBezTo>
                  <a:pt x="11" y="256"/>
                  <a:pt x="4" y="244"/>
                  <a:pt x="2" y="232"/>
                </a:cubicBezTo>
                <a:cubicBezTo>
                  <a:pt x="1" y="225"/>
                  <a:pt x="0" y="219"/>
                  <a:pt x="0" y="213"/>
                </a:cubicBezTo>
                <a:cubicBezTo>
                  <a:pt x="0" y="203"/>
                  <a:pt x="2" y="191"/>
                  <a:pt x="6" y="180"/>
                </a:cubicBezTo>
                <a:cubicBezTo>
                  <a:pt x="10" y="169"/>
                  <a:pt x="16" y="158"/>
                  <a:pt x="22" y="148"/>
                </a:cubicBezTo>
                <a:cubicBezTo>
                  <a:pt x="25" y="143"/>
                  <a:pt x="29" y="139"/>
                  <a:pt x="32" y="134"/>
                </a:cubicBezTo>
                <a:cubicBezTo>
                  <a:pt x="34" y="132"/>
                  <a:pt x="36" y="130"/>
                  <a:pt x="38" y="127"/>
                </a:cubicBezTo>
                <a:cubicBezTo>
                  <a:pt x="44" y="119"/>
                  <a:pt x="54" y="109"/>
                  <a:pt x="61" y="102"/>
                </a:cubicBezTo>
                <a:cubicBezTo>
                  <a:pt x="65" y="98"/>
                  <a:pt x="69" y="95"/>
                  <a:pt x="74" y="91"/>
                </a:cubicBezTo>
                <a:cubicBezTo>
                  <a:pt x="83" y="83"/>
                  <a:pt x="92" y="76"/>
                  <a:pt x="100" y="70"/>
                </a:cubicBezTo>
                <a:cubicBezTo>
                  <a:pt x="111" y="62"/>
                  <a:pt x="128" y="52"/>
                  <a:pt x="143" y="45"/>
                </a:cubicBezTo>
                <a:cubicBezTo>
                  <a:pt x="144" y="44"/>
                  <a:pt x="144" y="44"/>
                  <a:pt x="144" y="44"/>
                </a:cubicBezTo>
                <a:cubicBezTo>
                  <a:pt x="155" y="39"/>
                  <a:pt x="166" y="33"/>
                  <a:pt x="177" y="29"/>
                </a:cubicBezTo>
                <a:cubicBezTo>
                  <a:pt x="179" y="29"/>
                  <a:pt x="179" y="29"/>
                  <a:pt x="180" y="28"/>
                </a:cubicBezTo>
                <a:cubicBezTo>
                  <a:pt x="194" y="23"/>
                  <a:pt x="194" y="23"/>
                  <a:pt x="194" y="23"/>
                </a:cubicBezTo>
                <a:cubicBezTo>
                  <a:pt x="215" y="16"/>
                  <a:pt x="231" y="12"/>
                  <a:pt x="249" y="9"/>
                </a:cubicBezTo>
                <a:cubicBezTo>
                  <a:pt x="259" y="6"/>
                  <a:pt x="271" y="5"/>
                  <a:pt x="281" y="3"/>
                </a:cubicBezTo>
                <a:cubicBezTo>
                  <a:pt x="284" y="3"/>
                  <a:pt x="287" y="2"/>
                  <a:pt x="290" y="2"/>
                </a:cubicBezTo>
                <a:cubicBezTo>
                  <a:pt x="293" y="2"/>
                  <a:pt x="295" y="2"/>
                  <a:pt x="297" y="1"/>
                </a:cubicBezTo>
                <a:cubicBezTo>
                  <a:pt x="304" y="1"/>
                  <a:pt x="304" y="1"/>
                  <a:pt x="304" y="1"/>
                </a:cubicBezTo>
                <a:cubicBezTo>
                  <a:pt x="307" y="1"/>
                  <a:pt x="311" y="0"/>
                  <a:pt x="314" y="0"/>
                </a:cubicBezTo>
                <a:cubicBezTo>
                  <a:pt x="318" y="0"/>
                  <a:pt x="321" y="0"/>
                  <a:pt x="324" y="0"/>
                </a:cubicBezTo>
                <a:cubicBezTo>
                  <a:pt x="327" y="0"/>
                  <a:pt x="331" y="0"/>
                  <a:pt x="334" y="0"/>
                </a:cubicBezTo>
                <a:cubicBezTo>
                  <a:pt x="343" y="0"/>
                  <a:pt x="351" y="0"/>
                  <a:pt x="361" y="1"/>
                </a:cubicBezTo>
                <a:cubicBezTo>
                  <a:pt x="368" y="2"/>
                  <a:pt x="376" y="2"/>
                  <a:pt x="384" y="4"/>
                </a:cubicBezTo>
                <a:cubicBezTo>
                  <a:pt x="389" y="4"/>
                  <a:pt x="394" y="5"/>
                  <a:pt x="398" y="6"/>
                </a:cubicBezTo>
                <a:cubicBezTo>
                  <a:pt x="400" y="7"/>
                  <a:pt x="403" y="8"/>
                  <a:pt x="405" y="8"/>
                </a:cubicBezTo>
                <a:cubicBezTo>
                  <a:pt x="408" y="9"/>
                  <a:pt x="410" y="10"/>
                  <a:pt x="413" y="11"/>
                </a:cubicBezTo>
                <a:cubicBezTo>
                  <a:pt x="415" y="11"/>
                  <a:pt x="415" y="11"/>
                  <a:pt x="415" y="11"/>
                </a:cubicBezTo>
                <a:cubicBezTo>
                  <a:pt x="415" y="11"/>
                  <a:pt x="415" y="11"/>
                  <a:pt x="415" y="11"/>
                </a:cubicBezTo>
                <a:cubicBezTo>
                  <a:pt x="415" y="11"/>
                  <a:pt x="415" y="11"/>
                  <a:pt x="415" y="11"/>
                </a:cubicBezTo>
                <a:cubicBezTo>
                  <a:pt x="416" y="11"/>
                  <a:pt x="416" y="11"/>
                  <a:pt x="416" y="12"/>
                </a:cubicBezTo>
                <a:cubicBezTo>
                  <a:pt x="417" y="12"/>
                  <a:pt x="419" y="13"/>
                  <a:pt x="420" y="12"/>
                </a:cubicBezTo>
                <a:cubicBezTo>
                  <a:pt x="420" y="12"/>
                  <a:pt x="420" y="12"/>
                  <a:pt x="420" y="12"/>
                </a:cubicBezTo>
                <a:cubicBezTo>
                  <a:pt x="421" y="12"/>
                  <a:pt x="421" y="12"/>
                  <a:pt x="421" y="12"/>
                </a:cubicBezTo>
                <a:cubicBezTo>
                  <a:pt x="421" y="13"/>
                  <a:pt x="422" y="13"/>
                  <a:pt x="423" y="13"/>
                </a:cubicBezTo>
                <a:cubicBezTo>
                  <a:pt x="423" y="13"/>
                  <a:pt x="423" y="13"/>
                  <a:pt x="423" y="13"/>
                </a:cubicBezTo>
                <a:cubicBezTo>
                  <a:pt x="424" y="13"/>
                  <a:pt x="424" y="14"/>
                  <a:pt x="424" y="14"/>
                </a:cubicBezTo>
                <a:cubicBezTo>
                  <a:pt x="425" y="14"/>
                  <a:pt x="425" y="14"/>
                  <a:pt x="425" y="14"/>
                </a:cubicBezTo>
                <a:cubicBezTo>
                  <a:pt x="426" y="14"/>
                  <a:pt x="426" y="14"/>
                  <a:pt x="426" y="15"/>
                </a:cubicBezTo>
                <a:cubicBezTo>
                  <a:pt x="426" y="15"/>
                  <a:pt x="426" y="15"/>
                  <a:pt x="426" y="15"/>
                </a:cubicBezTo>
                <a:cubicBezTo>
                  <a:pt x="426" y="15"/>
                  <a:pt x="427" y="16"/>
                  <a:pt x="428" y="16"/>
                </a:cubicBezTo>
                <a:cubicBezTo>
                  <a:pt x="428" y="17"/>
                  <a:pt x="429" y="17"/>
                  <a:pt x="429" y="17"/>
                </a:cubicBezTo>
                <a:cubicBezTo>
                  <a:pt x="430" y="17"/>
                  <a:pt x="430" y="19"/>
                  <a:pt x="431" y="19"/>
                </a:cubicBezTo>
                <a:cubicBezTo>
                  <a:pt x="430" y="20"/>
                  <a:pt x="431" y="20"/>
                  <a:pt x="431" y="20"/>
                </a:cubicBezTo>
                <a:cubicBezTo>
                  <a:pt x="431" y="20"/>
                  <a:pt x="431" y="21"/>
                  <a:pt x="431" y="21"/>
                </a:cubicBezTo>
                <a:cubicBezTo>
                  <a:pt x="431" y="21"/>
                  <a:pt x="431" y="22"/>
                  <a:pt x="431" y="22"/>
                </a:cubicBezTo>
                <a:cubicBezTo>
                  <a:pt x="431" y="22"/>
                  <a:pt x="431" y="23"/>
                  <a:pt x="431" y="23"/>
                </a:cubicBezTo>
                <a:cubicBezTo>
                  <a:pt x="431" y="23"/>
                  <a:pt x="432" y="24"/>
                  <a:pt x="432" y="24"/>
                </a:cubicBezTo>
                <a:cubicBezTo>
                  <a:pt x="432" y="25"/>
                  <a:pt x="431" y="25"/>
                  <a:pt x="431" y="26"/>
                </a:cubicBezTo>
                <a:cubicBezTo>
                  <a:pt x="431" y="27"/>
                  <a:pt x="430" y="28"/>
                  <a:pt x="430" y="29"/>
                </a:cubicBezTo>
                <a:cubicBezTo>
                  <a:pt x="430" y="29"/>
                  <a:pt x="430" y="29"/>
                  <a:pt x="430" y="29"/>
                </a:cubicBezTo>
                <a:cubicBezTo>
                  <a:pt x="429" y="29"/>
                  <a:pt x="429" y="30"/>
                  <a:pt x="428" y="30"/>
                </a:cubicBezTo>
                <a:cubicBezTo>
                  <a:pt x="428" y="30"/>
                  <a:pt x="428" y="30"/>
                  <a:pt x="428" y="31"/>
                </a:cubicBezTo>
                <a:cubicBezTo>
                  <a:pt x="427" y="31"/>
                  <a:pt x="427" y="31"/>
                  <a:pt x="427" y="31"/>
                </a:cubicBezTo>
                <a:cubicBezTo>
                  <a:pt x="426" y="31"/>
                  <a:pt x="424" y="32"/>
                  <a:pt x="423" y="32"/>
                </a:cubicBezTo>
                <a:cubicBezTo>
                  <a:pt x="423" y="32"/>
                  <a:pt x="423" y="32"/>
                  <a:pt x="423" y="32"/>
                </a:cubicBezTo>
                <a:cubicBezTo>
                  <a:pt x="422" y="32"/>
                  <a:pt x="422" y="32"/>
                  <a:pt x="421" y="32"/>
                </a:cubicBezTo>
                <a:cubicBezTo>
                  <a:pt x="421" y="33"/>
                  <a:pt x="420" y="32"/>
                  <a:pt x="420" y="32"/>
                </a:cubicBezTo>
                <a:cubicBezTo>
                  <a:pt x="420" y="32"/>
                  <a:pt x="419" y="32"/>
                  <a:pt x="419" y="32"/>
                </a:cubicBezTo>
                <a:cubicBezTo>
                  <a:pt x="419" y="32"/>
                  <a:pt x="418" y="32"/>
                  <a:pt x="418" y="32"/>
                </a:cubicBezTo>
                <a:cubicBezTo>
                  <a:pt x="417" y="32"/>
                  <a:pt x="417" y="31"/>
                  <a:pt x="416" y="31"/>
                </a:cubicBezTo>
                <a:cubicBezTo>
                  <a:pt x="416" y="31"/>
                  <a:pt x="416" y="31"/>
                  <a:pt x="416" y="31"/>
                </a:cubicBezTo>
                <a:cubicBezTo>
                  <a:pt x="415" y="31"/>
                  <a:pt x="415" y="30"/>
                  <a:pt x="415" y="30"/>
                </a:cubicBezTo>
                <a:cubicBezTo>
                  <a:pt x="415" y="30"/>
                  <a:pt x="415" y="30"/>
                  <a:pt x="414" y="30"/>
                </a:cubicBezTo>
                <a:cubicBezTo>
                  <a:pt x="414" y="29"/>
                  <a:pt x="415" y="29"/>
                  <a:pt x="414" y="29"/>
                </a:cubicBezTo>
                <a:cubicBezTo>
                  <a:pt x="414" y="28"/>
                  <a:pt x="413" y="30"/>
                  <a:pt x="413" y="29"/>
                </a:cubicBezTo>
                <a:cubicBezTo>
                  <a:pt x="413" y="28"/>
                  <a:pt x="412" y="28"/>
                  <a:pt x="411" y="27"/>
                </a:cubicBezTo>
                <a:cubicBezTo>
                  <a:pt x="410" y="27"/>
                  <a:pt x="410" y="27"/>
                  <a:pt x="410" y="27"/>
                </a:cubicBezTo>
                <a:cubicBezTo>
                  <a:pt x="410" y="27"/>
                  <a:pt x="410" y="27"/>
                  <a:pt x="410" y="27"/>
                </a:cubicBezTo>
                <a:cubicBezTo>
                  <a:pt x="410" y="27"/>
                  <a:pt x="410" y="27"/>
                  <a:pt x="410" y="27"/>
                </a:cubicBezTo>
                <a:cubicBezTo>
                  <a:pt x="408" y="26"/>
                  <a:pt x="408" y="26"/>
                  <a:pt x="408" y="26"/>
                </a:cubicBezTo>
                <a:cubicBezTo>
                  <a:pt x="407" y="26"/>
                  <a:pt x="407" y="26"/>
                  <a:pt x="407" y="26"/>
                </a:cubicBezTo>
                <a:cubicBezTo>
                  <a:pt x="399" y="23"/>
                  <a:pt x="390" y="21"/>
                  <a:pt x="383" y="20"/>
                </a:cubicBezTo>
                <a:cubicBezTo>
                  <a:pt x="376" y="19"/>
                  <a:pt x="370" y="18"/>
                  <a:pt x="363" y="17"/>
                </a:cubicBezTo>
                <a:cubicBezTo>
                  <a:pt x="342" y="15"/>
                  <a:pt x="321" y="16"/>
                  <a:pt x="300" y="17"/>
                </a:cubicBezTo>
                <a:cubicBezTo>
                  <a:pt x="288" y="18"/>
                  <a:pt x="273" y="20"/>
                  <a:pt x="262" y="22"/>
                </a:cubicBezTo>
                <a:cubicBezTo>
                  <a:pt x="249" y="24"/>
                  <a:pt x="236" y="27"/>
                  <a:pt x="224" y="30"/>
                </a:cubicBezTo>
                <a:cubicBezTo>
                  <a:pt x="217" y="32"/>
                  <a:pt x="210" y="34"/>
                  <a:pt x="203" y="36"/>
                </a:cubicBezTo>
                <a:cubicBezTo>
                  <a:pt x="196" y="38"/>
                  <a:pt x="196" y="38"/>
                  <a:pt x="196" y="38"/>
                </a:cubicBezTo>
                <a:cubicBezTo>
                  <a:pt x="190" y="41"/>
                  <a:pt x="183" y="43"/>
                  <a:pt x="176" y="46"/>
                </a:cubicBezTo>
                <a:cubicBezTo>
                  <a:pt x="170" y="49"/>
                  <a:pt x="164" y="51"/>
                  <a:pt x="157" y="54"/>
                </a:cubicBezTo>
                <a:cubicBezTo>
                  <a:pt x="148" y="58"/>
                  <a:pt x="138" y="64"/>
                  <a:pt x="127" y="70"/>
                </a:cubicBezTo>
                <a:cubicBezTo>
                  <a:pt x="117" y="77"/>
                  <a:pt x="106" y="84"/>
                  <a:pt x="96" y="92"/>
                </a:cubicBezTo>
                <a:cubicBezTo>
                  <a:pt x="93" y="94"/>
                  <a:pt x="93" y="94"/>
                  <a:pt x="93" y="94"/>
                </a:cubicBezTo>
                <a:cubicBezTo>
                  <a:pt x="80" y="104"/>
                  <a:pt x="69" y="115"/>
                  <a:pt x="59" y="125"/>
                </a:cubicBezTo>
                <a:cubicBezTo>
                  <a:pt x="47" y="138"/>
                  <a:pt x="34" y="155"/>
                  <a:pt x="26" y="171"/>
                </a:cubicBezTo>
                <a:cubicBezTo>
                  <a:pt x="19" y="186"/>
                  <a:pt x="14" y="201"/>
                  <a:pt x="14" y="217"/>
                </a:cubicBezTo>
                <a:cubicBezTo>
                  <a:pt x="15" y="222"/>
                  <a:pt x="15" y="229"/>
                  <a:pt x="17" y="234"/>
                </a:cubicBezTo>
                <a:cubicBezTo>
                  <a:pt x="19" y="239"/>
                  <a:pt x="22" y="244"/>
                  <a:pt x="26" y="249"/>
                </a:cubicBezTo>
                <a:cubicBezTo>
                  <a:pt x="28" y="252"/>
                  <a:pt x="31" y="255"/>
                  <a:pt x="35" y="258"/>
                </a:cubicBezTo>
                <a:cubicBezTo>
                  <a:pt x="40" y="261"/>
                  <a:pt x="45" y="264"/>
                  <a:pt x="51" y="267"/>
                </a:cubicBezTo>
                <a:cubicBezTo>
                  <a:pt x="61" y="272"/>
                  <a:pt x="72" y="276"/>
                  <a:pt x="84" y="279"/>
                </a:cubicBezTo>
                <a:cubicBezTo>
                  <a:pt x="95" y="282"/>
                  <a:pt x="106" y="284"/>
                  <a:pt x="117" y="285"/>
                </a:cubicBezTo>
                <a:cubicBezTo>
                  <a:pt x="121" y="286"/>
                  <a:pt x="125" y="286"/>
                  <a:pt x="129" y="287"/>
                </a:cubicBezTo>
                <a:cubicBezTo>
                  <a:pt x="131" y="287"/>
                  <a:pt x="134" y="287"/>
                  <a:pt x="137" y="287"/>
                </a:cubicBezTo>
                <a:cubicBezTo>
                  <a:pt x="150" y="289"/>
                  <a:pt x="168" y="290"/>
                  <a:pt x="184" y="291"/>
                </a:cubicBezTo>
                <a:cubicBezTo>
                  <a:pt x="206" y="291"/>
                  <a:pt x="227" y="291"/>
                  <a:pt x="251" y="289"/>
                </a:cubicBezTo>
                <a:cubicBezTo>
                  <a:pt x="268" y="287"/>
                  <a:pt x="287" y="285"/>
                  <a:pt x="306" y="281"/>
                </a:cubicBezTo>
                <a:cubicBezTo>
                  <a:pt x="331" y="276"/>
                  <a:pt x="357" y="268"/>
                  <a:pt x="381" y="259"/>
                </a:cubicBezTo>
                <a:cubicBezTo>
                  <a:pt x="395" y="254"/>
                  <a:pt x="407" y="248"/>
                  <a:pt x="419" y="241"/>
                </a:cubicBezTo>
                <a:cubicBezTo>
                  <a:pt x="430" y="233"/>
                  <a:pt x="440" y="224"/>
                  <a:pt x="449" y="215"/>
                </a:cubicBezTo>
                <a:cubicBezTo>
                  <a:pt x="450" y="214"/>
                  <a:pt x="451" y="213"/>
                  <a:pt x="453" y="211"/>
                </a:cubicBezTo>
                <a:cubicBezTo>
                  <a:pt x="455" y="209"/>
                  <a:pt x="454" y="210"/>
                  <a:pt x="456" y="207"/>
                </a:cubicBezTo>
                <a:cubicBezTo>
                  <a:pt x="458" y="205"/>
                  <a:pt x="457" y="207"/>
                  <a:pt x="458" y="205"/>
                </a:cubicBezTo>
                <a:cubicBezTo>
                  <a:pt x="464" y="198"/>
                  <a:pt x="464" y="198"/>
                  <a:pt x="464" y="198"/>
                </a:cubicBezTo>
                <a:cubicBezTo>
                  <a:pt x="465" y="197"/>
                  <a:pt x="466" y="196"/>
                  <a:pt x="467" y="195"/>
                </a:cubicBezTo>
                <a:cubicBezTo>
                  <a:pt x="467" y="194"/>
                  <a:pt x="468" y="193"/>
                  <a:pt x="469" y="192"/>
                </a:cubicBezTo>
                <a:cubicBezTo>
                  <a:pt x="472" y="187"/>
                  <a:pt x="475" y="182"/>
                  <a:pt x="477" y="177"/>
                </a:cubicBezTo>
                <a:cubicBezTo>
                  <a:pt x="482" y="167"/>
                  <a:pt x="486" y="156"/>
                  <a:pt x="487" y="146"/>
                </a:cubicBezTo>
                <a:cubicBezTo>
                  <a:pt x="487" y="143"/>
                  <a:pt x="487" y="146"/>
                  <a:pt x="488" y="144"/>
                </a:cubicBezTo>
                <a:cubicBezTo>
                  <a:pt x="488" y="142"/>
                  <a:pt x="488" y="141"/>
                  <a:pt x="487" y="139"/>
                </a:cubicBezTo>
                <a:cubicBezTo>
                  <a:pt x="487" y="137"/>
                  <a:pt x="487" y="136"/>
                  <a:pt x="487" y="134"/>
                </a:cubicBezTo>
                <a:cubicBezTo>
                  <a:pt x="487" y="130"/>
                  <a:pt x="486" y="126"/>
                  <a:pt x="485" y="123"/>
                </a:cubicBezTo>
                <a:cubicBezTo>
                  <a:pt x="483" y="115"/>
                  <a:pt x="480" y="108"/>
                  <a:pt x="475" y="103"/>
                </a:cubicBezTo>
                <a:cubicBezTo>
                  <a:pt x="472" y="98"/>
                  <a:pt x="467" y="94"/>
                  <a:pt x="462" y="91"/>
                </a:cubicBezTo>
                <a:cubicBezTo>
                  <a:pt x="460" y="90"/>
                  <a:pt x="461" y="90"/>
                  <a:pt x="460" y="90"/>
                </a:cubicBezTo>
                <a:cubicBezTo>
                  <a:pt x="458" y="89"/>
                  <a:pt x="459" y="89"/>
                  <a:pt x="458" y="88"/>
                </a:cubicBezTo>
                <a:cubicBezTo>
                  <a:pt x="456" y="87"/>
                  <a:pt x="456" y="87"/>
                  <a:pt x="456" y="87"/>
                </a:cubicBezTo>
                <a:cubicBezTo>
                  <a:pt x="453" y="86"/>
                  <a:pt x="453" y="86"/>
                  <a:pt x="453" y="86"/>
                </a:cubicBezTo>
                <a:cubicBezTo>
                  <a:pt x="439" y="78"/>
                  <a:pt x="424" y="72"/>
                  <a:pt x="409" y="67"/>
                </a:cubicBezTo>
                <a:cubicBezTo>
                  <a:pt x="406" y="66"/>
                  <a:pt x="406" y="66"/>
                  <a:pt x="402" y="64"/>
                </a:cubicBezTo>
                <a:cubicBezTo>
                  <a:pt x="398" y="63"/>
                  <a:pt x="399" y="63"/>
                  <a:pt x="396" y="63"/>
                </a:cubicBezTo>
                <a:cubicBezTo>
                  <a:pt x="395" y="63"/>
                  <a:pt x="392" y="61"/>
                  <a:pt x="391" y="61"/>
                </a:cubicBezTo>
                <a:cubicBezTo>
                  <a:pt x="390" y="61"/>
                  <a:pt x="391" y="61"/>
                  <a:pt x="391" y="61"/>
                </a:cubicBezTo>
                <a:cubicBezTo>
                  <a:pt x="388" y="60"/>
                  <a:pt x="378" y="58"/>
                  <a:pt x="373" y="57"/>
                </a:cubicBezTo>
                <a:cubicBezTo>
                  <a:pt x="366" y="56"/>
                  <a:pt x="358" y="54"/>
                  <a:pt x="350" y="53"/>
                </a:cubicBezTo>
                <a:cubicBezTo>
                  <a:pt x="358" y="54"/>
                  <a:pt x="365" y="55"/>
                  <a:pt x="367" y="55"/>
                </a:cubicBezTo>
                <a:cubicBezTo>
                  <a:pt x="359" y="53"/>
                  <a:pt x="344" y="52"/>
                  <a:pt x="336" y="51"/>
                </a:cubicBezTo>
                <a:cubicBezTo>
                  <a:pt x="318" y="50"/>
                  <a:pt x="294" y="52"/>
                  <a:pt x="273" y="56"/>
                </a:cubicBezTo>
                <a:cubicBezTo>
                  <a:pt x="272" y="56"/>
                  <a:pt x="271" y="56"/>
                  <a:pt x="271" y="56"/>
                </a:cubicBezTo>
                <a:cubicBezTo>
                  <a:pt x="265" y="57"/>
                  <a:pt x="265" y="57"/>
                  <a:pt x="265" y="57"/>
                </a:cubicBezTo>
                <a:cubicBezTo>
                  <a:pt x="264" y="58"/>
                  <a:pt x="264" y="58"/>
                  <a:pt x="264" y="58"/>
                </a:cubicBezTo>
                <a:cubicBezTo>
                  <a:pt x="264" y="58"/>
                  <a:pt x="263" y="58"/>
                  <a:pt x="262" y="58"/>
                </a:cubicBezTo>
                <a:cubicBezTo>
                  <a:pt x="264" y="58"/>
                  <a:pt x="264" y="58"/>
                  <a:pt x="264" y="58"/>
                </a:cubicBezTo>
                <a:cubicBezTo>
                  <a:pt x="265" y="57"/>
                  <a:pt x="265" y="57"/>
                  <a:pt x="265" y="57"/>
                </a:cubicBezTo>
                <a:cubicBezTo>
                  <a:pt x="266" y="57"/>
                  <a:pt x="266" y="57"/>
                  <a:pt x="266" y="57"/>
                </a:cubicBezTo>
                <a:cubicBezTo>
                  <a:pt x="266" y="57"/>
                  <a:pt x="266" y="57"/>
                  <a:pt x="266" y="57"/>
                </a:cubicBezTo>
                <a:cubicBezTo>
                  <a:pt x="267" y="57"/>
                  <a:pt x="267" y="57"/>
                  <a:pt x="267" y="57"/>
                </a:cubicBezTo>
                <a:cubicBezTo>
                  <a:pt x="288" y="53"/>
                  <a:pt x="309" y="50"/>
                  <a:pt x="330" y="51"/>
                </a:cubicBezTo>
                <a:cubicBezTo>
                  <a:pt x="335" y="51"/>
                  <a:pt x="343" y="51"/>
                  <a:pt x="352" y="52"/>
                </a:cubicBezTo>
                <a:cubicBezTo>
                  <a:pt x="362" y="53"/>
                  <a:pt x="371" y="55"/>
                  <a:pt x="378" y="57"/>
                </a:cubicBezTo>
                <a:cubicBezTo>
                  <a:pt x="387" y="58"/>
                  <a:pt x="391" y="59"/>
                  <a:pt x="387" y="58"/>
                </a:cubicBezTo>
                <a:cubicBezTo>
                  <a:pt x="376" y="55"/>
                  <a:pt x="367" y="53"/>
                  <a:pt x="356" y="52"/>
                </a:cubicBezTo>
                <a:cubicBezTo>
                  <a:pt x="354" y="51"/>
                  <a:pt x="352" y="51"/>
                  <a:pt x="355" y="51"/>
                </a:cubicBezTo>
                <a:cubicBezTo>
                  <a:pt x="377" y="53"/>
                  <a:pt x="401" y="60"/>
                  <a:pt x="418" y="66"/>
                </a:cubicBezTo>
                <a:cubicBezTo>
                  <a:pt x="428" y="70"/>
                  <a:pt x="428" y="70"/>
                  <a:pt x="428" y="70"/>
                </a:cubicBezTo>
                <a:cubicBezTo>
                  <a:pt x="430" y="70"/>
                  <a:pt x="431" y="71"/>
                  <a:pt x="432" y="71"/>
                </a:cubicBezTo>
                <a:cubicBezTo>
                  <a:pt x="432" y="71"/>
                  <a:pt x="430" y="70"/>
                  <a:pt x="430" y="70"/>
                </a:cubicBezTo>
                <a:cubicBezTo>
                  <a:pt x="411" y="62"/>
                  <a:pt x="395" y="56"/>
                  <a:pt x="374" y="52"/>
                </a:cubicBezTo>
                <a:cubicBezTo>
                  <a:pt x="371" y="51"/>
                  <a:pt x="368" y="51"/>
                  <a:pt x="365" y="50"/>
                </a:cubicBezTo>
                <a:cubicBezTo>
                  <a:pt x="358" y="49"/>
                  <a:pt x="347" y="48"/>
                  <a:pt x="338" y="47"/>
                </a:cubicBezTo>
                <a:cubicBezTo>
                  <a:pt x="336" y="47"/>
                  <a:pt x="337" y="47"/>
                  <a:pt x="336" y="47"/>
                </a:cubicBezTo>
                <a:cubicBezTo>
                  <a:pt x="315" y="46"/>
                  <a:pt x="296" y="48"/>
                  <a:pt x="277" y="51"/>
                </a:cubicBezTo>
                <a:cubicBezTo>
                  <a:pt x="293" y="48"/>
                  <a:pt x="310" y="47"/>
                  <a:pt x="325" y="47"/>
                </a:cubicBezTo>
                <a:cubicBezTo>
                  <a:pt x="327" y="47"/>
                  <a:pt x="328" y="46"/>
                  <a:pt x="330" y="46"/>
                </a:cubicBezTo>
                <a:cubicBezTo>
                  <a:pt x="343" y="47"/>
                  <a:pt x="363" y="49"/>
                  <a:pt x="379" y="52"/>
                </a:cubicBezTo>
                <a:cubicBezTo>
                  <a:pt x="381" y="52"/>
                  <a:pt x="382" y="52"/>
                  <a:pt x="375" y="51"/>
                </a:cubicBezTo>
                <a:cubicBezTo>
                  <a:pt x="377" y="51"/>
                  <a:pt x="378" y="51"/>
                  <a:pt x="381" y="52"/>
                </a:cubicBezTo>
                <a:cubicBezTo>
                  <a:pt x="381" y="52"/>
                  <a:pt x="380" y="52"/>
                  <a:pt x="379" y="52"/>
                </a:cubicBezTo>
                <a:cubicBezTo>
                  <a:pt x="388" y="53"/>
                  <a:pt x="389" y="54"/>
                  <a:pt x="398" y="56"/>
                </a:cubicBezTo>
                <a:cubicBezTo>
                  <a:pt x="399" y="56"/>
                  <a:pt x="400" y="56"/>
                  <a:pt x="399" y="56"/>
                </a:cubicBezTo>
                <a:cubicBezTo>
                  <a:pt x="392" y="54"/>
                  <a:pt x="385" y="52"/>
                  <a:pt x="379" y="51"/>
                </a:cubicBezTo>
                <a:cubicBezTo>
                  <a:pt x="375" y="50"/>
                  <a:pt x="372" y="50"/>
                  <a:pt x="369" y="49"/>
                </a:cubicBezTo>
                <a:cubicBezTo>
                  <a:pt x="367" y="49"/>
                  <a:pt x="367" y="49"/>
                  <a:pt x="365" y="48"/>
                </a:cubicBezTo>
                <a:cubicBezTo>
                  <a:pt x="363" y="48"/>
                  <a:pt x="360" y="48"/>
                  <a:pt x="358" y="48"/>
                </a:cubicBezTo>
                <a:cubicBezTo>
                  <a:pt x="353" y="47"/>
                  <a:pt x="353" y="47"/>
                  <a:pt x="353" y="47"/>
                </a:cubicBezTo>
                <a:cubicBezTo>
                  <a:pt x="345" y="46"/>
                  <a:pt x="336" y="46"/>
                  <a:pt x="327" y="45"/>
                </a:cubicBezTo>
                <a:cubicBezTo>
                  <a:pt x="321" y="45"/>
                  <a:pt x="314" y="45"/>
                  <a:pt x="307" y="46"/>
                </a:cubicBezTo>
                <a:cubicBezTo>
                  <a:pt x="310" y="45"/>
                  <a:pt x="315" y="45"/>
                  <a:pt x="320" y="45"/>
                </a:cubicBezTo>
                <a:cubicBezTo>
                  <a:pt x="337" y="45"/>
                  <a:pt x="357" y="46"/>
                  <a:pt x="371" y="49"/>
                </a:cubicBezTo>
                <a:cubicBezTo>
                  <a:pt x="372" y="49"/>
                  <a:pt x="369" y="48"/>
                  <a:pt x="368" y="48"/>
                </a:cubicBezTo>
                <a:cubicBezTo>
                  <a:pt x="363" y="47"/>
                  <a:pt x="360" y="47"/>
                  <a:pt x="356" y="46"/>
                </a:cubicBezTo>
                <a:cubicBezTo>
                  <a:pt x="354" y="46"/>
                  <a:pt x="357" y="46"/>
                  <a:pt x="355" y="46"/>
                </a:cubicBezTo>
                <a:cubicBezTo>
                  <a:pt x="345" y="45"/>
                  <a:pt x="335" y="45"/>
                  <a:pt x="323" y="45"/>
                </a:cubicBezTo>
                <a:cubicBezTo>
                  <a:pt x="322" y="44"/>
                  <a:pt x="319" y="44"/>
                  <a:pt x="321" y="44"/>
                </a:cubicBezTo>
                <a:cubicBezTo>
                  <a:pt x="319" y="44"/>
                  <a:pt x="319" y="44"/>
                  <a:pt x="317" y="44"/>
                </a:cubicBezTo>
                <a:cubicBezTo>
                  <a:pt x="314" y="44"/>
                  <a:pt x="318" y="44"/>
                  <a:pt x="317" y="44"/>
                </a:cubicBezTo>
                <a:cubicBezTo>
                  <a:pt x="314" y="44"/>
                  <a:pt x="310" y="45"/>
                  <a:pt x="308" y="45"/>
                </a:cubicBezTo>
                <a:cubicBezTo>
                  <a:pt x="294" y="46"/>
                  <a:pt x="282" y="47"/>
                  <a:pt x="266" y="50"/>
                </a:cubicBezTo>
                <a:cubicBezTo>
                  <a:pt x="276" y="48"/>
                  <a:pt x="290" y="46"/>
                  <a:pt x="305" y="45"/>
                </a:cubicBezTo>
                <a:cubicBezTo>
                  <a:pt x="308" y="44"/>
                  <a:pt x="304" y="45"/>
                  <a:pt x="307" y="44"/>
                </a:cubicBezTo>
                <a:cubicBezTo>
                  <a:pt x="311" y="44"/>
                  <a:pt x="314" y="44"/>
                  <a:pt x="318" y="44"/>
                </a:cubicBezTo>
                <a:cubicBezTo>
                  <a:pt x="328" y="44"/>
                  <a:pt x="328" y="44"/>
                  <a:pt x="328" y="44"/>
                </a:cubicBezTo>
                <a:cubicBezTo>
                  <a:pt x="333" y="44"/>
                  <a:pt x="338" y="44"/>
                  <a:pt x="343" y="44"/>
                </a:cubicBezTo>
                <a:cubicBezTo>
                  <a:pt x="348" y="45"/>
                  <a:pt x="351" y="45"/>
                  <a:pt x="356" y="45"/>
                </a:cubicBezTo>
                <a:cubicBezTo>
                  <a:pt x="358" y="46"/>
                  <a:pt x="358" y="45"/>
                  <a:pt x="361" y="46"/>
                </a:cubicBezTo>
                <a:cubicBezTo>
                  <a:pt x="362" y="46"/>
                  <a:pt x="357" y="45"/>
                  <a:pt x="360" y="45"/>
                </a:cubicBezTo>
                <a:cubicBezTo>
                  <a:pt x="363" y="46"/>
                  <a:pt x="360" y="45"/>
                  <a:pt x="362" y="46"/>
                </a:cubicBezTo>
                <a:cubicBezTo>
                  <a:pt x="365" y="46"/>
                  <a:pt x="366" y="46"/>
                  <a:pt x="368" y="46"/>
                </a:cubicBezTo>
                <a:cubicBezTo>
                  <a:pt x="375" y="48"/>
                  <a:pt x="382" y="49"/>
                  <a:pt x="389" y="51"/>
                </a:cubicBezTo>
                <a:cubicBezTo>
                  <a:pt x="391" y="51"/>
                  <a:pt x="386" y="50"/>
                  <a:pt x="388" y="50"/>
                </a:cubicBezTo>
                <a:cubicBezTo>
                  <a:pt x="391" y="51"/>
                  <a:pt x="401" y="54"/>
                  <a:pt x="403" y="54"/>
                </a:cubicBezTo>
                <a:cubicBezTo>
                  <a:pt x="411" y="57"/>
                  <a:pt x="415" y="58"/>
                  <a:pt x="424" y="61"/>
                </a:cubicBezTo>
                <a:cubicBezTo>
                  <a:pt x="427" y="63"/>
                  <a:pt x="424" y="61"/>
                  <a:pt x="426" y="62"/>
                </a:cubicBezTo>
                <a:cubicBezTo>
                  <a:pt x="431" y="64"/>
                  <a:pt x="434" y="65"/>
                  <a:pt x="440" y="68"/>
                </a:cubicBezTo>
                <a:cubicBezTo>
                  <a:pt x="444" y="69"/>
                  <a:pt x="450" y="72"/>
                  <a:pt x="455" y="75"/>
                </a:cubicBezTo>
                <a:cubicBezTo>
                  <a:pt x="455" y="74"/>
                  <a:pt x="452" y="73"/>
                  <a:pt x="449" y="71"/>
                </a:cubicBezTo>
                <a:cubicBezTo>
                  <a:pt x="451" y="72"/>
                  <a:pt x="456" y="75"/>
                  <a:pt x="458" y="76"/>
                </a:cubicBezTo>
                <a:cubicBezTo>
                  <a:pt x="466" y="80"/>
                  <a:pt x="473" y="84"/>
                  <a:pt x="480" y="91"/>
                </a:cubicBezTo>
                <a:cubicBezTo>
                  <a:pt x="486" y="97"/>
                  <a:pt x="492" y="105"/>
                  <a:pt x="495" y="116"/>
                </a:cubicBezTo>
                <a:cubicBezTo>
                  <a:pt x="496" y="119"/>
                  <a:pt x="497" y="120"/>
                  <a:pt x="498" y="123"/>
                </a:cubicBezTo>
                <a:cubicBezTo>
                  <a:pt x="498" y="124"/>
                  <a:pt x="498" y="124"/>
                  <a:pt x="498" y="123"/>
                </a:cubicBezTo>
                <a:cubicBezTo>
                  <a:pt x="498" y="126"/>
                  <a:pt x="499" y="130"/>
                  <a:pt x="499" y="134"/>
                </a:cubicBezTo>
                <a:cubicBezTo>
                  <a:pt x="500" y="136"/>
                  <a:pt x="500" y="139"/>
                  <a:pt x="500" y="141"/>
                </a:cubicBezTo>
                <a:cubicBezTo>
                  <a:pt x="500" y="143"/>
                  <a:pt x="500" y="146"/>
                  <a:pt x="500" y="148"/>
                </a:cubicBezTo>
                <a:close/>
                <a:moveTo>
                  <a:pt x="385" y="50"/>
                </a:moveTo>
                <a:cubicBezTo>
                  <a:pt x="380" y="49"/>
                  <a:pt x="378" y="49"/>
                  <a:pt x="371" y="47"/>
                </a:cubicBezTo>
                <a:cubicBezTo>
                  <a:pt x="369" y="47"/>
                  <a:pt x="367" y="47"/>
                  <a:pt x="364" y="46"/>
                </a:cubicBezTo>
                <a:cubicBezTo>
                  <a:pt x="363" y="47"/>
                  <a:pt x="354" y="45"/>
                  <a:pt x="354" y="46"/>
                </a:cubicBezTo>
                <a:cubicBezTo>
                  <a:pt x="359" y="46"/>
                  <a:pt x="362" y="47"/>
                  <a:pt x="365" y="47"/>
                </a:cubicBezTo>
                <a:cubicBezTo>
                  <a:pt x="367" y="47"/>
                  <a:pt x="364" y="47"/>
                  <a:pt x="366" y="47"/>
                </a:cubicBezTo>
                <a:cubicBezTo>
                  <a:pt x="370" y="48"/>
                  <a:pt x="380" y="49"/>
                  <a:pt x="386" y="51"/>
                </a:cubicBezTo>
                <a:cubicBezTo>
                  <a:pt x="386" y="51"/>
                  <a:pt x="384" y="50"/>
                  <a:pt x="385" y="50"/>
                </a:cubicBezTo>
                <a:close/>
                <a:moveTo>
                  <a:pt x="387" y="51"/>
                </a:moveTo>
                <a:cubicBezTo>
                  <a:pt x="387" y="51"/>
                  <a:pt x="388" y="51"/>
                  <a:pt x="388" y="51"/>
                </a:cubicBezTo>
                <a:cubicBezTo>
                  <a:pt x="392" y="52"/>
                  <a:pt x="389" y="51"/>
                  <a:pt x="387" y="51"/>
                </a:cubicBezTo>
                <a:close/>
                <a:moveTo>
                  <a:pt x="391" y="61"/>
                </a:moveTo>
                <a:cubicBezTo>
                  <a:pt x="391" y="61"/>
                  <a:pt x="391" y="61"/>
                  <a:pt x="391" y="61"/>
                </a:cubicBezTo>
                <a:cubicBezTo>
                  <a:pt x="391" y="61"/>
                  <a:pt x="391" y="61"/>
                  <a:pt x="391" y="61"/>
                </a:cubicBezTo>
                <a:close/>
              </a:path>
            </a:pathLst>
          </a:custGeom>
          <a:gradFill flip="none" rotWithShape="1">
            <a:gsLst>
              <a:gs pos="0">
                <a:srgbClr val="005A76"/>
              </a:gs>
              <a:gs pos="100000">
                <a:srgbClr val="00BBF6"/>
              </a:gs>
            </a:gsLst>
            <a:lin ang="5400000" scaled="1"/>
            <a:tileRect/>
          </a:gra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3" name="Group 32"/>
          <p:cNvGrpSpPr/>
          <p:nvPr/>
        </p:nvGrpSpPr>
        <p:grpSpPr>
          <a:xfrm>
            <a:off x="6609723" y="1300467"/>
            <a:ext cx="2526146" cy="3039797"/>
            <a:chOff x="6512512" y="1877512"/>
            <a:chExt cx="2094915" cy="3039797"/>
          </a:xfrm>
        </p:grpSpPr>
        <p:grpSp>
          <p:nvGrpSpPr>
            <p:cNvPr id="34" name="Group 33"/>
            <p:cNvGrpSpPr/>
            <p:nvPr/>
          </p:nvGrpSpPr>
          <p:grpSpPr>
            <a:xfrm>
              <a:off x="6512512" y="1877512"/>
              <a:ext cx="2094915" cy="2297343"/>
              <a:chOff x="6324599" y="2411638"/>
              <a:chExt cx="2130427" cy="2297343"/>
            </a:xfrm>
          </p:grpSpPr>
          <p:sp>
            <p:nvSpPr>
              <p:cNvPr id="37" name="Rectangle 36"/>
              <p:cNvSpPr/>
              <p:nvPr/>
            </p:nvSpPr>
            <p:spPr>
              <a:xfrm>
                <a:off x="6324599" y="2758168"/>
                <a:ext cx="1371600"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Ribs</a:t>
                </a:r>
                <a:endParaRPr lang="en-US" sz="1600" dirty="0">
                  <a:solidFill>
                    <a:prstClr val="white"/>
                  </a:solidFill>
                </a:endParaRPr>
              </a:p>
            </p:txBody>
          </p:sp>
          <p:sp>
            <p:nvSpPr>
              <p:cNvPr id="38" name="Rectangle 37"/>
              <p:cNvSpPr/>
              <p:nvPr/>
            </p:nvSpPr>
            <p:spPr>
              <a:xfrm>
                <a:off x="7740650" y="2758168"/>
                <a:ext cx="714376"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60K</a:t>
                </a:r>
                <a:endParaRPr lang="en-US" sz="1600" dirty="0">
                  <a:solidFill>
                    <a:sysClr val="windowText" lastClr="000000"/>
                  </a:solidFill>
                </a:endParaRPr>
              </a:p>
            </p:txBody>
          </p:sp>
          <p:sp>
            <p:nvSpPr>
              <p:cNvPr id="39" name="Rectangle 38"/>
              <p:cNvSpPr/>
              <p:nvPr/>
            </p:nvSpPr>
            <p:spPr>
              <a:xfrm>
                <a:off x="6324599" y="3090454"/>
                <a:ext cx="1371600"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Main reflector</a:t>
                </a:r>
                <a:endParaRPr lang="en-US" sz="1600" dirty="0">
                  <a:solidFill>
                    <a:prstClr val="white"/>
                  </a:solidFill>
                </a:endParaRPr>
              </a:p>
            </p:txBody>
          </p:sp>
          <p:sp>
            <p:nvSpPr>
              <p:cNvPr id="40" name="Rectangle 39"/>
              <p:cNvSpPr/>
              <p:nvPr/>
            </p:nvSpPr>
            <p:spPr>
              <a:xfrm>
                <a:off x="6324600" y="3422740"/>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Cold bore</a:t>
                </a:r>
                <a:endParaRPr lang="en-US" sz="1600" dirty="0">
                  <a:solidFill>
                    <a:prstClr val="white"/>
                  </a:solidFill>
                </a:endParaRPr>
              </a:p>
            </p:txBody>
          </p:sp>
          <p:sp>
            <p:nvSpPr>
              <p:cNvPr id="41" name="Rectangle 40"/>
              <p:cNvSpPr/>
              <p:nvPr/>
            </p:nvSpPr>
            <p:spPr>
              <a:xfrm>
                <a:off x="6324600" y="3755026"/>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Inner copper</a:t>
                </a:r>
                <a:endParaRPr lang="en-US" sz="1600" dirty="0">
                  <a:solidFill>
                    <a:prstClr val="white"/>
                  </a:solidFill>
                </a:endParaRPr>
              </a:p>
            </p:txBody>
          </p:sp>
          <p:sp>
            <p:nvSpPr>
              <p:cNvPr id="42" name="Rectangle 41"/>
              <p:cNvSpPr/>
              <p:nvPr/>
            </p:nvSpPr>
            <p:spPr>
              <a:xfrm>
                <a:off x="7740650" y="3090454"/>
                <a:ext cx="714376"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60K</a:t>
                </a:r>
                <a:endParaRPr lang="en-US" sz="1600" dirty="0">
                  <a:solidFill>
                    <a:sysClr val="windowText" lastClr="000000"/>
                  </a:solidFill>
                </a:endParaRPr>
              </a:p>
            </p:txBody>
          </p:sp>
          <p:sp>
            <p:nvSpPr>
              <p:cNvPr id="43" name="Rectangle 42"/>
              <p:cNvSpPr/>
              <p:nvPr/>
            </p:nvSpPr>
            <p:spPr>
              <a:xfrm>
                <a:off x="7740650" y="3422740"/>
                <a:ext cx="714376"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1.9K</a:t>
                </a:r>
                <a:endParaRPr lang="en-US" sz="1600" dirty="0">
                  <a:solidFill>
                    <a:sysClr val="windowText" lastClr="000000"/>
                  </a:solidFill>
                </a:endParaRPr>
              </a:p>
            </p:txBody>
          </p:sp>
          <p:sp>
            <p:nvSpPr>
              <p:cNvPr id="44" name="Rectangle 43"/>
              <p:cNvSpPr/>
              <p:nvPr/>
            </p:nvSpPr>
            <p:spPr>
              <a:xfrm>
                <a:off x="7740650" y="3755026"/>
                <a:ext cx="714376"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47K</a:t>
                </a:r>
                <a:endParaRPr lang="en-US" sz="1600" dirty="0">
                  <a:solidFill>
                    <a:sysClr val="windowText" lastClr="000000"/>
                  </a:solidFill>
                </a:endParaRPr>
              </a:p>
            </p:txBody>
          </p:sp>
          <p:sp>
            <p:nvSpPr>
              <p:cNvPr id="45" name="Rectangle 44"/>
              <p:cNvSpPr/>
              <p:nvPr/>
            </p:nvSpPr>
            <p:spPr>
              <a:xfrm>
                <a:off x="6324600" y="4419600"/>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Other areas</a:t>
                </a:r>
                <a:endParaRPr lang="en-US" sz="1600" dirty="0">
                  <a:solidFill>
                    <a:prstClr val="white"/>
                  </a:solidFill>
                </a:endParaRPr>
              </a:p>
            </p:txBody>
          </p:sp>
          <p:sp>
            <p:nvSpPr>
              <p:cNvPr id="46" name="Rectangle 45"/>
              <p:cNvSpPr/>
              <p:nvPr/>
            </p:nvSpPr>
            <p:spPr>
              <a:xfrm>
                <a:off x="7740650" y="4419600"/>
                <a:ext cx="714376"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50K</a:t>
                </a:r>
                <a:endParaRPr lang="en-US" sz="1600" dirty="0">
                  <a:solidFill>
                    <a:sysClr val="windowText" lastClr="000000"/>
                  </a:solidFill>
                </a:endParaRPr>
              </a:p>
            </p:txBody>
          </p:sp>
          <p:sp>
            <p:nvSpPr>
              <p:cNvPr id="47" name="Rectangle 46"/>
              <p:cNvSpPr/>
              <p:nvPr/>
            </p:nvSpPr>
            <p:spPr>
              <a:xfrm>
                <a:off x="6324600" y="4087312"/>
                <a:ext cx="1371599" cy="289381"/>
              </a:xfrm>
              <a:prstGeom prst="rect">
                <a:avLst/>
              </a:prstGeom>
              <a:solidFill>
                <a:srgbClr val="0F8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End absorber</a:t>
                </a:r>
                <a:endParaRPr lang="en-US" sz="1600" dirty="0">
                  <a:solidFill>
                    <a:prstClr val="white"/>
                  </a:solidFill>
                </a:endParaRPr>
              </a:p>
            </p:txBody>
          </p:sp>
          <p:sp>
            <p:nvSpPr>
              <p:cNvPr id="48" name="Rectangle 47"/>
              <p:cNvSpPr/>
              <p:nvPr/>
            </p:nvSpPr>
            <p:spPr>
              <a:xfrm>
                <a:off x="7740650" y="4087312"/>
                <a:ext cx="714376" cy="289381"/>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100K</a:t>
                </a:r>
                <a:endParaRPr lang="en-US" sz="1600" dirty="0">
                  <a:solidFill>
                    <a:sysClr val="windowText" lastClr="000000"/>
                  </a:solidFill>
                </a:endParaRPr>
              </a:p>
            </p:txBody>
          </p:sp>
          <p:sp>
            <p:nvSpPr>
              <p:cNvPr id="49" name="Rectangle 48"/>
              <p:cNvSpPr/>
              <p:nvPr/>
            </p:nvSpPr>
            <p:spPr>
              <a:xfrm>
                <a:off x="6324600" y="2411638"/>
                <a:ext cx="2130426"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Temperatures</a:t>
                </a:r>
                <a:endParaRPr lang="en-US" sz="1600" dirty="0">
                  <a:solidFill>
                    <a:prstClr val="white"/>
                  </a:solidFill>
                </a:endParaRPr>
              </a:p>
            </p:txBody>
          </p:sp>
        </p:grpSp>
        <p:sp>
          <p:nvSpPr>
            <p:cNvPr id="35" name="Rectangle 34"/>
            <p:cNvSpPr/>
            <p:nvPr/>
          </p:nvSpPr>
          <p:spPr>
            <a:xfrm>
              <a:off x="6512512" y="4627929"/>
              <a:ext cx="2094915" cy="289380"/>
            </a:xfrm>
            <a:prstGeom prst="rect">
              <a:avLst/>
            </a:prstGeom>
            <a:solidFill>
              <a:srgbClr val="E5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4.97</a:t>
              </a:r>
              <a:r>
                <a:rPr lang="es-ES" sz="1600" dirty="0" smtClean="0">
                  <a:solidFill>
                    <a:sysClr val="windowText" lastClr="000000"/>
                  </a:solidFill>
                </a:rPr>
                <a:t>·10</a:t>
              </a:r>
              <a:r>
                <a:rPr lang="es-ES" sz="1600" baseline="30000" dirty="0" smtClean="0">
                  <a:solidFill>
                    <a:sysClr val="windowText" lastClr="000000"/>
                  </a:solidFill>
                </a:rPr>
                <a:t>-6</a:t>
              </a:r>
              <a:r>
                <a:rPr lang="es-ES" sz="1600" dirty="0" smtClean="0">
                  <a:solidFill>
                    <a:sysClr val="windowText" lastClr="000000"/>
                  </a:solidFill>
                </a:rPr>
                <a:t> mbar·l/s</a:t>
              </a:r>
              <a:endParaRPr lang="en-US" sz="1600" baseline="30000" dirty="0">
                <a:solidFill>
                  <a:sysClr val="windowText" lastClr="000000"/>
                </a:solidFill>
              </a:endParaRPr>
            </a:p>
          </p:txBody>
        </p:sp>
        <p:sp>
          <p:nvSpPr>
            <p:cNvPr id="36" name="Rectangle 35"/>
            <p:cNvSpPr/>
            <p:nvPr/>
          </p:nvSpPr>
          <p:spPr>
            <a:xfrm>
              <a:off x="6512512" y="4275280"/>
              <a:ext cx="2094915" cy="304800"/>
            </a:xfrm>
            <a:prstGeom prst="rect">
              <a:avLst/>
            </a:prstGeom>
            <a:solidFill>
              <a:srgbClr val="015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O</a:t>
              </a:r>
              <a:r>
                <a:rPr lang="en-US" sz="1600" dirty="0" smtClean="0">
                  <a:solidFill>
                    <a:prstClr val="white"/>
                  </a:solidFill>
                </a:rPr>
                <a:t>utgassing per BM</a:t>
              </a:r>
              <a:endParaRPr lang="en-US" sz="1600" dirty="0">
                <a:solidFill>
                  <a:prstClr val="white"/>
                </a:solidFill>
              </a:endParaRPr>
            </a:p>
          </p:txBody>
        </p:sp>
      </p:grpSp>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4" y="1355084"/>
            <a:ext cx="3770132" cy="141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805183" y="1439891"/>
            <a:ext cx="2211004" cy="584775"/>
          </a:xfrm>
          <a:prstGeom prst="rect">
            <a:avLst/>
          </a:prstGeom>
          <a:noFill/>
        </p:spPr>
        <p:txBody>
          <a:bodyPr wrap="square" rtlCol="0">
            <a:spAutoFit/>
          </a:bodyPr>
          <a:lstStyle/>
          <a:p>
            <a:pPr algn="ctr"/>
            <a:r>
              <a:rPr lang="en-GB" sz="1600" dirty="0" smtClean="0">
                <a:solidFill>
                  <a:prstClr val="black"/>
                </a:solidFill>
              </a:rPr>
              <a:t>Molecular density </a:t>
            </a:r>
          </a:p>
          <a:p>
            <a:pPr algn="ctr"/>
            <a:r>
              <a:rPr lang="en-GB" sz="1600" dirty="0" smtClean="0">
                <a:solidFill>
                  <a:prstClr val="black"/>
                </a:solidFill>
              </a:rPr>
              <a:t>profile; only PSD </a:t>
            </a:r>
            <a:r>
              <a:rPr lang="es-ES" sz="1600" dirty="0">
                <a:solidFill>
                  <a:sysClr val="windowText" lastClr="000000"/>
                </a:solidFill>
              </a:rPr>
              <a:t>H</a:t>
            </a:r>
            <a:r>
              <a:rPr lang="es-ES" sz="1600" baseline="-25000" dirty="0">
                <a:solidFill>
                  <a:sysClr val="windowText" lastClr="000000"/>
                </a:solidFill>
              </a:rPr>
              <a:t>2</a:t>
            </a:r>
            <a:endParaRPr lang="en-GB" sz="1600" dirty="0">
              <a:solidFill>
                <a:prstClr val="black"/>
              </a:solidFill>
            </a:endParaRPr>
          </a:p>
        </p:txBody>
      </p:sp>
      <p:sp>
        <p:nvSpPr>
          <p:cNvPr id="52" name="TextBox 51"/>
          <p:cNvSpPr txBox="1"/>
          <p:nvPr/>
        </p:nvSpPr>
        <p:spPr>
          <a:xfrm>
            <a:off x="987236" y="5791615"/>
            <a:ext cx="7169527" cy="369332"/>
          </a:xfrm>
          <a:prstGeom prst="rect">
            <a:avLst/>
          </a:prstGeom>
          <a:noFill/>
        </p:spPr>
        <p:txBody>
          <a:bodyPr wrap="none" rtlCol="0">
            <a:spAutoFit/>
          </a:bodyPr>
          <a:lstStyle/>
          <a:p>
            <a:r>
              <a:rPr lang="en-GB" dirty="0" smtClean="0"/>
              <a:t>Credit: I. Bellafont, ALBA, </a:t>
            </a:r>
            <a:r>
              <a:rPr lang="en-GB" dirty="0" err="1" smtClean="0"/>
              <a:t>EuroCirCol</a:t>
            </a:r>
            <a:r>
              <a:rPr lang="en-GB" dirty="0" smtClean="0"/>
              <a:t> Meeting, 7/11/2016, Barcelona</a:t>
            </a:r>
            <a:endParaRPr lang="en-GB" dirty="0"/>
          </a:p>
        </p:txBody>
      </p:sp>
      <p:cxnSp>
        <p:nvCxnSpPr>
          <p:cNvPr id="54" name="Straight Arrow Connector 53"/>
          <p:cNvCxnSpPr/>
          <p:nvPr/>
        </p:nvCxnSpPr>
        <p:spPr>
          <a:xfrm flipV="1">
            <a:off x="292963" y="2531265"/>
            <a:ext cx="3064193" cy="1662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3357156" y="2522739"/>
            <a:ext cx="431188" cy="852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99267" y="2181252"/>
            <a:ext cx="2470068" cy="307777"/>
          </a:xfrm>
          <a:prstGeom prst="rect">
            <a:avLst/>
          </a:prstGeom>
          <a:noFill/>
        </p:spPr>
        <p:txBody>
          <a:bodyPr wrap="square" rtlCol="0">
            <a:spAutoFit/>
          </a:bodyPr>
          <a:lstStyle/>
          <a:p>
            <a:pPr algn="ctr"/>
            <a:r>
              <a:rPr lang="en-GB" sz="1400" dirty="0" smtClean="0">
                <a:solidFill>
                  <a:srgbClr val="FF0000"/>
                </a:solidFill>
              </a:rPr>
              <a:t>14.3 m-long Dipole</a:t>
            </a:r>
            <a:endParaRPr lang="en-GB" sz="1400" dirty="0">
              <a:solidFill>
                <a:srgbClr val="FF0000"/>
              </a:solidFill>
            </a:endParaRPr>
          </a:p>
        </p:txBody>
      </p:sp>
      <p:sp>
        <p:nvSpPr>
          <p:cNvPr id="60" name="TextBox 59"/>
          <p:cNvSpPr txBox="1"/>
          <p:nvPr/>
        </p:nvSpPr>
        <p:spPr>
          <a:xfrm rot="16200000">
            <a:off x="3138085" y="1956332"/>
            <a:ext cx="962189" cy="215444"/>
          </a:xfrm>
          <a:prstGeom prst="rect">
            <a:avLst/>
          </a:prstGeom>
          <a:noFill/>
        </p:spPr>
        <p:txBody>
          <a:bodyPr wrap="square" rtlCol="0">
            <a:spAutoFit/>
          </a:bodyPr>
          <a:lstStyle/>
          <a:p>
            <a:pPr algn="ctr"/>
            <a:r>
              <a:rPr lang="en-GB" sz="800" b="1" dirty="0" smtClean="0">
                <a:solidFill>
                  <a:srgbClr val="FF0000"/>
                </a:solidFill>
              </a:rPr>
              <a:t>1.5 m-long Drift</a:t>
            </a:r>
            <a:endParaRPr lang="en-GB" sz="800" b="1" dirty="0">
              <a:solidFill>
                <a:srgbClr val="FF0000"/>
              </a:solidFill>
            </a:endParaRPr>
          </a:p>
        </p:txBody>
      </p:sp>
    </p:spTree>
    <p:extLst>
      <p:ext uri="{BB962C8B-B14F-4D97-AF65-F5344CB8AC3E}">
        <p14:creationId xmlns:p14="http://schemas.microsoft.com/office/powerpoint/2010/main" val="2649648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a:xfrm>
            <a:off x="8185376" y="6347482"/>
            <a:ext cx="501424" cy="365125"/>
          </a:xfrm>
        </p:spPr>
        <p:txBody>
          <a:bodyPr/>
          <a:lstStyle/>
          <a:p>
            <a:fld id="{17918391-D411-FE40-AAD7-861AE5233E0E}" type="slidenum">
              <a:rPr lang="en-US" smtClean="0"/>
              <a:pPr/>
              <a:t>21</a:t>
            </a:fld>
            <a:endParaRPr lang="en-US" dirty="0"/>
          </a:p>
        </p:txBody>
      </p:sp>
      <p:pic>
        <p:nvPicPr>
          <p:cNvPr id="7" name="Picture 6"/>
          <p:cNvPicPr>
            <a:picLocks noChangeAspect="1"/>
          </p:cNvPicPr>
          <p:nvPr/>
        </p:nvPicPr>
        <p:blipFill>
          <a:blip r:embed="rId2"/>
          <a:stretch>
            <a:fillRect/>
          </a:stretch>
        </p:blipFill>
        <p:spPr>
          <a:xfrm>
            <a:off x="668252" y="184343"/>
            <a:ext cx="7807495" cy="5832363"/>
          </a:xfrm>
          <a:prstGeom prst="rect">
            <a:avLst/>
          </a:prstGeom>
        </p:spPr>
      </p:pic>
    </p:spTree>
    <p:extLst>
      <p:ext uri="{BB962C8B-B14F-4D97-AF65-F5344CB8AC3E}">
        <p14:creationId xmlns:p14="http://schemas.microsoft.com/office/powerpoint/2010/main" val="277297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a:xfrm>
            <a:off x="8185376" y="6347482"/>
            <a:ext cx="501424" cy="365125"/>
          </a:xfrm>
        </p:spPr>
        <p:txBody>
          <a:bodyPr/>
          <a:lstStyle/>
          <a:p>
            <a:fld id="{17918391-D411-FE40-AAD7-861AE5233E0E}"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671831" y="218131"/>
            <a:ext cx="7800338" cy="5818050"/>
          </a:xfrm>
          <a:prstGeom prst="rect">
            <a:avLst/>
          </a:prstGeom>
        </p:spPr>
      </p:pic>
    </p:spTree>
    <p:extLst>
      <p:ext uri="{BB962C8B-B14F-4D97-AF65-F5344CB8AC3E}">
        <p14:creationId xmlns:p14="http://schemas.microsoft.com/office/powerpoint/2010/main" val="2864318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1151" t="11209" r="10971" b="13253"/>
          <a:stretch/>
        </p:blipFill>
        <p:spPr>
          <a:xfrm>
            <a:off x="2865404" y="1180423"/>
            <a:ext cx="3309633" cy="1811509"/>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13444" y="3581847"/>
                <a:ext cx="9144000" cy="341184"/>
              </a:xfrm>
              <a:prstGeom prst="rect">
                <a:avLst/>
              </a:prstGeom>
              <a:noFill/>
            </p:spPr>
            <p:txBody>
              <a:bodyPr wrap="square" rtlCol="0">
                <a:spAutoFit/>
              </a:bodyPr>
              <a:lstStyle/>
              <a:p>
                <a:pPr algn="ctr"/>
                <a:r>
                  <a:rPr lang="en-GB" sz="1100" dirty="0" smtClean="0">
                    <a:solidFill>
                      <a:schemeClr val="tx1"/>
                    </a:solidFill>
                  </a:rPr>
                  <a:t>This 3D simulation has been carried out taking into account ‘Joule effect’ coupling magnetic field and temperatures (</a:t>
                </a:r>
                <a14:m>
                  <m:oMath xmlns:m="http://schemas.openxmlformats.org/officeDocument/2006/math">
                    <m:r>
                      <a:rPr lang="en-GB" sz="1100" i="1">
                        <a:solidFill>
                          <a:schemeClr val="tx1"/>
                        </a:solidFill>
                        <a:latin typeface="Cambria Math" panose="02040503050406030204" pitchFamily="18" charset="0"/>
                        <a:ea typeface="Cambria Math" panose="02040503050406030204" pitchFamily="18" charset="0"/>
                      </a:rPr>
                      <m:t>𝜌</m:t>
                    </m:r>
                    <m:sSub>
                      <m:sSubPr>
                        <m:ctrlPr>
                          <a:rPr lang="en-GB" sz="1100" i="1">
                            <a:solidFill>
                              <a:schemeClr val="tx1"/>
                            </a:solidFill>
                            <a:latin typeface="Cambria Math" panose="02040503050406030204" pitchFamily="18" charset="0"/>
                            <a:ea typeface="Cambria Math" panose="02040503050406030204" pitchFamily="18" charset="0"/>
                          </a:rPr>
                        </m:ctrlPr>
                      </m:sSubPr>
                      <m:e>
                        <m:r>
                          <a:rPr lang="en-GB" sz="1100" i="1">
                            <a:solidFill>
                              <a:schemeClr val="tx1"/>
                            </a:solidFill>
                            <a:latin typeface="Cambria Math" panose="02040503050406030204" pitchFamily="18" charset="0"/>
                            <a:ea typeface="Cambria Math" panose="02040503050406030204" pitchFamily="18" charset="0"/>
                          </a:rPr>
                          <m:t>𝐶</m:t>
                        </m:r>
                      </m:e>
                      <m:sub>
                        <m:r>
                          <a:rPr lang="en-GB" sz="1100" i="1">
                            <a:solidFill>
                              <a:schemeClr val="tx1"/>
                            </a:solidFill>
                            <a:latin typeface="Cambria Math" panose="02040503050406030204" pitchFamily="18" charset="0"/>
                            <a:ea typeface="Cambria Math" panose="02040503050406030204" pitchFamily="18" charset="0"/>
                          </a:rPr>
                          <m:t>𝑝</m:t>
                        </m:r>
                      </m:sub>
                    </m:sSub>
                    <m:f>
                      <m:fPr>
                        <m:ctrlPr>
                          <a:rPr lang="en-GB" sz="1100" i="1">
                            <a:solidFill>
                              <a:schemeClr val="tx1"/>
                            </a:solidFill>
                            <a:latin typeface="Cambria Math" panose="02040503050406030204" pitchFamily="18" charset="0"/>
                            <a:ea typeface="Cambria Math" panose="02040503050406030204" pitchFamily="18" charset="0"/>
                          </a:rPr>
                        </m:ctrlPr>
                      </m:fPr>
                      <m:num>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𝑇</m:t>
                        </m:r>
                      </m:num>
                      <m:den>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𝑡</m:t>
                        </m:r>
                      </m:den>
                    </m:f>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m:t>
                    </m:r>
                    <m:d>
                      <m:dPr>
                        <m:ctrlPr>
                          <a:rPr lang="en-GB" sz="1100" i="1">
                            <a:solidFill>
                              <a:schemeClr val="tx1"/>
                            </a:solidFill>
                            <a:latin typeface="Cambria Math" panose="02040503050406030204" pitchFamily="18" charset="0"/>
                            <a:ea typeface="Cambria Math" panose="02040503050406030204" pitchFamily="18" charset="0"/>
                          </a:rPr>
                        </m:ctrlPr>
                      </m:dPr>
                      <m:e>
                        <m:r>
                          <a:rPr lang="en-GB" sz="1100" i="1">
                            <a:solidFill>
                              <a:schemeClr val="tx1"/>
                            </a:solidFill>
                            <a:latin typeface="Cambria Math" panose="02040503050406030204" pitchFamily="18" charset="0"/>
                            <a:ea typeface="Cambria Math" panose="02040503050406030204" pitchFamily="18" charset="0"/>
                          </a:rPr>
                          <m:t>𝑘</m:t>
                        </m:r>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𝑇</m:t>
                        </m:r>
                      </m:e>
                    </m:d>
                    <m:r>
                      <a:rPr lang="en-GB" sz="1100" i="1">
                        <a:solidFill>
                          <a:schemeClr val="tx1"/>
                        </a:solidFill>
                        <a:latin typeface="Cambria Math" panose="02040503050406030204" pitchFamily="18" charset="0"/>
                        <a:ea typeface="Cambria Math" panose="02040503050406030204" pitchFamily="18" charset="0"/>
                      </a:rPr>
                      <m:t>=</m:t>
                    </m:r>
                    <m:sSub>
                      <m:sSubPr>
                        <m:ctrlPr>
                          <a:rPr lang="en-GB" sz="1100" i="1">
                            <a:solidFill>
                              <a:schemeClr val="tx1"/>
                            </a:solidFill>
                            <a:latin typeface="Cambria Math" panose="02040503050406030204" pitchFamily="18" charset="0"/>
                            <a:ea typeface="Cambria Math" panose="02040503050406030204" pitchFamily="18" charset="0"/>
                          </a:rPr>
                        </m:ctrlPr>
                      </m:sSubPr>
                      <m:e>
                        <m:r>
                          <a:rPr lang="en-GB" sz="1100" i="1">
                            <a:solidFill>
                              <a:schemeClr val="tx1"/>
                            </a:solidFill>
                            <a:latin typeface="Cambria Math" panose="02040503050406030204" pitchFamily="18" charset="0"/>
                            <a:ea typeface="Cambria Math" panose="02040503050406030204" pitchFamily="18" charset="0"/>
                          </a:rPr>
                          <m:t>𝑄</m:t>
                        </m:r>
                      </m:e>
                      <m:sub>
                        <m:r>
                          <a:rPr lang="en-GB" sz="1100" i="1">
                            <a:solidFill>
                              <a:schemeClr val="tx1"/>
                            </a:solidFill>
                            <a:latin typeface="Cambria Math" panose="02040503050406030204" pitchFamily="18" charset="0"/>
                            <a:ea typeface="Cambria Math" panose="02040503050406030204" pitchFamily="18" charset="0"/>
                          </a:rPr>
                          <m:t>𝑒</m:t>
                        </m:r>
                      </m:sub>
                    </m:sSub>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𝐽𝐸</m:t>
                    </m:r>
                  </m:oMath>
                </a14:m>
                <a:r>
                  <a:rPr lang="en-GB" sz="1100" dirty="0" smtClean="0">
                    <a:solidFill>
                      <a:schemeClr val="tx1"/>
                    </a:solidFill>
                  </a:rPr>
                  <a:t>).</a:t>
                </a:r>
                <a:endParaRPr lang="en-GB" sz="1100" dirty="0">
                  <a:solidFill>
                    <a:schemeClr val="tx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3444" y="3581847"/>
                <a:ext cx="9144000" cy="341184"/>
              </a:xfrm>
              <a:prstGeom prst="rect">
                <a:avLst/>
              </a:prstGeom>
              <a:blipFill rotWithShape="0">
                <a:blip r:embed="rId3"/>
                <a:stretch>
                  <a:fillRect/>
                </a:stretch>
              </a:blipFill>
            </p:spPr>
            <p:txBody>
              <a:bodyPr/>
              <a:lstStyle/>
              <a:p>
                <a:r>
                  <a:rPr lang="en-GB">
                    <a:noFill/>
                  </a:rPr>
                  <a:t> </a:t>
                </a:r>
              </a:p>
            </p:txBody>
          </p:sp>
        </mc:Fallback>
      </mc:AlternateContent>
      <p:pic>
        <p:nvPicPr>
          <p:cNvPr id="38" name="Picture 37"/>
          <p:cNvPicPr>
            <a:picLocks noChangeAspect="1"/>
          </p:cNvPicPr>
          <p:nvPr/>
        </p:nvPicPr>
        <p:blipFill>
          <a:blip r:embed="rId4"/>
          <a:stretch>
            <a:fillRect/>
          </a:stretch>
        </p:blipFill>
        <p:spPr>
          <a:xfrm>
            <a:off x="294434" y="4055307"/>
            <a:ext cx="2743659" cy="2006879"/>
          </a:xfrm>
          <a:prstGeom prst="rect">
            <a:avLst/>
          </a:prstGeom>
        </p:spPr>
      </p:pic>
      <p:pic>
        <p:nvPicPr>
          <p:cNvPr id="39" name="Picture 38"/>
          <p:cNvPicPr>
            <a:picLocks noChangeAspect="1"/>
          </p:cNvPicPr>
          <p:nvPr/>
        </p:nvPicPr>
        <p:blipFill>
          <a:blip r:embed="rId5"/>
          <a:stretch>
            <a:fillRect/>
          </a:stretch>
        </p:blipFill>
        <p:spPr>
          <a:xfrm>
            <a:off x="3297379" y="4057133"/>
            <a:ext cx="3064367" cy="2011385"/>
          </a:xfrm>
          <a:prstGeom prst="rect">
            <a:avLst/>
          </a:prstGeom>
        </p:spPr>
      </p:pic>
      <mc:AlternateContent xmlns:mc="http://schemas.openxmlformats.org/markup-compatibility/2006" xmlns:a14="http://schemas.microsoft.com/office/drawing/2010/main">
        <mc:Choice Requires="a14">
          <p:sp>
            <p:nvSpPr>
              <p:cNvPr id="42" name="Rectangle 41"/>
              <p:cNvSpPr/>
              <p:nvPr/>
            </p:nvSpPr>
            <p:spPr>
              <a:xfrm>
                <a:off x="4698157" y="4375291"/>
                <a:ext cx="1233030" cy="45089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100" i="1" smtClean="0">
                              <a:solidFill>
                                <a:schemeClr val="tx1"/>
                              </a:solidFill>
                              <a:latin typeface="Cambria Math" panose="02040503050406030204" pitchFamily="18" charset="0"/>
                              <a:ea typeface="Cambria Math" panose="02040503050406030204" pitchFamily="18" charset="0"/>
                            </a:rPr>
                          </m:ctrlPr>
                        </m:sSubPr>
                        <m:e>
                          <m:r>
                            <a:rPr lang="en-GB" sz="1100" i="1">
                              <a:solidFill>
                                <a:schemeClr val="tx1"/>
                              </a:solidFill>
                              <a:latin typeface="Cambria Math" panose="02040503050406030204" pitchFamily="18" charset="0"/>
                              <a:ea typeface="Cambria Math" panose="02040503050406030204" pitchFamily="18" charset="0"/>
                            </a:rPr>
                            <m:t>𝐹</m:t>
                          </m:r>
                        </m:e>
                        <m:sub>
                          <m:r>
                            <a:rPr lang="en-GB" sz="1100" i="1">
                              <a:solidFill>
                                <a:schemeClr val="tx1"/>
                              </a:solidFill>
                              <a:latin typeface="Cambria Math" panose="02040503050406030204" pitchFamily="18" charset="0"/>
                              <a:ea typeface="Cambria Math" panose="02040503050406030204" pitchFamily="18" charset="0"/>
                            </a:rPr>
                            <m:t>𝐿</m:t>
                          </m:r>
                        </m:sub>
                      </m:sSub>
                      <m:r>
                        <a:rPr lang="en-GB" sz="1100" i="1">
                          <a:solidFill>
                            <a:schemeClr val="tx1"/>
                          </a:solidFill>
                          <a:latin typeface="Cambria Math" panose="02040503050406030204" pitchFamily="18" charset="0"/>
                          <a:ea typeface="Cambria Math" panose="02040503050406030204" pitchFamily="18" charset="0"/>
                        </a:rPr>
                        <m:t>=</m:t>
                      </m:r>
                      <m:f>
                        <m:fPr>
                          <m:ctrlPr>
                            <a:rPr lang="en-GB" sz="1100" i="1">
                              <a:solidFill>
                                <a:schemeClr val="tx1"/>
                              </a:solidFill>
                              <a:latin typeface="Cambria Math" panose="02040503050406030204" pitchFamily="18" charset="0"/>
                              <a:ea typeface="Cambria Math" panose="02040503050406030204" pitchFamily="18" charset="0"/>
                            </a:rPr>
                          </m:ctrlPr>
                        </m:fPr>
                        <m:num>
                          <m:sSup>
                            <m:sSupPr>
                              <m:ctrlPr>
                                <a:rPr lang="en-GB" sz="1100" i="1">
                                  <a:solidFill>
                                    <a:schemeClr val="tx1"/>
                                  </a:solidFill>
                                  <a:latin typeface="Cambria Math" panose="02040503050406030204" pitchFamily="18" charset="0"/>
                                  <a:ea typeface="Cambria Math" panose="02040503050406030204" pitchFamily="18" charset="0"/>
                                </a:rPr>
                              </m:ctrlPr>
                            </m:sSupPr>
                            <m:e>
                              <m:r>
                                <a:rPr lang="en-GB" sz="1100" i="1">
                                  <a:solidFill>
                                    <a:schemeClr val="tx1"/>
                                  </a:solidFill>
                                  <a:latin typeface="Cambria Math" panose="02040503050406030204" pitchFamily="18" charset="0"/>
                                  <a:ea typeface="Cambria Math" panose="02040503050406030204" pitchFamily="18" charset="0"/>
                                </a:rPr>
                                <m:t>𝐵</m:t>
                              </m:r>
                            </m:e>
                            <m:sup>
                              <m:r>
                                <a:rPr lang="en-GB" sz="1100" i="1">
                                  <a:solidFill>
                                    <a:schemeClr val="tx1"/>
                                  </a:solidFill>
                                  <a:latin typeface="Cambria Math" panose="02040503050406030204" pitchFamily="18" charset="0"/>
                                  <a:ea typeface="Cambria Math" panose="02040503050406030204" pitchFamily="18" charset="0"/>
                                </a:rPr>
                                <m:t>′</m:t>
                              </m:r>
                            </m:sup>
                          </m:sSup>
                          <m:d>
                            <m:dPr>
                              <m:ctrlPr>
                                <a:rPr lang="en-GB" sz="1100" i="1">
                                  <a:solidFill>
                                    <a:schemeClr val="tx1"/>
                                  </a:solidFill>
                                  <a:latin typeface="Cambria Math" panose="02040503050406030204" pitchFamily="18" charset="0"/>
                                  <a:ea typeface="Cambria Math" panose="02040503050406030204" pitchFamily="18" charset="0"/>
                                </a:rPr>
                              </m:ctrlPr>
                            </m:dPr>
                            <m:e>
                              <m:r>
                                <a:rPr lang="en-GB" sz="1100" i="1">
                                  <a:solidFill>
                                    <a:schemeClr val="tx1"/>
                                  </a:solidFill>
                                  <a:latin typeface="Cambria Math" panose="02040503050406030204" pitchFamily="18" charset="0"/>
                                  <a:ea typeface="Cambria Math" panose="02040503050406030204" pitchFamily="18" charset="0"/>
                                </a:rPr>
                                <m:t>𝑡</m:t>
                              </m:r>
                            </m:e>
                          </m:d>
                        </m:num>
                        <m:den>
                          <m:r>
                            <a:rPr lang="en-GB" sz="1100" i="1">
                              <a:solidFill>
                                <a:schemeClr val="tx1"/>
                              </a:solidFill>
                              <a:latin typeface="Cambria Math" panose="02040503050406030204" pitchFamily="18" charset="0"/>
                              <a:ea typeface="Cambria Math" panose="02040503050406030204" pitchFamily="18" charset="0"/>
                            </a:rPr>
                            <m:t>𝜌</m:t>
                          </m:r>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𝑇</m:t>
                          </m:r>
                          <m:r>
                            <a:rPr lang="en-GB" sz="1100" i="1">
                              <a:solidFill>
                                <a:schemeClr val="tx1"/>
                              </a:solidFill>
                              <a:latin typeface="Cambria Math" panose="02040503050406030204" pitchFamily="18" charset="0"/>
                              <a:ea typeface="Cambria Math" panose="02040503050406030204" pitchFamily="18" charset="0"/>
                            </a:rPr>
                            <m:t>)</m:t>
                          </m:r>
                        </m:den>
                      </m:f>
                      <m:r>
                        <a:rPr lang="en-GB" sz="1100" i="1">
                          <a:solidFill>
                            <a:schemeClr val="tx1"/>
                          </a:solidFill>
                          <a:latin typeface="Cambria Math" panose="02040503050406030204" pitchFamily="18" charset="0"/>
                          <a:ea typeface="Cambria Math" panose="02040503050406030204" pitchFamily="18" charset="0"/>
                        </a:rPr>
                        <m:t>𝑥𝐵</m:t>
                      </m:r>
                      <m:r>
                        <a:rPr lang="en-GB" sz="1100" i="1">
                          <a:solidFill>
                            <a:schemeClr val="tx1"/>
                          </a:solidFill>
                          <a:latin typeface="Cambria Math" panose="02040503050406030204" pitchFamily="18" charset="0"/>
                          <a:ea typeface="Cambria Math" panose="02040503050406030204" pitchFamily="18" charset="0"/>
                        </a:rPr>
                        <m:t>(</m:t>
                      </m:r>
                      <m:r>
                        <a:rPr lang="en-GB" sz="1100" i="1">
                          <a:solidFill>
                            <a:schemeClr val="tx1"/>
                          </a:solidFill>
                          <a:latin typeface="Cambria Math" panose="02040503050406030204" pitchFamily="18" charset="0"/>
                          <a:ea typeface="Cambria Math" panose="02040503050406030204" pitchFamily="18" charset="0"/>
                        </a:rPr>
                        <m:t>𝑡</m:t>
                      </m:r>
                      <m:r>
                        <a:rPr lang="en-GB" sz="1100" i="1">
                          <a:solidFill>
                            <a:schemeClr val="tx1"/>
                          </a:solidFill>
                          <a:latin typeface="Cambria Math" panose="02040503050406030204" pitchFamily="18" charset="0"/>
                          <a:ea typeface="Cambria Math" panose="02040503050406030204" pitchFamily="18" charset="0"/>
                        </a:rPr>
                        <m:t>)</m:t>
                      </m:r>
                    </m:oMath>
                  </m:oMathPara>
                </a14:m>
                <a:endParaRPr lang="en-GB" sz="1100" dirty="0">
                  <a:solidFill>
                    <a:schemeClr val="tx1"/>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4698157" y="4375291"/>
                <a:ext cx="1233030" cy="450893"/>
              </a:xfrm>
              <a:prstGeom prst="rect">
                <a:avLst/>
              </a:prstGeom>
              <a:blipFill rotWithShape="0">
                <a:blip r:embed="rId15"/>
                <a:stretch>
                  <a:fillRect b="-1316"/>
                </a:stretch>
              </a:blipFill>
              <a:ln>
                <a:solidFill>
                  <a:schemeClr val="tx1"/>
                </a:solidFill>
              </a:ln>
            </p:spPr>
            <p:txBody>
              <a:bodyPr/>
              <a:lstStyle/>
              <a:p>
                <a:r>
                  <a:rPr lang="en-GB">
                    <a:noFill/>
                  </a:rPr>
                  <a:t> </a:t>
                </a:r>
              </a:p>
            </p:txBody>
          </p:sp>
        </mc:Fallback>
      </mc:AlternateContent>
      <p:sp>
        <p:nvSpPr>
          <p:cNvPr id="52" name="Rectangle 51"/>
          <p:cNvSpPr/>
          <p:nvPr/>
        </p:nvSpPr>
        <p:spPr>
          <a:xfrm>
            <a:off x="5094126" y="4305831"/>
            <a:ext cx="453559" cy="582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53" name="Straight Arrow Connector 52"/>
          <p:cNvCxnSpPr/>
          <p:nvPr/>
        </p:nvCxnSpPr>
        <p:spPr>
          <a:xfrm>
            <a:off x="5320905" y="4896619"/>
            <a:ext cx="2421" cy="2250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639785" y="4230995"/>
            <a:ext cx="2388079" cy="1635976"/>
            <a:chOff x="6624545" y="3800700"/>
            <a:chExt cx="2388079" cy="1635976"/>
          </a:xfrm>
        </p:grpSpPr>
        <p:pic>
          <p:nvPicPr>
            <p:cNvPr id="55" name="Picture 54"/>
            <p:cNvPicPr>
              <a:picLocks noChangeAspect="1"/>
            </p:cNvPicPr>
            <p:nvPr/>
          </p:nvPicPr>
          <p:blipFill rotWithShape="1">
            <a:blip r:embed="rId16" cstate="print">
              <a:extLst>
                <a:ext uri="{28A0092B-C50C-407E-A947-70E740481C1C}">
                  <a14:useLocalDpi xmlns:a14="http://schemas.microsoft.com/office/drawing/2010/main" val="0"/>
                </a:ext>
              </a:extLst>
            </a:blip>
            <a:srcRect l="20250" t="8019" r="30750" b="9291"/>
            <a:stretch/>
          </p:blipFill>
          <p:spPr>
            <a:xfrm>
              <a:off x="7059626" y="3800700"/>
              <a:ext cx="1554313" cy="1546383"/>
            </a:xfrm>
            <a:prstGeom prst="rect">
              <a:avLst/>
            </a:prstGeom>
          </p:spPr>
        </p:pic>
        <p:cxnSp>
          <p:nvCxnSpPr>
            <p:cNvPr id="56" name="Straight Arrow Connector 55"/>
            <p:cNvCxnSpPr/>
            <p:nvPr/>
          </p:nvCxnSpPr>
          <p:spPr>
            <a:xfrm flipH="1" flipV="1">
              <a:off x="6624545" y="4572045"/>
              <a:ext cx="588492" cy="584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8485058" y="4563027"/>
              <a:ext cx="504953" cy="103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090785" y="5143740"/>
              <a:ext cx="244503" cy="292936"/>
            </a:xfrm>
            <a:prstGeom prst="rect">
              <a:avLst/>
            </a:prstGeom>
            <a:noFill/>
          </p:spPr>
          <p:txBody>
            <a:bodyPr wrap="square" rtlCol="0">
              <a:spAutoFit/>
            </a:bodyPr>
            <a:lstStyle/>
            <a:p>
              <a:pPr algn="ctr"/>
              <a:r>
                <a:rPr lang="en-GB" sz="1050" dirty="0"/>
                <a:t>x</a:t>
              </a:r>
            </a:p>
          </p:txBody>
        </p:sp>
        <p:sp>
          <p:nvSpPr>
            <p:cNvPr id="59" name="TextBox 58"/>
            <p:cNvSpPr txBox="1"/>
            <p:nvPr/>
          </p:nvSpPr>
          <p:spPr>
            <a:xfrm>
              <a:off x="6745248" y="4869311"/>
              <a:ext cx="244503" cy="292936"/>
            </a:xfrm>
            <a:prstGeom prst="rect">
              <a:avLst/>
            </a:prstGeom>
            <a:noFill/>
          </p:spPr>
          <p:txBody>
            <a:bodyPr wrap="square" rtlCol="0">
              <a:spAutoFit/>
            </a:bodyPr>
            <a:lstStyle/>
            <a:p>
              <a:pPr algn="ctr"/>
              <a:r>
                <a:rPr lang="en-GB" sz="1050" dirty="0"/>
                <a:t>z</a:t>
              </a:r>
            </a:p>
          </p:txBody>
        </p:sp>
        <p:cxnSp>
          <p:nvCxnSpPr>
            <p:cNvPr id="60" name="Straight Arrow Connector 59"/>
            <p:cNvCxnSpPr/>
            <p:nvPr/>
          </p:nvCxnSpPr>
          <p:spPr>
            <a:xfrm flipV="1">
              <a:off x="6898898" y="5206597"/>
              <a:ext cx="433307" cy="1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955846" y="4887343"/>
              <a:ext cx="1224" cy="369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p:cNvSpPr/>
                <p:nvPr/>
              </p:nvSpPr>
              <p:spPr>
                <a:xfrm>
                  <a:off x="6664581" y="4255682"/>
                  <a:ext cx="508369" cy="397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chemeClr val="tx1"/>
                                </a:solidFill>
                                <a:latin typeface="Cambria Math" panose="02040503050406030204" pitchFamily="18" charset="0"/>
                                <a:ea typeface="Cambria Math" panose="02040503050406030204" pitchFamily="18" charset="0"/>
                              </a:rPr>
                            </m:ctrlPr>
                          </m:sSubPr>
                          <m:e>
                            <m:r>
                              <a:rPr lang="en-GB" sz="1400" i="1">
                                <a:solidFill>
                                  <a:schemeClr val="tx1"/>
                                </a:solidFill>
                                <a:latin typeface="Cambria Math" panose="02040503050406030204" pitchFamily="18" charset="0"/>
                                <a:ea typeface="Cambria Math" panose="02040503050406030204" pitchFamily="18" charset="0"/>
                              </a:rPr>
                              <m:t>𝐹</m:t>
                            </m:r>
                          </m:e>
                          <m:sub>
                            <m:r>
                              <a:rPr lang="en-GB" sz="1400" i="1">
                                <a:solidFill>
                                  <a:schemeClr val="tx1"/>
                                </a:solidFill>
                                <a:latin typeface="Cambria Math" panose="02040503050406030204" pitchFamily="18" charset="0"/>
                                <a:ea typeface="Cambria Math" panose="02040503050406030204" pitchFamily="18" charset="0"/>
                              </a:rPr>
                              <m:t>𝐿</m:t>
                            </m:r>
                          </m:sub>
                        </m:sSub>
                      </m:oMath>
                    </m:oMathPara>
                  </a14:m>
                  <a:endParaRPr lang="en-GB" sz="1400" dirty="0">
                    <a:solidFill>
                      <a:schemeClr val="tx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6664581" y="4255682"/>
                  <a:ext cx="508369" cy="39782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8504255" y="4234706"/>
                  <a:ext cx="508369" cy="397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smtClean="0">
                                <a:solidFill>
                                  <a:schemeClr val="tx1"/>
                                </a:solidFill>
                                <a:latin typeface="Cambria Math" panose="02040503050406030204" pitchFamily="18" charset="0"/>
                                <a:ea typeface="Cambria Math" panose="02040503050406030204" pitchFamily="18" charset="0"/>
                              </a:rPr>
                            </m:ctrlPr>
                          </m:sSubPr>
                          <m:e>
                            <m:r>
                              <a:rPr lang="en-GB" sz="1400" i="1">
                                <a:solidFill>
                                  <a:schemeClr val="tx1"/>
                                </a:solidFill>
                                <a:latin typeface="Cambria Math" panose="02040503050406030204" pitchFamily="18" charset="0"/>
                                <a:ea typeface="Cambria Math" panose="02040503050406030204" pitchFamily="18" charset="0"/>
                              </a:rPr>
                              <m:t>𝐹</m:t>
                            </m:r>
                          </m:e>
                          <m:sub>
                            <m:r>
                              <a:rPr lang="en-GB" sz="1400" i="1">
                                <a:solidFill>
                                  <a:schemeClr val="tx1"/>
                                </a:solidFill>
                                <a:latin typeface="Cambria Math" panose="02040503050406030204" pitchFamily="18" charset="0"/>
                                <a:ea typeface="Cambria Math" panose="02040503050406030204" pitchFamily="18" charset="0"/>
                              </a:rPr>
                              <m:t>𝐿</m:t>
                            </m:r>
                          </m:sub>
                        </m:sSub>
                      </m:oMath>
                    </m:oMathPara>
                  </a14:m>
                  <a:endParaRPr lang="en-GB" sz="14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504255" y="4234706"/>
                  <a:ext cx="508369" cy="397825"/>
                </a:xfrm>
                <a:prstGeom prst="rect">
                  <a:avLst/>
                </a:prstGeom>
                <a:blipFill rotWithShape="0">
                  <a:blip r:embed="rId7"/>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4" name="TextBox 63"/>
              <p:cNvSpPr txBox="1"/>
              <p:nvPr/>
            </p:nvSpPr>
            <p:spPr>
              <a:xfrm>
                <a:off x="4757640" y="5043866"/>
                <a:ext cx="1551719" cy="244554"/>
              </a:xfrm>
              <a:prstGeom prst="rect">
                <a:avLst/>
              </a:prstGeom>
              <a:noFill/>
            </p:spPr>
            <p:txBody>
              <a:bodyPr wrap="square" rtlCol="0">
                <a:spAutoFit/>
              </a:bodyPr>
              <a:lstStyle/>
              <a:p>
                <a:pPr algn="ctr"/>
                <a:r>
                  <a:rPr lang="en-GB" sz="900" dirty="0" smtClean="0"/>
                  <a:t>Electric current, </a:t>
                </a:r>
                <a14:m>
                  <m:oMath xmlns:m="http://schemas.openxmlformats.org/officeDocument/2006/math">
                    <m:sSub>
                      <m:sSubPr>
                        <m:ctrlPr>
                          <a:rPr lang="en-GB" sz="900" i="1">
                            <a:latin typeface="Cambria Math" panose="02040503050406030204" pitchFamily="18" charset="0"/>
                            <a:ea typeface="Cambria Math" panose="02040503050406030204" pitchFamily="18" charset="0"/>
                          </a:rPr>
                        </m:ctrlPr>
                      </m:sSubPr>
                      <m:e>
                        <m:r>
                          <a:rPr lang="en-GB" sz="900" i="1">
                            <a:latin typeface="Cambria Math" panose="02040503050406030204" pitchFamily="18" charset="0"/>
                            <a:ea typeface="Cambria Math" panose="02040503050406030204" pitchFamily="18" charset="0"/>
                          </a:rPr>
                          <m:t>𝑗</m:t>
                        </m:r>
                      </m:e>
                      <m:sub>
                        <m:r>
                          <a:rPr lang="en-GB" sz="900" i="1">
                            <a:latin typeface="Cambria Math" panose="02040503050406030204" pitchFamily="18" charset="0"/>
                            <a:ea typeface="Cambria Math" panose="02040503050406030204" pitchFamily="18" charset="0"/>
                          </a:rPr>
                          <m:t>𝑦</m:t>
                        </m:r>
                      </m:sub>
                    </m:sSub>
                    <m:r>
                      <a:rPr lang="en-GB" sz="900" b="0" i="1">
                        <a:latin typeface="Cambria Math" panose="02040503050406030204" pitchFamily="18" charset="0"/>
                        <a:ea typeface="Cambria Math" panose="02040503050406030204" pitchFamily="18" charset="0"/>
                      </a:rPr>
                      <m:t> </m:t>
                    </m:r>
                    <m:r>
                      <a:rPr lang="en-GB" sz="900" b="0" i="1" smtClean="0">
                        <a:latin typeface="Cambria Math" panose="02040503050406030204" pitchFamily="18" charset="0"/>
                        <a:ea typeface="Cambria Math" panose="02040503050406030204" pitchFamily="18" charset="0"/>
                      </a:rPr>
                      <m:t>(</m:t>
                    </m:r>
                    <m:r>
                      <a:rPr lang="en-GB" sz="900" b="0" i="1" smtClean="0">
                        <a:latin typeface="Cambria Math" panose="02040503050406030204" pitchFamily="18" charset="0"/>
                        <a:ea typeface="Cambria Math" panose="02040503050406030204" pitchFamily="18" charset="0"/>
                      </a:rPr>
                      <m:t>𝐴</m:t>
                    </m:r>
                    <m:r>
                      <a:rPr lang="en-GB" sz="900" b="0" i="1" smtClean="0">
                        <a:latin typeface="Cambria Math" panose="02040503050406030204" pitchFamily="18" charset="0"/>
                        <a:ea typeface="Cambria Math" panose="02040503050406030204" pitchFamily="18" charset="0"/>
                      </a:rPr>
                      <m:t>/</m:t>
                    </m:r>
                    <m:sSup>
                      <m:sSupPr>
                        <m:ctrlPr>
                          <a:rPr lang="en-GB" sz="900" b="0" i="1" smtClean="0">
                            <a:latin typeface="Cambria Math" panose="02040503050406030204" pitchFamily="18" charset="0"/>
                            <a:ea typeface="Cambria Math" panose="02040503050406030204" pitchFamily="18" charset="0"/>
                          </a:rPr>
                        </m:ctrlPr>
                      </m:sSupPr>
                      <m:e>
                        <m:r>
                          <a:rPr lang="en-GB" sz="900" b="0" i="1" smtClean="0">
                            <a:latin typeface="Cambria Math" panose="02040503050406030204" pitchFamily="18" charset="0"/>
                            <a:ea typeface="Cambria Math" panose="02040503050406030204" pitchFamily="18" charset="0"/>
                          </a:rPr>
                          <m:t>𝑚</m:t>
                        </m:r>
                      </m:e>
                      <m:sup>
                        <m:r>
                          <a:rPr lang="en-GB" sz="900" b="0" i="1" smtClean="0">
                            <a:latin typeface="Cambria Math" panose="02040503050406030204" pitchFamily="18" charset="0"/>
                            <a:ea typeface="Cambria Math" panose="02040503050406030204" pitchFamily="18" charset="0"/>
                          </a:rPr>
                          <m:t>2</m:t>
                        </m:r>
                      </m:sup>
                    </m:sSup>
                    <m:r>
                      <a:rPr lang="en-GB" sz="900" b="0" i="1" smtClean="0">
                        <a:latin typeface="Cambria Math" panose="02040503050406030204" pitchFamily="18" charset="0"/>
                        <a:ea typeface="Cambria Math" panose="02040503050406030204" pitchFamily="18" charset="0"/>
                      </a:rPr>
                      <m:t>)</m:t>
                    </m:r>
                  </m:oMath>
                </a14:m>
                <a:endParaRPr lang="en-GB" sz="9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757640" y="5043866"/>
                <a:ext cx="1551719" cy="244554"/>
              </a:xfrm>
              <a:prstGeom prst="rect">
                <a:avLst/>
              </a:prstGeom>
              <a:blipFill rotWithShape="0">
                <a:blip r:embed="rId17"/>
                <a:stretch>
                  <a:fillRect b="-2439"/>
                </a:stretch>
              </a:blipFill>
            </p:spPr>
            <p:txBody>
              <a:bodyPr/>
              <a:lstStyle/>
              <a:p>
                <a:r>
                  <a:rPr lang="en-GB">
                    <a:noFill/>
                  </a:rPr>
                  <a:t> </a:t>
                </a:r>
              </a:p>
            </p:txBody>
          </p:sp>
        </mc:Fallback>
      </mc:AlternateContent>
      <p:sp>
        <p:nvSpPr>
          <p:cNvPr id="34" name="TextBox 33"/>
          <p:cNvSpPr txBox="1"/>
          <p:nvPr/>
        </p:nvSpPr>
        <p:spPr>
          <a:xfrm>
            <a:off x="1992631" y="9933"/>
            <a:ext cx="5158739" cy="1169551"/>
          </a:xfrm>
          <a:prstGeom prst="rect">
            <a:avLst/>
          </a:prstGeom>
          <a:noFill/>
        </p:spPr>
        <p:txBody>
          <a:bodyPr wrap="square" rtlCol="0">
            <a:spAutoFit/>
          </a:bodyPr>
          <a:lstStyle/>
          <a:p>
            <a:pPr algn="ctr"/>
            <a:r>
              <a:rPr lang="en-GB" sz="3200" dirty="0" smtClean="0"/>
              <a:t>Mechanical Design</a:t>
            </a:r>
            <a:endParaRPr lang="en-GB" sz="3200" dirty="0"/>
          </a:p>
          <a:p>
            <a:pPr algn="ctr"/>
            <a:endParaRPr lang="en-GB" sz="2000" b="1" u="sng" dirty="0"/>
          </a:p>
          <a:p>
            <a:pPr algn="ctr"/>
            <a:r>
              <a:rPr lang="en-GB" dirty="0"/>
              <a:t>Magnet quench</a:t>
            </a:r>
          </a:p>
        </p:txBody>
      </p:sp>
      <p:sp>
        <p:nvSpPr>
          <p:cNvPr id="46" name="TextBox 45"/>
          <p:cNvSpPr txBox="1"/>
          <p:nvPr/>
        </p:nvSpPr>
        <p:spPr>
          <a:xfrm>
            <a:off x="1556143" y="2972359"/>
            <a:ext cx="6031714" cy="600164"/>
          </a:xfrm>
          <a:prstGeom prst="rect">
            <a:avLst/>
          </a:prstGeom>
          <a:noFill/>
        </p:spPr>
        <p:txBody>
          <a:bodyPr wrap="square" rtlCol="0">
            <a:spAutoFit/>
          </a:bodyPr>
          <a:lstStyle/>
          <a:p>
            <a:pPr algn="ctr"/>
            <a:r>
              <a:rPr lang="en-GB" sz="1100" dirty="0"/>
              <a:t>Variation of magnetic field at quench </a:t>
            </a:r>
            <a:r>
              <a:rPr lang="en-GB" sz="1100" dirty="0" smtClean="0"/>
              <a:t>produces </a:t>
            </a:r>
            <a:r>
              <a:rPr lang="en-GB" sz="1100" dirty="0"/>
              <a:t>currents all along the </a:t>
            </a:r>
            <a:r>
              <a:rPr lang="en-GB" sz="1100" dirty="0" smtClean="0"/>
              <a:t>beam screen</a:t>
            </a:r>
            <a:r>
              <a:rPr lang="en-GB" sz="1100" dirty="0"/>
              <a:t>. </a:t>
            </a:r>
          </a:p>
          <a:p>
            <a:pPr algn="ctr"/>
            <a:r>
              <a:rPr lang="en-GB" sz="1100" dirty="0"/>
              <a:t> </a:t>
            </a:r>
          </a:p>
          <a:p>
            <a:pPr algn="ctr"/>
            <a:r>
              <a:rPr lang="en-GB" sz="1100" dirty="0" smtClean="0"/>
              <a:t>These </a:t>
            </a:r>
            <a:r>
              <a:rPr lang="en-GB" sz="1100" dirty="0"/>
              <a:t>currents </a:t>
            </a:r>
            <a:r>
              <a:rPr lang="en-GB" sz="1100" dirty="0" smtClean="0"/>
              <a:t>produce </a:t>
            </a:r>
            <a:r>
              <a:rPr lang="en-GB" sz="1100" dirty="0"/>
              <a:t>Lorentz forces that </a:t>
            </a:r>
            <a:r>
              <a:rPr lang="en-GB" sz="1100" dirty="0" smtClean="0"/>
              <a:t>have </a:t>
            </a:r>
            <a:r>
              <a:rPr lang="en-GB" sz="1100" dirty="0"/>
              <a:t>to be correctly </a:t>
            </a:r>
            <a:r>
              <a:rPr lang="en-GB" sz="1100" dirty="0" smtClean="0"/>
              <a:t>withstood </a:t>
            </a:r>
            <a:r>
              <a:rPr lang="en-GB" sz="1100" dirty="0"/>
              <a:t>by the </a:t>
            </a:r>
            <a:r>
              <a:rPr lang="en-GB" sz="1100" dirty="0" smtClean="0"/>
              <a:t>beam screen.</a:t>
            </a:r>
            <a:endParaRPr lang="en-GB" sz="1100" dirty="0"/>
          </a:p>
        </p:txBody>
      </p:sp>
      <p:cxnSp>
        <p:nvCxnSpPr>
          <p:cNvPr id="6" name="Straight Arrow Connector 5"/>
          <p:cNvCxnSpPr/>
          <p:nvPr/>
        </p:nvCxnSpPr>
        <p:spPr>
          <a:xfrm flipV="1">
            <a:off x="3320925" y="2422071"/>
            <a:ext cx="0" cy="341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53075" y="2729640"/>
            <a:ext cx="3425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02395" y="2670323"/>
            <a:ext cx="187178" cy="236529"/>
          </a:xfrm>
          <a:prstGeom prst="rect">
            <a:avLst/>
          </a:prstGeom>
          <a:noFill/>
        </p:spPr>
        <p:txBody>
          <a:bodyPr wrap="square" rtlCol="0">
            <a:spAutoFit/>
          </a:bodyPr>
          <a:lstStyle/>
          <a:p>
            <a:pPr algn="ctr"/>
            <a:r>
              <a:rPr lang="en-GB" sz="1050" dirty="0">
                <a:ln w="0"/>
                <a:solidFill>
                  <a:schemeClr val="bg2">
                    <a:lumMod val="10000"/>
                  </a:schemeClr>
                </a:solidFill>
              </a:rPr>
              <a:t>x</a:t>
            </a:r>
          </a:p>
        </p:txBody>
      </p:sp>
      <p:sp>
        <p:nvSpPr>
          <p:cNvPr id="9" name="TextBox 8"/>
          <p:cNvSpPr txBox="1"/>
          <p:nvPr/>
        </p:nvSpPr>
        <p:spPr>
          <a:xfrm>
            <a:off x="3309502" y="2303131"/>
            <a:ext cx="187178" cy="236529"/>
          </a:xfrm>
          <a:prstGeom prst="rect">
            <a:avLst/>
          </a:prstGeom>
          <a:noFill/>
        </p:spPr>
        <p:txBody>
          <a:bodyPr wrap="square" rtlCol="0">
            <a:spAutoFit/>
          </a:bodyPr>
          <a:lstStyle/>
          <a:p>
            <a:pPr algn="ctr"/>
            <a:r>
              <a:rPr lang="en-GB" sz="1050" dirty="0">
                <a:solidFill>
                  <a:schemeClr val="bg2">
                    <a:lumMod val="10000"/>
                  </a:schemeClr>
                </a:solidFill>
              </a:rPr>
              <a:t>z</a:t>
            </a:r>
          </a:p>
        </p:txBody>
      </p:sp>
      <p:cxnSp>
        <p:nvCxnSpPr>
          <p:cNvPr id="10" name="Straight Arrow Connector 9"/>
          <p:cNvCxnSpPr>
            <a:endCxn id="11" idx="0"/>
          </p:cNvCxnSpPr>
          <p:nvPr/>
        </p:nvCxnSpPr>
        <p:spPr>
          <a:xfrm flipH="1" flipV="1">
            <a:off x="3075316" y="2639129"/>
            <a:ext cx="334777" cy="1163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81727" y="2639129"/>
            <a:ext cx="187178" cy="236529"/>
          </a:xfrm>
          <a:prstGeom prst="rect">
            <a:avLst/>
          </a:prstGeom>
          <a:noFill/>
        </p:spPr>
        <p:txBody>
          <a:bodyPr wrap="square" rtlCol="0">
            <a:spAutoFit/>
          </a:bodyPr>
          <a:lstStyle/>
          <a:p>
            <a:pPr algn="ctr"/>
            <a:r>
              <a:rPr lang="en-GB" sz="1050" dirty="0">
                <a:solidFill>
                  <a:schemeClr val="bg2">
                    <a:lumMod val="10000"/>
                  </a:schemeClr>
                </a:solidFill>
              </a:rPr>
              <a:t>y</a:t>
            </a:r>
          </a:p>
        </p:txBody>
      </p:sp>
      <p:cxnSp>
        <p:nvCxnSpPr>
          <p:cNvPr id="13" name="Straight Arrow Connector 12"/>
          <p:cNvCxnSpPr/>
          <p:nvPr/>
        </p:nvCxnSpPr>
        <p:spPr>
          <a:xfrm>
            <a:off x="2850164" y="1821726"/>
            <a:ext cx="2567656" cy="69579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81727" y="1508863"/>
            <a:ext cx="3154157" cy="82900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21012" y="1232067"/>
            <a:ext cx="0" cy="16295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2718724" y="1824242"/>
                <a:ext cx="356592" cy="302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tx1"/>
                              </a:solidFill>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𝑗</m:t>
                          </m:r>
                        </m:e>
                        <m:sub>
                          <m:r>
                            <a:rPr lang="en-GB" sz="1400" b="0" i="1" smtClean="0">
                              <a:solidFill>
                                <a:schemeClr val="tx1"/>
                              </a:solidFill>
                              <a:latin typeface="Cambria Math" panose="02040503050406030204" pitchFamily="18" charset="0"/>
                              <a:ea typeface="Cambria Math" panose="02040503050406030204" pitchFamily="18" charset="0"/>
                            </a:rPr>
                            <m:t>𝑦</m:t>
                          </m:r>
                        </m:sub>
                      </m:sSub>
                    </m:oMath>
                  </m:oMathPara>
                </a14:m>
                <a:endParaRPr lang="en-GB" sz="1400" dirty="0">
                  <a:solidFill>
                    <a:schemeClr val="tx1"/>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2718724" y="1824242"/>
                <a:ext cx="356592" cy="302530"/>
              </a:xfrm>
              <a:prstGeom prst="rect">
                <a:avLst/>
              </a:prstGeom>
              <a:blipFill rotWithShape="0">
                <a:blip r:embed="rId1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458027" y="1229171"/>
                <a:ext cx="596395" cy="286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tx1"/>
                              </a:solidFill>
                              <a:latin typeface="Cambria Math" panose="02040503050406030204" pitchFamily="18" charset="0"/>
                              <a:ea typeface="Cambria Math" panose="02040503050406030204" pitchFamily="18" charset="0"/>
                            </a:rPr>
                          </m:ctrlPr>
                        </m:sSubPr>
                        <m:e>
                          <m:r>
                            <a:rPr lang="en-GB" sz="1400" b="0" i="1" smtClean="0">
                              <a:solidFill>
                                <a:schemeClr val="tx1"/>
                              </a:solidFill>
                              <a:latin typeface="Cambria Math" panose="02040503050406030204" pitchFamily="18" charset="0"/>
                              <a:ea typeface="Cambria Math" panose="02040503050406030204" pitchFamily="18" charset="0"/>
                            </a:rPr>
                            <m:t>𝐵</m:t>
                          </m:r>
                        </m:e>
                        <m:sub>
                          <m:r>
                            <a:rPr lang="en-GB" sz="1400" b="0" i="1" smtClean="0">
                              <a:solidFill>
                                <a:schemeClr val="tx1"/>
                              </a:solidFill>
                              <a:latin typeface="Cambria Math" panose="02040503050406030204" pitchFamily="18" charset="0"/>
                              <a:ea typeface="Cambria Math" panose="02040503050406030204" pitchFamily="18" charset="0"/>
                            </a:rPr>
                            <m:t>𝑧</m:t>
                          </m:r>
                        </m:sub>
                      </m:sSub>
                      <m:r>
                        <a:rPr lang="en-GB" sz="1400" b="0" i="1" smtClean="0">
                          <a:solidFill>
                            <a:schemeClr val="tx1"/>
                          </a:solidFill>
                          <a:latin typeface="Cambria Math" panose="02040503050406030204" pitchFamily="18" charset="0"/>
                          <a:ea typeface="Cambria Math" panose="02040503050406030204" pitchFamily="18" charset="0"/>
                        </a:rPr>
                        <m:t>(</m:t>
                      </m:r>
                      <m:r>
                        <a:rPr lang="en-GB" sz="1400" b="0" i="1" smtClean="0">
                          <a:solidFill>
                            <a:schemeClr val="tx1"/>
                          </a:solidFill>
                          <a:latin typeface="Cambria Math" panose="02040503050406030204" pitchFamily="18" charset="0"/>
                          <a:ea typeface="Cambria Math" panose="02040503050406030204" pitchFamily="18" charset="0"/>
                        </a:rPr>
                        <m:t>𝑡</m:t>
                      </m:r>
                      <m:r>
                        <a:rPr lang="en-GB" sz="1400" b="0" i="1" smtClean="0">
                          <a:solidFill>
                            <a:schemeClr val="tx1"/>
                          </a:solidFill>
                          <a:latin typeface="Cambria Math" panose="02040503050406030204" pitchFamily="18" charset="0"/>
                          <a:ea typeface="Cambria Math" panose="02040503050406030204" pitchFamily="18" charset="0"/>
                        </a:rPr>
                        <m:t>)</m:t>
                      </m:r>
                    </m:oMath>
                  </m:oMathPara>
                </a14:m>
                <a:endParaRPr lang="en-GB" sz="1400" dirty="0">
                  <a:solidFill>
                    <a:schemeClr val="tx1"/>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4458027" y="1229171"/>
                <a:ext cx="596395" cy="286702"/>
              </a:xfrm>
              <a:prstGeom prst="rect">
                <a:avLst/>
              </a:prstGeom>
              <a:blipFill rotWithShape="0">
                <a:blip r:embed="rId19"/>
                <a:stretch>
                  <a:fillRect b="-170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6068684" y="2271809"/>
                <a:ext cx="356592" cy="3025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tx1"/>
                              </a:solidFill>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𝑗</m:t>
                          </m:r>
                        </m:e>
                        <m:sub>
                          <m:r>
                            <a:rPr lang="en-GB" sz="1400" b="0" i="1" smtClean="0">
                              <a:solidFill>
                                <a:schemeClr val="tx1"/>
                              </a:solidFill>
                              <a:latin typeface="Cambria Math" panose="02040503050406030204" pitchFamily="18" charset="0"/>
                              <a:ea typeface="Cambria Math" panose="02040503050406030204" pitchFamily="18" charset="0"/>
                            </a:rPr>
                            <m:t>𝑦</m:t>
                          </m:r>
                        </m:sub>
                      </m:sSub>
                    </m:oMath>
                  </m:oMathPara>
                </a14:m>
                <a:endParaRPr lang="en-GB" sz="1400" dirty="0">
                  <a:solidFill>
                    <a:schemeClr val="tx1"/>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6068684" y="2271809"/>
                <a:ext cx="356592" cy="302530"/>
              </a:xfrm>
              <a:prstGeom prst="rect">
                <a:avLst/>
              </a:prstGeom>
              <a:blipFill rotWithShape="0">
                <a:blip r:embed="rId20"/>
                <a:stretch>
                  <a:fillRect b="-12245"/>
                </a:stretch>
              </a:blipFill>
            </p:spPr>
            <p:txBody>
              <a:bodyPr/>
              <a:lstStyle/>
              <a:p>
                <a:r>
                  <a:rPr lang="en-GB">
                    <a:noFill/>
                  </a:rPr>
                  <a:t> </a:t>
                </a:r>
              </a:p>
            </p:txBody>
          </p:sp>
        </mc:Fallback>
      </mc:AlternateContent>
    </p:spTree>
    <p:extLst>
      <p:ext uri="{BB962C8B-B14F-4D97-AF65-F5344CB8AC3E}">
        <p14:creationId xmlns:p14="http://schemas.microsoft.com/office/powerpoint/2010/main" val="1970116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52" grpId="0" animBg="1"/>
      <p:bldP spid="64"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123" y="3980795"/>
            <a:ext cx="2540624" cy="2143651"/>
          </a:xfrm>
          <a:prstGeom prst="rect">
            <a:avLst/>
          </a:prstGeom>
        </p:spPr>
      </p:pic>
      <p:pic>
        <p:nvPicPr>
          <p:cNvPr id="3" name="Picture 2"/>
          <p:cNvPicPr>
            <a:picLocks noChangeAspect="1"/>
          </p:cNvPicPr>
          <p:nvPr/>
        </p:nvPicPr>
        <p:blipFill>
          <a:blip r:embed="rId4"/>
          <a:stretch>
            <a:fillRect/>
          </a:stretch>
        </p:blipFill>
        <p:spPr>
          <a:xfrm>
            <a:off x="70729" y="1178642"/>
            <a:ext cx="4343690" cy="2741303"/>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4002" t="38044" r="21391"/>
          <a:stretch/>
        </p:blipFill>
        <p:spPr>
          <a:xfrm>
            <a:off x="4793280" y="1373231"/>
            <a:ext cx="3516195" cy="3570248"/>
          </a:xfrm>
          <a:prstGeom prst="rect">
            <a:avLst/>
          </a:prstGeom>
        </p:spPr>
      </p:pic>
      <p:cxnSp>
        <p:nvCxnSpPr>
          <p:cNvPr id="32" name="Straight Connector 31"/>
          <p:cNvCxnSpPr/>
          <p:nvPr/>
        </p:nvCxnSpPr>
        <p:spPr>
          <a:xfrm>
            <a:off x="853440" y="1367832"/>
            <a:ext cx="0" cy="21989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29400" y="4265644"/>
            <a:ext cx="693420" cy="155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13734" y="4127144"/>
            <a:ext cx="1715666" cy="276999"/>
          </a:xfrm>
          <a:prstGeom prst="rect">
            <a:avLst/>
          </a:prstGeom>
          <a:noFill/>
        </p:spPr>
        <p:txBody>
          <a:bodyPr wrap="square" rtlCol="0">
            <a:spAutoFit/>
          </a:bodyPr>
          <a:lstStyle/>
          <a:p>
            <a:pPr algn="ctr"/>
            <a:r>
              <a:rPr lang="en-GB" sz="1200" dirty="0" smtClean="0"/>
              <a:t>Max stress: 1500 MPa</a:t>
            </a:r>
            <a:endParaRPr lang="en-GB" sz="1200" dirty="0"/>
          </a:p>
        </p:txBody>
      </p:sp>
      <p:sp>
        <p:nvSpPr>
          <p:cNvPr id="19" name="TextBox 18"/>
          <p:cNvSpPr txBox="1"/>
          <p:nvPr/>
        </p:nvSpPr>
        <p:spPr>
          <a:xfrm>
            <a:off x="3889462" y="5079797"/>
            <a:ext cx="5140238" cy="738664"/>
          </a:xfrm>
          <a:prstGeom prst="rect">
            <a:avLst/>
          </a:prstGeom>
          <a:noFill/>
        </p:spPr>
        <p:txBody>
          <a:bodyPr wrap="square" rtlCol="0">
            <a:spAutoFit/>
          </a:bodyPr>
          <a:lstStyle/>
          <a:p>
            <a:pPr algn="just"/>
            <a:r>
              <a:rPr lang="en-GB" sz="1400" dirty="0" smtClean="0"/>
              <a:t>The maximum </a:t>
            </a:r>
            <a:r>
              <a:rPr lang="en-GB" sz="1400" dirty="0"/>
              <a:t>stress reached </a:t>
            </a:r>
            <a:r>
              <a:rPr lang="en-GB" sz="1400" dirty="0" smtClean="0"/>
              <a:t>at highest </a:t>
            </a:r>
            <a:r>
              <a:rPr lang="en-GB" sz="1400" dirty="0"/>
              <a:t>Lorentz </a:t>
            </a:r>
            <a:r>
              <a:rPr lang="en-GB" sz="1400" dirty="0" smtClean="0"/>
              <a:t>force (0.008 secs) </a:t>
            </a:r>
            <a:r>
              <a:rPr lang="en-GB" sz="1400" dirty="0"/>
              <a:t>is </a:t>
            </a:r>
            <a:r>
              <a:rPr lang="en-GB" sz="1400" dirty="0" smtClean="0"/>
              <a:t>1500 MPa (Yield strength at 50 K: 1350 MPa), </a:t>
            </a:r>
            <a:r>
              <a:rPr lang="en-GB" sz="1400" dirty="0"/>
              <a:t>so the material will </a:t>
            </a:r>
            <a:r>
              <a:rPr lang="en-GB" sz="1400" dirty="0" err="1" smtClean="0"/>
              <a:t>plastify</a:t>
            </a:r>
            <a:r>
              <a:rPr lang="en-GB" sz="1400" dirty="0" smtClean="0"/>
              <a:t> </a:t>
            </a:r>
            <a:r>
              <a:rPr lang="en-GB" sz="1400" dirty="0"/>
              <a:t>during magnet quench</a:t>
            </a:r>
            <a:r>
              <a:rPr lang="en-GB" sz="1400" dirty="0" smtClean="0"/>
              <a:t>.</a:t>
            </a:r>
          </a:p>
        </p:txBody>
      </p:sp>
      <p:sp>
        <p:nvSpPr>
          <p:cNvPr id="22" name="TextBox 21"/>
          <p:cNvSpPr txBox="1"/>
          <p:nvPr/>
        </p:nvSpPr>
        <p:spPr>
          <a:xfrm>
            <a:off x="1992631" y="9933"/>
            <a:ext cx="5158739" cy="1169551"/>
          </a:xfrm>
          <a:prstGeom prst="rect">
            <a:avLst/>
          </a:prstGeom>
          <a:noFill/>
        </p:spPr>
        <p:txBody>
          <a:bodyPr wrap="square" rtlCol="0">
            <a:spAutoFit/>
          </a:bodyPr>
          <a:lstStyle/>
          <a:p>
            <a:pPr algn="ctr"/>
            <a:r>
              <a:rPr lang="en-GB" sz="3200" dirty="0" smtClean="0"/>
              <a:t>Mechanical Design</a:t>
            </a:r>
            <a:endParaRPr lang="en-GB" sz="3200" dirty="0"/>
          </a:p>
          <a:p>
            <a:pPr algn="ctr"/>
            <a:endParaRPr lang="en-GB" sz="2000" b="1" u="sng" dirty="0"/>
          </a:p>
          <a:p>
            <a:pPr algn="ctr"/>
            <a:r>
              <a:rPr lang="en-GB" dirty="0" smtClean="0"/>
              <a:t>Stress analysis</a:t>
            </a:r>
            <a:endParaRPr lang="en-GB"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93905" t="4163" b="2778"/>
          <a:stretch/>
        </p:blipFill>
        <p:spPr>
          <a:xfrm>
            <a:off x="8274853" y="898524"/>
            <a:ext cx="376356" cy="4044955"/>
          </a:xfrm>
          <a:prstGeom prst="rect">
            <a:avLst/>
          </a:prstGeom>
          <a:ln>
            <a:noFill/>
          </a:ln>
        </p:spPr>
      </p:pic>
      <p:sp>
        <p:nvSpPr>
          <p:cNvPr id="20" name="TextBox 19"/>
          <p:cNvSpPr txBox="1"/>
          <p:nvPr/>
        </p:nvSpPr>
        <p:spPr>
          <a:xfrm>
            <a:off x="426720" y="5603017"/>
            <a:ext cx="1891744" cy="246221"/>
          </a:xfrm>
          <a:prstGeom prst="rect">
            <a:avLst/>
          </a:prstGeom>
          <a:noFill/>
        </p:spPr>
        <p:txBody>
          <a:bodyPr wrap="square" rtlCol="0">
            <a:spAutoFit/>
          </a:bodyPr>
          <a:lstStyle/>
          <a:p>
            <a:pPr algn="ctr"/>
            <a:r>
              <a:rPr lang="en-GB" sz="1000" dirty="0" smtClean="0"/>
              <a:t>Max displacement: 0.467 mm </a:t>
            </a:r>
            <a:endParaRPr lang="en-GB" sz="1000" dirty="0"/>
          </a:p>
        </p:txBody>
      </p:sp>
    </p:spTree>
    <p:extLst>
      <p:ext uri="{BB962C8B-B14F-4D97-AF65-F5344CB8AC3E}">
        <p14:creationId xmlns:p14="http://schemas.microsoft.com/office/powerpoint/2010/main" val="417065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2528" y="-23715"/>
            <a:ext cx="6036733" cy="369332"/>
          </a:xfrm>
          <a:prstGeom prst="rect">
            <a:avLst/>
          </a:prstGeom>
          <a:noFill/>
        </p:spPr>
        <p:txBody>
          <a:bodyPr wrap="square" rtlCol="0">
            <a:spAutoFit/>
          </a:bodyPr>
          <a:lstStyle/>
          <a:p>
            <a:pPr algn="ctr"/>
            <a:r>
              <a:rPr lang="en-GB" b="1" dirty="0" smtClean="0"/>
              <a:t>Latest </a:t>
            </a:r>
            <a:r>
              <a:rPr lang="en-GB" b="1" dirty="0" smtClean="0"/>
              <a:t>news</a:t>
            </a:r>
            <a:endParaRPr lang="en-GB"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002" t="38044" r="21391"/>
          <a:stretch/>
        </p:blipFill>
        <p:spPr>
          <a:xfrm>
            <a:off x="4041010" y="1911817"/>
            <a:ext cx="1832993" cy="186117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3905" t="4163" b="2778"/>
          <a:stretch/>
        </p:blipFill>
        <p:spPr>
          <a:xfrm>
            <a:off x="8293957" y="1024374"/>
            <a:ext cx="327653" cy="3521511"/>
          </a:xfrm>
          <a:prstGeom prst="rect">
            <a:avLst/>
          </a:prstGeom>
          <a:ln>
            <a:noFill/>
          </a:ln>
        </p:spPr>
      </p:pic>
      <p:sp>
        <p:nvSpPr>
          <p:cNvPr id="5" name="Rectangle 4"/>
          <p:cNvSpPr/>
          <p:nvPr/>
        </p:nvSpPr>
        <p:spPr>
          <a:xfrm>
            <a:off x="7959954" y="4676264"/>
            <a:ext cx="1116921" cy="438582"/>
          </a:xfrm>
          <a:prstGeom prst="rect">
            <a:avLst/>
          </a:prstGeom>
          <a:noFill/>
        </p:spPr>
        <p:txBody>
          <a:bodyPr wrap="square" lIns="68580" tIns="34290" rIns="68580" bIns="34290">
            <a:spAutoFit/>
          </a:bodyPr>
          <a:lstStyle/>
          <a:p>
            <a:r>
              <a:rPr lang="en-US" sz="1200" dirty="0" smtClean="0">
                <a:ln w="0"/>
                <a:latin typeface="Arial"/>
              </a:rPr>
              <a:t>Von Mises Stress (MPa)</a:t>
            </a:r>
            <a:endParaRPr lang="en-US" sz="1200" dirty="0">
              <a:ln w="0"/>
              <a:latin typeface="Aria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9901" r="8948" b="8538"/>
          <a:stretch/>
        </p:blipFill>
        <p:spPr>
          <a:xfrm>
            <a:off x="82528" y="2083931"/>
            <a:ext cx="1440000" cy="145300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9197" t="15537" r="26825" b="14997"/>
          <a:stretch/>
        </p:blipFill>
        <p:spPr>
          <a:xfrm>
            <a:off x="6271865" y="3505294"/>
            <a:ext cx="1722875" cy="162155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4456" t="13217" r="12907" b="10643"/>
          <a:stretch/>
        </p:blipFill>
        <p:spPr>
          <a:xfrm flipV="1">
            <a:off x="2162410" y="4384471"/>
            <a:ext cx="1440000" cy="1455068"/>
          </a:xfrm>
          <a:prstGeom prst="rect">
            <a:avLst/>
          </a:prstGeom>
        </p:spPr>
      </p:pic>
      <p:sp>
        <p:nvSpPr>
          <p:cNvPr id="9" name="TextBox 8"/>
          <p:cNvSpPr txBox="1"/>
          <p:nvPr/>
        </p:nvSpPr>
        <p:spPr>
          <a:xfrm>
            <a:off x="8462620" y="4311831"/>
            <a:ext cx="418011" cy="369332"/>
          </a:xfrm>
          <a:prstGeom prst="rect">
            <a:avLst/>
          </a:prstGeom>
          <a:noFill/>
        </p:spPr>
        <p:txBody>
          <a:bodyPr wrap="square" rtlCol="0">
            <a:spAutoFit/>
          </a:bodyPr>
          <a:lstStyle/>
          <a:p>
            <a:r>
              <a:rPr lang="en-GB" dirty="0" smtClean="0"/>
              <a:t>0</a:t>
            </a:r>
            <a:endParaRPr lang="en-GB" dirty="0"/>
          </a:p>
        </p:txBody>
      </p:sp>
      <p:sp>
        <p:nvSpPr>
          <p:cNvPr id="10" name="TextBox 9"/>
          <p:cNvSpPr txBox="1"/>
          <p:nvPr/>
        </p:nvSpPr>
        <p:spPr>
          <a:xfrm>
            <a:off x="8518415" y="911742"/>
            <a:ext cx="724432" cy="369332"/>
          </a:xfrm>
          <a:prstGeom prst="rect">
            <a:avLst/>
          </a:prstGeom>
          <a:noFill/>
        </p:spPr>
        <p:txBody>
          <a:bodyPr wrap="square" rtlCol="0">
            <a:spAutoFit/>
          </a:bodyPr>
          <a:lstStyle/>
          <a:p>
            <a:r>
              <a:rPr lang="en-GB" dirty="0" smtClean="0"/>
              <a:t>1300</a:t>
            </a:r>
            <a:endParaRPr lang="en-GB" dirty="0"/>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40892" t="4445" r="8354" b="6667"/>
          <a:stretch/>
        </p:blipFill>
        <p:spPr>
          <a:xfrm>
            <a:off x="2143715" y="488670"/>
            <a:ext cx="1440000" cy="1423147"/>
          </a:xfrm>
          <a:prstGeom prst="rect">
            <a:avLst/>
          </a:prstGeom>
        </p:spPr>
      </p:pic>
      <p:sp>
        <p:nvSpPr>
          <p:cNvPr id="12" name="Rectangle 11"/>
          <p:cNvSpPr/>
          <p:nvPr/>
        </p:nvSpPr>
        <p:spPr>
          <a:xfrm>
            <a:off x="1909095" y="1367444"/>
            <a:ext cx="979102" cy="253916"/>
          </a:xfrm>
          <a:prstGeom prst="rect">
            <a:avLst/>
          </a:prstGeom>
          <a:noFill/>
        </p:spPr>
        <p:txBody>
          <a:bodyPr wrap="square" lIns="68580" tIns="34290" rIns="68580" bIns="34290">
            <a:spAutoFit/>
          </a:bodyPr>
          <a:lstStyle/>
          <a:p>
            <a:pPr algn="just"/>
            <a:r>
              <a:rPr lang="en-US" sz="1200" dirty="0" smtClean="0">
                <a:ln w="0"/>
                <a:solidFill>
                  <a:srgbClr val="0055A0"/>
                </a:solidFill>
                <a:latin typeface="Arial"/>
              </a:rPr>
              <a:t>0.2 mm gap</a:t>
            </a:r>
            <a:endParaRPr lang="en-US" sz="1200" dirty="0">
              <a:ln w="0"/>
              <a:solidFill>
                <a:srgbClr val="0055A0"/>
              </a:solidFill>
              <a:latin typeface="Arial"/>
            </a:endParaRPr>
          </a:p>
        </p:txBody>
      </p:sp>
      <p:cxnSp>
        <p:nvCxnSpPr>
          <p:cNvPr id="13" name="Straight Arrow Connector 12"/>
          <p:cNvCxnSpPr/>
          <p:nvPr/>
        </p:nvCxnSpPr>
        <p:spPr>
          <a:xfrm>
            <a:off x="2888197" y="1471754"/>
            <a:ext cx="333094" cy="71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85289" y="295598"/>
            <a:ext cx="866091" cy="253916"/>
          </a:xfrm>
          <a:prstGeom prst="rect">
            <a:avLst/>
          </a:prstGeom>
          <a:noFill/>
        </p:spPr>
        <p:txBody>
          <a:bodyPr wrap="square" lIns="68580" tIns="34290" rIns="68580" bIns="34290">
            <a:spAutoFit/>
          </a:bodyPr>
          <a:lstStyle/>
          <a:p>
            <a:pPr algn="just"/>
            <a:r>
              <a:rPr lang="en-US" sz="1200" dirty="0" smtClean="0">
                <a:ln w="0"/>
                <a:solidFill>
                  <a:srgbClr val="0055A0"/>
                </a:solidFill>
                <a:latin typeface="Arial"/>
              </a:rPr>
              <a:t>0 mm gap</a:t>
            </a:r>
            <a:endParaRPr lang="en-US" sz="1200" dirty="0">
              <a:ln w="0"/>
              <a:solidFill>
                <a:srgbClr val="0055A0"/>
              </a:solidFill>
              <a:latin typeface="Arial"/>
            </a:endParaRPr>
          </a:p>
        </p:txBody>
      </p:sp>
      <p:cxnSp>
        <p:nvCxnSpPr>
          <p:cNvPr id="15" name="Straight Arrow Connector 14"/>
          <p:cNvCxnSpPr>
            <a:stCxn id="14" idx="2"/>
          </p:cNvCxnSpPr>
          <p:nvPr/>
        </p:nvCxnSpPr>
        <p:spPr>
          <a:xfrm flipH="1">
            <a:off x="3125315" y="549514"/>
            <a:ext cx="693020" cy="7076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186" y="3514734"/>
            <a:ext cx="1532466" cy="307777"/>
          </a:xfrm>
          <a:prstGeom prst="rect">
            <a:avLst/>
          </a:prstGeom>
          <a:noFill/>
        </p:spPr>
        <p:txBody>
          <a:bodyPr wrap="square" rtlCol="0">
            <a:spAutoFit/>
          </a:bodyPr>
          <a:lstStyle/>
          <a:p>
            <a:pPr algn="ctr"/>
            <a:r>
              <a:rPr lang="en-GB" sz="1400" dirty="0" smtClean="0"/>
              <a:t>Present design</a:t>
            </a:r>
            <a:endParaRPr lang="en-GB" sz="1400" dirty="0"/>
          </a:p>
        </p:txBody>
      </p:sp>
      <p:sp>
        <p:nvSpPr>
          <p:cNvPr id="21" name="TextBox 20"/>
          <p:cNvSpPr txBox="1"/>
          <p:nvPr/>
        </p:nvSpPr>
        <p:spPr>
          <a:xfrm>
            <a:off x="1812309" y="1872040"/>
            <a:ext cx="2062531" cy="307777"/>
          </a:xfrm>
          <a:prstGeom prst="rect">
            <a:avLst/>
          </a:prstGeom>
          <a:noFill/>
        </p:spPr>
        <p:txBody>
          <a:bodyPr wrap="square" rtlCol="0">
            <a:spAutoFit/>
          </a:bodyPr>
          <a:lstStyle>
            <a:defPPr>
              <a:defRPr lang="en-US"/>
            </a:defPPr>
            <a:lvl1pPr algn="ctr">
              <a:defRPr sz="1400"/>
            </a:lvl1pPr>
          </a:lstStyle>
          <a:p>
            <a:r>
              <a:rPr lang="en-GB" dirty="0"/>
              <a:t>Design optimisation</a:t>
            </a:r>
          </a:p>
        </p:txBody>
      </p:sp>
      <p:sp>
        <p:nvSpPr>
          <p:cNvPr id="22" name="TextBox 21"/>
          <p:cNvSpPr txBox="1"/>
          <p:nvPr/>
        </p:nvSpPr>
        <p:spPr>
          <a:xfrm>
            <a:off x="2105738" y="5803651"/>
            <a:ext cx="2062531" cy="307777"/>
          </a:xfrm>
          <a:prstGeom prst="rect">
            <a:avLst/>
          </a:prstGeom>
          <a:noFill/>
        </p:spPr>
        <p:txBody>
          <a:bodyPr wrap="square" rtlCol="0">
            <a:spAutoFit/>
          </a:bodyPr>
          <a:lstStyle>
            <a:defPPr>
              <a:defRPr lang="en-US"/>
            </a:defPPr>
            <a:lvl1pPr algn="ctr">
              <a:defRPr sz="1400"/>
            </a:lvl1pPr>
          </a:lstStyle>
          <a:p>
            <a:r>
              <a:rPr lang="en-GB" dirty="0"/>
              <a:t>Design modification</a:t>
            </a:r>
          </a:p>
        </p:txBody>
      </p:sp>
      <p:sp>
        <p:nvSpPr>
          <p:cNvPr id="23" name="Right Arrow 22"/>
          <p:cNvSpPr/>
          <p:nvPr/>
        </p:nvSpPr>
        <p:spPr>
          <a:xfrm rot="18740944">
            <a:off x="1337558" y="2236361"/>
            <a:ext cx="861064" cy="155188"/>
          </a:xfrm>
          <a:prstGeom prst="rightArrow">
            <a:avLst/>
          </a:prstGeom>
          <a:solidFill>
            <a:srgbClr val="FF0000">
              <a:alpha val="5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l="24045" t="25070" r="24326" b="14829"/>
          <a:stretch/>
        </p:blipFill>
        <p:spPr>
          <a:xfrm>
            <a:off x="6244440" y="678610"/>
            <a:ext cx="1763203" cy="1731856"/>
          </a:xfrm>
          <a:prstGeom prst="rect">
            <a:avLst/>
          </a:prstGeom>
        </p:spPr>
      </p:pic>
      <p:sp>
        <p:nvSpPr>
          <p:cNvPr id="27" name="Right Arrow 26"/>
          <p:cNvSpPr/>
          <p:nvPr/>
        </p:nvSpPr>
        <p:spPr>
          <a:xfrm rot="2859056" flipV="1">
            <a:off x="1390121" y="3862896"/>
            <a:ext cx="861064" cy="155188"/>
          </a:xfrm>
          <a:prstGeom prst="rightArrow">
            <a:avLst/>
          </a:prstGeom>
          <a:solidFill>
            <a:srgbClr val="FF0000">
              <a:alpha val="5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14742" y="77836"/>
            <a:ext cx="3395133" cy="369332"/>
          </a:xfrm>
          <a:prstGeom prst="rect">
            <a:avLst/>
          </a:prstGeom>
          <a:noFill/>
        </p:spPr>
        <p:txBody>
          <a:bodyPr wrap="square" rtlCol="0">
            <a:spAutoFit/>
          </a:bodyPr>
          <a:lstStyle/>
          <a:p>
            <a:pPr algn="ctr"/>
            <a:r>
              <a:rPr lang="en-GB" dirty="0" smtClean="0"/>
              <a:t>Design evolution</a:t>
            </a:r>
            <a:endParaRPr lang="en-GB" dirty="0"/>
          </a:p>
        </p:txBody>
      </p:sp>
      <p:sp>
        <p:nvSpPr>
          <p:cNvPr id="34" name="TextBox 33"/>
          <p:cNvSpPr txBox="1"/>
          <p:nvPr/>
        </p:nvSpPr>
        <p:spPr>
          <a:xfrm>
            <a:off x="5005542" y="49539"/>
            <a:ext cx="3616068" cy="369332"/>
          </a:xfrm>
          <a:prstGeom prst="rect">
            <a:avLst/>
          </a:prstGeom>
          <a:noFill/>
        </p:spPr>
        <p:txBody>
          <a:bodyPr wrap="square" rtlCol="0">
            <a:spAutoFit/>
          </a:bodyPr>
          <a:lstStyle/>
          <a:p>
            <a:pPr algn="ctr"/>
            <a:r>
              <a:rPr lang="en-GB" dirty="0" smtClean="0"/>
              <a:t>Behaviour during a magnet quench</a:t>
            </a:r>
            <a:endParaRPr lang="en-GB" dirty="0"/>
          </a:p>
        </p:txBody>
      </p:sp>
      <p:sp>
        <p:nvSpPr>
          <p:cNvPr id="35" name="TextBox 34"/>
          <p:cNvSpPr txBox="1"/>
          <p:nvPr/>
        </p:nvSpPr>
        <p:spPr>
          <a:xfrm>
            <a:off x="4341537" y="3619098"/>
            <a:ext cx="1532466" cy="307777"/>
          </a:xfrm>
          <a:prstGeom prst="rect">
            <a:avLst/>
          </a:prstGeom>
          <a:noFill/>
        </p:spPr>
        <p:txBody>
          <a:bodyPr wrap="square" rtlCol="0">
            <a:spAutoFit/>
          </a:bodyPr>
          <a:lstStyle/>
          <a:p>
            <a:pPr algn="ctr"/>
            <a:r>
              <a:rPr lang="en-GB" sz="1400" dirty="0" smtClean="0"/>
              <a:t>Present design</a:t>
            </a:r>
            <a:endParaRPr lang="en-GB" sz="1400" dirty="0"/>
          </a:p>
        </p:txBody>
      </p:sp>
      <p:sp>
        <p:nvSpPr>
          <p:cNvPr id="36" name="TextBox 35"/>
          <p:cNvSpPr txBox="1"/>
          <p:nvPr/>
        </p:nvSpPr>
        <p:spPr>
          <a:xfrm>
            <a:off x="6088269" y="2355211"/>
            <a:ext cx="2062531" cy="307777"/>
          </a:xfrm>
          <a:prstGeom prst="rect">
            <a:avLst/>
          </a:prstGeom>
          <a:noFill/>
        </p:spPr>
        <p:txBody>
          <a:bodyPr wrap="square" rtlCol="0">
            <a:spAutoFit/>
          </a:bodyPr>
          <a:lstStyle>
            <a:defPPr>
              <a:defRPr lang="en-US"/>
            </a:defPPr>
            <a:lvl1pPr algn="ctr">
              <a:defRPr sz="1400"/>
            </a:lvl1pPr>
          </a:lstStyle>
          <a:p>
            <a:r>
              <a:rPr lang="en-GB" dirty="0"/>
              <a:t>Design optimisation</a:t>
            </a:r>
          </a:p>
        </p:txBody>
      </p:sp>
      <p:sp>
        <p:nvSpPr>
          <p:cNvPr id="37" name="TextBox 36"/>
          <p:cNvSpPr txBox="1"/>
          <p:nvPr/>
        </p:nvSpPr>
        <p:spPr>
          <a:xfrm>
            <a:off x="6306651" y="5035163"/>
            <a:ext cx="1700992" cy="307777"/>
          </a:xfrm>
          <a:prstGeom prst="rect">
            <a:avLst/>
          </a:prstGeom>
          <a:noFill/>
        </p:spPr>
        <p:txBody>
          <a:bodyPr wrap="square" rtlCol="0">
            <a:spAutoFit/>
          </a:bodyPr>
          <a:lstStyle/>
          <a:p>
            <a:pPr algn="ctr"/>
            <a:r>
              <a:rPr lang="en-GB" sz="1400" dirty="0" smtClean="0"/>
              <a:t>Design modification</a:t>
            </a:r>
            <a:endParaRPr lang="en-GB" sz="1400" dirty="0"/>
          </a:p>
        </p:txBody>
      </p:sp>
      <p:sp>
        <p:nvSpPr>
          <p:cNvPr id="38" name="TextBox 37"/>
          <p:cNvSpPr txBox="1"/>
          <p:nvPr/>
        </p:nvSpPr>
        <p:spPr>
          <a:xfrm>
            <a:off x="4095376" y="5526653"/>
            <a:ext cx="5181599" cy="584775"/>
          </a:xfrm>
          <a:prstGeom prst="rect">
            <a:avLst/>
          </a:prstGeom>
          <a:noFill/>
        </p:spPr>
        <p:txBody>
          <a:bodyPr wrap="square" rtlCol="0">
            <a:spAutoFit/>
          </a:bodyPr>
          <a:lstStyle/>
          <a:p>
            <a:r>
              <a:rPr lang="en-GB" sz="1600" dirty="0" smtClean="0">
                <a:sym typeface="Wingdings" panose="05000000000000000000" pitchFamily="2" charset="2"/>
              </a:rPr>
              <a:t> Significant improvement by the design modification  	and potentially easier to manufacture</a:t>
            </a:r>
            <a:endParaRPr lang="en-GB" sz="1600" dirty="0"/>
          </a:p>
        </p:txBody>
      </p:sp>
    </p:spTree>
    <p:extLst>
      <p:ext uri="{BB962C8B-B14F-4D97-AF65-F5344CB8AC3E}">
        <p14:creationId xmlns:p14="http://schemas.microsoft.com/office/powerpoint/2010/main" val="1206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1733" y="69765"/>
            <a:ext cx="6036733" cy="369332"/>
          </a:xfrm>
          <a:prstGeom prst="rect">
            <a:avLst/>
          </a:prstGeom>
          <a:noFill/>
        </p:spPr>
        <p:txBody>
          <a:bodyPr wrap="square" rtlCol="0">
            <a:spAutoFit/>
          </a:bodyPr>
          <a:lstStyle/>
          <a:p>
            <a:pPr algn="ctr"/>
            <a:r>
              <a:rPr lang="en-GB" dirty="0" smtClean="0"/>
              <a:t>Beam screen development (2)</a:t>
            </a:r>
            <a:endParaRPr lang="en-GB" dirty="0"/>
          </a:p>
        </p:txBody>
      </p:sp>
      <p:sp>
        <p:nvSpPr>
          <p:cNvPr id="3" name="TextBox 2"/>
          <p:cNvSpPr txBox="1"/>
          <p:nvPr/>
        </p:nvSpPr>
        <p:spPr>
          <a:xfrm>
            <a:off x="0" y="768358"/>
            <a:ext cx="4324921" cy="369332"/>
          </a:xfrm>
          <a:prstGeom prst="rect">
            <a:avLst/>
          </a:prstGeom>
          <a:noFill/>
        </p:spPr>
        <p:txBody>
          <a:bodyPr wrap="square" rtlCol="0">
            <a:spAutoFit/>
          </a:bodyPr>
          <a:lstStyle/>
          <a:p>
            <a:pPr algn="ctr"/>
            <a:r>
              <a:rPr lang="en-GB" dirty="0" smtClean="0"/>
              <a:t>Design of the supporting system ongoing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213" y="2120975"/>
            <a:ext cx="3282913" cy="276995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2426"/>
          <a:stretch/>
        </p:blipFill>
        <p:spPr>
          <a:xfrm>
            <a:off x="408441" y="1525034"/>
            <a:ext cx="2676114" cy="188808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584" t="36467" r="5905" b="50246"/>
          <a:stretch/>
        </p:blipFill>
        <p:spPr>
          <a:xfrm>
            <a:off x="4150047" y="1408606"/>
            <a:ext cx="3460391" cy="296502"/>
          </a:xfrm>
          <a:prstGeom prst="rect">
            <a:avLst/>
          </a:prstGeom>
        </p:spPr>
      </p:pic>
      <p:sp>
        <p:nvSpPr>
          <p:cNvPr id="11" name="Subtitle 2"/>
          <p:cNvSpPr txBox="1">
            <a:spLocks/>
          </p:cNvSpPr>
          <p:nvPr/>
        </p:nvSpPr>
        <p:spPr>
          <a:xfrm>
            <a:off x="2596204" y="1359337"/>
            <a:ext cx="1056228" cy="3202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dirty="0" smtClean="0"/>
              <a:t>0.3 mm thick</a:t>
            </a:r>
            <a:endParaRPr lang="en-GB" sz="1200" dirty="0"/>
          </a:p>
        </p:txBody>
      </p:sp>
      <p:cxnSp>
        <p:nvCxnSpPr>
          <p:cNvPr id="15" name="Straight Arrow Connector 14"/>
          <p:cNvCxnSpPr/>
          <p:nvPr/>
        </p:nvCxnSpPr>
        <p:spPr>
          <a:xfrm>
            <a:off x="2466181" y="4183276"/>
            <a:ext cx="0" cy="3529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1234024" y="3919552"/>
            <a:ext cx="2336770" cy="3202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smtClean="0"/>
              <a:t>0.2 mm displacement</a:t>
            </a:r>
            <a:endParaRPr lang="en-GB" sz="1400" dirty="0"/>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93263"/>
          <a:stretch/>
        </p:blipFill>
        <p:spPr>
          <a:xfrm rot="5400000">
            <a:off x="2474567" y="3799800"/>
            <a:ext cx="260146" cy="3258192"/>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50" t="38577" r="7785" b="52555"/>
          <a:stretch/>
        </p:blipFill>
        <p:spPr>
          <a:xfrm>
            <a:off x="1079" y="4573490"/>
            <a:ext cx="4786952" cy="710026"/>
          </a:xfrm>
          <a:prstGeom prst="rect">
            <a:avLst/>
          </a:prstGeom>
        </p:spPr>
      </p:pic>
      <p:sp>
        <p:nvSpPr>
          <p:cNvPr id="19" name="Subtitle 2"/>
          <p:cNvSpPr txBox="1">
            <a:spLocks/>
          </p:cNvSpPr>
          <p:nvPr/>
        </p:nvSpPr>
        <p:spPr>
          <a:xfrm>
            <a:off x="1705675" y="5492866"/>
            <a:ext cx="1515979" cy="3202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dirty="0" smtClean="0"/>
              <a:t>Von Mises stress</a:t>
            </a:r>
            <a:endParaRPr lang="en-GB" sz="1200" dirty="0"/>
          </a:p>
        </p:txBody>
      </p:sp>
      <p:cxnSp>
        <p:nvCxnSpPr>
          <p:cNvPr id="24" name="Straight Connector 23"/>
          <p:cNvCxnSpPr/>
          <p:nvPr/>
        </p:nvCxnSpPr>
        <p:spPr>
          <a:xfrm flipV="1">
            <a:off x="4113817" y="1335581"/>
            <a:ext cx="3496621" cy="8437"/>
          </a:xfrm>
          <a:prstGeom prst="line">
            <a:avLst/>
          </a:prstGeom>
          <a:ln w="12700">
            <a:solidFill>
              <a:srgbClr val="FF000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a:xfrm>
            <a:off x="5122252" y="1073269"/>
            <a:ext cx="1515979" cy="3202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dirty="0" smtClean="0"/>
              <a:t>21 mm</a:t>
            </a:r>
            <a:endParaRPr lang="en-GB" sz="1200" dirty="0"/>
          </a:p>
        </p:txBody>
      </p:sp>
      <p:sp>
        <p:nvSpPr>
          <p:cNvPr id="34" name="Subtitle 2"/>
          <p:cNvSpPr txBox="1">
            <a:spLocks/>
          </p:cNvSpPr>
          <p:nvPr/>
        </p:nvSpPr>
        <p:spPr>
          <a:xfrm>
            <a:off x="2661183" y="4269656"/>
            <a:ext cx="2308226" cy="776830"/>
          </a:xfrm>
          <a:prstGeom prst="rect">
            <a:avLst/>
          </a:prstGeom>
        </p:spPr>
        <p:txBody>
          <a:bodyPr vert="horz" lIns="91440" tIns="45720" rIns="91440" bIns="45720" rtlCol="0">
            <a:normAutofit/>
          </a:bodyPr>
          <a:lstStyle>
            <a:defPPr>
              <a:defRPr lang="en-US"/>
            </a:defPPr>
            <a:lvl1pPr indent="0" algn="ctr">
              <a:lnSpc>
                <a:spcPct val="100000"/>
              </a:lnSpc>
              <a:spcBef>
                <a:spcPts val="0"/>
              </a:spcBef>
              <a:buFont typeface="Arial" panose="020B0604020202020204" pitchFamily="34" charset="0"/>
              <a:buNone/>
              <a:defRPr sz="12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n-GB" sz="1400" dirty="0"/>
              <a:t>Contact </a:t>
            </a:r>
            <a:r>
              <a:rPr lang="en-GB" sz="1400" dirty="0" smtClean="0"/>
              <a:t>pressure: ~ 360 MPa</a:t>
            </a:r>
          </a:p>
          <a:p>
            <a:pPr algn="l"/>
            <a:r>
              <a:rPr lang="en-GB" sz="1400" dirty="0" smtClean="0"/>
              <a:t>Contact force: ~ 11 N</a:t>
            </a:r>
            <a:endParaRPr lang="en-GB" sz="1400" dirty="0"/>
          </a:p>
        </p:txBody>
      </p:sp>
      <p:cxnSp>
        <p:nvCxnSpPr>
          <p:cNvPr id="39" name="Straight Arrow Connector 38"/>
          <p:cNvCxnSpPr>
            <a:endCxn id="6" idx="1"/>
          </p:cNvCxnSpPr>
          <p:nvPr/>
        </p:nvCxnSpPr>
        <p:spPr>
          <a:xfrm>
            <a:off x="3657467" y="1526216"/>
            <a:ext cx="492580" cy="30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6" idx="0"/>
          </p:cNvCxnSpPr>
          <p:nvPr/>
        </p:nvCxnSpPr>
        <p:spPr>
          <a:xfrm flipV="1">
            <a:off x="5880243" y="1408606"/>
            <a:ext cx="0" cy="29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920284" y="1706800"/>
            <a:ext cx="1919913" cy="590931"/>
          </a:xfrm>
          <a:prstGeom prst="rect">
            <a:avLst/>
          </a:prstGeom>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12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nSpc>
                <a:spcPct val="100000"/>
              </a:lnSpc>
              <a:spcBef>
                <a:spcPts val="0"/>
              </a:spcBef>
            </a:pPr>
            <a:r>
              <a:rPr lang="en-GB" dirty="0"/>
              <a:t>1.7 mm height </a:t>
            </a:r>
            <a:endParaRPr lang="en-GB" dirty="0" smtClean="0"/>
          </a:p>
          <a:p>
            <a:pPr>
              <a:lnSpc>
                <a:spcPct val="100000"/>
              </a:lnSpc>
              <a:spcBef>
                <a:spcPts val="0"/>
              </a:spcBef>
            </a:pPr>
            <a:r>
              <a:rPr lang="en-GB" dirty="0" smtClean="0"/>
              <a:t>(</a:t>
            </a:r>
            <a:r>
              <a:rPr lang="en-GB" dirty="0" smtClean="0">
                <a:sym typeface="Wingdings" panose="05000000000000000000" pitchFamily="2" charset="2"/>
              </a:rPr>
              <a:t> </a:t>
            </a:r>
            <a:r>
              <a:rPr lang="en-GB" dirty="0" smtClean="0"/>
              <a:t>pre-stress </a:t>
            </a:r>
            <a:r>
              <a:rPr lang="en-GB" dirty="0"/>
              <a:t>0.2 mm)</a:t>
            </a:r>
          </a:p>
        </p:txBody>
      </p:sp>
      <p:sp>
        <p:nvSpPr>
          <p:cNvPr id="43" name="TextBox 42"/>
          <p:cNvSpPr txBox="1"/>
          <p:nvPr/>
        </p:nvSpPr>
        <p:spPr>
          <a:xfrm>
            <a:off x="408441" y="3081222"/>
            <a:ext cx="1235914" cy="424732"/>
          </a:xfrm>
          <a:prstGeom prst="rect">
            <a:avLst/>
          </a:prstGeom>
        </p:spPr>
        <p:txBody>
          <a:bodyPr vert="horz" lIns="91440" tIns="45720" rIns="91440" bIns="45720" rtlCol="0">
            <a:normAutofit/>
          </a:bodyPr>
          <a:lstStyle>
            <a:defPPr>
              <a:defRPr lang="en-US"/>
            </a:defPPr>
            <a:lvl1pPr indent="0" algn="ctr">
              <a:lnSpc>
                <a:spcPct val="90000"/>
              </a:lnSpc>
              <a:spcBef>
                <a:spcPts val="1000"/>
              </a:spcBef>
              <a:buFont typeface="Arial" panose="020B0604020202020204" pitchFamily="34" charset="0"/>
              <a:buNone/>
              <a:defRPr sz="12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dirty="0"/>
              <a:t>Welding points (4 per ring)</a:t>
            </a:r>
          </a:p>
        </p:txBody>
      </p:sp>
      <p:cxnSp>
        <p:nvCxnSpPr>
          <p:cNvPr id="45" name="Straight Arrow Connector 44"/>
          <p:cNvCxnSpPr/>
          <p:nvPr/>
        </p:nvCxnSpPr>
        <p:spPr>
          <a:xfrm flipV="1">
            <a:off x="1003782" y="2039945"/>
            <a:ext cx="80586" cy="1039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998489" y="2165236"/>
            <a:ext cx="308686" cy="911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30867" y="5346474"/>
            <a:ext cx="258480" cy="379259"/>
          </a:xfrm>
          <a:prstGeom prst="rect">
            <a:avLst/>
          </a:prstGeom>
          <a:noFill/>
        </p:spPr>
        <p:txBody>
          <a:bodyPr wrap="square" rtlCol="0">
            <a:spAutoFit/>
          </a:bodyPr>
          <a:lstStyle/>
          <a:p>
            <a:r>
              <a:rPr lang="en-GB" dirty="0" smtClean="0"/>
              <a:t>0</a:t>
            </a:r>
            <a:endParaRPr lang="en-GB" dirty="0"/>
          </a:p>
        </p:txBody>
      </p:sp>
      <p:sp>
        <p:nvSpPr>
          <p:cNvPr id="49" name="TextBox 48"/>
          <p:cNvSpPr txBox="1"/>
          <p:nvPr/>
        </p:nvSpPr>
        <p:spPr>
          <a:xfrm>
            <a:off x="3878522" y="5369339"/>
            <a:ext cx="635051" cy="369332"/>
          </a:xfrm>
          <a:prstGeom prst="rect">
            <a:avLst/>
          </a:prstGeom>
          <a:noFill/>
        </p:spPr>
        <p:txBody>
          <a:bodyPr wrap="square" rtlCol="0">
            <a:spAutoFit/>
          </a:bodyPr>
          <a:lstStyle/>
          <a:p>
            <a:r>
              <a:rPr lang="en-GB" dirty="0" smtClean="0"/>
              <a:t>500</a:t>
            </a:r>
            <a:endParaRPr lang="en-GB" dirty="0"/>
          </a:p>
        </p:txBody>
      </p:sp>
      <p:sp>
        <p:nvSpPr>
          <p:cNvPr id="52" name="Subtitle 2"/>
          <p:cNvSpPr txBox="1">
            <a:spLocks/>
          </p:cNvSpPr>
          <p:nvPr/>
        </p:nvSpPr>
        <p:spPr>
          <a:xfrm>
            <a:off x="5623846" y="4957904"/>
            <a:ext cx="2911751" cy="9049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Wingdings" panose="05000000000000000000" pitchFamily="2" charset="2"/>
              <a:buChar char="à"/>
            </a:pPr>
            <a:r>
              <a:rPr lang="en-GB" sz="1600" dirty="0" smtClean="0"/>
              <a:t>Total heat load transferred: </a:t>
            </a:r>
          </a:p>
          <a:p>
            <a:pPr algn="l"/>
            <a:r>
              <a:rPr lang="en-GB" sz="1600" dirty="0" smtClean="0"/>
              <a:t>~ 0.03 W/support</a:t>
            </a:r>
          </a:p>
        </p:txBody>
      </p:sp>
      <p:sp>
        <p:nvSpPr>
          <p:cNvPr id="53" name="Subtitle 2"/>
          <p:cNvSpPr txBox="1">
            <a:spLocks/>
          </p:cNvSpPr>
          <p:nvPr/>
        </p:nvSpPr>
        <p:spPr>
          <a:xfrm>
            <a:off x="5623846" y="4547649"/>
            <a:ext cx="1636840" cy="3202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dirty="0" smtClean="0"/>
              <a:t>Temperature profile</a:t>
            </a:r>
            <a:endParaRPr lang="en-GB" sz="1200" dirty="0"/>
          </a:p>
        </p:txBody>
      </p:sp>
      <p:sp>
        <p:nvSpPr>
          <p:cNvPr id="55" name="Subtitle 2"/>
          <p:cNvSpPr txBox="1">
            <a:spLocks/>
          </p:cNvSpPr>
          <p:nvPr/>
        </p:nvSpPr>
        <p:spPr>
          <a:xfrm>
            <a:off x="1234024" y="3562007"/>
            <a:ext cx="2336770" cy="3202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u="sng" dirty="0" smtClean="0"/>
              <a:t>Mechanical analysis</a:t>
            </a:r>
            <a:endParaRPr lang="en-GB" sz="1400" b="1" u="sng" dirty="0"/>
          </a:p>
        </p:txBody>
      </p:sp>
      <p:sp>
        <p:nvSpPr>
          <p:cNvPr id="56" name="Subtitle 2"/>
          <p:cNvSpPr txBox="1">
            <a:spLocks/>
          </p:cNvSpPr>
          <p:nvPr/>
        </p:nvSpPr>
        <p:spPr>
          <a:xfrm>
            <a:off x="5370005" y="2461442"/>
            <a:ext cx="2336770" cy="3202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1" u="sng" dirty="0" smtClean="0"/>
              <a:t>Thermal analysis</a:t>
            </a:r>
            <a:endParaRPr lang="en-GB" sz="1400" b="1" u="sng" dirty="0"/>
          </a:p>
        </p:txBody>
      </p:sp>
      <p:sp>
        <p:nvSpPr>
          <p:cNvPr id="57" name="Rectangle 56"/>
          <p:cNvSpPr/>
          <p:nvPr/>
        </p:nvSpPr>
        <p:spPr>
          <a:xfrm>
            <a:off x="5168010" y="5723992"/>
            <a:ext cx="3250057" cy="369332"/>
          </a:xfrm>
          <a:prstGeom prst="rect">
            <a:avLst/>
          </a:prstGeom>
        </p:spPr>
        <p:txBody>
          <a:bodyPr wrap="none">
            <a:spAutoFit/>
          </a:bodyPr>
          <a:lstStyle/>
          <a:p>
            <a:pPr marL="285750" indent="-285750">
              <a:buFont typeface="Wingdings" panose="05000000000000000000" pitchFamily="2" charset="2"/>
              <a:buChar char="à"/>
            </a:pPr>
            <a:r>
              <a:rPr lang="en-GB" b="1" dirty="0" smtClean="0"/>
              <a:t>Preliminary design promising</a:t>
            </a:r>
            <a:endParaRPr lang="en-GB" b="1" dirty="0"/>
          </a:p>
        </p:txBody>
      </p:sp>
      <p:sp>
        <p:nvSpPr>
          <p:cNvPr id="58" name="Oval 57"/>
          <p:cNvSpPr/>
          <p:nvPr/>
        </p:nvSpPr>
        <p:spPr>
          <a:xfrm rot="2139721">
            <a:off x="1028400" y="1830562"/>
            <a:ext cx="633475" cy="359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Arrow Connector 59"/>
          <p:cNvCxnSpPr>
            <a:stCxn id="58" idx="7"/>
          </p:cNvCxnSpPr>
          <p:nvPr/>
        </p:nvCxnSpPr>
        <p:spPr>
          <a:xfrm flipV="1">
            <a:off x="1601169" y="1648726"/>
            <a:ext cx="2347397" cy="38885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48589" y="5782593"/>
            <a:ext cx="3326039" cy="338554"/>
          </a:xfrm>
          <a:prstGeom prst="rect">
            <a:avLst/>
          </a:prstGeom>
        </p:spPr>
        <p:txBody>
          <a:bodyPr wrap="none">
            <a:spAutoFit/>
          </a:bodyPr>
          <a:lstStyle/>
          <a:p>
            <a:pPr marL="285750" indent="-285750">
              <a:buFont typeface="Wingdings" panose="05000000000000000000" pitchFamily="2" charset="2"/>
              <a:buChar char="à"/>
            </a:pPr>
            <a:r>
              <a:rPr lang="en-GB" sz="1600" dirty="0" smtClean="0"/>
              <a:t>Mechanical behaviour acceptable</a:t>
            </a:r>
          </a:p>
        </p:txBody>
      </p:sp>
    </p:spTree>
    <p:extLst>
      <p:ext uri="{BB962C8B-B14F-4D97-AF65-F5344CB8AC3E}">
        <p14:creationId xmlns:p14="http://schemas.microsoft.com/office/powerpoint/2010/main" val="516502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9988" y="1164210"/>
            <a:ext cx="4019550" cy="3958590"/>
            <a:chOff x="329988" y="1164210"/>
            <a:chExt cx="4019550" cy="3958590"/>
          </a:xfrm>
        </p:grpSpPr>
        <p:sp>
          <p:nvSpPr>
            <p:cNvPr id="62" name="Oval 61"/>
            <p:cNvSpPr/>
            <p:nvPr/>
          </p:nvSpPr>
          <p:spPr>
            <a:xfrm>
              <a:off x="2299576" y="3077006"/>
              <a:ext cx="144780" cy="145048"/>
            </a:xfrm>
            <a:prstGeom prst="ellipse">
              <a:avLst/>
            </a:prstGeom>
            <a:solidFill>
              <a:srgbClr val="FF000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 name="Group 1"/>
            <p:cNvGrpSpPr/>
            <p:nvPr/>
          </p:nvGrpSpPr>
          <p:grpSpPr>
            <a:xfrm>
              <a:off x="329988" y="1164210"/>
              <a:ext cx="4019550" cy="3958590"/>
              <a:chOff x="329988" y="1164210"/>
              <a:chExt cx="4019550" cy="3958590"/>
            </a:xfrm>
          </p:grpSpPr>
          <p:sp>
            <p:nvSpPr>
              <p:cNvPr id="3" name="Donut 2"/>
              <p:cNvSpPr/>
              <p:nvPr/>
            </p:nvSpPr>
            <p:spPr>
              <a:xfrm>
                <a:off x="329988" y="1164210"/>
                <a:ext cx="4019550" cy="3958590"/>
              </a:xfrm>
              <a:prstGeom prst="donut">
                <a:avLst>
                  <a:gd name="adj" fmla="val 5620"/>
                </a:avLst>
              </a:prstGeom>
              <a:solidFill>
                <a:schemeClr val="tx1"/>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5" name="Straight Arrow Connector 4"/>
              <p:cNvCxnSpPr/>
              <p:nvPr/>
            </p:nvCxnSpPr>
            <p:spPr>
              <a:xfrm flipV="1">
                <a:off x="3008695" y="1944978"/>
                <a:ext cx="648837" cy="534787"/>
              </a:xfrm>
              <a:prstGeom prst="straightConnector1">
                <a:avLst/>
              </a:prstGeom>
              <a:ln>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9233039">
                <a:off x="3068142" y="2158699"/>
                <a:ext cx="705032" cy="261610"/>
              </a:xfrm>
              <a:prstGeom prst="rect">
                <a:avLst/>
              </a:prstGeom>
              <a:noFill/>
            </p:spPr>
            <p:txBody>
              <a:bodyPr wrap="square" rtlCol="0">
                <a:spAutoFit/>
              </a:bodyPr>
              <a:lstStyle/>
              <a:p>
                <a:r>
                  <a:rPr lang="en-GB" sz="1050" dirty="0" smtClean="0"/>
                  <a:t>1.5 mm</a:t>
                </a:r>
              </a:p>
            </p:txBody>
          </p:sp>
          <p:sp>
            <p:nvSpPr>
              <p:cNvPr id="13" name="Donut 12"/>
              <p:cNvSpPr/>
              <p:nvPr/>
            </p:nvSpPr>
            <p:spPr>
              <a:xfrm>
                <a:off x="1363158" y="2193034"/>
                <a:ext cx="1939073" cy="1900943"/>
              </a:xfrm>
              <a:prstGeom prst="donut">
                <a:avLst>
                  <a:gd name="adj" fmla="val 6542"/>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8" name="Donut 77"/>
              <p:cNvSpPr/>
              <p:nvPr/>
            </p:nvSpPr>
            <p:spPr>
              <a:xfrm>
                <a:off x="1482237" y="2292652"/>
                <a:ext cx="1697870" cy="1716492"/>
              </a:xfrm>
              <a:prstGeom prst="donut">
                <a:avLst>
                  <a:gd name="adj" fmla="val 2118"/>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sp>
        <p:nvSpPr>
          <p:cNvPr id="7" name="TextBox 6"/>
          <p:cNvSpPr txBox="1"/>
          <p:nvPr/>
        </p:nvSpPr>
        <p:spPr>
          <a:xfrm>
            <a:off x="1992631" y="9933"/>
            <a:ext cx="5158739" cy="584775"/>
          </a:xfrm>
          <a:prstGeom prst="rect">
            <a:avLst/>
          </a:prstGeom>
          <a:noFill/>
        </p:spPr>
        <p:txBody>
          <a:bodyPr wrap="square" rtlCol="0">
            <a:spAutoFit/>
          </a:bodyPr>
          <a:lstStyle/>
          <a:p>
            <a:pPr algn="ctr"/>
            <a:r>
              <a:rPr lang="en-GB" sz="3200" dirty="0" smtClean="0"/>
              <a:t>Thermal load to cold bore</a:t>
            </a:r>
            <a:endParaRPr lang="en-GB" dirty="0"/>
          </a:p>
        </p:txBody>
      </p:sp>
      <p:sp>
        <p:nvSpPr>
          <p:cNvPr id="8" name="TextBox 7"/>
          <p:cNvSpPr txBox="1"/>
          <p:nvPr/>
        </p:nvSpPr>
        <p:spPr>
          <a:xfrm>
            <a:off x="5114351" y="4070526"/>
            <a:ext cx="2673289" cy="369332"/>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t>Electron cloud effect</a:t>
            </a:r>
          </a:p>
        </p:txBody>
      </p:sp>
      <p:sp>
        <p:nvSpPr>
          <p:cNvPr id="9" name="TextBox 8"/>
          <p:cNvSpPr txBox="1"/>
          <p:nvPr/>
        </p:nvSpPr>
        <p:spPr>
          <a:xfrm>
            <a:off x="1081859" y="5520541"/>
            <a:ext cx="6980283" cy="369332"/>
          </a:xfrm>
          <a:prstGeom prst="rect">
            <a:avLst/>
          </a:prstGeom>
          <a:noFill/>
        </p:spPr>
        <p:txBody>
          <a:bodyPr wrap="square" rtlCol="0">
            <a:spAutoFit/>
          </a:bodyPr>
          <a:lstStyle/>
          <a:p>
            <a:r>
              <a:rPr lang="en-GB" dirty="0" smtClean="0"/>
              <a:t>Total thermal load transferred to cold bore: 99.73 </a:t>
            </a:r>
            <a:r>
              <a:rPr lang="en-GB" dirty="0" err="1" smtClean="0"/>
              <a:t>mW</a:t>
            </a:r>
            <a:r>
              <a:rPr lang="en-GB" dirty="0" smtClean="0"/>
              <a:t>/m </a:t>
            </a:r>
          </a:p>
        </p:txBody>
      </p:sp>
      <p:sp>
        <p:nvSpPr>
          <p:cNvPr id="64" name="TextBox 63"/>
          <p:cNvSpPr txBox="1"/>
          <p:nvPr/>
        </p:nvSpPr>
        <p:spPr>
          <a:xfrm>
            <a:off x="4606404" y="1372378"/>
            <a:ext cx="367265" cy="369332"/>
          </a:xfrm>
          <a:prstGeom prst="rect">
            <a:avLst/>
          </a:prstGeom>
          <a:noFill/>
        </p:spPr>
        <p:txBody>
          <a:bodyPr wrap="square" rtlCol="0">
            <a:spAutoFit/>
          </a:bodyPr>
          <a:lstStyle/>
          <a:p>
            <a:r>
              <a:rPr lang="en-GB" dirty="0" smtClean="0"/>
              <a:t>1</a:t>
            </a:r>
          </a:p>
        </p:txBody>
      </p:sp>
      <p:sp>
        <p:nvSpPr>
          <p:cNvPr id="65" name="TextBox 64"/>
          <p:cNvSpPr txBox="1"/>
          <p:nvPr/>
        </p:nvSpPr>
        <p:spPr>
          <a:xfrm>
            <a:off x="4606404" y="3569978"/>
            <a:ext cx="367265" cy="369332"/>
          </a:xfrm>
          <a:prstGeom prst="rect">
            <a:avLst/>
          </a:prstGeom>
          <a:noFill/>
        </p:spPr>
        <p:txBody>
          <a:bodyPr wrap="square" rtlCol="0">
            <a:spAutoFit/>
          </a:bodyPr>
          <a:lstStyle/>
          <a:p>
            <a:r>
              <a:rPr lang="en-GB" dirty="0" smtClean="0"/>
              <a:t>5</a:t>
            </a:r>
          </a:p>
        </p:txBody>
      </p:sp>
      <p:sp>
        <p:nvSpPr>
          <p:cNvPr id="66" name="TextBox 65"/>
          <p:cNvSpPr txBox="1"/>
          <p:nvPr/>
        </p:nvSpPr>
        <p:spPr>
          <a:xfrm>
            <a:off x="4606404" y="4075784"/>
            <a:ext cx="367265" cy="369332"/>
          </a:xfrm>
          <a:prstGeom prst="rect">
            <a:avLst/>
          </a:prstGeom>
          <a:noFill/>
        </p:spPr>
        <p:txBody>
          <a:bodyPr wrap="square" rtlCol="0">
            <a:spAutoFit/>
          </a:bodyPr>
          <a:lstStyle/>
          <a:p>
            <a:r>
              <a:rPr lang="en-GB" dirty="0" smtClean="0"/>
              <a:t>6</a:t>
            </a:r>
          </a:p>
        </p:txBody>
      </p:sp>
      <p:sp>
        <p:nvSpPr>
          <p:cNvPr id="68" name="TextBox 67"/>
          <p:cNvSpPr txBox="1"/>
          <p:nvPr/>
        </p:nvSpPr>
        <p:spPr>
          <a:xfrm>
            <a:off x="4606404" y="2496470"/>
            <a:ext cx="367265" cy="369332"/>
          </a:xfrm>
          <a:prstGeom prst="rect">
            <a:avLst/>
          </a:prstGeom>
          <a:noFill/>
        </p:spPr>
        <p:txBody>
          <a:bodyPr wrap="square" rtlCol="0">
            <a:spAutoFit/>
          </a:bodyPr>
          <a:lstStyle/>
          <a:p>
            <a:r>
              <a:rPr lang="en-GB" dirty="0" smtClean="0"/>
              <a:t>3</a:t>
            </a:r>
          </a:p>
        </p:txBody>
      </p:sp>
      <p:sp>
        <p:nvSpPr>
          <p:cNvPr id="69" name="TextBox 68"/>
          <p:cNvSpPr txBox="1"/>
          <p:nvPr/>
        </p:nvSpPr>
        <p:spPr>
          <a:xfrm>
            <a:off x="4606404" y="1947389"/>
            <a:ext cx="367265" cy="369332"/>
          </a:xfrm>
          <a:prstGeom prst="rect">
            <a:avLst/>
          </a:prstGeom>
          <a:noFill/>
        </p:spPr>
        <p:txBody>
          <a:bodyPr wrap="square" rtlCol="0">
            <a:spAutoFit/>
          </a:bodyPr>
          <a:lstStyle/>
          <a:p>
            <a:r>
              <a:rPr lang="en-GB" dirty="0" smtClean="0"/>
              <a:t>2</a:t>
            </a:r>
          </a:p>
        </p:txBody>
      </p:sp>
      <p:sp>
        <p:nvSpPr>
          <p:cNvPr id="75" name="TextBox 74"/>
          <p:cNvSpPr txBox="1"/>
          <p:nvPr/>
        </p:nvSpPr>
        <p:spPr>
          <a:xfrm>
            <a:off x="4606404" y="3045551"/>
            <a:ext cx="367265" cy="369332"/>
          </a:xfrm>
          <a:prstGeom prst="rect">
            <a:avLst/>
          </a:prstGeom>
          <a:noFill/>
        </p:spPr>
        <p:txBody>
          <a:bodyPr wrap="square" rtlCol="0">
            <a:spAutoFit/>
          </a:bodyPr>
          <a:lstStyle/>
          <a:p>
            <a:r>
              <a:rPr lang="en-GB" dirty="0" smtClean="0"/>
              <a:t>4</a:t>
            </a:r>
          </a:p>
        </p:txBody>
      </p:sp>
      <p:sp>
        <p:nvSpPr>
          <p:cNvPr id="6" name="Isosceles Triangle 5"/>
          <p:cNvSpPr/>
          <p:nvPr/>
        </p:nvSpPr>
        <p:spPr>
          <a:xfrm>
            <a:off x="2187898" y="1446619"/>
            <a:ext cx="311507" cy="72776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Isosceles Triangle 10"/>
          <p:cNvSpPr/>
          <p:nvPr/>
        </p:nvSpPr>
        <p:spPr>
          <a:xfrm rot="1897228" flipV="1">
            <a:off x="1467685" y="3883138"/>
            <a:ext cx="246378" cy="72493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Isosceles Triangle 11"/>
          <p:cNvSpPr/>
          <p:nvPr/>
        </p:nvSpPr>
        <p:spPr>
          <a:xfrm rot="19597874" flipV="1">
            <a:off x="2978224" y="3857775"/>
            <a:ext cx="297632" cy="73284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Freeform 29"/>
          <p:cNvSpPr/>
          <p:nvPr/>
        </p:nvSpPr>
        <p:spPr>
          <a:xfrm rot="15074519" flipH="1" flipV="1">
            <a:off x="796369" y="2280402"/>
            <a:ext cx="707717" cy="375795"/>
          </a:xfrm>
          <a:custGeom>
            <a:avLst/>
            <a:gdLst>
              <a:gd name="connsiteX0" fmla="*/ 1524000 w 1528262"/>
              <a:gd name="connsiteY0" fmla="*/ 0 h 1866900"/>
              <a:gd name="connsiteX1" fmla="*/ 1424940 w 1528262"/>
              <a:gd name="connsiteY1" fmla="*/ 701040 h 1866900"/>
              <a:gd name="connsiteX2" fmla="*/ 830580 w 1528262"/>
              <a:gd name="connsiteY2" fmla="*/ 617220 h 1866900"/>
              <a:gd name="connsiteX3" fmla="*/ 731520 w 1528262"/>
              <a:gd name="connsiteY3" fmla="*/ 1295400 h 1866900"/>
              <a:gd name="connsiteX4" fmla="*/ 76200 w 1528262"/>
              <a:gd name="connsiteY4" fmla="*/ 1249680 h 1866900"/>
              <a:gd name="connsiteX5" fmla="*/ 0 w 1528262"/>
              <a:gd name="connsiteY5" fmla="*/ 1866900 h 1866900"/>
              <a:gd name="connsiteX0" fmla="*/ 1524000 w 1528262"/>
              <a:gd name="connsiteY0" fmla="*/ 0 h 1866900"/>
              <a:gd name="connsiteX1" fmla="*/ 1424940 w 1528262"/>
              <a:gd name="connsiteY1" fmla="*/ 701040 h 1866900"/>
              <a:gd name="connsiteX2" fmla="*/ 830580 w 1528262"/>
              <a:gd name="connsiteY2" fmla="*/ 617220 h 1866900"/>
              <a:gd name="connsiteX3" fmla="*/ 731520 w 1528262"/>
              <a:gd name="connsiteY3" fmla="*/ 1295400 h 1866900"/>
              <a:gd name="connsiteX4" fmla="*/ 76200 w 1528262"/>
              <a:gd name="connsiteY4" fmla="*/ 1249682 h 1866900"/>
              <a:gd name="connsiteX5" fmla="*/ 0 w 1528262"/>
              <a:gd name="connsiteY5" fmla="*/ 1866900 h 1866900"/>
              <a:gd name="connsiteX0" fmla="*/ 1753768 w 1758030"/>
              <a:gd name="connsiteY0" fmla="*/ 0 h 1836772"/>
              <a:gd name="connsiteX1" fmla="*/ 1654708 w 1758030"/>
              <a:gd name="connsiteY1" fmla="*/ 701040 h 1836772"/>
              <a:gd name="connsiteX2" fmla="*/ 1060348 w 1758030"/>
              <a:gd name="connsiteY2" fmla="*/ 617220 h 1836772"/>
              <a:gd name="connsiteX3" fmla="*/ 961288 w 1758030"/>
              <a:gd name="connsiteY3" fmla="*/ 1295400 h 1836772"/>
              <a:gd name="connsiteX4" fmla="*/ 305968 w 1758030"/>
              <a:gd name="connsiteY4" fmla="*/ 1249682 h 1836772"/>
              <a:gd name="connsiteX5" fmla="*/ 0 w 1758030"/>
              <a:gd name="connsiteY5" fmla="*/ 1836770 h 183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030" h="1836772">
                <a:moveTo>
                  <a:pt x="1753768" y="0"/>
                </a:moveTo>
                <a:cubicBezTo>
                  <a:pt x="1762023" y="299085"/>
                  <a:pt x="1770278" y="598170"/>
                  <a:pt x="1654708" y="701040"/>
                </a:cubicBezTo>
                <a:cubicBezTo>
                  <a:pt x="1539138" y="803910"/>
                  <a:pt x="1175918" y="518160"/>
                  <a:pt x="1060348" y="617220"/>
                </a:cubicBezTo>
                <a:cubicBezTo>
                  <a:pt x="944778" y="716280"/>
                  <a:pt x="1087018" y="1189990"/>
                  <a:pt x="961288" y="1295400"/>
                </a:cubicBezTo>
                <a:cubicBezTo>
                  <a:pt x="835558" y="1400810"/>
                  <a:pt x="466183" y="1159454"/>
                  <a:pt x="305968" y="1249682"/>
                </a:cubicBezTo>
                <a:cubicBezTo>
                  <a:pt x="145753" y="1339910"/>
                  <a:pt x="31750" y="1717390"/>
                  <a:pt x="0" y="1836770"/>
                </a:cubicBezTo>
              </a:path>
            </a:pathLst>
          </a:custGeom>
          <a:noFill/>
          <a:ln>
            <a:solidFill>
              <a:srgbClr val="C0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2" name="Freeform 31"/>
          <p:cNvSpPr/>
          <p:nvPr/>
        </p:nvSpPr>
        <p:spPr>
          <a:xfrm rot="14278483" flipH="1" flipV="1">
            <a:off x="662349" y="2661034"/>
            <a:ext cx="707717" cy="375795"/>
          </a:xfrm>
          <a:custGeom>
            <a:avLst/>
            <a:gdLst>
              <a:gd name="connsiteX0" fmla="*/ 1524000 w 1528262"/>
              <a:gd name="connsiteY0" fmla="*/ 0 h 1866900"/>
              <a:gd name="connsiteX1" fmla="*/ 1424940 w 1528262"/>
              <a:gd name="connsiteY1" fmla="*/ 701040 h 1866900"/>
              <a:gd name="connsiteX2" fmla="*/ 830580 w 1528262"/>
              <a:gd name="connsiteY2" fmla="*/ 617220 h 1866900"/>
              <a:gd name="connsiteX3" fmla="*/ 731520 w 1528262"/>
              <a:gd name="connsiteY3" fmla="*/ 1295400 h 1866900"/>
              <a:gd name="connsiteX4" fmla="*/ 76200 w 1528262"/>
              <a:gd name="connsiteY4" fmla="*/ 1249680 h 1866900"/>
              <a:gd name="connsiteX5" fmla="*/ 0 w 1528262"/>
              <a:gd name="connsiteY5" fmla="*/ 1866900 h 1866900"/>
              <a:gd name="connsiteX0" fmla="*/ 1524000 w 1528262"/>
              <a:gd name="connsiteY0" fmla="*/ 0 h 1866900"/>
              <a:gd name="connsiteX1" fmla="*/ 1424940 w 1528262"/>
              <a:gd name="connsiteY1" fmla="*/ 701040 h 1866900"/>
              <a:gd name="connsiteX2" fmla="*/ 830580 w 1528262"/>
              <a:gd name="connsiteY2" fmla="*/ 617220 h 1866900"/>
              <a:gd name="connsiteX3" fmla="*/ 731520 w 1528262"/>
              <a:gd name="connsiteY3" fmla="*/ 1295400 h 1866900"/>
              <a:gd name="connsiteX4" fmla="*/ 76200 w 1528262"/>
              <a:gd name="connsiteY4" fmla="*/ 1249682 h 1866900"/>
              <a:gd name="connsiteX5" fmla="*/ 0 w 1528262"/>
              <a:gd name="connsiteY5" fmla="*/ 1866900 h 1866900"/>
              <a:gd name="connsiteX0" fmla="*/ 1753768 w 1758030"/>
              <a:gd name="connsiteY0" fmla="*/ 0 h 1836772"/>
              <a:gd name="connsiteX1" fmla="*/ 1654708 w 1758030"/>
              <a:gd name="connsiteY1" fmla="*/ 701040 h 1836772"/>
              <a:gd name="connsiteX2" fmla="*/ 1060348 w 1758030"/>
              <a:gd name="connsiteY2" fmla="*/ 617220 h 1836772"/>
              <a:gd name="connsiteX3" fmla="*/ 961288 w 1758030"/>
              <a:gd name="connsiteY3" fmla="*/ 1295400 h 1836772"/>
              <a:gd name="connsiteX4" fmla="*/ 305968 w 1758030"/>
              <a:gd name="connsiteY4" fmla="*/ 1249682 h 1836772"/>
              <a:gd name="connsiteX5" fmla="*/ 0 w 1758030"/>
              <a:gd name="connsiteY5" fmla="*/ 1836770 h 183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030" h="1836772">
                <a:moveTo>
                  <a:pt x="1753768" y="0"/>
                </a:moveTo>
                <a:cubicBezTo>
                  <a:pt x="1762023" y="299085"/>
                  <a:pt x="1770278" y="598170"/>
                  <a:pt x="1654708" y="701040"/>
                </a:cubicBezTo>
                <a:cubicBezTo>
                  <a:pt x="1539138" y="803910"/>
                  <a:pt x="1175918" y="518160"/>
                  <a:pt x="1060348" y="617220"/>
                </a:cubicBezTo>
                <a:cubicBezTo>
                  <a:pt x="944778" y="716280"/>
                  <a:pt x="1087018" y="1189990"/>
                  <a:pt x="961288" y="1295400"/>
                </a:cubicBezTo>
                <a:cubicBezTo>
                  <a:pt x="835558" y="1400810"/>
                  <a:pt x="466183" y="1159454"/>
                  <a:pt x="305968" y="1249682"/>
                </a:cubicBezTo>
                <a:cubicBezTo>
                  <a:pt x="145753" y="1339910"/>
                  <a:pt x="31750" y="1717390"/>
                  <a:pt x="0" y="1836770"/>
                </a:cubicBezTo>
              </a:path>
            </a:pathLst>
          </a:custGeom>
          <a:noFill/>
          <a:ln>
            <a:solidFill>
              <a:srgbClr val="C0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3" name="Freeform 32"/>
          <p:cNvSpPr/>
          <p:nvPr/>
        </p:nvSpPr>
        <p:spPr>
          <a:xfrm rot="12919091" flipH="1" flipV="1">
            <a:off x="609612" y="3018920"/>
            <a:ext cx="707717" cy="375795"/>
          </a:xfrm>
          <a:custGeom>
            <a:avLst/>
            <a:gdLst>
              <a:gd name="connsiteX0" fmla="*/ 1524000 w 1528262"/>
              <a:gd name="connsiteY0" fmla="*/ 0 h 1866900"/>
              <a:gd name="connsiteX1" fmla="*/ 1424940 w 1528262"/>
              <a:gd name="connsiteY1" fmla="*/ 701040 h 1866900"/>
              <a:gd name="connsiteX2" fmla="*/ 830580 w 1528262"/>
              <a:gd name="connsiteY2" fmla="*/ 617220 h 1866900"/>
              <a:gd name="connsiteX3" fmla="*/ 731520 w 1528262"/>
              <a:gd name="connsiteY3" fmla="*/ 1295400 h 1866900"/>
              <a:gd name="connsiteX4" fmla="*/ 76200 w 1528262"/>
              <a:gd name="connsiteY4" fmla="*/ 1249680 h 1866900"/>
              <a:gd name="connsiteX5" fmla="*/ 0 w 1528262"/>
              <a:gd name="connsiteY5" fmla="*/ 1866900 h 1866900"/>
              <a:gd name="connsiteX0" fmla="*/ 1524000 w 1528262"/>
              <a:gd name="connsiteY0" fmla="*/ 0 h 1866900"/>
              <a:gd name="connsiteX1" fmla="*/ 1424940 w 1528262"/>
              <a:gd name="connsiteY1" fmla="*/ 701040 h 1866900"/>
              <a:gd name="connsiteX2" fmla="*/ 830580 w 1528262"/>
              <a:gd name="connsiteY2" fmla="*/ 617220 h 1866900"/>
              <a:gd name="connsiteX3" fmla="*/ 731520 w 1528262"/>
              <a:gd name="connsiteY3" fmla="*/ 1295400 h 1866900"/>
              <a:gd name="connsiteX4" fmla="*/ 76200 w 1528262"/>
              <a:gd name="connsiteY4" fmla="*/ 1249682 h 1866900"/>
              <a:gd name="connsiteX5" fmla="*/ 0 w 1528262"/>
              <a:gd name="connsiteY5" fmla="*/ 1866900 h 1866900"/>
              <a:gd name="connsiteX0" fmla="*/ 1753768 w 1758030"/>
              <a:gd name="connsiteY0" fmla="*/ 0 h 1836772"/>
              <a:gd name="connsiteX1" fmla="*/ 1654708 w 1758030"/>
              <a:gd name="connsiteY1" fmla="*/ 701040 h 1836772"/>
              <a:gd name="connsiteX2" fmla="*/ 1060348 w 1758030"/>
              <a:gd name="connsiteY2" fmla="*/ 617220 h 1836772"/>
              <a:gd name="connsiteX3" fmla="*/ 961288 w 1758030"/>
              <a:gd name="connsiteY3" fmla="*/ 1295400 h 1836772"/>
              <a:gd name="connsiteX4" fmla="*/ 305968 w 1758030"/>
              <a:gd name="connsiteY4" fmla="*/ 1249682 h 1836772"/>
              <a:gd name="connsiteX5" fmla="*/ 0 w 1758030"/>
              <a:gd name="connsiteY5" fmla="*/ 1836770 h 183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030" h="1836772">
                <a:moveTo>
                  <a:pt x="1753768" y="0"/>
                </a:moveTo>
                <a:cubicBezTo>
                  <a:pt x="1762023" y="299085"/>
                  <a:pt x="1770278" y="598170"/>
                  <a:pt x="1654708" y="701040"/>
                </a:cubicBezTo>
                <a:cubicBezTo>
                  <a:pt x="1539138" y="803910"/>
                  <a:pt x="1175918" y="518160"/>
                  <a:pt x="1060348" y="617220"/>
                </a:cubicBezTo>
                <a:cubicBezTo>
                  <a:pt x="944778" y="716280"/>
                  <a:pt x="1087018" y="1189990"/>
                  <a:pt x="961288" y="1295400"/>
                </a:cubicBezTo>
                <a:cubicBezTo>
                  <a:pt x="835558" y="1400810"/>
                  <a:pt x="466183" y="1159454"/>
                  <a:pt x="305968" y="1249682"/>
                </a:cubicBezTo>
                <a:cubicBezTo>
                  <a:pt x="145753" y="1339910"/>
                  <a:pt x="31750" y="1717390"/>
                  <a:pt x="0" y="1836770"/>
                </a:cubicBezTo>
              </a:path>
            </a:pathLst>
          </a:custGeom>
          <a:noFill/>
          <a:ln>
            <a:solidFill>
              <a:srgbClr val="C0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40" name="Elbow Connector 39"/>
          <p:cNvCxnSpPr/>
          <p:nvPr/>
        </p:nvCxnSpPr>
        <p:spPr>
          <a:xfrm>
            <a:off x="2361214" y="3136915"/>
            <a:ext cx="1758356" cy="175358"/>
          </a:xfrm>
          <a:prstGeom prst="bentConnector3">
            <a:avLst>
              <a:gd name="adj1" fmla="val 50000"/>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316633" y="3953332"/>
            <a:ext cx="458794" cy="728393"/>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12" idx="3"/>
          </p:cNvCxnSpPr>
          <p:nvPr/>
        </p:nvCxnSpPr>
        <p:spPr>
          <a:xfrm>
            <a:off x="2925499" y="3918180"/>
            <a:ext cx="505960" cy="763545"/>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2187898" y="3143505"/>
            <a:ext cx="181052" cy="436669"/>
          </a:xfrm>
          <a:prstGeom prst="line">
            <a:avLst/>
          </a:prstGeom>
          <a:ln>
            <a:solidFill>
              <a:srgbClr val="7030A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187898" y="3580174"/>
            <a:ext cx="182240" cy="1317038"/>
          </a:xfrm>
          <a:prstGeom prst="line">
            <a:avLst/>
          </a:prstGeom>
          <a:ln>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344991" y="1446619"/>
            <a:ext cx="367265" cy="369332"/>
          </a:xfrm>
          <a:prstGeom prst="rect">
            <a:avLst/>
          </a:prstGeom>
          <a:noFill/>
        </p:spPr>
        <p:txBody>
          <a:bodyPr wrap="square" rtlCol="0">
            <a:spAutoFit/>
          </a:bodyPr>
          <a:lstStyle/>
          <a:p>
            <a:r>
              <a:rPr lang="en-GB" dirty="0" smtClean="0"/>
              <a:t>4</a:t>
            </a:r>
          </a:p>
        </p:txBody>
      </p:sp>
      <p:sp>
        <p:nvSpPr>
          <p:cNvPr id="70" name="TextBox 69"/>
          <p:cNvSpPr txBox="1"/>
          <p:nvPr/>
        </p:nvSpPr>
        <p:spPr>
          <a:xfrm>
            <a:off x="2256372" y="4231265"/>
            <a:ext cx="367265" cy="369332"/>
          </a:xfrm>
          <a:prstGeom prst="rect">
            <a:avLst/>
          </a:prstGeom>
          <a:noFill/>
        </p:spPr>
        <p:txBody>
          <a:bodyPr wrap="square" rtlCol="0">
            <a:spAutoFit/>
          </a:bodyPr>
          <a:lstStyle/>
          <a:p>
            <a:r>
              <a:rPr lang="en-GB" dirty="0" smtClean="0"/>
              <a:t>1</a:t>
            </a:r>
          </a:p>
        </p:txBody>
      </p:sp>
      <p:sp>
        <p:nvSpPr>
          <p:cNvPr id="71" name="TextBox 70"/>
          <p:cNvSpPr txBox="1"/>
          <p:nvPr/>
        </p:nvSpPr>
        <p:spPr>
          <a:xfrm>
            <a:off x="3391609" y="2992953"/>
            <a:ext cx="367265" cy="369332"/>
          </a:xfrm>
          <a:prstGeom prst="rect">
            <a:avLst/>
          </a:prstGeom>
          <a:noFill/>
        </p:spPr>
        <p:txBody>
          <a:bodyPr wrap="square" rtlCol="0">
            <a:spAutoFit/>
          </a:bodyPr>
          <a:lstStyle/>
          <a:p>
            <a:r>
              <a:rPr lang="en-GB" dirty="0" smtClean="0"/>
              <a:t>2</a:t>
            </a:r>
          </a:p>
        </p:txBody>
      </p:sp>
      <p:sp>
        <p:nvSpPr>
          <p:cNvPr id="72" name="TextBox 71"/>
          <p:cNvSpPr txBox="1"/>
          <p:nvPr/>
        </p:nvSpPr>
        <p:spPr>
          <a:xfrm>
            <a:off x="1040128" y="2223189"/>
            <a:ext cx="367265" cy="369332"/>
          </a:xfrm>
          <a:prstGeom prst="rect">
            <a:avLst/>
          </a:prstGeom>
          <a:noFill/>
        </p:spPr>
        <p:txBody>
          <a:bodyPr wrap="square" rtlCol="0">
            <a:spAutoFit/>
          </a:bodyPr>
          <a:lstStyle/>
          <a:p>
            <a:r>
              <a:rPr lang="en-GB" dirty="0" smtClean="0"/>
              <a:t>3</a:t>
            </a:r>
          </a:p>
        </p:txBody>
      </p:sp>
      <p:sp>
        <p:nvSpPr>
          <p:cNvPr id="73" name="TextBox 72"/>
          <p:cNvSpPr txBox="1"/>
          <p:nvPr/>
        </p:nvSpPr>
        <p:spPr>
          <a:xfrm>
            <a:off x="1302359" y="4014212"/>
            <a:ext cx="367265" cy="369332"/>
          </a:xfrm>
          <a:prstGeom prst="rect">
            <a:avLst/>
          </a:prstGeom>
          <a:noFill/>
        </p:spPr>
        <p:txBody>
          <a:bodyPr wrap="square" rtlCol="0">
            <a:spAutoFit/>
          </a:bodyPr>
          <a:lstStyle/>
          <a:p>
            <a:r>
              <a:rPr lang="en-GB" dirty="0" smtClean="0"/>
              <a:t>4</a:t>
            </a:r>
          </a:p>
        </p:txBody>
      </p:sp>
      <p:sp>
        <p:nvSpPr>
          <p:cNvPr id="74" name="TextBox 73"/>
          <p:cNvSpPr txBox="1"/>
          <p:nvPr/>
        </p:nvSpPr>
        <p:spPr>
          <a:xfrm>
            <a:off x="3129368" y="3969220"/>
            <a:ext cx="367265" cy="369332"/>
          </a:xfrm>
          <a:prstGeom prst="rect">
            <a:avLst/>
          </a:prstGeom>
          <a:noFill/>
        </p:spPr>
        <p:txBody>
          <a:bodyPr wrap="square" rtlCol="0">
            <a:spAutoFit/>
          </a:bodyPr>
          <a:lstStyle/>
          <a:p>
            <a:r>
              <a:rPr lang="en-GB" dirty="0" smtClean="0"/>
              <a:t>4</a:t>
            </a:r>
          </a:p>
        </p:txBody>
      </p:sp>
      <p:sp>
        <p:nvSpPr>
          <p:cNvPr id="76" name="TextBox 75"/>
          <p:cNvSpPr txBox="1"/>
          <p:nvPr/>
        </p:nvSpPr>
        <p:spPr>
          <a:xfrm>
            <a:off x="1730028" y="2412713"/>
            <a:ext cx="367265" cy="369332"/>
          </a:xfrm>
          <a:prstGeom prst="rect">
            <a:avLst/>
          </a:prstGeom>
          <a:noFill/>
        </p:spPr>
        <p:txBody>
          <a:bodyPr wrap="square" rtlCol="0">
            <a:spAutoFit/>
          </a:bodyPr>
          <a:lstStyle/>
          <a:p>
            <a:r>
              <a:rPr lang="en-GB" dirty="0" smtClean="0"/>
              <a:t>5</a:t>
            </a:r>
          </a:p>
        </p:txBody>
      </p:sp>
      <p:sp>
        <p:nvSpPr>
          <p:cNvPr id="77" name="TextBox 76"/>
          <p:cNvSpPr txBox="1"/>
          <p:nvPr/>
        </p:nvSpPr>
        <p:spPr>
          <a:xfrm>
            <a:off x="1463749" y="3170027"/>
            <a:ext cx="367265" cy="369332"/>
          </a:xfrm>
          <a:prstGeom prst="rect">
            <a:avLst/>
          </a:prstGeom>
          <a:noFill/>
        </p:spPr>
        <p:txBody>
          <a:bodyPr wrap="square" rtlCol="0">
            <a:spAutoFit/>
          </a:bodyPr>
          <a:lstStyle/>
          <a:p>
            <a:r>
              <a:rPr lang="en-GB" dirty="0" smtClean="0"/>
              <a:t>6</a:t>
            </a:r>
          </a:p>
        </p:txBody>
      </p:sp>
      <p:cxnSp>
        <p:nvCxnSpPr>
          <p:cNvPr id="81" name="Straight Connector 80"/>
          <p:cNvCxnSpPr/>
          <p:nvPr/>
        </p:nvCxnSpPr>
        <p:spPr>
          <a:xfrm>
            <a:off x="5743416" y="3655213"/>
            <a:ext cx="932474" cy="255730"/>
          </a:xfrm>
          <a:prstGeom prst="line">
            <a:avLst/>
          </a:prstGeom>
          <a:ln w="127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5743416" y="3655213"/>
            <a:ext cx="932474" cy="255730"/>
          </a:xfrm>
          <a:prstGeom prst="line">
            <a:avLst/>
          </a:prstGeom>
          <a:ln w="127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5743416" y="4139977"/>
            <a:ext cx="932474" cy="255730"/>
          </a:xfrm>
          <a:prstGeom prst="line">
            <a:avLst/>
          </a:prstGeom>
          <a:ln w="127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5743416" y="4139977"/>
            <a:ext cx="932474" cy="255730"/>
          </a:xfrm>
          <a:prstGeom prst="line">
            <a:avLst/>
          </a:prstGeom>
          <a:ln w="127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4973669" y="4712546"/>
            <a:ext cx="3581395" cy="369332"/>
          </a:xfrm>
          <a:prstGeom prst="rect">
            <a:avLst/>
          </a:prstGeom>
          <a:noFill/>
        </p:spPr>
        <p:txBody>
          <a:bodyPr wrap="square" rtlCol="0">
            <a:spAutoFit/>
          </a:bodyPr>
          <a:lstStyle/>
          <a:p>
            <a:r>
              <a:rPr lang="en-GB" u="sng" dirty="0" smtClean="0"/>
              <a:t>Max power allowed: 100 </a:t>
            </a:r>
            <a:r>
              <a:rPr lang="en-GB" u="sng" dirty="0" err="1" smtClean="0"/>
              <a:t>mW</a:t>
            </a:r>
            <a:r>
              <a:rPr lang="en-GB" u="sng" dirty="0" smtClean="0"/>
              <a:t>/m</a:t>
            </a:r>
          </a:p>
        </p:txBody>
      </p:sp>
      <p:cxnSp>
        <p:nvCxnSpPr>
          <p:cNvPr id="94" name="Straight Arrow Connector 93"/>
          <p:cNvCxnSpPr/>
          <p:nvPr/>
        </p:nvCxnSpPr>
        <p:spPr>
          <a:xfrm flipV="1">
            <a:off x="2372443" y="2670219"/>
            <a:ext cx="553533" cy="462508"/>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2340315" y="1301571"/>
            <a:ext cx="7068" cy="891463"/>
          </a:xfrm>
          <a:prstGeom prst="straightConnector1">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114351" y="1378821"/>
            <a:ext cx="3448380" cy="369332"/>
          </a:xfrm>
          <a:prstGeom prst="rect">
            <a:avLst/>
          </a:prstGeom>
        </p:spPr>
        <p:txBody>
          <a:bodyPr wrap="none">
            <a:spAutoFit/>
          </a:bodyPr>
          <a:lstStyle/>
          <a:p>
            <a:pPr marL="285750" indent="-285750" algn="just">
              <a:buFont typeface="Arial" panose="020B0604020202020204" pitchFamily="34" charset="0"/>
              <a:buChar char="•"/>
            </a:pPr>
            <a:r>
              <a:rPr lang="en-GB" dirty="0"/>
              <a:t>Nuclear scattering: </a:t>
            </a:r>
            <a:r>
              <a:rPr lang="en-GB" dirty="0" smtClean="0"/>
              <a:t>46 </a:t>
            </a:r>
            <a:r>
              <a:rPr lang="en-GB" dirty="0" err="1"/>
              <a:t>mW</a:t>
            </a:r>
            <a:r>
              <a:rPr lang="en-GB" dirty="0"/>
              <a:t>/m</a:t>
            </a:r>
          </a:p>
        </p:txBody>
      </p:sp>
      <p:sp>
        <p:nvSpPr>
          <p:cNvPr id="16" name="Rectangle 15"/>
          <p:cNvSpPr/>
          <p:nvPr/>
        </p:nvSpPr>
        <p:spPr>
          <a:xfrm>
            <a:off x="5178471" y="1947389"/>
            <a:ext cx="3845925" cy="369332"/>
          </a:xfrm>
          <a:prstGeom prst="rect">
            <a:avLst/>
          </a:prstGeom>
        </p:spPr>
        <p:txBody>
          <a:bodyPr wrap="none">
            <a:spAutoFit/>
          </a:bodyPr>
          <a:lstStyle/>
          <a:p>
            <a:pPr marL="285750" indent="-285750" algn="just">
              <a:buFont typeface="Arial" panose="020B0604020202020204" pitchFamily="34" charset="0"/>
              <a:buChar char="•"/>
            </a:pPr>
            <a:r>
              <a:rPr lang="en-GB" dirty="0"/>
              <a:t>Synchrotron radiation: </a:t>
            </a:r>
            <a:r>
              <a:rPr lang="en-GB" dirty="0" smtClean="0"/>
              <a:t>2.4 </a:t>
            </a:r>
            <a:r>
              <a:rPr lang="en-GB" dirty="0" err="1"/>
              <a:t>mW</a:t>
            </a:r>
            <a:r>
              <a:rPr lang="en-GB" dirty="0"/>
              <a:t>/m</a:t>
            </a:r>
          </a:p>
        </p:txBody>
      </p:sp>
      <p:sp>
        <p:nvSpPr>
          <p:cNvPr id="17" name="Rectangle 16"/>
          <p:cNvSpPr/>
          <p:nvPr/>
        </p:nvSpPr>
        <p:spPr>
          <a:xfrm>
            <a:off x="5114351" y="2495266"/>
            <a:ext cx="3576620" cy="369332"/>
          </a:xfrm>
          <a:prstGeom prst="rect">
            <a:avLst/>
          </a:prstGeom>
        </p:spPr>
        <p:txBody>
          <a:bodyPr wrap="none">
            <a:spAutoFit/>
          </a:bodyPr>
          <a:lstStyle/>
          <a:p>
            <a:pPr marL="285750" indent="-285750" algn="just">
              <a:buFont typeface="Arial" panose="020B0604020202020204" pitchFamily="34" charset="0"/>
              <a:buChar char="•"/>
            </a:pPr>
            <a:r>
              <a:rPr lang="en-GB" dirty="0"/>
              <a:t>Thermal radiation: </a:t>
            </a:r>
            <a:r>
              <a:rPr lang="en-GB" dirty="0" smtClean="0"/>
              <a:t>2.33 </a:t>
            </a:r>
            <a:r>
              <a:rPr lang="en-GB" dirty="0" err="1"/>
              <a:t>mW</a:t>
            </a:r>
            <a:r>
              <a:rPr lang="en-GB" dirty="0"/>
              <a:t>/m</a:t>
            </a:r>
          </a:p>
        </p:txBody>
      </p:sp>
      <p:sp>
        <p:nvSpPr>
          <p:cNvPr id="18" name="Rectangle 17"/>
          <p:cNvSpPr/>
          <p:nvPr/>
        </p:nvSpPr>
        <p:spPr>
          <a:xfrm>
            <a:off x="5114351" y="3045551"/>
            <a:ext cx="3897221" cy="369332"/>
          </a:xfrm>
          <a:prstGeom prst="rect">
            <a:avLst/>
          </a:prstGeom>
        </p:spPr>
        <p:txBody>
          <a:bodyPr wrap="none">
            <a:spAutoFit/>
          </a:bodyPr>
          <a:lstStyle/>
          <a:p>
            <a:pPr marL="285750" indent="-285750" algn="just">
              <a:buFont typeface="Arial" panose="020B0604020202020204" pitchFamily="34" charset="0"/>
              <a:buChar char="•"/>
            </a:pPr>
            <a:r>
              <a:rPr lang="en-GB" dirty="0"/>
              <a:t>Beam screen supports: </a:t>
            </a:r>
            <a:r>
              <a:rPr lang="en-GB" dirty="0" smtClean="0"/>
              <a:t>49 </a:t>
            </a:r>
            <a:r>
              <a:rPr lang="en-GB" dirty="0" err="1"/>
              <a:t>mW</a:t>
            </a:r>
            <a:r>
              <a:rPr lang="en-GB" dirty="0"/>
              <a:t>/m</a:t>
            </a:r>
          </a:p>
        </p:txBody>
      </p:sp>
      <p:sp>
        <p:nvSpPr>
          <p:cNvPr id="19" name="Rectangle 18"/>
          <p:cNvSpPr/>
          <p:nvPr/>
        </p:nvSpPr>
        <p:spPr>
          <a:xfrm>
            <a:off x="5121971" y="3580174"/>
            <a:ext cx="2012089" cy="369332"/>
          </a:xfrm>
          <a:prstGeom prst="rect">
            <a:avLst/>
          </a:prstGeom>
        </p:spPr>
        <p:txBody>
          <a:bodyPr wrap="none">
            <a:spAutoFit/>
          </a:bodyPr>
          <a:lstStyle/>
          <a:p>
            <a:pPr marL="285750" indent="-285750" algn="just">
              <a:buFont typeface="Arial" panose="020B0604020202020204" pitchFamily="34" charset="0"/>
              <a:buChar char="•"/>
            </a:pPr>
            <a:r>
              <a:rPr lang="en-GB" dirty="0"/>
              <a:t>Image currents</a:t>
            </a:r>
          </a:p>
        </p:txBody>
      </p:sp>
    </p:spTree>
    <p:extLst>
      <p:ext uri="{BB962C8B-B14F-4D97-AF65-F5344CB8AC3E}">
        <p14:creationId xmlns:p14="http://schemas.microsoft.com/office/powerpoint/2010/main" val="5174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par>
                                <p:cTn id="36" presetID="10"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500"/>
                                        <p:tgtEl>
                                          <p:spTgt spid="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par>
                                <p:cTn id="82" presetID="10" presetClass="entr" presetSubtype="0"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500"/>
                                        <p:tgtEl>
                                          <p:spTgt spid="7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childTnLst>
                                </p:cTn>
                              </p:par>
                              <p:par>
                                <p:cTn id="91" presetID="10" presetClass="entr" presetSubtype="0" fill="hold"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500"/>
                                        <p:tgtEl>
                                          <p:spTgt spid="5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fade">
                                      <p:cBhvr>
                                        <p:cTn id="101" dur="500"/>
                                        <p:tgtEl>
                                          <p:spTgt spid="65"/>
                                        </p:tgtEl>
                                      </p:cBhvr>
                                    </p:animEffect>
                                  </p:childTnLst>
                                </p:cTn>
                              </p:par>
                              <p:par>
                                <p:cTn id="102" presetID="10" presetClass="entr" presetSubtype="0" fill="hold" nodeType="withEffect">
                                  <p:stCondLst>
                                    <p:cond delay="0"/>
                                  </p:stCondLst>
                                  <p:childTnLst>
                                    <p:set>
                                      <p:cBhvr>
                                        <p:cTn id="103" dur="1" fill="hold">
                                          <p:stCondLst>
                                            <p:cond delay="0"/>
                                          </p:stCondLst>
                                        </p:cTn>
                                        <p:tgtEl>
                                          <p:spTgt spid="81"/>
                                        </p:tgtEl>
                                        <p:attrNameLst>
                                          <p:attrName>style.visibility</p:attrName>
                                        </p:attrNameLst>
                                      </p:cBhvr>
                                      <p:to>
                                        <p:strVal val="visible"/>
                                      </p:to>
                                    </p:set>
                                    <p:animEffect transition="in" filter="fade">
                                      <p:cBhvr>
                                        <p:cTn id="104" dur="500"/>
                                        <p:tgtEl>
                                          <p:spTgt spid="81"/>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fade">
                                      <p:cBhvr>
                                        <p:cTn id="110" dur="500"/>
                                        <p:tgtEl>
                                          <p:spTgt spid="1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fade">
                                      <p:cBhvr>
                                        <p:cTn id="113" dur="500"/>
                                        <p:tgtEl>
                                          <p:spTgt spid="76"/>
                                        </p:tgtEl>
                                      </p:cBhvr>
                                    </p:animEffect>
                                  </p:childTnLst>
                                </p:cTn>
                              </p:par>
                              <p:par>
                                <p:cTn id="114" presetID="10" presetClass="entr" presetSubtype="0" fill="hold"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500"/>
                                        <p:tgtEl>
                                          <p:spTgt spid="89"/>
                                        </p:tgtEl>
                                      </p:cBhvr>
                                    </p:animEffect>
                                  </p:childTnLst>
                                </p:cTn>
                              </p:par>
                              <p:par>
                                <p:cTn id="117" presetID="10" presetClass="entr" presetSubtype="0" fill="hold" nodeType="with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fade">
                                      <p:cBhvr>
                                        <p:cTn id="122" dur="500"/>
                                        <p:tgtEl>
                                          <p:spTgt spid="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fade">
                                      <p:cBhvr>
                                        <p:cTn id="128" dur="500"/>
                                        <p:tgtEl>
                                          <p:spTgt spid="7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fade">
                                      <p:cBhvr>
                                        <p:cTn id="133" dur="500"/>
                                        <p:tgtEl>
                                          <p:spTgt spid="9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
                                        </p:tgtEl>
                                        <p:attrNameLst>
                                          <p:attrName>style.visibility</p:attrName>
                                        </p:attrNameLst>
                                      </p:cBhvr>
                                      <p:to>
                                        <p:strVal val="visible"/>
                                      </p:to>
                                    </p:set>
                                    <p:animEffect transition="in" filter="fade">
                                      <p:cBhvr>
                                        <p:cTn id="1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4" grpId="0"/>
      <p:bldP spid="65" grpId="0"/>
      <p:bldP spid="66" grpId="0"/>
      <p:bldP spid="68" grpId="0"/>
      <p:bldP spid="69" grpId="0"/>
      <p:bldP spid="75" grpId="0"/>
      <p:bldP spid="6" grpId="0" animBg="1"/>
      <p:bldP spid="11" grpId="0" animBg="1"/>
      <p:bldP spid="12" grpId="0" animBg="1"/>
      <p:bldP spid="30" grpId="0" animBg="1"/>
      <p:bldP spid="32" grpId="0" animBg="1"/>
      <p:bldP spid="33" grpId="0" animBg="1"/>
      <p:bldP spid="67" grpId="0"/>
      <p:bldP spid="70" grpId="0"/>
      <p:bldP spid="71" grpId="0"/>
      <p:bldP spid="72" grpId="0"/>
      <p:bldP spid="73" grpId="0"/>
      <p:bldP spid="74" grpId="0"/>
      <p:bldP spid="76" grpId="0"/>
      <p:bldP spid="77" grpId="0"/>
      <p:bldP spid="90"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11151" t="11209" r="10971" b="13253"/>
          <a:stretch/>
        </p:blipFill>
        <p:spPr>
          <a:xfrm rot="178027">
            <a:off x="5755715" y="623353"/>
            <a:ext cx="3330734" cy="182305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728" t="19505" r="11520" b="25054"/>
          <a:stretch/>
        </p:blipFill>
        <p:spPr>
          <a:xfrm>
            <a:off x="5891740" y="3995334"/>
            <a:ext cx="2800040" cy="206097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1008" t="25397" r="11578" b="17461"/>
          <a:stretch/>
        </p:blipFill>
        <p:spPr>
          <a:xfrm>
            <a:off x="865795" y="4082090"/>
            <a:ext cx="2036495" cy="1827768"/>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6214" t="18143" r="6785" b="14742"/>
          <a:stretch/>
        </p:blipFill>
        <p:spPr>
          <a:xfrm>
            <a:off x="733101" y="2275515"/>
            <a:ext cx="1927705" cy="1723671"/>
          </a:xfrm>
          <a:prstGeom prst="rect">
            <a:avLst/>
          </a:prstGeom>
          <a:ln>
            <a:noFill/>
          </a:ln>
        </p:spPr>
      </p:pic>
      <p:sp>
        <p:nvSpPr>
          <p:cNvPr id="24" name="TextBox 23"/>
          <p:cNvSpPr txBox="1"/>
          <p:nvPr/>
        </p:nvSpPr>
        <p:spPr>
          <a:xfrm>
            <a:off x="1218198" y="3682855"/>
            <a:ext cx="954144" cy="276999"/>
          </a:xfrm>
          <a:prstGeom prst="rect">
            <a:avLst/>
          </a:prstGeom>
          <a:noFill/>
        </p:spPr>
        <p:txBody>
          <a:bodyPr wrap="square" rtlCol="0">
            <a:spAutoFit/>
          </a:bodyPr>
          <a:lstStyle/>
          <a:p>
            <a:pPr algn="ctr"/>
            <a:r>
              <a:rPr lang="en-GB" sz="1200" dirty="0" smtClean="0"/>
              <a:t>1250 MPa</a:t>
            </a:r>
            <a:endParaRPr lang="en-GB" sz="1200" dirty="0"/>
          </a:p>
        </p:txBody>
      </p:sp>
      <p:sp>
        <p:nvSpPr>
          <p:cNvPr id="7" name="TextBox 6"/>
          <p:cNvSpPr txBox="1"/>
          <p:nvPr/>
        </p:nvSpPr>
        <p:spPr>
          <a:xfrm>
            <a:off x="1884045" y="9933"/>
            <a:ext cx="5375910" cy="584775"/>
          </a:xfrm>
          <a:prstGeom prst="rect">
            <a:avLst/>
          </a:prstGeom>
          <a:noFill/>
        </p:spPr>
        <p:txBody>
          <a:bodyPr wrap="square" rtlCol="0">
            <a:spAutoFit/>
          </a:bodyPr>
          <a:lstStyle/>
          <a:p>
            <a:pPr algn="ctr"/>
            <a:r>
              <a:rPr lang="en-GB" sz="3200" dirty="0" smtClean="0"/>
              <a:t>BS comparative</a:t>
            </a:r>
            <a:endParaRPr lang="en-GB" dirty="0"/>
          </a:p>
        </p:txBody>
      </p:sp>
      <p:sp>
        <p:nvSpPr>
          <p:cNvPr id="21" name="TextBox 20"/>
          <p:cNvSpPr txBox="1"/>
          <p:nvPr/>
        </p:nvSpPr>
        <p:spPr>
          <a:xfrm>
            <a:off x="6845423" y="5844393"/>
            <a:ext cx="677994" cy="276999"/>
          </a:xfrm>
          <a:prstGeom prst="rect">
            <a:avLst/>
          </a:prstGeom>
          <a:noFill/>
        </p:spPr>
        <p:txBody>
          <a:bodyPr wrap="square" rtlCol="0">
            <a:spAutoFit/>
          </a:bodyPr>
          <a:lstStyle/>
          <a:p>
            <a:pPr algn="ctr"/>
            <a:r>
              <a:rPr lang="en-GB" sz="1200" dirty="0" smtClean="0"/>
              <a:t>44 K</a:t>
            </a:r>
            <a:endParaRPr lang="en-GB" sz="1200" dirty="0"/>
          </a:p>
        </p:txBody>
      </p:sp>
      <p:sp>
        <p:nvSpPr>
          <p:cNvPr id="23" name="TextBox 22"/>
          <p:cNvSpPr txBox="1"/>
          <p:nvPr/>
        </p:nvSpPr>
        <p:spPr>
          <a:xfrm>
            <a:off x="666073" y="5844393"/>
            <a:ext cx="2435937" cy="276999"/>
          </a:xfrm>
          <a:prstGeom prst="rect">
            <a:avLst/>
          </a:prstGeom>
          <a:noFill/>
        </p:spPr>
        <p:txBody>
          <a:bodyPr wrap="square" rtlCol="0">
            <a:spAutoFit/>
          </a:bodyPr>
          <a:lstStyle/>
          <a:p>
            <a:pPr algn="ctr"/>
            <a:r>
              <a:rPr lang="en-GB" sz="1200" dirty="0" smtClean="0"/>
              <a:t>47 K</a:t>
            </a:r>
            <a:endParaRPr lang="en-GB" sz="1200"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4002" t="38773" r="21391" b="2808"/>
          <a:stretch/>
        </p:blipFill>
        <p:spPr>
          <a:xfrm>
            <a:off x="5797300" y="2249322"/>
            <a:ext cx="1827701" cy="1749864"/>
          </a:xfrm>
          <a:prstGeom prst="rect">
            <a:avLst/>
          </a:prstGeom>
        </p:spPr>
      </p:pic>
      <p:sp>
        <p:nvSpPr>
          <p:cNvPr id="16" name="TextBox 15"/>
          <p:cNvSpPr txBox="1"/>
          <p:nvPr/>
        </p:nvSpPr>
        <p:spPr>
          <a:xfrm>
            <a:off x="6237880" y="3533669"/>
            <a:ext cx="946540" cy="276999"/>
          </a:xfrm>
          <a:prstGeom prst="rect">
            <a:avLst/>
          </a:prstGeom>
          <a:noFill/>
        </p:spPr>
        <p:txBody>
          <a:bodyPr wrap="square" rtlCol="0">
            <a:spAutoFit/>
          </a:bodyPr>
          <a:lstStyle/>
          <a:p>
            <a:pPr algn="ctr"/>
            <a:r>
              <a:rPr lang="en-GB" sz="1200" dirty="0" smtClean="0"/>
              <a:t>1500 MPa</a:t>
            </a:r>
            <a:endParaRPr lang="en-GB" sz="1200" dirty="0"/>
          </a:p>
        </p:txBody>
      </p:sp>
      <p:sp>
        <p:nvSpPr>
          <p:cNvPr id="15" name="TextBox 14"/>
          <p:cNvSpPr txBox="1"/>
          <p:nvPr/>
        </p:nvSpPr>
        <p:spPr>
          <a:xfrm>
            <a:off x="2505251" y="3077582"/>
            <a:ext cx="4016670" cy="461665"/>
          </a:xfrm>
          <a:prstGeom prst="rect">
            <a:avLst/>
          </a:prstGeom>
          <a:noFill/>
        </p:spPr>
        <p:txBody>
          <a:bodyPr wrap="square" rtlCol="0">
            <a:spAutoFit/>
          </a:bodyPr>
          <a:lstStyle/>
          <a:p>
            <a:pPr algn="ctr"/>
            <a:r>
              <a:rPr lang="en-GB" sz="1200" dirty="0" smtClean="0"/>
              <a:t>Change on deflector gap produces higher Lorentz forces and lower inertia moment, so that, stresses are higher.</a:t>
            </a:r>
            <a:endParaRPr lang="en-GB" sz="1200" dirty="0"/>
          </a:p>
        </p:txBody>
      </p:sp>
      <p:sp>
        <p:nvSpPr>
          <p:cNvPr id="18" name="TextBox 17"/>
          <p:cNvSpPr txBox="1"/>
          <p:nvPr/>
        </p:nvSpPr>
        <p:spPr>
          <a:xfrm>
            <a:off x="3515055" y="1655084"/>
            <a:ext cx="2376685" cy="276999"/>
          </a:xfrm>
          <a:prstGeom prst="rect">
            <a:avLst/>
          </a:prstGeom>
          <a:noFill/>
        </p:spPr>
        <p:txBody>
          <a:bodyPr wrap="square" rtlCol="0">
            <a:spAutoFit/>
          </a:bodyPr>
          <a:lstStyle/>
          <a:p>
            <a:pPr algn="just"/>
            <a:r>
              <a:rPr lang="en-GB" sz="1200" dirty="0" smtClean="0"/>
              <a:t>Amount of copper reduced 70%.</a:t>
            </a:r>
            <a:endParaRPr lang="en-GB" sz="1200" dirty="0"/>
          </a:p>
        </p:txBody>
      </p:sp>
      <p:sp>
        <p:nvSpPr>
          <p:cNvPr id="19" name="TextBox 18"/>
          <p:cNvSpPr txBox="1"/>
          <p:nvPr/>
        </p:nvSpPr>
        <p:spPr>
          <a:xfrm>
            <a:off x="2945558" y="4778248"/>
            <a:ext cx="2902914" cy="646331"/>
          </a:xfrm>
          <a:prstGeom prst="rect">
            <a:avLst/>
          </a:prstGeom>
          <a:noFill/>
        </p:spPr>
        <p:txBody>
          <a:bodyPr wrap="square" rtlCol="0">
            <a:spAutoFit/>
          </a:bodyPr>
          <a:lstStyle/>
          <a:p>
            <a:pPr algn="just"/>
            <a:r>
              <a:rPr lang="en-GB" sz="1200" dirty="0"/>
              <a:t>Inner copper layer temperature reduced 3K thanks to the isolation produced by bigger pumping </a:t>
            </a:r>
            <a:r>
              <a:rPr lang="en-GB" sz="1200" dirty="0" smtClean="0"/>
              <a:t>slots.</a:t>
            </a:r>
            <a:endParaRPr lang="en-GB" sz="1200" dirty="0"/>
          </a:p>
        </p:txBody>
      </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5863" t="19644" r="16845" b="15631"/>
          <a:stretch/>
        </p:blipFill>
        <p:spPr>
          <a:xfrm>
            <a:off x="143665" y="611035"/>
            <a:ext cx="3103210" cy="1684339"/>
          </a:xfrm>
          <a:prstGeom prst="rect">
            <a:avLst/>
          </a:prstGeom>
        </p:spPr>
      </p:pic>
    </p:spTree>
    <p:extLst>
      <p:ext uri="{BB962C8B-B14F-4D97-AF65-F5344CB8AC3E}">
        <p14:creationId xmlns:p14="http://schemas.microsoft.com/office/powerpoint/2010/main" val="66447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3" grpId="0"/>
      <p:bldP spid="16" grpId="0"/>
      <p:bldP spid="15"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29</a:t>
            </a:fld>
            <a:endParaRPr lang="en-US" dirty="0"/>
          </a:p>
        </p:txBody>
      </p:sp>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305" y="1141177"/>
            <a:ext cx="3206313" cy="3330097"/>
          </a:xfrm>
          <a:prstGeom prst="rect">
            <a:avLst/>
          </a:prstGeom>
        </p:spPr>
      </p:pic>
      <p:sp>
        <p:nvSpPr>
          <p:cNvPr id="33" name="TextBox 32"/>
          <p:cNvSpPr txBox="1"/>
          <p:nvPr/>
        </p:nvSpPr>
        <p:spPr>
          <a:xfrm>
            <a:off x="1388394" y="37166"/>
            <a:ext cx="6500754" cy="707886"/>
          </a:xfrm>
          <a:prstGeom prst="rect">
            <a:avLst/>
          </a:prstGeom>
          <a:noFill/>
        </p:spPr>
        <p:txBody>
          <a:bodyPr wrap="none" rtlCol="0">
            <a:spAutoFit/>
          </a:bodyPr>
          <a:lstStyle/>
          <a:p>
            <a:r>
              <a:rPr lang="en-GB" sz="2000" b="1" dirty="0" err="1" smtClean="0">
                <a:solidFill>
                  <a:schemeClr val="tx2"/>
                </a:solidFill>
                <a:latin typeface="Calibri"/>
              </a:rPr>
              <a:t>Ecloud</a:t>
            </a:r>
            <a:r>
              <a:rPr lang="en-GB" sz="2000" b="1" dirty="0" smtClean="0">
                <a:solidFill>
                  <a:schemeClr val="tx2"/>
                </a:solidFill>
                <a:latin typeface="Calibri"/>
              </a:rPr>
              <a:t> mitigation integrated in the design: </a:t>
            </a:r>
            <a:r>
              <a:rPr lang="en-GB" sz="2000" b="1" dirty="0">
                <a:solidFill>
                  <a:schemeClr val="tx2"/>
                </a:solidFill>
                <a:latin typeface="Calibri"/>
              </a:rPr>
              <a:t>Present baseline</a:t>
            </a:r>
          </a:p>
          <a:p>
            <a:endParaRPr lang="en-GB" sz="2000" b="1" dirty="0">
              <a:solidFill>
                <a:schemeClr val="tx2"/>
              </a:solidFill>
              <a:latin typeface="Calibri"/>
            </a:endParaRPr>
          </a:p>
        </p:txBody>
      </p:sp>
      <p:sp>
        <p:nvSpPr>
          <p:cNvPr id="35" name="TextBox 34"/>
          <p:cNvSpPr txBox="1"/>
          <p:nvPr/>
        </p:nvSpPr>
        <p:spPr>
          <a:xfrm>
            <a:off x="484553" y="441014"/>
            <a:ext cx="8518769" cy="646331"/>
          </a:xfrm>
          <a:prstGeom prst="rect">
            <a:avLst/>
          </a:prstGeom>
          <a:noFill/>
        </p:spPr>
        <p:txBody>
          <a:bodyPr wrap="square" rtlCol="0">
            <a:spAutoFit/>
          </a:bodyPr>
          <a:lstStyle/>
          <a:p>
            <a:r>
              <a:rPr lang="en-GB" b="1" dirty="0" smtClean="0">
                <a:solidFill>
                  <a:schemeClr val="tx2"/>
                </a:solidFill>
                <a:latin typeface="Calibri"/>
              </a:rPr>
              <a:t>Laser treatment</a:t>
            </a:r>
            <a:r>
              <a:rPr lang="en-GB" dirty="0" smtClean="0">
                <a:solidFill>
                  <a:schemeClr val="tx2"/>
                </a:solidFill>
                <a:latin typeface="Calibri"/>
              </a:rPr>
              <a:t>, just above the ablation threshold, of the top and bottom beam screen surfaces (</a:t>
            </a:r>
            <a:r>
              <a:rPr lang="en-GB" dirty="0" err="1" smtClean="0">
                <a:solidFill>
                  <a:schemeClr val="tx2"/>
                </a:solidFill>
                <a:latin typeface="Calibri"/>
              </a:rPr>
              <a:t>ASTeC</a:t>
            </a:r>
            <a:r>
              <a:rPr lang="en-GB" dirty="0" smtClean="0">
                <a:solidFill>
                  <a:schemeClr val="tx2"/>
                </a:solidFill>
                <a:latin typeface="Calibri"/>
              </a:rPr>
              <a:t>-STFC and Dundee University).</a:t>
            </a:r>
            <a:endParaRPr lang="en-GB" dirty="0">
              <a:solidFill>
                <a:schemeClr val="tx2"/>
              </a:solidFill>
              <a:latin typeface="Calibri"/>
            </a:endParaRPr>
          </a:p>
        </p:txBody>
      </p:sp>
      <p:sp>
        <p:nvSpPr>
          <p:cNvPr id="36" name="Rectangle 35"/>
          <p:cNvSpPr/>
          <p:nvPr/>
        </p:nvSpPr>
        <p:spPr>
          <a:xfrm>
            <a:off x="1319046" y="2312749"/>
            <a:ext cx="992554" cy="4689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TextBox 36"/>
          <p:cNvSpPr txBox="1"/>
          <p:nvPr/>
        </p:nvSpPr>
        <p:spPr>
          <a:xfrm>
            <a:off x="4131181" y="1042476"/>
            <a:ext cx="5009661" cy="369332"/>
          </a:xfrm>
          <a:prstGeom prst="rect">
            <a:avLst/>
          </a:prstGeom>
          <a:noFill/>
        </p:spPr>
        <p:txBody>
          <a:bodyPr wrap="square" rtlCol="0">
            <a:spAutoFit/>
          </a:bodyPr>
          <a:lstStyle/>
          <a:p>
            <a:r>
              <a:rPr lang="en-GB" dirty="0" smtClean="0">
                <a:solidFill>
                  <a:schemeClr val="tx2"/>
                </a:solidFill>
                <a:latin typeface="Calibri"/>
              </a:rPr>
              <a:t>The morphology of the surface is strongly modified</a:t>
            </a:r>
            <a:endParaRPr lang="en-GB" dirty="0">
              <a:solidFill>
                <a:schemeClr val="tx2"/>
              </a:solidFill>
              <a:latin typeface="Calibri"/>
            </a:endParaRPr>
          </a:p>
        </p:txBody>
      </p:sp>
      <p:pic>
        <p:nvPicPr>
          <p:cNvPr id="38" name="Picture 37"/>
          <p:cNvPicPr>
            <a:picLocks noChangeAspect="1"/>
          </p:cNvPicPr>
          <p:nvPr/>
        </p:nvPicPr>
        <p:blipFill rotWithShape="1">
          <a:blip r:embed="rId3" cstate="screen">
            <a:extLst>
              <a:ext uri="{28A0092B-C50C-407E-A947-70E740481C1C}">
                <a14:useLocalDpi xmlns:a14="http://schemas.microsoft.com/office/drawing/2010/main"/>
              </a:ext>
            </a:extLst>
          </a:blip>
          <a:srcRect l="41475"/>
          <a:stretch/>
        </p:blipFill>
        <p:spPr>
          <a:xfrm>
            <a:off x="3282133" y="1377379"/>
            <a:ext cx="1976616" cy="1434499"/>
          </a:xfrm>
          <a:prstGeom prst="rect">
            <a:avLst/>
          </a:prstGeom>
          <a:ln w="38100">
            <a:solidFill>
              <a:sysClr val="window" lastClr="FFFFFF"/>
            </a:solidFill>
          </a:ln>
        </p:spPr>
      </p:pic>
      <p:pic>
        <p:nvPicPr>
          <p:cNvPr id="39" name="Picture 38"/>
          <p:cNvPicPr>
            <a:picLocks noChangeAspect="1"/>
          </p:cNvPicPr>
          <p:nvPr/>
        </p:nvPicPr>
        <p:blipFill rotWithShape="1">
          <a:blip r:embed="rId4" cstate="screen">
            <a:extLst>
              <a:ext uri="{28A0092B-C50C-407E-A947-70E740481C1C}">
                <a14:useLocalDpi xmlns:a14="http://schemas.microsoft.com/office/drawing/2010/main"/>
              </a:ext>
            </a:extLst>
          </a:blip>
          <a:srcRect l="33770" r="1"/>
          <a:stretch/>
        </p:blipFill>
        <p:spPr>
          <a:xfrm>
            <a:off x="5288016" y="1380088"/>
            <a:ext cx="2149965" cy="1438331"/>
          </a:xfrm>
          <a:prstGeom prst="rect">
            <a:avLst/>
          </a:prstGeom>
          <a:ln w="38100">
            <a:solidFill>
              <a:sysClr val="window" lastClr="FFFFFF"/>
            </a:solidFill>
          </a:ln>
        </p:spPr>
      </p:pic>
      <p:pic>
        <p:nvPicPr>
          <p:cNvPr id="40" name="Picture 39"/>
          <p:cNvPicPr>
            <a:picLocks noChangeAspect="1"/>
          </p:cNvPicPr>
          <p:nvPr/>
        </p:nvPicPr>
        <p:blipFill rotWithShape="1">
          <a:blip r:embed="rId5" cstate="screen">
            <a:extLst>
              <a:ext uri="{28A0092B-C50C-407E-A947-70E740481C1C}">
                <a14:useLocalDpi xmlns:a14="http://schemas.microsoft.com/office/drawing/2010/main"/>
              </a:ext>
            </a:extLst>
          </a:blip>
          <a:srcRect l="-4" r="27970"/>
          <a:stretch/>
        </p:blipFill>
        <p:spPr>
          <a:xfrm>
            <a:off x="7199816" y="1377379"/>
            <a:ext cx="1917581" cy="1440000"/>
          </a:xfrm>
          <a:prstGeom prst="rect">
            <a:avLst/>
          </a:prstGeom>
          <a:ln w="38100">
            <a:solidFill>
              <a:sysClr val="window" lastClr="FFFFFF"/>
            </a:solidFill>
          </a:ln>
        </p:spPr>
      </p:pic>
      <p:grpSp>
        <p:nvGrpSpPr>
          <p:cNvPr id="41" name="Group 40"/>
          <p:cNvGrpSpPr>
            <a:grpSpLocks noChangeAspect="1"/>
          </p:cNvGrpSpPr>
          <p:nvPr/>
        </p:nvGrpSpPr>
        <p:grpSpPr>
          <a:xfrm>
            <a:off x="7437981" y="1738837"/>
            <a:ext cx="1345350" cy="717083"/>
            <a:chOff x="6380988" y="4239768"/>
            <a:chExt cx="1045175" cy="1118707"/>
          </a:xfrm>
        </p:grpSpPr>
        <p:grpSp>
          <p:nvGrpSpPr>
            <p:cNvPr id="42" name="Group 41"/>
            <p:cNvGrpSpPr/>
            <p:nvPr/>
          </p:nvGrpSpPr>
          <p:grpSpPr>
            <a:xfrm>
              <a:off x="6380988" y="4239768"/>
              <a:ext cx="259080" cy="1118707"/>
              <a:chOff x="6463284" y="4230624"/>
              <a:chExt cx="259080" cy="1158240"/>
            </a:xfrm>
          </p:grpSpPr>
          <p:cxnSp>
            <p:nvCxnSpPr>
              <p:cNvPr id="44" name="Straight Connector 43"/>
              <p:cNvCxnSpPr/>
              <p:nvPr/>
            </p:nvCxnSpPr>
            <p:spPr>
              <a:xfrm>
                <a:off x="6592824" y="4230624"/>
                <a:ext cx="0" cy="1155192"/>
              </a:xfrm>
              <a:prstGeom prst="line">
                <a:avLst/>
              </a:prstGeom>
              <a:noFill/>
              <a:ln w="19050" cap="flat" cmpd="sng" algn="ctr">
                <a:solidFill>
                  <a:sysClr val="window" lastClr="FFFFFF"/>
                </a:solidFill>
                <a:prstDash val="solid"/>
                <a:miter lim="800000"/>
              </a:ln>
              <a:effectLst/>
            </p:spPr>
          </p:cxnSp>
          <p:cxnSp>
            <p:nvCxnSpPr>
              <p:cNvPr id="45" name="Straight Connector 44"/>
              <p:cNvCxnSpPr/>
              <p:nvPr/>
            </p:nvCxnSpPr>
            <p:spPr>
              <a:xfrm flipH="1">
                <a:off x="6463284" y="4230624"/>
                <a:ext cx="259080" cy="0"/>
              </a:xfrm>
              <a:prstGeom prst="line">
                <a:avLst/>
              </a:prstGeom>
              <a:noFill/>
              <a:ln w="19050" cap="flat" cmpd="sng" algn="ctr">
                <a:solidFill>
                  <a:sysClr val="window" lastClr="FFFFFF"/>
                </a:solidFill>
                <a:prstDash val="solid"/>
                <a:miter lim="800000"/>
              </a:ln>
              <a:effectLst/>
            </p:spPr>
          </p:cxnSp>
          <p:cxnSp>
            <p:nvCxnSpPr>
              <p:cNvPr id="46" name="Straight Connector 45"/>
              <p:cNvCxnSpPr/>
              <p:nvPr/>
            </p:nvCxnSpPr>
            <p:spPr>
              <a:xfrm flipH="1">
                <a:off x="6463284" y="5388864"/>
                <a:ext cx="259080" cy="0"/>
              </a:xfrm>
              <a:prstGeom prst="line">
                <a:avLst/>
              </a:prstGeom>
              <a:noFill/>
              <a:ln w="19050" cap="flat" cmpd="sng" algn="ctr">
                <a:solidFill>
                  <a:sysClr val="window" lastClr="FFFFFF"/>
                </a:solidFill>
                <a:prstDash val="solid"/>
                <a:miter lim="800000"/>
              </a:ln>
              <a:effectLst/>
            </p:spPr>
          </p:cxnSp>
        </p:grpSp>
        <p:sp>
          <p:nvSpPr>
            <p:cNvPr id="43" name="TextBox 42"/>
            <p:cNvSpPr txBox="1"/>
            <p:nvPr/>
          </p:nvSpPr>
          <p:spPr>
            <a:xfrm>
              <a:off x="6510528" y="4543300"/>
              <a:ext cx="915635" cy="400110"/>
            </a:xfrm>
            <a:prstGeom prst="rect">
              <a:avLst/>
            </a:prstGeom>
            <a:solidFill>
              <a:srgbClr val="70AD47">
                <a:lumMod val="50000"/>
              </a:srgbClr>
            </a:solidFill>
            <a:effectLst>
              <a:softEdge rad="127000"/>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uLnTx/>
                  <a:uFillTx/>
                  <a:latin typeface="Calibri"/>
                </a:rPr>
                <a:t>20 </a:t>
              </a:r>
              <a:r>
                <a:rPr kumimoji="0" lang="en-GB" sz="2000" b="1" i="0" u="none" strike="noStrike" kern="0" cap="none" spc="0" normalizeH="0" baseline="0" noProof="0" dirty="0" smtClean="0">
                  <a:ln>
                    <a:noFill/>
                  </a:ln>
                  <a:solidFill>
                    <a:prstClr val="white"/>
                  </a:solidFill>
                  <a:effectLst/>
                  <a:uLnTx/>
                  <a:uFillTx/>
                  <a:latin typeface="Symbol" panose="05050102010706020507" pitchFamily="18" charset="2"/>
                </a:rPr>
                <a:t>m</a:t>
              </a:r>
              <a:r>
                <a:rPr kumimoji="0" lang="en-GB" sz="2000" b="1" i="0" u="none" strike="noStrike" kern="0" cap="none" spc="0" normalizeH="0" baseline="0" noProof="0" dirty="0" smtClean="0">
                  <a:ln>
                    <a:noFill/>
                  </a:ln>
                  <a:solidFill>
                    <a:prstClr val="white"/>
                  </a:solidFill>
                  <a:effectLst/>
                  <a:uLnTx/>
                  <a:uFillTx/>
                  <a:latin typeface="Calibri"/>
                </a:rPr>
                <a:t>m</a:t>
              </a:r>
            </a:p>
          </p:txBody>
        </p:sp>
      </p:grpSp>
      <p:sp>
        <p:nvSpPr>
          <p:cNvPr id="47" name="Rectangle 46"/>
          <p:cNvSpPr/>
          <p:nvPr/>
        </p:nvSpPr>
        <p:spPr>
          <a:xfrm>
            <a:off x="1319046" y="3613657"/>
            <a:ext cx="992554" cy="46892"/>
          </a:xfrm>
          <a:prstGeom prst="rect">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48" name="Picture 4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0359" y="2872664"/>
            <a:ext cx="3517591" cy="3261003"/>
          </a:xfrm>
          <a:prstGeom prst="rect">
            <a:avLst/>
          </a:prstGeom>
        </p:spPr>
      </p:pic>
      <p:sp>
        <p:nvSpPr>
          <p:cNvPr id="49" name="TextBox 48"/>
          <p:cNvSpPr txBox="1"/>
          <p:nvPr/>
        </p:nvSpPr>
        <p:spPr>
          <a:xfrm>
            <a:off x="3626927" y="3050556"/>
            <a:ext cx="2686050" cy="369332"/>
          </a:xfrm>
          <a:prstGeom prst="rect">
            <a:avLst/>
          </a:prstGeom>
          <a:noFill/>
        </p:spPr>
        <p:txBody>
          <a:bodyPr wrap="square" rtlCol="0">
            <a:spAutoFit/>
          </a:bodyPr>
          <a:lstStyle/>
          <a:p>
            <a:pPr algn="ctr"/>
            <a:r>
              <a:rPr lang="en-GB" b="1" dirty="0" smtClean="0">
                <a:solidFill>
                  <a:schemeClr val="tx2"/>
                </a:solidFill>
                <a:latin typeface="Calibri"/>
              </a:rPr>
              <a:t>Very low SEY is achieved</a:t>
            </a:r>
            <a:endParaRPr lang="en-GB" b="1" dirty="0">
              <a:solidFill>
                <a:schemeClr val="tx2"/>
              </a:solidFill>
              <a:latin typeface="Calibri"/>
            </a:endParaRPr>
          </a:p>
        </p:txBody>
      </p:sp>
      <p:sp>
        <p:nvSpPr>
          <p:cNvPr id="50" name="TextBox 49"/>
          <p:cNvSpPr txBox="1"/>
          <p:nvPr/>
        </p:nvSpPr>
        <p:spPr>
          <a:xfrm>
            <a:off x="6280700" y="3123533"/>
            <a:ext cx="2860142" cy="1754326"/>
          </a:xfrm>
          <a:prstGeom prst="rect">
            <a:avLst/>
          </a:prstGeom>
          <a:noFill/>
        </p:spPr>
        <p:txBody>
          <a:bodyPr wrap="none" rtlCol="0">
            <a:spAutoFit/>
          </a:bodyPr>
          <a:lstStyle/>
          <a:p>
            <a:r>
              <a:rPr lang="en-GB" dirty="0" smtClean="0">
                <a:solidFill>
                  <a:schemeClr val="tx2"/>
                </a:solidFill>
                <a:latin typeface="Calibri"/>
              </a:rPr>
              <a:t>Studies in progress:</a:t>
            </a:r>
          </a:p>
          <a:p>
            <a:endParaRPr lang="en-GB" dirty="0" smtClean="0">
              <a:solidFill>
                <a:schemeClr val="tx2"/>
              </a:solidFill>
              <a:latin typeface="Calibri"/>
            </a:endParaRPr>
          </a:p>
          <a:p>
            <a:pPr marL="285750" indent="-285750">
              <a:buFontTx/>
              <a:buChar char="-"/>
            </a:pPr>
            <a:r>
              <a:rPr lang="en-GB" dirty="0" smtClean="0">
                <a:solidFill>
                  <a:schemeClr val="tx2"/>
                </a:solidFill>
                <a:latin typeface="Calibri"/>
              </a:rPr>
              <a:t>Morphology optimisation</a:t>
            </a:r>
          </a:p>
          <a:p>
            <a:pPr marL="285750" indent="-285750">
              <a:buFontTx/>
              <a:buChar char="-"/>
            </a:pPr>
            <a:r>
              <a:rPr lang="en-GB" dirty="0" smtClean="0">
                <a:solidFill>
                  <a:schemeClr val="tx2"/>
                </a:solidFill>
                <a:latin typeface="Calibri"/>
              </a:rPr>
              <a:t>Impedance</a:t>
            </a:r>
          </a:p>
          <a:p>
            <a:pPr marL="285750" indent="-285750">
              <a:buFontTx/>
              <a:buChar char="-"/>
            </a:pPr>
            <a:r>
              <a:rPr lang="en-GB" dirty="0" smtClean="0">
                <a:solidFill>
                  <a:schemeClr val="tx2"/>
                </a:solidFill>
                <a:latin typeface="Calibri"/>
              </a:rPr>
              <a:t>Dust generation</a:t>
            </a:r>
          </a:p>
          <a:p>
            <a:pPr marL="285750" indent="-285750">
              <a:buFontTx/>
              <a:buChar char="-"/>
            </a:pPr>
            <a:r>
              <a:rPr lang="en-GB" dirty="0" smtClean="0">
                <a:solidFill>
                  <a:schemeClr val="tx2"/>
                </a:solidFill>
                <a:latin typeface="Calibri"/>
              </a:rPr>
              <a:t>Effect of magnetic field</a:t>
            </a:r>
            <a:endParaRPr lang="en-GB" dirty="0">
              <a:solidFill>
                <a:schemeClr val="tx2"/>
              </a:solidFill>
              <a:latin typeface="Calibri"/>
            </a:endParaRPr>
          </a:p>
        </p:txBody>
      </p:sp>
      <p:sp>
        <p:nvSpPr>
          <p:cNvPr id="52" name="TextBox 51"/>
          <p:cNvSpPr txBox="1"/>
          <p:nvPr/>
        </p:nvSpPr>
        <p:spPr>
          <a:xfrm>
            <a:off x="351692" y="4832089"/>
            <a:ext cx="2588667" cy="646331"/>
          </a:xfrm>
          <a:prstGeom prst="rect">
            <a:avLst/>
          </a:prstGeom>
          <a:noFill/>
          <a:ln w="28575">
            <a:solidFill>
              <a:schemeClr val="tx2"/>
            </a:solidFill>
          </a:ln>
        </p:spPr>
        <p:txBody>
          <a:bodyPr wrap="square" rtlCol="0">
            <a:spAutoFit/>
          </a:bodyPr>
          <a:lstStyle/>
          <a:p>
            <a:pPr algn="ctr"/>
            <a:r>
              <a:rPr lang="en-GB" b="1" dirty="0" smtClean="0">
                <a:solidFill>
                  <a:schemeClr val="tx2"/>
                </a:solidFill>
                <a:latin typeface="Calibri"/>
              </a:rPr>
              <a:t>Very efficient to reduce photon reflectivity</a:t>
            </a:r>
            <a:endParaRPr lang="en-GB" b="1" dirty="0">
              <a:solidFill>
                <a:schemeClr val="tx2"/>
              </a:solidFill>
              <a:latin typeface="Calibri"/>
            </a:endParaRPr>
          </a:p>
        </p:txBody>
      </p:sp>
    </p:spTree>
    <p:extLst>
      <p:ext uri="{BB962C8B-B14F-4D97-AF65-F5344CB8AC3E}">
        <p14:creationId xmlns:p14="http://schemas.microsoft.com/office/powerpoint/2010/main" val="30700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47" grpId="0" animBg="1"/>
      <p:bldP spid="49" grpId="0"/>
      <p:bldP spid="50" grpId="0"/>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a:t>
            </a:fld>
            <a:endParaRPr lang="en-US" dirty="0"/>
          </a:p>
        </p:txBody>
      </p:sp>
      <p:pic>
        <p:nvPicPr>
          <p:cNvPr id="5" name="Picture 4"/>
          <p:cNvPicPr>
            <a:picLocks noChangeAspect="1"/>
          </p:cNvPicPr>
          <p:nvPr/>
        </p:nvPicPr>
        <p:blipFill rotWithShape="1">
          <a:blip r:embed="rId2"/>
          <a:srcRect b="12500"/>
          <a:stretch/>
        </p:blipFill>
        <p:spPr>
          <a:xfrm>
            <a:off x="0" y="662183"/>
            <a:ext cx="9162833" cy="4470400"/>
          </a:xfrm>
          <a:prstGeom prst="rect">
            <a:avLst/>
          </a:prstGeom>
        </p:spPr>
      </p:pic>
      <p:sp>
        <p:nvSpPr>
          <p:cNvPr id="6" name="TextBox 5"/>
          <p:cNvSpPr txBox="1"/>
          <p:nvPr/>
        </p:nvSpPr>
        <p:spPr>
          <a:xfrm>
            <a:off x="2808822" y="38321"/>
            <a:ext cx="3526356" cy="369332"/>
          </a:xfrm>
          <a:prstGeom prst="rect">
            <a:avLst/>
          </a:prstGeom>
          <a:noFill/>
        </p:spPr>
        <p:txBody>
          <a:bodyPr wrap="square" rtlCol="0">
            <a:spAutoFit/>
          </a:bodyPr>
          <a:lstStyle/>
          <a:p>
            <a:r>
              <a:rPr lang="en-GB" b="1" dirty="0" smtClean="0"/>
              <a:t>Future Circular Collider Study</a:t>
            </a:r>
            <a:endParaRPr lang="en-GB" b="1" dirty="0"/>
          </a:p>
        </p:txBody>
      </p:sp>
      <p:sp>
        <p:nvSpPr>
          <p:cNvPr id="7" name="TextBox 6"/>
          <p:cNvSpPr txBox="1"/>
          <p:nvPr/>
        </p:nvSpPr>
        <p:spPr>
          <a:xfrm>
            <a:off x="232229" y="5341257"/>
            <a:ext cx="8652979" cy="646331"/>
          </a:xfrm>
          <a:prstGeom prst="rect">
            <a:avLst/>
          </a:prstGeom>
          <a:noFill/>
        </p:spPr>
        <p:txBody>
          <a:bodyPr wrap="square" rtlCol="0">
            <a:spAutoFit/>
          </a:bodyPr>
          <a:lstStyle/>
          <a:p>
            <a:r>
              <a:rPr lang="en-GB" dirty="0" smtClean="0"/>
              <a:t>The FCC study is necessary to propose a credible project for the period after the exploitation of the High-Luminosity LHC, i.e. 2035-2040.</a:t>
            </a:r>
            <a:endParaRPr lang="en-GB" dirty="0"/>
          </a:p>
        </p:txBody>
      </p:sp>
    </p:spTree>
    <p:extLst>
      <p:ext uri="{BB962C8B-B14F-4D97-AF65-F5344CB8AC3E}">
        <p14:creationId xmlns:p14="http://schemas.microsoft.com/office/powerpoint/2010/main" val="3975368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0"/>
            <a:ext cx="8226854" cy="1230842"/>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GB" sz="3200" dirty="0" smtClean="0"/>
              <a:t>Configuration</a:t>
            </a:r>
            <a:endParaRPr lang="en-GB" sz="32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3939" t="42638" r="10457" b="22637"/>
          <a:stretch/>
        </p:blipFill>
        <p:spPr>
          <a:xfrm>
            <a:off x="1579810" y="1152656"/>
            <a:ext cx="5184949" cy="2381461"/>
          </a:xfrm>
          <a:prstGeom prst="rect">
            <a:avLst/>
          </a:prstGeom>
        </p:spPr>
      </p:pic>
      <p:sp>
        <p:nvSpPr>
          <p:cNvPr id="9" name="TextBox 8"/>
          <p:cNvSpPr txBox="1"/>
          <p:nvPr/>
        </p:nvSpPr>
        <p:spPr>
          <a:xfrm>
            <a:off x="5320072" y="5733680"/>
            <a:ext cx="2059912" cy="307777"/>
          </a:xfrm>
          <a:prstGeom prst="rect">
            <a:avLst/>
          </a:prstGeom>
          <a:noFill/>
        </p:spPr>
        <p:txBody>
          <a:bodyPr wrap="square" rtlCol="0">
            <a:spAutoFit/>
          </a:bodyPr>
          <a:lstStyle/>
          <a:p>
            <a:r>
              <a:rPr lang="en-GB" sz="1400" dirty="0" smtClean="0"/>
              <a:t>Slit height: 5 mm</a:t>
            </a:r>
            <a:endParaRPr lang="en-GB" sz="140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118" y="2596160"/>
            <a:ext cx="3532064" cy="3532064"/>
          </a:xfrm>
          <a:prstGeom prst="rect">
            <a:avLst/>
          </a:prstGeom>
        </p:spPr>
      </p:pic>
      <p:cxnSp>
        <p:nvCxnSpPr>
          <p:cNvPr id="11" name="Straight Arrow Connector 10"/>
          <p:cNvCxnSpPr/>
          <p:nvPr/>
        </p:nvCxnSpPr>
        <p:spPr>
          <a:xfrm flipV="1">
            <a:off x="3757367" y="4297923"/>
            <a:ext cx="0" cy="272922"/>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1"/>
          </p:cNvCxnSpPr>
          <p:nvPr/>
        </p:nvCxnSpPr>
        <p:spPr>
          <a:xfrm flipH="1" flipV="1">
            <a:off x="3799654" y="4434385"/>
            <a:ext cx="1520418" cy="1453184"/>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20072" y="4111192"/>
            <a:ext cx="3676125" cy="1046440"/>
          </a:xfrm>
          <a:prstGeom prst="rect">
            <a:avLst/>
          </a:prstGeom>
          <a:noFill/>
        </p:spPr>
        <p:txBody>
          <a:bodyPr wrap="square" rtlCol="0">
            <a:spAutoFit/>
          </a:bodyPr>
          <a:lstStyle/>
          <a:p>
            <a:r>
              <a:rPr lang="en-GB" sz="1400" dirty="0" smtClean="0"/>
              <a:t>External copper rings: </a:t>
            </a:r>
          </a:p>
          <a:p>
            <a:pPr marL="285750" indent="-285750">
              <a:buFont typeface="Arial" panose="020B0604020202020204" pitchFamily="34" charset="0"/>
              <a:buChar char="•"/>
            </a:pPr>
            <a:r>
              <a:rPr lang="en-GB" sz="1200" dirty="0" smtClean="0"/>
              <a:t>~ 6 mm * 0.5 mm</a:t>
            </a:r>
          </a:p>
          <a:p>
            <a:pPr marL="285750" indent="-285750">
              <a:buFont typeface="Arial" panose="020B0604020202020204" pitchFamily="34" charset="0"/>
              <a:buChar char="•"/>
            </a:pPr>
            <a:r>
              <a:rPr lang="en-GB" sz="1200" dirty="0" smtClean="0"/>
              <a:t>Pitch: 11 mm</a:t>
            </a:r>
          </a:p>
          <a:p>
            <a:pPr marL="285750" indent="-285750">
              <a:buFont typeface="Arial" panose="020B0604020202020204" pitchFamily="34" charset="0"/>
              <a:buChar char="•"/>
            </a:pPr>
            <a:r>
              <a:rPr lang="en-GB" sz="1200" dirty="0" smtClean="0"/>
              <a:t>Probably no coating in the middle of the beam screen </a:t>
            </a:r>
            <a:endParaRPr lang="en-GB" sz="1200" dirty="0"/>
          </a:p>
        </p:txBody>
      </p:sp>
      <p:cxnSp>
        <p:nvCxnSpPr>
          <p:cNvPr id="20" name="Straight Arrow Connector 19"/>
          <p:cNvCxnSpPr>
            <a:stCxn id="18" idx="1"/>
          </p:cNvCxnSpPr>
          <p:nvPr/>
        </p:nvCxnSpPr>
        <p:spPr>
          <a:xfrm flipH="1" flipV="1">
            <a:off x="4517679" y="4186727"/>
            <a:ext cx="802393" cy="44768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2"/>
          </p:cNvCxnSpPr>
          <p:nvPr/>
        </p:nvCxnSpPr>
        <p:spPr>
          <a:xfrm>
            <a:off x="1247690" y="2910423"/>
            <a:ext cx="1337110" cy="191407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054977" y="939741"/>
            <a:ext cx="1312210" cy="307777"/>
          </a:xfrm>
          <a:prstGeom prst="rect">
            <a:avLst/>
          </a:prstGeom>
          <a:noFill/>
        </p:spPr>
        <p:txBody>
          <a:bodyPr wrap="square" rtlCol="0">
            <a:spAutoFit/>
          </a:bodyPr>
          <a:lstStyle/>
          <a:p>
            <a:r>
              <a:rPr lang="en-GB" sz="1400" dirty="0" smtClean="0"/>
              <a:t>Fixed point</a:t>
            </a:r>
            <a:endParaRPr lang="en-GB" sz="1400" dirty="0"/>
          </a:p>
        </p:txBody>
      </p:sp>
      <p:sp>
        <p:nvSpPr>
          <p:cNvPr id="31" name="TextBox 30"/>
          <p:cNvSpPr txBox="1"/>
          <p:nvPr/>
        </p:nvSpPr>
        <p:spPr>
          <a:xfrm>
            <a:off x="2353940" y="2541886"/>
            <a:ext cx="1300252" cy="307777"/>
          </a:xfrm>
          <a:prstGeom prst="rect">
            <a:avLst/>
          </a:prstGeom>
          <a:noFill/>
        </p:spPr>
        <p:txBody>
          <a:bodyPr wrap="square" rtlCol="0">
            <a:spAutoFit/>
          </a:bodyPr>
          <a:lstStyle/>
          <a:p>
            <a:r>
              <a:rPr lang="en-GB" sz="1400" dirty="0" smtClean="0"/>
              <a:t>Cooling circuit</a:t>
            </a:r>
            <a:endParaRPr lang="en-GB" sz="1400" dirty="0"/>
          </a:p>
        </p:txBody>
      </p:sp>
      <p:cxnSp>
        <p:nvCxnSpPr>
          <p:cNvPr id="34" name="Straight Arrow Connector 33"/>
          <p:cNvCxnSpPr>
            <a:stCxn id="31" idx="0"/>
          </p:cNvCxnSpPr>
          <p:nvPr/>
        </p:nvCxnSpPr>
        <p:spPr>
          <a:xfrm flipH="1" flipV="1">
            <a:off x="1669478" y="1412166"/>
            <a:ext cx="1334588" cy="112972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1" idx="3"/>
          </p:cNvCxnSpPr>
          <p:nvPr/>
        </p:nvCxnSpPr>
        <p:spPr>
          <a:xfrm>
            <a:off x="3654192" y="2695775"/>
            <a:ext cx="2686968" cy="65722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2" idx="3"/>
          </p:cNvCxnSpPr>
          <p:nvPr/>
        </p:nvCxnSpPr>
        <p:spPr>
          <a:xfrm flipV="1">
            <a:off x="1568385" y="5363362"/>
            <a:ext cx="904613" cy="41549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3306" y="5517250"/>
            <a:ext cx="1495079" cy="523220"/>
          </a:xfrm>
          <a:prstGeom prst="rect">
            <a:avLst/>
          </a:prstGeom>
          <a:noFill/>
        </p:spPr>
        <p:txBody>
          <a:bodyPr wrap="square" rtlCol="0">
            <a:spAutoFit/>
          </a:bodyPr>
          <a:lstStyle/>
          <a:p>
            <a:r>
              <a:rPr lang="en-GB" sz="1400" dirty="0" smtClean="0"/>
              <a:t>Cooling channel: 316L </a:t>
            </a:r>
          </a:p>
        </p:txBody>
      </p:sp>
      <p:sp>
        <p:nvSpPr>
          <p:cNvPr id="43" name="TextBox 42"/>
          <p:cNvSpPr txBox="1"/>
          <p:nvPr/>
        </p:nvSpPr>
        <p:spPr>
          <a:xfrm>
            <a:off x="-11217" y="3460073"/>
            <a:ext cx="1750959" cy="1046440"/>
          </a:xfrm>
          <a:prstGeom prst="rect">
            <a:avLst/>
          </a:prstGeom>
          <a:noFill/>
        </p:spPr>
        <p:txBody>
          <a:bodyPr wrap="square" rtlCol="0">
            <a:spAutoFit/>
          </a:bodyPr>
          <a:lstStyle>
            <a:defPPr>
              <a:defRPr lang="en-US"/>
            </a:defPPr>
            <a:lvl1pPr>
              <a:defRPr sz="1400"/>
            </a:lvl1pPr>
          </a:lstStyle>
          <a:p>
            <a:r>
              <a:rPr lang="en-GB" dirty="0"/>
              <a:t>Beam screen wall: </a:t>
            </a:r>
          </a:p>
          <a:p>
            <a:pPr marL="285750" indent="-285750">
              <a:buFont typeface="Arial" panose="020B0604020202020204" pitchFamily="34" charset="0"/>
              <a:buChar char="•"/>
            </a:pPr>
            <a:r>
              <a:rPr lang="en-GB" sz="1200" dirty="0" smtClean="0"/>
              <a:t>304L, 1.5 </a:t>
            </a:r>
            <a:r>
              <a:rPr lang="en-GB" sz="1200" dirty="0"/>
              <a:t>mm</a:t>
            </a:r>
          </a:p>
          <a:p>
            <a:pPr marL="285750" indent="-285750">
              <a:buFont typeface="Arial" panose="020B0604020202020204" pitchFamily="34" charset="0"/>
              <a:buChar char="•"/>
            </a:pPr>
            <a:r>
              <a:rPr lang="en-GB" sz="1200" dirty="0"/>
              <a:t>copper </a:t>
            </a:r>
            <a:r>
              <a:rPr lang="en-GB" sz="1200" dirty="0" smtClean="0"/>
              <a:t>electrodeposition, 0.05 </a:t>
            </a:r>
            <a:r>
              <a:rPr lang="en-GB" sz="1200" dirty="0"/>
              <a:t>mm</a:t>
            </a:r>
          </a:p>
        </p:txBody>
      </p:sp>
      <p:cxnSp>
        <p:nvCxnSpPr>
          <p:cNvPr id="44" name="Straight Arrow Connector 43"/>
          <p:cNvCxnSpPr>
            <a:stCxn id="43" idx="3"/>
          </p:cNvCxnSpPr>
          <p:nvPr/>
        </p:nvCxnSpPr>
        <p:spPr>
          <a:xfrm>
            <a:off x="1739742" y="3983293"/>
            <a:ext cx="1050001" cy="21425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559291" y="5209473"/>
            <a:ext cx="1340850" cy="307777"/>
          </a:xfrm>
          <a:prstGeom prst="rect">
            <a:avLst/>
          </a:prstGeom>
          <a:noFill/>
        </p:spPr>
        <p:txBody>
          <a:bodyPr wrap="square" rtlCol="0">
            <a:spAutoFit/>
          </a:bodyPr>
          <a:lstStyle/>
          <a:p>
            <a:r>
              <a:rPr lang="en-GB" sz="1400" dirty="0" smtClean="0"/>
              <a:t>Reflector: 304</a:t>
            </a:r>
          </a:p>
        </p:txBody>
      </p:sp>
      <p:cxnSp>
        <p:nvCxnSpPr>
          <p:cNvPr id="48" name="Straight Arrow Connector 47"/>
          <p:cNvCxnSpPr>
            <a:stCxn id="47" idx="1"/>
          </p:cNvCxnSpPr>
          <p:nvPr/>
        </p:nvCxnSpPr>
        <p:spPr>
          <a:xfrm flipH="1" flipV="1">
            <a:off x="4397870" y="4434385"/>
            <a:ext cx="1161421" cy="92897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1217" y="472972"/>
            <a:ext cx="9125270" cy="646331"/>
          </a:xfrm>
          <a:prstGeom prst="rect">
            <a:avLst/>
          </a:prstGeom>
          <a:noFill/>
        </p:spPr>
        <p:txBody>
          <a:bodyPr wrap="square" rtlCol="0">
            <a:spAutoFit/>
          </a:bodyPr>
          <a:lstStyle/>
          <a:p>
            <a:r>
              <a:rPr lang="en-GB" dirty="0" smtClean="0"/>
              <a:t>The retained configuration for the first prototype is based on the version presented at the FCC week in April 2016.</a:t>
            </a:r>
            <a:endParaRPr lang="en-GB" dirty="0"/>
          </a:p>
        </p:txBody>
      </p:sp>
      <p:pic>
        <p:nvPicPr>
          <p:cNvPr id="70" name="Picture 69"/>
          <p:cNvPicPr>
            <a:picLocks noChangeAspect="1"/>
          </p:cNvPicPr>
          <p:nvPr/>
        </p:nvPicPr>
        <p:blipFill rotWithShape="1">
          <a:blip r:embed="rId4" cstate="print">
            <a:extLst>
              <a:ext uri="{28A0092B-C50C-407E-A947-70E740481C1C}">
                <a14:useLocalDpi xmlns:a14="http://schemas.microsoft.com/office/drawing/2010/main" val="0"/>
              </a:ext>
            </a:extLst>
          </a:blip>
          <a:srcRect l="21432" b="8942"/>
          <a:stretch/>
        </p:blipFill>
        <p:spPr>
          <a:xfrm>
            <a:off x="6471996" y="1031689"/>
            <a:ext cx="1280909" cy="1484547"/>
          </a:xfrm>
          <a:prstGeom prst="rect">
            <a:avLst/>
          </a:prstGeom>
        </p:spPr>
      </p:pic>
      <p:sp>
        <p:nvSpPr>
          <p:cNvPr id="6" name="TextBox 5"/>
          <p:cNvSpPr txBox="1"/>
          <p:nvPr/>
        </p:nvSpPr>
        <p:spPr>
          <a:xfrm>
            <a:off x="0" y="2233315"/>
            <a:ext cx="2495380" cy="677108"/>
          </a:xfrm>
          <a:prstGeom prst="rect">
            <a:avLst/>
          </a:prstGeom>
          <a:noFill/>
        </p:spPr>
        <p:txBody>
          <a:bodyPr wrap="square" rtlCol="0">
            <a:spAutoFit/>
          </a:bodyPr>
          <a:lstStyle/>
          <a:p>
            <a:r>
              <a:rPr lang="en-GB" sz="1400" dirty="0" smtClean="0"/>
              <a:t>Internal electrode:</a:t>
            </a:r>
          </a:p>
          <a:p>
            <a:pPr marL="285750" indent="-285750">
              <a:buFont typeface="Arial" panose="020B0604020202020204" pitchFamily="34" charset="0"/>
              <a:buChar char="•"/>
            </a:pPr>
            <a:r>
              <a:rPr lang="en-GB" sz="1200" dirty="0" smtClean="0"/>
              <a:t>Copper, 6 mm wide</a:t>
            </a:r>
          </a:p>
          <a:p>
            <a:pPr marL="285750" indent="-285750">
              <a:buFont typeface="Arial" panose="020B0604020202020204" pitchFamily="34" charset="0"/>
              <a:buChar char="•"/>
            </a:pPr>
            <a:r>
              <a:rPr lang="en-GB" sz="1200" dirty="0" smtClean="0"/>
              <a:t>Ceramic insulation</a:t>
            </a:r>
            <a:endParaRPr lang="en-GB" sz="1200" dirty="0"/>
          </a:p>
        </p:txBody>
      </p:sp>
      <p:sp>
        <p:nvSpPr>
          <p:cNvPr id="82" name="Oval 81"/>
          <p:cNvSpPr/>
          <p:nvPr/>
        </p:nvSpPr>
        <p:spPr>
          <a:xfrm>
            <a:off x="3938257" y="1837964"/>
            <a:ext cx="498061" cy="758196"/>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7" name="Straight Arrow Connector 86"/>
          <p:cNvCxnSpPr>
            <a:stCxn id="82" idx="6"/>
            <a:endCxn id="70" idx="1"/>
          </p:cNvCxnSpPr>
          <p:nvPr/>
        </p:nvCxnSpPr>
        <p:spPr>
          <a:xfrm flipV="1">
            <a:off x="4436318" y="1773963"/>
            <a:ext cx="2035678" cy="443099"/>
          </a:xfrm>
          <a:prstGeom prst="straightConnector1">
            <a:avLst/>
          </a:prstGeom>
          <a:noFill/>
          <a:ln w="28575">
            <a:solidFill>
              <a:srgbClr val="00B050"/>
            </a:solidFill>
            <a:tailEnd type="triangle"/>
          </a:ln>
          <a:effectLst/>
        </p:spPr>
        <p:style>
          <a:lnRef idx="1">
            <a:schemeClr val="accent1"/>
          </a:lnRef>
          <a:fillRef idx="3">
            <a:schemeClr val="accent1"/>
          </a:fillRef>
          <a:effectRef idx="2">
            <a:schemeClr val="accent1"/>
          </a:effectRef>
          <a:fontRef idx="minor">
            <a:schemeClr val="lt1"/>
          </a:fontRef>
        </p:style>
      </p:cxnSp>
      <p:cxnSp>
        <p:nvCxnSpPr>
          <p:cNvPr id="30" name="Straight Arrow Connector 29"/>
          <p:cNvCxnSpPr/>
          <p:nvPr/>
        </p:nvCxnSpPr>
        <p:spPr>
          <a:xfrm flipH="1">
            <a:off x="7313525" y="1115733"/>
            <a:ext cx="741452" cy="9725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8" idx="2"/>
          </p:cNvCxnSpPr>
          <p:nvPr/>
        </p:nvCxnSpPr>
        <p:spPr>
          <a:xfrm>
            <a:off x="5653982" y="1635761"/>
            <a:ext cx="1110777" cy="71649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677103" y="1112541"/>
            <a:ext cx="1953758" cy="523220"/>
          </a:xfrm>
          <a:prstGeom prst="rect">
            <a:avLst/>
          </a:prstGeom>
          <a:noFill/>
        </p:spPr>
        <p:txBody>
          <a:bodyPr wrap="square" rtlCol="0">
            <a:spAutoFit/>
          </a:bodyPr>
          <a:lstStyle/>
          <a:p>
            <a:r>
              <a:rPr lang="en-GB" sz="1400" dirty="0" smtClean="0"/>
              <a:t>Chimney for pressure measurement</a:t>
            </a:r>
            <a:endParaRPr lang="en-GB" sz="1400" dirty="0"/>
          </a:p>
        </p:txBody>
      </p:sp>
      <p:pic>
        <p:nvPicPr>
          <p:cNvPr id="93" name="Picture 92"/>
          <p:cNvPicPr>
            <a:picLocks noChangeAspect="1"/>
          </p:cNvPicPr>
          <p:nvPr/>
        </p:nvPicPr>
        <p:blipFill rotWithShape="1">
          <a:blip r:embed="rId5" cstate="print">
            <a:extLst>
              <a:ext uri="{28A0092B-C50C-407E-A947-70E740481C1C}">
                <a14:useLocalDpi xmlns:a14="http://schemas.microsoft.com/office/drawing/2010/main" val="0"/>
              </a:ext>
            </a:extLst>
          </a:blip>
          <a:srcRect l="17591"/>
          <a:stretch/>
        </p:blipFill>
        <p:spPr>
          <a:xfrm>
            <a:off x="7460054" y="2497716"/>
            <a:ext cx="1023133" cy="1241521"/>
          </a:xfrm>
          <a:prstGeom prst="rect">
            <a:avLst/>
          </a:prstGeom>
        </p:spPr>
      </p:pic>
      <p:sp>
        <p:nvSpPr>
          <p:cNvPr id="97" name="Oval 96"/>
          <p:cNvSpPr/>
          <p:nvPr/>
        </p:nvSpPr>
        <p:spPr>
          <a:xfrm>
            <a:off x="6327378" y="2822235"/>
            <a:ext cx="498061" cy="758196"/>
          </a:xfrm>
          <a:prstGeom prst="ellipse">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8" name="Straight Arrow Connector 97"/>
          <p:cNvCxnSpPr>
            <a:stCxn id="97" idx="6"/>
            <a:endCxn id="93" idx="1"/>
          </p:cNvCxnSpPr>
          <p:nvPr/>
        </p:nvCxnSpPr>
        <p:spPr>
          <a:xfrm flipV="1">
            <a:off x="6825439" y="3118477"/>
            <a:ext cx="634615" cy="82856"/>
          </a:xfrm>
          <a:prstGeom prst="straightConnector1">
            <a:avLst/>
          </a:prstGeom>
          <a:noFill/>
          <a:ln w="28575">
            <a:solidFill>
              <a:srgbClr val="00B050"/>
            </a:solidFill>
            <a:tailEnd type="triangle"/>
          </a:ln>
          <a:effectLst/>
        </p:spPr>
        <p:style>
          <a:lnRef idx="1">
            <a:schemeClr val="accent1"/>
          </a:lnRef>
          <a:fillRef idx="3">
            <a:schemeClr val="accent1"/>
          </a:fillRef>
          <a:effectRef idx="2">
            <a:schemeClr val="accent1"/>
          </a:effectRef>
          <a:fontRef idx="minor">
            <a:schemeClr val="lt1"/>
          </a:fontRef>
        </p:style>
      </p:cxnSp>
      <p:sp>
        <p:nvSpPr>
          <p:cNvPr id="100" name="TextBox 99"/>
          <p:cNvSpPr txBox="1"/>
          <p:nvPr/>
        </p:nvSpPr>
        <p:spPr>
          <a:xfrm>
            <a:off x="7923581" y="3571535"/>
            <a:ext cx="1312210" cy="738664"/>
          </a:xfrm>
          <a:prstGeom prst="rect">
            <a:avLst/>
          </a:prstGeom>
          <a:noFill/>
        </p:spPr>
        <p:txBody>
          <a:bodyPr wrap="square" rtlCol="0">
            <a:spAutoFit/>
          </a:bodyPr>
          <a:lstStyle/>
          <a:p>
            <a:r>
              <a:rPr lang="en-GB" sz="1400" dirty="0" smtClean="0"/>
              <a:t>End plate at both extremities</a:t>
            </a:r>
            <a:endParaRPr lang="en-GB" sz="1400" dirty="0"/>
          </a:p>
        </p:txBody>
      </p:sp>
      <p:cxnSp>
        <p:nvCxnSpPr>
          <p:cNvPr id="101" name="Straight Arrow Connector 100"/>
          <p:cNvCxnSpPr>
            <a:stCxn id="100" idx="0"/>
          </p:cNvCxnSpPr>
          <p:nvPr/>
        </p:nvCxnSpPr>
        <p:spPr>
          <a:xfrm flipH="1" flipV="1">
            <a:off x="8202438" y="3102890"/>
            <a:ext cx="377248" cy="46864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12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3" grpId="0"/>
      <p:bldP spid="42" grpId="0"/>
      <p:bldP spid="43" grpId="0"/>
      <p:bldP spid="47" grpId="0"/>
      <p:bldP spid="6" grpId="0"/>
      <p:bldP spid="82" grpId="0" animBg="1"/>
      <p:bldP spid="28" grpId="0"/>
      <p:bldP spid="97" grpId="0" animBg="1"/>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31</a:t>
            </a:fld>
            <a:endParaRPr lang="en-US" dirty="0"/>
          </a:p>
        </p:txBody>
      </p:sp>
      <p:sp>
        <p:nvSpPr>
          <p:cNvPr id="7" name="TextBox 6"/>
          <p:cNvSpPr txBox="1"/>
          <p:nvPr/>
        </p:nvSpPr>
        <p:spPr>
          <a:xfrm>
            <a:off x="2221913" y="42809"/>
            <a:ext cx="4695825" cy="584775"/>
          </a:xfrm>
          <a:prstGeom prst="rect">
            <a:avLst/>
          </a:prstGeom>
          <a:noFill/>
        </p:spPr>
        <p:txBody>
          <a:bodyPr wrap="square" rtlCol="0">
            <a:spAutoFit/>
          </a:bodyPr>
          <a:lstStyle/>
          <a:p>
            <a:pPr algn="ctr"/>
            <a:r>
              <a:rPr lang="en-GB" sz="3200" dirty="0" smtClean="0"/>
              <a:t>Prototypes</a:t>
            </a:r>
            <a:endParaRPr lang="en-GB" sz="32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748" t="4523" r="27074" b="4719"/>
          <a:stretch/>
        </p:blipFill>
        <p:spPr>
          <a:xfrm>
            <a:off x="5609295" y="2692480"/>
            <a:ext cx="2529201" cy="2529202"/>
          </a:xfrm>
          <a:prstGeom prst="rect">
            <a:avLst/>
          </a:prstGeom>
        </p:spPr>
      </p:pic>
      <p:sp>
        <p:nvSpPr>
          <p:cNvPr id="9" name="TextBox 8"/>
          <p:cNvSpPr txBox="1"/>
          <p:nvPr/>
        </p:nvSpPr>
        <p:spPr>
          <a:xfrm>
            <a:off x="422031" y="677462"/>
            <a:ext cx="8220545" cy="369332"/>
          </a:xfrm>
          <a:prstGeom prst="rect">
            <a:avLst/>
          </a:prstGeom>
          <a:noFill/>
        </p:spPr>
        <p:txBody>
          <a:bodyPr wrap="square" rtlCol="0">
            <a:spAutoFit/>
          </a:bodyPr>
          <a:lstStyle/>
          <a:p>
            <a:pPr algn="ctr"/>
            <a:r>
              <a:rPr lang="en-GB" dirty="0" smtClean="0"/>
              <a:t>Series vs prototype #1 </a:t>
            </a:r>
            <a:endParaRPr lang="en-GB" dirty="0"/>
          </a:p>
        </p:txBody>
      </p:sp>
      <p:cxnSp>
        <p:nvCxnSpPr>
          <p:cNvPr id="10" name="Straight Arrow Connector 9"/>
          <p:cNvCxnSpPr>
            <a:stCxn id="11" idx="0"/>
          </p:cNvCxnSpPr>
          <p:nvPr/>
        </p:nvCxnSpPr>
        <p:spPr>
          <a:xfrm flipH="1" flipV="1">
            <a:off x="7323683" y="4960747"/>
            <a:ext cx="611955" cy="44601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27276" y="5406766"/>
            <a:ext cx="2416724" cy="738664"/>
          </a:xfrm>
          <a:prstGeom prst="rect">
            <a:avLst/>
          </a:prstGeom>
          <a:noFill/>
        </p:spPr>
        <p:txBody>
          <a:bodyPr wrap="square" rtlCol="0">
            <a:spAutoFit/>
          </a:bodyPr>
          <a:lstStyle/>
          <a:p>
            <a:r>
              <a:rPr lang="en-GB" sz="1400" dirty="0" smtClean="0"/>
              <a:t>Cooling channel:</a:t>
            </a:r>
          </a:p>
          <a:p>
            <a:pPr marL="285750" indent="-285750">
              <a:buFont typeface="Arial" panose="020B0604020202020204" pitchFamily="34" charset="0"/>
              <a:buChar char="•"/>
            </a:pPr>
            <a:r>
              <a:rPr lang="en-GB" sz="1400" dirty="0" smtClean="0"/>
              <a:t>316L, </a:t>
            </a:r>
          </a:p>
          <a:p>
            <a:pPr marL="285750" indent="-285750">
              <a:buFont typeface="Arial" panose="020B0604020202020204" pitchFamily="34" charset="0"/>
              <a:buChar char="•"/>
            </a:pPr>
            <a:r>
              <a:rPr lang="en-GB" sz="1400" dirty="0" smtClean="0"/>
              <a:t>3D printed + machined</a:t>
            </a:r>
            <a:endParaRPr lang="en-GB" sz="1400" dirty="0"/>
          </a:p>
        </p:txBody>
      </p:sp>
      <p:pic>
        <p:nvPicPr>
          <p:cNvPr id="12" name="Picture 11"/>
          <p:cNvPicPr>
            <a:picLocks noChangeAspect="1"/>
          </p:cNvPicPr>
          <p:nvPr/>
        </p:nvPicPr>
        <p:blipFill>
          <a:blip r:embed="rId3"/>
          <a:stretch>
            <a:fillRect/>
          </a:stretch>
        </p:blipFill>
        <p:spPr>
          <a:xfrm>
            <a:off x="170656" y="2548202"/>
            <a:ext cx="2644575" cy="2604535"/>
          </a:xfrm>
          <a:prstGeom prst="rect">
            <a:avLst/>
          </a:prstGeom>
        </p:spPr>
      </p:pic>
      <p:sp>
        <p:nvSpPr>
          <p:cNvPr id="13" name="TextBox 12"/>
          <p:cNvSpPr txBox="1"/>
          <p:nvPr/>
        </p:nvSpPr>
        <p:spPr>
          <a:xfrm>
            <a:off x="0" y="5310043"/>
            <a:ext cx="2203818" cy="738664"/>
          </a:xfrm>
          <a:prstGeom prst="rect">
            <a:avLst/>
          </a:prstGeom>
          <a:noFill/>
        </p:spPr>
        <p:txBody>
          <a:bodyPr wrap="square" rtlCol="0">
            <a:spAutoFit/>
          </a:bodyPr>
          <a:lstStyle/>
          <a:p>
            <a:r>
              <a:rPr lang="en-GB" sz="1400" dirty="0" smtClean="0"/>
              <a:t>Cooling channel:</a:t>
            </a:r>
          </a:p>
          <a:p>
            <a:pPr marL="285750" indent="-285750">
              <a:buFont typeface="Arial" panose="020B0604020202020204" pitchFamily="34" charset="0"/>
              <a:buChar char="•"/>
            </a:pPr>
            <a:r>
              <a:rPr lang="en-GB" sz="1400" dirty="0" smtClean="0"/>
              <a:t>P506 stainless steel</a:t>
            </a:r>
          </a:p>
          <a:p>
            <a:pPr marL="285750" indent="-285750">
              <a:buFont typeface="Arial" panose="020B0604020202020204" pitchFamily="34" charset="0"/>
              <a:buChar char="•"/>
            </a:pPr>
            <a:r>
              <a:rPr lang="en-GB" sz="1400" dirty="0" smtClean="0"/>
              <a:t>Extruded</a:t>
            </a:r>
            <a:endParaRPr lang="en-GB" sz="1400" dirty="0"/>
          </a:p>
        </p:txBody>
      </p:sp>
      <p:sp>
        <p:nvSpPr>
          <p:cNvPr id="14" name="TextBox 13"/>
          <p:cNvSpPr txBox="1"/>
          <p:nvPr/>
        </p:nvSpPr>
        <p:spPr>
          <a:xfrm>
            <a:off x="2257425" y="5349428"/>
            <a:ext cx="2143085" cy="738664"/>
          </a:xfrm>
          <a:prstGeom prst="rect">
            <a:avLst/>
          </a:prstGeom>
          <a:noFill/>
        </p:spPr>
        <p:txBody>
          <a:bodyPr wrap="square" rtlCol="0">
            <a:spAutoFit/>
          </a:bodyPr>
          <a:lstStyle/>
          <a:p>
            <a:r>
              <a:rPr lang="en-GB" sz="1400" dirty="0" smtClean="0"/>
              <a:t>Reflector:</a:t>
            </a:r>
          </a:p>
          <a:p>
            <a:pPr marL="285750" indent="-285750">
              <a:buFont typeface="Arial" panose="020B0604020202020204" pitchFamily="34" charset="0"/>
              <a:buChar char="•"/>
            </a:pPr>
            <a:r>
              <a:rPr lang="en-GB" sz="1400" dirty="0" smtClean="0"/>
              <a:t>P506 stainless steel</a:t>
            </a:r>
          </a:p>
          <a:p>
            <a:pPr marL="285750" indent="-285750">
              <a:buFont typeface="Arial" panose="020B0604020202020204" pitchFamily="34" charset="0"/>
              <a:buChar char="•"/>
            </a:pPr>
            <a:r>
              <a:rPr lang="en-GB" sz="1400" dirty="0" smtClean="0"/>
              <a:t>Extruded + finishing</a:t>
            </a:r>
            <a:endParaRPr lang="en-GB" sz="1400" dirty="0"/>
          </a:p>
        </p:txBody>
      </p:sp>
      <p:sp>
        <p:nvSpPr>
          <p:cNvPr id="15" name="TextBox 14"/>
          <p:cNvSpPr txBox="1"/>
          <p:nvPr/>
        </p:nvSpPr>
        <p:spPr>
          <a:xfrm>
            <a:off x="291558" y="1809538"/>
            <a:ext cx="2825247" cy="738664"/>
          </a:xfrm>
          <a:prstGeom prst="rect">
            <a:avLst/>
          </a:prstGeom>
          <a:noFill/>
        </p:spPr>
        <p:txBody>
          <a:bodyPr wrap="square" rtlCol="0">
            <a:spAutoFit/>
          </a:bodyPr>
          <a:lstStyle>
            <a:defPPr>
              <a:defRPr lang="en-US"/>
            </a:defPPr>
            <a:lvl1pPr>
              <a:defRPr sz="1400"/>
            </a:lvl1pPr>
          </a:lstStyle>
          <a:p>
            <a:r>
              <a:rPr lang="en-GB" dirty="0"/>
              <a:t>Beam screen wall: </a:t>
            </a:r>
          </a:p>
          <a:p>
            <a:pPr marL="285750" indent="-285750">
              <a:buFont typeface="Arial" panose="020B0604020202020204" pitchFamily="34" charset="0"/>
              <a:buChar char="•"/>
            </a:pPr>
            <a:r>
              <a:rPr lang="en-GB" dirty="0"/>
              <a:t>P506, 1.25 mm</a:t>
            </a:r>
          </a:p>
          <a:p>
            <a:pPr marL="285750" indent="-285750">
              <a:buFont typeface="Arial" panose="020B0604020202020204" pitchFamily="34" charset="0"/>
              <a:buChar char="•"/>
            </a:pPr>
            <a:r>
              <a:rPr lang="en-GB" dirty="0"/>
              <a:t>copper </a:t>
            </a:r>
            <a:r>
              <a:rPr lang="en-GB" dirty="0" err="1"/>
              <a:t>colamination</a:t>
            </a:r>
            <a:r>
              <a:rPr lang="en-GB" dirty="0"/>
              <a:t>, 0.3 mm</a:t>
            </a:r>
          </a:p>
        </p:txBody>
      </p:sp>
      <p:sp>
        <p:nvSpPr>
          <p:cNvPr id="16" name="TextBox 15"/>
          <p:cNvSpPr txBox="1"/>
          <p:nvPr/>
        </p:nvSpPr>
        <p:spPr>
          <a:xfrm>
            <a:off x="2886661" y="3574230"/>
            <a:ext cx="1513849" cy="738664"/>
          </a:xfrm>
          <a:prstGeom prst="rect">
            <a:avLst/>
          </a:prstGeom>
          <a:noFill/>
        </p:spPr>
        <p:txBody>
          <a:bodyPr wrap="square" rtlCol="0">
            <a:spAutoFit/>
          </a:bodyPr>
          <a:lstStyle/>
          <a:p>
            <a:r>
              <a:rPr lang="en-GB" sz="1400" dirty="0" smtClean="0"/>
              <a:t>Reinforcement:</a:t>
            </a:r>
          </a:p>
          <a:p>
            <a:pPr marL="285750" indent="-285750">
              <a:buFont typeface="Arial" panose="020B0604020202020204" pitchFamily="34" charset="0"/>
              <a:buChar char="•"/>
            </a:pPr>
            <a:r>
              <a:rPr lang="en-GB" sz="1400" dirty="0" smtClean="0"/>
              <a:t>P506</a:t>
            </a:r>
          </a:p>
          <a:p>
            <a:pPr marL="285750" indent="-285750">
              <a:buFont typeface="Arial" panose="020B0604020202020204" pitchFamily="34" charset="0"/>
              <a:buChar char="•"/>
            </a:pPr>
            <a:r>
              <a:rPr lang="en-GB" sz="1400" dirty="0" smtClean="0"/>
              <a:t>punching</a:t>
            </a:r>
            <a:endParaRPr lang="en-GB" sz="1400" dirty="0"/>
          </a:p>
        </p:txBody>
      </p:sp>
      <p:cxnSp>
        <p:nvCxnSpPr>
          <p:cNvPr id="17" name="Straight Arrow Connector 16"/>
          <p:cNvCxnSpPr>
            <a:stCxn id="15" idx="2"/>
          </p:cNvCxnSpPr>
          <p:nvPr/>
        </p:nvCxnSpPr>
        <p:spPr>
          <a:xfrm>
            <a:off x="1704182" y="2548202"/>
            <a:ext cx="79451" cy="625113"/>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1"/>
          </p:cNvCxnSpPr>
          <p:nvPr/>
        </p:nvCxnSpPr>
        <p:spPr>
          <a:xfrm flipH="1" flipV="1">
            <a:off x="2266807" y="3473487"/>
            <a:ext cx="619854" cy="47007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0"/>
          </p:cNvCxnSpPr>
          <p:nvPr/>
        </p:nvCxnSpPr>
        <p:spPr>
          <a:xfrm flipH="1" flipV="1">
            <a:off x="2406676" y="4252746"/>
            <a:ext cx="922292" cy="109668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0"/>
          </p:cNvCxnSpPr>
          <p:nvPr/>
        </p:nvCxnSpPr>
        <p:spPr>
          <a:xfrm flipV="1">
            <a:off x="1101909" y="4890733"/>
            <a:ext cx="428461" cy="41931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948624" y="1896357"/>
            <a:ext cx="3195376" cy="738664"/>
          </a:xfrm>
          <a:prstGeom prst="rect">
            <a:avLst/>
          </a:prstGeom>
          <a:noFill/>
        </p:spPr>
        <p:txBody>
          <a:bodyPr wrap="square" rtlCol="0">
            <a:spAutoFit/>
          </a:bodyPr>
          <a:lstStyle>
            <a:defPPr>
              <a:defRPr lang="en-US"/>
            </a:defPPr>
            <a:lvl1pPr>
              <a:defRPr sz="1400"/>
            </a:lvl1pPr>
          </a:lstStyle>
          <a:p>
            <a:r>
              <a:rPr lang="en-GB" dirty="0"/>
              <a:t>Beam screen wall: </a:t>
            </a:r>
          </a:p>
          <a:p>
            <a:pPr marL="285750" indent="-285750">
              <a:buFont typeface="Arial" panose="020B0604020202020204" pitchFamily="34" charset="0"/>
              <a:buChar char="•"/>
            </a:pPr>
            <a:r>
              <a:rPr lang="en-GB" dirty="0" smtClean="0"/>
              <a:t>304L, </a:t>
            </a:r>
            <a:r>
              <a:rPr lang="en-GB" dirty="0"/>
              <a:t>1</a:t>
            </a:r>
            <a:r>
              <a:rPr lang="en-GB" dirty="0" smtClean="0"/>
              <a:t>. 5 </a:t>
            </a:r>
            <a:r>
              <a:rPr lang="en-GB" dirty="0"/>
              <a:t>mm</a:t>
            </a:r>
          </a:p>
          <a:p>
            <a:pPr marL="285750" indent="-285750">
              <a:buFont typeface="Arial" panose="020B0604020202020204" pitchFamily="34" charset="0"/>
              <a:buChar char="•"/>
            </a:pPr>
            <a:r>
              <a:rPr lang="en-GB" dirty="0"/>
              <a:t>copper </a:t>
            </a:r>
            <a:r>
              <a:rPr lang="en-GB" dirty="0" smtClean="0"/>
              <a:t>electrodeposition, 0.05 </a:t>
            </a:r>
            <a:r>
              <a:rPr lang="en-GB" dirty="0"/>
              <a:t>mm</a:t>
            </a:r>
          </a:p>
        </p:txBody>
      </p:sp>
      <p:cxnSp>
        <p:nvCxnSpPr>
          <p:cNvPr id="22" name="Straight Arrow Connector 21"/>
          <p:cNvCxnSpPr>
            <a:stCxn id="21" idx="2"/>
          </p:cNvCxnSpPr>
          <p:nvPr/>
        </p:nvCxnSpPr>
        <p:spPr>
          <a:xfrm flipH="1">
            <a:off x="6870114" y="2635021"/>
            <a:ext cx="676198" cy="52234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0" y="1006955"/>
            <a:ext cx="3727938" cy="366019"/>
          </a:xfrm>
          <a:prstGeom prst="rect">
            <a:avLst/>
          </a:prstGeom>
          <a:noFill/>
        </p:spPr>
        <p:txBody>
          <a:bodyPr wrap="square" rtlCol="0">
            <a:spAutoFit/>
          </a:bodyPr>
          <a:lstStyle/>
          <a:p>
            <a:r>
              <a:rPr lang="en-GB" dirty="0" smtClean="0"/>
              <a:t>Sub-component manufacturing:</a:t>
            </a:r>
            <a:endParaRPr lang="en-GB" dirty="0"/>
          </a:p>
        </p:txBody>
      </p:sp>
      <p:sp>
        <p:nvSpPr>
          <p:cNvPr id="24" name="TextBox 23"/>
          <p:cNvSpPr txBox="1"/>
          <p:nvPr/>
        </p:nvSpPr>
        <p:spPr>
          <a:xfrm>
            <a:off x="4033269" y="2313896"/>
            <a:ext cx="2055237" cy="954107"/>
          </a:xfrm>
          <a:prstGeom prst="rect">
            <a:avLst/>
          </a:prstGeom>
          <a:noFill/>
        </p:spPr>
        <p:txBody>
          <a:bodyPr wrap="square" rtlCol="0">
            <a:spAutoFit/>
          </a:bodyPr>
          <a:lstStyle/>
          <a:p>
            <a:r>
              <a:rPr lang="en-GB" sz="1400" dirty="0" smtClean="0"/>
              <a:t>Reinforcement:</a:t>
            </a:r>
          </a:p>
          <a:p>
            <a:pPr marL="285750" indent="-285750">
              <a:buFont typeface="Arial" panose="020B0604020202020204" pitchFamily="34" charset="0"/>
              <a:buChar char="•"/>
            </a:pPr>
            <a:r>
              <a:rPr lang="en-GB" sz="1400" dirty="0" smtClean="0"/>
              <a:t>304L</a:t>
            </a:r>
          </a:p>
          <a:p>
            <a:pPr marL="285750" indent="-285750">
              <a:buFont typeface="Arial" panose="020B0604020202020204" pitchFamily="34" charset="0"/>
              <a:buChar char="•"/>
            </a:pPr>
            <a:r>
              <a:rPr lang="en-GB" sz="1400" dirty="0" smtClean="0"/>
              <a:t>EDM or water jet cutting</a:t>
            </a:r>
            <a:endParaRPr lang="en-GB" sz="1400" dirty="0"/>
          </a:p>
        </p:txBody>
      </p:sp>
      <p:cxnSp>
        <p:nvCxnSpPr>
          <p:cNvPr id="25" name="Straight Arrow Connector 24"/>
          <p:cNvCxnSpPr>
            <a:stCxn id="24" idx="2"/>
          </p:cNvCxnSpPr>
          <p:nvPr/>
        </p:nvCxnSpPr>
        <p:spPr>
          <a:xfrm>
            <a:off x="5060888" y="3268003"/>
            <a:ext cx="896989" cy="24289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481676" y="4855892"/>
            <a:ext cx="2055412" cy="954107"/>
          </a:xfrm>
          <a:prstGeom prst="rect">
            <a:avLst/>
          </a:prstGeom>
          <a:noFill/>
        </p:spPr>
        <p:txBody>
          <a:bodyPr wrap="square" rtlCol="0">
            <a:spAutoFit/>
          </a:bodyPr>
          <a:lstStyle/>
          <a:p>
            <a:r>
              <a:rPr lang="en-GB" sz="1400" dirty="0" smtClean="0"/>
              <a:t>Reflector:</a:t>
            </a:r>
          </a:p>
          <a:p>
            <a:pPr marL="285750" indent="-285750">
              <a:buFont typeface="Arial" panose="020B0604020202020204" pitchFamily="34" charset="0"/>
              <a:buChar char="•"/>
            </a:pPr>
            <a:r>
              <a:rPr lang="en-GB" sz="1400" dirty="0" smtClean="0"/>
              <a:t>304, </a:t>
            </a:r>
          </a:p>
          <a:p>
            <a:pPr marL="285750" indent="-285750">
              <a:buFont typeface="Arial" panose="020B0604020202020204" pitchFamily="34" charset="0"/>
              <a:buChar char="•"/>
            </a:pPr>
            <a:r>
              <a:rPr lang="en-GB" sz="1400" dirty="0" smtClean="0"/>
              <a:t>Machined + forming + finishing</a:t>
            </a:r>
            <a:endParaRPr lang="en-GB" sz="1400" dirty="0"/>
          </a:p>
        </p:txBody>
      </p:sp>
      <p:cxnSp>
        <p:nvCxnSpPr>
          <p:cNvPr id="27" name="Straight Arrow Connector 26"/>
          <p:cNvCxnSpPr>
            <a:stCxn id="26" idx="0"/>
          </p:cNvCxnSpPr>
          <p:nvPr/>
        </p:nvCxnSpPr>
        <p:spPr>
          <a:xfrm flipV="1">
            <a:off x="5509382" y="3981093"/>
            <a:ext cx="238275" cy="87479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91558" y="1349957"/>
            <a:ext cx="2702851" cy="369332"/>
          </a:xfrm>
          <a:prstGeom prst="rect">
            <a:avLst/>
          </a:prstGeom>
          <a:noFill/>
        </p:spPr>
        <p:txBody>
          <a:bodyPr wrap="square" rtlCol="0">
            <a:spAutoFit/>
          </a:bodyPr>
          <a:lstStyle/>
          <a:p>
            <a:pPr algn="ctr"/>
            <a:r>
              <a:rPr lang="en-GB" u="sng" dirty="0" smtClean="0"/>
              <a:t>Series</a:t>
            </a:r>
            <a:endParaRPr lang="en-GB" u="sng" dirty="0"/>
          </a:p>
        </p:txBody>
      </p:sp>
      <p:sp>
        <p:nvSpPr>
          <p:cNvPr id="29" name="TextBox 28"/>
          <p:cNvSpPr txBox="1"/>
          <p:nvPr/>
        </p:nvSpPr>
        <p:spPr>
          <a:xfrm>
            <a:off x="5375850" y="1372974"/>
            <a:ext cx="2702851" cy="369332"/>
          </a:xfrm>
          <a:prstGeom prst="rect">
            <a:avLst/>
          </a:prstGeom>
          <a:noFill/>
        </p:spPr>
        <p:txBody>
          <a:bodyPr wrap="square" rtlCol="0">
            <a:spAutoFit/>
          </a:bodyPr>
          <a:lstStyle/>
          <a:p>
            <a:pPr algn="ctr"/>
            <a:r>
              <a:rPr lang="en-GB" u="sng" dirty="0" smtClean="0"/>
              <a:t>1</a:t>
            </a:r>
            <a:r>
              <a:rPr lang="en-GB" u="sng" baseline="30000" dirty="0" smtClean="0"/>
              <a:t>st</a:t>
            </a:r>
            <a:r>
              <a:rPr lang="en-GB" u="sng" dirty="0" smtClean="0"/>
              <a:t> prototype</a:t>
            </a:r>
            <a:endParaRPr lang="en-GB" u="sng" dirty="0"/>
          </a:p>
        </p:txBody>
      </p:sp>
    </p:spTree>
    <p:extLst>
      <p:ext uri="{BB962C8B-B14F-4D97-AF65-F5344CB8AC3E}">
        <p14:creationId xmlns:p14="http://schemas.microsoft.com/office/powerpoint/2010/main" val="33336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4" grpId="0"/>
      <p:bldP spid="26"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rotWithShape="1">
          <a:blip r:embed="rId2"/>
          <a:srcRect l="4723" t="839" r="1824" b="767"/>
          <a:stretch/>
        </p:blipFill>
        <p:spPr>
          <a:xfrm>
            <a:off x="3864958" y="511335"/>
            <a:ext cx="1094263" cy="794657"/>
          </a:xfrm>
          <a:prstGeom prst="rect">
            <a:avLst/>
          </a:prstGeom>
        </p:spPr>
      </p:pic>
      <p:sp>
        <p:nvSpPr>
          <p:cNvPr id="5" name="Title 1"/>
          <p:cNvSpPr txBox="1">
            <a:spLocks/>
          </p:cNvSpPr>
          <p:nvPr/>
        </p:nvSpPr>
        <p:spPr>
          <a:xfrm>
            <a:off x="457200" y="0"/>
            <a:ext cx="8226854" cy="1230842"/>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GB" sz="3200" dirty="0" smtClean="0"/>
              <a:t>Manufacturing procedure: prototypes</a:t>
            </a:r>
            <a:endParaRPr lang="en-GB" sz="3200" dirty="0"/>
          </a:p>
        </p:txBody>
      </p:sp>
      <p:sp>
        <p:nvSpPr>
          <p:cNvPr id="6" name="TextBox 5"/>
          <p:cNvSpPr txBox="1"/>
          <p:nvPr/>
        </p:nvSpPr>
        <p:spPr>
          <a:xfrm>
            <a:off x="0" y="659366"/>
            <a:ext cx="6953250" cy="366019"/>
          </a:xfrm>
          <a:prstGeom prst="rect">
            <a:avLst/>
          </a:prstGeom>
          <a:noFill/>
        </p:spPr>
        <p:txBody>
          <a:bodyPr wrap="square" rtlCol="0">
            <a:spAutoFit/>
          </a:bodyPr>
          <a:lstStyle/>
          <a:p>
            <a:r>
              <a:rPr lang="en-GB" dirty="0" smtClean="0"/>
              <a:t>Assembly:</a:t>
            </a:r>
            <a:endParaRPr lang="en-GB" dirty="0"/>
          </a:p>
        </p:txBody>
      </p:sp>
      <p:sp>
        <p:nvSpPr>
          <p:cNvPr id="7" name="TextBox 6"/>
          <p:cNvSpPr txBox="1"/>
          <p:nvPr/>
        </p:nvSpPr>
        <p:spPr>
          <a:xfrm>
            <a:off x="1" y="2369308"/>
            <a:ext cx="1234305" cy="584775"/>
          </a:xfrm>
          <a:prstGeom prst="rect">
            <a:avLst/>
          </a:prstGeom>
          <a:noFill/>
        </p:spPr>
        <p:txBody>
          <a:bodyPr wrap="square" rtlCol="0">
            <a:spAutoFit/>
          </a:bodyPr>
          <a:lstStyle/>
          <a:p>
            <a:r>
              <a:rPr lang="en-GB" sz="1600" dirty="0" smtClean="0"/>
              <a:t>Beam screen wall</a:t>
            </a:r>
            <a:endParaRPr lang="en-GB" sz="1600" dirty="0"/>
          </a:p>
        </p:txBody>
      </p:sp>
      <p:sp>
        <p:nvSpPr>
          <p:cNvPr id="8" name="TextBox 7"/>
          <p:cNvSpPr txBox="1"/>
          <p:nvPr/>
        </p:nvSpPr>
        <p:spPr>
          <a:xfrm>
            <a:off x="0" y="1392532"/>
            <a:ext cx="1401709" cy="584775"/>
          </a:xfrm>
          <a:prstGeom prst="rect">
            <a:avLst/>
          </a:prstGeom>
          <a:noFill/>
        </p:spPr>
        <p:txBody>
          <a:bodyPr wrap="square" rtlCol="0">
            <a:spAutoFit/>
          </a:bodyPr>
          <a:lstStyle/>
          <a:p>
            <a:r>
              <a:rPr lang="en-GB" sz="1600" dirty="0" smtClean="0"/>
              <a:t>Cooling channel</a:t>
            </a:r>
            <a:endParaRPr lang="en-GB" sz="1600" dirty="0"/>
          </a:p>
        </p:txBody>
      </p:sp>
      <p:sp>
        <p:nvSpPr>
          <p:cNvPr id="9" name="TextBox 8"/>
          <p:cNvSpPr txBox="1"/>
          <p:nvPr/>
        </p:nvSpPr>
        <p:spPr>
          <a:xfrm>
            <a:off x="2" y="3719131"/>
            <a:ext cx="1296238" cy="338554"/>
          </a:xfrm>
          <a:prstGeom prst="rect">
            <a:avLst/>
          </a:prstGeom>
          <a:noFill/>
        </p:spPr>
        <p:txBody>
          <a:bodyPr wrap="square" rtlCol="0">
            <a:spAutoFit/>
          </a:bodyPr>
          <a:lstStyle/>
          <a:p>
            <a:r>
              <a:rPr lang="en-GB" sz="1600" dirty="0" smtClean="0"/>
              <a:t>Reflector</a:t>
            </a:r>
            <a:endParaRPr lang="en-GB" sz="1600" dirty="0"/>
          </a:p>
        </p:txBody>
      </p:sp>
      <p:sp>
        <p:nvSpPr>
          <p:cNvPr id="10" name="TextBox 9"/>
          <p:cNvSpPr txBox="1"/>
          <p:nvPr/>
        </p:nvSpPr>
        <p:spPr>
          <a:xfrm>
            <a:off x="2220672" y="1513419"/>
            <a:ext cx="1075171" cy="276999"/>
          </a:xfrm>
          <a:prstGeom prst="rect">
            <a:avLst/>
          </a:prstGeom>
          <a:noFill/>
          <a:ln>
            <a:solidFill>
              <a:srgbClr val="FF0000"/>
            </a:solidFill>
          </a:ln>
        </p:spPr>
        <p:txBody>
          <a:bodyPr wrap="square" rtlCol="0">
            <a:spAutoFit/>
          </a:bodyPr>
          <a:lstStyle/>
          <a:p>
            <a:r>
              <a:rPr lang="en-GB" sz="1200" dirty="0" smtClean="0"/>
              <a:t>3D printing</a:t>
            </a:r>
            <a:endParaRPr lang="en-GB" sz="1200" dirty="0"/>
          </a:p>
        </p:txBody>
      </p:sp>
      <p:sp>
        <p:nvSpPr>
          <p:cNvPr id="11" name="TextBox 10"/>
          <p:cNvSpPr txBox="1"/>
          <p:nvPr/>
        </p:nvSpPr>
        <p:spPr>
          <a:xfrm>
            <a:off x="3536905" y="1513419"/>
            <a:ext cx="1025035" cy="276999"/>
          </a:xfrm>
          <a:prstGeom prst="rect">
            <a:avLst/>
          </a:prstGeom>
          <a:noFill/>
          <a:ln>
            <a:solidFill>
              <a:srgbClr val="FF0000"/>
            </a:solidFill>
          </a:ln>
        </p:spPr>
        <p:txBody>
          <a:bodyPr wrap="square" rtlCol="0">
            <a:spAutoFit/>
          </a:bodyPr>
          <a:lstStyle/>
          <a:p>
            <a:r>
              <a:rPr lang="en-GB" sz="1200" dirty="0" smtClean="0"/>
              <a:t>Machining</a:t>
            </a:r>
            <a:endParaRPr lang="en-GB" sz="1200" dirty="0"/>
          </a:p>
        </p:txBody>
      </p:sp>
      <p:sp>
        <p:nvSpPr>
          <p:cNvPr id="12" name="TextBox 11"/>
          <p:cNvSpPr txBox="1"/>
          <p:nvPr/>
        </p:nvSpPr>
        <p:spPr>
          <a:xfrm>
            <a:off x="4772752" y="1510013"/>
            <a:ext cx="824172" cy="276999"/>
          </a:xfrm>
          <a:prstGeom prst="rect">
            <a:avLst/>
          </a:prstGeom>
          <a:noFill/>
          <a:ln>
            <a:solidFill>
              <a:srgbClr val="FF0000"/>
            </a:solidFill>
          </a:ln>
        </p:spPr>
        <p:txBody>
          <a:bodyPr wrap="square" rtlCol="0">
            <a:spAutoFit/>
          </a:bodyPr>
          <a:lstStyle/>
          <a:p>
            <a:r>
              <a:rPr lang="en-GB" sz="1200" dirty="0" smtClean="0"/>
              <a:t>Welding </a:t>
            </a:r>
            <a:endParaRPr lang="en-GB" sz="1200" dirty="0"/>
          </a:p>
        </p:txBody>
      </p:sp>
      <p:sp>
        <p:nvSpPr>
          <p:cNvPr id="13" name="TextBox 12"/>
          <p:cNvSpPr txBox="1"/>
          <p:nvPr/>
        </p:nvSpPr>
        <p:spPr>
          <a:xfrm>
            <a:off x="1553047" y="2827717"/>
            <a:ext cx="1011553" cy="276999"/>
          </a:xfrm>
          <a:prstGeom prst="rect">
            <a:avLst/>
          </a:prstGeom>
          <a:noFill/>
          <a:ln>
            <a:solidFill>
              <a:srgbClr val="FF0000"/>
            </a:solidFill>
          </a:ln>
        </p:spPr>
        <p:txBody>
          <a:bodyPr wrap="square" rtlCol="0">
            <a:spAutoFit/>
          </a:bodyPr>
          <a:lstStyle/>
          <a:p>
            <a:r>
              <a:rPr lang="en-GB" sz="1200" dirty="0" smtClean="0"/>
              <a:t>Cu Coating </a:t>
            </a:r>
            <a:endParaRPr lang="en-GB" sz="1200" dirty="0"/>
          </a:p>
        </p:txBody>
      </p:sp>
      <p:sp>
        <p:nvSpPr>
          <p:cNvPr id="14" name="TextBox 13"/>
          <p:cNvSpPr txBox="1"/>
          <p:nvPr/>
        </p:nvSpPr>
        <p:spPr>
          <a:xfrm>
            <a:off x="2853522" y="2826409"/>
            <a:ext cx="876510" cy="276999"/>
          </a:xfrm>
          <a:prstGeom prst="rect">
            <a:avLst/>
          </a:prstGeom>
          <a:noFill/>
          <a:ln>
            <a:solidFill>
              <a:srgbClr val="FF0000"/>
            </a:solidFill>
          </a:ln>
        </p:spPr>
        <p:txBody>
          <a:bodyPr wrap="square" rtlCol="0">
            <a:spAutoFit/>
          </a:bodyPr>
          <a:lstStyle/>
          <a:p>
            <a:r>
              <a:rPr lang="en-GB" sz="1200" dirty="0" smtClean="0"/>
              <a:t>Machining</a:t>
            </a:r>
            <a:endParaRPr lang="en-GB" sz="1200" dirty="0"/>
          </a:p>
        </p:txBody>
      </p:sp>
      <p:sp>
        <p:nvSpPr>
          <p:cNvPr id="15" name="TextBox 14"/>
          <p:cNvSpPr txBox="1"/>
          <p:nvPr/>
        </p:nvSpPr>
        <p:spPr>
          <a:xfrm>
            <a:off x="1957096" y="2282382"/>
            <a:ext cx="805225" cy="276999"/>
          </a:xfrm>
          <a:prstGeom prst="rect">
            <a:avLst/>
          </a:prstGeom>
          <a:noFill/>
          <a:ln>
            <a:solidFill>
              <a:srgbClr val="FF0000"/>
            </a:solidFill>
          </a:ln>
        </p:spPr>
        <p:txBody>
          <a:bodyPr wrap="square" rtlCol="0">
            <a:spAutoFit/>
          </a:bodyPr>
          <a:lstStyle/>
          <a:p>
            <a:r>
              <a:rPr lang="en-GB" sz="1200" dirty="0" smtClean="0"/>
              <a:t>Forming</a:t>
            </a:r>
            <a:endParaRPr lang="en-GB" sz="1200" dirty="0"/>
          </a:p>
        </p:txBody>
      </p:sp>
      <p:sp>
        <p:nvSpPr>
          <p:cNvPr id="16" name="TextBox 15"/>
          <p:cNvSpPr txBox="1"/>
          <p:nvPr/>
        </p:nvSpPr>
        <p:spPr>
          <a:xfrm>
            <a:off x="1984314" y="3711990"/>
            <a:ext cx="1259379"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Heat treatment</a:t>
            </a:r>
          </a:p>
        </p:txBody>
      </p:sp>
      <p:sp>
        <p:nvSpPr>
          <p:cNvPr id="17" name="TextBox 16"/>
          <p:cNvSpPr txBox="1"/>
          <p:nvPr/>
        </p:nvSpPr>
        <p:spPr>
          <a:xfrm>
            <a:off x="1036679" y="4220022"/>
            <a:ext cx="850002" cy="276999"/>
          </a:xfrm>
          <a:prstGeom prst="rect">
            <a:avLst/>
          </a:prstGeom>
          <a:noFill/>
          <a:ln>
            <a:solidFill>
              <a:srgbClr val="FF0000"/>
            </a:solidFill>
          </a:ln>
        </p:spPr>
        <p:txBody>
          <a:bodyPr wrap="square" rtlCol="0">
            <a:spAutoFit/>
          </a:bodyPr>
          <a:lstStyle/>
          <a:p>
            <a:r>
              <a:rPr lang="en-GB" sz="1200" dirty="0" smtClean="0"/>
              <a:t>Forming</a:t>
            </a:r>
            <a:endParaRPr lang="en-GB" sz="1200" dirty="0"/>
          </a:p>
        </p:txBody>
      </p:sp>
      <p:sp>
        <p:nvSpPr>
          <p:cNvPr id="18" name="TextBox 17"/>
          <p:cNvSpPr txBox="1"/>
          <p:nvPr/>
        </p:nvSpPr>
        <p:spPr>
          <a:xfrm>
            <a:off x="3074911" y="4220022"/>
            <a:ext cx="935389"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Deburring</a:t>
            </a:r>
          </a:p>
        </p:txBody>
      </p:sp>
      <p:sp>
        <p:nvSpPr>
          <p:cNvPr id="19" name="TextBox 18"/>
          <p:cNvSpPr txBox="1"/>
          <p:nvPr/>
        </p:nvSpPr>
        <p:spPr>
          <a:xfrm>
            <a:off x="5868030" y="2130436"/>
            <a:ext cx="824172" cy="276999"/>
          </a:xfrm>
          <a:prstGeom prst="rect">
            <a:avLst/>
          </a:prstGeom>
          <a:noFill/>
          <a:ln>
            <a:solidFill>
              <a:srgbClr val="FF0000"/>
            </a:solidFill>
          </a:ln>
        </p:spPr>
        <p:txBody>
          <a:bodyPr wrap="square" rtlCol="0">
            <a:spAutoFit/>
          </a:bodyPr>
          <a:lstStyle/>
          <a:p>
            <a:r>
              <a:rPr lang="en-GB" sz="1200" dirty="0" smtClean="0"/>
              <a:t>Welding </a:t>
            </a:r>
            <a:endParaRPr lang="en-GB" sz="1200" dirty="0"/>
          </a:p>
        </p:txBody>
      </p:sp>
      <p:sp>
        <p:nvSpPr>
          <p:cNvPr id="20" name="TextBox 19"/>
          <p:cNvSpPr txBox="1"/>
          <p:nvPr/>
        </p:nvSpPr>
        <p:spPr>
          <a:xfrm>
            <a:off x="0" y="5008406"/>
            <a:ext cx="1698174" cy="338554"/>
          </a:xfrm>
          <a:prstGeom prst="rect">
            <a:avLst/>
          </a:prstGeom>
          <a:noFill/>
        </p:spPr>
        <p:txBody>
          <a:bodyPr wrap="square" rtlCol="0">
            <a:spAutoFit/>
          </a:bodyPr>
          <a:lstStyle/>
          <a:p>
            <a:r>
              <a:rPr lang="en-GB" sz="1600" dirty="0" smtClean="0"/>
              <a:t>Reinforcement</a:t>
            </a:r>
            <a:endParaRPr lang="en-GB" sz="1600" dirty="0"/>
          </a:p>
        </p:txBody>
      </p:sp>
      <p:sp>
        <p:nvSpPr>
          <p:cNvPr id="21" name="TextBox 20"/>
          <p:cNvSpPr txBox="1"/>
          <p:nvPr/>
        </p:nvSpPr>
        <p:spPr>
          <a:xfrm>
            <a:off x="2703003" y="5008406"/>
            <a:ext cx="819962" cy="276999"/>
          </a:xfrm>
          <a:prstGeom prst="rect">
            <a:avLst/>
          </a:prstGeom>
          <a:noFill/>
          <a:ln>
            <a:solidFill>
              <a:srgbClr val="FF0000"/>
            </a:solidFill>
          </a:ln>
        </p:spPr>
        <p:txBody>
          <a:bodyPr wrap="square" rtlCol="0">
            <a:spAutoFit/>
          </a:bodyPr>
          <a:lstStyle/>
          <a:p>
            <a:r>
              <a:rPr lang="en-GB" sz="1200" dirty="0" smtClean="0"/>
              <a:t>Cutting</a:t>
            </a:r>
            <a:endParaRPr lang="en-GB" sz="1200" dirty="0"/>
          </a:p>
        </p:txBody>
      </p:sp>
      <p:sp>
        <p:nvSpPr>
          <p:cNvPr id="22" name="TextBox 21"/>
          <p:cNvSpPr txBox="1"/>
          <p:nvPr/>
        </p:nvSpPr>
        <p:spPr>
          <a:xfrm>
            <a:off x="6467812" y="4460343"/>
            <a:ext cx="824172" cy="276999"/>
          </a:xfrm>
          <a:prstGeom prst="rect">
            <a:avLst/>
          </a:prstGeom>
          <a:noFill/>
          <a:ln>
            <a:solidFill>
              <a:srgbClr val="FF0000"/>
            </a:solidFill>
          </a:ln>
        </p:spPr>
        <p:txBody>
          <a:bodyPr wrap="square" rtlCol="0">
            <a:spAutoFit/>
          </a:bodyPr>
          <a:lstStyle/>
          <a:p>
            <a:r>
              <a:rPr lang="en-GB" sz="1200" dirty="0" smtClean="0"/>
              <a:t>Welding </a:t>
            </a:r>
            <a:endParaRPr lang="en-GB" sz="1200" dirty="0"/>
          </a:p>
        </p:txBody>
      </p:sp>
      <p:sp>
        <p:nvSpPr>
          <p:cNvPr id="23" name="TextBox 22"/>
          <p:cNvSpPr txBox="1"/>
          <p:nvPr/>
        </p:nvSpPr>
        <p:spPr>
          <a:xfrm>
            <a:off x="6497715" y="3022748"/>
            <a:ext cx="843069" cy="276999"/>
          </a:xfrm>
          <a:prstGeom prst="rect">
            <a:avLst/>
          </a:prstGeom>
          <a:noFill/>
          <a:ln>
            <a:solidFill>
              <a:srgbClr val="FF0000"/>
            </a:solidFill>
          </a:ln>
        </p:spPr>
        <p:txBody>
          <a:bodyPr wrap="square" rtlCol="0">
            <a:spAutoFit/>
          </a:bodyPr>
          <a:lstStyle/>
          <a:p>
            <a:r>
              <a:rPr lang="en-GB" sz="1200" dirty="0" smtClean="0"/>
              <a:t>Welding </a:t>
            </a:r>
            <a:endParaRPr lang="en-GB" sz="1200" dirty="0"/>
          </a:p>
        </p:txBody>
      </p:sp>
      <p:sp>
        <p:nvSpPr>
          <p:cNvPr id="24" name="TextBox 23"/>
          <p:cNvSpPr txBox="1"/>
          <p:nvPr/>
        </p:nvSpPr>
        <p:spPr>
          <a:xfrm>
            <a:off x="7425952" y="4948506"/>
            <a:ext cx="843069" cy="276999"/>
          </a:xfrm>
          <a:prstGeom prst="rect">
            <a:avLst/>
          </a:prstGeom>
          <a:noFill/>
          <a:ln>
            <a:solidFill>
              <a:srgbClr val="FF0000"/>
            </a:solidFill>
          </a:ln>
        </p:spPr>
        <p:txBody>
          <a:bodyPr wrap="square" rtlCol="0">
            <a:spAutoFit/>
          </a:bodyPr>
          <a:lstStyle/>
          <a:p>
            <a:r>
              <a:rPr lang="en-GB" sz="1200" dirty="0" smtClean="0"/>
              <a:t>Coating  </a:t>
            </a:r>
            <a:endParaRPr lang="en-GB" sz="1200" dirty="0"/>
          </a:p>
        </p:txBody>
      </p:sp>
      <p:cxnSp>
        <p:nvCxnSpPr>
          <p:cNvPr id="25" name="Straight Arrow Connector 24"/>
          <p:cNvCxnSpPr>
            <a:stCxn id="10" idx="3"/>
            <a:endCxn id="11" idx="1"/>
          </p:cNvCxnSpPr>
          <p:nvPr/>
        </p:nvCxnSpPr>
        <p:spPr>
          <a:xfrm>
            <a:off x="3295843" y="1651919"/>
            <a:ext cx="241062"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3"/>
            <a:endCxn id="12" idx="1"/>
          </p:cNvCxnSpPr>
          <p:nvPr/>
        </p:nvCxnSpPr>
        <p:spPr>
          <a:xfrm flipV="1">
            <a:off x="4561940" y="1648513"/>
            <a:ext cx="210812" cy="340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2" idx="3"/>
            <a:endCxn id="19" idx="1"/>
          </p:cNvCxnSpPr>
          <p:nvPr/>
        </p:nvCxnSpPr>
        <p:spPr>
          <a:xfrm>
            <a:off x="5596924" y="1648513"/>
            <a:ext cx="271106" cy="620423"/>
          </a:xfrm>
          <a:prstGeom prst="bentConnector3">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69" idx="3"/>
            <a:endCxn id="19" idx="1"/>
          </p:cNvCxnSpPr>
          <p:nvPr/>
        </p:nvCxnSpPr>
        <p:spPr>
          <a:xfrm flipV="1">
            <a:off x="4947882" y="2268936"/>
            <a:ext cx="920148" cy="695972"/>
          </a:xfrm>
          <a:prstGeom prst="bentConnector3">
            <a:avLst>
              <a:gd name="adj1" fmla="val 50000"/>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95" idx="3"/>
            <a:endCxn id="23" idx="0"/>
          </p:cNvCxnSpPr>
          <p:nvPr/>
        </p:nvCxnSpPr>
        <p:spPr>
          <a:xfrm flipH="1">
            <a:off x="6919250" y="2268936"/>
            <a:ext cx="937850" cy="753812"/>
          </a:xfrm>
          <a:prstGeom prst="bentConnector4">
            <a:avLst>
              <a:gd name="adj1" fmla="val -24375"/>
              <a:gd name="adj2" fmla="val 59187"/>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35" idx="3"/>
            <a:endCxn id="24" idx="1"/>
          </p:cNvCxnSpPr>
          <p:nvPr/>
        </p:nvCxnSpPr>
        <p:spPr>
          <a:xfrm flipH="1">
            <a:off x="7425952" y="4598842"/>
            <a:ext cx="1328416" cy="488164"/>
          </a:xfrm>
          <a:prstGeom prst="bentConnector5">
            <a:avLst>
              <a:gd name="adj1" fmla="val -17208"/>
              <a:gd name="adj2" fmla="val 50000"/>
              <a:gd name="adj3" fmla="val 117208"/>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117" idx="3"/>
            <a:endCxn id="23" idx="1"/>
          </p:cNvCxnSpPr>
          <p:nvPr/>
        </p:nvCxnSpPr>
        <p:spPr>
          <a:xfrm flipV="1">
            <a:off x="6253719" y="3161248"/>
            <a:ext cx="243996" cy="1198224"/>
          </a:xfrm>
          <a:prstGeom prst="bentConnector3">
            <a:avLst>
              <a:gd name="adj1" fmla="val 50000"/>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23" idx="3"/>
            <a:endCxn id="22" idx="0"/>
          </p:cNvCxnSpPr>
          <p:nvPr/>
        </p:nvCxnSpPr>
        <p:spPr>
          <a:xfrm flipH="1">
            <a:off x="6879898" y="3161248"/>
            <a:ext cx="460886" cy="1299095"/>
          </a:xfrm>
          <a:prstGeom prst="bentConnector4">
            <a:avLst>
              <a:gd name="adj1" fmla="val -49600"/>
              <a:gd name="adj2" fmla="val 5533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rotWithShape="1">
          <a:blip r:embed="rId3"/>
          <a:srcRect l="2401" t="21269" r="9415"/>
          <a:stretch/>
        </p:blipFill>
        <p:spPr>
          <a:xfrm>
            <a:off x="1579969" y="551294"/>
            <a:ext cx="1095440" cy="732603"/>
          </a:xfrm>
          <a:prstGeom prst="rect">
            <a:avLst/>
          </a:prstGeom>
        </p:spPr>
      </p:pic>
      <p:sp>
        <p:nvSpPr>
          <p:cNvPr id="34" name="TextBox 33"/>
          <p:cNvSpPr txBox="1"/>
          <p:nvPr/>
        </p:nvSpPr>
        <p:spPr>
          <a:xfrm>
            <a:off x="1648086" y="1254907"/>
            <a:ext cx="1125259" cy="276999"/>
          </a:xfrm>
          <a:prstGeom prst="rect">
            <a:avLst/>
          </a:prstGeom>
          <a:noFill/>
        </p:spPr>
        <p:txBody>
          <a:bodyPr wrap="square" rtlCol="0">
            <a:spAutoFit/>
          </a:bodyPr>
          <a:lstStyle/>
          <a:p>
            <a:r>
              <a:rPr lang="en-GB" sz="1200" dirty="0" smtClean="0"/>
              <a:t>~ 40 cm long</a:t>
            </a:r>
            <a:endParaRPr lang="en-GB" sz="1200" dirty="0"/>
          </a:p>
        </p:txBody>
      </p:sp>
      <p:pic>
        <p:nvPicPr>
          <p:cNvPr id="35" name="Picture 34"/>
          <p:cNvPicPr>
            <a:picLocks noChangeAspect="1"/>
          </p:cNvPicPr>
          <p:nvPr/>
        </p:nvPicPr>
        <p:blipFill rotWithShape="1">
          <a:blip r:embed="rId4"/>
          <a:srcRect l="1411" r="41737"/>
          <a:stretch/>
        </p:blipFill>
        <p:spPr>
          <a:xfrm>
            <a:off x="5817460" y="1392532"/>
            <a:ext cx="1909397" cy="768644"/>
          </a:xfrm>
          <a:prstGeom prst="rect">
            <a:avLst/>
          </a:prstGeom>
        </p:spPr>
      </p:pic>
      <p:cxnSp>
        <p:nvCxnSpPr>
          <p:cNvPr id="36" name="Straight Arrow Connector 35"/>
          <p:cNvCxnSpPr>
            <a:stCxn id="13" idx="3"/>
            <a:endCxn id="14" idx="1"/>
          </p:cNvCxnSpPr>
          <p:nvPr/>
        </p:nvCxnSpPr>
        <p:spPr>
          <a:xfrm flipV="1">
            <a:off x="2564600" y="2964909"/>
            <a:ext cx="288922" cy="130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5" idx="3"/>
            <a:endCxn id="62" idx="1"/>
          </p:cNvCxnSpPr>
          <p:nvPr/>
        </p:nvCxnSpPr>
        <p:spPr>
          <a:xfrm>
            <a:off x="2762321" y="2420882"/>
            <a:ext cx="235558" cy="7795"/>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rotWithShape="1">
          <a:blip r:embed="rId5"/>
          <a:srcRect l="15678" t="21748" r="10935" b="9484"/>
          <a:stretch/>
        </p:blipFill>
        <p:spPr>
          <a:xfrm>
            <a:off x="69293" y="2932500"/>
            <a:ext cx="1365802" cy="815300"/>
          </a:xfrm>
          <a:prstGeom prst="rect">
            <a:avLst/>
          </a:prstGeom>
        </p:spPr>
      </p:pic>
      <p:pic>
        <p:nvPicPr>
          <p:cNvPr id="40" name="Picture 39"/>
          <p:cNvPicPr>
            <a:picLocks noChangeAspect="1"/>
          </p:cNvPicPr>
          <p:nvPr/>
        </p:nvPicPr>
        <p:blipFill rotWithShape="1">
          <a:blip r:embed="rId6"/>
          <a:srcRect l="14846" t="6498" r="5943"/>
          <a:stretch/>
        </p:blipFill>
        <p:spPr>
          <a:xfrm>
            <a:off x="7676939" y="3143073"/>
            <a:ext cx="1337640" cy="1261827"/>
          </a:xfrm>
          <a:prstGeom prst="rect">
            <a:avLst/>
          </a:prstGeom>
        </p:spPr>
      </p:pic>
      <p:sp>
        <p:nvSpPr>
          <p:cNvPr id="41" name="TextBox 40"/>
          <p:cNvSpPr txBox="1"/>
          <p:nvPr/>
        </p:nvSpPr>
        <p:spPr>
          <a:xfrm>
            <a:off x="1088418" y="2284363"/>
            <a:ext cx="605693" cy="276999"/>
          </a:xfrm>
          <a:prstGeom prst="rect">
            <a:avLst/>
          </a:prstGeom>
          <a:noFill/>
          <a:ln>
            <a:solidFill>
              <a:srgbClr val="FF0000"/>
            </a:solidFill>
          </a:ln>
        </p:spPr>
        <p:txBody>
          <a:bodyPr wrap="square" rtlCol="0">
            <a:spAutoFit/>
          </a:bodyPr>
          <a:lstStyle/>
          <a:p>
            <a:r>
              <a:rPr lang="en-GB" sz="1200" dirty="0" smtClean="0"/>
              <a:t>Sheet </a:t>
            </a:r>
            <a:endParaRPr lang="en-GB" sz="1200" dirty="0"/>
          </a:p>
        </p:txBody>
      </p:sp>
      <p:cxnSp>
        <p:nvCxnSpPr>
          <p:cNvPr id="42" name="Straight Arrow Connector 41"/>
          <p:cNvCxnSpPr>
            <a:stCxn id="41" idx="3"/>
            <a:endCxn id="15" idx="1"/>
          </p:cNvCxnSpPr>
          <p:nvPr/>
        </p:nvCxnSpPr>
        <p:spPr>
          <a:xfrm flipV="1">
            <a:off x="1694111" y="2420882"/>
            <a:ext cx="262985" cy="198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645319" y="5008406"/>
            <a:ext cx="713485" cy="276999"/>
          </a:xfrm>
          <a:prstGeom prst="rect">
            <a:avLst/>
          </a:prstGeom>
          <a:noFill/>
          <a:ln>
            <a:solidFill>
              <a:srgbClr val="FF0000"/>
            </a:solidFill>
          </a:ln>
        </p:spPr>
        <p:txBody>
          <a:bodyPr wrap="square" rtlCol="0">
            <a:spAutoFit/>
          </a:bodyPr>
          <a:lstStyle/>
          <a:p>
            <a:r>
              <a:rPr lang="en-GB" sz="1200" dirty="0" smtClean="0"/>
              <a:t>Sheet </a:t>
            </a:r>
            <a:endParaRPr lang="en-GB" sz="1200" dirty="0"/>
          </a:p>
        </p:txBody>
      </p:sp>
      <p:cxnSp>
        <p:nvCxnSpPr>
          <p:cNvPr id="44" name="Straight Arrow Connector 43"/>
          <p:cNvCxnSpPr>
            <a:stCxn id="43" idx="3"/>
            <a:endCxn id="21" idx="1"/>
          </p:cNvCxnSpPr>
          <p:nvPr/>
        </p:nvCxnSpPr>
        <p:spPr>
          <a:xfrm>
            <a:off x="2358804" y="5146906"/>
            <a:ext cx="344199"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59354" y="3711990"/>
            <a:ext cx="824172" cy="276999"/>
          </a:xfrm>
          <a:prstGeom prst="rect">
            <a:avLst/>
          </a:prstGeom>
          <a:noFill/>
          <a:ln>
            <a:solidFill>
              <a:srgbClr val="FF0000"/>
            </a:solidFill>
          </a:ln>
        </p:spPr>
        <p:txBody>
          <a:bodyPr wrap="square" rtlCol="0">
            <a:spAutoFit/>
          </a:bodyPr>
          <a:lstStyle/>
          <a:p>
            <a:r>
              <a:rPr lang="en-GB" sz="1200" dirty="0" smtClean="0"/>
              <a:t>Flat bar </a:t>
            </a:r>
            <a:endParaRPr lang="en-GB" sz="1200" dirty="0"/>
          </a:p>
        </p:txBody>
      </p:sp>
      <p:cxnSp>
        <p:nvCxnSpPr>
          <p:cNvPr id="46" name="Straight Arrow Connector 45"/>
          <p:cNvCxnSpPr>
            <a:stCxn id="45" idx="3"/>
            <a:endCxn id="16" idx="1"/>
          </p:cNvCxnSpPr>
          <p:nvPr/>
        </p:nvCxnSpPr>
        <p:spPr>
          <a:xfrm>
            <a:off x="1783526" y="3850490"/>
            <a:ext cx="200788"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092481" y="1516517"/>
            <a:ext cx="836997" cy="276999"/>
          </a:xfrm>
          <a:prstGeom prst="rect">
            <a:avLst/>
          </a:prstGeom>
          <a:noFill/>
          <a:ln>
            <a:solidFill>
              <a:srgbClr val="FF0000"/>
            </a:solidFill>
          </a:ln>
        </p:spPr>
        <p:txBody>
          <a:bodyPr wrap="square" rtlCol="0">
            <a:spAutoFit/>
          </a:bodyPr>
          <a:lstStyle/>
          <a:p>
            <a:r>
              <a:rPr lang="en-GB" sz="1200" dirty="0" smtClean="0"/>
              <a:t>Powder </a:t>
            </a:r>
            <a:endParaRPr lang="en-GB" sz="1200" dirty="0"/>
          </a:p>
        </p:txBody>
      </p:sp>
      <p:cxnSp>
        <p:nvCxnSpPr>
          <p:cNvPr id="48" name="Straight Arrow Connector 47"/>
          <p:cNvCxnSpPr>
            <a:stCxn id="47" idx="3"/>
            <a:endCxn id="10" idx="1"/>
          </p:cNvCxnSpPr>
          <p:nvPr/>
        </p:nvCxnSpPr>
        <p:spPr>
          <a:xfrm flipV="1">
            <a:off x="1929478" y="1651919"/>
            <a:ext cx="291194" cy="309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rotWithShape="1">
          <a:blip r:embed="rId7"/>
          <a:srcRect l="12471" t="15603" r="14282" b="3531"/>
          <a:stretch/>
        </p:blipFill>
        <p:spPr>
          <a:xfrm>
            <a:off x="2721561" y="782327"/>
            <a:ext cx="1143397" cy="523665"/>
          </a:xfrm>
          <a:prstGeom prst="rect">
            <a:avLst/>
          </a:prstGeom>
        </p:spPr>
      </p:pic>
      <p:sp>
        <p:nvSpPr>
          <p:cNvPr id="50" name="TextBox 49"/>
          <p:cNvSpPr txBox="1"/>
          <p:nvPr/>
        </p:nvSpPr>
        <p:spPr>
          <a:xfrm>
            <a:off x="2733212" y="1257857"/>
            <a:ext cx="2863712" cy="276999"/>
          </a:xfrm>
          <a:prstGeom prst="rect">
            <a:avLst/>
          </a:prstGeom>
          <a:noFill/>
        </p:spPr>
        <p:txBody>
          <a:bodyPr wrap="square" rtlCol="0">
            <a:spAutoFit/>
          </a:bodyPr>
          <a:lstStyle/>
          <a:p>
            <a:pPr algn="ctr"/>
            <a:r>
              <a:rPr lang="en-GB" sz="1200" dirty="0" smtClean="0"/>
              <a:t>Transition and special central pieces</a:t>
            </a:r>
            <a:endParaRPr lang="en-GB" sz="1200" dirty="0"/>
          </a:p>
        </p:txBody>
      </p:sp>
      <p:sp>
        <p:nvSpPr>
          <p:cNvPr id="52" name="TextBox 51"/>
          <p:cNvSpPr txBox="1"/>
          <p:nvPr/>
        </p:nvSpPr>
        <p:spPr>
          <a:xfrm>
            <a:off x="2085131" y="4220022"/>
            <a:ext cx="806784" cy="276999"/>
          </a:xfrm>
          <a:prstGeom prst="rect">
            <a:avLst/>
          </a:prstGeom>
          <a:noFill/>
          <a:ln>
            <a:solidFill>
              <a:srgbClr val="FF0000"/>
            </a:solidFill>
          </a:ln>
        </p:spPr>
        <p:txBody>
          <a:bodyPr wrap="square" rtlCol="0">
            <a:spAutoFit/>
          </a:bodyPr>
          <a:lstStyle/>
          <a:p>
            <a:r>
              <a:rPr lang="en-GB" sz="1200" dirty="0" smtClean="0"/>
              <a:t>Cutting</a:t>
            </a:r>
            <a:endParaRPr lang="en-GB" sz="1200" dirty="0"/>
          </a:p>
        </p:txBody>
      </p:sp>
      <p:cxnSp>
        <p:nvCxnSpPr>
          <p:cNvPr id="53" name="Straight Arrow Connector 52"/>
          <p:cNvCxnSpPr>
            <a:stCxn id="17" idx="3"/>
            <a:endCxn id="52" idx="1"/>
          </p:cNvCxnSpPr>
          <p:nvPr/>
        </p:nvCxnSpPr>
        <p:spPr>
          <a:xfrm>
            <a:off x="1886681" y="4358522"/>
            <a:ext cx="198450"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2" idx="3"/>
            <a:endCxn id="18" idx="1"/>
          </p:cNvCxnSpPr>
          <p:nvPr/>
        </p:nvCxnSpPr>
        <p:spPr>
          <a:xfrm>
            <a:off x="2891915" y="4358522"/>
            <a:ext cx="182996"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21" idx="3"/>
            <a:endCxn id="100" idx="1"/>
          </p:cNvCxnSpPr>
          <p:nvPr/>
        </p:nvCxnSpPr>
        <p:spPr>
          <a:xfrm>
            <a:off x="3522965" y="5146906"/>
            <a:ext cx="394961"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997879" y="2290177"/>
            <a:ext cx="893792" cy="276999"/>
          </a:xfrm>
          <a:prstGeom prst="rect">
            <a:avLst/>
          </a:prstGeom>
          <a:noFill/>
          <a:ln w="25400">
            <a:solidFill>
              <a:srgbClr val="FF0000"/>
            </a:solidFill>
          </a:ln>
        </p:spPr>
        <p:txBody>
          <a:bodyPr wrap="square" rtlCol="0">
            <a:spAutoFit/>
          </a:bodyPr>
          <a:lstStyle/>
          <a:p>
            <a:r>
              <a:rPr lang="en-GB" sz="1200" dirty="0" smtClean="0"/>
              <a:t>Machining</a:t>
            </a:r>
            <a:endParaRPr lang="en-GB" sz="1200" dirty="0"/>
          </a:p>
        </p:txBody>
      </p:sp>
      <p:sp>
        <p:nvSpPr>
          <p:cNvPr id="69" name="TextBox 68"/>
          <p:cNvSpPr txBox="1"/>
          <p:nvPr/>
        </p:nvSpPr>
        <p:spPr>
          <a:xfrm>
            <a:off x="4036519" y="2826408"/>
            <a:ext cx="911363"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Coating </a:t>
            </a:r>
          </a:p>
        </p:txBody>
      </p:sp>
      <p:cxnSp>
        <p:nvCxnSpPr>
          <p:cNvPr id="71" name="Straight Arrow Connector 70"/>
          <p:cNvCxnSpPr>
            <a:stCxn id="14" idx="3"/>
            <a:endCxn id="69" idx="1"/>
          </p:cNvCxnSpPr>
          <p:nvPr/>
        </p:nvCxnSpPr>
        <p:spPr>
          <a:xfrm flipV="1">
            <a:off x="3730032" y="2964908"/>
            <a:ext cx="306487"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106" idx="3"/>
            <a:endCxn id="13" idx="1"/>
          </p:cNvCxnSpPr>
          <p:nvPr/>
        </p:nvCxnSpPr>
        <p:spPr>
          <a:xfrm flipH="1">
            <a:off x="1553047" y="2430744"/>
            <a:ext cx="3448138" cy="535473"/>
          </a:xfrm>
          <a:prstGeom prst="bentConnector5">
            <a:avLst>
              <a:gd name="adj1" fmla="val -6630"/>
              <a:gd name="adj2" fmla="val 50000"/>
              <a:gd name="adj3" fmla="val 106630"/>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424757" y="3709852"/>
            <a:ext cx="1020929" cy="276999"/>
          </a:xfrm>
          <a:prstGeom prst="rect">
            <a:avLst/>
          </a:prstGeom>
          <a:noFill/>
          <a:ln>
            <a:solidFill>
              <a:srgbClr val="FF0000"/>
            </a:solidFill>
          </a:ln>
        </p:spPr>
        <p:txBody>
          <a:bodyPr wrap="square" rtlCol="0">
            <a:spAutoFit/>
          </a:bodyPr>
          <a:lstStyle/>
          <a:p>
            <a:r>
              <a:rPr lang="en-GB" sz="1200" dirty="0" smtClean="0"/>
              <a:t>Machining</a:t>
            </a:r>
            <a:endParaRPr lang="en-GB" sz="1200" dirty="0"/>
          </a:p>
        </p:txBody>
      </p:sp>
      <p:cxnSp>
        <p:nvCxnSpPr>
          <p:cNvPr id="82" name="Straight Arrow Connector 81"/>
          <p:cNvCxnSpPr>
            <a:stCxn id="16" idx="3"/>
            <a:endCxn id="80" idx="1"/>
          </p:cNvCxnSpPr>
          <p:nvPr/>
        </p:nvCxnSpPr>
        <p:spPr>
          <a:xfrm flipV="1">
            <a:off x="3243693" y="3848352"/>
            <a:ext cx="181064" cy="213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4212076" y="4213805"/>
            <a:ext cx="850002"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Forming</a:t>
            </a:r>
          </a:p>
        </p:txBody>
      </p:sp>
      <p:cxnSp>
        <p:nvCxnSpPr>
          <p:cNvPr id="89" name="Straight Arrow Connector 88"/>
          <p:cNvCxnSpPr>
            <a:stCxn id="18" idx="3"/>
            <a:endCxn id="87" idx="1"/>
          </p:cNvCxnSpPr>
          <p:nvPr/>
        </p:nvCxnSpPr>
        <p:spPr>
          <a:xfrm flipV="1">
            <a:off x="4010300" y="4352305"/>
            <a:ext cx="201776" cy="621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a:stCxn id="111" idx="3"/>
            <a:endCxn id="17" idx="1"/>
          </p:cNvCxnSpPr>
          <p:nvPr/>
        </p:nvCxnSpPr>
        <p:spPr>
          <a:xfrm flipH="1">
            <a:off x="1036679" y="3849930"/>
            <a:ext cx="4527920" cy="508592"/>
          </a:xfrm>
          <a:prstGeom prst="bentConnector5">
            <a:avLst>
              <a:gd name="adj1" fmla="val -5049"/>
              <a:gd name="adj2" fmla="val 50000"/>
              <a:gd name="adj3" fmla="val 105049"/>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963308" y="2130436"/>
            <a:ext cx="893792" cy="276999"/>
          </a:xfrm>
          <a:prstGeom prst="rect">
            <a:avLst/>
          </a:prstGeom>
          <a:noFill/>
          <a:ln w="25400">
            <a:solidFill>
              <a:srgbClr val="FF0000"/>
            </a:solidFill>
          </a:ln>
        </p:spPr>
        <p:txBody>
          <a:bodyPr wrap="square" rtlCol="0">
            <a:spAutoFit/>
          </a:bodyPr>
          <a:lstStyle/>
          <a:p>
            <a:r>
              <a:rPr lang="en-GB" sz="1200" dirty="0" smtClean="0"/>
              <a:t>Machining</a:t>
            </a:r>
            <a:endParaRPr lang="en-GB" sz="1200" dirty="0"/>
          </a:p>
        </p:txBody>
      </p:sp>
      <p:cxnSp>
        <p:nvCxnSpPr>
          <p:cNvPr id="97" name="Straight Arrow Connector 96"/>
          <p:cNvCxnSpPr>
            <a:stCxn id="19" idx="3"/>
            <a:endCxn id="95" idx="1"/>
          </p:cNvCxnSpPr>
          <p:nvPr/>
        </p:nvCxnSpPr>
        <p:spPr>
          <a:xfrm>
            <a:off x="6692202" y="2268936"/>
            <a:ext cx="271106"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3917926" y="5008406"/>
            <a:ext cx="850002"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smtClean="0"/>
              <a:t>Deburring</a:t>
            </a:r>
            <a:endParaRPr lang="en-GB" dirty="0"/>
          </a:p>
        </p:txBody>
      </p:sp>
      <p:sp>
        <p:nvSpPr>
          <p:cNvPr id="106" name="TextBox 105"/>
          <p:cNvSpPr txBox="1"/>
          <p:nvPr/>
        </p:nvSpPr>
        <p:spPr>
          <a:xfrm>
            <a:off x="4177013" y="2292244"/>
            <a:ext cx="824172" cy="276999"/>
          </a:xfrm>
          <a:prstGeom prst="rect">
            <a:avLst/>
          </a:prstGeom>
          <a:noFill/>
          <a:ln w="25400">
            <a:solidFill>
              <a:srgbClr val="FF0000"/>
            </a:solidFill>
            <a:prstDash val="dash"/>
          </a:ln>
        </p:spPr>
        <p:txBody>
          <a:bodyPr wrap="square" rtlCol="0">
            <a:spAutoFit/>
          </a:bodyPr>
          <a:lstStyle>
            <a:defPPr>
              <a:defRPr lang="en-US"/>
            </a:defPPr>
            <a:lvl1pPr>
              <a:defRPr sz="1200"/>
            </a:lvl1pPr>
          </a:lstStyle>
          <a:p>
            <a:r>
              <a:rPr lang="en-GB" dirty="0"/>
              <a:t>Welding </a:t>
            </a:r>
          </a:p>
        </p:txBody>
      </p:sp>
      <p:cxnSp>
        <p:nvCxnSpPr>
          <p:cNvPr id="108" name="Straight Arrow Connector 107"/>
          <p:cNvCxnSpPr>
            <a:stCxn id="62" idx="3"/>
            <a:endCxn id="106" idx="1"/>
          </p:cNvCxnSpPr>
          <p:nvPr/>
        </p:nvCxnSpPr>
        <p:spPr>
          <a:xfrm>
            <a:off x="3891671" y="2428677"/>
            <a:ext cx="285342" cy="206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4629210" y="3711430"/>
            <a:ext cx="935389" cy="276999"/>
          </a:xfrm>
          <a:prstGeom prst="rect">
            <a:avLst/>
          </a:prstGeom>
          <a:noFill/>
          <a:ln>
            <a:solidFill>
              <a:srgbClr val="FF0000"/>
            </a:solidFill>
          </a:ln>
        </p:spPr>
        <p:txBody>
          <a:bodyPr wrap="square" rtlCol="0">
            <a:spAutoFit/>
          </a:bodyPr>
          <a:lstStyle/>
          <a:p>
            <a:r>
              <a:rPr lang="en-GB" sz="1200" dirty="0" smtClean="0"/>
              <a:t>polishing</a:t>
            </a:r>
            <a:endParaRPr lang="en-GB" sz="1200" dirty="0"/>
          </a:p>
        </p:txBody>
      </p:sp>
      <p:cxnSp>
        <p:nvCxnSpPr>
          <p:cNvPr id="113" name="Straight Arrow Connector 112"/>
          <p:cNvCxnSpPr>
            <a:stCxn id="80" idx="3"/>
            <a:endCxn id="111" idx="1"/>
          </p:cNvCxnSpPr>
          <p:nvPr/>
        </p:nvCxnSpPr>
        <p:spPr>
          <a:xfrm>
            <a:off x="4445686" y="3848352"/>
            <a:ext cx="183524" cy="157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5232790" y="4220972"/>
            <a:ext cx="1020929"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Machining</a:t>
            </a:r>
          </a:p>
        </p:txBody>
      </p:sp>
      <p:cxnSp>
        <p:nvCxnSpPr>
          <p:cNvPr id="119" name="Straight Arrow Connector 118"/>
          <p:cNvCxnSpPr>
            <a:stCxn id="87" idx="3"/>
            <a:endCxn id="117" idx="1"/>
          </p:cNvCxnSpPr>
          <p:nvPr/>
        </p:nvCxnSpPr>
        <p:spPr>
          <a:xfrm>
            <a:off x="5062078" y="4352305"/>
            <a:ext cx="170712" cy="716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8896" y="5364870"/>
            <a:ext cx="1698174" cy="338554"/>
          </a:xfrm>
          <a:prstGeom prst="rect">
            <a:avLst/>
          </a:prstGeom>
          <a:noFill/>
        </p:spPr>
        <p:txBody>
          <a:bodyPr wrap="square" rtlCol="0">
            <a:spAutoFit/>
          </a:bodyPr>
          <a:lstStyle/>
          <a:p>
            <a:r>
              <a:rPr lang="en-GB" sz="1600" dirty="0" smtClean="0"/>
              <a:t>End plate</a:t>
            </a:r>
            <a:endParaRPr lang="en-GB" sz="1600" dirty="0"/>
          </a:p>
        </p:txBody>
      </p:sp>
      <p:sp>
        <p:nvSpPr>
          <p:cNvPr id="123" name="TextBox 122"/>
          <p:cNvSpPr txBox="1"/>
          <p:nvPr/>
        </p:nvSpPr>
        <p:spPr>
          <a:xfrm>
            <a:off x="2711899" y="5364870"/>
            <a:ext cx="819962"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Cutting</a:t>
            </a:r>
          </a:p>
        </p:txBody>
      </p:sp>
      <p:sp>
        <p:nvSpPr>
          <p:cNvPr id="124" name="TextBox 123"/>
          <p:cNvSpPr txBox="1"/>
          <p:nvPr/>
        </p:nvSpPr>
        <p:spPr>
          <a:xfrm>
            <a:off x="1654215" y="5364870"/>
            <a:ext cx="713485"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a:t>Sheet </a:t>
            </a:r>
          </a:p>
        </p:txBody>
      </p:sp>
      <p:cxnSp>
        <p:nvCxnSpPr>
          <p:cNvPr id="125" name="Straight Arrow Connector 124"/>
          <p:cNvCxnSpPr>
            <a:stCxn id="124" idx="3"/>
            <a:endCxn id="123" idx="1"/>
          </p:cNvCxnSpPr>
          <p:nvPr/>
        </p:nvCxnSpPr>
        <p:spPr>
          <a:xfrm>
            <a:off x="2367700" y="5503370"/>
            <a:ext cx="344199"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123" idx="3"/>
            <a:endCxn id="127" idx="1"/>
          </p:cNvCxnSpPr>
          <p:nvPr/>
        </p:nvCxnSpPr>
        <p:spPr>
          <a:xfrm>
            <a:off x="3531861" y="5503370"/>
            <a:ext cx="394961"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3926822" y="5364870"/>
            <a:ext cx="850002" cy="276999"/>
          </a:xfrm>
          <a:prstGeom prst="rect">
            <a:avLst/>
          </a:prstGeom>
          <a:noFill/>
          <a:ln w="25400">
            <a:solidFill>
              <a:srgbClr val="FF0000"/>
            </a:solidFill>
          </a:ln>
        </p:spPr>
        <p:txBody>
          <a:bodyPr wrap="square" rtlCol="0">
            <a:spAutoFit/>
          </a:bodyPr>
          <a:lstStyle>
            <a:defPPr>
              <a:defRPr lang="en-US"/>
            </a:defPPr>
            <a:lvl1pPr>
              <a:defRPr sz="1200"/>
            </a:lvl1pPr>
          </a:lstStyle>
          <a:p>
            <a:r>
              <a:rPr lang="en-GB" dirty="0" smtClean="0"/>
              <a:t>Deburring</a:t>
            </a:r>
            <a:endParaRPr lang="en-GB" dirty="0"/>
          </a:p>
        </p:txBody>
      </p:sp>
      <p:cxnSp>
        <p:nvCxnSpPr>
          <p:cNvPr id="128" name="Elbow Connector 127"/>
          <p:cNvCxnSpPr>
            <a:stCxn id="127" idx="3"/>
            <a:endCxn id="22" idx="2"/>
          </p:cNvCxnSpPr>
          <p:nvPr/>
        </p:nvCxnSpPr>
        <p:spPr>
          <a:xfrm flipV="1">
            <a:off x="4776824" y="4737342"/>
            <a:ext cx="2103074" cy="766028"/>
          </a:xfrm>
          <a:prstGeom prst="bentConnector2">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Elbow Connector 130"/>
          <p:cNvCxnSpPr>
            <a:stCxn id="100" idx="3"/>
            <a:endCxn id="22" idx="1"/>
          </p:cNvCxnSpPr>
          <p:nvPr/>
        </p:nvCxnSpPr>
        <p:spPr>
          <a:xfrm flipV="1">
            <a:off x="4767928" y="4598843"/>
            <a:ext cx="1699884" cy="548063"/>
          </a:xfrm>
          <a:prstGeom prst="bentConnector3">
            <a:avLst>
              <a:gd name="adj1" fmla="val 50000"/>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5" name="TextBox 134"/>
          <p:cNvSpPr txBox="1"/>
          <p:nvPr/>
        </p:nvSpPr>
        <p:spPr>
          <a:xfrm>
            <a:off x="7458646" y="4460342"/>
            <a:ext cx="1295722" cy="276999"/>
          </a:xfrm>
          <a:prstGeom prst="rect">
            <a:avLst/>
          </a:prstGeom>
          <a:noFill/>
          <a:ln w="25400">
            <a:solidFill>
              <a:srgbClr val="FF0000"/>
            </a:solidFill>
          </a:ln>
        </p:spPr>
        <p:txBody>
          <a:bodyPr wrap="square" rtlCol="0">
            <a:spAutoFit/>
          </a:bodyPr>
          <a:lstStyle/>
          <a:p>
            <a:r>
              <a:rPr lang="en-GB" sz="1200" dirty="0" smtClean="0"/>
              <a:t>Machining (FP)</a:t>
            </a:r>
            <a:endParaRPr lang="en-GB" sz="1200" dirty="0"/>
          </a:p>
        </p:txBody>
      </p:sp>
      <p:cxnSp>
        <p:nvCxnSpPr>
          <p:cNvPr id="138" name="Straight Arrow Connector 137"/>
          <p:cNvCxnSpPr>
            <a:stCxn id="22" idx="3"/>
            <a:endCxn id="135" idx="1"/>
          </p:cNvCxnSpPr>
          <p:nvPr/>
        </p:nvCxnSpPr>
        <p:spPr>
          <a:xfrm flipV="1">
            <a:off x="7291984" y="4598842"/>
            <a:ext cx="166662"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1" name="Picture 80"/>
          <p:cNvPicPr>
            <a:picLocks noChangeAspect="1"/>
          </p:cNvPicPr>
          <p:nvPr/>
        </p:nvPicPr>
        <p:blipFill rotWithShape="1">
          <a:blip r:embed="rId8" cstate="print">
            <a:extLst>
              <a:ext uri="{28A0092B-C50C-407E-A947-70E740481C1C}">
                <a14:useLocalDpi xmlns:a14="http://schemas.microsoft.com/office/drawing/2010/main" val="0"/>
              </a:ext>
            </a:extLst>
          </a:blip>
          <a:srcRect l="2077" t="23265" r="31755" b="5011"/>
          <a:stretch/>
        </p:blipFill>
        <p:spPr>
          <a:xfrm>
            <a:off x="6923119" y="5258288"/>
            <a:ext cx="2220881" cy="1606596"/>
          </a:xfrm>
          <a:prstGeom prst="rect">
            <a:avLst/>
          </a:prstGeom>
        </p:spPr>
      </p:pic>
    </p:spTree>
    <p:extLst>
      <p:ext uri="{BB962C8B-B14F-4D97-AF65-F5344CB8AC3E}">
        <p14:creationId xmlns:p14="http://schemas.microsoft.com/office/powerpoint/2010/main" val="135054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3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2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2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2"/>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40"/>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3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30"/>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35"/>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38"/>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animBg="1"/>
      <p:bldP spid="22" grpId="0" animBg="1"/>
      <p:bldP spid="23" grpId="0" animBg="1"/>
      <p:bldP spid="24" grpId="0" animBg="1"/>
      <p:bldP spid="34" grpId="0"/>
      <p:bldP spid="41" grpId="0" animBg="1"/>
      <p:bldP spid="43" grpId="0" animBg="1"/>
      <p:bldP spid="45" grpId="0" animBg="1"/>
      <p:bldP spid="47" grpId="0" animBg="1"/>
      <p:bldP spid="50" grpId="0"/>
      <p:bldP spid="52" grpId="0" animBg="1"/>
      <p:bldP spid="62" grpId="0" animBg="1"/>
      <p:bldP spid="69" grpId="0" animBg="1"/>
      <p:bldP spid="80" grpId="0" animBg="1"/>
      <p:bldP spid="87" grpId="0" animBg="1"/>
      <p:bldP spid="95" grpId="0" animBg="1"/>
      <p:bldP spid="100" grpId="0" animBg="1"/>
      <p:bldP spid="106" grpId="0" animBg="1"/>
      <p:bldP spid="111" grpId="0" animBg="1"/>
      <p:bldP spid="117" grpId="0" animBg="1"/>
      <p:bldP spid="122" grpId="0"/>
      <p:bldP spid="123" grpId="0" animBg="1"/>
      <p:bldP spid="124" grpId="0" animBg="1"/>
      <p:bldP spid="127" grpId="0" animBg="1"/>
      <p:bldP spid="1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1337" y="142042"/>
            <a:ext cx="8161325" cy="577049"/>
          </a:xfrm>
          <a:prstGeom prst="rect">
            <a:avLst/>
          </a:prstGeom>
        </p:spPr>
        <p:txBody>
          <a:bodyPr>
            <a:normAutofit lnSpcReduction="1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GB" sz="3200" dirty="0" smtClean="0"/>
              <a:t>Key technologies</a:t>
            </a:r>
            <a:endParaRPr lang="en-GB" sz="3200" dirty="0"/>
          </a:p>
        </p:txBody>
      </p:sp>
      <p:graphicFrame>
        <p:nvGraphicFramePr>
          <p:cNvPr id="8" name="Table 7"/>
          <p:cNvGraphicFramePr>
            <a:graphicFrameLocks noGrp="1"/>
          </p:cNvGraphicFramePr>
          <p:nvPr>
            <p:extLst>
              <p:ext uri="{D42A27DB-BD31-4B8C-83A1-F6EECF244321}">
                <p14:modId xmlns:p14="http://schemas.microsoft.com/office/powerpoint/2010/main" val="77646888"/>
              </p:ext>
            </p:extLst>
          </p:nvPr>
        </p:nvGraphicFramePr>
        <p:xfrm>
          <a:off x="352957" y="1115251"/>
          <a:ext cx="8090068" cy="4312659"/>
        </p:xfrm>
        <a:graphic>
          <a:graphicData uri="http://schemas.openxmlformats.org/drawingml/2006/table">
            <a:tbl>
              <a:tblPr firstRow="1" bandRow="1"/>
              <a:tblGrid>
                <a:gridCol w="950613"/>
                <a:gridCol w="2462544"/>
                <a:gridCol w="1294474"/>
                <a:gridCol w="3382437"/>
              </a:tblGrid>
              <a:tr h="559188">
                <a:tc gridSpan="2">
                  <a:txBody>
                    <a:bodyPr/>
                    <a:lstStyle/>
                    <a:p>
                      <a:pPr algn="ctr" fontAlgn="ctr"/>
                      <a:r>
                        <a:rPr lang="en-GB" sz="1500" b="1" i="0" u="none" strike="noStrike" dirty="0">
                          <a:solidFill>
                            <a:srgbClr val="FFFFFF"/>
                          </a:solidFill>
                          <a:effectLst/>
                          <a:latin typeface="Arial" panose="020B0604020202020204" pitchFamily="34" charset="0"/>
                        </a:rPr>
                        <a:t>Technology</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5A0"/>
                    </a:solidFill>
                  </a:tcPr>
                </a:tc>
                <a:tc hMerge="1">
                  <a:txBody>
                    <a:bodyPr/>
                    <a:lstStyle/>
                    <a:p>
                      <a:endParaRPr lang="en-GB"/>
                    </a:p>
                  </a:txBody>
                  <a:tcPr/>
                </a:tc>
                <a:tc>
                  <a:txBody>
                    <a:bodyPr/>
                    <a:lstStyle/>
                    <a:p>
                      <a:pPr algn="ctr" rtl="0" fontAlgn="ctr"/>
                      <a:r>
                        <a:rPr lang="en-GB" sz="1500" b="1" i="0" u="none" strike="noStrike" dirty="0">
                          <a:solidFill>
                            <a:srgbClr val="FFFFFF"/>
                          </a:solidFill>
                          <a:effectLst/>
                          <a:latin typeface="Arial" panose="020B0604020202020204" pitchFamily="34" charset="0"/>
                        </a:rPr>
                        <a:t>Risk</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5A0"/>
                    </a:solidFill>
                  </a:tcPr>
                </a:tc>
                <a:tc>
                  <a:txBody>
                    <a:bodyPr/>
                    <a:lstStyle/>
                    <a:p>
                      <a:pPr algn="ctr" rtl="0" fontAlgn="ctr"/>
                      <a:r>
                        <a:rPr lang="en-GB" sz="1500" b="1" i="0" u="none" strike="noStrike" dirty="0">
                          <a:solidFill>
                            <a:srgbClr val="FFFFFF"/>
                          </a:solidFill>
                          <a:effectLst/>
                          <a:latin typeface="Arial" panose="020B0604020202020204" pitchFamily="34" charset="0"/>
                        </a:rPr>
                        <a:t>Mitigation</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5A0"/>
                    </a:solidFill>
                  </a:tcPr>
                </a:tc>
              </a:tr>
              <a:tr h="590691">
                <a:tc rowSpan="2" gridSpan="2">
                  <a:txBody>
                    <a:bodyPr/>
                    <a:lstStyle/>
                    <a:p>
                      <a:pPr algn="ctr" rtl="0" fontAlgn="ctr"/>
                      <a:r>
                        <a:rPr lang="en-GB" sz="1500" b="0" i="0" u="none" strike="noStrike" dirty="0">
                          <a:solidFill>
                            <a:srgbClr val="0055A0"/>
                          </a:solidFill>
                          <a:effectLst/>
                          <a:latin typeface="Arial" panose="020B0604020202020204" pitchFamily="34" charset="0"/>
                        </a:rPr>
                        <a:t>3D printing</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DF"/>
                    </a:solidFill>
                  </a:tcPr>
                </a:tc>
                <a:tc rowSpan="2" hMerge="1">
                  <a:txBody>
                    <a:bodyPr/>
                    <a:lstStyle/>
                    <a:p>
                      <a:endParaRPr lang="en-GB"/>
                    </a:p>
                  </a:txBody>
                  <a:tcPr/>
                </a:tc>
                <a:tc>
                  <a:txBody>
                    <a:bodyPr/>
                    <a:lstStyle/>
                    <a:p>
                      <a:pPr algn="ctr" rtl="0" fontAlgn="ctr"/>
                      <a:r>
                        <a:rPr lang="en-GB" sz="1500" b="0" i="0" u="none" strike="noStrike" dirty="0">
                          <a:solidFill>
                            <a:srgbClr val="0055A0"/>
                          </a:solidFill>
                          <a:effectLst/>
                          <a:latin typeface="Arial" panose="020B0604020202020204" pitchFamily="34" charset="0"/>
                        </a:rPr>
                        <a:t>Leak </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c>
                  <a:txBody>
                    <a:bodyPr/>
                    <a:lstStyle/>
                    <a:p>
                      <a:pPr algn="l" rtl="0" fontAlgn="ctr"/>
                      <a:r>
                        <a:rPr lang="en-GB" sz="1500" b="0" i="0" u="none" strike="noStrike" dirty="0">
                          <a:solidFill>
                            <a:srgbClr val="0055A0"/>
                          </a:solidFill>
                          <a:effectLst/>
                          <a:latin typeface="Arial" panose="020B0604020202020204" pitchFamily="34" charset="0"/>
                        </a:rPr>
                        <a:t>Leak tests of </a:t>
                      </a:r>
                      <a:r>
                        <a:rPr lang="en-GB" sz="1500" b="0" i="0" u="none" strike="noStrike" dirty="0" smtClean="0">
                          <a:solidFill>
                            <a:srgbClr val="0055A0"/>
                          </a:solidFill>
                          <a:effectLst/>
                          <a:latin typeface="Arial" panose="020B0604020202020204" pitchFamily="34" charset="0"/>
                        </a:rPr>
                        <a:t>100</a:t>
                      </a:r>
                      <a:r>
                        <a:rPr lang="en-GB" sz="1500" b="0" i="0" u="none" strike="noStrike" dirty="0">
                          <a:solidFill>
                            <a:srgbClr val="0055A0"/>
                          </a:solidFill>
                          <a:effectLst/>
                          <a:latin typeface="Arial" panose="020B0604020202020204" pitchFamily="34" charset="0"/>
                        </a:rPr>
                        <a:t>% of 3D printed parts</a:t>
                      </a:r>
                    </a:p>
                  </a:txBody>
                  <a:tcPr marL="7876" marR="7876" marT="78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DF"/>
                    </a:solidFill>
                  </a:tcPr>
                </a:tc>
              </a:tr>
              <a:tr h="511933">
                <a:tc gridSpan="2" vMerge="1">
                  <a:txBody>
                    <a:bodyPr/>
                    <a:lstStyle/>
                    <a:p>
                      <a:endParaRPr lang="en-GB"/>
                    </a:p>
                  </a:txBody>
                  <a:tcPr/>
                </a:tc>
                <a:tc hMerge="1" vMerge="1">
                  <a:txBody>
                    <a:bodyPr/>
                    <a:lstStyle/>
                    <a:p>
                      <a:endParaRPr lang="en-GB"/>
                    </a:p>
                  </a:txBody>
                  <a:tcPr/>
                </a:tc>
                <a:tc>
                  <a:txBody>
                    <a:bodyPr/>
                    <a:lstStyle/>
                    <a:p>
                      <a:pPr algn="ctr" rtl="0" fontAlgn="ctr"/>
                      <a:r>
                        <a:rPr lang="en-GB" sz="1500" b="0" i="0" u="none" strike="noStrike" dirty="0">
                          <a:solidFill>
                            <a:srgbClr val="0055A0"/>
                          </a:solidFill>
                          <a:effectLst/>
                          <a:latin typeface="Arial" panose="020B0604020202020204" pitchFamily="34" charset="0"/>
                        </a:rPr>
                        <a:t>Deformation</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F0"/>
                    </a:solidFill>
                  </a:tcPr>
                </a:tc>
                <a:tc>
                  <a:txBody>
                    <a:bodyPr/>
                    <a:lstStyle/>
                    <a:p>
                      <a:pPr marL="285750" marR="0" lvl="0" indent="-285750" algn="l"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Char char="•"/>
                        <a:tabLst/>
                        <a:defRPr/>
                      </a:pPr>
                      <a:r>
                        <a:rPr kumimoji="0" lang="en-GB" sz="1500" b="0" i="0" u="none" strike="noStrike" kern="1200" dirty="0" smtClean="0">
                          <a:solidFill>
                            <a:srgbClr val="0055A0"/>
                          </a:solidFill>
                          <a:effectLst/>
                          <a:latin typeface="Arial" panose="020B0604020202020204" pitchFamily="34" charset="0"/>
                          <a:ea typeface="+mn-ea"/>
                          <a:cs typeface="+mn-cs"/>
                        </a:rPr>
                        <a:t>Minimize </a:t>
                      </a:r>
                      <a:r>
                        <a:rPr kumimoji="0" lang="en-GB" sz="1500" b="0" i="0" u="none" strike="noStrike" kern="1200" dirty="0">
                          <a:solidFill>
                            <a:srgbClr val="0055A0"/>
                          </a:solidFill>
                          <a:effectLst/>
                          <a:latin typeface="Arial" panose="020B0604020202020204" pitchFamily="34" charset="0"/>
                          <a:ea typeface="+mn-ea"/>
                          <a:cs typeface="+mn-cs"/>
                        </a:rPr>
                        <a:t>the </a:t>
                      </a:r>
                      <a:r>
                        <a:rPr kumimoji="0" lang="en-GB" sz="1500" b="0" i="0" u="none" strike="noStrike" kern="1200" dirty="0" smtClean="0">
                          <a:solidFill>
                            <a:srgbClr val="0055A0"/>
                          </a:solidFill>
                          <a:effectLst/>
                          <a:latin typeface="Arial" panose="020B0604020202020204" pitchFamily="34" charset="0"/>
                          <a:ea typeface="+mn-ea"/>
                          <a:cs typeface="+mn-cs"/>
                        </a:rPr>
                        <a:t>machining</a:t>
                      </a:r>
                    </a:p>
                    <a:p>
                      <a:pPr marL="285750" marR="0" lvl="0" indent="-285750" algn="l"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Char char="•"/>
                        <a:tabLst/>
                        <a:defRPr/>
                      </a:pPr>
                      <a:r>
                        <a:rPr kumimoji="0" lang="en-GB" sz="1500" b="0" i="0" u="none" strike="noStrike" kern="1200" dirty="0" smtClean="0">
                          <a:solidFill>
                            <a:srgbClr val="0055A0"/>
                          </a:solidFill>
                          <a:effectLst/>
                          <a:latin typeface="Arial" panose="020B0604020202020204" pitchFamily="34" charset="0"/>
                          <a:ea typeface="+mn-ea"/>
                          <a:cs typeface="+mn-cs"/>
                        </a:rPr>
                        <a:t>Dedicated tooling during welding</a:t>
                      </a:r>
                    </a:p>
                  </a:txBody>
                  <a:tcPr marL="212649"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r>
              <a:tr h="507057">
                <a:tc rowSpan="2" gridSpan="2">
                  <a:txBody>
                    <a:bodyPr/>
                    <a:lstStyle/>
                    <a:p>
                      <a:pPr algn="ctr" rtl="0" fontAlgn="ctr"/>
                      <a:r>
                        <a:rPr lang="en-GB" sz="1500" b="0" i="0" u="none" strike="noStrike" dirty="0">
                          <a:solidFill>
                            <a:srgbClr val="0055A0"/>
                          </a:solidFill>
                          <a:effectLst/>
                          <a:latin typeface="Arial" panose="020B0604020202020204" pitchFamily="34" charset="0"/>
                        </a:rPr>
                        <a:t>Laser cutting and welding</a:t>
                      </a:r>
                    </a:p>
                  </a:txBody>
                  <a:tcPr marL="7876" marR="7876" marT="7876" marB="0" anchor="ctr">
                    <a:lnL>
                      <a:noFill/>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F0"/>
                    </a:solidFill>
                  </a:tcPr>
                </a:tc>
                <a:tc rowSpan="2" hMerge="1">
                  <a:txBody>
                    <a:bodyPr/>
                    <a:lstStyle/>
                    <a:p>
                      <a:endParaRPr lang="en-GB"/>
                    </a:p>
                  </a:txBody>
                  <a:tcPr/>
                </a:tc>
                <a:tc>
                  <a:txBody>
                    <a:bodyPr/>
                    <a:lstStyle/>
                    <a:p>
                      <a:pPr marL="0" algn="ctr" rtl="0" eaLnBrk="1" fontAlgn="ctr" latinLnBrk="0" hangingPunct="1"/>
                      <a:r>
                        <a:rPr kumimoji="0" lang="en-GB" sz="1500" b="0" i="0" u="none" strike="noStrike" kern="1200" dirty="0" smtClean="0">
                          <a:solidFill>
                            <a:srgbClr val="0055A0"/>
                          </a:solidFill>
                          <a:effectLst/>
                          <a:latin typeface="Arial" panose="020B0604020202020204" pitchFamily="34" charset="0"/>
                          <a:ea typeface="+mn-ea"/>
                          <a:cs typeface="+mn-cs"/>
                        </a:rPr>
                        <a:t>Metal projection</a:t>
                      </a:r>
                    </a:p>
                  </a:txBody>
                  <a:tcPr marL="7876" marR="7876" marT="7876" marB="0">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c>
                  <a:txBody>
                    <a:bodyPr/>
                    <a:lstStyle/>
                    <a:p>
                      <a:pPr marL="0" marR="0" lvl="0" indent="0" algn="ctr"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None/>
                        <a:tabLst/>
                        <a:defRPr/>
                      </a:pPr>
                      <a:r>
                        <a:rPr kumimoji="0" lang="en-GB" sz="1500" b="0" i="0" u="none" strike="noStrike" kern="1200" dirty="0" smtClean="0">
                          <a:solidFill>
                            <a:srgbClr val="0055A0"/>
                          </a:solidFill>
                          <a:effectLst/>
                          <a:latin typeface="Arial" panose="020B0604020202020204" pitchFamily="34" charset="0"/>
                          <a:ea typeface="+mn-ea"/>
                          <a:cs typeface="+mn-cs"/>
                        </a:rPr>
                        <a:t>Tooling </a:t>
                      </a:r>
                    </a:p>
                  </a:txBody>
                  <a:tcPr marL="7876" marR="7876" marT="787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1DF"/>
                    </a:solidFill>
                  </a:tcPr>
                </a:tc>
              </a:tr>
              <a:tr h="513083">
                <a:tc gridSpan="2" vMerge="1">
                  <a:txBody>
                    <a:bodyPr/>
                    <a:lstStyle/>
                    <a:p>
                      <a:pPr algn="l" rtl="0" fontAlgn="ctr"/>
                      <a:endParaRPr lang="en-GB" sz="1500" b="0" i="0" u="none" strike="noStrike" dirty="0">
                        <a:solidFill>
                          <a:srgbClr val="0055A0"/>
                        </a:solidFill>
                        <a:effectLst/>
                        <a:latin typeface="Arial" panose="020B0604020202020204" pitchFamily="34" charset="0"/>
                      </a:endParaRPr>
                    </a:p>
                  </a:txBody>
                  <a:tcPr marL="7876" marR="7876" marT="7876"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F0"/>
                    </a:solidFill>
                  </a:tcPr>
                </a:tc>
                <a:tc hMerge="1" vMerge="1">
                  <a:txBody>
                    <a:bodyPr/>
                    <a:lstStyle/>
                    <a:p>
                      <a:endParaRPr lang="en-GB"/>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500" b="0" i="0" u="none" strike="noStrike" kern="1200" dirty="0" smtClean="0">
                          <a:solidFill>
                            <a:srgbClr val="0055A0"/>
                          </a:solidFill>
                          <a:effectLst/>
                          <a:latin typeface="Arial" panose="020B0604020202020204" pitchFamily="34" charset="0"/>
                          <a:ea typeface="+mn-ea"/>
                          <a:cs typeface="+mn-cs"/>
                        </a:rPr>
                        <a:t>Deformation</a:t>
                      </a:r>
                      <a:endParaRPr kumimoji="0" lang="en-GB" sz="1500" b="0" i="0" u="none" strike="noStrike" kern="1200" dirty="0">
                        <a:solidFill>
                          <a:srgbClr val="0055A0"/>
                        </a:solidFill>
                        <a:effectLst/>
                        <a:latin typeface="Arial" panose="020B0604020202020204" pitchFamily="34" charset="0"/>
                        <a:ea typeface="+mn-ea"/>
                        <a:cs typeface="+mn-cs"/>
                      </a:endParaRPr>
                    </a:p>
                  </a:txBody>
                  <a:tcPr marL="7876" marR="7876" marT="7876"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F0"/>
                    </a:solidFill>
                  </a:tcPr>
                </a:tc>
                <a:tc>
                  <a:txBody>
                    <a:bodyPr/>
                    <a:lstStyle/>
                    <a:p>
                      <a:pPr marL="285750" marR="0" lvl="0" indent="-285750" algn="l"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Char char="•"/>
                        <a:tabLst/>
                        <a:defRPr/>
                      </a:pPr>
                      <a:r>
                        <a:rPr kumimoji="0" lang="en-GB" sz="1500" b="0" i="0" u="none" strike="noStrike" kern="1200" dirty="0" smtClean="0">
                          <a:solidFill>
                            <a:srgbClr val="0055A0"/>
                          </a:solidFill>
                          <a:effectLst/>
                          <a:latin typeface="Arial" panose="020B0604020202020204" pitchFamily="34" charset="0"/>
                          <a:ea typeface="+mn-ea"/>
                          <a:cs typeface="+mn-cs"/>
                        </a:rPr>
                        <a:t>Tooling</a:t>
                      </a:r>
                    </a:p>
                    <a:p>
                      <a:pPr marL="285750" marR="0" lvl="0" indent="-285750" algn="l"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Char char="•"/>
                        <a:tabLst/>
                        <a:defRPr/>
                      </a:pPr>
                      <a:r>
                        <a:rPr kumimoji="0" lang="en-GB" sz="1500" b="0" i="0" u="none" strike="noStrike" kern="1200" dirty="0" smtClean="0">
                          <a:solidFill>
                            <a:srgbClr val="0055A0"/>
                          </a:solidFill>
                          <a:effectLst/>
                          <a:latin typeface="Arial" panose="020B0604020202020204" pitchFamily="34" charset="0"/>
                          <a:ea typeface="+mn-ea"/>
                          <a:cs typeface="+mn-cs"/>
                        </a:rPr>
                        <a:t>Additional forming</a:t>
                      </a:r>
                      <a:endParaRPr kumimoji="0" lang="en-GB" sz="1500" b="0" i="0" u="none" strike="noStrike" kern="1200" dirty="0">
                        <a:solidFill>
                          <a:srgbClr val="0055A0"/>
                        </a:solidFill>
                        <a:effectLst/>
                        <a:latin typeface="Arial" panose="020B0604020202020204" pitchFamily="34" charset="0"/>
                        <a:ea typeface="+mn-ea"/>
                        <a:cs typeface="+mn-cs"/>
                      </a:endParaRPr>
                    </a:p>
                  </a:txBody>
                  <a:tcPr marL="7876" marR="7876" marT="7876"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9F0"/>
                    </a:solidFill>
                  </a:tcPr>
                </a:tc>
              </a:tr>
              <a:tr h="645823">
                <a:tc gridSpan="2">
                  <a:txBody>
                    <a:bodyPr/>
                    <a:lstStyle/>
                    <a:p>
                      <a:pPr algn="ctr" rtl="0" fontAlgn="ctr"/>
                      <a:r>
                        <a:rPr lang="en-GB" sz="1500" b="0" i="0" u="none" strike="noStrike" dirty="0">
                          <a:solidFill>
                            <a:srgbClr val="0055A0"/>
                          </a:solidFill>
                          <a:effectLst/>
                          <a:latin typeface="Arial" panose="020B0604020202020204" pitchFamily="34" charset="0"/>
                        </a:rPr>
                        <a:t>Sheet metal working and machining</a:t>
                      </a:r>
                    </a:p>
                  </a:txBody>
                  <a:tcPr marL="7876" marR="7876" marT="7876"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c hMerge="1">
                  <a:txBody>
                    <a:bodyPr/>
                    <a:lstStyle/>
                    <a:p>
                      <a:endParaRPr lang="en-GB"/>
                    </a:p>
                  </a:txBody>
                  <a:tcPr/>
                </a:tc>
                <a:tc>
                  <a:txBody>
                    <a:bodyPr/>
                    <a:lstStyle/>
                    <a:p>
                      <a:pPr marL="0" indent="0" algn="ctr" rtl="0" eaLnBrk="1" fontAlgn="ctr" latinLnBrk="0" hangingPunct="1">
                        <a:buClr>
                          <a:schemeClr val="tx1"/>
                        </a:buClr>
                        <a:buSzPts val="1800"/>
                        <a:buFont typeface="Arial" panose="020B0604020202020204" pitchFamily="34" charset="0"/>
                        <a:buNone/>
                      </a:pPr>
                      <a:r>
                        <a:rPr kumimoji="0" lang="en-GB" sz="1500" b="0" i="0" u="none" strike="noStrike" kern="1200" dirty="0">
                          <a:solidFill>
                            <a:srgbClr val="0055A0"/>
                          </a:solidFill>
                          <a:effectLst/>
                          <a:latin typeface="Arial" panose="020B0604020202020204" pitchFamily="34" charset="0"/>
                          <a:ea typeface="+mn-ea"/>
                          <a:cs typeface="+mn-cs"/>
                        </a:rPr>
                        <a:t>Precision</a:t>
                      </a:r>
                    </a:p>
                  </a:txBody>
                  <a:tcPr marL="7876" marR="7876" marT="78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c>
                  <a:txBody>
                    <a:bodyPr/>
                    <a:lstStyle/>
                    <a:p>
                      <a:pPr marL="285750" marR="0" lvl="0" indent="-285750" algn="l"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Char char="•"/>
                        <a:tabLst/>
                        <a:defRPr/>
                      </a:pPr>
                      <a:r>
                        <a:rPr lang="en-GB" sz="1500" b="0" i="0" u="none" strike="noStrike" dirty="0">
                          <a:solidFill>
                            <a:srgbClr val="0055A0"/>
                          </a:solidFill>
                          <a:effectLst/>
                          <a:latin typeface="Arial" panose="020B0604020202020204" pitchFamily="34" charset="0"/>
                        </a:rPr>
                        <a:t>Heat </a:t>
                      </a:r>
                      <a:r>
                        <a:rPr lang="en-GB" sz="1500" b="0" i="0" u="none" strike="noStrike" dirty="0" smtClean="0">
                          <a:solidFill>
                            <a:srgbClr val="0055A0"/>
                          </a:solidFill>
                          <a:effectLst/>
                          <a:latin typeface="Arial" panose="020B0604020202020204" pitchFamily="34" charset="0"/>
                        </a:rPr>
                        <a:t>treatment</a:t>
                      </a:r>
                    </a:p>
                    <a:p>
                      <a:pPr marL="285750" marR="0" lvl="0" indent="-285750" algn="l" defTabSz="914400" rtl="0" eaLnBrk="1" fontAlgn="ctr" latinLnBrk="0" hangingPunct="1">
                        <a:lnSpc>
                          <a:spcPct val="100000"/>
                        </a:lnSpc>
                        <a:spcBef>
                          <a:spcPts val="0"/>
                        </a:spcBef>
                        <a:spcAft>
                          <a:spcPts val="0"/>
                        </a:spcAft>
                        <a:buClr>
                          <a:schemeClr val="tx1"/>
                        </a:buClr>
                        <a:buSzPts val="1800"/>
                        <a:buFont typeface="Arial" panose="020B0604020202020204" pitchFamily="34" charset="0"/>
                        <a:buChar char="•"/>
                        <a:tabLst/>
                        <a:defRPr/>
                      </a:pPr>
                      <a:r>
                        <a:rPr kumimoji="0" lang="en-GB" sz="1500" b="0" i="0" u="none" strike="noStrike" kern="1200" dirty="0" smtClean="0">
                          <a:solidFill>
                            <a:srgbClr val="0055A0"/>
                          </a:solidFill>
                          <a:effectLst/>
                          <a:latin typeface="Arial" panose="020B0604020202020204" pitchFamily="34" charset="0"/>
                          <a:ea typeface="+mn-ea"/>
                          <a:cs typeface="+mn-cs"/>
                        </a:rPr>
                        <a:t>Dedicated tooling</a:t>
                      </a:r>
                    </a:p>
                  </a:txBody>
                  <a:tcPr marL="212649" marR="7876" marT="78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r>
              <a:tr h="252028">
                <a:tc rowSpan="3">
                  <a:txBody>
                    <a:bodyPr/>
                    <a:lstStyle/>
                    <a:p>
                      <a:pPr algn="ctr" rtl="0" fontAlgn="ctr"/>
                      <a:r>
                        <a:rPr lang="en-GB" sz="1500" b="0" i="0" u="none" strike="noStrike">
                          <a:solidFill>
                            <a:srgbClr val="0055A0"/>
                          </a:solidFill>
                          <a:effectLst/>
                          <a:latin typeface="Arial" panose="020B0604020202020204" pitchFamily="34" charset="0"/>
                        </a:rPr>
                        <a:t>Coating</a:t>
                      </a:r>
                    </a:p>
                  </a:txBody>
                  <a:tcPr marL="7876" marR="7876" marT="7876"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7E9F0"/>
                    </a:solidFill>
                  </a:tcPr>
                </a:tc>
                <a:tc>
                  <a:txBody>
                    <a:bodyPr/>
                    <a:lstStyle/>
                    <a:p>
                      <a:pPr marL="0" algn="ctr" rtl="0" eaLnBrk="1" fontAlgn="ctr" latinLnBrk="0" hangingPunct="1"/>
                      <a:r>
                        <a:rPr kumimoji="0" lang="en-GB" sz="1500" b="0" i="0" u="none" strike="noStrike" kern="1200" dirty="0">
                          <a:solidFill>
                            <a:srgbClr val="0055A0"/>
                          </a:solidFill>
                          <a:effectLst/>
                          <a:latin typeface="Arial" panose="020B0604020202020204" pitchFamily="34" charset="0"/>
                          <a:ea typeface="+mn-ea"/>
                          <a:cs typeface="+mn-cs"/>
                        </a:rPr>
                        <a:t>Electrodeposition</a:t>
                      </a:r>
                    </a:p>
                  </a:txBody>
                  <a:tcPr marL="7876" marR="7876" marT="7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F0"/>
                    </a:solidFill>
                  </a:tcPr>
                </a:tc>
                <a:tc rowSpan="3">
                  <a:txBody>
                    <a:bodyPr/>
                    <a:lstStyle/>
                    <a:p>
                      <a:pPr marL="0" algn="ctr" rtl="0" eaLnBrk="1" fontAlgn="ctr" latinLnBrk="0" hangingPunct="1"/>
                      <a:r>
                        <a:rPr kumimoji="0" lang="en-GB" sz="1500" b="0" i="0" u="none" strike="noStrike" kern="1200" dirty="0" smtClean="0">
                          <a:solidFill>
                            <a:srgbClr val="0055A0"/>
                          </a:solidFill>
                          <a:effectLst/>
                          <a:latin typeface="Arial" panose="020B0604020202020204" pitchFamily="34" charset="0"/>
                          <a:ea typeface="+mn-ea"/>
                          <a:cs typeface="+mn-cs"/>
                        </a:rPr>
                        <a:t>Peel </a:t>
                      </a:r>
                      <a:r>
                        <a:rPr kumimoji="0" lang="en-GB" sz="1500" b="0" i="0" u="none" strike="noStrike" kern="1200" dirty="0">
                          <a:solidFill>
                            <a:srgbClr val="0055A0"/>
                          </a:solidFill>
                          <a:effectLst/>
                          <a:latin typeface="Arial" panose="020B0604020202020204" pitchFamily="34" charset="0"/>
                          <a:ea typeface="+mn-ea"/>
                          <a:cs typeface="+mn-cs"/>
                        </a:rPr>
                        <a:t>off</a:t>
                      </a:r>
                    </a:p>
                  </a:txBody>
                  <a:tcPr marL="7876" marR="7876" marT="78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7E9F0"/>
                    </a:solidFill>
                  </a:tcPr>
                </a:tc>
                <a:tc>
                  <a:txBody>
                    <a:bodyPr/>
                    <a:lstStyle/>
                    <a:p>
                      <a:pPr marL="0" algn="ctr" rtl="0" eaLnBrk="1" fontAlgn="t" latinLnBrk="0" hangingPunct="1"/>
                      <a:r>
                        <a:rPr kumimoji="0" lang="en-GB" sz="1500" b="0" i="0" u="none" strike="noStrike" kern="1200" dirty="0">
                          <a:solidFill>
                            <a:srgbClr val="0055A0"/>
                          </a:solidFill>
                          <a:effectLst/>
                          <a:latin typeface="Arial" panose="020B0604020202020204" pitchFamily="34" charset="0"/>
                          <a:ea typeface="+mn-ea"/>
                          <a:cs typeface="+mn-cs"/>
                        </a:rPr>
                        <a:t>Apply </a:t>
                      </a:r>
                      <a:r>
                        <a:rPr kumimoji="0" lang="en-GB" sz="1500" b="0" i="0" u="none" strike="noStrike" kern="1200" dirty="0" smtClean="0">
                          <a:solidFill>
                            <a:srgbClr val="0055A0"/>
                          </a:solidFill>
                          <a:effectLst/>
                          <a:latin typeface="Arial" panose="020B0604020202020204" pitchFamily="34" charset="0"/>
                          <a:ea typeface="+mn-ea"/>
                          <a:cs typeface="+mn-cs"/>
                        </a:rPr>
                        <a:t>known procedures</a:t>
                      </a:r>
                      <a:endParaRPr kumimoji="0" lang="en-GB" sz="1500" b="0" i="0" u="none" strike="noStrike" kern="1200" dirty="0">
                        <a:solidFill>
                          <a:srgbClr val="0055A0"/>
                        </a:solidFill>
                        <a:effectLst/>
                        <a:latin typeface="Arial" panose="020B0604020202020204" pitchFamily="34" charset="0"/>
                        <a:ea typeface="+mn-ea"/>
                        <a:cs typeface="+mn-cs"/>
                      </a:endParaRPr>
                    </a:p>
                  </a:txBody>
                  <a:tcPr marL="7876" marR="7876" marT="7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F0"/>
                    </a:solidFill>
                  </a:tcPr>
                </a:tc>
              </a:tr>
              <a:tr h="461527">
                <a:tc vMerge="1">
                  <a:txBody>
                    <a:bodyPr/>
                    <a:lstStyle/>
                    <a:p>
                      <a:endParaRPr lang="en-GB"/>
                    </a:p>
                  </a:txBody>
                  <a:tcPr/>
                </a:tc>
                <a:tc rowSpan="2">
                  <a:txBody>
                    <a:bodyPr/>
                    <a:lstStyle/>
                    <a:p>
                      <a:pPr algn="ctr" rtl="0" fontAlgn="ctr"/>
                      <a:r>
                        <a:rPr lang="en-GB" sz="1500" b="0" i="0" u="none" strike="noStrike" dirty="0">
                          <a:solidFill>
                            <a:srgbClr val="0055A0"/>
                          </a:solidFill>
                          <a:effectLst/>
                          <a:latin typeface="Arial" panose="020B0604020202020204" pitchFamily="34" charset="0"/>
                        </a:rPr>
                        <a:t>Plasma and cold spray</a:t>
                      </a:r>
                    </a:p>
                  </a:txBody>
                  <a:tcPr marL="7876" marR="7876" marT="787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c vMerge="1">
                  <a:txBody>
                    <a:bodyPr/>
                    <a:lstStyle/>
                    <a:p>
                      <a:endParaRPr lang="en-GB"/>
                    </a:p>
                  </a:txBody>
                  <a:tcPr/>
                </a:tc>
                <a:tc>
                  <a:txBody>
                    <a:bodyPr/>
                    <a:lstStyle/>
                    <a:p>
                      <a:pPr marL="0" algn="ctr" rtl="0" eaLnBrk="1" fontAlgn="t" latinLnBrk="0" hangingPunct="1"/>
                      <a:r>
                        <a:rPr kumimoji="0" lang="en-GB" sz="1500" b="0" i="0" u="none" strike="noStrike" kern="1200" dirty="0">
                          <a:solidFill>
                            <a:srgbClr val="0055A0"/>
                          </a:solidFill>
                          <a:effectLst/>
                          <a:latin typeface="Arial" panose="020B0604020202020204" pitchFamily="34" charset="0"/>
                          <a:ea typeface="+mn-ea"/>
                          <a:cs typeface="+mn-cs"/>
                        </a:rPr>
                        <a:t>Tests on dedicated representative samples</a:t>
                      </a:r>
                    </a:p>
                  </a:txBody>
                  <a:tcPr marL="7876" marR="7876" marT="7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r>
              <a:tr h="2677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algn="ctr" rtl="0" eaLnBrk="1" fontAlgn="t" latinLnBrk="0" hangingPunct="1"/>
                      <a:r>
                        <a:rPr kumimoji="0" lang="en-GB" sz="1500" b="0" i="0" u="none" strike="noStrike" kern="1200" dirty="0">
                          <a:solidFill>
                            <a:srgbClr val="0055A0"/>
                          </a:solidFill>
                          <a:effectLst/>
                          <a:latin typeface="Arial" panose="020B0604020202020204" pitchFamily="34" charset="0"/>
                          <a:ea typeface="+mn-ea"/>
                          <a:cs typeface="+mn-cs"/>
                        </a:rPr>
                        <a:t>Thermal shock cycles</a:t>
                      </a:r>
                    </a:p>
                  </a:txBody>
                  <a:tcPr marL="7876" marR="7876" marT="78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DF"/>
                    </a:solidFill>
                  </a:tcPr>
                </a:tc>
              </a:tr>
            </a:tbl>
          </a:graphicData>
        </a:graphic>
      </p:graphicFrame>
    </p:spTree>
    <p:extLst>
      <p:ext uri="{BB962C8B-B14F-4D97-AF65-F5344CB8AC3E}">
        <p14:creationId xmlns:p14="http://schemas.microsoft.com/office/powerpoint/2010/main" val="3822839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97658"/>
            <a:ext cx="8226854" cy="723773"/>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GB" sz="3200" dirty="0" smtClean="0"/>
              <a:t>Key technology validation</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7229" y="2428923"/>
            <a:ext cx="3713855" cy="2785391"/>
          </a:xfrm>
          <a:prstGeom prst="rect">
            <a:avLst/>
          </a:prstGeom>
        </p:spPr>
      </p:pic>
      <p:sp>
        <p:nvSpPr>
          <p:cNvPr id="14" name="TextBox 13"/>
          <p:cNvSpPr txBox="1"/>
          <p:nvPr/>
        </p:nvSpPr>
        <p:spPr>
          <a:xfrm>
            <a:off x="4731798" y="5245686"/>
            <a:ext cx="2578427" cy="523220"/>
          </a:xfrm>
          <a:prstGeom prst="rect">
            <a:avLst/>
          </a:prstGeom>
          <a:noFill/>
        </p:spPr>
        <p:txBody>
          <a:bodyPr wrap="square" rtlCol="0">
            <a:spAutoFit/>
          </a:bodyPr>
          <a:lstStyle/>
          <a:p>
            <a:pPr algn="ctr"/>
            <a:r>
              <a:rPr lang="en-GB" sz="1400" dirty="0" smtClean="0"/>
              <a:t>Copper cold sprayed strips on beam screen short prototype</a:t>
            </a:r>
            <a:endParaRPr lang="en-GB" sz="1400" dirty="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4170" r="5459" b="5644"/>
          <a:stretch/>
        </p:blipFill>
        <p:spPr>
          <a:xfrm>
            <a:off x="307796" y="2428924"/>
            <a:ext cx="3163373" cy="2785391"/>
          </a:xfrm>
          <a:prstGeom prst="rect">
            <a:avLst/>
          </a:prstGeom>
        </p:spPr>
      </p:pic>
      <p:sp>
        <p:nvSpPr>
          <p:cNvPr id="20" name="TextBox 19"/>
          <p:cNvSpPr txBox="1"/>
          <p:nvPr/>
        </p:nvSpPr>
        <p:spPr>
          <a:xfrm>
            <a:off x="503621" y="5245686"/>
            <a:ext cx="2771722" cy="307777"/>
          </a:xfrm>
          <a:prstGeom prst="rect">
            <a:avLst/>
          </a:prstGeom>
          <a:noFill/>
        </p:spPr>
        <p:txBody>
          <a:bodyPr wrap="square" rtlCol="0">
            <a:spAutoFit/>
          </a:bodyPr>
          <a:lstStyle/>
          <a:p>
            <a:pPr algn="ctr"/>
            <a:r>
              <a:rPr lang="en-GB" sz="1400" dirty="0" smtClean="0"/>
              <a:t>Production of a 30 cm prototype</a:t>
            </a:r>
            <a:endParaRPr lang="en-GB" sz="1400" dirty="0"/>
          </a:p>
        </p:txBody>
      </p:sp>
      <p:sp>
        <p:nvSpPr>
          <p:cNvPr id="21" name="TextBox 20"/>
          <p:cNvSpPr txBox="1"/>
          <p:nvPr/>
        </p:nvSpPr>
        <p:spPr>
          <a:xfrm>
            <a:off x="108642" y="1212611"/>
            <a:ext cx="9035358" cy="923330"/>
          </a:xfrm>
          <a:prstGeom prst="rect">
            <a:avLst/>
          </a:prstGeom>
          <a:noFill/>
        </p:spPr>
        <p:txBody>
          <a:bodyPr wrap="square" rtlCol="0">
            <a:spAutoFit/>
          </a:bodyPr>
          <a:lstStyle/>
          <a:p>
            <a:r>
              <a:rPr lang="en-GB" dirty="0" smtClean="0"/>
              <a:t>Main technologies have been validated by the production of two 30 cm long prototypes.</a:t>
            </a:r>
          </a:p>
          <a:p>
            <a:endParaRPr lang="en-GB" dirty="0"/>
          </a:p>
          <a:p>
            <a:r>
              <a:rPr lang="en-GB" dirty="0" smtClean="0"/>
              <a:t>Different surface preparations have been assessed for the copper cold spray.</a:t>
            </a:r>
            <a:endParaRPr lang="en-GB" dirty="0"/>
          </a:p>
        </p:txBody>
      </p:sp>
    </p:spTree>
    <p:extLst>
      <p:ext uri="{BB962C8B-B14F-4D97-AF65-F5344CB8AC3E}">
        <p14:creationId xmlns:p14="http://schemas.microsoft.com/office/powerpoint/2010/main" val="4230759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6854" cy="1230842"/>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GB" sz="3200" dirty="0" smtClean="0"/>
              <a:t>Key technology validation</a:t>
            </a: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6408" y="3316152"/>
            <a:ext cx="2568224" cy="1926168"/>
          </a:xfrm>
          <a:prstGeom prst="rect">
            <a:avLst/>
          </a:prstGeom>
        </p:spPr>
      </p:pic>
      <p:sp>
        <p:nvSpPr>
          <p:cNvPr id="7" name="TextBox 6"/>
          <p:cNvSpPr txBox="1"/>
          <p:nvPr/>
        </p:nvSpPr>
        <p:spPr>
          <a:xfrm>
            <a:off x="2963915" y="5347277"/>
            <a:ext cx="2600717" cy="523220"/>
          </a:xfrm>
          <a:prstGeom prst="rect">
            <a:avLst/>
          </a:prstGeom>
          <a:noFill/>
        </p:spPr>
        <p:txBody>
          <a:bodyPr wrap="square" rtlCol="0">
            <a:spAutoFit/>
          </a:bodyPr>
          <a:lstStyle/>
          <a:p>
            <a:r>
              <a:rPr lang="en-GB" sz="1400" dirty="0" smtClean="0"/>
              <a:t>Electrode obtained by plasma and cold spray</a:t>
            </a:r>
            <a:endParaRPr lang="en-GB" sz="1400" dirty="0"/>
          </a:p>
        </p:txBody>
      </p:sp>
      <p:sp>
        <p:nvSpPr>
          <p:cNvPr id="8" name="TextBox 7"/>
          <p:cNvSpPr txBox="1"/>
          <p:nvPr/>
        </p:nvSpPr>
        <p:spPr>
          <a:xfrm>
            <a:off x="3134963" y="3345101"/>
            <a:ext cx="1298750" cy="307777"/>
          </a:xfrm>
          <a:prstGeom prst="rect">
            <a:avLst/>
          </a:prstGeom>
          <a:noFill/>
        </p:spPr>
        <p:txBody>
          <a:bodyPr wrap="square" rtlCol="0">
            <a:spAutoFit/>
          </a:bodyPr>
          <a:lstStyle/>
          <a:p>
            <a:r>
              <a:rPr lang="en-GB" sz="1400" dirty="0" smtClean="0"/>
              <a:t>Ceramic</a:t>
            </a:r>
            <a:endParaRPr lang="en-GB" sz="1400" dirty="0"/>
          </a:p>
        </p:txBody>
      </p:sp>
      <p:sp>
        <p:nvSpPr>
          <p:cNvPr id="9" name="TextBox 8"/>
          <p:cNvSpPr txBox="1"/>
          <p:nvPr/>
        </p:nvSpPr>
        <p:spPr>
          <a:xfrm>
            <a:off x="3162508" y="4977685"/>
            <a:ext cx="1332480" cy="307777"/>
          </a:xfrm>
          <a:prstGeom prst="rect">
            <a:avLst/>
          </a:prstGeom>
          <a:noFill/>
        </p:spPr>
        <p:txBody>
          <a:bodyPr wrap="square" rtlCol="0">
            <a:spAutoFit/>
          </a:bodyPr>
          <a:lstStyle/>
          <a:p>
            <a:r>
              <a:rPr lang="en-GB" sz="1400" dirty="0" smtClean="0"/>
              <a:t>Aluminium</a:t>
            </a:r>
            <a:endParaRPr lang="en-GB" sz="1400" dirty="0"/>
          </a:p>
        </p:txBody>
      </p:sp>
      <p:sp>
        <p:nvSpPr>
          <p:cNvPr id="10" name="TextBox 9"/>
          <p:cNvSpPr txBox="1"/>
          <p:nvPr/>
        </p:nvSpPr>
        <p:spPr>
          <a:xfrm>
            <a:off x="4713794" y="5029211"/>
            <a:ext cx="999066" cy="307777"/>
          </a:xfrm>
          <a:prstGeom prst="rect">
            <a:avLst/>
          </a:prstGeom>
          <a:noFill/>
        </p:spPr>
        <p:txBody>
          <a:bodyPr wrap="square" rtlCol="0">
            <a:spAutoFit/>
          </a:bodyPr>
          <a:lstStyle/>
          <a:p>
            <a:r>
              <a:rPr lang="en-GB" sz="1400" dirty="0" smtClean="0"/>
              <a:t>Copper</a:t>
            </a:r>
            <a:endParaRPr lang="en-GB" sz="1400" dirty="0"/>
          </a:p>
        </p:txBody>
      </p:sp>
      <p:cxnSp>
        <p:nvCxnSpPr>
          <p:cNvPr id="11" name="Straight Arrow Connector 10"/>
          <p:cNvCxnSpPr>
            <a:stCxn id="8" idx="2"/>
          </p:cNvCxnSpPr>
          <p:nvPr/>
        </p:nvCxnSpPr>
        <p:spPr>
          <a:xfrm>
            <a:off x="3784338" y="3652878"/>
            <a:ext cx="248091" cy="62355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0"/>
          </p:cNvCxnSpPr>
          <p:nvPr/>
        </p:nvCxnSpPr>
        <p:spPr>
          <a:xfrm flipV="1">
            <a:off x="3828748" y="4500351"/>
            <a:ext cx="530774" cy="47733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p:cNvCxnSpPr>
          <p:nvPr/>
        </p:nvCxnSpPr>
        <p:spPr>
          <a:xfrm flipH="1" flipV="1">
            <a:off x="4811159" y="4324877"/>
            <a:ext cx="402168" cy="70433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88" y="3316152"/>
            <a:ext cx="2563219" cy="1920567"/>
          </a:xfrm>
          <a:prstGeom prst="rect">
            <a:avLst/>
          </a:prstGeom>
        </p:spPr>
      </p:pic>
      <p:sp>
        <p:nvSpPr>
          <p:cNvPr id="18" name="TextBox 17"/>
          <p:cNvSpPr txBox="1"/>
          <p:nvPr/>
        </p:nvSpPr>
        <p:spPr>
          <a:xfrm>
            <a:off x="166287" y="5204685"/>
            <a:ext cx="2563219" cy="738664"/>
          </a:xfrm>
          <a:prstGeom prst="rect">
            <a:avLst/>
          </a:prstGeom>
          <a:noFill/>
        </p:spPr>
        <p:txBody>
          <a:bodyPr wrap="square" rtlCol="0">
            <a:spAutoFit/>
          </a:bodyPr>
          <a:lstStyle/>
          <a:p>
            <a:pPr algn="ctr"/>
            <a:r>
              <a:rPr lang="en-GB" sz="1400" dirty="0" smtClean="0"/>
              <a:t>Measurements of the electrodeposited copper thickness</a:t>
            </a:r>
            <a:endParaRPr lang="en-GB" sz="1400" dirty="0"/>
          </a:p>
        </p:txBody>
      </p:sp>
      <p:sp>
        <p:nvSpPr>
          <p:cNvPr id="21" name="TextBox 20"/>
          <p:cNvSpPr txBox="1"/>
          <p:nvPr/>
        </p:nvSpPr>
        <p:spPr>
          <a:xfrm>
            <a:off x="63098" y="1171556"/>
            <a:ext cx="9035358" cy="2031325"/>
          </a:xfrm>
          <a:prstGeom prst="rect">
            <a:avLst/>
          </a:prstGeom>
          <a:noFill/>
        </p:spPr>
        <p:txBody>
          <a:bodyPr wrap="square" rtlCol="0">
            <a:spAutoFit/>
          </a:bodyPr>
          <a:lstStyle/>
          <a:p>
            <a:r>
              <a:rPr lang="en-GB" dirty="0" smtClean="0"/>
              <a:t>Uniformity of the copper electrodeposition has been assessed along the 2 m long prototype.</a:t>
            </a:r>
          </a:p>
          <a:p>
            <a:endParaRPr lang="en-GB" dirty="0"/>
          </a:p>
          <a:p>
            <a:r>
              <a:rPr lang="en-GB" dirty="0" smtClean="0"/>
              <a:t>The internal electrode has been produced by plasma and cold spray coating. Electrical insulation has been validated after thermal shock cycles (77K-~400K).</a:t>
            </a:r>
          </a:p>
          <a:p>
            <a:endParaRPr lang="en-GB" dirty="0"/>
          </a:p>
          <a:p>
            <a:r>
              <a:rPr lang="en-GB" dirty="0" smtClean="0"/>
              <a:t>All 3D printed parts for the cooling channel have been leak tested at reception.</a:t>
            </a:r>
            <a:endParaRPr lang="en-GB" dirty="0"/>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342" t="28488" r="-342" b="13263"/>
          <a:stretch/>
        </p:blipFill>
        <p:spPr>
          <a:xfrm>
            <a:off x="5880803" y="3610302"/>
            <a:ext cx="3010328" cy="1315092"/>
          </a:xfrm>
          <a:prstGeom prst="rect">
            <a:avLst/>
          </a:prstGeom>
        </p:spPr>
      </p:pic>
      <p:sp>
        <p:nvSpPr>
          <p:cNvPr id="23" name="TextBox 22"/>
          <p:cNvSpPr txBox="1"/>
          <p:nvPr/>
        </p:nvSpPr>
        <p:spPr>
          <a:xfrm>
            <a:off x="5880803" y="4943075"/>
            <a:ext cx="3010327" cy="307777"/>
          </a:xfrm>
          <a:prstGeom prst="rect">
            <a:avLst/>
          </a:prstGeom>
          <a:noFill/>
        </p:spPr>
        <p:txBody>
          <a:bodyPr wrap="square" rtlCol="0">
            <a:spAutoFit/>
          </a:bodyPr>
          <a:lstStyle/>
          <a:p>
            <a:pPr algn="ctr"/>
            <a:r>
              <a:rPr lang="en-GB" sz="1400" dirty="0" smtClean="0"/>
              <a:t>A few 3D printed parts</a:t>
            </a:r>
            <a:endParaRPr lang="en-GB" sz="1400" dirty="0"/>
          </a:p>
        </p:txBody>
      </p:sp>
    </p:spTree>
    <p:extLst>
      <p:ext uri="{BB962C8B-B14F-4D97-AF65-F5344CB8AC3E}">
        <p14:creationId xmlns:p14="http://schemas.microsoft.com/office/powerpoint/2010/main" val="4042562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89" y="566329"/>
            <a:ext cx="1637023" cy="218269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526" t="19314" r="5584" b="9753"/>
          <a:stretch/>
        </p:blipFill>
        <p:spPr>
          <a:xfrm>
            <a:off x="250589" y="2973215"/>
            <a:ext cx="2307771" cy="1576251"/>
          </a:xfrm>
          <a:prstGeom prst="rect">
            <a:avLst/>
          </a:prstGeom>
        </p:spPr>
      </p:pic>
      <p:sp>
        <p:nvSpPr>
          <p:cNvPr id="7" name="TextBox 6"/>
          <p:cNvSpPr txBox="1"/>
          <p:nvPr/>
        </p:nvSpPr>
        <p:spPr>
          <a:xfrm>
            <a:off x="1143141" y="69765"/>
            <a:ext cx="6583437" cy="369332"/>
          </a:xfrm>
          <a:prstGeom prst="rect">
            <a:avLst/>
          </a:prstGeom>
          <a:noFill/>
        </p:spPr>
        <p:txBody>
          <a:bodyPr wrap="square" rtlCol="0">
            <a:spAutoFit/>
          </a:bodyPr>
          <a:lstStyle/>
          <a:p>
            <a:pPr algn="ctr"/>
            <a:r>
              <a:rPr lang="en-GB" dirty="0" smtClean="0"/>
              <a:t>Last news: 2 m long beam screen prototype manufacturing</a:t>
            </a:r>
            <a:endParaRPr lang="en-GB" dirty="0"/>
          </a:p>
        </p:txBody>
      </p:sp>
      <p:sp>
        <p:nvSpPr>
          <p:cNvPr id="8" name="TextBox 7"/>
          <p:cNvSpPr txBox="1"/>
          <p:nvPr/>
        </p:nvSpPr>
        <p:spPr>
          <a:xfrm>
            <a:off x="3374663" y="2514110"/>
            <a:ext cx="4359283" cy="307777"/>
          </a:xfrm>
          <a:prstGeom prst="rect">
            <a:avLst/>
          </a:prstGeom>
          <a:noFill/>
        </p:spPr>
        <p:txBody>
          <a:bodyPr wrap="square" rtlCol="0">
            <a:spAutoFit/>
          </a:bodyPr>
          <a:lstStyle/>
          <a:p>
            <a:pPr algn="ctr"/>
            <a:r>
              <a:rPr lang="en-GB" sz="1400" dirty="0" smtClean="0"/>
              <a:t>Beam screen assembly before tack welding</a:t>
            </a:r>
            <a:endParaRPr lang="en-GB" sz="1400"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7061" r="4828" b="12975"/>
          <a:stretch/>
        </p:blipFill>
        <p:spPr>
          <a:xfrm>
            <a:off x="5704114" y="566330"/>
            <a:ext cx="3056709" cy="1915614"/>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1751" r="2910" b="12236"/>
          <a:stretch/>
        </p:blipFill>
        <p:spPr>
          <a:xfrm>
            <a:off x="2133599" y="566330"/>
            <a:ext cx="3311435" cy="1915614"/>
          </a:xfrm>
          <a:prstGeom prst="rect">
            <a:avLst/>
          </a:prstGeom>
        </p:spPr>
      </p:pic>
      <p:sp>
        <p:nvSpPr>
          <p:cNvPr id="12" name="TextBox 11"/>
          <p:cNvSpPr txBox="1"/>
          <p:nvPr/>
        </p:nvSpPr>
        <p:spPr>
          <a:xfrm>
            <a:off x="64141" y="4549466"/>
            <a:ext cx="2494220" cy="523220"/>
          </a:xfrm>
          <a:prstGeom prst="rect">
            <a:avLst/>
          </a:prstGeom>
          <a:noFill/>
        </p:spPr>
        <p:txBody>
          <a:bodyPr wrap="square" rtlCol="0">
            <a:spAutoFit/>
          </a:bodyPr>
          <a:lstStyle/>
          <a:p>
            <a:pPr algn="ctr"/>
            <a:r>
              <a:rPr lang="en-GB" sz="1400" dirty="0" smtClean="0"/>
              <a:t>Beam screen assembly after tack welding</a:t>
            </a:r>
            <a:endParaRPr lang="en-GB" sz="1400" dirty="0"/>
          </a:p>
        </p:txBody>
      </p:sp>
      <p:sp>
        <p:nvSpPr>
          <p:cNvPr id="14" name="TextBox 13"/>
          <p:cNvSpPr txBox="1"/>
          <p:nvPr/>
        </p:nvSpPr>
        <p:spPr>
          <a:xfrm>
            <a:off x="4124336" y="5019373"/>
            <a:ext cx="3678544" cy="307777"/>
          </a:xfrm>
          <a:prstGeom prst="rect">
            <a:avLst/>
          </a:prstGeom>
          <a:noFill/>
        </p:spPr>
        <p:txBody>
          <a:bodyPr wrap="square" rtlCol="0">
            <a:spAutoFit/>
          </a:bodyPr>
          <a:lstStyle/>
          <a:p>
            <a:pPr algn="ctr"/>
            <a:r>
              <a:rPr lang="en-GB" sz="1400" dirty="0" smtClean="0"/>
              <a:t>Beam screen assembly after welding (today)</a:t>
            </a:r>
            <a:endParaRPr lang="en-GB" sz="1400" dirty="0"/>
          </a:p>
        </p:txBody>
      </p:sp>
      <p:sp>
        <p:nvSpPr>
          <p:cNvPr id="15" name="TextBox 14"/>
          <p:cNvSpPr txBox="1"/>
          <p:nvPr/>
        </p:nvSpPr>
        <p:spPr>
          <a:xfrm>
            <a:off x="188846" y="4925388"/>
            <a:ext cx="6305006" cy="1200329"/>
          </a:xfrm>
          <a:prstGeom prst="rect">
            <a:avLst/>
          </a:prstGeom>
          <a:noFill/>
        </p:spPr>
        <p:txBody>
          <a:bodyPr wrap="square" rtlCol="0">
            <a:spAutoFit/>
          </a:bodyPr>
          <a:lstStyle/>
          <a:p>
            <a:r>
              <a:rPr lang="en-GB" dirty="0" smtClean="0"/>
              <a:t>Next steps:</a:t>
            </a:r>
          </a:p>
          <a:p>
            <a:pPr marL="285750" indent="-285750">
              <a:buFont typeface="Arial" panose="020B0604020202020204" pitchFamily="34" charset="0"/>
              <a:buChar char="•"/>
            </a:pPr>
            <a:r>
              <a:rPr lang="en-GB" dirty="0" smtClean="0"/>
              <a:t>Cold sprayed copper rings</a:t>
            </a:r>
          </a:p>
          <a:p>
            <a:pPr marL="285750" indent="-285750">
              <a:buFont typeface="Arial" panose="020B0604020202020204" pitchFamily="34" charset="0"/>
              <a:buChar char="•"/>
            </a:pPr>
            <a:r>
              <a:rPr lang="en-GB" dirty="0" smtClean="0"/>
              <a:t>Fixed point machining</a:t>
            </a:r>
          </a:p>
          <a:p>
            <a:pPr marL="285750" indent="-285750">
              <a:buFont typeface="Arial" panose="020B0604020202020204" pitchFamily="34" charset="0"/>
              <a:buChar char="•"/>
            </a:pPr>
            <a:r>
              <a:rPr lang="en-GB" dirty="0" smtClean="0"/>
              <a:t>Instrumentation (temperature sensor) installation</a:t>
            </a:r>
            <a:endParaRPr lang="en-GB" dirty="0"/>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0207" t="24836" r="10655" b="14093"/>
          <a:stretch/>
        </p:blipFill>
        <p:spPr>
          <a:xfrm>
            <a:off x="3624444" y="2973215"/>
            <a:ext cx="4678327" cy="2030820"/>
          </a:xfrm>
          <a:prstGeom prst="rect">
            <a:avLst/>
          </a:prstGeom>
        </p:spPr>
      </p:pic>
    </p:spTree>
    <p:extLst>
      <p:ext uri="{BB962C8B-B14F-4D97-AF65-F5344CB8AC3E}">
        <p14:creationId xmlns:p14="http://schemas.microsoft.com/office/powerpoint/2010/main" val="746027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591" y="51687"/>
            <a:ext cx="7740713" cy="861774"/>
          </a:xfrm>
          <a:prstGeom prst="rect">
            <a:avLst/>
          </a:prstGeom>
          <a:noFill/>
        </p:spPr>
        <p:txBody>
          <a:bodyPr wrap="square" rtlCol="0">
            <a:spAutoFit/>
          </a:bodyPr>
          <a:lstStyle/>
          <a:p>
            <a:pPr algn="ctr"/>
            <a:r>
              <a:rPr lang="en-GB" sz="3200" dirty="0" smtClean="0"/>
              <a:t>Long prototype to be installed at </a:t>
            </a:r>
            <a:r>
              <a:rPr lang="en-GB" sz="3200" dirty="0" err="1" smtClean="0"/>
              <a:t>Anka</a:t>
            </a:r>
            <a:endParaRPr lang="en-GB" sz="3200" dirty="0" smtClean="0"/>
          </a:p>
          <a:p>
            <a:pPr algn="r"/>
            <a:r>
              <a:rPr lang="en-GB" dirty="0" smtClean="0"/>
              <a:t>(see also other presentation by R. Kersevan)</a:t>
            </a:r>
            <a:endParaRPr lang="en-GB" dirty="0"/>
          </a:p>
        </p:txBody>
      </p:sp>
      <p:sp>
        <p:nvSpPr>
          <p:cNvPr id="27" name="TextBox 26"/>
          <p:cNvSpPr txBox="1"/>
          <p:nvPr/>
        </p:nvSpPr>
        <p:spPr>
          <a:xfrm>
            <a:off x="0" y="1252379"/>
            <a:ext cx="6953250" cy="366019"/>
          </a:xfrm>
          <a:prstGeom prst="rect">
            <a:avLst/>
          </a:prstGeom>
          <a:noFill/>
        </p:spPr>
        <p:txBody>
          <a:bodyPr wrap="square" rtlCol="0">
            <a:spAutoFit/>
          </a:bodyPr>
          <a:lstStyle/>
          <a:p>
            <a:r>
              <a:rPr lang="en-GB" dirty="0" smtClean="0"/>
              <a:t>Assembly:</a:t>
            </a:r>
            <a:endParaRPr lang="en-GB" dirty="0"/>
          </a:p>
        </p:txBody>
      </p:sp>
      <p:sp>
        <p:nvSpPr>
          <p:cNvPr id="7" name="TextBox 6"/>
          <p:cNvSpPr txBox="1"/>
          <p:nvPr/>
        </p:nvSpPr>
        <p:spPr>
          <a:xfrm>
            <a:off x="1" y="2826526"/>
            <a:ext cx="1356425" cy="584775"/>
          </a:xfrm>
          <a:prstGeom prst="rect">
            <a:avLst/>
          </a:prstGeom>
          <a:noFill/>
        </p:spPr>
        <p:txBody>
          <a:bodyPr wrap="square" rtlCol="0">
            <a:spAutoFit/>
          </a:bodyPr>
          <a:lstStyle/>
          <a:p>
            <a:r>
              <a:rPr lang="en-GB" sz="1600" dirty="0" smtClean="0"/>
              <a:t>Beam screen wall</a:t>
            </a:r>
            <a:endParaRPr lang="en-GB" sz="1600" dirty="0"/>
          </a:p>
        </p:txBody>
      </p:sp>
      <p:sp>
        <p:nvSpPr>
          <p:cNvPr id="29" name="TextBox 28"/>
          <p:cNvSpPr txBox="1"/>
          <p:nvPr/>
        </p:nvSpPr>
        <p:spPr>
          <a:xfrm>
            <a:off x="0" y="1985545"/>
            <a:ext cx="1401709" cy="584775"/>
          </a:xfrm>
          <a:prstGeom prst="rect">
            <a:avLst/>
          </a:prstGeom>
          <a:noFill/>
        </p:spPr>
        <p:txBody>
          <a:bodyPr wrap="square" rtlCol="0">
            <a:spAutoFit/>
          </a:bodyPr>
          <a:lstStyle/>
          <a:p>
            <a:r>
              <a:rPr lang="en-GB" sz="1600" dirty="0" smtClean="0"/>
              <a:t>Cooling channel</a:t>
            </a:r>
            <a:endParaRPr lang="en-GB" sz="1600" dirty="0"/>
          </a:p>
        </p:txBody>
      </p:sp>
      <p:sp>
        <p:nvSpPr>
          <p:cNvPr id="30" name="TextBox 29"/>
          <p:cNvSpPr txBox="1"/>
          <p:nvPr/>
        </p:nvSpPr>
        <p:spPr>
          <a:xfrm>
            <a:off x="2" y="4275932"/>
            <a:ext cx="1296238" cy="338554"/>
          </a:xfrm>
          <a:prstGeom prst="rect">
            <a:avLst/>
          </a:prstGeom>
          <a:noFill/>
        </p:spPr>
        <p:txBody>
          <a:bodyPr wrap="square" rtlCol="0">
            <a:spAutoFit/>
          </a:bodyPr>
          <a:lstStyle/>
          <a:p>
            <a:r>
              <a:rPr lang="en-GB" sz="1600" dirty="0" smtClean="0"/>
              <a:t>Reflector</a:t>
            </a:r>
            <a:endParaRPr lang="en-GB" sz="1600" dirty="0"/>
          </a:p>
        </p:txBody>
      </p:sp>
      <p:sp>
        <p:nvSpPr>
          <p:cNvPr id="8" name="TextBox 7"/>
          <p:cNvSpPr txBox="1"/>
          <p:nvPr/>
        </p:nvSpPr>
        <p:spPr>
          <a:xfrm>
            <a:off x="2220672" y="2106432"/>
            <a:ext cx="1075171" cy="307777"/>
          </a:xfrm>
          <a:prstGeom prst="rect">
            <a:avLst/>
          </a:prstGeom>
          <a:noFill/>
          <a:ln>
            <a:solidFill>
              <a:srgbClr val="FF0000"/>
            </a:solidFill>
          </a:ln>
        </p:spPr>
        <p:txBody>
          <a:bodyPr wrap="square" rtlCol="0">
            <a:spAutoFit/>
          </a:bodyPr>
          <a:lstStyle/>
          <a:p>
            <a:r>
              <a:rPr lang="en-GB" sz="1400" dirty="0" smtClean="0"/>
              <a:t>3D printing</a:t>
            </a:r>
            <a:endParaRPr lang="en-GB" sz="1400" dirty="0"/>
          </a:p>
        </p:txBody>
      </p:sp>
      <p:sp>
        <p:nvSpPr>
          <p:cNvPr id="31" name="TextBox 30"/>
          <p:cNvSpPr txBox="1"/>
          <p:nvPr/>
        </p:nvSpPr>
        <p:spPr>
          <a:xfrm>
            <a:off x="3536905" y="2106432"/>
            <a:ext cx="1025035" cy="307777"/>
          </a:xfrm>
          <a:prstGeom prst="rect">
            <a:avLst/>
          </a:prstGeom>
          <a:noFill/>
          <a:ln>
            <a:solidFill>
              <a:srgbClr val="FF0000"/>
            </a:solidFill>
          </a:ln>
        </p:spPr>
        <p:txBody>
          <a:bodyPr wrap="square" rtlCol="0">
            <a:spAutoFit/>
          </a:bodyPr>
          <a:lstStyle/>
          <a:p>
            <a:r>
              <a:rPr lang="en-GB" sz="1400" dirty="0" smtClean="0"/>
              <a:t>Machining</a:t>
            </a:r>
            <a:endParaRPr lang="en-GB" sz="1400" dirty="0"/>
          </a:p>
        </p:txBody>
      </p:sp>
      <p:sp>
        <p:nvSpPr>
          <p:cNvPr id="32" name="TextBox 31"/>
          <p:cNvSpPr txBox="1"/>
          <p:nvPr/>
        </p:nvSpPr>
        <p:spPr>
          <a:xfrm>
            <a:off x="4772752" y="2103026"/>
            <a:ext cx="824172" cy="307777"/>
          </a:xfrm>
          <a:prstGeom prst="rect">
            <a:avLst/>
          </a:prstGeom>
          <a:noFill/>
          <a:ln>
            <a:solidFill>
              <a:srgbClr val="FF0000"/>
            </a:solidFill>
          </a:ln>
        </p:spPr>
        <p:txBody>
          <a:bodyPr wrap="square" rtlCol="0">
            <a:spAutoFit/>
          </a:bodyPr>
          <a:lstStyle/>
          <a:p>
            <a:r>
              <a:rPr lang="en-GB" sz="1400" dirty="0" smtClean="0"/>
              <a:t>Welding </a:t>
            </a:r>
            <a:endParaRPr lang="en-GB" sz="1400" dirty="0"/>
          </a:p>
        </p:txBody>
      </p:sp>
      <p:sp>
        <p:nvSpPr>
          <p:cNvPr id="33" name="TextBox 32"/>
          <p:cNvSpPr txBox="1"/>
          <p:nvPr/>
        </p:nvSpPr>
        <p:spPr>
          <a:xfrm>
            <a:off x="3527280" y="2960054"/>
            <a:ext cx="864262" cy="307777"/>
          </a:xfrm>
          <a:prstGeom prst="rect">
            <a:avLst/>
          </a:prstGeom>
          <a:noFill/>
          <a:ln>
            <a:solidFill>
              <a:srgbClr val="FF0000"/>
            </a:solidFill>
          </a:ln>
        </p:spPr>
        <p:txBody>
          <a:bodyPr wrap="square" rtlCol="0">
            <a:spAutoFit/>
          </a:bodyPr>
          <a:lstStyle/>
          <a:p>
            <a:r>
              <a:rPr lang="en-GB" sz="1400" dirty="0" smtClean="0"/>
              <a:t>Coating </a:t>
            </a:r>
            <a:endParaRPr lang="en-GB" sz="1400" dirty="0"/>
          </a:p>
        </p:txBody>
      </p:sp>
      <p:sp>
        <p:nvSpPr>
          <p:cNvPr id="34" name="TextBox 33"/>
          <p:cNvSpPr txBox="1"/>
          <p:nvPr/>
        </p:nvSpPr>
        <p:spPr>
          <a:xfrm>
            <a:off x="4592090" y="2958746"/>
            <a:ext cx="1004834" cy="307777"/>
          </a:xfrm>
          <a:prstGeom prst="rect">
            <a:avLst/>
          </a:prstGeom>
          <a:noFill/>
          <a:ln>
            <a:solidFill>
              <a:srgbClr val="FF0000"/>
            </a:solidFill>
          </a:ln>
        </p:spPr>
        <p:txBody>
          <a:bodyPr wrap="square" rtlCol="0">
            <a:spAutoFit/>
          </a:bodyPr>
          <a:lstStyle/>
          <a:p>
            <a:r>
              <a:rPr lang="en-GB" sz="1400" dirty="0" smtClean="0"/>
              <a:t>Machining</a:t>
            </a:r>
            <a:endParaRPr lang="en-GB" sz="1400" dirty="0"/>
          </a:p>
        </p:txBody>
      </p:sp>
      <p:sp>
        <p:nvSpPr>
          <p:cNvPr id="35" name="TextBox 34"/>
          <p:cNvSpPr txBox="1"/>
          <p:nvPr/>
        </p:nvSpPr>
        <p:spPr>
          <a:xfrm>
            <a:off x="2329584" y="2956765"/>
            <a:ext cx="964743" cy="307777"/>
          </a:xfrm>
          <a:prstGeom prst="rect">
            <a:avLst/>
          </a:prstGeom>
          <a:noFill/>
          <a:ln>
            <a:solidFill>
              <a:srgbClr val="FF0000"/>
            </a:solidFill>
          </a:ln>
        </p:spPr>
        <p:txBody>
          <a:bodyPr wrap="square" rtlCol="0">
            <a:spAutoFit/>
          </a:bodyPr>
          <a:lstStyle/>
          <a:p>
            <a:r>
              <a:rPr lang="en-GB" sz="1400" dirty="0" smtClean="0"/>
              <a:t>Forming</a:t>
            </a:r>
            <a:endParaRPr lang="en-GB" sz="1400" dirty="0"/>
          </a:p>
        </p:txBody>
      </p:sp>
      <p:sp>
        <p:nvSpPr>
          <p:cNvPr id="36" name="TextBox 35"/>
          <p:cNvSpPr txBox="1"/>
          <p:nvPr/>
        </p:nvSpPr>
        <p:spPr>
          <a:xfrm>
            <a:off x="1957152" y="4268791"/>
            <a:ext cx="1020929" cy="307777"/>
          </a:xfrm>
          <a:prstGeom prst="rect">
            <a:avLst/>
          </a:prstGeom>
          <a:noFill/>
          <a:ln>
            <a:solidFill>
              <a:srgbClr val="FF0000"/>
            </a:solidFill>
          </a:ln>
        </p:spPr>
        <p:txBody>
          <a:bodyPr wrap="square" rtlCol="0">
            <a:spAutoFit/>
          </a:bodyPr>
          <a:lstStyle/>
          <a:p>
            <a:r>
              <a:rPr lang="en-GB" sz="1400" dirty="0" smtClean="0"/>
              <a:t>Machining</a:t>
            </a:r>
            <a:endParaRPr lang="en-GB" sz="1400" dirty="0"/>
          </a:p>
        </p:txBody>
      </p:sp>
      <p:sp>
        <p:nvSpPr>
          <p:cNvPr id="37" name="TextBox 36"/>
          <p:cNvSpPr txBox="1"/>
          <p:nvPr/>
        </p:nvSpPr>
        <p:spPr>
          <a:xfrm>
            <a:off x="3137911" y="4268791"/>
            <a:ext cx="850002" cy="307777"/>
          </a:xfrm>
          <a:prstGeom prst="rect">
            <a:avLst/>
          </a:prstGeom>
          <a:noFill/>
          <a:ln>
            <a:solidFill>
              <a:srgbClr val="FF0000"/>
            </a:solidFill>
          </a:ln>
        </p:spPr>
        <p:txBody>
          <a:bodyPr wrap="square" rtlCol="0">
            <a:spAutoFit/>
          </a:bodyPr>
          <a:lstStyle/>
          <a:p>
            <a:r>
              <a:rPr lang="en-GB" sz="1400" dirty="0" smtClean="0"/>
              <a:t>Forming</a:t>
            </a:r>
            <a:endParaRPr lang="en-GB" sz="1400" dirty="0"/>
          </a:p>
        </p:txBody>
      </p:sp>
      <p:sp>
        <p:nvSpPr>
          <p:cNvPr id="38" name="TextBox 37"/>
          <p:cNvSpPr txBox="1"/>
          <p:nvPr/>
        </p:nvSpPr>
        <p:spPr>
          <a:xfrm>
            <a:off x="5085613" y="4268791"/>
            <a:ext cx="935389" cy="307777"/>
          </a:xfrm>
          <a:prstGeom prst="rect">
            <a:avLst/>
          </a:prstGeom>
          <a:noFill/>
          <a:ln>
            <a:solidFill>
              <a:srgbClr val="FF0000"/>
            </a:solidFill>
          </a:ln>
        </p:spPr>
        <p:txBody>
          <a:bodyPr wrap="square" rtlCol="0">
            <a:spAutoFit/>
          </a:bodyPr>
          <a:lstStyle/>
          <a:p>
            <a:r>
              <a:rPr lang="en-GB" sz="1400" dirty="0" smtClean="0"/>
              <a:t>polishing</a:t>
            </a:r>
            <a:endParaRPr lang="en-GB" sz="1400" dirty="0"/>
          </a:p>
        </p:txBody>
      </p:sp>
      <p:sp>
        <p:nvSpPr>
          <p:cNvPr id="39" name="TextBox 38"/>
          <p:cNvSpPr txBox="1"/>
          <p:nvPr/>
        </p:nvSpPr>
        <p:spPr>
          <a:xfrm>
            <a:off x="5868030" y="2587654"/>
            <a:ext cx="824172" cy="307777"/>
          </a:xfrm>
          <a:prstGeom prst="rect">
            <a:avLst/>
          </a:prstGeom>
          <a:noFill/>
          <a:ln>
            <a:solidFill>
              <a:srgbClr val="FF0000"/>
            </a:solidFill>
          </a:ln>
        </p:spPr>
        <p:txBody>
          <a:bodyPr wrap="square" rtlCol="0">
            <a:spAutoFit/>
          </a:bodyPr>
          <a:lstStyle/>
          <a:p>
            <a:r>
              <a:rPr lang="en-GB" sz="1400" dirty="0" smtClean="0"/>
              <a:t>Welding </a:t>
            </a:r>
            <a:endParaRPr lang="en-GB" sz="1400" dirty="0"/>
          </a:p>
        </p:txBody>
      </p:sp>
      <p:sp>
        <p:nvSpPr>
          <p:cNvPr id="41" name="TextBox 40"/>
          <p:cNvSpPr txBox="1"/>
          <p:nvPr/>
        </p:nvSpPr>
        <p:spPr>
          <a:xfrm>
            <a:off x="0" y="5465624"/>
            <a:ext cx="1698174" cy="338554"/>
          </a:xfrm>
          <a:prstGeom prst="rect">
            <a:avLst/>
          </a:prstGeom>
          <a:noFill/>
        </p:spPr>
        <p:txBody>
          <a:bodyPr wrap="square" rtlCol="0">
            <a:spAutoFit/>
          </a:bodyPr>
          <a:lstStyle/>
          <a:p>
            <a:r>
              <a:rPr lang="en-GB" sz="1600" dirty="0" smtClean="0"/>
              <a:t>Reinforcement</a:t>
            </a:r>
            <a:endParaRPr lang="en-GB" sz="1600" dirty="0"/>
          </a:p>
        </p:txBody>
      </p:sp>
      <p:sp>
        <p:nvSpPr>
          <p:cNvPr id="43" name="TextBox 42"/>
          <p:cNvSpPr txBox="1"/>
          <p:nvPr/>
        </p:nvSpPr>
        <p:spPr>
          <a:xfrm>
            <a:off x="2703003" y="5465624"/>
            <a:ext cx="819962" cy="307777"/>
          </a:xfrm>
          <a:prstGeom prst="rect">
            <a:avLst/>
          </a:prstGeom>
          <a:noFill/>
          <a:ln>
            <a:solidFill>
              <a:srgbClr val="FF0000"/>
            </a:solidFill>
          </a:ln>
        </p:spPr>
        <p:txBody>
          <a:bodyPr wrap="square" rtlCol="0">
            <a:spAutoFit/>
          </a:bodyPr>
          <a:lstStyle/>
          <a:p>
            <a:r>
              <a:rPr lang="en-GB" sz="1400" dirty="0" smtClean="0"/>
              <a:t>Cutting</a:t>
            </a:r>
            <a:endParaRPr lang="en-GB" sz="1400" dirty="0"/>
          </a:p>
        </p:txBody>
      </p:sp>
      <p:sp>
        <p:nvSpPr>
          <p:cNvPr id="44" name="TextBox 43"/>
          <p:cNvSpPr txBox="1"/>
          <p:nvPr/>
        </p:nvSpPr>
        <p:spPr>
          <a:xfrm>
            <a:off x="7153611" y="5465624"/>
            <a:ext cx="824172" cy="307777"/>
          </a:xfrm>
          <a:prstGeom prst="rect">
            <a:avLst/>
          </a:prstGeom>
          <a:noFill/>
          <a:ln>
            <a:solidFill>
              <a:srgbClr val="FF0000"/>
            </a:solidFill>
          </a:ln>
        </p:spPr>
        <p:txBody>
          <a:bodyPr wrap="square" rtlCol="0">
            <a:spAutoFit/>
          </a:bodyPr>
          <a:lstStyle/>
          <a:p>
            <a:r>
              <a:rPr lang="en-GB" sz="1400" dirty="0" smtClean="0"/>
              <a:t>Welding </a:t>
            </a:r>
            <a:endParaRPr lang="en-GB" sz="1400" dirty="0"/>
          </a:p>
        </p:txBody>
      </p:sp>
      <p:sp>
        <p:nvSpPr>
          <p:cNvPr id="47" name="TextBox 46"/>
          <p:cNvSpPr txBox="1"/>
          <p:nvPr/>
        </p:nvSpPr>
        <p:spPr>
          <a:xfrm>
            <a:off x="6425291" y="3479966"/>
            <a:ext cx="843069" cy="307777"/>
          </a:xfrm>
          <a:prstGeom prst="rect">
            <a:avLst/>
          </a:prstGeom>
          <a:noFill/>
          <a:ln>
            <a:solidFill>
              <a:srgbClr val="FF0000"/>
            </a:solidFill>
          </a:ln>
        </p:spPr>
        <p:txBody>
          <a:bodyPr wrap="square" rtlCol="0">
            <a:spAutoFit/>
          </a:bodyPr>
          <a:lstStyle/>
          <a:p>
            <a:r>
              <a:rPr lang="en-GB" sz="1400" dirty="0" smtClean="0"/>
              <a:t>Welding </a:t>
            </a:r>
            <a:endParaRPr lang="en-GB" sz="1400" dirty="0"/>
          </a:p>
        </p:txBody>
      </p:sp>
      <p:sp>
        <p:nvSpPr>
          <p:cNvPr id="48" name="TextBox 47"/>
          <p:cNvSpPr txBox="1"/>
          <p:nvPr/>
        </p:nvSpPr>
        <p:spPr>
          <a:xfrm>
            <a:off x="8269021" y="5778262"/>
            <a:ext cx="843069" cy="307777"/>
          </a:xfrm>
          <a:prstGeom prst="rect">
            <a:avLst/>
          </a:prstGeom>
          <a:noFill/>
          <a:ln>
            <a:solidFill>
              <a:srgbClr val="FF0000"/>
            </a:solidFill>
          </a:ln>
        </p:spPr>
        <p:txBody>
          <a:bodyPr wrap="square" rtlCol="0">
            <a:spAutoFit/>
          </a:bodyPr>
          <a:lstStyle/>
          <a:p>
            <a:r>
              <a:rPr lang="en-GB" sz="1400" dirty="0" smtClean="0"/>
              <a:t>Coating  </a:t>
            </a:r>
            <a:endParaRPr lang="en-GB" sz="1400" dirty="0"/>
          </a:p>
        </p:txBody>
      </p:sp>
      <p:cxnSp>
        <p:nvCxnSpPr>
          <p:cNvPr id="20" name="Straight Arrow Connector 19"/>
          <p:cNvCxnSpPr>
            <a:stCxn id="8" idx="3"/>
            <a:endCxn id="31" idx="1"/>
          </p:cNvCxnSpPr>
          <p:nvPr/>
        </p:nvCxnSpPr>
        <p:spPr>
          <a:xfrm>
            <a:off x="3295843" y="2260321"/>
            <a:ext cx="241062"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1" idx="3"/>
            <a:endCxn id="32" idx="1"/>
          </p:cNvCxnSpPr>
          <p:nvPr/>
        </p:nvCxnSpPr>
        <p:spPr>
          <a:xfrm flipV="1">
            <a:off x="4561940" y="2256915"/>
            <a:ext cx="210812" cy="340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32" idx="3"/>
            <a:endCxn id="39" idx="1"/>
          </p:cNvCxnSpPr>
          <p:nvPr/>
        </p:nvCxnSpPr>
        <p:spPr>
          <a:xfrm>
            <a:off x="5596924" y="2256915"/>
            <a:ext cx="271106" cy="484628"/>
          </a:xfrm>
          <a:prstGeom prst="bentConnector3">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Elbow Connector 50"/>
          <p:cNvCxnSpPr>
            <a:stCxn id="34" idx="3"/>
            <a:endCxn id="39" idx="1"/>
          </p:cNvCxnSpPr>
          <p:nvPr/>
        </p:nvCxnSpPr>
        <p:spPr>
          <a:xfrm flipV="1">
            <a:off x="5596924" y="2741543"/>
            <a:ext cx="271106" cy="371092"/>
          </a:xfrm>
          <a:prstGeom prst="bentConnector3">
            <a:avLst>
              <a:gd name="adj1" fmla="val 50000"/>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39" idx="3"/>
            <a:endCxn id="47" idx="0"/>
          </p:cNvCxnSpPr>
          <p:nvPr/>
        </p:nvCxnSpPr>
        <p:spPr>
          <a:xfrm>
            <a:off x="6692202" y="2741543"/>
            <a:ext cx="154624" cy="738423"/>
          </a:xfrm>
          <a:prstGeom prst="bentConnector2">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44" idx="3"/>
            <a:endCxn id="48" idx="1"/>
          </p:cNvCxnSpPr>
          <p:nvPr/>
        </p:nvCxnSpPr>
        <p:spPr>
          <a:xfrm>
            <a:off x="7977783" y="5619513"/>
            <a:ext cx="291238" cy="312638"/>
          </a:xfrm>
          <a:prstGeom prst="bentConnector3">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38" idx="3"/>
            <a:endCxn id="47" idx="1"/>
          </p:cNvCxnSpPr>
          <p:nvPr/>
        </p:nvCxnSpPr>
        <p:spPr>
          <a:xfrm flipV="1">
            <a:off x="6021002" y="3633855"/>
            <a:ext cx="404289" cy="788825"/>
          </a:xfrm>
          <a:prstGeom prst="bentConnector3">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Elbow Connector 63"/>
          <p:cNvCxnSpPr>
            <a:stCxn id="47" idx="3"/>
            <a:endCxn id="44" idx="0"/>
          </p:cNvCxnSpPr>
          <p:nvPr/>
        </p:nvCxnSpPr>
        <p:spPr>
          <a:xfrm>
            <a:off x="7268360" y="3633855"/>
            <a:ext cx="297337" cy="1831769"/>
          </a:xfrm>
          <a:prstGeom prst="bentConnector2">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rotWithShape="1">
          <a:blip r:embed="rId2"/>
          <a:srcRect l="2401" t="21269" r="9415"/>
          <a:stretch/>
        </p:blipFill>
        <p:spPr>
          <a:xfrm>
            <a:off x="1579968" y="1078809"/>
            <a:ext cx="1193377" cy="798101"/>
          </a:xfrm>
          <a:prstGeom prst="rect">
            <a:avLst/>
          </a:prstGeom>
        </p:spPr>
      </p:pic>
      <p:sp>
        <p:nvSpPr>
          <p:cNvPr id="67" name="TextBox 66"/>
          <p:cNvSpPr txBox="1"/>
          <p:nvPr/>
        </p:nvSpPr>
        <p:spPr>
          <a:xfrm>
            <a:off x="1648086" y="1847920"/>
            <a:ext cx="1125259" cy="261610"/>
          </a:xfrm>
          <a:prstGeom prst="rect">
            <a:avLst/>
          </a:prstGeom>
          <a:noFill/>
        </p:spPr>
        <p:txBody>
          <a:bodyPr wrap="square" rtlCol="0">
            <a:spAutoFit/>
          </a:bodyPr>
          <a:lstStyle/>
          <a:p>
            <a:r>
              <a:rPr lang="en-GB" sz="1100" dirty="0" smtClean="0"/>
              <a:t>~ 40 cm long</a:t>
            </a:r>
            <a:endParaRPr lang="en-GB" sz="1100" dirty="0"/>
          </a:p>
        </p:txBody>
      </p:sp>
      <p:pic>
        <p:nvPicPr>
          <p:cNvPr id="68" name="Picture 67"/>
          <p:cNvPicPr>
            <a:picLocks noChangeAspect="1"/>
          </p:cNvPicPr>
          <p:nvPr/>
        </p:nvPicPr>
        <p:blipFill rotWithShape="1">
          <a:blip r:embed="rId3"/>
          <a:srcRect l="1411" r="41737"/>
          <a:stretch/>
        </p:blipFill>
        <p:spPr>
          <a:xfrm>
            <a:off x="5767542" y="1664257"/>
            <a:ext cx="1909397" cy="768644"/>
          </a:xfrm>
          <a:prstGeom prst="rect">
            <a:avLst/>
          </a:prstGeom>
        </p:spPr>
      </p:pic>
      <p:cxnSp>
        <p:nvCxnSpPr>
          <p:cNvPr id="72" name="Straight Arrow Connector 71"/>
          <p:cNvCxnSpPr>
            <a:endCxn id="34" idx="1"/>
          </p:cNvCxnSpPr>
          <p:nvPr/>
        </p:nvCxnSpPr>
        <p:spPr>
          <a:xfrm>
            <a:off x="4392486" y="3112634"/>
            <a:ext cx="199604"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35" idx="3"/>
            <a:endCxn id="33" idx="1"/>
          </p:cNvCxnSpPr>
          <p:nvPr/>
        </p:nvCxnSpPr>
        <p:spPr>
          <a:xfrm>
            <a:off x="3294327" y="3110654"/>
            <a:ext cx="232953" cy="328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36" idx="3"/>
            <a:endCxn id="37" idx="1"/>
          </p:cNvCxnSpPr>
          <p:nvPr/>
        </p:nvCxnSpPr>
        <p:spPr>
          <a:xfrm>
            <a:off x="2978081" y="4422680"/>
            <a:ext cx="159830"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9" name="Picture 78"/>
          <p:cNvPicPr>
            <a:picLocks noChangeAspect="1"/>
          </p:cNvPicPr>
          <p:nvPr/>
        </p:nvPicPr>
        <p:blipFill rotWithShape="1">
          <a:blip r:embed="rId4"/>
          <a:srcRect l="15678" t="21748" r="10935" b="9484"/>
          <a:stretch/>
        </p:blipFill>
        <p:spPr>
          <a:xfrm>
            <a:off x="4130827" y="3353558"/>
            <a:ext cx="1501169" cy="896106"/>
          </a:xfrm>
          <a:prstGeom prst="rect">
            <a:avLst/>
          </a:prstGeom>
        </p:spPr>
      </p:pic>
      <p:pic>
        <p:nvPicPr>
          <p:cNvPr id="81" name="Picture 80"/>
          <p:cNvPicPr>
            <a:picLocks noChangeAspect="1"/>
          </p:cNvPicPr>
          <p:nvPr/>
        </p:nvPicPr>
        <p:blipFill rotWithShape="1">
          <a:blip r:embed="rId5"/>
          <a:srcRect l="14846" t="6498" r="5943"/>
          <a:stretch/>
        </p:blipFill>
        <p:spPr>
          <a:xfrm>
            <a:off x="7676939" y="3905090"/>
            <a:ext cx="1337640" cy="1261827"/>
          </a:xfrm>
          <a:prstGeom prst="rect">
            <a:avLst/>
          </a:prstGeom>
        </p:spPr>
      </p:pic>
      <p:sp>
        <p:nvSpPr>
          <p:cNvPr id="82" name="TextBox 81"/>
          <p:cNvSpPr txBox="1"/>
          <p:nvPr/>
        </p:nvSpPr>
        <p:spPr>
          <a:xfrm>
            <a:off x="1401709" y="2958746"/>
            <a:ext cx="713485" cy="307777"/>
          </a:xfrm>
          <a:prstGeom prst="rect">
            <a:avLst/>
          </a:prstGeom>
          <a:noFill/>
          <a:ln>
            <a:solidFill>
              <a:srgbClr val="FF0000"/>
            </a:solidFill>
          </a:ln>
        </p:spPr>
        <p:txBody>
          <a:bodyPr wrap="square" rtlCol="0">
            <a:spAutoFit/>
          </a:bodyPr>
          <a:lstStyle/>
          <a:p>
            <a:r>
              <a:rPr lang="en-GB" sz="1400" dirty="0" smtClean="0"/>
              <a:t>Sheet </a:t>
            </a:r>
            <a:endParaRPr lang="en-GB" sz="1400" dirty="0"/>
          </a:p>
        </p:txBody>
      </p:sp>
      <p:cxnSp>
        <p:nvCxnSpPr>
          <p:cNvPr id="84" name="Straight Arrow Connector 83"/>
          <p:cNvCxnSpPr>
            <a:stCxn id="82" idx="3"/>
            <a:endCxn id="35" idx="1"/>
          </p:cNvCxnSpPr>
          <p:nvPr/>
        </p:nvCxnSpPr>
        <p:spPr>
          <a:xfrm flipV="1">
            <a:off x="2115194" y="3110654"/>
            <a:ext cx="214390" cy="198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1645319" y="5465624"/>
            <a:ext cx="713485" cy="307777"/>
          </a:xfrm>
          <a:prstGeom prst="rect">
            <a:avLst/>
          </a:prstGeom>
          <a:noFill/>
          <a:ln>
            <a:solidFill>
              <a:srgbClr val="FF0000"/>
            </a:solidFill>
          </a:ln>
        </p:spPr>
        <p:txBody>
          <a:bodyPr wrap="square" rtlCol="0">
            <a:spAutoFit/>
          </a:bodyPr>
          <a:lstStyle/>
          <a:p>
            <a:r>
              <a:rPr lang="en-GB" sz="1400" dirty="0" smtClean="0"/>
              <a:t>Sheet </a:t>
            </a:r>
            <a:endParaRPr lang="en-GB" sz="1400" dirty="0"/>
          </a:p>
        </p:txBody>
      </p:sp>
      <p:cxnSp>
        <p:nvCxnSpPr>
          <p:cNvPr id="87" name="Straight Arrow Connector 86"/>
          <p:cNvCxnSpPr>
            <a:stCxn id="85" idx="3"/>
            <a:endCxn id="43" idx="1"/>
          </p:cNvCxnSpPr>
          <p:nvPr/>
        </p:nvCxnSpPr>
        <p:spPr>
          <a:xfrm>
            <a:off x="2358804" y="5619513"/>
            <a:ext cx="344199"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59354" y="4268791"/>
            <a:ext cx="824172" cy="307777"/>
          </a:xfrm>
          <a:prstGeom prst="rect">
            <a:avLst/>
          </a:prstGeom>
          <a:noFill/>
          <a:ln>
            <a:solidFill>
              <a:srgbClr val="FF0000"/>
            </a:solidFill>
          </a:ln>
        </p:spPr>
        <p:txBody>
          <a:bodyPr wrap="square" rtlCol="0">
            <a:spAutoFit/>
          </a:bodyPr>
          <a:lstStyle/>
          <a:p>
            <a:r>
              <a:rPr lang="en-GB" sz="1400" dirty="0" smtClean="0"/>
              <a:t>Flat bar </a:t>
            </a:r>
            <a:endParaRPr lang="en-GB" sz="1400" dirty="0"/>
          </a:p>
        </p:txBody>
      </p:sp>
      <p:cxnSp>
        <p:nvCxnSpPr>
          <p:cNvPr id="90" name="Straight Arrow Connector 89"/>
          <p:cNvCxnSpPr>
            <a:stCxn id="88" idx="3"/>
            <a:endCxn id="36" idx="1"/>
          </p:cNvCxnSpPr>
          <p:nvPr/>
        </p:nvCxnSpPr>
        <p:spPr>
          <a:xfrm>
            <a:off x="1783526" y="4422680"/>
            <a:ext cx="173626"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092481" y="2109530"/>
            <a:ext cx="836997" cy="307777"/>
          </a:xfrm>
          <a:prstGeom prst="rect">
            <a:avLst/>
          </a:prstGeom>
          <a:noFill/>
          <a:ln>
            <a:solidFill>
              <a:srgbClr val="FF0000"/>
            </a:solidFill>
          </a:ln>
        </p:spPr>
        <p:txBody>
          <a:bodyPr wrap="square" rtlCol="0">
            <a:spAutoFit/>
          </a:bodyPr>
          <a:lstStyle/>
          <a:p>
            <a:r>
              <a:rPr lang="en-GB" sz="1400" dirty="0" smtClean="0"/>
              <a:t>Powder </a:t>
            </a:r>
            <a:endParaRPr lang="en-GB" sz="1400" dirty="0"/>
          </a:p>
        </p:txBody>
      </p:sp>
      <p:cxnSp>
        <p:nvCxnSpPr>
          <p:cNvPr id="93" name="Straight Arrow Connector 92"/>
          <p:cNvCxnSpPr>
            <a:stCxn id="91" idx="3"/>
            <a:endCxn id="8" idx="1"/>
          </p:cNvCxnSpPr>
          <p:nvPr/>
        </p:nvCxnSpPr>
        <p:spPr>
          <a:xfrm flipV="1">
            <a:off x="1929478" y="2260321"/>
            <a:ext cx="291194" cy="3098"/>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95" name="Picture 94"/>
          <p:cNvPicPr>
            <a:picLocks noChangeAspect="1"/>
          </p:cNvPicPr>
          <p:nvPr/>
        </p:nvPicPr>
        <p:blipFill rotWithShape="1">
          <a:blip r:embed="rId6"/>
          <a:srcRect l="12471" t="15603" r="14282" b="3531"/>
          <a:stretch/>
        </p:blipFill>
        <p:spPr>
          <a:xfrm>
            <a:off x="2721561" y="1375340"/>
            <a:ext cx="1143397" cy="523665"/>
          </a:xfrm>
          <a:prstGeom prst="rect">
            <a:avLst/>
          </a:prstGeom>
        </p:spPr>
      </p:pic>
      <p:sp>
        <p:nvSpPr>
          <p:cNvPr id="96" name="TextBox 95"/>
          <p:cNvSpPr txBox="1"/>
          <p:nvPr/>
        </p:nvSpPr>
        <p:spPr>
          <a:xfrm>
            <a:off x="2733212" y="1850870"/>
            <a:ext cx="2581729" cy="261610"/>
          </a:xfrm>
          <a:prstGeom prst="rect">
            <a:avLst/>
          </a:prstGeom>
          <a:noFill/>
        </p:spPr>
        <p:txBody>
          <a:bodyPr wrap="square" rtlCol="0">
            <a:spAutoFit/>
          </a:bodyPr>
          <a:lstStyle/>
          <a:p>
            <a:pPr algn="ctr"/>
            <a:r>
              <a:rPr lang="en-GB" sz="1100" dirty="0" smtClean="0"/>
              <a:t>Transition and special central pieces</a:t>
            </a:r>
            <a:endParaRPr lang="en-GB" sz="1100" dirty="0"/>
          </a:p>
        </p:txBody>
      </p:sp>
      <p:pic>
        <p:nvPicPr>
          <p:cNvPr id="97" name="Picture 96"/>
          <p:cNvPicPr>
            <a:picLocks noChangeAspect="1"/>
          </p:cNvPicPr>
          <p:nvPr/>
        </p:nvPicPr>
        <p:blipFill rotWithShape="1">
          <a:blip r:embed="rId7"/>
          <a:srcRect l="4723" t="839" r="1824" b="767"/>
          <a:stretch/>
        </p:blipFill>
        <p:spPr>
          <a:xfrm>
            <a:off x="3864958" y="846022"/>
            <a:ext cx="1449984" cy="1052983"/>
          </a:xfrm>
          <a:prstGeom prst="rect">
            <a:avLst/>
          </a:prstGeom>
        </p:spPr>
      </p:pic>
      <p:sp>
        <p:nvSpPr>
          <p:cNvPr id="53" name="TextBox 52"/>
          <p:cNvSpPr txBox="1"/>
          <p:nvPr/>
        </p:nvSpPr>
        <p:spPr>
          <a:xfrm>
            <a:off x="4141098" y="4268791"/>
            <a:ext cx="806784" cy="307777"/>
          </a:xfrm>
          <a:prstGeom prst="rect">
            <a:avLst/>
          </a:prstGeom>
          <a:noFill/>
          <a:ln>
            <a:solidFill>
              <a:srgbClr val="FF0000"/>
            </a:solidFill>
          </a:ln>
        </p:spPr>
        <p:txBody>
          <a:bodyPr wrap="square" rtlCol="0">
            <a:spAutoFit/>
          </a:bodyPr>
          <a:lstStyle/>
          <a:p>
            <a:r>
              <a:rPr lang="en-GB" sz="1400" dirty="0" smtClean="0"/>
              <a:t>Cutting</a:t>
            </a:r>
            <a:endParaRPr lang="en-GB" sz="1400" dirty="0"/>
          </a:p>
        </p:txBody>
      </p:sp>
      <p:cxnSp>
        <p:nvCxnSpPr>
          <p:cNvPr id="56" name="Straight Arrow Connector 55"/>
          <p:cNvCxnSpPr>
            <a:stCxn id="37" idx="3"/>
            <a:endCxn id="53" idx="1"/>
          </p:cNvCxnSpPr>
          <p:nvPr/>
        </p:nvCxnSpPr>
        <p:spPr>
          <a:xfrm>
            <a:off x="3987913" y="4422680"/>
            <a:ext cx="153185"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3" idx="3"/>
            <a:endCxn id="38" idx="1"/>
          </p:cNvCxnSpPr>
          <p:nvPr/>
        </p:nvCxnSpPr>
        <p:spPr>
          <a:xfrm>
            <a:off x="4947882" y="4422680"/>
            <a:ext cx="137731"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43" idx="3"/>
            <a:endCxn id="44" idx="1"/>
          </p:cNvCxnSpPr>
          <p:nvPr/>
        </p:nvCxnSpPr>
        <p:spPr>
          <a:xfrm>
            <a:off x="3522965" y="5619513"/>
            <a:ext cx="3630646"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0" grpId="0"/>
      <p:bldP spid="8"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p:bldP spid="43" grpId="0" animBg="1"/>
      <p:bldP spid="44" grpId="0" animBg="1"/>
      <p:bldP spid="47" grpId="0" animBg="1"/>
      <p:bldP spid="48" grpId="0" animBg="1"/>
      <p:bldP spid="67" grpId="0"/>
      <p:bldP spid="82" grpId="0" animBg="1"/>
      <p:bldP spid="85" grpId="0" animBg="1"/>
      <p:bldP spid="88" grpId="0" animBg="1"/>
      <p:bldP spid="91" grpId="0" animBg="1"/>
      <p:bldP spid="96" grpId="0"/>
      <p:bldP spid="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38</a:t>
            </a:fld>
            <a:endParaRPr lang="en-US" dirty="0"/>
          </a:p>
        </p:txBody>
      </p:sp>
      <p:sp>
        <p:nvSpPr>
          <p:cNvPr id="5" name="TextBox 4"/>
          <p:cNvSpPr txBox="1"/>
          <p:nvPr/>
        </p:nvSpPr>
        <p:spPr>
          <a:xfrm>
            <a:off x="3499430" y="4324"/>
            <a:ext cx="2145139" cy="523220"/>
          </a:xfrm>
          <a:prstGeom prst="rect">
            <a:avLst/>
          </a:prstGeom>
          <a:noFill/>
        </p:spPr>
        <p:txBody>
          <a:bodyPr wrap="none" rtlCol="0">
            <a:spAutoFit/>
          </a:bodyPr>
          <a:lstStyle/>
          <a:p>
            <a:r>
              <a:rPr lang="en-GB" sz="2800" dirty="0" smtClean="0"/>
              <a:t>Conclusions</a:t>
            </a:r>
            <a:endParaRPr lang="en-GB" sz="2800" dirty="0"/>
          </a:p>
        </p:txBody>
      </p:sp>
      <p:sp>
        <p:nvSpPr>
          <p:cNvPr id="6" name="TextBox 5"/>
          <p:cNvSpPr txBox="1"/>
          <p:nvPr/>
        </p:nvSpPr>
        <p:spPr>
          <a:xfrm>
            <a:off x="208581" y="418603"/>
            <a:ext cx="8712300" cy="5816977"/>
          </a:xfrm>
          <a:prstGeom prst="rect">
            <a:avLst/>
          </a:prstGeom>
          <a:noFill/>
        </p:spPr>
        <p:txBody>
          <a:bodyPr wrap="square" rtlCol="0">
            <a:spAutoFit/>
          </a:bodyPr>
          <a:lstStyle/>
          <a:p>
            <a:pPr marL="285750" indent="-285750">
              <a:spcAft>
                <a:spcPts val="300"/>
              </a:spcAft>
              <a:buFont typeface="Wingdings" panose="05000000000000000000" pitchFamily="2" charset="2"/>
              <a:buChar char="Ø"/>
            </a:pPr>
            <a:r>
              <a:rPr lang="en-GB" sz="1700" dirty="0" smtClean="0"/>
              <a:t>A beam screen (BS) design capable of handling the ~30 W/m SR power generated by the 50 </a:t>
            </a:r>
            <a:r>
              <a:rPr lang="en-GB" sz="1700" dirty="0" err="1" smtClean="0"/>
              <a:t>TeV</a:t>
            </a:r>
            <a:r>
              <a:rPr lang="en-GB" sz="1700" dirty="0" smtClean="0"/>
              <a:t> protons in the FCC-</a:t>
            </a:r>
            <a:r>
              <a:rPr lang="en-GB" sz="1700" dirty="0" err="1" smtClean="0"/>
              <a:t>hh</a:t>
            </a:r>
            <a:r>
              <a:rPr lang="en-GB" sz="1700" dirty="0" smtClean="0"/>
              <a:t> has been conceived and designed;</a:t>
            </a:r>
          </a:p>
          <a:p>
            <a:pPr marL="285750" indent="-285750">
              <a:spcAft>
                <a:spcPts val="300"/>
              </a:spcAft>
              <a:buFont typeface="Wingdings" panose="05000000000000000000" pitchFamily="2" charset="2"/>
              <a:buChar char="Ø"/>
            </a:pPr>
            <a:r>
              <a:rPr lang="en-GB" sz="1700" dirty="0" smtClean="0"/>
              <a:t>A large number of ray-tracing </a:t>
            </a:r>
            <a:r>
              <a:rPr lang="en-GB" sz="1700" dirty="0" err="1" smtClean="0"/>
              <a:t>montecarlo</a:t>
            </a:r>
            <a:r>
              <a:rPr lang="en-GB" sz="1700" dirty="0" smtClean="0"/>
              <a:t> simulations, with realistic energy-, angle-, and material-dependent photon </a:t>
            </a:r>
            <a:r>
              <a:rPr lang="en-GB" sz="1700" dirty="0" err="1" smtClean="0"/>
              <a:t>reflectivities</a:t>
            </a:r>
            <a:r>
              <a:rPr lang="en-GB" sz="1700" dirty="0" smtClean="0"/>
              <a:t> have been carried out: they have allowed us to maximize the capture efficiency of the intense photon flux, and reduce the residual gas density along the path of the proton beam;</a:t>
            </a:r>
          </a:p>
          <a:p>
            <a:pPr marL="285750" indent="-285750">
              <a:spcAft>
                <a:spcPts val="300"/>
              </a:spcAft>
              <a:buFont typeface="Wingdings" panose="05000000000000000000" pitchFamily="2" charset="2"/>
              <a:buChar char="Ø"/>
            </a:pPr>
            <a:r>
              <a:rPr lang="en-GB" sz="1700" dirty="0" smtClean="0"/>
              <a:t>The effect of vertical misalignments between the orbit and the longitudinal slots has also been studied, and should not pose major problems, neither for the gas density nor for the SR power dissipation. This also includes the case of the SR fan generated at lower energies, which is wider vertically and can miss, in part, the opening of the slot (not discussed here, see FCC-</a:t>
            </a:r>
            <a:r>
              <a:rPr lang="en-GB" sz="1700" dirty="0" err="1" smtClean="0"/>
              <a:t>hh</a:t>
            </a:r>
            <a:r>
              <a:rPr lang="en-GB" sz="1700" dirty="0" smtClean="0"/>
              <a:t> </a:t>
            </a:r>
            <a:r>
              <a:rPr lang="en-GB" sz="1700" dirty="0"/>
              <a:t>G</a:t>
            </a:r>
            <a:r>
              <a:rPr lang="en-GB" sz="1700" dirty="0" smtClean="0"/>
              <a:t>eneral Meetings’ </a:t>
            </a:r>
            <a:r>
              <a:rPr lang="en-GB" sz="1700" dirty="0" err="1" smtClean="0"/>
              <a:t>indico</a:t>
            </a:r>
            <a:r>
              <a:rPr lang="en-GB" sz="1700" dirty="0" smtClean="0"/>
              <a:t> page)</a:t>
            </a:r>
          </a:p>
          <a:p>
            <a:pPr marL="285750" indent="-285750">
              <a:spcAft>
                <a:spcPts val="300"/>
              </a:spcAft>
              <a:buFont typeface="Wingdings" panose="05000000000000000000" pitchFamily="2" charset="2"/>
              <a:buChar char="Ø"/>
            </a:pPr>
            <a:r>
              <a:rPr lang="en-GB" sz="1700" dirty="0" smtClean="0"/>
              <a:t>A still </a:t>
            </a:r>
            <a:r>
              <a:rPr lang="en-GB" sz="1700" b="1" dirty="0" smtClean="0"/>
              <a:t>open issue </a:t>
            </a:r>
            <a:r>
              <a:rPr lang="en-GB" sz="1700" dirty="0" smtClean="0"/>
              <a:t>is the reliable calculation of the </a:t>
            </a:r>
            <a:r>
              <a:rPr lang="en-GB" sz="1700" b="1" u="sng" dirty="0" smtClean="0"/>
              <a:t>impedance</a:t>
            </a:r>
            <a:r>
              <a:rPr lang="en-GB" sz="1700" dirty="0" smtClean="0"/>
              <a:t> generated by the presence of the double slot and, behind each slot, the evenly-spaced reinforcing ribs and pumping slots: randomizing their size and spacing seems difficult for this BS!</a:t>
            </a:r>
          </a:p>
          <a:p>
            <a:pPr marL="285750" indent="-285750">
              <a:spcAft>
                <a:spcPts val="300"/>
              </a:spcAft>
              <a:buFont typeface="Wingdings" panose="05000000000000000000" pitchFamily="2" charset="2"/>
              <a:buChar char="Ø"/>
            </a:pPr>
            <a:r>
              <a:rPr lang="en-GB" sz="1700" dirty="0" smtClean="0"/>
              <a:t>Ideally, the impedance of such an arrangement should be measured at cold temperatures (40-60 K);</a:t>
            </a:r>
            <a:endParaRPr lang="en-GB" sz="1700" dirty="0"/>
          </a:p>
          <a:p>
            <a:pPr marL="285750" indent="-285750">
              <a:spcAft>
                <a:spcPts val="300"/>
              </a:spcAft>
              <a:buFont typeface="Wingdings" panose="05000000000000000000" pitchFamily="2" charset="2"/>
              <a:buChar char="Ø"/>
            </a:pPr>
            <a:r>
              <a:rPr lang="en-GB" sz="1700" dirty="0" smtClean="0"/>
              <a:t>Three 2m-long prototypes of the double-slot BS geometry are in an advanced stage of fabrication: the first one will be soon installed on a dipole radiation beam port of the 2.5 GeV ANKA light source, at KIT (see dedicated presentation, this workshop).</a:t>
            </a:r>
          </a:p>
          <a:p>
            <a:pPr marL="285750" indent="-285750">
              <a:spcAft>
                <a:spcPts val="300"/>
              </a:spcAft>
              <a:buFont typeface="Wingdings" panose="05000000000000000000" pitchFamily="2" charset="2"/>
              <a:buChar char="Ø"/>
            </a:pPr>
            <a:r>
              <a:rPr lang="en-GB" sz="1700" dirty="0" smtClean="0"/>
              <a:t>It will then be followed by a second one with integrated clearing electrodes, and a third one with laser-ablated </a:t>
            </a:r>
            <a:r>
              <a:rPr lang="en-GB" sz="1700" dirty="0" smtClean="0"/>
              <a:t>surfaces.</a:t>
            </a:r>
            <a:endParaRPr lang="en-GB" sz="1700" dirty="0" smtClean="0"/>
          </a:p>
        </p:txBody>
      </p:sp>
    </p:spTree>
    <p:extLst>
      <p:ext uri="{BB962C8B-B14F-4D97-AF65-F5344CB8AC3E}">
        <p14:creationId xmlns:p14="http://schemas.microsoft.com/office/powerpoint/2010/main" val="41014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39</a:t>
            </a:fld>
            <a:endParaRPr lang="en-US" dirty="0"/>
          </a:p>
        </p:txBody>
      </p:sp>
      <p:sp>
        <p:nvSpPr>
          <p:cNvPr id="5" name="TextBox 4"/>
          <p:cNvSpPr txBox="1"/>
          <p:nvPr/>
        </p:nvSpPr>
        <p:spPr>
          <a:xfrm>
            <a:off x="3020132" y="60521"/>
            <a:ext cx="3103735" cy="523220"/>
          </a:xfrm>
          <a:prstGeom prst="rect">
            <a:avLst/>
          </a:prstGeom>
          <a:noFill/>
        </p:spPr>
        <p:txBody>
          <a:bodyPr wrap="none" rtlCol="0">
            <a:spAutoFit/>
          </a:bodyPr>
          <a:lstStyle/>
          <a:p>
            <a:r>
              <a:rPr lang="en-GB" sz="2800" dirty="0" smtClean="0"/>
              <a:t>Acknowledgments</a:t>
            </a:r>
            <a:endParaRPr lang="en-GB" sz="2800" dirty="0"/>
          </a:p>
        </p:txBody>
      </p:sp>
      <p:sp>
        <p:nvSpPr>
          <p:cNvPr id="6" name="TextBox 5"/>
          <p:cNvSpPr txBox="1"/>
          <p:nvPr/>
        </p:nvSpPr>
        <p:spPr>
          <a:xfrm>
            <a:off x="208581" y="578407"/>
            <a:ext cx="8712300" cy="2331407"/>
          </a:xfrm>
          <a:prstGeom prst="rect">
            <a:avLst/>
          </a:prstGeom>
          <a:noFill/>
        </p:spPr>
        <p:txBody>
          <a:bodyPr wrap="square" rtlCol="0">
            <a:spAutoFit/>
          </a:bodyPr>
          <a:lstStyle/>
          <a:p>
            <a:pPr marL="285750" indent="-285750">
              <a:spcAft>
                <a:spcPts val="300"/>
              </a:spcAft>
              <a:buFont typeface="Wingdings" panose="05000000000000000000" pitchFamily="2" charset="2"/>
              <a:buChar char="Ø"/>
            </a:pPr>
            <a:r>
              <a:rPr lang="en-GB" sz="1700" dirty="0" smtClean="0"/>
              <a:t>A large part of this presentation has been prepared by Paolo Chiggiato, head of CERN-TE-VSC;</a:t>
            </a:r>
          </a:p>
          <a:p>
            <a:pPr marL="285750" indent="-285750">
              <a:spcAft>
                <a:spcPts val="300"/>
              </a:spcAft>
              <a:buFont typeface="Wingdings" panose="05000000000000000000" pitchFamily="2" charset="2"/>
              <a:buChar char="Ø"/>
            </a:pPr>
            <a:r>
              <a:rPr lang="en-GB" sz="1700" dirty="0" smtClean="0"/>
              <a:t>Studies, CAD work, MC simulations, Thermal calculations, and more… have been carried out by C. Garion, J. Fernandez Topham, M. Gil Costa, I. Bellafont, R. Kersevan, with support from M. Ady for SYNRAD+ and </a:t>
            </a:r>
            <a:r>
              <a:rPr lang="en-GB" sz="1700" dirty="0" err="1" smtClean="0"/>
              <a:t>Molflow</a:t>
            </a:r>
            <a:r>
              <a:rPr lang="en-GB" sz="1700" dirty="0" smtClean="0"/>
              <a:t>+ code upgrades</a:t>
            </a:r>
          </a:p>
          <a:p>
            <a:pPr marL="285750" indent="-285750">
              <a:spcAft>
                <a:spcPts val="300"/>
              </a:spcAft>
              <a:buFont typeface="Wingdings" panose="05000000000000000000" pitchFamily="2" charset="2"/>
              <a:buChar char="Ø"/>
            </a:pPr>
            <a:endParaRPr lang="en-GB" sz="1700" dirty="0"/>
          </a:p>
          <a:p>
            <a:pPr algn="ctr">
              <a:spcAft>
                <a:spcPts val="300"/>
              </a:spcAft>
            </a:pPr>
            <a:r>
              <a:rPr lang="en-GB" sz="3600" dirty="0" smtClean="0"/>
              <a:t>Thank you for your attention </a:t>
            </a:r>
            <a:r>
              <a:rPr lang="en-GB" sz="3600" dirty="0" smtClean="0">
                <a:sym typeface="Wingdings" panose="05000000000000000000" pitchFamily="2" charset="2"/>
              </a:rPr>
              <a:t></a:t>
            </a:r>
            <a:endParaRPr lang="en-GB" sz="3600" dirty="0" smtClean="0"/>
          </a:p>
        </p:txBody>
      </p:sp>
    </p:spTree>
    <p:extLst>
      <p:ext uri="{BB962C8B-B14F-4D97-AF65-F5344CB8AC3E}">
        <p14:creationId xmlns:p14="http://schemas.microsoft.com/office/powerpoint/2010/main" val="28901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4782801" y="1995318"/>
            <a:ext cx="4361199" cy="4124240"/>
          </a:xfrm>
          <a:prstGeom prst="rect">
            <a:avLst/>
          </a:prstGeom>
        </p:spPr>
      </p:pic>
      <p:sp>
        <p:nvSpPr>
          <p:cNvPr id="6" name="TextBox 5"/>
          <p:cNvSpPr txBox="1"/>
          <p:nvPr/>
        </p:nvSpPr>
        <p:spPr>
          <a:xfrm>
            <a:off x="2808822" y="38321"/>
            <a:ext cx="3526356" cy="369332"/>
          </a:xfrm>
          <a:prstGeom prst="rect">
            <a:avLst/>
          </a:prstGeom>
          <a:noFill/>
        </p:spPr>
        <p:txBody>
          <a:bodyPr wrap="square" rtlCol="0">
            <a:spAutoFit/>
          </a:bodyPr>
          <a:lstStyle/>
          <a:p>
            <a:r>
              <a:rPr lang="en-GB" b="1" dirty="0" smtClean="0"/>
              <a:t>Future Circular Collider Study</a:t>
            </a:r>
            <a:endParaRPr lang="en-GB" b="1" dirty="0"/>
          </a:p>
        </p:txBody>
      </p:sp>
      <p:pic>
        <p:nvPicPr>
          <p:cNvPr id="8" name="Picture 7"/>
          <p:cNvPicPr>
            <a:picLocks noChangeAspect="1"/>
          </p:cNvPicPr>
          <p:nvPr/>
        </p:nvPicPr>
        <p:blipFill>
          <a:blip r:embed="rId3"/>
          <a:stretch>
            <a:fillRect/>
          </a:stretch>
        </p:blipFill>
        <p:spPr>
          <a:xfrm>
            <a:off x="547121" y="324363"/>
            <a:ext cx="8239538" cy="1670955"/>
          </a:xfrm>
          <a:prstGeom prst="rect">
            <a:avLst/>
          </a:prstGeom>
        </p:spPr>
      </p:pic>
      <p:sp>
        <p:nvSpPr>
          <p:cNvPr id="9" name="TextBox 8"/>
          <p:cNvSpPr txBox="1"/>
          <p:nvPr/>
        </p:nvSpPr>
        <p:spPr>
          <a:xfrm>
            <a:off x="1414725" y="509029"/>
            <a:ext cx="6160661" cy="369332"/>
          </a:xfrm>
          <a:prstGeom prst="rect">
            <a:avLst/>
          </a:prstGeom>
          <a:noFill/>
        </p:spPr>
        <p:txBody>
          <a:bodyPr wrap="none" rtlCol="0">
            <a:spAutoFit/>
          </a:bodyPr>
          <a:lstStyle/>
          <a:p>
            <a:r>
              <a:rPr lang="en-GB" dirty="0" smtClean="0"/>
              <a:t>Feasibility study of the new tunnel: FCC fits in CERN area </a:t>
            </a:r>
            <a:endParaRPr lang="en-GB" dirty="0"/>
          </a:p>
        </p:txBody>
      </p:sp>
      <p:sp>
        <p:nvSpPr>
          <p:cNvPr id="10" name="TextBox 9"/>
          <p:cNvSpPr txBox="1"/>
          <p:nvPr/>
        </p:nvSpPr>
        <p:spPr>
          <a:xfrm>
            <a:off x="199665" y="2626277"/>
            <a:ext cx="4467225" cy="3139321"/>
          </a:xfrm>
          <a:prstGeom prst="rect">
            <a:avLst/>
          </a:prstGeom>
          <a:noFill/>
        </p:spPr>
        <p:txBody>
          <a:bodyPr wrap="square" rtlCol="0">
            <a:spAutoFit/>
          </a:bodyPr>
          <a:lstStyle/>
          <a:p>
            <a:r>
              <a:rPr lang="en-GB" dirty="0" smtClean="0"/>
              <a:t>Injection options:</a:t>
            </a:r>
          </a:p>
          <a:p>
            <a:endParaRPr lang="en-GB" dirty="0" smtClean="0"/>
          </a:p>
          <a:p>
            <a:pPr marL="285750" indent="-285750">
              <a:buFont typeface="Arial" panose="020B0604020202020204" pitchFamily="34" charset="0"/>
              <a:buChar char="•"/>
            </a:pPr>
            <a:r>
              <a:rPr lang="en-GB" b="1" dirty="0" smtClean="0"/>
              <a:t>SPS → LHC </a:t>
            </a:r>
            <a:r>
              <a:rPr lang="en-GB" b="1" dirty="0"/>
              <a:t>→ </a:t>
            </a:r>
            <a:r>
              <a:rPr lang="en-GB" b="1" dirty="0" smtClean="0"/>
              <a:t>FCC</a:t>
            </a:r>
          </a:p>
          <a:p>
            <a:endParaRPr lang="en-GB" dirty="0"/>
          </a:p>
          <a:p>
            <a:r>
              <a:rPr lang="en-GB" dirty="0" smtClean="0"/>
              <a:t>Injection energy </a:t>
            </a:r>
            <a:r>
              <a:rPr lang="en-GB" b="1" dirty="0" smtClean="0">
                <a:solidFill>
                  <a:srgbClr val="FF0000"/>
                </a:solidFill>
              </a:rPr>
              <a:t>3.3 </a:t>
            </a:r>
            <a:r>
              <a:rPr lang="en-GB" b="1" dirty="0" err="1" smtClean="0">
                <a:solidFill>
                  <a:srgbClr val="FF0000"/>
                </a:solidFill>
              </a:rPr>
              <a:t>TeV</a:t>
            </a:r>
            <a:r>
              <a:rPr lang="en-GB" b="1" dirty="0" smtClean="0">
                <a:solidFill>
                  <a:srgbClr val="FF0000"/>
                </a:solidFill>
              </a:rPr>
              <a:t> </a:t>
            </a:r>
            <a:r>
              <a:rPr lang="en-GB" dirty="0" smtClean="0"/>
              <a:t>from LHC</a:t>
            </a:r>
          </a:p>
          <a:p>
            <a:endParaRPr lang="en-GB" dirty="0"/>
          </a:p>
          <a:p>
            <a:pPr marL="285750" indent="-285750">
              <a:buFont typeface="Arial" panose="020B0604020202020204" pitchFamily="34" charset="0"/>
              <a:buChar char="•"/>
            </a:pPr>
            <a:r>
              <a:rPr lang="en-GB" b="1" dirty="0" smtClean="0"/>
              <a:t>SPS (upgraded) </a:t>
            </a:r>
            <a:r>
              <a:rPr lang="en-GB" b="1" dirty="0"/>
              <a:t>→ </a:t>
            </a:r>
            <a:r>
              <a:rPr lang="en-GB" b="1" dirty="0" smtClean="0"/>
              <a:t>FCC</a:t>
            </a:r>
          </a:p>
          <a:p>
            <a:pPr marL="285750" indent="-285750">
              <a:buFont typeface="Arial" panose="020B0604020202020204" pitchFamily="34" charset="0"/>
              <a:buChar char="•"/>
            </a:pPr>
            <a:endParaRPr lang="en-GB" dirty="0"/>
          </a:p>
          <a:p>
            <a:r>
              <a:rPr lang="en-GB" dirty="0" smtClean="0"/>
              <a:t>Injection at </a:t>
            </a:r>
            <a:r>
              <a:rPr lang="en-GB" b="1" dirty="0" smtClean="0">
                <a:solidFill>
                  <a:srgbClr val="FF0000"/>
                </a:solidFill>
              </a:rPr>
              <a:t>1.5 </a:t>
            </a:r>
            <a:r>
              <a:rPr lang="en-GB" b="1" dirty="0" err="1" smtClean="0">
                <a:solidFill>
                  <a:srgbClr val="FF0000"/>
                </a:solidFill>
              </a:rPr>
              <a:t>TeV</a:t>
            </a:r>
            <a:r>
              <a:rPr lang="en-GB" b="1" dirty="0" smtClean="0">
                <a:solidFill>
                  <a:srgbClr val="FF0000"/>
                </a:solidFill>
              </a:rPr>
              <a:t> </a:t>
            </a:r>
            <a:r>
              <a:rPr lang="en-GB" dirty="0" smtClean="0"/>
              <a:t>from SPS equipped with fast-cycling SC magnets, 6-7 T, 1 T/s ramp.</a:t>
            </a:r>
            <a:endParaRPr lang="en-GB" dirty="0"/>
          </a:p>
        </p:txBody>
      </p:sp>
    </p:spTree>
    <p:extLst>
      <p:ext uri="{BB962C8B-B14F-4D97-AF65-F5344CB8AC3E}">
        <p14:creationId xmlns:p14="http://schemas.microsoft.com/office/powerpoint/2010/main" val="1069968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0" y="848380"/>
            <a:ext cx="9144000" cy="5161239"/>
          </a:xfrm>
          <a:prstGeom prst="rect">
            <a:avLst/>
          </a:prstGeom>
        </p:spPr>
      </p:pic>
      <p:sp>
        <p:nvSpPr>
          <p:cNvPr id="6" name="Oval 5"/>
          <p:cNvSpPr/>
          <p:nvPr/>
        </p:nvSpPr>
        <p:spPr>
          <a:xfrm>
            <a:off x="4381500" y="5562600"/>
            <a:ext cx="876300" cy="42415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509862" y="49734"/>
            <a:ext cx="2373934" cy="369332"/>
          </a:xfrm>
          <a:prstGeom prst="rect">
            <a:avLst/>
          </a:prstGeom>
          <a:noFill/>
        </p:spPr>
        <p:txBody>
          <a:bodyPr wrap="square" rtlCol="0">
            <a:spAutoFit/>
          </a:bodyPr>
          <a:lstStyle/>
          <a:p>
            <a:r>
              <a:rPr lang="en-GB" b="1" dirty="0" smtClean="0"/>
              <a:t>FCC-</a:t>
            </a:r>
            <a:r>
              <a:rPr lang="en-GB" b="1" dirty="0" err="1" smtClean="0"/>
              <a:t>hh</a:t>
            </a:r>
            <a:r>
              <a:rPr lang="en-GB" b="1" dirty="0" smtClean="0"/>
              <a:t> Parameters</a:t>
            </a:r>
            <a:endParaRPr lang="en-GB" b="1" dirty="0"/>
          </a:p>
        </p:txBody>
      </p:sp>
    </p:spTree>
    <p:extLst>
      <p:ext uri="{BB962C8B-B14F-4D97-AF65-F5344CB8AC3E}">
        <p14:creationId xmlns:p14="http://schemas.microsoft.com/office/powerpoint/2010/main" val="996483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7375" y="449580"/>
            <a:ext cx="8329425" cy="5232268"/>
          </a:xfrm>
          <a:prstGeom prst="rect">
            <a:avLst/>
          </a:prstGeom>
          <a:ln>
            <a:solidFill>
              <a:schemeClr val="tx1"/>
            </a:solidFill>
          </a:ln>
        </p:spPr>
      </p:pic>
    </p:spTree>
    <p:extLst>
      <p:ext uri="{BB962C8B-B14F-4D97-AF65-F5344CB8AC3E}">
        <p14:creationId xmlns:p14="http://schemas.microsoft.com/office/powerpoint/2010/main" val="302001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a:t>
            </a:fld>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570853"/>
            <a:ext cx="8796338"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1653540" y="2043296"/>
            <a:ext cx="165354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50000"/>
              </a:spcBef>
              <a:spcAft>
                <a:spcPct val="0"/>
              </a:spcAft>
            </a:pPr>
            <a:r>
              <a:rPr lang="en-US" altLang="en-US" sz="2000" dirty="0" smtClean="0">
                <a:solidFill>
                  <a:srgbClr val="000000"/>
                </a:solidFill>
                <a:latin typeface="Arial Narrow" panose="020B0606020202030204" pitchFamily="34" charset="0"/>
                <a:ea typeface="ヒラギノ角ゴ Pro W3" charset="-128"/>
              </a:rPr>
              <a:t>1.8K – 166 W</a:t>
            </a:r>
          </a:p>
        </p:txBody>
      </p:sp>
      <p:sp>
        <p:nvSpPr>
          <p:cNvPr id="7" name="Text Box 5"/>
          <p:cNvSpPr txBox="1">
            <a:spLocks noChangeArrowheads="1"/>
          </p:cNvSpPr>
          <p:nvPr/>
        </p:nvSpPr>
        <p:spPr bwMode="auto">
          <a:xfrm>
            <a:off x="2754630" y="3724956"/>
            <a:ext cx="157734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50000"/>
              </a:spcBef>
              <a:spcAft>
                <a:spcPct val="0"/>
              </a:spcAft>
            </a:pPr>
            <a:r>
              <a:rPr lang="en-US" altLang="en-US" sz="2000" dirty="0" smtClean="0">
                <a:solidFill>
                  <a:srgbClr val="000000"/>
                </a:solidFill>
                <a:latin typeface="Arial Narrow" panose="020B0606020202030204" pitchFamily="34" charset="0"/>
                <a:ea typeface="ヒラギノ角ゴ Pro W3" charset="-128"/>
              </a:rPr>
              <a:t>4.5K - 65.7 W</a:t>
            </a:r>
          </a:p>
        </p:txBody>
      </p:sp>
      <p:sp>
        <p:nvSpPr>
          <p:cNvPr id="8" name="Text Box 6"/>
          <p:cNvSpPr txBox="1">
            <a:spLocks noChangeArrowheads="1"/>
          </p:cNvSpPr>
          <p:nvPr/>
        </p:nvSpPr>
        <p:spPr bwMode="auto">
          <a:xfrm>
            <a:off x="4229100" y="4398823"/>
            <a:ext cx="13716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2000" dirty="0" smtClean="0">
                <a:solidFill>
                  <a:srgbClr val="000000"/>
                </a:solidFill>
                <a:latin typeface="Arial Narrow" panose="020B0606020202030204" pitchFamily="34" charset="0"/>
                <a:ea typeface="ヒラギノ角ゴ Pro W3" charset="-128"/>
              </a:rPr>
              <a:t>20K – 14 W</a:t>
            </a:r>
          </a:p>
        </p:txBody>
      </p:sp>
      <p:sp>
        <p:nvSpPr>
          <p:cNvPr id="9" name="Text Box 7"/>
          <p:cNvSpPr txBox="1">
            <a:spLocks noChangeArrowheads="1"/>
          </p:cNvSpPr>
          <p:nvPr/>
        </p:nvSpPr>
        <p:spPr bwMode="auto">
          <a:xfrm>
            <a:off x="5875020" y="4573403"/>
            <a:ext cx="13716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2000" dirty="0" smtClean="0">
                <a:solidFill>
                  <a:srgbClr val="000000"/>
                </a:solidFill>
                <a:latin typeface="Arial Narrow" panose="020B0606020202030204" pitchFamily="34" charset="0"/>
                <a:ea typeface="ヒラギノ角ゴ Pro W3" charset="-128"/>
              </a:rPr>
              <a:t>77K - 2.9 W</a:t>
            </a:r>
          </a:p>
        </p:txBody>
      </p:sp>
      <p:grpSp>
        <p:nvGrpSpPr>
          <p:cNvPr id="10" name="Group 9"/>
          <p:cNvGrpSpPr/>
          <p:nvPr/>
        </p:nvGrpSpPr>
        <p:grpSpPr>
          <a:xfrm>
            <a:off x="3132843" y="870540"/>
            <a:ext cx="2790825" cy="1246495"/>
            <a:chOff x="4550569" y="853128"/>
            <a:chExt cx="2790825" cy="1246495"/>
          </a:xfrm>
          <a:solidFill>
            <a:schemeClr val="tx1">
              <a:lumMod val="20000"/>
              <a:lumOff val="80000"/>
            </a:schemeClr>
          </a:solidFill>
        </p:grpSpPr>
        <p:sp>
          <p:nvSpPr>
            <p:cNvPr id="11" name="Text Box 8"/>
            <p:cNvSpPr txBox="1">
              <a:spLocks noChangeArrowheads="1"/>
            </p:cNvSpPr>
            <p:nvPr/>
          </p:nvSpPr>
          <p:spPr bwMode="auto">
            <a:xfrm>
              <a:off x="4550569" y="853128"/>
              <a:ext cx="2790825" cy="1246495"/>
            </a:xfrm>
            <a:prstGeom prst="rect">
              <a:avLst/>
            </a:prstGeom>
            <a:grpFill/>
            <a:ln w="9525">
              <a:solidFill>
                <a:schemeClr val="tx1"/>
              </a:solidFill>
              <a:miter lim="800000"/>
              <a:headEnd/>
              <a:tailEnd/>
            </a:ln>
            <a:ex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Narrow" panose="020B0606020202030204" pitchFamily="34" charset="0"/>
                  <a:ea typeface="ヒラギノ角ゴ Pro W3" charset="-128"/>
                </a:rPr>
                <a:t>Per T</a:t>
              </a:r>
              <a:r>
                <a:rPr kumimoji="0" lang="en-US" altLang="en-US" sz="2400" b="0" i="0" u="none" strike="noStrike" kern="0" cap="none" spc="0" normalizeH="0" baseline="-25000" noProof="0" dirty="0" smtClean="0">
                  <a:ln>
                    <a:noFill/>
                  </a:ln>
                  <a:solidFill>
                    <a:srgbClr val="000000"/>
                  </a:solidFill>
                  <a:effectLst/>
                  <a:uLnTx/>
                  <a:uFillTx/>
                  <a:latin typeface="Arial Narrow" panose="020B0606020202030204" pitchFamily="34" charset="0"/>
                  <a:ea typeface="ヒラギノ角ゴ Pro W3" charset="-128"/>
                </a:rPr>
                <a:t>w</a:t>
              </a:r>
              <a:r>
                <a:rPr kumimoji="0" lang="en-US" altLang="en-US" sz="2400" b="0" i="0" u="none" strike="noStrike" kern="0" cap="none" spc="0" normalizeH="0" baseline="0" noProof="0" dirty="0" smtClean="0">
                  <a:ln>
                    <a:noFill/>
                  </a:ln>
                  <a:solidFill>
                    <a:srgbClr val="000000"/>
                  </a:solidFill>
                  <a:effectLst/>
                  <a:uLnTx/>
                  <a:uFillTx/>
                  <a:latin typeface="Arial Narrow" panose="020B0606020202030204" pitchFamily="34" charset="0"/>
                  <a:ea typeface="ヒラギノ角ゴ Pro W3" charset="-128"/>
                </a:rPr>
                <a:t> = 300 K</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Narrow" panose="020B0606020202030204" pitchFamily="34" charset="0"/>
                  <a:ea typeface="ヒラギノ角ゴ Pro W3" charset="-128"/>
                </a:rPr>
                <a:t>For low T:</a:t>
              </a:r>
              <a:endParaRPr kumimoji="0" lang="en-US" altLang="en-US" sz="2400" b="0" i="0" u="none" strike="noStrike" kern="0" cap="none" spc="0" normalizeH="0" baseline="0" noProof="0" dirty="0" smtClean="0">
                <a:ln>
                  <a:noFill/>
                </a:ln>
                <a:solidFill>
                  <a:srgbClr val="000000"/>
                </a:solidFill>
                <a:effectLst/>
                <a:uLnTx/>
                <a:uFillTx/>
                <a:latin typeface="Arial Narrow" panose="020B0606020202030204" pitchFamily="34" charset="0"/>
                <a:ea typeface="ヒラギノ角ゴ Pro W3" charset="-128"/>
              </a:endParaRP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Arial Narrow" panose="020B0606020202030204" pitchFamily="34" charset="0"/>
                  <a:ea typeface="ヒラギノ角ゴ Pro W3" charset="-128"/>
                </a:rPr>
                <a:t> </a:t>
              </a:r>
            </a:p>
          </p:txBody>
        </p:sp>
        <p:graphicFrame>
          <p:nvGraphicFramePr>
            <p:cNvPr id="12" name="Object 9"/>
            <p:cNvGraphicFramePr>
              <a:graphicFrameLocks/>
            </p:cNvGraphicFramePr>
            <p:nvPr>
              <p:extLst>
                <p:ext uri="{D42A27DB-BD31-4B8C-83A1-F6EECF244321}">
                  <p14:modId xmlns:p14="http://schemas.microsoft.com/office/powerpoint/2010/main" val="1033309097"/>
                </p:ext>
              </p:extLst>
            </p:nvPr>
          </p:nvGraphicFramePr>
          <p:xfrm>
            <a:off x="5866607" y="1328098"/>
            <a:ext cx="1143000" cy="520700"/>
          </p:xfrm>
          <a:graphic>
            <a:graphicData uri="http://schemas.openxmlformats.org/presentationml/2006/ole">
              <mc:AlternateContent xmlns:mc="http://schemas.openxmlformats.org/markup-compatibility/2006">
                <mc:Choice xmlns:v="urn:schemas-microsoft-com:vml" Requires="v">
                  <p:oleObj spid="_x0000_s1067" name="Equation" r:id="rId4" imgW="1143000" imgH="520700" progId="Equation.3">
                    <p:embed/>
                  </p:oleObj>
                </mc:Choice>
                <mc:Fallback>
                  <p:oleObj name="Equation" r:id="rId4" imgW="1143000" imgH="5207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607" y="1328098"/>
                          <a:ext cx="1143000" cy="520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4" name="Text Box 11"/>
          <p:cNvSpPr txBox="1">
            <a:spLocks noChangeArrowheads="1"/>
          </p:cNvSpPr>
          <p:nvPr/>
        </p:nvSpPr>
        <p:spPr bwMode="auto">
          <a:xfrm>
            <a:off x="7010400" y="5286375"/>
            <a:ext cx="533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1400" smtClean="0">
                <a:solidFill>
                  <a:srgbClr val="000000"/>
                </a:solidFill>
                <a:latin typeface="Arial Narrow" panose="020B0606020202030204" pitchFamily="34" charset="0"/>
                <a:ea typeface="ヒラギノ角ゴ Pro W3" charset="-128"/>
              </a:rPr>
              <a:t>300</a:t>
            </a:r>
          </a:p>
        </p:txBody>
      </p:sp>
      <p:sp>
        <p:nvSpPr>
          <p:cNvPr id="15" name="Text Box 12"/>
          <p:cNvSpPr txBox="1">
            <a:spLocks noChangeArrowheads="1"/>
          </p:cNvSpPr>
          <p:nvPr/>
        </p:nvSpPr>
        <p:spPr bwMode="auto">
          <a:xfrm>
            <a:off x="3276600" y="5286375"/>
            <a:ext cx="533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1400" smtClean="0">
                <a:solidFill>
                  <a:srgbClr val="000000"/>
                </a:solidFill>
                <a:latin typeface="Arial Narrow" panose="020B0606020202030204" pitchFamily="34" charset="0"/>
                <a:ea typeface="ヒラギノ角ゴ Pro W3" charset="-128"/>
              </a:rPr>
              <a:t>10</a:t>
            </a:r>
          </a:p>
        </p:txBody>
      </p:sp>
      <p:sp>
        <p:nvSpPr>
          <p:cNvPr id="16" name="Text Box 13"/>
          <p:cNvSpPr txBox="1">
            <a:spLocks noChangeArrowheads="1"/>
          </p:cNvSpPr>
          <p:nvPr/>
        </p:nvSpPr>
        <p:spPr bwMode="auto">
          <a:xfrm>
            <a:off x="2514600" y="5286375"/>
            <a:ext cx="533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1400" smtClean="0">
                <a:solidFill>
                  <a:srgbClr val="000000"/>
                </a:solidFill>
                <a:latin typeface="Arial Narrow" panose="020B0606020202030204" pitchFamily="34" charset="0"/>
                <a:ea typeface="ヒラギノ角ゴ Pro W3" charset="-128"/>
              </a:rPr>
              <a:t>5</a:t>
            </a:r>
          </a:p>
        </p:txBody>
      </p:sp>
      <p:sp>
        <p:nvSpPr>
          <p:cNvPr id="17" name="Text Box 14"/>
          <p:cNvSpPr txBox="1">
            <a:spLocks noChangeArrowheads="1"/>
          </p:cNvSpPr>
          <p:nvPr/>
        </p:nvSpPr>
        <p:spPr bwMode="auto">
          <a:xfrm>
            <a:off x="1524000" y="5286375"/>
            <a:ext cx="533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spcBef>
                <a:spcPct val="50000"/>
              </a:spcBef>
              <a:spcAft>
                <a:spcPct val="0"/>
              </a:spcAft>
            </a:pPr>
            <a:r>
              <a:rPr lang="en-US" altLang="en-US" sz="1400" smtClean="0">
                <a:solidFill>
                  <a:srgbClr val="000000"/>
                </a:solidFill>
                <a:latin typeface="Arial Narrow" panose="020B0606020202030204" pitchFamily="34" charset="0"/>
                <a:ea typeface="ヒラギノ角ゴ Pro W3" charset="-128"/>
              </a:rPr>
              <a:t>2</a:t>
            </a:r>
          </a:p>
        </p:txBody>
      </p:sp>
      <p:sp>
        <p:nvSpPr>
          <p:cNvPr id="18" name="TextBox 17"/>
          <p:cNvSpPr txBox="1"/>
          <p:nvPr/>
        </p:nvSpPr>
        <p:spPr>
          <a:xfrm>
            <a:off x="1057986" y="125363"/>
            <a:ext cx="7263527" cy="646331"/>
          </a:xfrm>
          <a:prstGeom prst="rect">
            <a:avLst/>
          </a:prstGeom>
          <a:noFill/>
        </p:spPr>
        <p:txBody>
          <a:bodyPr wrap="none" rtlCol="0">
            <a:spAutoFit/>
          </a:bodyPr>
          <a:lstStyle/>
          <a:p>
            <a:pPr algn="ctr"/>
            <a:r>
              <a:rPr lang="fr-CH" dirty="0" smtClean="0"/>
              <a:t>Minimum power (</a:t>
            </a:r>
            <a:r>
              <a:rPr lang="fr-CH" b="1" dirty="0" smtClean="0"/>
              <a:t>Carnot</a:t>
            </a:r>
            <a:r>
              <a:rPr lang="fr-CH" dirty="0" smtClean="0"/>
              <a:t>) </a:t>
            </a:r>
            <a:r>
              <a:rPr lang="fr-CH" dirty="0" err="1" smtClean="0"/>
              <a:t>needed</a:t>
            </a:r>
            <a:r>
              <a:rPr lang="fr-CH" dirty="0" smtClean="0"/>
              <a:t> to </a:t>
            </a:r>
            <a:r>
              <a:rPr lang="fr-CH" dirty="0" err="1" smtClean="0"/>
              <a:t>remove</a:t>
            </a:r>
            <a:r>
              <a:rPr lang="fr-CH" dirty="0" smtClean="0"/>
              <a:t> 1 W </a:t>
            </a:r>
            <a:r>
              <a:rPr lang="fr-CH" dirty="0" err="1" smtClean="0"/>
              <a:t>from</a:t>
            </a:r>
            <a:r>
              <a:rPr lang="fr-CH" dirty="0" smtClean="0"/>
              <a:t> a cold surface.</a:t>
            </a:r>
          </a:p>
          <a:p>
            <a:pPr algn="ctr"/>
            <a:r>
              <a:rPr lang="fr-CH" dirty="0" err="1" smtClean="0"/>
              <a:t>Typical</a:t>
            </a:r>
            <a:r>
              <a:rPr lang="fr-CH" dirty="0" smtClean="0"/>
              <a:t> </a:t>
            </a:r>
            <a:r>
              <a:rPr lang="fr-CH" dirty="0" err="1" smtClean="0"/>
              <a:t>efficiency</a:t>
            </a:r>
            <a:r>
              <a:rPr lang="fr-CH" dirty="0" smtClean="0"/>
              <a:t> </a:t>
            </a:r>
            <a:r>
              <a:rPr lang="fr-CH" dirty="0" err="1" smtClean="0"/>
              <a:t>with</a:t>
            </a:r>
            <a:r>
              <a:rPr lang="fr-CH" dirty="0" smtClean="0"/>
              <a:t> respect to Carnot cycle </a:t>
            </a:r>
            <a:r>
              <a:rPr lang="fr-CH" dirty="0"/>
              <a:t>: </a:t>
            </a:r>
            <a:r>
              <a:rPr lang="fr-CH" dirty="0" smtClean="0"/>
              <a:t>0.3</a:t>
            </a:r>
            <a:endParaRPr lang="en-GB" dirty="0"/>
          </a:p>
        </p:txBody>
      </p:sp>
      <p:sp>
        <p:nvSpPr>
          <p:cNvPr id="19" name="TextBox 18"/>
          <p:cNvSpPr txBox="1"/>
          <p:nvPr/>
        </p:nvSpPr>
        <p:spPr>
          <a:xfrm>
            <a:off x="2895600" y="5521027"/>
            <a:ext cx="4038600" cy="369332"/>
          </a:xfrm>
          <a:prstGeom prst="rect">
            <a:avLst/>
          </a:prstGeom>
          <a:solidFill>
            <a:schemeClr val="bg1"/>
          </a:solidFill>
        </p:spPr>
        <p:txBody>
          <a:bodyPr wrap="square" rtlCol="0">
            <a:spAutoFit/>
          </a:bodyPr>
          <a:lstStyle/>
          <a:p>
            <a:r>
              <a:rPr lang="en-GB" b="1" dirty="0" smtClean="0"/>
              <a:t>Temperature of the cold surface [K]</a:t>
            </a:r>
            <a:endParaRPr lang="en-GB" b="1" dirty="0"/>
          </a:p>
        </p:txBody>
      </p:sp>
      <p:grpSp>
        <p:nvGrpSpPr>
          <p:cNvPr id="30" name="Group 29"/>
          <p:cNvGrpSpPr/>
          <p:nvPr/>
        </p:nvGrpSpPr>
        <p:grpSpPr>
          <a:xfrm>
            <a:off x="5946055" y="1386673"/>
            <a:ext cx="2571750" cy="2571750"/>
            <a:chOff x="226594" y="686434"/>
            <a:chExt cx="2571750" cy="2571750"/>
          </a:xfrm>
        </p:grpSpPr>
        <p:sp>
          <p:nvSpPr>
            <p:cNvPr id="20" name="Rounded Rectangle 19"/>
            <p:cNvSpPr/>
            <p:nvPr/>
          </p:nvSpPr>
          <p:spPr>
            <a:xfrm>
              <a:off x="226594" y="686434"/>
              <a:ext cx="2571750" cy="25717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Oval 20"/>
            <p:cNvSpPr/>
            <p:nvPr/>
          </p:nvSpPr>
          <p:spPr>
            <a:xfrm>
              <a:off x="886158" y="1419859"/>
              <a:ext cx="1219200" cy="1123950"/>
            </a:xfrm>
            <a:prstGeom prst="ellipse">
              <a:avLst/>
            </a:prstGeom>
            <a:solidFill>
              <a:schemeClr val="bg1"/>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p:cNvSpPr txBox="1"/>
            <p:nvPr/>
          </p:nvSpPr>
          <p:spPr>
            <a:xfrm>
              <a:off x="666043" y="828238"/>
              <a:ext cx="1877437" cy="369332"/>
            </a:xfrm>
            <a:prstGeom prst="rect">
              <a:avLst/>
            </a:prstGeom>
            <a:noFill/>
          </p:spPr>
          <p:txBody>
            <a:bodyPr wrap="none" rtlCol="0">
              <a:spAutoFit/>
            </a:bodyPr>
            <a:lstStyle/>
            <a:p>
              <a:r>
                <a:rPr lang="fr-CH" dirty="0" smtClean="0"/>
                <a:t>Cold mass 1.9 K</a:t>
              </a:r>
              <a:endParaRPr lang="en-GB" dirty="0"/>
            </a:p>
          </p:txBody>
        </p:sp>
        <p:sp>
          <p:nvSpPr>
            <p:cNvPr id="23" name="TextBox 22"/>
            <p:cNvSpPr txBox="1"/>
            <p:nvPr/>
          </p:nvSpPr>
          <p:spPr>
            <a:xfrm>
              <a:off x="1495758" y="2792714"/>
              <a:ext cx="1184940" cy="369332"/>
            </a:xfrm>
            <a:prstGeom prst="rect">
              <a:avLst/>
            </a:prstGeom>
            <a:noFill/>
          </p:spPr>
          <p:txBody>
            <a:bodyPr wrap="none" rtlCol="0">
              <a:spAutoFit/>
            </a:bodyPr>
            <a:lstStyle/>
            <a:p>
              <a:r>
                <a:rPr lang="fr-CH" dirty="0" smtClean="0"/>
                <a:t>Cold bore</a:t>
              </a:r>
              <a:endParaRPr lang="en-GB" dirty="0"/>
            </a:p>
          </p:txBody>
        </p:sp>
        <p:cxnSp>
          <p:nvCxnSpPr>
            <p:cNvPr id="24" name="Straight Arrow Connector 23"/>
            <p:cNvCxnSpPr/>
            <p:nvPr/>
          </p:nvCxnSpPr>
          <p:spPr>
            <a:xfrm flipH="1" flipV="1">
              <a:off x="1882370" y="2464784"/>
              <a:ext cx="222988" cy="3013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Oval 24"/>
            <p:cNvSpPr/>
            <p:nvPr/>
          </p:nvSpPr>
          <p:spPr>
            <a:xfrm>
              <a:off x="1400508" y="1924684"/>
              <a:ext cx="190500" cy="9525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p:cNvSpPr txBox="1"/>
            <p:nvPr/>
          </p:nvSpPr>
          <p:spPr>
            <a:xfrm>
              <a:off x="348014" y="2581432"/>
              <a:ext cx="787395" cy="369332"/>
            </a:xfrm>
            <a:prstGeom prst="rect">
              <a:avLst/>
            </a:prstGeom>
            <a:noFill/>
          </p:spPr>
          <p:txBody>
            <a:bodyPr wrap="none" rtlCol="0">
              <a:spAutoFit/>
            </a:bodyPr>
            <a:lstStyle/>
            <a:p>
              <a:r>
                <a:rPr lang="fr-CH" dirty="0" err="1" smtClean="0"/>
                <a:t>Beam</a:t>
              </a:r>
              <a:endParaRPr lang="en-GB" dirty="0"/>
            </a:p>
          </p:txBody>
        </p:sp>
        <p:cxnSp>
          <p:nvCxnSpPr>
            <p:cNvPr id="27" name="Straight Arrow Connector 26"/>
            <p:cNvCxnSpPr/>
            <p:nvPr/>
          </p:nvCxnSpPr>
          <p:spPr>
            <a:xfrm flipV="1">
              <a:off x="886158" y="2057557"/>
              <a:ext cx="514350" cy="556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86282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8</a:t>
            </a:fld>
            <a:endParaRPr lang="en-US" dirty="0"/>
          </a:p>
        </p:txBody>
      </p:sp>
      <p:sp>
        <p:nvSpPr>
          <p:cNvPr id="5" name="TextBox 4"/>
          <p:cNvSpPr txBox="1"/>
          <p:nvPr/>
        </p:nvSpPr>
        <p:spPr>
          <a:xfrm>
            <a:off x="1309970" y="111849"/>
            <a:ext cx="7032694" cy="369332"/>
          </a:xfrm>
          <a:prstGeom prst="rect">
            <a:avLst/>
          </a:prstGeom>
          <a:noFill/>
        </p:spPr>
        <p:txBody>
          <a:bodyPr wrap="none" rtlCol="0">
            <a:spAutoFit/>
          </a:bodyPr>
          <a:lstStyle/>
          <a:p>
            <a:r>
              <a:rPr lang="fr-CH" dirty="0" err="1" smtClean="0"/>
              <a:t>What</a:t>
            </a:r>
            <a:r>
              <a:rPr lang="fr-CH" dirty="0" smtClean="0"/>
              <a:t> </a:t>
            </a:r>
            <a:r>
              <a:rPr lang="fr-CH" dirty="0" err="1" smtClean="0"/>
              <a:t>does</a:t>
            </a:r>
            <a:r>
              <a:rPr lang="fr-CH" dirty="0" smtClean="0"/>
              <a:t> </a:t>
            </a:r>
            <a:r>
              <a:rPr lang="fr-CH" dirty="0" err="1" smtClean="0"/>
              <a:t>it</a:t>
            </a:r>
            <a:r>
              <a:rPr lang="fr-CH" dirty="0" smtClean="0"/>
              <a:t> </a:t>
            </a:r>
            <a:r>
              <a:rPr lang="fr-CH" dirty="0" err="1" smtClean="0"/>
              <a:t>mean</a:t>
            </a:r>
            <a:r>
              <a:rPr lang="fr-CH" dirty="0" smtClean="0"/>
              <a:t> to </a:t>
            </a:r>
            <a:r>
              <a:rPr lang="fr-CH" dirty="0" err="1" smtClean="0"/>
              <a:t>transfer</a:t>
            </a:r>
            <a:r>
              <a:rPr lang="fr-CH" dirty="0" smtClean="0"/>
              <a:t> 30 W/m </a:t>
            </a:r>
            <a:r>
              <a:rPr lang="fr-CH" dirty="0" err="1" smtClean="0"/>
              <a:t>from</a:t>
            </a:r>
            <a:r>
              <a:rPr lang="fr-CH" dirty="0" smtClean="0"/>
              <a:t> 1.9 K  to 300 K in FCC?</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1934781" y="801052"/>
                <a:ext cx="5580246"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fr-CH" b="0" i="1" smtClean="0">
                              <a:latin typeface="Cambria Math" panose="02040503050406030204" pitchFamily="18" charset="0"/>
                            </a:rPr>
                            <m:t>𝑃</m:t>
                          </m:r>
                        </m:e>
                        <m:sub>
                          <m:r>
                            <a:rPr lang="fr-CH" b="0" i="1" smtClean="0">
                              <a:latin typeface="Cambria Math" panose="02040503050406030204" pitchFamily="18" charset="0"/>
                            </a:rPr>
                            <m:t>𝑤</m:t>
                          </m:r>
                        </m:sub>
                      </m:sSub>
                      <m:r>
                        <a:rPr lang="en-GB" i="1" smtClean="0">
                          <a:latin typeface="Cambria Math" panose="02040503050406030204" pitchFamily="18" charset="0"/>
                        </a:rPr>
                        <m:t>=</m:t>
                      </m:r>
                      <m:r>
                        <a:rPr lang="fr-CH" b="0" i="1" smtClean="0">
                          <a:latin typeface="Cambria Math" panose="02040503050406030204" pitchFamily="18" charset="0"/>
                        </a:rPr>
                        <m:t>30</m:t>
                      </m:r>
                      <m:f>
                        <m:fPr>
                          <m:ctrlPr>
                            <a:rPr lang="fr-CH" b="0" i="1" smtClean="0">
                              <a:latin typeface="Cambria Math" panose="02040503050406030204" pitchFamily="18" charset="0"/>
                            </a:rPr>
                          </m:ctrlPr>
                        </m:fPr>
                        <m:num>
                          <m:r>
                            <a:rPr lang="fr-CH" b="0" i="1" smtClean="0">
                              <a:latin typeface="Cambria Math" panose="02040503050406030204" pitchFamily="18" charset="0"/>
                            </a:rPr>
                            <m:t>𝑊</m:t>
                          </m:r>
                        </m:num>
                        <m:den>
                          <m:r>
                            <a:rPr lang="fr-CH" b="0" i="1" smtClean="0">
                              <a:latin typeface="Cambria Math" panose="02040503050406030204" pitchFamily="18" charset="0"/>
                            </a:rPr>
                            <m:t>𝑚</m:t>
                          </m:r>
                        </m:den>
                      </m:f>
                      <m:r>
                        <a:rPr lang="fr-CH" b="0" i="1" smtClean="0">
                          <a:latin typeface="Cambria Math" panose="02040503050406030204" pitchFamily="18" charset="0"/>
                          <a:ea typeface="Cambria Math" panose="02040503050406030204" pitchFamily="18" charset="0"/>
                        </a:rPr>
                        <m:t>∙</m:t>
                      </m:r>
                      <m:f>
                        <m:fPr>
                          <m:ctrlPr>
                            <a:rPr lang="fr-CH" b="0" i="1" smtClean="0">
                              <a:latin typeface="Cambria Math" panose="02040503050406030204" pitchFamily="18" charset="0"/>
                              <a:ea typeface="Cambria Math" panose="02040503050406030204" pitchFamily="18" charset="0"/>
                            </a:rPr>
                          </m:ctrlPr>
                        </m:fPr>
                        <m:num>
                          <m:r>
                            <a:rPr lang="fr-CH" b="0" i="1" smtClean="0">
                              <a:latin typeface="Cambria Math" panose="02040503050406030204" pitchFamily="18" charset="0"/>
                              <a:ea typeface="Cambria Math" panose="02040503050406030204" pitchFamily="18" charset="0"/>
                            </a:rPr>
                            <m:t>300</m:t>
                          </m:r>
                        </m:num>
                        <m:den>
                          <m:r>
                            <a:rPr lang="fr-CH" b="0" i="1" smtClean="0">
                              <a:latin typeface="Cambria Math" panose="02040503050406030204" pitchFamily="18" charset="0"/>
                              <a:ea typeface="Cambria Math" panose="02040503050406030204" pitchFamily="18" charset="0"/>
                            </a:rPr>
                            <m:t>1.9</m:t>
                          </m:r>
                        </m:den>
                      </m:f>
                      <m:r>
                        <a:rPr lang="fr-CH" b="0" i="1" smtClean="0">
                          <a:latin typeface="Cambria Math" panose="02040503050406030204" pitchFamily="18" charset="0"/>
                          <a:ea typeface="Cambria Math" panose="02040503050406030204" pitchFamily="18" charset="0"/>
                        </a:rPr>
                        <m:t>∙</m:t>
                      </m:r>
                      <m:f>
                        <m:fPr>
                          <m:ctrlPr>
                            <a:rPr lang="fr-CH" b="0" i="1" smtClean="0">
                              <a:latin typeface="Cambria Math" panose="02040503050406030204" pitchFamily="18" charset="0"/>
                              <a:ea typeface="Cambria Math" panose="02040503050406030204" pitchFamily="18" charset="0"/>
                            </a:rPr>
                          </m:ctrlPr>
                        </m:fPr>
                        <m:num>
                          <m:r>
                            <a:rPr lang="fr-CH" b="0" i="1" smtClean="0">
                              <a:latin typeface="Cambria Math" panose="02040503050406030204" pitchFamily="18" charset="0"/>
                              <a:ea typeface="Cambria Math" panose="02040503050406030204" pitchFamily="18" charset="0"/>
                            </a:rPr>
                            <m:t>1</m:t>
                          </m:r>
                        </m:num>
                        <m:den>
                          <m:r>
                            <a:rPr lang="fr-CH" b="0" i="1" smtClean="0">
                              <a:latin typeface="Cambria Math" panose="02040503050406030204" pitchFamily="18" charset="0"/>
                              <a:ea typeface="Cambria Math" panose="02040503050406030204" pitchFamily="18" charset="0"/>
                            </a:rPr>
                            <m:t>0.3</m:t>
                          </m:r>
                        </m:den>
                      </m:f>
                      <m:r>
                        <a:rPr lang="fr-CH" b="0" i="1" smtClean="0">
                          <a:latin typeface="Cambria Math" panose="02040503050406030204" pitchFamily="18" charset="0"/>
                          <a:ea typeface="Cambria Math" panose="02040503050406030204" pitchFamily="18" charset="0"/>
                        </a:rPr>
                        <m:t>∙2∙85000 </m:t>
                      </m:r>
                      <m:r>
                        <a:rPr lang="fr-CH" b="0" i="1" smtClean="0">
                          <a:latin typeface="Cambria Math" panose="02040503050406030204" pitchFamily="18" charset="0"/>
                          <a:ea typeface="Cambria Math" panose="02040503050406030204" pitchFamily="18" charset="0"/>
                        </a:rPr>
                        <m:t>𝑚</m:t>
                      </m:r>
                      <m:r>
                        <a:rPr lang="fr-CH" b="0" i="1" smtClean="0">
                          <a:latin typeface="Cambria Math" panose="02040503050406030204" pitchFamily="18" charset="0"/>
                          <a:ea typeface="Cambria Math" panose="02040503050406030204" pitchFamily="18" charset="0"/>
                        </a:rPr>
                        <m:t>≈3 </m:t>
                      </m:r>
                      <m:r>
                        <a:rPr lang="fr-CH" b="0" i="1" smtClean="0">
                          <a:latin typeface="Cambria Math" panose="02040503050406030204" pitchFamily="18" charset="0"/>
                          <a:ea typeface="Cambria Math" panose="02040503050406030204" pitchFamily="18" charset="0"/>
                        </a:rPr>
                        <m:t>𝐺𝑊</m:t>
                      </m:r>
                      <m:r>
                        <a:rPr lang="fr-CH" b="0" i="1" smtClean="0">
                          <a:latin typeface="Cambria Math" panose="02040503050406030204" pitchFamily="18" charset="0"/>
                          <a:ea typeface="Cambria Math" panose="02040503050406030204" pitchFamily="18" charset="0"/>
                        </a:rPr>
                        <m:t>→≈5</m:t>
                      </m:r>
                      <m:r>
                        <a:rPr lang="fr-CH" b="0" i="1" smtClean="0">
                          <a:latin typeface="Cambria Math" panose="02040503050406030204" pitchFamily="18" charset="0"/>
                          <a:ea typeface="Cambria Math" panose="02040503050406030204" pitchFamily="18" charset="0"/>
                        </a:rPr>
                        <m:t>𝐺</m:t>
                      </m:r>
                      <m:sSub>
                        <m:sSubPr>
                          <m:ctrlPr>
                            <a:rPr lang="fr-CH" b="0" i="1" smtClean="0">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𝑊</m:t>
                          </m:r>
                        </m:e>
                        <m:sub>
                          <m:r>
                            <a:rPr lang="fr-CH" b="0" i="1" smtClean="0">
                              <a:latin typeface="Cambria Math" panose="02040503050406030204" pitchFamily="18" charset="0"/>
                              <a:ea typeface="Cambria Math" panose="02040503050406030204" pitchFamily="18" charset="0"/>
                            </a:rPr>
                            <m:t>𝑒𝑙</m:t>
                          </m:r>
                        </m:sub>
                      </m:sSub>
                      <m:r>
                        <a:rPr lang="fr-CH" b="0" i="1" smtClean="0">
                          <a:latin typeface="Cambria Math" panose="02040503050406030204" pitchFamily="18" charset="0"/>
                          <a:ea typeface="Cambria Math" panose="02040503050406030204" pitchFamily="18" charset="0"/>
                        </a:rPr>
                        <m:t> </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934781" y="801052"/>
                <a:ext cx="5580246" cy="520399"/>
              </a:xfrm>
              <a:prstGeom prst="rect">
                <a:avLst/>
              </a:prstGeom>
              <a:blipFill rotWithShape="0">
                <a:blip r:embed="rId2"/>
                <a:stretch>
                  <a:fillRect/>
                </a:stretch>
              </a:blipFill>
            </p:spPr>
            <p:txBody>
              <a:bodyPr/>
              <a:lstStyle/>
              <a:p>
                <a:r>
                  <a:rPr lang="en-GB">
                    <a:noFill/>
                  </a:rPr>
                  <a:t> </a:t>
                </a:r>
              </a:p>
            </p:txBody>
          </p:sp>
        </mc:Fallback>
      </mc:AlternateContent>
      <p:pic>
        <p:nvPicPr>
          <p:cNvPr id="7" name="Picture 2" descr="http://realitypod.com/wp-content/uploads/2011/12/Paluel-Nuclear-Power-Plan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300" y="1961194"/>
            <a:ext cx="7840180" cy="3483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04097" y="5528067"/>
            <a:ext cx="4198585" cy="369332"/>
          </a:xfrm>
          <a:prstGeom prst="rect">
            <a:avLst/>
          </a:prstGeom>
          <a:noFill/>
        </p:spPr>
        <p:txBody>
          <a:bodyPr wrap="none" rtlCol="0">
            <a:spAutoFit/>
          </a:bodyPr>
          <a:lstStyle/>
          <a:p>
            <a:r>
              <a:rPr lang="en-US" dirty="0" err="1" smtClean="0"/>
              <a:t>Paluel</a:t>
            </a:r>
            <a:r>
              <a:rPr lang="en-US" dirty="0" smtClean="0"/>
              <a:t> (F) </a:t>
            </a:r>
            <a:r>
              <a:rPr lang="en-US" dirty="0"/>
              <a:t>Nuclear Power Plant </a:t>
            </a:r>
            <a:r>
              <a:rPr lang="en-US" dirty="0" smtClean="0"/>
              <a:t>5.5 GW</a:t>
            </a:r>
            <a:endParaRPr lang="en-GB" dirty="0"/>
          </a:p>
        </p:txBody>
      </p:sp>
    </p:spTree>
    <p:extLst>
      <p:ext uri="{BB962C8B-B14F-4D97-AF65-F5344CB8AC3E}">
        <p14:creationId xmlns:p14="http://schemas.microsoft.com/office/powerpoint/2010/main" val="15020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fr-CH" smtClean="0"/>
              <a:t>3/9/2017</a:t>
            </a:r>
            <a:endParaRPr lang="en-US" dirty="0"/>
          </a:p>
        </p:txBody>
      </p:sp>
      <p:sp>
        <p:nvSpPr>
          <p:cNvPr id="3" name="Footer Placeholder 2"/>
          <p:cNvSpPr>
            <a:spLocks noGrp="1"/>
          </p:cNvSpPr>
          <p:nvPr>
            <p:ph type="ftr" sz="quarter" idx="3"/>
          </p:nvPr>
        </p:nvSpPr>
        <p:spPr/>
        <p:txBody>
          <a:bodyPr/>
          <a:lstStyle/>
          <a:p>
            <a:r>
              <a:rPr lang="en-GB" smtClean="0"/>
              <a:t>R. Kersevan -- Beam Dynamics meets Vacuum, Collimations, and Surfaces</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363079" y="924002"/>
            <a:ext cx="8073009" cy="5009996"/>
          </a:xfrm>
          <a:prstGeom prst="rect">
            <a:avLst/>
          </a:prstGeom>
        </p:spPr>
      </p:pic>
      <p:sp>
        <p:nvSpPr>
          <p:cNvPr id="6" name="TextBox 5"/>
          <p:cNvSpPr txBox="1"/>
          <p:nvPr/>
        </p:nvSpPr>
        <p:spPr>
          <a:xfrm>
            <a:off x="378132" y="176703"/>
            <a:ext cx="8401050" cy="646331"/>
          </a:xfrm>
          <a:prstGeom prst="rect">
            <a:avLst/>
          </a:prstGeom>
          <a:noFill/>
        </p:spPr>
        <p:txBody>
          <a:bodyPr wrap="square" rtlCol="0">
            <a:spAutoFit/>
          </a:bodyPr>
          <a:lstStyle/>
          <a:p>
            <a:r>
              <a:rPr lang="en-GB" dirty="0" smtClean="0"/>
              <a:t>The required beam gas density is ~5 times lower that the one for the LHC: from 10</a:t>
            </a:r>
            <a:r>
              <a:rPr lang="en-GB" baseline="30000" dirty="0" smtClean="0"/>
              <a:t>15</a:t>
            </a:r>
            <a:r>
              <a:rPr lang="en-GB" dirty="0" smtClean="0"/>
              <a:t> to 2x10</a:t>
            </a:r>
            <a:r>
              <a:rPr lang="en-GB" baseline="30000" dirty="0" smtClean="0"/>
              <a:t>14</a:t>
            </a:r>
            <a:endParaRPr lang="en-GB" baseline="30000" dirty="0"/>
          </a:p>
        </p:txBody>
      </p:sp>
      <p:pic>
        <p:nvPicPr>
          <p:cNvPr id="7" name="Picture 6"/>
          <p:cNvPicPr>
            <a:picLocks noChangeAspect="1" noChangeArrowheads="1"/>
          </p:cNvPicPr>
          <p:nvPr/>
        </p:nvPicPr>
        <p:blipFill>
          <a:blip r:embed="rId3" cstate="print"/>
          <a:srcRect/>
          <a:stretch>
            <a:fillRect/>
          </a:stretch>
        </p:blipFill>
        <p:spPr bwMode="auto">
          <a:xfrm>
            <a:off x="5948147" y="570892"/>
            <a:ext cx="3052979" cy="2814927"/>
          </a:xfrm>
          <a:prstGeom prst="rect">
            <a:avLst/>
          </a:prstGeom>
          <a:noFill/>
          <a:ln w="9525">
            <a:noFill/>
            <a:miter lim="800000"/>
            <a:headEnd/>
            <a:tailEnd/>
          </a:ln>
        </p:spPr>
      </p:pic>
    </p:spTree>
    <p:extLst>
      <p:ext uri="{BB962C8B-B14F-4D97-AF65-F5344CB8AC3E}">
        <p14:creationId xmlns:p14="http://schemas.microsoft.com/office/powerpoint/2010/main" val="41062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ERN(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CERN(4-3).thmx</Template>
  <TotalTime>6351</TotalTime>
  <Words>2781</Words>
  <Application>Microsoft Office PowerPoint</Application>
  <PresentationFormat>On-screen Show (4:3)</PresentationFormat>
  <Paragraphs>583</Paragraphs>
  <Slides>39</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Arial Narrow</vt:lpstr>
      <vt:lpstr>Calibri</vt:lpstr>
      <vt:lpstr>Cambria Math</vt:lpstr>
      <vt:lpstr>Symbol</vt:lpstr>
      <vt:lpstr>Wingdings</vt:lpstr>
      <vt:lpstr>ヒラギノ角ゴ Pro W3</vt:lpstr>
      <vt:lpstr>CERN(4-3)</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Paolo.Chiggiato@cern.ch</dc:creator>
  <cp:lastModifiedBy>Roberto Kersevan</cp:lastModifiedBy>
  <cp:revision>58</cp:revision>
  <dcterms:created xsi:type="dcterms:W3CDTF">2012-11-30T11:04:26Z</dcterms:created>
  <dcterms:modified xsi:type="dcterms:W3CDTF">2017-03-08T12:34:06Z</dcterms:modified>
</cp:coreProperties>
</file>