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1031" r:id="rId3"/>
    <p:sldId id="1129" r:id="rId4"/>
    <p:sldId id="1130" r:id="rId5"/>
    <p:sldId id="1046" r:id="rId6"/>
    <p:sldId id="1044" r:id="rId7"/>
    <p:sldId id="1041" r:id="rId8"/>
    <p:sldId id="1042" r:id="rId9"/>
    <p:sldId id="1032" r:id="rId10"/>
    <p:sldId id="1045" r:id="rId11"/>
    <p:sldId id="1033" r:id="rId12"/>
    <p:sldId id="1084" r:id="rId13"/>
    <p:sldId id="1034" r:id="rId14"/>
    <p:sldId id="1035" r:id="rId15"/>
    <p:sldId id="1036" r:id="rId16"/>
    <p:sldId id="1037" r:id="rId17"/>
    <p:sldId id="1038" r:id="rId18"/>
    <p:sldId id="1043" r:id="rId19"/>
    <p:sldId id="1131" r:id="rId20"/>
    <p:sldId id="1056" r:id="rId21"/>
    <p:sldId id="1057" r:id="rId22"/>
    <p:sldId id="1058" r:id="rId23"/>
    <p:sldId id="1079" r:id="rId24"/>
    <p:sldId id="1080" r:id="rId25"/>
    <p:sldId id="1081" r:id="rId26"/>
    <p:sldId id="1082" r:id="rId27"/>
    <p:sldId id="1097" r:id="rId28"/>
    <p:sldId id="1132" r:id="rId29"/>
    <p:sldId id="1092" r:id="rId30"/>
    <p:sldId id="1050" r:id="rId31"/>
    <p:sldId id="1052" r:id="rId32"/>
    <p:sldId id="1059" r:id="rId33"/>
    <p:sldId id="1083" r:id="rId34"/>
    <p:sldId id="1060" r:id="rId35"/>
    <p:sldId id="1066" r:id="rId36"/>
    <p:sldId id="1067" r:id="rId37"/>
    <p:sldId id="1133" r:id="rId38"/>
    <p:sldId id="1105" r:id="rId39"/>
    <p:sldId id="1103" r:id="rId40"/>
    <p:sldId id="1110" r:id="rId41"/>
    <p:sldId id="1134" r:id="rId42"/>
    <p:sldId id="1090" r:id="rId43"/>
    <p:sldId id="1089" r:id="rId44"/>
    <p:sldId id="1116" r:id="rId45"/>
    <p:sldId id="1128" r:id="rId46"/>
    <p:sldId id="1071" r:id="rId47"/>
    <p:sldId id="1072" r:id="rId48"/>
    <p:sldId id="1115" r:id="rId49"/>
    <p:sldId id="1135" r:id="rId50"/>
    <p:sldId id="1104" r:id="rId51"/>
    <p:sldId id="1039" r:id="rId52"/>
    <p:sldId id="1040" r:id="rId53"/>
    <p:sldId id="1087" r:id="rId54"/>
    <p:sldId id="1098" r:id="rId55"/>
    <p:sldId id="1086" r:id="rId56"/>
    <p:sldId id="1137" r:id="rId57"/>
    <p:sldId id="1136" r:id="rId5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66FF"/>
    <a:srgbClr val="DEB683"/>
    <a:srgbClr val="00CC99"/>
    <a:srgbClr val="FF0066"/>
    <a:srgbClr val="DEB212"/>
    <a:srgbClr val="0055A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947" autoAdjust="0"/>
  </p:normalViewPr>
  <p:slideViewPr>
    <p:cSldViewPr snapToGrid="0" snapToObjects="1">
      <p:cViewPr varScale="1">
        <p:scale>
          <a:sx n="70" d="100"/>
          <a:sy n="70" d="100"/>
        </p:scale>
        <p:origin x="11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31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4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e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pPr/>
              <a:t>08.03.2017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pPr/>
              <a:t>08.03.2017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71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E0A15-BE9C-4D06-B121-6D0E1D8BADC2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6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CBF2-8CD7-4DDE-9215-9F2251DF10D7}" type="slidenum">
              <a:rPr lang="en-US"/>
              <a:pPr/>
              <a:t>5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3868"/>
            <a:ext cx="5438140" cy="447082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9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CBF2-8CD7-4DDE-9215-9F2251DF10D7}" type="slidenum">
              <a:rPr lang="en-US"/>
              <a:pPr/>
              <a:t>6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522"/>
            <a:ext cx="5486400" cy="411767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2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37244-D2C1-4EBB-8D67-BA04B0282BE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5134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E0A15-BE9C-4D06-B121-6D0E1D8BADC2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5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pPr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08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8F7A-4AC6-46D0-8634-6C646856D16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7365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8F7A-4AC6-46D0-8634-6C646856D16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584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CBF2-8CD7-4DDE-9215-9F2251DF10D7}" type="slidenum">
              <a:rPr lang="en-US"/>
              <a:pPr/>
              <a:t>45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3868"/>
            <a:ext cx="5438140" cy="447082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3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018890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A15FA76E-9584-4DB9-B1CB-9A9BA021F4F7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96800" y="6520070"/>
            <a:ext cx="3538756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200"/>
          </a:xfrm>
        </p:spPr>
        <p:txBody>
          <a:bodyPr anchor="ctr">
            <a:noAutofit/>
          </a:bodyPr>
          <a:lstStyle>
            <a:lvl1pPr algn="ctr">
              <a:defRPr sz="2800" b="1">
                <a:solidFill>
                  <a:srgbClr val="3366FF"/>
                </a:solidFill>
                <a:latin typeface="+mn-lt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B7BEBC62-3CF9-4320-95E9-E4291B5F4008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9EF97361-631F-44AC-90B7-A7C65F893EB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039D8C59-547F-4EF2-8B5E-FEC6411C82F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52CC48A2-2BC8-4E0F-BEEF-54AA6B4A5B8D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495A-B506-4022-8EF4-15126616E874}" type="datetime3">
              <a:rPr lang="en-US" smtClean="0"/>
              <a:t>8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BD meets VC&amp;S at KIT, Karlsruhe, 8-10 March 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7A0B-ACAA-4EC7-83F8-AAB44A310EEE}" type="datetime3">
              <a:rPr lang="en-US" smtClean="0"/>
              <a:t>8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4480" y="6356350"/>
            <a:ext cx="4714908" cy="365125"/>
          </a:xfrm>
        </p:spPr>
        <p:txBody>
          <a:bodyPr/>
          <a:lstStyle/>
          <a:p>
            <a:r>
              <a:rPr lang="en-GB" smtClean="0"/>
              <a:t>BD meets VC&amp;S at KIT, Karlsruhe, 8-10 March 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3702" y="6357958"/>
            <a:ext cx="2133600" cy="365125"/>
          </a:xfrm>
        </p:spPr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605589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0934413-238D-4830-BF22-2A0BDA7A4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DE3C28BA-AD98-4147-B665-A93A5892EABF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4B88F3C1-C7C4-43EC-BD42-09F6C20A256D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5A5B3395-1593-4068-9A69-DFC22B54B3B1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70050E7C-E60D-471A-8600-707F8D55B7A2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>
            <a:lvl1pPr algn="ctr">
              <a:defRPr sz="4600">
                <a:solidFill>
                  <a:srgbClr val="3366FF"/>
                </a:solidFill>
                <a:latin typeface="+mn-lt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746831" y="650856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AB77FD2B-8D5C-4121-9884-F2B83C278A73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24800" y="6520070"/>
            <a:ext cx="3610756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65992414-7727-4165-8556-1692A42AFA8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3180" y="6438102"/>
            <a:ext cx="25494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i="1" baseline="0" dirty="0" smtClean="0">
                <a:solidFill>
                  <a:schemeClr val="bg1"/>
                </a:solidFill>
              </a:rPr>
              <a:t>Vacuum, Surfaces &amp; </a:t>
            </a:r>
            <a:r>
              <a:rPr lang="fr-CH" sz="900" i="1" baseline="0" dirty="0" err="1" smtClean="0">
                <a:solidFill>
                  <a:schemeClr val="bg1"/>
                </a:solidFill>
              </a:rPr>
              <a:t>Coatings</a:t>
            </a:r>
            <a:r>
              <a:rPr lang="fr-CH" sz="900" i="1" baseline="0" dirty="0" smtClean="0">
                <a:solidFill>
                  <a:schemeClr val="bg1"/>
                </a:solidFill>
              </a:rPr>
              <a:t>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000" baseline="0" dirty="0" err="1" smtClean="0">
                <a:solidFill>
                  <a:schemeClr val="bg1"/>
                </a:solidFill>
              </a:rPr>
              <a:t>Technology</a:t>
            </a:r>
            <a:r>
              <a:rPr lang="fr-CH" sz="1000" baseline="0" dirty="0" smtClean="0">
                <a:solidFill>
                  <a:schemeClr val="bg1"/>
                </a:solidFill>
              </a:rPr>
              <a:t> </a:t>
            </a:r>
            <a:r>
              <a:rPr lang="fr-CH" sz="1000" baseline="0" dirty="0" err="1" smtClean="0">
                <a:solidFill>
                  <a:schemeClr val="bg1"/>
                </a:solidFill>
              </a:rPr>
              <a:t>Department</a:t>
            </a:r>
            <a:endParaRPr lang="fr-CH" sz="1000" baseline="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  <p:sldLayoutId id="2147483679" r:id="rId16"/>
    <p:sldLayoutId id="2147483680" r:id="rId17"/>
    <p:sldLayoutId id="214748368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2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40.wmf"/><Relationship Id="rId3" Type="http://schemas.openxmlformats.org/officeDocument/2006/relationships/image" Target="../media/image41.w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pn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1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142852"/>
            <a:ext cx="8415366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smtClean="0">
                <a:solidFill>
                  <a:srgbClr val="3366FF"/>
                </a:solidFill>
              </a:rPr>
              <a:t>Arc : Some Numbers</a:t>
            </a:r>
            <a:endParaRPr lang="en-US" sz="2800" b="1" smtClean="0"/>
          </a:p>
          <a:p>
            <a:pPr>
              <a:buClr>
                <a:srgbClr val="00CC99"/>
              </a:buClr>
            </a:pPr>
            <a:r>
              <a:rPr lang="en-US" sz="2000" smtClean="0"/>
              <a:t>	</a:t>
            </a:r>
            <a:endParaRPr lang="en-US" sz="2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57353" y="852652"/>
          <a:ext cx="65291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463"/>
                <a:gridCol w="24257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Item</a:t>
                      </a:r>
                      <a:endParaRPr lang="en-GB" noProof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Total</a:t>
                      </a:r>
                      <a:endParaRPr lang="en-GB" noProof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Vacuum sectors (cryogenic)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FF0066"/>
                          </a:solidFill>
                        </a:rPr>
                        <a:t>16</a:t>
                      </a:r>
                      <a:endParaRPr lang="en-GB" noProof="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Vacuum sector valves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32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Roughing valves (arc)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844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Ion pumps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Bayard Alpert</a:t>
                      </a:r>
                      <a:r>
                        <a:rPr lang="en-GB" baseline="0" noProof="0" dirty="0" smtClean="0"/>
                        <a:t> gauges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0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Penning gauges (arc)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108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Pirani</a:t>
                      </a:r>
                      <a:r>
                        <a:rPr lang="en-GB" noProof="0" dirty="0" smtClean="0"/>
                        <a:t> gauges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108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15437" y="4165884"/>
          <a:ext cx="518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513"/>
                <a:gridCol w="140560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Item</a:t>
                      </a:r>
                      <a:endParaRPr lang="en-GB" noProof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Length</a:t>
                      </a:r>
                      <a:r>
                        <a:rPr lang="en-GB" baseline="0" noProof="0" dirty="0" smtClean="0"/>
                        <a:t> (m)</a:t>
                      </a:r>
                      <a:endParaRPr lang="en-GB" noProof="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Unbaked Arc </a:t>
                      </a:r>
                      <a:r>
                        <a:rPr lang="en-GB" baseline="0" noProof="0" dirty="0" smtClean="0"/>
                        <a:t>@ </a:t>
                      </a:r>
                      <a:r>
                        <a:rPr lang="en-GB" baseline="0" noProof="0" dirty="0" err="1" smtClean="0"/>
                        <a:t>cryo</a:t>
                      </a:r>
                      <a:r>
                        <a:rPr lang="en-GB" baseline="0" noProof="0" dirty="0" smtClean="0"/>
                        <a:t> T</a:t>
                      </a:r>
                      <a:endParaRPr lang="en-GB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FF0066"/>
                          </a:solidFill>
                        </a:rPr>
                        <a:t>~ 45 000</a:t>
                      </a:r>
                      <a:endParaRPr lang="en-GB" noProof="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02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9BA5AC3A-CD94-422D-AB47-D4CBF5C4875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54000" y="24746"/>
            <a:ext cx="86995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New System: LHC Beam Screen</a:t>
            </a:r>
            <a:endParaRPr lang="en-US" sz="2800" b="1" dirty="0">
              <a:solidFill>
                <a:srgbClr val="3366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23" y="2421051"/>
            <a:ext cx="4357947" cy="312293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7225" y="1277110"/>
            <a:ext cx="4154708" cy="1067393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66"/>
                </a:solidFill>
              </a:rPr>
              <a:t>Intercept the heat load </a:t>
            </a:r>
            <a:r>
              <a:rPr lang="en-US" sz="1600" dirty="0">
                <a:solidFill>
                  <a:srgbClr val="0055A0"/>
                </a:solidFill>
              </a:rPr>
              <a:t>induced by the circulating beam </a:t>
            </a:r>
            <a:endParaRPr lang="en-US" sz="16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>
                <a:solidFill>
                  <a:srgbClr val="0055A0"/>
                </a:solidFill>
              </a:rPr>
              <a:t> </a:t>
            </a:r>
            <a:r>
              <a:rPr lang="en-US" sz="1600" dirty="0" smtClean="0">
                <a:solidFill>
                  <a:srgbClr val="0055A0"/>
                </a:solidFill>
              </a:rPr>
              <a:t>Operate </a:t>
            </a:r>
            <a:r>
              <a:rPr lang="en-US" sz="1600" dirty="0">
                <a:solidFill>
                  <a:srgbClr val="0055A0"/>
                </a:solidFill>
              </a:rPr>
              <a:t>between 5 and 20 </a:t>
            </a:r>
            <a:r>
              <a:rPr lang="en-US" sz="1600" dirty="0" smtClean="0">
                <a:solidFill>
                  <a:srgbClr val="0055A0"/>
                </a:solidFill>
              </a:rPr>
              <a:t>K</a:t>
            </a:r>
            <a:endParaRPr lang="en-US" sz="1600" dirty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 smtClean="0">
                <a:solidFill>
                  <a:srgbClr val="0055A0"/>
                </a:solidFill>
              </a:rPr>
              <a:t> </a:t>
            </a:r>
            <a:r>
              <a:rPr lang="en-GB" sz="1600" dirty="0">
                <a:solidFill>
                  <a:srgbClr val="0055A0"/>
                </a:solidFill>
              </a:rPr>
              <a:t>Pumping holes to </a:t>
            </a:r>
            <a:r>
              <a:rPr lang="en-GB" sz="1600" dirty="0">
                <a:solidFill>
                  <a:srgbClr val="FF0066"/>
                </a:solidFill>
              </a:rPr>
              <a:t>control the gas </a:t>
            </a:r>
            <a:r>
              <a:rPr lang="en-GB" sz="1600" dirty="0" smtClean="0">
                <a:solidFill>
                  <a:srgbClr val="FF0066"/>
                </a:solidFill>
              </a:rPr>
              <a:t>density</a:t>
            </a:r>
            <a:endParaRPr lang="en-GB" sz="1600" dirty="0">
              <a:solidFill>
                <a:srgbClr val="FF0066"/>
              </a:solidFill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235608" y="5586658"/>
            <a:ext cx="2358375" cy="2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11" tIns="40855" rIns="81711" bIns="40855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Courtesy N. Kos CERN </a:t>
            </a:r>
            <a:r>
              <a:rPr lang="en-GB" sz="1200" dirty="0" smtClean="0">
                <a:solidFill>
                  <a:schemeClr val="tx2"/>
                </a:solidFill>
              </a:rPr>
              <a:t>TE/VSC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99" y="567019"/>
            <a:ext cx="8334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An </a:t>
            </a:r>
            <a:r>
              <a:rPr lang="en-US" dirty="0" smtClean="0">
                <a:solidFill>
                  <a:srgbClr val="FF0066"/>
                </a:solidFill>
              </a:rPr>
              <a:t>innovative and complex </a:t>
            </a:r>
            <a:r>
              <a:rPr lang="en-US" dirty="0" smtClean="0"/>
              <a:t>system, produced length ~50 km!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150" y="2301128"/>
            <a:ext cx="4426590" cy="32428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61933" y="18505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CC99"/>
              </a:buClr>
            </a:pPr>
            <a:r>
              <a:rPr lang="en-GB" dirty="0" smtClean="0">
                <a:solidFill>
                  <a:srgbClr val="00CC99"/>
                </a:solidFill>
                <a:sym typeface="Wingdings" panose="05000000000000000000" pitchFamily="2" charset="2"/>
              </a:rPr>
              <a:t>Functional design map of beam screen</a:t>
            </a:r>
            <a:endParaRPr lang="en-GB" dirty="0">
              <a:solidFill>
                <a:srgbClr val="00CC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163" y="5527493"/>
            <a:ext cx="187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P. Lebrun et al.</a:t>
            </a:r>
          </a:p>
          <a:p>
            <a:pPr algn="ctr"/>
            <a:r>
              <a:rPr lang="en-GB" sz="1400" dirty="0" smtClean="0"/>
              <a:t>CERN ATS 2013-006</a:t>
            </a:r>
            <a:endParaRPr lang="en-GB" sz="1400" dirty="0"/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02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susceptibility &lt; 0.005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873" y="1093159"/>
            <a:ext cx="7294254" cy="5018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657" y="559463"/>
            <a:ext cx="8585200" cy="1067393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S</a:t>
            </a:r>
            <a:r>
              <a:rPr lang="en-GB" sz="1600" dirty="0" smtClean="0">
                <a:solidFill>
                  <a:schemeClr val="tx2"/>
                </a:solidFill>
              </a:rPr>
              <a:t>tainless steel to provide </a:t>
            </a:r>
            <a:r>
              <a:rPr lang="en-GB" sz="1600" dirty="0" smtClean="0">
                <a:solidFill>
                  <a:srgbClr val="FF3399"/>
                </a:solidFill>
              </a:rPr>
              <a:t>mechanical robustness </a:t>
            </a:r>
            <a:r>
              <a:rPr lang="en-GB" sz="1600" dirty="0" smtClean="0">
                <a:solidFill>
                  <a:schemeClr val="tx2"/>
                </a:solidFill>
              </a:rPr>
              <a:t>against quench forces: 1 mm thick</a:t>
            </a: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 L</a:t>
            </a:r>
            <a:r>
              <a:rPr lang="en-GB" sz="1600" dirty="0" smtClean="0">
                <a:solidFill>
                  <a:schemeClr val="tx2"/>
                </a:solidFill>
              </a:rPr>
              <a:t>ow permeability to </a:t>
            </a:r>
            <a:r>
              <a:rPr lang="en-GB" sz="1600" dirty="0" smtClean="0">
                <a:solidFill>
                  <a:srgbClr val="FF3399"/>
                </a:solidFill>
              </a:rPr>
              <a:t>preserve field quality</a:t>
            </a:r>
            <a:endParaRPr lang="en-GB" sz="1600" dirty="0">
              <a:solidFill>
                <a:srgbClr val="FF3399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>
              <a:solidFill>
                <a:srgbClr val="FF0066"/>
              </a:solidFill>
            </a:endParaRP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74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9BA5AC3A-CD94-422D-AB47-D4CBF5C4875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54000" y="24746"/>
            <a:ext cx="86995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Why a Perforated Beam Screen ?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02" y="520111"/>
            <a:ext cx="7152795" cy="3145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SSC studies in 1994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54267" y="871352"/>
            <a:ext cx="1742373" cy="359507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dirty="0">
                <a:solidFill>
                  <a:srgbClr val="00CC99"/>
                </a:solidFill>
              </a:rPr>
              <a:t>No perforations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26286" y="798202"/>
            <a:ext cx="1909085" cy="359507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dirty="0">
                <a:solidFill>
                  <a:srgbClr val="00CC99"/>
                </a:solidFill>
              </a:rPr>
              <a:t>With perforations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1967" y="4974336"/>
            <a:ext cx="960535" cy="120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347531" y="1156273"/>
            <a:ext cx="4068821" cy="4154562"/>
            <a:chOff x="347531" y="1156273"/>
            <a:chExt cx="4068821" cy="415456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531" y="1156273"/>
              <a:ext cx="4039477" cy="393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47531" y="4498519"/>
              <a:ext cx="4068821" cy="812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9498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27" y="4087350"/>
              <a:ext cx="3935481" cy="82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541046" y="1134321"/>
            <a:ext cx="4216949" cy="3905859"/>
            <a:chOff x="2024686" y="1134321"/>
            <a:chExt cx="4216949" cy="3905859"/>
          </a:xfrm>
        </p:grpSpPr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4686" y="1134321"/>
              <a:ext cx="4216949" cy="38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2169806" y="4227864"/>
              <a:ext cx="4068821" cy="812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407" y="4056660"/>
              <a:ext cx="4009362" cy="67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01769" y="5400678"/>
            <a:ext cx="3415408" cy="636506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66"/>
                </a:solidFill>
              </a:rPr>
              <a:t>A </a:t>
            </a:r>
            <a:r>
              <a:rPr lang="en-GB" b="1" dirty="0">
                <a:solidFill>
                  <a:srgbClr val="FF0066"/>
                </a:solidFill>
              </a:rPr>
              <a:t>perforated</a:t>
            </a:r>
            <a:r>
              <a:rPr lang="en-GB" dirty="0">
                <a:solidFill>
                  <a:srgbClr val="FF0066"/>
                </a:solidFill>
              </a:rPr>
              <a:t> beam screen allows to control the gas density</a:t>
            </a:r>
          </a:p>
        </p:txBody>
      </p:sp>
      <p:sp>
        <p:nvSpPr>
          <p:cNvPr id="19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320478" y="4773129"/>
            <a:ext cx="5037577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V.V. Anashin </a:t>
            </a:r>
            <a:r>
              <a:rPr lang="en-GB" sz="1400" i="1" dirty="0">
                <a:solidFill>
                  <a:schemeClr val="tx2"/>
                </a:solidFill>
                <a:cs typeface="Times New Roman" pitchFamily="18" charset="0"/>
              </a:rPr>
              <a:t>et al.</a:t>
            </a:r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 J. Vac</a:t>
            </a:r>
            <a:r>
              <a:rPr lang="en-GB" sz="14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en-GB" sz="1400" dirty="0" err="1" smtClean="0">
                <a:solidFill>
                  <a:schemeClr val="tx2"/>
                </a:solidFill>
                <a:cs typeface="Times New Roman" pitchFamily="18" charset="0"/>
              </a:rPr>
              <a:t>Sci.Technol</a:t>
            </a:r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. A. 12(5) , Sep/Oct 194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74" y="3964593"/>
            <a:ext cx="4041265" cy="906313"/>
          </a:xfrm>
          <a:prstGeom prst="rect">
            <a:avLst/>
          </a:prstGeom>
        </p:spPr>
      </p:pic>
      <p:sp>
        <p:nvSpPr>
          <p:cNvPr id="266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9BA5AC3A-CD94-422D-AB47-D4CBF5C4875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54000" y="24746"/>
            <a:ext cx="86995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Gas density &amp; surface coverage equations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39757" y="559070"/>
            <a:ext cx="5037577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V.V. Anashin </a:t>
            </a:r>
            <a:r>
              <a:rPr lang="en-GB" sz="1400" i="1" dirty="0">
                <a:solidFill>
                  <a:schemeClr val="tx2"/>
                </a:solidFill>
                <a:cs typeface="Times New Roman" pitchFamily="18" charset="0"/>
              </a:rPr>
              <a:t>et al.</a:t>
            </a:r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 J. Vac</a:t>
            </a:r>
            <a:r>
              <a:rPr lang="en-GB" sz="14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en-GB" sz="1400" dirty="0" err="1" smtClean="0">
                <a:solidFill>
                  <a:schemeClr val="tx2"/>
                </a:solidFill>
                <a:cs typeface="Times New Roman" pitchFamily="18" charset="0"/>
              </a:rPr>
              <a:t>Sci.Technol</a:t>
            </a:r>
            <a:r>
              <a:rPr lang="en-GB" sz="1400" dirty="0">
                <a:solidFill>
                  <a:schemeClr val="tx2"/>
                </a:solidFill>
                <a:cs typeface="Times New Roman" pitchFamily="18" charset="0"/>
              </a:rPr>
              <a:t>. A. 12(5) , Sep/Oct 194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793" y="4089020"/>
            <a:ext cx="2563110" cy="574950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>
              <a:buClr>
                <a:srgbClr val="00CC99"/>
              </a:buClr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55A0"/>
                </a:solidFill>
              </a:rPr>
              <a:t>Increase with the surface </a:t>
            </a:r>
          </a:p>
          <a:p>
            <a:pPr>
              <a:buClr>
                <a:srgbClr val="00CC99"/>
              </a:buClr>
            </a:pPr>
            <a:r>
              <a:rPr lang="en-US" sz="1600" dirty="0" smtClean="0">
                <a:solidFill>
                  <a:srgbClr val="0055A0"/>
                </a:solidFill>
              </a:rPr>
              <a:t>coverage</a:t>
            </a:r>
            <a:endParaRPr lang="fr-FR" dirty="0">
              <a:solidFill>
                <a:srgbClr val="0055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563309"/>
            <a:ext cx="877388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Infinitely long tube (A</a:t>
            </a:r>
            <a:r>
              <a:rPr lang="en-GB" sz="1600" baseline="-25000" dirty="0" smtClean="0"/>
              <a:t>c</a:t>
            </a:r>
            <a:r>
              <a:rPr lang="en-GB" sz="1600" dirty="0" smtClean="0"/>
              <a:t>D=0), without beam screen (C=0) and quasi static conditions: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14" y="1523958"/>
            <a:ext cx="3727986" cy="662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645" y="895055"/>
            <a:ext cx="5197016" cy="6496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2162929"/>
            <a:ext cx="9035143" cy="156965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with:</a:t>
            </a:r>
          </a:p>
          <a:p>
            <a:pPr>
              <a:buClr>
                <a:srgbClr val="00CC99"/>
              </a:buClr>
            </a:pPr>
            <a:r>
              <a:rPr lang="en-GB" sz="1600" dirty="0" smtClean="0"/>
              <a:t>n gas density, s surface coverage, V volume per unit length, A</a:t>
            </a:r>
            <a:r>
              <a:rPr lang="en-GB" sz="1600" baseline="-25000" dirty="0" smtClean="0"/>
              <a:t>w</a:t>
            </a:r>
            <a:r>
              <a:rPr lang="en-GB" sz="1600" dirty="0" smtClean="0"/>
              <a:t> surface per unit length, A</a:t>
            </a:r>
            <a:r>
              <a:rPr lang="en-GB" sz="1600" baseline="-25000" dirty="0" smtClean="0"/>
              <a:t>c</a:t>
            </a:r>
            <a:r>
              <a:rPr lang="en-GB" sz="1600" dirty="0" smtClean="0"/>
              <a:t>D axial diffusion term of molecules, </a:t>
            </a:r>
            <a:r>
              <a:rPr lang="el-GR" sz="1600" dirty="0" smtClean="0"/>
              <a:t>σ</a:t>
            </a:r>
            <a:r>
              <a:rPr lang="en-GB" sz="1600" dirty="0" smtClean="0"/>
              <a:t> sticking probability, S ideal speed per unit length, C beam screen holes pumping speed per unit length, tm sojourn time of </a:t>
            </a:r>
            <a:r>
              <a:rPr lang="en-GB" sz="1600" dirty="0" err="1" smtClean="0"/>
              <a:t>physisorbed</a:t>
            </a:r>
            <a:r>
              <a:rPr lang="en-GB" sz="1600" dirty="0" smtClean="0"/>
              <a:t> molecule, </a:t>
            </a:r>
            <a:r>
              <a:rPr lang="el-GR" sz="1600" dirty="0" smtClean="0"/>
              <a:t>η</a:t>
            </a:r>
            <a:r>
              <a:rPr lang="en-GB" sz="1600" dirty="0" smtClean="0"/>
              <a:t> desorption yield of chemisorbed molecules, </a:t>
            </a:r>
            <a:r>
              <a:rPr lang="el-GR" sz="1600" dirty="0" smtClean="0"/>
              <a:t>η</a:t>
            </a:r>
            <a:r>
              <a:rPr lang="en-GB" sz="1600" dirty="0" smtClean="0"/>
              <a:t>’ recycling desorption </a:t>
            </a:r>
            <a:r>
              <a:rPr lang="en-GB" sz="1600" dirty="0"/>
              <a:t>yield of </a:t>
            </a:r>
            <a:r>
              <a:rPr lang="en-GB" sz="1600" dirty="0" err="1" smtClean="0"/>
              <a:t>physisorbed</a:t>
            </a:r>
            <a:r>
              <a:rPr lang="en-GB" sz="1600" dirty="0" smtClean="0"/>
              <a:t> </a:t>
            </a:r>
            <a:r>
              <a:rPr lang="en-GB" sz="1600" dirty="0"/>
              <a:t>molecules,  </a:t>
            </a:r>
          </a:p>
          <a:p>
            <a:pPr>
              <a:buClr>
                <a:srgbClr val="00CC99"/>
              </a:buClr>
            </a:pPr>
            <a:endParaRPr lang="en-GB" sz="1600" dirty="0"/>
          </a:p>
        </p:txBody>
      </p:sp>
      <p:sp>
        <p:nvSpPr>
          <p:cNvPr id="31" name="Oval 30"/>
          <p:cNvSpPr/>
          <p:nvPr/>
        </p:nvSpPr>
        <p:spPr>
          <a:xfrm>
            <a:off x="2068286" y="3901857"/>
            <a:ext cx="2993571" cy="1157598"/>
          </a:xfrm>
          <a:prstGeom prst="ellipse">
            <a:avLst/>
          </a:prstGeom>
          <a:noFill/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CC99"/>
              </a:solidFill>
            </a:endParaRPr>
          </a:p>
        </p:txBody>
      </p:sp>
      <p:cxnSp>
        <p:nvCxnSpPr>
          <p:cNvPr id="32" name="Straight Arrow Connector 31"/>
          <p:cNvCxnSpPr>
            <a:stCxn id="42" idx="1"/>
          </p:cNvCxnSpPr>
          <p:nvPr/>
        </p:nvCxnSpPr>
        <p:spPr>
          <a:xfrm flipH="1">
            <a:off x="5400999" y="4376495"/>
            <a:ext cx="813794" cy="42154"/>
          </a:xfrm>
          <a:prstGeom prst="straightConnector1">
            <a:avLst/>
          </a:prstGeom>
          <a:ln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774" y="5143782"/>
            <a:ext cx="2676525" cy="809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371" y="3901857"/>
            <a:ext cx="4659086" cy="205155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28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Cryosorbing</a:t>
            </a:r>
            <a:r>
              <a:rPr lang="en-GB" dirty="0" smtClean="0"/>
              <a:t> tube without holes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014412"/>
            <a:ext cx="8001000" cy="4829175"/>
          </a:xfrm>
          <a:prstGeom prst="rect">
            <a:avLst/>
          </a:prstGeom>
        </p:spPr>
      </p:pic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48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784" y="1538959"/>
            <a:ext cx="6873649" cy="42248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Perforated beam screen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5334" y="567910"/>
            <a:ext cx="8773886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Infinitely long tube (A</a:t>
            </a:r>
            <a:r>
              <a:rPr lang="en-GB" sz="1600" baseline="-25000" dirty="0" smtClean="0"/>
              <a:t>c</a:t>
            </a:r>
            <a:r>
              <a:rPr lang="en-GB" sz="1600" dirty="0" smtClean="0"/>
              <a:t>D=0), with a beam screen (C≠0) and quasi static conditions:</a:t>
            </a:r>
            <a:endParaRPr lang="en-GB" sz="1600" dirty="0"/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/>
          </p:nvPr>
        </p:nvGraphicFramePr>
        <p:xfrm>
          <a:off x="6653658" y="916282"/>
          <a:ext cx="1833062" cy="74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2" name="Equation" r:id="rId4" imgW="38616840" imgH="15413040" progId="Equation.3">
                  <p:embed/>
                </p:oleObj>
              </mc:Choice>
              <mc:Fallback>
                <p:oleObj name="Equation" r:id="rId4" imgW="38616840" imgH="1541304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658" y="916282"/>
                        <a:ext cx="1833062" cy="74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71609" y="1059852"/>
            <a:ext cx="2207244" cy="328729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>
              <a:buClr>
                <a:srgbClr val="00CC99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55A0"/>
                </a:solidFill>
              </a:rPr>
              <a:t>Equilibrium coverage</a:t>
            </a:r>
            <a:endParaRPr lang="fr-FR" dirty="0">
              <a:solidFill>
                <a:srgbClr val="0055A0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55516" y="963756"/>
            <a:ext cx="2299372" cy="3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6" tIns="40853" rIns="81706" bIns="40853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Equilibrium pressure</a:t>
            </a:r>
          </a:p>
        </p:txBody>
      </p:sp>
      <p:graphicFrame>
        <p:nvGraphicFramePr>
          <p:cNvPr id="8" name="Object 25"/>
          <p:cNvGraphicFramePr>
            <a:graphicFrameLocks noChangeAspect="1"/>
          </p:cNvGraphicFramePr>
          <p:nvPr>
            <p:extLst/>
          </p:nvPr>
        </p:nvGraphicFramePr>
        <p:xfrm>
          <a:off x="2654888" y="805724"/>
          <a:ext cx="1939531" cy="83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3" name="Equation" r:id="rId6" imgW="31297680" imgH="13383360" progId="Equation.3">
                  <p:embed/>
                </p:oleObj>
              </mc:Choice>
              <mc:Fallback>
                <p:oleObj name="Equation" r:id="rId6" imgW="31297680" imgH="1338336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888" y="805724"/>
                        <a:ext cx="1939531" cy="836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77931" y="5747854"/>
            <a:ext cx="8032976" cy="35950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66"/>
                </a:solidFill>
              </a:rPr>
              <a:t>A </a:t>
            </a:r>
            <a:r>
              <a:rPr lang="en-GB" b="1" dirty="0">
                <a:solidFill>
                  <a:srgbClr val="FF0066"/>
                </a:solidFill>
              </a:rPr>
              <a:t>perforated</a:t>
            </a:r>
            <a:r>
              <a:rPr lang="en-GB" dirty="0">
                <a:solidFill>
                  <a:srgbClr val="FF0066"/>
                </a:solidFill>
              </a:rPr>
              <a:t> beam screen allows to control the gas density</a:t>
            </a: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>
            <p:extLst/>
          </p:nvPr>
        </p:nvGraphicFramePr>
        <p:xfrm>
          <a:off x="7688176" y="3448972"/>
          <a:ext cx="1464768" cy="63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44" name="Equation" r:id="rId8" imgW="31297680" imgH="13383360" progId="Equation.3">
                  <p:embed/>
                </p:oleObj>
              </mc:Choice>
              <mc:Fallback>
                <p:oleObj name="Equation" r:id="rId8" imgW="31297680" imgH="1338336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176" y="3448972"/>
                        <a:ext cx="1464768" cy="633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84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283"/>
            <a:ext cx="4368574" cy="52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 to measured data at 10 K with 194 eV crit. energy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454700"/>
            <a:ext cx="28456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en-GB" dirty="0" smtClean="0"/>
              <a:t> = 2.6 10</a:t>
            </a:r>
            <a:r>
              <a:rPr lang="en-GB" baseline="30000" dirty="0" smtClean="0"/>
              <a:t>-4</a:t>
            </a:r>
            <a:r>
              <a:rPr lang="en-GB" dirty="0" smtClean="0"/>
              <a:t> H</a:t>
            </a:r>
            <a:r>
              <a:rPr lang="en-GB" baseline="-25000" dirty="0" smtClean="0"/>
              <a:t>2</a:t>
            </a:r>
            <a:r>
              <a:rPr lang="en-GB" dirty="0" smtClean="0"/>
              <a:t>/</a:t>
            </a:r>
            <a:r>
              <a:rPr lang="en-GB" dirty="0" err="1" smtClean="0"/>
              <a:t>ph</a:t>
            </a:r>
            <a:endParaRPr lang="en-GB" dirty="0" smtClean="0"/>
          </a:p>
          <a:p>
            <a:r>
              <a:rPr lang="el-GR" dirty="0" smtClean="0"/>
              <a:t>η</a:t>
            </a:r>
            <a:r>
              <a:rPr lang="en-GB" dirty="0" smtClean="0"/>
              <a:t>' </a:t>
            </a:r>
            <a:r>
              <a:rPr lang="en-GB" dirty="0"/>
              <a:t>= </a:t>
            </a:r>
            <a:r>
              <a:rPr lang="en-GB" dirty="0" smtClean="0"/>
              <a:t>0.08 H</a:t>
            </a:r>
            <a:r>
              <a:rPr lang="en-GB" baseline="-25000" dirty="0" smtClean="0"/>
              <a:t>2</a:t>
            </a:r>
            <a:r>
              <a:rPr lang="en-GB" dirty="0" smtClean="0"/>
              <a:t>/</a:t>
            </a:r>
            <a:r>
              <a:rPr lang="en-GB" dirty="0" err="1" smtClean="0"/>
              <a:t>ph</a:t>
            </a:r>
            <a:r>
              <a:rPr lang="en-GB" dirty="0" smtClean="0"/>
              <a:t>/monolayer</a:t>
            </a:r>
          </a:p>
          <a:p>
            <a:r>
              <a:rPr lang="en-GB" dirty="0" smtClean="0"/>
              <a:t>σ= 0.08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2315" y="2753113"/>
            <a:ext cx="4803212" cy="2854013"/>
          </a:xfrm>
          <a:prstGeom prst="rect">
            <a:avLst/>
          </a:prstGeom>
        </p:spPr>
      </p:pic>
      <p:sp>
        <p:nvSpPr>
          <p:cNvPr id="9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267988" y="5652091"/>
            <a:ext cx="3213295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200" dirty="0">
                <a:cs typeface="Times New Roman" pitchFamily="18" charset="0"/>
              </a:rPr>
              <a:t>V. </a:t>
            </a:r>
            <a:r>
              <a:rPr lang="en-GB" sz="1200" dirty="0" smtClean="0">
                <a:cs typeface="Times New Roman" pitchFamily="18" charset="0"/>
              </a:rPr>
              <a:t>Baglin </a:t>
            </a:r>
            <a:r>
              <a:rPr lang="en-GB" sz="1200" i="1" dirty="0" smtClean="0">
                <a:cs typeface="Times New Roman" pitchFamily="18" charset="0"/>
              </a:rPr>
              <a:t>et al</a:t>
            </a:r>
            <a:r>
              <a:rPr lang="en-GB" sz="1200" dirty="0" smtClean="0">
                <a:cs typeface="Times New Roman" pitchFamily="18" charset="0"/>
              </a:rPr>
              <a:t>, Proc. EPAC 00, Vienna, 2000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2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27E95088-0E75-45E9-9059-15D8C35DB841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03200" y="0"/>
            <a:ext cx="8940800" cy="55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06" tIns="40853" rIns="81706" bIns="40853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>
                <a:solidFill>
                  <a:srgbClr val="3366FF"/>
                </a:solidFill>
              </a:rPr>
              <a:t>LHC Vacuum System Principle</a:t>
            </a:r>
          </a:p>
          <a:p>
            <a:pPr algn="ctr">
              <a:buClr>
                <a:schemeClr val="accent1"/>
              </a:buClr>
            </a:pPr>
            <a:endParaRPr lang="en-US" dirty="0">
              <a:solidFill>
                <a:srgbClr val="FF0066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Molecular desorption stimulated by photon, electron and ion  bombardment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Desorbed molecules are pumped on the beam vacuum chamber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100 h beam life time (nuclear scattering) equivalent to ~ 10</a:t>
            </a:r>
            <a:r>
              <a:rPr lang="en-US" sz="1600" baseline="30000" dirty="0"/>
              <a:t>15</a:t>
            </a:r>
            <a:r>
              <a:rPr lang="en-US" sz="1600" dirty="0"/>
              <a:t> H</a:t>
            </a:r>
            <a:r>
              <a:rPr lang="en-US" sz="1600" baseline="-25000" dirty="0"/>
              <a:t>2</a:t>
            </a:r>
            <a:r>
              <a:rPr lang="en-US" sz="1600" dirty="0"/>
              <a:t>/m</a:t>
            </a:r>
            <a:r>
              <a:rPr lang="en-US" sz="1600" baseline="30000" dirty="0"/>
              <a:t>3</a:t>
            </a:r>
            <a:r>
              <a:rPr lang="en-US" sz="1600" dirty="0"/>
              <a:t> (10</a:t>
            </a:r>
            <a:r>
              <a:rPr lang="en-US" sz="1600" baseline="30000" dirty="0"/>
              <a:t>-8</a:t>
            </a:r>
            <a:r>
              <a:rPr lang="en-US" sz="1600" dirty="0"/>
              <a:t> </a:t>
            </a:r>
            <a:r>
              <a:rPr lang="en-US" sz="1600" dirty="0" err="1"/>
              <a:t>Torr</a:t>
            </a:r>
            <a:r>
              <a:rPr lang="en-US" sz="1600" dirty="0"/>
              <a:t> H</a:t>
            </a:r>
            <a:r>
              <a:rPr lang="en-US" sz="1600" baseline="-25000" dirty="0"/>
              <a:t>2</a:t>
            </a:r>
            <a:r>
              <a:rPr lang="en-US" sz="1600" dirty="0"/>
              <a:t> at 300 K)</a:t>
            </a:r>
            <a:endParaRPr lang="en-US" sz="1600" dirty="0">
              <a:sym typeface="Symbol" pitchFamily="18" charset="2"/>
            </a:endParaRPr>
          </a:p>
          <a:p>
            <a:pPr>
              <a:buClr>
                <a:schemeClr val="accent1"/>
              </a:buClr>
            </a:pPr>
            <a:endParaRPr lang="en-US" dirty="0"/>
          </a:p>
          <a:p>
            <a:pPr algn="ctr">
              <a:buClr>
                <a:schemeClr val="accent1"/>
              </a:buClr>
            </a:pPr>
            <a:r>
              <a:rPr lang="en-US" dirty="0"/>
              <a:t> </a:t>
            </a:r>
            <a:r>
              <a:rPr lang="en-US" dirty="0">
                <a:solidFill>
                  <a:srgbClr val="00CC99"/>
                </a:solidFill>
              </a:rPr>
              <a:t>In cryogenic elements </a:t>
            </a:r>
          </a:p>
          <a:p>
            <a:pPr algn="ctr">
              <a:buClr>
                <a:schemeClr val="accent1"/>
              </a:buClr>
            </a:pPr>
            <a:endParaRPr lang="en-US" dirty="0"/>
          </a:p>
          <a:p>
            <a:pPr algn="ctr">
              <a:buClr>
                <a:schemeClr val="accent1"/>
              </a:buClr>
            </a:pPr>
            <a:endParaRPr lang="en-US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Molecular </a:t>
            </a:r>
            <a:r>
              <a:rPr lang="en-US" sz="1600" dirty="0" err="1">
                <a:solidFill>
                  <a:srgbClr val="FF0066"/>
                </a:solidFill>
              </a:rPr>
              <a:t>physisorption</a:t>
            </a:r>
            <a:r>
              <a:rPr lang="en-US" sz="1600" dirty="0"/>
              <a:t> onto cryogenic surfaces 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(weak binding energy)</a:t>
            </a:r>
          </a:p>
          <a:p>
            <a:pPr>
              <a:buClr>
                <a:schemeClr val="accent1"/>
              </a:buClr>
            </a:pPr>
            <a:endParaRPr lang="en-US" sz="1600" dirty="0">
              <a:sym typeface="Symbol" pitchFamily="18" charset="2"/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>
                <a:sym typeface="Symbol" pitchFamily="18" charset="2"/>
              </a:rPr>
              <a:t> Molecules with a low recycling yield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ym typeface="Symbol" pitchFamily="18" charset="2"/>
              </a:rPr>
              <a:t>are </a:t>
            </a:r>
            <a:r>
              <a:rPr lang="en-US" sz="1600" dirty="0">
                <a:solidFill>
                  <a:srgbClr val="FF0066"/>
                </a:solidFill>
                <a:sym typeface="Symbol" pitchFamily="18" charset="2"/>
              </a:rPr>
              <a:t>first physisorbed onto the beam screen</a:t>
            </a:r>
            <a:r>
              <a:rPr lang="en-US" sz="1600" dirty="0">
                <a:sym typeface="Symbol" pitchFamily="18" charset="2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ym typeface="Symbol" pitchFamily="18" charset="2"/>
              </a:rPr>
              <a:t>(CH</a:t>
            </a:r>
            <a:r>
              <a:rPr lang="en-US" sz="1600" baseline="-25000" dirty="0">
                <a:sym typeface="Symbol" pitchFamily="18" charset="2"/>
              </a:rPr>
              <a:t>4</a:t>
            </a:r>
            <a:r>
              <a:rPr lang="en-US" sz="1600" dirty="0">
                <a:sym typeface="Symbol" pitchFamily="18" charset="2"/>
              </a:rPr>
              <a:t>, H</a:t>
            </a:r>
            <a:r>
              <a:rPr lang="en-US" sz="1600" baseline="-25000" dirty="0">
                <a:sym typeface="Symbol" pitchFamily="18" charset="2"/>
              </a:rPr>
              <a:t>2</a:t>
            </a:r>
            <a:r>
              <a:rPr lang="en-US" sz="1600" dirty="0">
                <a:sym typeface="Symbol" pitchFamily="18" charset="2"/>
              </a:rPr>
              <a:t>O, CO, CO</a:t>
            </a:r>
            <a:r>
              <a:rPr lang="en-US" sz="1600" baseline="-25000" dirty="0">
                <a:sym typeface="Symbol" pitchFamily="18" charset="2"/>
              </a:rPr>
              <a:t>2</a:t>
            </a:r>
            <a:r>
              <a:rPr lang="en-US" sz="1600" dirty="0">
                <a:sym typeface="Symbol" pitchFamily="18" charset="2"/>
              </a:rPr>
              <a:t>) and </a:t>
            </a:r>
            <a:r>
              <a:rPr lang="en-US" sz="1600" dirty="0">
                <a:solidFill>
                  <a:srgbClr val="FF0066"/>
                </a:solidFill>
                <a:sym typeface="Symbol" pitchFamily="18" charset="2"/>
              </a:rPr>
              <a:t>then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FF0066"/>
                </a:solidFill>
                <a:sym typeface="Symbol" pitchFamily="18" charset="2"/>
              </a:rPr>
              <a:t>onto the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rgbClr val="FF0066"/>
                </a:solidFill>
                <a:sym typeface="Symbol" pitchFamily="18" charset="2"/>
              </a:rPr>
              <a:t>cold bore</a:t>
            </a:r>
          </a:p>
          <a:p>
            <a:pPr>
              <a:buClr>
                <a:schemeClr val="accent1"/>
              </a:buClr>
            </a:pPr>
            <a:endParaRPr lang="en-US" sz="1600" dirty="0">
              <a:solidFill>
                <a:srgbClr val="FF0066"/>
              </a:solidFill>
              <a:sym typeface="Symbol" pitchFamily="18" charset="2"/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H</a:t>
            </a:r>
            <a:r>
              <a:rPr lang="en-US" sz="1600" baseline="-25000" dirty="0"/>
              <a:t>2</a:t>
            </a:r>
            <a:r>
              <a:rPr lang="en-US" sz="1600" dirty="0"/>
              <a:t> is physisorbed onto the cold bore</a:t>
            </a:r>
          </a:p>
          <a:p>
            <a:pPr>
              <a:buClr>
                <a:schemeClr val="accent1"/>
              </a:buClr>
              <a:buFontTx/>
              <a:buChar char="•"/>
            </a:pPr>
            <a:endParaRPr lang="en-US" sz="1600" dirty="0"/>
          </a:p>
          <a:p>
            <a:pPr algn="ctr">
              <a:buClr>
                <a:schemeClr val="accent1"/>
              </a:buClr>
            </a:pPr>
            <a:endParaRPr lang="en-US" dirty="0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2176300"/>
            <a:ext cx="4426820" cy="40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84569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8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2. </a:t>
            </a:r>
            <a:r>
              <a:rPr lang="en-GB" sz="4000" dirty="0" smtClean="0">
                <a:solidFill>
                  <a:srgbClr val="FF0066"/>
                </a:solidFill>
              </a:rPr>
              <a:t>Vacuum stability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" y="192883"/>
            <a:ext cx="9144000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  <a:latin typeface="+mj-lt"/>
              </a:rPr>
              <a:t>The HL-LHC vacuum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  <a:latin typeface="+mj-lt"/>
              </a:rPr>
              <a:t>&amp; beam dynamics</a:t>
            </a:r>
            <a:endParaRPr lang="fr-FR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>
                <a:solidFill>
                  <a:schemeClr val="accent2"/>
                </a:solidFill>
              </a:rPr>
              <a:t> </a:t>
            </a:r>
            <a:r>
              <a:rPr lang="en-US" sz="2900" dirty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</a:t>
            </a:r>
            <a:r>
              <a:rPr lang="en-US" dirty="0">
                <a:solidFill>
                  <a:srgbClr val="00CC99"/>
                </a:solidFill>
              </a:rPr>
              <a:t>, Geneva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954" y="3506545"/>
            <a:ext cx="7255103" cy="1470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2342" y="5448612"/>
            <a:ext cx="6226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https://indico.gsi.de/conferenceDisplay.py?confId=5393</a:t>
            </a:r>
          </a:p>
        </p:txBody>
      </p:sp>
    </p:spTree>
    <p:extLst>
      <p:ext uri="{BB962C8B-B14F-4D97-AF65-F5344CB8AC3E}">
        <p14:creationId xmlns:p14="http://schemas.microsoft.com/office/powerpoint/2010/main" val="13820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361" y="0"/>
            <a:ext cx="9143999" cy="5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buClr>
                <a:srgbClr val="00CC99"/>
              </a:buClr>
            </a:pPr>
            <a:r>
              <a:rPr lang="en-US" sz="2800" b="1" smtClean="0">
                <a:solidFill>
                  <a:srgbClr val="3366FF"/>
                </a:solidFill>
              </a:rPr>
              <a:t>Vacuum Stability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3" y="513395"/>
            <a:ext cx="3943845" cy="23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05582" y="2840301"/>
            <a:ext cx="3101146" cy="2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2" tIns="45476" rIns="90952" bIns="45476">
            <a:spAutoFit/>
          </a:bodyPr>
          <a:lstStyle>
            <a:lvl1pPr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3938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5113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6288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34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6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78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0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067">
                <a:latin typeface="Times" panose="02020603050405020304" pitchFamily="18" charset="0"/>
              </a:rPr>
              <a:t>Pressure instability during  beam stacking in the ISR.</a:t>
            </a:r>
            <a:endParaRPr lang="en-US" altLang="en-US" sz="1067">
              <a:latin typeface="Times" panose="02020603050405020304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39613" y="56238"/>
          <a:ext cx="2167467" cy="235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1" name="Picture" r:id="rId4" imgW="1900428" imgH="2063496" progId="Word.Picture.8">
                  <p:embed/>
                </p:oleObj>
              </mc:Choice>
              <mc:Fallback>
                <p:oleObj name="Picture" r:id="rId4" imgW="1900428" imgH="2063496" progId="Word.Picture.8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13" y="56238"/>
                        <a:ext cx="2167467" cy="2354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635828" y="2046514"/>
          <a:ext cx="1422400" cy="58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2" name="Equation" r:id="rId6" imgW="1142280" imgH="456840" progId="Equation.3">
                  <p:embed/>
                </p:oleObj>
              </mc:Choice>
              <mc:Fallback>
                <p:oleObj name="Equation" r:id="rId6" imgW="1142280" imgH="45684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28" y="2046514"/>
                        <a:ext cx="1422400" cy="58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2281161" y="827314"/>
          <a:ext cx="1625600" cy="91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3" name="Equation" r:id="rId8" imgW="901700" imgH="508000" progId="Equation.3">
                  <p:embed/>
                </p:oleObj>
              </mc:Choice>
              <mc:Fallback>
                <p:oleObj name="Equation" r:id="rId8" imgW="901700" imgH="50800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161" y="827314"/>
                        <a:ext cx="1625600" cy="91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50293" y="2181981"/>
            <a:ext cx="2819017" cy="3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52" tIns="45476" rIns="90952" bIns="45476">
            <a:spAutoFit/>
          </a:bodyPr>
          <a:lstStyle>
            <a:lvl1pPr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3938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5113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6288" defTabSz="1023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34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6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78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5088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22">
                <a:solidFill>
                  <a:srgbClr val="00CC99"/>
                </a:solidFill>
              </a:rPr>
              <a:t>Reduction of </a:t>
            </a:r>
            <a:r>
              <a:rPr lang="en-US" altLang="en-US" sz="1422" smtClean="0">
                <a:solidFill>
                  <a:srgbClr val="00CC99"/>
                </a:solidFill>
              </a:rPr>
              <a:t>the net </a:t>
            </a:r>
            <a:r>
              <a:rPr lang="en-US" altLang="en-US" sz="1422">
                <a:solidFill>
                  <a:srgbClr val="00CC99"/>
                </a:solidFill>
              </a:rPr>
              <a:t>pumping speed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3161695" y="1775581"/>
            <a:ext cx="135467" cy="338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026228" y="1233714"/>
            <a:ext cx="1016000" cy="47413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14" name="Rectangle 13"/>
          <p:cNvSpPr/>
          <p:nvPr/>
        </p:nvSpPr>
        <p:spPr>
          <a:xfrm>
            <a:off x="3849658" y="3645037"/>
            <a:ext cx="5043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 smtClean="0"/>
              <a:t> In </a:t>
            </a:r>
            <a:r>
              <a:rPr lang="en-GB" sz="1600" dirty="0" smtClean="0">
                <a:solidFill>
                  <a:srgbClr val="FF0066"/>
                </a:solidFill>
              </a:rPr>
              <a:t>both</a:t>
            </a:r>
            <a:r>
              <a:rPr lang="en-GB" sz="1600" dirty="0" smtClean="0"/>
              <a:t> cases, when the beam current </a:t>
            </a:r>
            <a:r>
              <a:rPr lang="en-GB" sz="1600" dirty="0" smtClean="0">
                <a:solidFill>
                  <a:srgbClr val="FF0066"/>
                </a:solidFill>
              </a:rPr>
              <a:t>approach the </a:t>
            </a:r>
            <a:r>
              <a:rPr lang="en-GB" sz="1600" b="1" dirty="0" smtClean="0">
                <a:solidFill>
                  <a:srgbClr val="FF0066"/>
                </a:solidFill>
              </a:rPr>
              <a:t>critical current</a:t>
            </a:r>
            <a:r>
              <a:rPr lang="en-GB" sz="1600" dirty="0" smtClean="0"/>
              <a:t>, the pressure increases to infinity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138690" y="5153933"/>
          <a:ext cx="18875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4" name="Equation" r:id="rId10" imgW="1015920" imgH="495000" progId="Equation.3">
                  <p:embed/>
                </p:oleObj>
              </mc:Choice>
              <mc:Fallback>
                <p:oleObj name="Equation" r:id="rId10" imgW="1015920" imgH="49500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690" y="5153933"/>
                        <a:ext cx="1887538" cy="931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5064" y="3191961"/>
            <a:ext cx="3918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</a:rPr>
              <a:t> Simple beam tube without beam screen</a:t>
            </a:r>
            <a:endParaRPr lang="en-GB" sz="1600" dirty="0">
              <a:solidFill>
                <a:srgbClr val="3366FF"/>
              </a:solidFill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/>
          </p:nvPr>
        </p:nvGraphicFramePr>
        <p:xfrm>
          <a:off x="923925" y="3591833"/>
          <a:ext cx="2445431" cy="103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455" name="Equation" r:id="rId12" imgW="1396800" imgH="583920" progId="Equation.3">
                  <p:embed/>
                </p:oleObj>
              </mc:Choice>
              <mc:Fallback>
                <p:oleObj name="Equation" r:id="rId12" imgW="1396800" imgH="58392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591833"/>
                        <a:ext cx="2445431" cy="10348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5064" y="4721027"/>
            <a:ext cx="3397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</a:rPr>
              <a:t> With a perforated beam screen, C</a:t>
            </a:r>
            <a:endParaRPr lang="en-GB" sz="1600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3124" y="4605604"/>
            <a:ext cx="505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ISD yields, sticking coefficient, identification of ion sources, </a:t>
            </a:r>
            <a:r>
              <a:rPr lang="en-GB" dirty="0">
                <a:solidFill>
                  <a:srgbClr val="FF0066"/>
                </a:solidFill>
              </a:rPr>
              <a:t>cross </a:t>
            </a:r>
            <a:r>
              <a:rPr lang="en-GB" dirty="0" smtClean="0">
                <a:solidFill>
                  <a:srgbClr val="FF0066"/>
                </a:solidFill>
              </a:rPr>
              <a:t>sections production </a:t>
            </a:r>
            <a:r>
              <a:rPr lang="en-GB" dirty="0">
                <a:solidFill>
                  <a:srgbClr val="FF0066"/>
                </a:solidFill>
              </a:rPr>
              <a:t>of ions</a:t>
            </a:r>
            <a:r>
              <a:rPr lang="en-GB" dirty="0" smtClean="0">
                <a:solidFill>
                  <a:srgbClr val="FF0066"/>
                </a:solidFill>
              </a:rPr>
              <a:t>, are of primary importance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92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210" y="6363547"/>
            <a:ext cx="501424" cy="345126"/>
          </a:xfrm>
        </p:spPr>
        <p:txBody>
          <a:bodyPr/>
          <a:lstStyle/>
          <a:p>
            <a:fld id="{F382CD8A-0A5B-4AE2-89AE-374FC8E42C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-10763"/>
            <a:ext cx="8415366" cy="11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800" b="1" dirty="0" smtClean="0">
                <a:solidFill>
                  <a:srgbClr val="3366FF"/>
                </a:solidFill>
              </a:rPr>
              <a:t>Vacuum </a:t>
            </a:r>
            <a:r>
              <a:rPr lang="en-GB" sz="2800" b="1" dirty="0">
                <a:solidFill>
                  <a:srgbClr val="3366FF"/>
                </a:solidFill>
              </a:rPr>
              <a:t>S</a:t>
            </a:r>
            <a:r>
              <a:rPr lang="en-GB" sz="2800" b="1" dirty="0" smtClean="0">
                <a:solidFill>
                  <a:srgbClr val="3366FF"/>
                </a:solidFill>
              </a:rPr>
              <a:t>tability</a:t>
            </a:r>
            <a:endParaRPr lang="en-GB" sz="2800" b="1" dirty="0" smtClean="0"/>
          </a:p>
          <a:p>
            <a:pPr>
              <a:buClr>
                <a:srgbClr val="00CC99"/>
              </a:buClr>
            </a:pPr>
            <a:endParaRPr lang="en-GB" sz="2000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GB" sz="1800" dirty="0" smtClean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8617" name="Object 2"/>
          <p:cNvGraphicFramePr>
            <a:graphicFrameLocks noChangeAspect="1"/>
          </p:cNvGraphicFramePr>
          <p:nvPr>
            <p:extLst/>
          </p:nvPr>
        </p:nvGraphicFramePr>
        <p:xfrm>
          <a:off x="420244" y="856260"/>
          <a:ext cx="4042028" cy="67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1" name="Equation" r:id="rId3" imgW="2781000" imgH="457200" progId="Equation.3">
                  <p:embed/>
                </p:oleObj>
              </mc:Choice>
              <mc:Fallback>
                <p:oleObj name="Equation" r:id="rId3" imgW="2781000" imgH="4572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44" y="856260"/>
                        <a:ext cx="4042028" cy="675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5063" y="1531355"/>
            <a:ext cx="9004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</a:rPr>
              <a:t> The desorption of several type of gas species induced by ions,  requires the use of dedicated code to study the </a:t>
            </a:r>
            <a:r>
              <a:rPr lang="en-GB" sz="1600" dirty="0" err="1" smtClean="0">
                <a:solidFill>
                  <a:srgbClr val="3366FF"/>
                </a:solidFill>
              </a:rPr>
              <a:t>multigas</a:t>
            </a:r>
            <a:r>
              <a:rPr lang="en-GB" sz="1600" dirty="0" smtClean="0">
                <a:solidFill>
                  <a:srgbClr val="3366FF"/>
                </a:solidFill>
              </a:rPr>
              <a:t>-system: </a:t>
            </a:r>
            <a:endParaRPr lang="en-GB" sz="1600" dirty="0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6" y="419834"/>
            <a:ext cx="877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3366FF"/>
                </a:solidFill>
              </a:rPr>
              <a:t> </a:t>
            </a:r>
            <a:r>
              <a:rPr lang="en-GB" sz="1600" dirty="0" smtClean="0">
                <a:solidFill>
                  <a:srgbClr val="FF0066"/>
                </a:solidFill>
              </a:rPr>
              <a:t>Perforated</a:t>
            </a:r>
            <a:r>
              <a:rPr lang="en-GB" sz="1600" dirty="0" smtClean="0">
                <a:solidFill>
                  <a:srgbClr val="3366FF"/>
                </a:solidFill>
              </a:rPr>
              <a:t> beam screens are preferred to simple beam tube: </a:t>
            </a:r>
            <a:r>
              <a:rPr lang="en-GB" sz="1600" dirty="0" smtClean="0">
                <a:solidFill>
                  <a:srgbClr val="FF0066"/>
                </a:solidFill>
              </a:rPr>
              <a:t>more margin against instability</a:t>
            </a:r>
          </a:p>
          <a:p>
            <a:pPr>
              <a:buClr>
                <a:srgbClr val="00CC99"/>
              </a:buClr>
            </a:pPr>
            <a:endParaRPr lang="en-GB" sz="1600" dirty="0">
              <a:solidFill>
                <a:srgbClr val="3366FF"/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39896" y="5572622"/>
            <a:ext cx="8392566" cy="35950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Experimental parameters are needed to complete the inputs for computing tools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75070" y="2411902"/>
            <a:ext cx="3108523" cy="106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pPr algn="ctr"/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O. Gröbner, ISR-VA/76-5</a:t>
            </a:r>
          </a:p>
          <a:p>
            <a:pPr algn="ctr"/>
            <a:endParaRPr lang="en-GB" sz="9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W.C</a:t>
            </a:r>
            <a:r>
              <a:rPr lang="en-GB" sz="900" dirty="0">
                <a:solidFill>
                  <a:srgbClr val="000000"/>
                </a:solidFill>
                <a:cs typeface="Times New Roman" pitchFamily="18" charset="0"/>
              </a:rPr>
              <a:t>. Turner. J. Vac. </a:t>
            </a:r>
            <a:r>
              <a:rPr lang="en-GB" sz="900" dirty="0" err="1">
                <a:solidFill>
                  <a:srgbClr val="000000"/>
                </a:solidFill>
                <a:cs typeface="Times New Roman" pitchFamily="18" charset="0"/>
              </a:rPr>
              <a:t>Sci.Technol</a:t>
            </a:r>
            <a:r>
              <a:rPr lang="en-GB" sz="900" dirty="0">
                <a:solidFill>
                  <a:srgbClr val="000000"/>
                </a:solidFill>
                <a:cs typeface="Times New Roman" pitchFamily="18" charset="0"/>
              </a:rPr>
              <a:t>. A. 14(4) , Jul/Aug 1996</a:t>
            </a:r>
          </a:p>
          <a:p>
            <a:pPr algn="ctr"/>
            <a:endParaRPr lang="en-GB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O.B. Malyshev, A. Rossi, EPAC 2000, Vienna, Austria</a:t>
            </a:r>
          </a:p>
          <a:p>
            <a:pPr algn="ctr"/>
            <a:endParaRPr lang="en-GB" sz="9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A. Rossi, VASCO code, LHC project note 341</a:t>
            </a:r>
            <a:endParaRPr lang="en-US" sz="900" dirty="0"/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26" y="1994935"/>
            <a:ext cx="3497924" cy="17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" y="3881511"/>
            <a:ext cx="4275571" cy="10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66" y="3866881"/>
            <a:ext cx="4719737" cy="1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80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44" y="58971"/>
            <a:ext cx="8415366" cy="10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fr-FR" sz="2800" b="1" dirty="0" smtClean="0">
                <a:solidFill>
                  <a:srgbClr val="3366FF"/>
                </a:solidFill>
              </a:rPr>
              <a:t>At </a:t>
            </a:r>
            <a:r>
              <a:rPr lang="fr-FR" sz="2800" b="1" dirty="0" err="1">
                <a:solidFill>
                  <a:srgbClr val="3366FF"/>
                </a:solidFill>
              </a:rPr>
              <a:t>C</a:t>
            </a:r>
            <a:r>
              <a:rPr lang="fr-FR" sz="2800" b="1" dirty="0" err="1" smtClean="0">
                <a:solidFill>
                  <a:srgbClr val="3366FF"/>
                </a:solidFill>
              </a:rPr>
              <a:t>ryogenic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err="1" smtClean="0">
                <a:solidFill>
                  <a:srgbClr val="3366FF"/>
                </a:solidFill>
              </a:rPr>
              <a:t>Temperature</a:t>
            </a:r>
            <a:endParaRPr lang="fr-FR" sz="2800" b="1" dirty="0" smtClean="0"/>
          </a:p>
          <a:p>
            <a:pPr algn="ctr">
              <a:buClr>
                <a:schemeClr val="accent1"/>
              </a:buClr>
            </a:pPr>
            <a:endParaRPr lang="fr-FR" sz="1400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fr-FR" sz="2000" dirty="0" smtClean="0"/>
              <a:t> </a:t>
            </a:r>
            <a:r>
              <a:rPr lang="fr-FR" dirty="0" smtClean="0"/>
              <a:t>Desorption of physisorbed </a:t>
            </a:r>
            <a:r>
              <a:rPr lang="fr-FR" dirty="0" err="1" smtClean="0"/>
              <a:t>gas</a:t>
            </a:r>
            <a:endParaRPr lang="fr-FR" dirty="0" smtClean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95978" y="4453883"/>
            <a:ext cx="3150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CC99"/>
                </a:solidFill>
                <a:sym typeface="Symbol" pitchFamily="18" charset="2"/>
              </a:rPr>
              <a:t>’</a:t>
            </a:r>
            <a:r>
              <a:rPr lang="en-US" sz="2000" baseline="-25000" dirty="0" smtClean="0">
                <a:solidFill>
                  <a:srgbClr val="00CC99"/>
                </a:solidFill>
                <a:sym typeface="Symbol" pitchFamily="18" charset="2"/>
              </a:rPr>
              <a:t>H2 </a:t>
            </a:r>
            <a:r>
              <a:rPr lang="en-US" sz="2000" dirty="0" smtClean="0">
                <a:solidFill>
                  <a:srgbClr val="00CC99"/>
                </a:solidFill>
                <a:sym typeface="Symbol" pitchFamily="18" charset="2"/>
              </a:rPr>
              <a:t>~ 2000 </a:t>
            </a:r>
          </a:p>
          <a:p>
            <a:pPr algn="ctr"/>
            <a:r>
              <a:rPr lang="en-US" sz="2000" dirty="0" smtClean="0">
                <a:solidFill>
                  <a:srgbClr val="00CC99"/>
                </a:solidFill>
                <a:sym typeface="Symbol" pitchFamily="18" charset="2"/>
              </a:rPr>
              <a:t>’</a:t>
            </a:r>
            <a:r>
              <a:rPr lang="en-US" sz="2000" baseline="-25000" dirty="0" smtClean="0">
                <a:solidFill>
                  <a:srgbClr val="00CC99"/>
                </a:solidFill>
                <a:sym typeface="Symbol" pitchFamily="18" charset="2"/>
              </a:rPr>
              <a:t>CO2 </a:t>
            </a:r>
            <a:r>
              <a:rPr lang="en-US" sz="2000" dirty="0" smtClean="0">
                <a:solidFill>
                  <a:srgbClr val="00CC99"/>
                </a:solidFill>
                <a:sym typeface="Symbol" pitchFamily="18" charset="2"/>
              </a:rPr>
              <a:t>~ 2 </a:t>
            </a:r>
          </a:p>
          <a:p>
            <a:pPr algn="ctr"/>
            <a:r>
              <a:rPr lang="en-US" sz="2000" dirty="0" smtClean="0">
                <a:solidFill>
                  <a:srgbClr val="00CC99"/>
                </a:solidFill>
                <a:sym typeface="Symbol" pitchFamily="18" charset="2"/>
              </a:rPr>
              <a:t>@ 5 keV and 1 monolayer</a:t>
            </a:r>
            <a:endParaRPr lang="fr-FR" sz="2000" dirty="0">
              <a:solidFill>
                <a:srgbClr val="00CC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256" y="4019555"/>
            <a:ext cx="2353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CC99"/>
              </a:buClr>
            </a:pPr>
            <a:r>
              <a:rPr lang="en-US" sz="1200" dirty="0" smtClean="0"/>
              <a:t>N. </a:t>
            </a:r>
            <a:r>
              <a:rPr lang="en-US" sz="1200" dirty="0" err="1" smtClean="0"/>
              <a:t>Hilleret</a:t>
            </a:r>
            <a:r>
              <a:rPr lang="en-US" sz="1200" dirty="0" smtClean="0"/>
              <a:t>, R. Calder, IVC, 1977</a:t>
            </a:r>
            <a:endParaRPr lang="en-US" sz="1200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162035"/>
            <a:ext cx="464773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86314" y="1447787"/>
            <a:ext cx="806164" cy="2725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2321" tIns="51161" rIns="102321" bIns="51161">
            <a:spAutoFit/>
          </a:bodyPr>
          <a:lstStyle/>
          <a:p>
            <a:pPr algn="ctr" defTabSz="914991"/>
            <a:r>
              <a:rPr lang="en-GB" sz="1100" b="1" dirty="0" smtClean="0">
                <a:solidFill>
                  <a:srgbClr val="00CC99"/>
                </a:solidFill>
                <a:latin typeface="Times" pitchFamily="18" charset="0"/>
              </a:rPr>
              <a:t>H</a:t>
            </a:r>
            <a:r>
              <a:rPr lang="en-GB" sz="1100" b="1" baseline="-25000" dirty="0" smtClean="0">
                <a:solidFill>
                  <a:srgbClr val="00CC99"/>
                </a:solidFill>
                <a:latin typeface="Times" pitchFamily="18" charset="0"/>
              </a:rPr>
              <a:t>2</a:t>
            </a:r>
            <a:r>
              <a:rPr lang="en-GB" sz="1100" b="1" baseline="30000" dirty="0" smtClean="0">
                <a:solidFill>
                  <a:srgbClr val="00CC99"/>
                </a:solidFill>
                <a:latin typeface="Times" pitchFamily="18" charset="0"/>
              </a:rPr>
              <a:t>+</a:t>
            </a:r>
            <a:r>
              <a:rPr lang="en-GB" sz="1100" b="1" dirty="0" smtClean="0">
                <a:solidFill>
                  <a:srgbClr val="00CC99"/>
                </a:solidFill>
                <a:latin typeface="Times" pitchFamily="18" charset="0"/>
              </a:rPr>
              <a:t>, 3.2 K</a:t>
            </a:r>
            <a:endParaRPr lang="en-US" sz="1100" b="1" dirty="0">
              <a:solidFill>
                <a:srgbClr val="00CC99"/>
              </a:solidFill>
              <a:latin typeface="Times" pitchFamily="18" charset="0"/>
            </a:endParaRP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27382"/>
            <a:ext cx="3409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83322" y="4927782"/>
            <a:ext cx="3222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CC99"/>
              </a:buClr>
            </a:pPr>
            <a:r>
              <a:rPr lang="fr-FR" sz="1200" dirty="0" smtClean="0"/>
              <a:t>J. Barnard </a:t>
            </a:r>
            <a:r>
              <a:rPr lang="fr-FR" sz="1200" i="1" dirty="0" smtClean="0"/>
              <a:t>et al., </a:t>
            </a:r>
            <a:r>
              <a:rPr lang="fr-FR" sz="1200" dirty="0" smtClean="0"/>
              <a:t>Vacuum 47 (4), 347, (1996)</a:t>
            </a:r>
          </a:p>
        </p:txBody>
      </p:sp>
      <p:sp>
        <p:nvSpPr>
          <p:cNvPr id="19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43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Phase 1: 2-3 10</a:t>
            </a:r>
            <a:r>
              <a:rPr lang="en-GB" baseline="30000" dirty="0" smtClean="0"/>
              <a:t>34</a:t>
            </a:r>
            <a:r>
              <a:rPr lang="en-GB" dirty="0" smtClean="0"/>
              <a:t> Hz/cm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5000" y="2558143"/>
            <a:ext cx="5069000" cy="3548300"/>
          </a:xfrm>
          <a:prstGeom prst="rect">
            <a:avLst/>
          </a:prstGeom>
        </p:spPr>
      </p:pic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0688" y="525429"/>
            <a:ext cx="3812919" cy="2370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081" y="2727332"/>
            <a:ext cx="5179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Preliminary study to </a:t>
            </a: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HL-LHC</a:t>
            </a: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LHC ITs were identify from the </a:t>
            </a:r>
            <a:r>
              <a:rPr lang="en-GB" dirty="0" smtClean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the project to be “burned” by the collision debris</a:t>
            </a:r>
            <a:endParaRPr lang="en-GB" dirty="0" smtClean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Dated in 2008</a:t>
            </a: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 cm diameter bore</a:t>
            </a: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BS design:</a:t>
            </a:r>
          </a:p>
          <a:p>
            <a:pPr marL="742950" lvl="1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Intercept</a:t>
            </a: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4 W/m from collision debris</a:t>
            </a:r>
          </a:p>
          <a:p>
            <a:pPr marL="742950" lvl="1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Perforated</a:t>
            </a:r>
            <a:r>
              <a:rPr lang="en-GB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beam screen</a:t>
            </a:r>
          </a:p>
        </p:txBody>
      </p:sp>
    </p:spTree>
    <p:extLst>
      <p:ext uri="{BB962C8B-B14F-4D97-AF65-F5344CB8AC3E}">
        <p14:creationId xmlns:p14="http://schemas.microsoft.com/office/powerpoint/2010/main" val="15770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Phase 1: 2-3 10</a:t>
            </a:r>
            <a:r>
              <a:rPr lang="en-GB" baseline="30000" dirty="0" smtClean="0"/>
              <a:t>34</a:t>
            </a:r>
            <a:r>
              <a:rPr lang="en-GB" dirty="0" smtClean="0"/>
              <a:t> Hz/cm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9" y="547200"/>
            <a:ext cx="4205470" cy="3185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800" y="547200"/>
            <a:ext cx="3394754" cy="2582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8369" y="2707689"/>
            <a:ext cx="4415631" cy="35740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590" y="3824837"/>
            <a:ext cx="4597780" cy="2544720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Despite the large bore diameter (15 cm), the vacuum system is not stable. A </a:t>
            </a:r>
            <a:r>
              <a:rPr lang="en-GB" sz="1600" dirty="0" smtClean="0">
                <a:solidFill>
                  <a:srgbClr val="FF3399"/>
                </a:solidFill>
              </a:rPr>
              <a:t>pressure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rgbClr val="FF3399"/>
                </a:solidFill>
              </a:rPr>
              <a:t>runaway</a:t>
            </a:r>
            <a:r>
              <a:rPr lang="en-GB" sz="1600" dirty="0" smtClean="0">
                <a:solidFill>
                  <a:schemeClr val="tx2"/>
                </a:solidFill>
              </a:rPr>
              <a:t> could be reached with 100 days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Despite the large pumping speed, the </a:t>
            </a:r>
            <a:r>
              <a:rPr lang="en-GB" sz="1600" dirty="0" smtClean="0">
                <a:solidFill>
                  <a:srgbClr val="FF3399"/>
                </a:solidFill>
              </a:rPr>
              <a:t>gas density limit </a:t>
            </a:r>
            <a:r>
              <a:rPr lang="en-GB" sz="1600" dirty="0" smtClean="0">
                <a:solidFill>
                  <a:schemeClr val="tx2"/>
                </a:solidFill>
              </a:rPr>
              <a:t>is reached within a few days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Clr>
                <a:srgbClr val="00CC99"/>
              </a:buClr>
            </a:pPr>
            <a:r>
              <a:rPr lang="en-GB" sz="1600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GB" sz="1600" dirty="0" smtClean="0">
                <a:solidFill>
                  <a:schemeClr val="tx2"/>
                </a:solidFill>
              </a:rPr>
              <a:t>Operating without a perforated beam screen is </a:t>
            </a:r>
            <a:r>
              <a:rPr lang="en-GB" sz="1600" dirty="0" smtClean="0">
                <a:solidFill>
                  <a:srgbClr val="FF3399"/>
                </a:solidFill>
              </a:rPr>
              <a:t>not viable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>
              <a:solidFill>
                <a:srgbClr val="FF0066"/>
              </a:solidFill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Phase 1: 2-3 10</a:t>
            </a:r>
            <a:r>
              <a:rPr lang="en-GB" baseline="30000" dirty="0" smtClean="0"/>
              <a:t>34</a:t>
            </a:r>
            <a:r>
              <a:rPr lang="en-GB" dirty="0" smtClean="0"/>
              <a:t> Hz/cm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14" y="917208"/>
            <a:ext cx="3965479" cy="311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5967" y="701772"/>
            <a:ext cx="4627321" cy="3489210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23865" y="4601319"/>
            <a:ext cx="8418711" cy="91350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A </a:t>
            </a:r>
            <a:r>
              <a:rPr lang="en-GB" b="1" dirty="0" smtClean="0">
                <a:solidFill>
                  <a:srgbClr val="FF0066"/>
                </a:solidFill>
              </a:rPr>
              <a:t>perforated</a:t>
            </a:r>
            <a:r>
              <a:rPr lang="en-GB" dirty="0" smtClean="0">
                <a:solidFill>
                  <a:srgbClr val="FF0066"/>
                </a:solidFill>
              </a:rPr>
              <a:t> </a:t>
            </a:r>
            <a:r>
              <a:rPr lang="en-GB" b="1" dirty="0" smtClean="0">
                <a:solidFill>
                  <a:srgbClr val="FF0066"/>
                </a:solidFill>
              </a:rPr>
              <a:t>beam screen </a:t>
            </a:r>
            <a:r>
              <a:rPr lang="en-GB" dirty="0" smtClean="0">
                <a:solidFill>
                  <a:srgbClr val="FF0066"/>
                </a:solidFill>
              </a:rPr>
              <a:t>brings vacuum stability, allows to control the gas density and provide the possibility for a </a:t>
            </a:r>
            <a:r>
              <a:rPr lang="en-GB" b="1" dirty="0" smtClean="0">
                <a:solidFill>
                  <a:srgbClr val="FF0066"/>
                </a:solidFill>
              </a:rPr>
              <a:t>mask</a:t>
            </a:r>
            <a:r>
              <a:rPr lang="en-GB" dirty="0" smtClean="0">
                <a:solidFill>
                  <a:srgbClr val="FF0066"/>
                </a:solidFill>
              </a:rPr>
              <a:t> to intercept the collision debris at a high temperature optimising the cryogenic budget and protecting the cold mass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29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HL-LHC: a-C coated shielded beam screen</a:t>
            </a:r>
            <a:endParaRPr lang="en-GB" dirty="0"/>
          </a:p>
        </p:txBody>
      </p:sp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/>
          <a:stretch/>
        </p:blipFill>
        <p:spPr>
          <a:xfrm>
            <a:off x="703862" y="547200"/>
            <a:ext cx="8283784" cy="5657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4668" y="5840299"/>
            <a:ext cx="470678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800" dirty="0"/>
              <a:t>Q1 beam screen / cold bore assembly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376127" y="5243436"/>
            <a:ext cx="338603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</a:rPr>
              <a:t>Courtesy C. </a:t>
            </a:r>
            <a:r>
              <a:rPr lang="en-GB" sz="2000" dirty="0" err="1" smtClean="0">
                <a:solidFill>
                  <a:schemeClr val="bg1"/>
                </a:solidFill>
                <a:cs typeface="Times New Roman" pitchFamily="18" charset="0"/>
              </a:rPr>
              <a:t>Garion</a:t>
            </a:r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</a:rPr>
              <a:t> TE-</a:t>
            </a:r>
            <a:r>
              <a:rPr lang="en-GB" sz="2000" dirty="0" err="1" smtClean="0">
                <a:solidFill>
                  <a:schemeClr val="bg1"/>
                </a:solidFill>
                <a:cs typeface="Times New Roman" pitchFamily="18" charset="0"/>
              </a:rPr>
              <a:t>VSC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075" y="924689"/>
            <a:ext cx="3493853" cy="33942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GB" sz="1800" dirty="0" smtClean="0"/>
              <a:t>Tungsten absorber: </a:t>
            </a:r>
          </a:p>
          <a:p>
            <a:pPr algn="l"/>
            <a:r>
              <a:rPr lang="en-GB" sz="1800" dirty="0" smtClean="0"/>
              <a:t>Heat load15-25 W/m</a:t>
            </a:r>
            <a:endParaRPr lang="en-GB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54497" y="1530133"/>
            <a:ext cx="576718" cy="58535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1525" y="808216"/>
            <a:ext cx="803553" cy="10361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7954" y="509269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800" dirty="0" smtClean="0"/>
              <a:t>Cooling tube</a:t>
            </a:r>
            <a:endParaRPr lang="en-GB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4931" y="1094400"/>
            <a:ext cx="803553" cy="8714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1360" y="762119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800" dirty="0" smtClean="0"/>
              <a:t>Thermal link</a:t>
            </a:r>
            <a:endParaRPr lang="en-GB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76127" y="4681161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800" dirty="0" smtClean="0"/>
              <a:t>Pumping slots</a:t>
            </a:r>
            <a:endParaRPr lang="en-GB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38743" y="3640292"/>
            <a:ext cx="1673978" cy="111346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3862" y="2148147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GB" sz="1800" dirty="0" smtClean="0"/>
              <a:t>Cu </a:t>
            </a:r>
            <a:r>
              <a:rPr lang="en-GB" sz="1800" dirty="0" err="1" smtClean="0"/>
              <a:t>colaminated</a:t>
            </a:r>
            <a:r>
              <a:rPr lang="en-GB" sz="1800" dirty="0" smtClean="0"/>
              <a:t> </a:t>
            </a:r>
          </a:p>
          <a:p>
            <a:pPr algn="l"/>
            <a:r>
              <a:rPr lang="en-GB" sz="1800" dirty="0" smtClean="0"/>
              <a:t>on P506</a:t>
            </a:r>
            <a:endParaRPr lang="en-GB" sz="1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58686" y="2857194"/>
            <a:ext cx="420831" cy="8546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01306" y="786622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GB" sz="1800" dirty="0" smtClean="0">
                <a:solidFill>
                  <a:schemeClr val="accent6"/>
                </a:solidFill>
              </a:rPr>
              <a:t>Cold bore</a:t>
            </a:r>
          </a:p>
          <a:p>
            <a:pPr algn="l"/>
            <a:r>
              <a:rPr lang="en-GB" sz="1800" dirty="0" smtClean="0">
                <a:solidFill>
                  <a:schemeClr val="accent6"/>
                </a:solidFill>
              </a:rPr>
              <a:t>4mm thick 316LN</a:t>
            </a:r>
            <a:endParaRPr lang="en-GB" sz="1800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150" y="1679045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sz="1800" dirty="0" smtClean="0"/>
              <a:t>Sliding ring </a:t>
            </a:r>
            <a:endParaRPr lang="en-GB" sz="1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27778" y="2031288"/>
            <a:ext cx="367265" cy="3563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62958" y="4006838"/>
            <a:ext cx="2474767" cy="3077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indent="0" algn="ctr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>
                <a:solidFill>
                  <a:schemeClr val="accent5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>
                <a:solidFill>
                  <a:schemeClr val="accent5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>
                <a:solidFill>
                  <a:schemeClr val="accent5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GB" sz="1800" dirty="0" smtClean="0"/>
              <a:t>Elastic supporting system</a:t>
            </a:r>
            <a:endParaRPr lang="en-GB" sz="18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648176" y="3809701"/>
            <a:ext cx="214782" cy="26085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" y="5333484"/>
            <a:ext cx="1867113" cy="8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HL-LHC: Beam aperture</a:t>
            </a:r>
            <a:endParaRPr lang="en-GB" dirty="0"/>
          </a:p>
        </p:txBody>
      </p: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330" y="547201"/>
            <a:ext cx="4305669" cy="321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820147"/>
            <a:ext cx="4838331" cy="1949686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Coil aperture: 150 mm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baseline="30000" dirty="0" smtClean="0">
              <a:solidFill>
                <a:schemeClr val="tx2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400" baseline="30000" dirty="0" smtClean="0">
                <a:solidFill>
                  <a:schemeClr val="tx2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Taking into account shielding, cooling tube, cold bore and beam screen, the available aperture is: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dirty="0" smtClean="0">
              <a:solidFill>
                <a:schemeClr val="tx2"/>
              </a:solidFill>
            </a:endParaRPr>
          </a:p>
          <a:p>
            <a:pPr>
              <a:buClr>
                <a:srgbClr val="00CC99"/>
              </a:buClr>
            </a:pPr>
            <a:r>
              <a:rPr lang="en-GB" sz="1400" dirty="0" smtClean="0">
                <a:solidFill>
                  <a:srgbClr val="0055A0"/>
                </a:solidFill>
              </a:rPr>
              <a:t>    a) 99.7/99.7 for 16 mm thick shielding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dirty="0" smtClean="0">
              <a:solidFill>
                <a:srgbClr val="FF0066"/>
              </a:solidFill>
            </a:endParaRPr>
          </a:p>
          <a:p>
            <a:pPr>
              <a:buClr>
                <a:srgbClr val="00CC99"/>
              </a:buClr>
            </a:pPr>
            <a:r>
              <a:rPr lang="en-GB" sz="1400" dirty="0" smtClean="0">
                <a:solidFill>
                  <a:srgbClr val="0055A0"/>
                </a:solidFill>
              </a:rPr>
              <a:t>    b) 119.7/119.7 for 6 mm thick shielding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dirty="0">
              <a:solidFill>
                <a:srgbClr val="FF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17190"/>
          <a:stretch/>
        </p:blipFill>
        <p:spPr>
          <a:xfrm>
            <a:off x="1799556" y="3761447"/>
            <a:ext cx="4467200" cy="2592647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16845" y="2769833"/>
            <a:ext cx="4588320" cy="636506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Vacuum stability and cold mass protection cost an aperture reduction of 33% &amp; 22%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26877" y="5876334"/>
            <a:ext cx="2745731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cs typeface="Times New Roman" pitchFamily="18" charset="0"/>
              </a:rPr>
              <a:t>Courtesy C. </a:t>
            </a:r>
            <a:r>
              <a:rPr lang="en-GB" sz="1600" dirty="0" err="1" smtClean="0">
                <a:solidFill>
                  <a:schemeClr val="bg1"/>
                </a:solidFill>
                <a:cs typeface="Times New Roman" pitchFamily="18" charset="0"/>
              </a:rPr>
              <a:t>Garion</a:t>
            </a:r>
            <a:r>
              <a:rPr lang="en-GB" sz="1600" dirty="0" smtClean="0">
                <a:solidFill>
                  <a:schemeClr val="bg1"/>
                </a:solidFill>
                <a:cs typeface="Times New Roman" pitchFamily="18" charset="0"/>
              </a:rPr>
              <a:t> TE-</a:t>
            </a:r>
            <a:r>
              <a:rPr lang="en-GB" sz="1600" dirty="0" err="1" smtClean="0">
                <a:solidFill>
                  <a:schemeClr val="bg1"/>
                </a:solidFill>
                <a:cs typeface="Times New Roman" pitchFamily="18" charset="0"/>
              </a:rPr>
              <a:t>VSC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5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28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3. </a:t>
            </a:r>
            <a:r>
              <a:rPr lang="en-GB" sz="4000" dirty="0" smtClean="0">
                <a:solidFill>
                  <a:srgbClr val="FF0066"/>
                </a:solidFill>
              </a:rPr>
              <a:t>Operating temperature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Natural Warm Up of a St. Steel Cold Bore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73" y="582549"/>
            <a:ext cx="8013927" cy="5225420"/>
          </a:xfrm>
          <a:prstGeom prst="rect">
            <a:avLst/>
          </a:prstGeom>
        </p:spPr>
      </p:pic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53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482" y="429166"/>
            <a:ext cx="8415366" cy="54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600" dirty="0" smtClean="0">
                <a:solidFill>
                  <a:srgbClr val="3366FF"/>
                </a:solidFill>
              </a:rPr>
              <a:t>Outline</a:t>
            </a:r>
            <a:endParaRPr lang="en-US" sz="2600" dirty="0" smtClean="0"/>
          </a:p>
          <a:p>
            <a:pPr algn="ctr">
              <a:buClr>
                <a:schemeClr val="accent1"/>
              </a:buClr>
            </a:pPr>
            <a:endParaRPr lang="en-US" dirty="0" smtClean="0"/>
          </a:p>
          <a:p>
            <a:pPr>
              <a:buClr>
                <a:srgbClr val="00CC99"/>
              </a:buClr>
            </a:pPr>
            <a:endParaRPr lang="en-US" sz="2000" dirty="0" smtClean="0"/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Introduction</a:t>
            </a: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endParaRPr lang="en-US" sz="2400" dirty="0" smtClean="0">
              <a:solidFill>
                <a:srgbClr val="FF0066"/>
              </a:solidFill>
            </a:endParaRP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Vacuum Stability</a:t>
            </a: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endParaRPr lang="en-US" sz="2400" dirty="0" smtClean="0">
              <a:solidFill>
                <a:srgbClr val="FF0066"/>
              </a:solidFill>
            </a:endParaRP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Operating temperature</a:t>
            </a: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endParaRPr lang="en-US" sz="2400" dirty="0">
              <a:solidFill>
                <a:srgbClr val="FF0066"/>
              </a:solidFill>
            </a:endParaRP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Impedance</a:t>
            </a: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endParaRPr lang="en-US" sz="2400" dirty="0">
              <a:solidFill>
                <a:srgbClr val="FF0066"/>
              </a:solidFill>
            </a:endParaRP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Vacuum conditioning and beam scrubbing</a:t>
            </a: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endParaRPr lang="en-US" sz="2400" dirty="0">
              <a:solidFill>
                <a:srgbClr val="FF0066"/>
              </a:solidFill>
            </a:endParaRPr>
          </a:p>
          <a:p>
            <a:pPr marL="457200" indent="-457200" algn="ctr">
              <a:buClr>
                <a:schemeClr val="accent6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rgbClr val="FF0066"/>
                </a:solidFill>
              </a:rPr>
              <a:t>Summary</a:t>
            </a:r>
          </a:p>
          <a:p>
            <a:pPr marL="457200" indent="-457200" algn="ctr">
              <a:buClr>
                <a:srgbClr val="00CC99"/>
              </a:buClr>
              <a:buAutoNum type="arabicPeriod"/>
            </a:pPr>
            <a:endParaRPr lang="en-US" sz="2000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9BA5AC3A-CD94-422D-AB47-D4CBF5C4875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54000" y="24746"/>
            <a:ext cx="86995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smtClean="0">
                <a:solidFill>
                  <a:srgbClr val="3366FF"/>
                </a:solidFill>
              </a:rPr>
              <a:t>Vacuum Transients: T Oscillations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5" y="523195"/>
            <a:ext cx="8950231" cy="16004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Transients are due to an </a:t>
            </a:r>
            <a:r>
              <a:rPr lang="en-GB" sz="1400" dirty="0">
                <a:solidFill>
                  <a:srgbClr val="FF0066"/>
                </a:solidFill>
              </a:rPr>
              <a:t>excess of </a:t>
            </a:r>
            <a:r>
              <a:rPr lang="en-GB" sz="1400" dirty="0" err="1">
                <a:solidFill>
                  <a:srgbClr val="FF0066"/>
                </a:solidFill>
              </a:rPr>
              <a:t>physisorbed</a:t>
            </a:r>
            <a:r>
              <a:rPr lang="en-GB" sz="1400" dirty="0">
                <a:solidFill>
                  <a:srgbClr val="FF0066"/>
                </a:solidFill>
              </a:rPr>
              <a:t> gas </a:t>
            </a:r>
            <a:r>
              <a:rPr lang="en-GB" sz="1400" dirty="0"/>
              <a:t>onto the beam </a:t>
            </a:r>
            <a:r>
              <a:rPr lang="en-GB" sz="1400" dirty="0" smtClean="0"/>
              <a:t>screen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Transients </a:t>
            </a:r>
            <a:r>
              <a:rPr lang="en-GB" sz="1400" dirty="0"/>
              <a:t>level </a:t>
            </a:r>
            <a:r>
              <a:rPr lang="en-GB" sz="1400" dirty="0" smtClean="0"/>
              <a:t>are a function of the </a:t>
            </a:r>
            <a:r>
              <a:rPr lang="en-GB" sz="1400" dirty="0"/>
              <a:t>gas species, the local pumping speed, the temperature, the driving mechanism (temperature excursion, electron cloud, synchrotron radiation, ion bombardment, particle loss …)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Appropriate </a:t>
            </a:r>
            <a:r>
              <a:rPr lang="en-GB" sz="1400" dirty="0">
                <a:solidFill>
                  <a:srgbClr val="FF0066"/>
                </a:solidFill>
              </a:rPr>
              <a:t>cooling scenario </a:t>
            </a:r>
            <a:r>
              <a:rPr lang="en-GB" sz="1400" dirty="0"/>
              <a:t>with decoupling between cold bore and beam screen with </a:t>
            </a:r>
            <a:r>
              <a:rPr lang="en-GB" sz="1400" dirty="0" smtClean="0"/>
              <a:t>the possibility </a:t>
            </a:r>
            <a:r>
              <a:rPr lang="en-GB" sz="1400" dirty="0"/>
              <a:t>of </a:t>
            </a:r>
            <a:r>
              <a:rPr lang="en-GB" sz="1400" dirty="0">
                <a:solidFill>
                  <a:srgbClr val="FF0066"/>
                </a:solidFill>
              </a:rPr>
              <a:t>BS warming up</a:t>
            </a:r>
            <a:r>
              <a:rPr lang="en-GB" sz="1400" dirty="0"/>
              <a:t> to 80 K have been implemented in the LHC base line 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62045" y="5165526"/>
            <a:ext cx="2351906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cs typeface="Times New Roman" pitchFamily="18" charset="0"/>
              </a:rPr>
              <a:t>V. </a:t>
            </a:r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Baglin </a:t>
            </a:r>
            <a:r>
              <a:rPr lang="en-GB" sz="900" i="1" dirty="0" smtClean="0">
                <a:solidFill>
                  <a:srgbClr val="000000"/>
                </a:solidFill>
                <a:cs typeface="Times New Roman" pitchFamily="18" charset="0"/>
              </a:rPr>
              <a:t>et al</a:t>
            </a:r>
            <a:r>
              <a:rPr lang="en-GB" sz="900" dirty="0" smtClean="0">
                <a:solidFill>
                  <a:srgbClr val="000000"/>
                </a:solidFill>
                <a:cs typeface="Times New Roman" pitchFamily="18" charset="0"/>
              </a:rPr>
              <a:t>, Proc. EPAC 02, Paris 2002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380552" y="2331032"/>
            <a:ext cx="3700281" cy="359507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dirty="0">
                <a:solidFill>
                  <a:srgbClr val="00CC99"/>
                </a:solidFill>
              </a:rPr>
              <a:t>In a LHC-type mock –up </a:t>
            </a:r>
            <a:r>
              <a:rPr lang="en-GB" dirty="0" smtClean="0">
                <a:solidFill>
                  <a:srgbClr val="00CC99"/>
                </a:solidFill>
              </a:rPr>
              <a:t>(T </a:t>
            </a:r>
            <a:r>
              <a:rPr lang="en-GB" dirty="0">
                <a:solidFill>
                  <a:srgbClr val="00CC99"/>
                </a:solidFill>
              </a:rPr>
              <a:t>driven)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2456" y="2329938"/>
            <a:ext cx="1930566" cy="359507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dirty="0">
                <a:solidFill>
                  <a:srgbClr val="00CC99"/>
                </a:solidFill>
              </a:rPr>
              <a:t>In LHC (T driven)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76" y="2680694"/>
            <a:ext cx="4301323" cy="24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64616" y="5189326"/>
            <a:ext cx="1539184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cs typeface="Times New Roman" pitchFamily="18" charset="0"/>
              </a:rPr>
              <a:t>Fill 2177, 1</a:t>
            </a:r>
            <a:r>
              <a:rPr lang="en-GB" sz="900" baseline="30000" dirty="0">
                <a:solidFill>
                  <a:srgbClr val="000000"/>
                </a:solidFill>
                <a:cs typeface="Times New Roman" pitchFamily="18" charset="0"/>
              </a:rPr>
              <a:t>st</a:t>
            </a:r>
            <a:r>
              <a:rPr lang="en-GB" sz="900" dirty="0">
                <a:solidFill>
                  <a:srgbClr val="000000"/>
                </a:solidFill>
                <a:cs typeface="Times New Roman" pitchFamily="18" charset="0"/>
              </a:rPr>
              <a:t> October 2011</a:t>
            </a:r>
            <a:endParaRPr lang="en-US" sz="9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39896" y="5613105"/>
            <a:ext cx="8392566" cy="35950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Beam screen heaters in LHC are used to flush the gas towards the cold bore 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598" y="2680694"/>
            <a:ext cx="3963752" cy="2431343"/>
          </a:xfrm>
          <a:prstGeom prst="rect">
            <a:avLst/>
          </a:prstGeom>
        </p:spPr>
      </p:pic>
      <p:sp>
        <p:nvSpPr>
          <p:cNvPr id="13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56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9BA5AC3A-CD94-422D-AB47-D4CBF5C4875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54000" y="24746"/>
            <a:ext cx="86995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smtClean="0">
                <a:solidFill>
                  <a:srgbClr val="3366FF"/>
                </a:solidFill>
              </a:rPr>
              <a:t>Vacuum Transients: SR and Electron Cloud Driven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630" y="640563"/>
            <a:ext cx="3452124" cy="160043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Transients are due to an </a:t>
            </a:r>
            <a:r>
              <a:rPr lang="en-GB" sz="1400" dirty="0">
                <a:solidFill>
                  <a:srgbClr val="FF0066"/>
                </a:solidFill>
              </a:rPr>
              <a:t>excess of </a:t>
            </a:r>
            <a:r>
              <a:rPr lang="en-GB" sz="1400" dirty="0" err="1">
                <a:solidFill>
                  <a:srgbClr val="FF0066"/>
                </a:solidFill>
              </a:rPr>
              <a:t>physisorbed</a:t>
            </a:r>
            <a:r>
              <a:rPr lang="en-GB" sz="1400" dirty="0">
                <a:solidFill>
                  <a:srgbClr val="FF0066"/>
                </a:solidFill>
              </a:rPr>
              <a:t> gas </a:t>
            </a:r>
            <a:r>
              <a:rPr lang="en-GB" sz="1400" dirty="0"/>
              <a:t>onto the beam </a:t>
            </a:r>
            <a:r>
              <a:rPr lang="en-GB" sz="1400" dirty="0" smtClean="0"/>
              <a:t>screen.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 smtClean="0"/>
              <a:t>For mitigation: beam </a:t>
            </a:r>
            <a:r>
              <a:rPr lang="en-GB" sz="1400" dirty="0"/>
              <a:t>screen’s surface must be </a:t>
            </a:r>
            <a:r>
              <a:rPr lang="en-GB" sz="1400" dirty="0" smtClean="0"/>
              <a:t>bared </a:t>
            </a:r>
            <a:r>
              <a:rPr lang="en-GB" sz="1400" i="1" dirty="0" smtClean="0"/>
              <a:t>i.e. </a:t>
            </a:r>
            <a:r>
              <a:rPr lang="en-GB" sz="1400" dirty="0" smtClean="0"/>
              <a:t>free of </a:t>
            </a:r>
            <a:r>
              <a:rPr lang="en-GB" sz="1400" dirty="0" err="1" smtClean="0"/>
              <a:t>physisorbed</a:t>
            </a:r>
            <a:r>
              <a:rPr lang="en-GB" sz="1400" dirty="0" smtClean="0"/>
              <a:t> molecules.</a:t>
            </a: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</p:txBody>
      </p:sp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" y="2686503"/>
            <a:ext cx="4288476" cy="25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8700" y="2331032"/>
            <a:ext cx="3883985" cy="359507"/>
          </a:xfrm>
          <a:prstGeom prst="rect">
            <a:avLst/>
          </a:prstGeom>
        </p:spPr>
        <p:txBody>
          <a:bodyPr wrap="none" lIns="81711" tIns="40855" rIns="81711" bIns="40855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dirty="0">
                <a:solidFill>
                  <a:srgbClr val="00CC99"/>
                </a:solidFill>
              </a:rPr>
              <a:t>In a LHC-type mock –up (SR driven)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54000" y="5749353"/>
            <a:ext cx="8392566" cy="35950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Beam screen heaters in LHC are used to flush the gas towards the cold bore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2802" y="4085451"/>
            <a:ext cx="4220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US" altLang="en-US" sz="1400" dirty="0" err="1" smtClean="0">
                <a:sym typeface="Symbol" panose="05050102010706020507" pitchFamily="18" charset="2"/>
              </a:rPr>
              <a:t>Physisorbed</a:t>
            </a:r>
            <a:r>
              <a:rPr lang="en-US" altLang="en-US" sz="1400" dirty="0" smtClean="0">
                <a:sym typeface="Symbol" panose="05050102010706020507" pitchFamily="18" charset="2"/>
              </a:rPr>
              <a:t> gas can be redistributed </a:t>
            </a:r>
            <a:r>
              <a:rPr lang="en-US" altLang="en-US" sz="1400" i="1" dirty="0" smtClean="0">
                <a:sym typeface="Symbol" panose="05050102010706020507" pitchFamily="18" charset="2"/>
              </a:rPr>
              <a:t>e.g. </a:t>
            </a:r>
            <a:r>
              <a:rPr lang="en-US" altLang="en-US" sz="1400" dirty="0" smtClean="0">
                <a:sym typeface="Symbol" panose="05050102010706020507" pitchFamily="18" charset="2"/>
              </a:rPr>
              <a:t>after a magnet quench.</a:t>
            </a:r>
          </a:p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ym typeface="Symbol" panose="05050102010706020507" pitchFamily="18" charset="2"/>
              </a:rPr>
              <a:t>This might have consequences on the pressure level and also heat load onto the cryogenic system.</a:t>
            </a:r>
          </a:p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ym typeface="Symbol" panose="05050102010706020507" pitchFamily="18" charset="2"/>
              </a:rPr>
              <a:t>BS heaters are installed to flush the gas towards the CB.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82553" y="3565869"/>
            <a:ext cx="3970947" cy="2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GB" sz="1000" dirty="0" smtClean="0"/>
              <a:t>V. Baglin, Proc. of LHC Project Workshop 2004, Chamonix, France</a:t>
            </a:r>
            <a:endParaRPr lang="en-GB" sz="1000" dirty="0"/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2" y="527016"/>
            <a:ext cx="3812494" cy="303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09031" y="5261723"/>
            <a:ext cx="3970947" cy="2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GB" sz="1000" dirty="0" smtClean="0"/>
              <a:t>V. Baglin, Proc. of LHC Project Workshop 2004, Chamonix, France</a:t>
            </a:r>
            <a:endParaRPr lang="en-GB" sz="1000" dirty="0"/>
          </a:p>
        </p:txBody>
      </p:sp>
      <p:sp>
        <p:nvSpPr>
          <p:cNvPr id="15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0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 covered with an “excess” amount of coverage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702" y="1189549"/>
            <a:ext cx="6019800" cy="288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46" y="4585757"/>
            <a:ext cx="9096570" cy="95410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Recycling of an excessive coverage of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leads to a transient pressure spike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 smtClean="0"/>
              <a:t> A new equilibrium pressure is reached after several hours of photon irradiation </a:t>
            </a: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2289" y="4084475"/>
            <a:ext cx="2735032" cy="2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GB" sz="1000" dirty="0" smtClean="0"/>
              <a:t>V. Baglin, Proc. of EPAC 2002, Paris, France</a:t>
            </a:r>
            <a:endParaRPr lang="en-GB" sz="1000" dirty="0"/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3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LHC pressure transients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124" y="479121"/>
            <a:ext cx="4910876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76" y="906343"/>
            <a:ext cx="5030876" cy="2130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1136" y="3479517"/>
            <a:ext cx="2561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JM Jiménez, Vacuum 84(2009)2-7 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152399" y="3882213"/>
            <a:ext cx="8606971" cy="116954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Temperature oscillations of +/- 1 K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 smtClean="0"/>
              <a:t> Pressure excursions of a few 10</a:t>
            </a:r>
            <a:r>
              <a:rPr lang="en-GB" sz="1400" baseline="30000" dirty="0" smtClean="0"/>
              <a:t>-8</a:t>
            </a:r>
            <a:r>
              <a:rPr lang="en-GB" sz="1400" dirty="0" smtClean="0"/>
              <a:t> mbar when operating at particular temperature</a:t>
            </a:r>
          </a:p>
          <a:p>
            <a:pPr>
              <a:buClr>
                <a:srgbClr val="00CC99"/>
              </a:buClr>
            </a:pPr>
            <a:endParaRPr lang="en-GB" sz="1400" dirty="0"/>
          </a:p>
          <a:p>
            <a:pPr>
              <a:buClr>
                <a:srgbClr val="00CC99"/>
              </a:buClr>
              <a:buFontTx/>
              <a:buChar char="•"/>
            </a:pPr>
            <a:endParaRPr lang="en-GB" sz="1400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311641" y="4937715"/>
            <a:ext cx="6520715" cy="77500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Identification of desorption temperature is needed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66"/>
                </a:solidFill>
              </a:rPr>
              <a:t>F</a:t>
            </a:r>
            <a:r>
              <a:rPr lang="en-GB" dirty="0" smtClean="0">
                <a:solidFill>
                  <a:srgbClr val="FF0066"/>
                </a:solidFill>
              </a:rPr>
              <a:t>eed forward technique to control BS temperature is needed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50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2116"/>
            <a:ext cx="9144000" cy="547200"/>
          </a:xfrm>
        </p:spPr>
        <p:txBody>
          <a:bodyPr/>
          <a:lstStyle/>
          <a:p>
            <a:r>
              <a:rPr lang="en-GB" dirty="0" smtClean="0"/>
              <a:t>FCC Kick-Off Feb 2014: </a:t>
            </a:r>
            <a:br>
              <a:rPr lang="en-GB" dirty="0" smtClean="0"/>
            </a:br>
            <a:r>
              <a:rPr lang="en-GB" dirty="0" smtClean="0"/>
              <a:t>Operating temperature of the FCC-</a:t>
            </a:r>
            <a:r>
              <a:rPr lang="en-GB" dirty="0" err="1" smtClean="0"/>
              <a:t>hh</a:t>
            </a:r>
            <a:r>
              <a:rPr lang="en-GB" dirty="0" smtClean="0"/>
              <a:t> beam screen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505" y="1299617"/>
            <a:ext cx="6059338" cy="4549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7606" y="4049439"/>
            <a:ext cx="3240360" cy="1169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But at 100K the impedance is about twice as high as at 50K</a:t>
            </a:r>
          </a:p>
          <a:p>
            <a:endParaRPr lang="en-US" sz="1400" dirty="0" smtClean="0"/>
          </a:p>
          <a:p>
            <a:r>
              <a:rPr lang="en-US" sz="1400" dirty="0" smtClean="0"/>
              <a:t>Choose 50K</a:t>
            </a:r>
            <a:endParaRPr lang="en-US" sz="1400" dirty="0"/>
          </a:p>
          <a:p>
            <a:r>
              <a:rPr lang="en-US" sz="1400" dirty="0" smtClean="0"/>
              <a:t>Need 100MW for cooling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14569" y="1687297"/>
            <a:ext cx="18750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P. Lebrun et al.</a:t>
            </a:r>
          </a:p>
          <a:p>
            <a:pPr algn="ctr"/>
            <a:r>
              <a:rPr lang="en-GB" sz="1400" dirty="0" smtClean="0"/>
              <a:t>CERN ATS 2013-006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5605" y="920529"/>
            <a:ext cx="8606971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Based on preliminary considerations</a:t>
            </a:r>
          </a:p>
        </p:txBody>
      </p:sp>
      <p:sp>
        <p:nvSpPr>
          <p:cNvPr id="10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3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 with a-C coating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469" y="672520"/>
            <a:ext cx="6317560" cy="4752572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098850" y="5613073"/>
            <a:ext cx="4947836" cy="35950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0066"/>
                </a:solidFill>
              </a:rPr>
              <a:t>Impact of the surface material and roughness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1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 with a-C </a:t>
            </a:r>
            <a:r>
              <a:rPr lang="en-GB" dirty="0"/>
              <a:t>coating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56" y="1389029"/>
            <a:ext cx="2674269" cy="2031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3581" y="632882"/>
            <a:ext cx="6085105" cy="46104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56" y="5243376"/>
            <a:ext cx="8606971" cy="73865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400" dirty="0"/>
              <a:t> </a:t>
            </a:r>
            <a:r>
              <a:rPr lang="en-GB" sz="1400" dirty="0" smtClean="0"/>
              <a:t>HL-LHC base line:</a:t>
            </a:r>
          </a:p>
          <a:p>
            <a:pPr marL="742950" lvl="1" indent="-285750">
              <a:buClr>
                <a:srgbClr val="00CC99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 </a:t>
            </a:r>
            <a:r>
              <a:rPr lang="en-GB" sz="1400" dirty="0" smtClean="0"/>
              <a:t>Beam screens at 5-20 in the matching sections</a:t>
            </a:r>
          </a:p>
          <a:p>
            <a:pPr marL="742950" lvl="1" indent="-285750">
              <a:buClr>
                <a:srgbClr val="00CC99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 </a:t>
            </a:r>
            <a:r>
              <a:rPr lang="en-GB" sz="1400" dirty="0" smtClean="0"/>
              <a:t>Beam screens at 60-80 K in the Inner Triplets of the high luminosity insertions</a:t>
            </a:r>
          </a:p>
        </p:txBody>
      </p:sp>
      <p:sp>
        <p:nvSpPr>
          <p:cNvPr id="9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2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37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4</a:t>
            </a:r>
            <a:r>
              <a:rPr lang="en-GB" sz="4000" dirty="0" smtClean="0"/>
              <a:t>. </a:t>
            </a:r>
            <a:r>
              <a:rPr lang="en-GB" sz="4000" dirty="0" smtClean="0">
                <a:solidFill>
                  <a:srgbClr val="FF0066"/>
                </a:solidFill>
              </a:rPr>
              <a:t>Impedance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Holes - Shape - Distance - Coaxial space - Power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65600" y="569459"/>
            <a:ext cx="4978399" cy="2975608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Impedance is reduced by </a:t>
            </a:r>
            <a:r>
              <a:rPr lang="en-GB" sz="1400" dirty="0" smtClean="0">
                <a:solidFill>
                  <a:srgbClr val="FF3399"/>
                </a:solidFill>
              </a:rPr>
              <a:t>elongating</a:t>
            </a:r>
            <a:r>
              <a:rPr lang="en-GB" sz="1400" dirty="0" smtClean="0">
                <a:solidFill>
                  <a:schemeClr val="tx2"/>
                </a:solidFill>
              </a:rPr>
              <a:t> the hole parallel to the axis of the pipe</a:t>
            </a:r>
          </a:p>
          <a:p>
            <a:pPr lvl="1">
              <a:buClr>
                <a:srgbClr val="00CC99"/>
              </a:buClr>
            </a:pPr>
            <a:r>
              <a:rPr lang="en-GB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Pumping slots</a:t>
            </a:r>
            <a:endParaRPr lang="en-GB" sz="1400" dirty="0">
              <a:solidFill>
                <a:schemeClr val="tx2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endParaRPr lang="en-US" sz="1100" dirty="0" smtClean="0">
              <a:solidFill>
                <a:srgbClr val="0055A0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400" dirty="0">
                <a:solidFill>
                  <a:srgbClr val="0055A0"/>
                </a:solidFill>
              </a:rPr>
              <a:t> </a:t>
            </a:r>
            <a:r>
              <a:rPr lang="en-US" sz="1400" dirty="0" smtClean="0">
                <a:solidFill>
                  <a:srgbClr val="FF3399"/>
                </a:solidFill>
              </a:rPr>
              <a:t>Coupling is </a:t>
            </a:r>
            <a:r>
              <a:rPr lang="en-US" sz="1400" dirty="0" err="1" smtClean="0">
                <a:solidFill>
                  <a:srgbClr val="FF3399"/>
                </a:solidFill>
              </a:rPr>
              <a:t>minimised</a:t>
            </a:r>
            <a:r>
              <a:rPr lang="en-US" sz="1400" dirty="0" smtClean="0">
                <a:solidFill>
                  <a:srgbClr val="FF3399"/>
                </a:solidFill>
              </a:rPr>
              <a:t> </a:t>
            </a:r>
            <a:r>
              <a:rPr lang="en-US" sz="1400" dirty="0" smtClean="0">
                <a:solidFill>
                  <a:srgbClr val="0055A0"/>
                </a:solidFill>
              </a:rPr>
              <a:t>providing the axial spacing of the holes is not uniform within an accuracy of 1%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sz="1100" dirty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FF3399"/>
                </a:solidFill>
              </a:rPr>
              <a:t>Trapped modes </a:t>
            </a:r>
            <a:r>
              <a:rPr lang="en-GB" sz="1400" dirty="0">
                <a:solidFill>
                  <a:schemeClr val="tx2"/>
                </a:solidFill>
              </a:rPr>
              <a:t>produces sharp resonance peaks</a:t>
            </a:r>
          </a:p>
          <a:p>
            <a:pPr lvl="1">
              <a:buClr>
                <a:srgbClr val="00CC99"/>
              </a:buClr>
            </a:pPr>
            <a:r>
              <a:rPr lang="en-GB" sz="1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sz="1400" dirty="0" smtClean="0">
                <a:solidFill>
                  <a:srgbClr val="FF3399"/>
                </a:solidFill>
              </a:rPr>
              <a:t>Randomisation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>
                <a:solidFill>
                  <a:schemeClr val="tx2"/>
                </a:solidFill>
              </a:rPr>
              <a:t>of the holes distribution and length is </a:t>
            </a:r>
            <a:r>
              <a:rPr lang="en-GB" sz="1400" dirty="0" smtClean="0">
                <a:solidFill>
                  <a:schemeClr val="tx2"/>
                </a:solidFill>
              </a:rPr>
              <a:t>needed</a:t>
            </a:r>
          </a:p>
          <a:p>
            <a:pPr>
              <a:buClr>
                <a:srgbClr val="00CC99"/>
              </a:buClr>
            </a:pPr>
            <a:endParaRPr lang="en-US" sz="1100" dirty="0" smtClean="0">
              <a:solidFill>
                <a:srgbClr val="0055A0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400" dirty="0" smtClean="0">
                <a:solidFill>
                  <a:srgbClr val="0055A0"/>
                </a:solidFill>
              </a:rPr>
              <a:t> Power loss ~ P</a:t>
            </a:r>
            <a:r>
              <a:rPr lang="en-US" sz="1400" baseline="-25000" dirty="0" smtClean="0">
                <a:solidFill>
                  <a:srgbClr val="0055A0"/>
                </a:solidFill>
              </a:rPr>
              <a:t>0</a:t>
            </a:r>
            <a:r>
              <a:rPr lang="en-US" sz="1400" dirty="0" smtClean="0">
                <a:solidFill>
                  <a:srgbClr val="0055A0"/>
                </a:solidFill>
              </a:rPr>
              <a:t> </a:t>
            </a:r>
            <a:r>
              <a:rPr lang="en-US" sz="1400" dirty="0" err="1" smtClean="0">
                <a:solidFill>
                  <a:srgbClr val="0055A0"/>
                </a:solidFill>
              </a:rPr>
              <a:t>exp</a:t>
            </a:r>
            <a:r>
              <a:rPr lang="en-US" sz="1400" dirty="0" smtClean="0">
                <a:solidFill>
                  <a:srgbClr val="0055A0"/>
                </a:solidFill>
              </a:rPr>
              <a:t> (-T/W)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400" dirty="0">
                <a:solidFill>
                  <a:srgbClr val="0055A0"/>
                </a:solidFill>
              </a:rPr>
              <a:t> </a:t>
            </a:r>
            <a:r>
              <a:rPr lang="en-US" sz="1400" dirty="0" smtClean="0">
                <a:solidFill>
                  <a:srgbClr val="0055A0"/>
                </a:solidFill>
              </a:rPr>
              <a:t>P</a:t>
            </a:r>
            <a:r>
              <a:rPr lang="en-US" sz="1400" baseline="-25000" dirty="0" smtClean="0">
                <a:solidFill>
                  <a:srgbClr val="0055A0"/>
                </a:solidFill>
              </a:rPr>
              <a:t>0</a:t>
            </a:r>
            <a:r>
              <a:rPr lang="en-US" sz="1400" dirty="0" smtClean="0">
                <a:solidFill>
                  <a:srgbClr val="0055A0"/>
                </a:solidFill>
              </a:rPr>
              <a:t> ~ W</a:t>
            </a:r>
            <a:r>
              <a:rPr lang="en-US" sz="1400" baseline="30000" dirty="0" smtClean="0">
                <a:solidFill>
                  <a:srgbClr val="0055A0"/>
                </a:solidFill>
              </a:rPr>
              <a:t>4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dirty="0">
              <a:solidFill>
                <a:srgbClr val="FF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082" y="2376086"/>
            <a:ext cx="2293935" cy="674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8972" y="3080104"/>
            <a:ext cx="4553516" cy="513395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endParaRPr lang="en-US" sz="14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400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05" y="1587004"/>
            <a:ext cx="3682382" cy="709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095" y="3262108"/>
            <a:ext cx="3643788" cy="1777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05" y="791308"/>
            <a:ext cx="3411310" cy="667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979" y="3180102"/>
            <a:ext cx="3320065" cy="1475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980" y="4655688"/>
            <a:ext cx="3343049" cy="11056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66533" y="5094054"/>
            <a:ext cx="4332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Slot: Width, W= 1.5 , length = 8 +/-2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Longitudinally spaced by 16 +/- 2 between the axes of the slots</a:t>
            </a:r>
          </a:p>
          <a:p>
            <a:r>
              <a:rPr lang="en-GB" sz="1600" dirty="0" smtClean="0">
                <a:solidFill>
                  <a:schemeClr val="tx2"/>
                </a:solidFill>
              </a:rPr>
              <a:t>Wall thickness, T = 1 mm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58972" y="3336501"/>
            <a:ext cx="2172390" cy="369332"/>
          </a:xfrm>
          <a:prstGeom prst="rect">
            <a:avLst/>
          </a:prstGeom>
          <a:solidFill>
            <a:srgbClr val="DEB683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4.4 % transparency</a:t>
            </a:r>
            <a:endParaRPr lang="en-GB" dirty="0"/>
          </a:p>
        </p:txBody>
      </p:sp>
      <p:sp>
        <p:nvSpPr>
          <p:cNvPr id="17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2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 Resistivity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18" y="2704022"/>
            <a:ext cx="3161261" cy="2153323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53836" y="5707063"/>
            <a:ext cx="2482839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cs typeface="Times New Roman" pitchFamily="18" charset="0"/>
              </a:rPr>
              <a:t>Courtesy N. Kos TE-VSC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3524"/>
            <a:ext cx="8642576" cy="2052278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Design: R</a:t>
            </a:r>
            <a:r>
              <a:rPr lang="en-GB" sz="1600" baseline="-25000" dirty="0" smtClean="0">
                <a:solidFill>
                  <a:schemeClr val="tx2"/>
                </a:solidFill>
              </a:rPr>
              <a:t>S</a:t>
            </a:r>
            <a:r>
              <a:rPr lang="en-GB" sz="1600" dirty="0" smtClean="0">
                <a:solidFill>
                  <a:schemeClr val="tx2"/>
                </a:solidFill>
              </a:rPr>
              <a:t> = </a:t>
            </a:r>
            <a:r>
              <a:rPr lang="el-GR" sz="1600" dirty="0" smtClean="0">
                <a:solidFill>
                  <a:schemeClr val="tx2"/>
                </a:solidFill>
              </a:rPr>
              <a:t>ρ</a:t>
            </a:r>
            <a:r>
              <a:rPr lang="en-GB" sz="1600" dirty="0" smtClean="0">
                <a:solidFill>
                  <a:schemeClr val="tx2"/>
                </a:solidFill>
              </a:rPr>
              <a:t>/t =  </a:t>
            </a:r>
            <a:r>
              <a:rPr lang="en-US" sz="1600" dirty="0" smtClean="0">
                <a:solidFill>
                  <a:schemeClr val="tx2"/>
                </a:solidFill>
              </a:rPr>
              <a:t>3.6 10</a:t>
            </a:r>
            <a:r>
              <a:rPr lang="en-US" sz="1600" baseline="30000" dirty="0" smtClean="0">
                <a:solidFill>
                  <a:schemeClr val="tx2"/>
                </a:solidFill>
              </a:rPr>
              <a:t>-6</a:t>
            </a:r>
            <a:r>
              <a:rPr lang="en-US" sz="1600" dirty="0" smtClean="0">
                <a:solidFill>
                  <a:schemeClr val="tx2"/>
                </a:solidFill>
              </a:rPr>
              <a:t> Ohm at 4.2 K and 50 </a:t>
            </a:r>
            <a:r>
              <a:rPr lang="el-GR" sz="1600" dirty="0" smtClean="0">
                <a:solidFill>
                  <a:schemeClr val="tx2"/>
                </a:solidFill>
              </a:rPr>
              <a:t>μ</a:t>
            </a:r>
            <a:r>
              <a:rPr lang="en-GB" sz="1600" dirty="0" smtClean="0">
                <a:solidFill>
                  <a:schemeClr val="tx2"/>
                </a:solidFill>
              </a:rPr>
              <a:t>m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Produced: </a:t>
            </a:r>
          </a:p>
          <a:p>
            <a:pPr marL="742950" lvl="1" indent="-285750">
              <a:buClr>
                <a:srgbClr val="00CC99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R</a:t>
            </a:r>
            <a:r>
              <a:rPr lang="en-GB" sz="1600" baseline="-25000" dirty="0" smtClean="0">
                <a:solidFill>
                  <a:schemeClr val="tx2"/>
                </a:solidFill>
              </a:rPr>
              <a:t>S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</a:rPr>
              <a:t>= </a:t>
            </a:r>
            <a:r>
              <a:rPr lang="en-US" sz="1600" dirty="0" smtClean="0">
                <a:solidFill>
                  <a:schemeClr val="tx2"/>
                </a:solidFill>
              </a:rPr>
              <a:t>2.4 </a:t>
            </a:r>
            <a:r>
              <a:rPr lang="en-US" sz="1600" dirty="0">
                <a:solidFill>
                  <a:schemeClr val="tx2"/>
                </a:solidFill>
              </a:rPr>
              <a:t>10</a:t>
            </a:r>
            <a:r>
              <a:rPr lang="en-US" sz="1600" baseline="30000" dirty="0">
                <a:solidFill>
                  <a:schemeClr val="tx2"/>
                </a:solidFill>
              </a:rPr>
              <a:t>-6</a:t>
            </a:r>
            <a:r>
              <a:rPr lang="en-US" sz="1600" dirty="0">
                <a:solidFill>
                  <a:schemeClr val="tx2"/>
                </a:solidFill>
              </a:rPr>
              <a:t> Ohm at 4.2 K and </a:t>
            </a:r>
            <a:r>
              <a:rPr lang="en-US" sz="1600" dirty="0" smtClean="0">
                <a:solidFill>
                  <a:schemeClr val="tx2"/>
                </a:solidFill>
              </a:rPr>
              <a:t>75 </a:t>
            </a:r>
            <a:r>
              <a:rPr lang="el-GR" sz="1600" dirty="0">
                <a:solidFill>
                  <a:schemeClr val="tx2"/>
                </a:solidFill>
              </a:rPr>
              <a:t>μ</a:t>
            </a:r>
            <a:r>
              <a:rPr lang="en-GB" sz="1600" dirty="0" smtClean="0">
                <a:solidFill>
                  <a:schemeClr val="tx2"/>
                </a:solidFill>
              </a:rPr>
              <a:t>m</a:t>
            </a:r>
          </a:p>
          <a:p>
            <a:pPr marL="742950" lvl="1" indent="-285750">
              <a:buClr>
                <a:srgbClr val="00CC99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R</a:t>
            </a:r>
            <a:r>
              <a:rPr lang="en-GB" sz="1600" baseline="-25000" dirty="0" smtClean="0">
                <a:solidFill>
                  <a:schemeClr val="tx2"/>
                </a:solidFill>
              </a:rPr>
              <a:t>s</a:t>
            </a:r>
            <a:r>
              <a:rPr lang="en-GB" sz="1600" dirty="0" smtClean="0">
                <a:solidFill>
                  <a:schemeClr val="tx2"/>
                </a:solidFill>
              </a:rPr>
              <a:t> is constant in the range 5 – 20 K</a:t>
            </a:r>
            <a:endParaRPr lang="en-GB" sz="1600" dirty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00CC99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</a:rPr>
              <a:t>R</a:t>
            </a:r>
            <a:r>
              <a:rPr lang="en-GB" sz="1600" baseline="-25000" dirty="0" smtClean="0">
                <a:solidFill>
                  <a:schemeClr val="tx2"/>
                </a:solidFill>
              </a:rPr>
              <a:t>273K </a:t>
            </a:r>
            <a:r>
              <a:rPr lang="en-GB" sz="1600" dirty="0" smtClean="0">
                <a:solidFill>
                  <a:schemeClr val="tx2"/>
                </a:solidFill>
              </a:rPr>
              <a:t>/ R</a:t>
            </a:r>
            <a:r>
              <a:rPr lang="en-GB" sz="1600" baseline="-25000" dirty="0" smtClean="0">
                <a:solidFill>
                  <a:schemeClr val="tx2"/>
                </a:solidFill>
              </a:rPr>
              <a:t>4.2K</a:t>
            </a:r>
            <a:r>
              <a:rPr lang="en-GB" sz="1600" dirty="0" smtClean="0">
                <a:solidFill>
                  <a:schemeClr val="tx2"/>
                </a:solidFill>
              </a:rPr>
              <a:t> = 72</a:t>
            </a:r>
            <a:endParaRPr lang="en-GB" sz="1600" dirty="0">
              <a:solidFill>
                <a:schemeClr val="tx2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228" y="2217236"/>
            <a:ext cx="5161937" cy="3489827"/>
          </a:xfrm>
          <a:prstGeom prst="rect">
            <a:avLst/>
          </a:prstGeom>
        </p:spPr>
      </p:pic>
      <p:sp>
        <p:nvSpPr>
          <p:cNvPr id="10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1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1. </a:t>
            </a:r>
            <a:r>
              <a:rPr lang="en-GB" sz="4000" dirty="0" smtClean="0">
                <a:solidFill>
                  <a:srgbClr val="FF0066"/>
                </a:solidFill>
              </a:rPr>
              <a:t>Introduction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 a-C coating in IT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529" y="1042893"/>
            <a:ext cx="4421942" cy="2554120"/>
          </a:xfrm>
          <a:prstGeom prst="rect">
            <a:avLst/>
          </a:prstGeom>
        </p:spPr>
      </p:pic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328" y="1948601"/>
            <a:ext cx="3070633" cy="918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712" y="547200"/>
            <a:ext cx="4201545" cy="1313614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 a-C coating has </a:t>
            </a:r>
            <a:r>
              <a:rPr lang="en-GB" sz="1600" dirty="0">
                <a:solidFill>
                  <a:schemeClr val="tx2"/>
                </a:solidFill>
              </a:rPr>
              <a:t>a </a:t>
            </a:r>
            <a:r>
              <a:rPr lang="en-GB" sz="1600" dirty="0" smtClean="0">
                <a:solidFill>
                  <a:schemeClr val="tx2"/>
                </a:solidFill>
              </a:rPr>
              <a:t>very large </a:t>
            </a:r>
            <a:r>
              <a:rPr lang="en-GB" sz="1600" dirty="0">
                <a:solidFill>
                  <a:schemeClr val="tx2"/>
                </a:solidFill>
              </a:rPr>
              <a:t>resistivity: </a:t>
            </a:r>
          </a:p>
          <a:p>
            <a:pPr lvl="0">
              <a:buClr>
                <a:srgbClr val="00CC99"/>
              </a:buClr>
            </a:pPr>
            <a:r>
              <a:rPr lang="en-GB" sz="1600" dirty="0">
                <a:solidFill>
                  <a:schemeClr val="tx2"/>
                </a:solidFill>
              </a:rPr>
              <a:t>    </a:t>
            </a:r>
            <a:r>
              <a:rPr lang="en-GB" sz="1600" dirty="0" smtClean="0">
                <a:solidFill>
                  <a:schemeClr val="tx2"/>
                </a:solidFill>
              </a:rPr>
              <a:t>    ρ </a:t>
            </a:r>
            <a:r>
              <a:rPr lang="en-GB" sz="1600" dirty="0">
                <a:solidFill>
                  <a:schemeClr val="tx2"/>
                </a:solidFill>
              </a:rPr>
              <a:t>~  3 10</a:t>
            </a:r>
            <a:r>
              <a:rPr lang="en-GB" sz="1600" baseline="30000" dirty="0">
                <a:solidFill>
                  <a:schemeClr val="tx2"/>
                </a:solidFill>
              </a:rPr>
              <a:t>-5</a:t>
            </a:r>
            <a:r>
              <a:rPr lang="en-GB" sz="1600" dirty="0">
                <a:solidFill>
                  <a:schemeClr val="tx2"/>
                </a:solidFill>
              </a:rPr>
              <a:t> Ohm </a:t>
            </a:r>
            <a:r>
              <a:rPr lang="en-GB" sz="1600" dirty="0" smtClean="0">
                <a:solidFill>
                  <a:schemeClr val="tx2"/>
                </a:solidFill>
              </a:rPr>
              <a:t>m at 300 K</a:t>
            </a:r>
            <a:endParaRPr lang="en-GB" sz="1600" dirty="0">
              <a:solidFill>
                <a:schemeClr val="tx2"/>
              </a:solidFill>
            </a:endParaRPr>
          </a:p>
          <a:p>
            <a:pPr lvl="0">
              <a:buClr>
                <a:srgbClr val="00CC99"/>
              </a:buClr>
            </a:pPr>
            <a:r>
              <a:rPr lang="en-GB" sz="1600" dirty="0">
                <a:solidFill>
                  <a:schemeClr val="tx2"/>
                </a:solidFill>
              </a:rPr>
              <a:t>  </a:t>
            </a:r>
            <a:r>
              <a:rPr lang="en-GB" sz="1600" dirty="0" smtClean="0">
                <a:solidFill>
                  <a:schemeClr val="tx2"/>
                </a:solidFill>
              </a:rPr>
              <a:t>      </a:t>
            </a:r>
            <a:r>
              <a:rPr lang="en-GB" sz="1600" dirty="0">
                <a:solidFill>
                  <a:schemeClr val="tx2"/>
                </a:solidFill>
              </a:rPr>
              <a:t>so  R =  60 Ohm for 500 nm thick layer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712" y="4567626"/>
            <a:ext cx="8642576" cy="1806057"/>
          </a:xfrm>
          <a:prstGeom prst="rect">
            <a:avLst/>
          </a:prstGeom>
        </p:spPr>
        <p:txBody>
          <a:bodyPr wrap="square" lIns="81711" tIns="40855" rIns="81711" bIns="40855">
            <a:spAutoFit/>
          </a:bodyPr>
          <a:lstStyle/>
          <a:p>
            <a:pPr lvl="0">
              <a:buClr>
                <a:srgbClr val="00CC99"/>
              </a:buClr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GB" sz="1600" smtClean="0">
                <a:solidFill>
                  <a:schemeClr val="tx2"/>
                </a:solidFill>
              </a:rPr>
              <a:t>It is shown that the a-C coating has an impact </a:t>
            </a:r>
            <a:r>
              <a:rPr lang="en-GB" sz="1600" u="sng" smtClean="0">
                <a:solidFill>
                  <a:schemeClr val="tx2"/>
                </a:solidFill>
              </a:rPr>
              <a:t>only</a:t>
            </a:r>
            <a:r>
              <a:rPr lang="en-GB" sz="1600" smtClean="0">
                <a:solidFill>
                  <a:schemeClr val="tx2"/>
                </a:solidFill>
              </a:rPr>
              <a:t> on the</a:t>
            </a:r>
            <a:r>
              <a:rPr lang="en-GB" sz="1600" smtClean="0">
                <a:solidFill>
                  <a:srgbClr val="FF3399"/>
                </a:solidFill>
              </a:rPr>
              <a:t> imaginary </a:t>
            </a:r>
            <a:r>
              <a:rPr lang="en-GB" sz="1600" smtClean="0">
                <a:solidFill>
                  <a:schemeClr val="tx2"/>
                </a:solidFill>
              </a:rPr>
              <a:t>part of the impedance above 1 MHz</a:t>
            </a: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Since a-C coating is located </a:t>
            </a:r>
            <a:r>
              <a:rPr lang="en-GB" sz="1600" dirty="0" smtClean="0">
                <a:solidFill>
                  <a:srgbClr val="FF3399"/>
                </a:solidFill>
              </a:rPr>
              <a:t>only in the inner triplets or the LSS1&amp;5 </a:t>
            </a:r>
            <a:r>
              <a:rPr lang="en-GB" sz="1600" dirty="0" smtClean="0">
                <a:solidFill>
                  <a:schemeClr val="tx2"/>
                </a:solidFill>
              </a:rPr>
              <a:t>of HL-LHC, the impact on the impedance in expected to be </a:t>
            </a:r>
            <a:r>
              <a:rPr lang="en-GB" sz="1600" dirty="0" smtClean="0">
                <a:solidFill>
                  <a:srgbClr val="FF3399"/>
                </a:solidFill>
              </a:rPr>
              <a:t>negligible</a:t>
            </a:r>
            <a:endParaRPr lang="en-GB" sz="1600" dirty="0">
              <a:solidFill>
                <a:srgbClr val="FF3399"/>
              </a:solidFill>
            </a:endParaRP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 smtClean="0">
              <a:solidFill>
                <a:srgbClr val="0055A0"/>
              </a:solidFill>
            </a:endParaRPr>
          </a:p>
          <a:p>
            <a:pPr lvl="0">
              <a:buClr>
                <a:srgbClr val="00CC99"/>
              </a:buClr>
              <a:buFontTx/>
              <a:buChar char="•"/>
            </a:pPr>
            <a:endParaRPr lang="en-GB" sz="16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453" y="306934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Preliminary study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691" y="3645840"/>
            <a:ext cx="3867831" cy="8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41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5</a:t>
            </a:r>
            <a:r>
              <a:rPr lang="en-GB" sz="4000" dirty="0" smtClean="0"/>
              <a:t>. </a:t>
            </a:r>
            <a:r>
              <a:rPr lang="en-GB" sz="4000" dirty="0" smtClean="0">
                <a:solidFill>
                  <a:srgbClr val="FF0066"/>
                </a:solidFill>
              </a:rPr>
              <a:t>Vacuum conditioning</a:t>
            </a:r>
          </a:p>
          <a:p>
            <a:pPr algn="ctr"/>
            <a:r>
              <a:rPr lang="en-GB" sz="4000" dirty="0">
                <a:solidFill>
                  <a:srgbClr val="FF0066"/>
                </a:solidFill>
              </a:rPr>
              <a:t>a</a:t>
            </a:r>
            <a:r>
              <a:rPr lang="en-GB" sz="4000" dirty="0" smtClean="0">
                <a:solidFill>
                  <a:srgbClr val="FF0066"/>
                </a:solidFill>
              </a:rPr>
              <a:t>nd beam scrubbing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25655397-B3B9-4132-ACAC-9703CD9FFADB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03200" y="0"/>
            <a:ext cx="8940800" cy="18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06" tIns="40853" rIns="81706" bIns="40853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LHC: Cleaning Effect under SR Dose</a:t>
            </a:r>
            <a:endParaRPr lang="en-US" sz="2800" b="1" dirty="0"/>
          </a:p>
          <a:p>
            <a:pPr algn="ctr">
              <a:buClr>
                <a:schemeClr val="accent1"/>
              </a:buClr>
            </a:pPr>
            <a:endParaRPr lang="en-US" sz="2800" b="1" dirty="0"/>
          </a:p>
          <a:p>
            <a:pPr>
              <a:buClr>
                <a:schemeClr val="accent1"/>
              </a:buClr>
              <a:buFontTx/>
              <a:buChar char="•"/>
            </a:pPr>
            <a:endParaRPr lang="en-US" sz="2800" b="1" dirty="0"/>
          </a:p>
          <a:p>
            <a:pPr>
              <a:buClr>
                <a:schemeClr val="accent1"/>
              </a:buClr>
              <a:buFontTx/>
              <a:buChar char="•"/>
            </a:pPr>
            <a:endParaRPr lang="en-US" sz="2800" b="1" dirty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83126" y="492442"/>
            <a:ext cx="8901847" cy="82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6" tIns="40853" rIns="81706" bIns="40853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 smtClean="0"/>
              <a:t> Arc extremity’s vacuum gauges : unbaked Cu and cryogenic beam screen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R</a:t>
            </a:r>
            <a:r>
              <a:rPr lang="en-US" sz="1600" dirty="0" smtClean="0"/>
              <a:t>eduction by </a:t>
            </a:r>
            <a:r>
              <a:rPr lang="en-US" sz="1600" dirty="0" smtClean="0">
                <a:solidFill>
                  <a:srgbClr val="FF0066"/>
                </a:solidFill>
              </a:rPr>
              <a:t>2 orders of magnitude </a:t>
            </a:r>
            <a:r>
              <a:rPr lang="en-US" sz="1600" dirty="0" smtClean="0"/>
              <a:t>since </a:t>
            </a:r>
            <a:r>
              <a:rPr lang="en-US" sz="1600" dirty="0"/>
              <a:t>O</a:t>
            </a:r>
            <a:r>
              <a:rPr lang="en-US" sz="1600" dirty="0" smtClean="0"/>
              <a:t>ctober 2010 till Dec 2012 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3116" y="5292335"/>
            <a:ext cx="8901847" cy="106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6" tIns="40853" rIns="81706" bIns="40853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 smtClean="0"/>
              <a:t> Inside the arc, at 5-20 K, </a:t>
            </a:r>
            <a:r>
              <a:rPr lang="en-US" sz="1600" dirty="0" err="1" smtClean="0">
                <a:sym typeface="Mathematica1"/>
              </a:rPr>
              <a:t>delta</a:t>
            </a:r>
            <a:r>
              <a:rPr lang="en-US" sz="1600" dirty="0" err="1" smtClean="0"/>
              <a:t>P</a:t>
            </a:r>
            <a:r>
              <a:rPr lang="en-US" sz="1600" dirty="0" smtClean="0"/>
              <a:t> &lt; 10</a:t>
            </a:r>
            <a:r>
              <a:rPr lang="en-US" sz="1600" baseline="30000" dirty="0" smtClean="0"/>
              <a:t>-10</a:t>
            </a:r>
            <a:r>
              <a:rPr lang="en-US" sz="1600" dirty="0" smtClean="0"/>
              <a:t> mbar (</a:t>
            </a:r>
            <a:r>
              <a:rPr lang="en-US" sz="1600" i="1" dirty="0" smtClean="0"/>
              <a:t>i.e.</a:t>
            </a:r>
            <a:r>
              <a:rPr lang="en-US" sz="1600" i="1" dirty="0" smtClean="0">
                <a:solidFill>
                  <a:srgbClr val="FF0066"/>
                </a:solidFill>
              </a:rPr>
              <a:t> </a:t>
            </a:r>
            <a:r>
              <a:rPr lang="en-US" sz="1600" dirty="0" smtClean="0">
                <a:solidFill>
                  <a:srgbClr val="FF0066"/>
                </a:solidFill>
              </a:rPr>
              <a:t>below detection limit</a:t>
            </a:r>
            <a:r>
              <a:rPr lang="en-US" sz="1600" dirty="0" smtClean="0"/>
              <a:t>)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 photodesorption yield at </a:t>
            </a:r>
            <a:r>
              <a:rPr lang="en-US" sz="1600" dirty="0" smtClean="0">
                <a:solidFill>
                  <a:srgbClr val="FF0066"/>
                </a:solidFill>
              </a:rPr>
              <a:t>cryogenic temperature </a:t>
            </a:r>
            <a:r>
              <a:rPr lang="en-US" sz="1600" dirty="0" smtClean="0"/>
              <a:t>is estimated to be &lt;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molecules/photon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sz="16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" y="1137037"/>
            <a:ext cx="5891213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03064" y="1215674"/>
            <a:ext cx="284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sz="1600" dirty="0" smtClean="0"/>
              <a:t> 2 trends :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GB" sz="1600" dirty="0" smtClean="0"/>
          </a:p>
          <a:p>
            <a:pPr marL="285750" indent="-285750">
              <a:buClr>
                <a:srgbClr val="00CC99"/>
              </a:buClr>
              <a:buFontTx/>
              <a:buChar char="-"/>
            </a:pPr>
            <a:r>
              <a:rPr lang="en-GB" sz="1600" dirty="0" smtClean="0"/>
              <a:t>Room temperature</a:t>
            </a:r>
          </a:p>
          <a:p>
            <a:pPr marL="742950" lvl="1" indent="-285750">
              <a:buClr>
                <a:srgbClr val="00CC99"/>
              </a:buClr>
              <a:buFontTx/>
              <a:buChar char="-"/>
            </a:pPr>
            <a:endParaRPr lang="en-GB" sz="1600" dirty="0"/>
          </a:p>
          <a:p>
            <a:pPr marL="285750" indent="-285750">
              <a:buClr>
                <a:srgbClr val="00CC99"/>
              </a:buClr>
              <a:buFontTx/>
              <a:buChar char="-"/>
            </a:pPr>
            <a:r>
              <a:rPr lang="en-GB" sz="1600" dirty="0" smtClean="0"/>
              <a:t>Cryogenic temperature</a:t>
            </a:r>
          </a:p>
          <a:p>
            <a:pPr>
              <a:buClr>
                <a:srgbClr val="00CC99"/>
              </a:buClr>
            </a:pPr>
            <a:r>
              <a:rPr lang="en-US" sz="1600" dirty="0" smtClean="0"/>
              <a:t>	</a:t>
            </a:r>
            <a:endParaRPr lang="en-GB" sz="1600" dirty="0" smtClean="0">
              <a:solidFill>
                <a:srgbClr val="FF0066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6" y="2674189"/>
            <a:ext cx="3124744" cy="161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4731" y="4011375"/>
            <a:ext cx="1215913" cy="15468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153771" y="4958622"/>
            <a:ext cx="2744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V. Baglin, Vacuum 138(2017)112-119 </a:t>
            </a:r>
            <a:endParaRPr lang="en-GB" sz="1200" dirty="0"/>
          </a:p>
        </p:txBody>
      </p:sp>
      <p:sp>
        <p:nvSpPr>
          <p:cNvPr id="15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7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25655397-B3B9-4132-ACAC-9703CD9FFAD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5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6" tIns="40853" rIns="81706" bIns="40853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LHC Evolution of Surface Properties with Scrubbing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200" y="3682437"/>
            <a:ext cx="4423664" cy="263148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/>
              <a:t> </a:t>
            </a:r>
            <a:r>
              <a:rPr lang="en-GB" sz="1500" dirty="0" smtClean="0"/>
              <a:t>From the heat load measurements and the simulations, the maximum secondary electron yield can be </a:t>
            </a:r>
            <a:r>
              <a:rPr lang="en-GB" sz="1500" dirty="0" smtClean="0">
                <a:solidFill>
                  <a:srgbClr val="FF0066"/>
                </a:solidFill>
              </a:rPr>
              <a:t>estimated</a:t>
            </a:r>
            <a:r>
              <a:rPr lang="en-GB" sz="1500" dirty="0" smtClean="0"/>
              <a:t>.</a:t>
            </a:r>
          </a:p>
          <a:p>
            <a:pPr algn="just">
              <a:buClr>
                <a:srgbClr val="00CC99"/>
              </a:buClr>
            </a:pPr>
            <a:r>
              <a:rPr lang="en-GB" sz="1500" dirty="0" smtClean="0"/>
              <a:t> </a:t>
            </a: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/>
              <a:t> </a:t>
            </a:r>
            <a:r>
              <a:rPr lang="el-GR" sz="1500" dirty="0" smtClean="0"/>
              <a:t>δ</a:t>
            </a:r>
            <a:r>
              <a:rPr lang="fr-CH" sz="1500" baseline="-25000" dirty="0" smtClean="0"/>
              <a:t>max</a:t>
            </a:r>
            <a:r>
              <a:rPr lang="fr-CH" sz="1500" dirty="0" smtClean="0"/>
              <a:t> </a:t>
            </a:r>
            <a:r>
              <a:rPr lang="en-GB" sz="1500" dirty="0" smtClean="0"/>
              <a:t>values span in the </a:t>
            </a:r>
            <a:r>
              <a:rPr lang="en-GB" sz="1500" dirty="0" smtClean="0">
                <a:solidFill>
                  <a:srgbClr val="FF0066"/>
                </a:solidFill>
              </a:rPr>
              <a:t>range 1.3 – 1.4</a:t>
            </a: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endParaRPr lang="en-GB" sz="1500" dirty="0">
              <a:solidFill>
                <a:srgbClr val="FF0066"/>
              </a:solidFill>
            </a:endParaRP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endParaRPr lang="en-GB" sz="1500" dirty="0" smtClean="0"/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 smtClean="0"/>
              <a:t> Electron cloud threshold, </a:t>
            </a:r>
            <a:r>
              <a:rPr lang="el-GR" sz="1500" dirty="0" smtClean="0"/>
              <a:t>δ</a:t>
            </a:r>
            <a:r>
              <a:rPr lang="fr-CH" sz="1500" baseline="-25000" dirty="0" smtClean="0"/>
              <a:t>max</a:t>
            </a:r>
            <a:r>
              <a:rPr lang="en-GB" sz="1500" dirty="0" smtClean="0"/>
              <a:t> :</a:t>
            </a:r>
          </a:p>
          <a:p>
            <a:pPr lvl="1"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 smtClean="0"/>
              <a:t> ~ 1.3 in dipole fields</a:t>
            </a:r>
          </a:p>
          <a:p>
            <a:pPr lvl="1"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 smtClean="0"/>
              <a:t> ~ 1.1 in </a:t>
            </a:r>
            <a:r>
              <a:rPr lang="en-GB" sz="1500" dirty="0" err="1" smtClean="0"/>
              <a:t>quadrupolar</a:t>
            </a:r>
            <a:r>
              <a:rPr lang="en-GB" sz="1500" dirty="0" smtClean="0"/>
              <a:t> fields</a:t>
            </a:r>
          </a:p>
          <a:p>
            <a:pPr algn="just">
              <a:buClr>
                <a:srgbClr val="00CC99"/>
              </a:buClr>
            </a:pPr>
            <a:endParaRPr lang="en-GB" sz="1500" dirty="0"/>
          </a:p>
        </p:txBody>
      </p:sp>
      <p:sp>
        <p:nvSpPr>
          <p:cNvPr id="8" name="TextBox 6"/>
          <p:cNvSpPr txBox="1"/>
          <p:nvPr/>
        </p:nvSpPr>
        <p:spPr>
          <a:xfrm>
            <a:off x="5018401" y="3729045"/>
            <a:ext cx="3863132" cy="24006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/>
              <a:t> </a:t>
            </a:r>
            <a:r>
              <a:rPr lang="en-GB" sz="1500" dirty="0" smtClean="0"/>
              <a:t>One order of magnitude </a:t>
            </a:r>
            <a:r>
              <a:rPr lang="en-GB" sz="1500" dirty="0" smtClean="0">
                <a:solidFill>
                  <a:srgbClr val="FF0066"/>
                </a:solidFill>
              </a:rPr>
              <a:t>reduction</a:t>
            </a:r>
            <a:r>
              <a:rPr lang="en-GB" sz="1500" dirty="0" smtClean="0"/>
              <a:t> of the dynamic pressure while increasing beam intensities up to 470 mA</a:t>
            </a: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endParaRPr lang="en-GB" sz="1500" b="1" dirty="0">
              <a:solidFill>
                <a:srgbClr val="FF0066"/>
              </a:solidFill>
            </a:endParaRP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/>
              <a:t> </a:t>
            </a:r>
            <a:r>
              <a:rPr lang="en-GB" sz="1500" dirty="0" smtClean="0"/>
              <a:t>&lt;</a:t>
            </a:r>
            <a:r>
              <a:rPr lang="en-GB" sz="1500" dirty="0" err="1" smtClean="0"/>
              <a:t>P</a:t>
            </a:r>
            <a:r>
              <a:rPr lang="en-GB" sz="1500" baseline="-25000" dirty="0" err="1" smtClean="0"/>
              <a:t>arc</a:t>
            </a:r>
            <a:r>
              <a:rPr lang="en-GB" sz="1500" dirty="0" smtClean="0"/>
              <a:t>&gt; ~ 4 10</a:t>
            </a:r>
            <a:r>
              <a:rPr lang="en-GB" sz="1500" baseline="30000" dirty="0" smtClean="0"/>
              <a:t>-9</a:t>
            </a:r>
            <a:r>
              <a:rPr lang="en-GB" sz="1500" dirty="0" smtClean="0"/>
              <a:t> mbar since the end of the 2015 Run</a:t>
            </a:r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endParaRPr lang="en-GB" sz="1500" dirty="0" smtClean="0"/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sz="1500" dirty="0" smtClean="0"/>
              <a:t> Design value ~ 10</a:t>
            </a:r>
            <a:r>
              <a:rPr lang="en-GB" sz="1500" baseline="30000" dirty="0" smtClean="0"/>
              <a:t>-8</a:t>
            </a:r>
            <a:r>
              <a:rPr lang="en-GB" sz="1500" dirty="0" smtClean="0"/>
              <a:t> mbar at 300K i.e. </a:t>
            </a:r>
          </a:p>
          <a:p>
            <a:pPr algn="just">
              <a:buClr>
                <a:srgbClr val="00CC99"/>
              </a:buClr>
            </a:pPr>
            <a:r>
              <a:rPr lang="en-GB" sz="1500" dirty="0" smtClean="0"/>
              <a:t>10</a:t>
            </a:r>
            <a:r>
              <a:rPr lang="en-GB" sz="1500" baseline="30000" dirty="0" smtClean="0"/>
              <a:t>15</a:t>
            </a:r>
            <a:r>
              <a:rPr lang="en-GB" sz="1500" dirty="0" smtClean="0"/>
              <a:t> H</a:t>
            </a:r>
            <a:r>
              <a:rPr lang="en-GB" sz="1500" baseline="-25000" dirty="0" smtClean="0"/>
              <a:t>2eq</a:t>
            </a:r>
            <a:r>
              <a:rPr lang="en-GB" sz="1500" dirty="0" smtClean="0"/>
              <a:t>/m</a:t>
            </a:r>
            <a:r>
              <a:rPr lang="en-GB" sz="1500" baseline="30000" dirty="0" smtClean="0"/>
              <a:t>3</a:t>
            </a:r>
            <a:r>
              <a:rPr lang="en-GB" sz="1500" dirty="0" smtClean="0"/>
              <a:t>  which correspond to 100h life time</a:t>
            </a:r>
            <a:endParaRPr lang="en-GB" sz="1500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682" y="563233"/>
            <a:ext cx="3866659" cy="2818587"/>
          </a:xfrm>
          <a:prstGeom prst="rect">
            <a:avLst/>
          </a:prstGeom>
        </p:spPr>
      </p:pic>
      <p:cxnSp>
        <p:nvCxnSpPr>
          <p:cNvPr id="15" name="Connecteur droit avec flèche 9"/>
          <p:cNvCxnSpPr/>
          <p:nvPr/>
        </p:nvCxnSpPr>
        <p:spPr>
          <a:xfrm>
            <a:off x="80700" y="2753947"/>
            <a:ext cx="458360" cy="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9"/>
          <p:cNvCxnSpPr/>
          <p:nvPr/>
        </p:nvCxnSpPr>
        <p:spPr>
          <a:xfrm>
            <a:off x="59800" y="1890347"/>
            <a:ext cx="458360" cy="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8401" y="696689"/>
            <a:ext cx="4047205" cy="2731739"/>
          </a:xfrm>
          <a:prstGeom prst="rect">
            <a:avLst/>
          </a:prstGeom>
        </p:spPr>
      </p:pic>
      <p:cxnSp>
        <p:nvCxnSpPr>
          <p:cNvPr id="18" name="Connecteur droit avec flèche 9"/>
          <p:cNvCxnSpPr/>
          <p:nvPr/>
        </p:nvCxnSpPr>
        <p:spPr>
          <a:xfrm>
            <a:off x="4560041" y="2296747"/>
            <a:ext cx="458360" cy="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86086" y="3309559"/>
            <a:ext cx="2744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V. Baglin, Vacuum 138(2017)112-119 </a:t>
            </a:r>
            <a:endParaRPr lang="en-GB" sz="1200" dirty="0"/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39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HL-LHC: a-C coating to mitigate </a:t>
            </a:r>
            <a:r>
              <a:rPr lang="en-GB" dirty="0" err="1" smtClean="0"/>
              <a:t>multipacting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34" y="693284"/>
            <a:ext cx="6944125" cy="5239430"/>
          </a:xfrm>
          <a:prstGeom prst="rect">
            <a:avLst/>
          </a:prstGeom>
        </p:spPr>
      </p:pic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67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256" y="2561449"/>
            <a:ext cx="5818835" cy="3627742"/>
            <a:chOff x="309862" y="1817482"/>
            <a:chExt cx="5818835" cy="36277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62" y="1817482"/>
              <a:ext cx="5818835" cy="3627742"/>
            </a:xfrm>
            <a:prstGeom prst="rect">
              <a:avLst/>
            </a:prstGeom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4335640" y="3941850"/>
              <a:ext cx="14895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5621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9812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it-IT" sz="1100" b="1" dirty="0">
                  <a:solidFill>
                    <a:srgbClr val="FF0000"/>
                  </a:solidFill>
                </a:rPr>
                <a:t>2015 detection limit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34851" y="4174278"/>
              <a:ext cx="4955374" cy="11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34703" y="4595515"/>
              <a:ext cx="4955374" cy="116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4052292" y="4371105"/>
              <a:ext cx="14895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5621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9812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it-IT" sz="1100" b="1" dirty="0" smtClean="0">
                  <a:solidFill>
                    <a:srgbClr val="00B050"/>
                  </a:solidFill>
                </a:rPr>
                <a:t>2016 </a:t>
              </a:r>
              <a:r>
                <a:rPr lang="en-GB" altLang="it-IT" sz="1100" b="1" dirty="0">
                  <a:solidFill>
                    <a:srgbClr val="00B050"/>
                  </a:solidFill>
                </a:rPr>
                <a:t>detection limit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668913" y="4203460"/>
              <a:ext cx="0" cy="358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344588" y="2960040"/>
              <a:ext cx="0" cy="205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 rot="16200000">
              <a:off x="799907" y="3329834"/>
              <a:ext cx="81785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822433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562100" indent="-228600">
                <a:spcBef>
                  <a:spcPct val="20000"/>
                </a:spcBef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981200" indent="-228600">
                <a:spcBef>
                  <a:spcPct val="20000"/>
                </a:spcBef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438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895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352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10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it-IT" sz="1100" b="1" dirty="0" smtClean="0">
                  <a:solidFill>
                    <a:srgbClr val="FFC000"/>
                  </a:solidFill>
                </a:rPr>
                <a:t>SEY ≤ 1.1</a:t>
              </a:r>
              <a:endParaRPr lang="en-GB" altLang="it-IT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4851" y="4185878"/>
              <a:ext cx="509737" cy="421237"/>
            </a:xfrm>
            <a:prstGeom prst="rect">
              <a:avLst/>
            </a:prstGeom>
            <a:solidFill>
              <a:srgbClr val="92D05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3419" y="476672"/>
            <a:ext cx="777094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3399"/>
                </a:solidFill>
                <a:latin typeface="+mj-lt"/>
              </a:rPr>
              <a:t>No </a:t>
            </a:r>
            <a:r>
              <a:rPr lang="en-GB" dirty="0">
                <a:solidFill>
                  <a:srgbClr val="FF3399"/>
                </a:solidFill>
                <a:latin typeface="+mj-lt"/>
              </a:rPr>
              <a:t>dynamic </a:t>
            </a:r>
            <a:r>
              <a:rPr lang="en-GB" dirty="0" smtClean="0">
                <a:solidFill>
                  <a:srgbClr val="FF3399"/>
                </a:solidFill>
                <a:latin typeface="+mj-lt"/>
              </a:rPr>
              <a:t>pressure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larger than 10</a:t>
            </a:r>
            <a:r>
              <a:rPr lang="en-GB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-9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mbar due 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</a:t>
            </a:r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ESD is observed for:</a:t>
            </a:r>
          </a:p>
          <a:p>
            <a:pPr marL="742950" lvl="1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</a:t>
            </a:r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are surface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742950" lvl="1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surface coverages of:</a:t>
            </a:r>
          </a:p>
          <a:p>
            <a:pPr marL="1200150" lvl="2" indent="-285750">
              <a:buClr>
                <a:srgbClr val="00CC99"/>
              </a:buClr>
              <a:buFont typeface="Courier New" panose="02070309020205020404" pitchFamily="49" charset="0"/>
              <a:buChar char="o"/>
            </a:pPr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3 10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</a:t>
            </a:r>
            <a:r>
              <a:rPr lang="en-GB" sz="1400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/cm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~2 10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CO/cm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~3  10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</a:t>
            </a:r>
            <a:r>
              <a:rPr lang="en-GB" sz="1400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/cm</a:t>
            </a:r>
            <a:r>
              <a:rPr lang="en-GB" sz="1400" baseline="30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dirty="0" smtClean="0">
              <a:latin typeface="+mj-lt"/>
            </a:endParaRPr>
          </a:p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Measured dynamic</a:t>
            </a:r>
            <a:r>
              <a:rPr lang="en-GB" smtClean="0">
                <a:latin typeface="+mj-lt"/>
              </a:rPr>
              <a:t> </a:t>
            </a:r>
            <a:r>
              <a:rPr lang="en-GB">
                <a:solidFill>
                  <a:srgbClr val="FF3399"/>
                </a:solidFill>
                <a:latin typeface="+mj-lt"/>
              </a:rPr>
              <a:t>heat </a:t>
            </a:r>
            <a:r>
              <a:rPr lang="en-GB" smtClean="0">
                <a:solidFill>
                  <a:srgbClr val="FF3399"/>
                </a:solidFill>
                <a:latin typeface="+mj-lt"/>
              </a:rPr>
              <a:t>load</a:t>
            </a:r>
            <a:r>
              <a:rPr lang="en-GB" smtClean="0">
                <a:latin typeface="+mj-lt"/>
              </a:rPr>
              <a:t> are within:</a:t>
            </a:r>
          </a:p>
          <a:p>
            <a:pPr marL="742950" lvl="1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mtClean="0">
                <a:latin typeface="+mj-lt"/>
              </a:rPr>
              <a:t>0.2 +/- 0.1 W/m for all studied cases</a:t>
            </a:r>
            <a:endParaRPr lang="en-GB" dirty="0">
              <a:latin typeface="+mj-lt"/>
            </a:endParaRPr>
          </a:p>
          <a:p>
            <a:pPr marL="285750" indent="-285750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3399"/>
                </a:solidFill>
                <a:latin typeface="+mj-lt"/>
              </a:rPr>
              <a:t>No </a:t>
            </a:r>
            <a:r>
              <a:rPr lang="en-GB" smtClean="0">
                <a:solidFill>
                  <a:srgbClr val="FF3399"/>
                </a:solidFill>
                <a:latin typeface="+mj-lt"/>
              </a:rPr>
              <a:t>multipacting electron activity </a:t>
            </a:r>
            <a:r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measured above 0.1 nA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Footer Placeholder 8"/>
          <p:cNvSpPr txBox="1">
            <a:spLocks/>
          </p:cNvSpPr>
          <p:nvPr/>
        </p:nvSpPr>
        <p:spPr>
          <a:xfrm>
            <a:off x="6287668" y="5569690"/>
            <a:ext cx="2301398" cy="37351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R. Salemme, PhD 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8047" y="2925093"/>
            <a:ext cx="2081019" cy="5847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smtClean="0">
                <a:solidFill>
                  <a:srgbClr val="FF3399"/>
                </a:solidFill>
              </a:rPr>
              <a:t>δ</a:t>
            </a:r>
            <a:r>
              <a:rPr lang="en-GB" sz="3200" baseline="-25000" smtClean="0">
                <a:solidFill>
                  <a:srgbClr val="FF3399"/>
                </a:solidFill>
              </a:rPr>
              <a:t>max</a:t>
            </a:r>
            <a:r>
              <a:rPr lang="en-GB" sz="3200" smtClean="0">
                <a:solidFill>
                  <a:srgbClr val="FF3399"/>
                </a:solidFill>
              </a:rPr>
              <a:t> &lt; 1.1 </a:t>
            </a:r>
            <a:endParaRPr lang="en-GB" sz="3200">
              <a:solidFill>
                <a:srgbClr val="FF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934413-238D-4830-BF22-2A0BDA7A49F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0874"/>
            <a:ext cx="9144000" cy="547200"/>
          </a:xfrm>
        </p:spPr>
        <p:txBody>
          <a:bodyPr/>
          <a:lstStyle/>
          <a:p>
            <a:r>
              <a:rPr lang="en-GB" dirty="0" smtClean="0"/>
              <a:t>a-C coating performances studies with COLDEX</a:t>
            </a:r>
            <a:endParaRPr lang="en-GB" dirty="0"/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81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HL-LHC: </a:t>
            </a:r>
            <a:r>
              <a:rPr lang="en-GB" dirty="0" err="1" smtClean="0"/>
              <a:t>aC</a:t>
            </a:r>
            <a:r>
              <a:rPr lang="en-GB" dirty="0" smtClean="0"/>
              <a:t> coating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8" y="853332"/>
            <a:ext cx="3703639" cy="2093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3684" y="3253046"/>
            <a:ext cx="5036585" cy="3118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2174" y="547200"/>
            <a:ext cx="4287421" cy="2656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75" y="3441723"/>
            <a:ext cx="3763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KEK Collaboration:</a:t>
            </a:r>
          </a:p>
          <a:p>
            <a:pPr marL="742950" lvl="1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1600" dirty="0" err="1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critical energy (x100 LHC)</a:t>
            </a:r>
          </a:p>
          <a:p>
            <a:pPr marL="742950" lvl="1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Desorption yields of a-C coating </a:t>
            </a:r>
            <a:r>
              <a:rPr lang="en-GB" sz="1600" dirty="0" smtClean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than stainless steel</a:t>
            </a:r>
          </a:p>
          <a:p>
            <a:pPr marL="742950" lvl="1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Conditioning with beam</a:t>
            </a: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33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Several monolayers </a:t>
            </a: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gas are available for desorption</a:t>
            </a:r>
          </a:p>
        </p:txBody>
      </p:sp>
      <p:sp>
        <p:nvSpPr>
          <p:cNvPr id="10" name="Footer Placeholder 8"/>
          <p:cNvSpPr txBox="1">
            <a:spLocks/>
          </p:cNvSpPr>
          <p:nvPr/>
        </p:nvSpPr>
        <p:spPr>
          <a:xfrm>
            <a:off x="1788063" y="2921433"/>
            <a:ext cx="764511" cy="2821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M. Ady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74" y="482994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CC99"/>
                </a:solidFill>
              </a:rPr>
              <a:t>In-situ</a:t>
            </a:r>
            <a:r>
              <a:rPr lang="en-GB" dirty="0" smtClean="0">
                <a:solidFill>
                  <a:srgbClr val="00CC99"/>
                </a:solidFill>
              </a:rPr>
              <a:t> </a:t>
            </a:r>
            <a:r>
              <a:rPr lang="en-GB" dirty="0" err="1" smtClean="0">
                <a:solidFill>
                  <a:srgbClr val="00CC99"/>
                </a:solidFill>
              </a:rPr>
              <a:t>bakeout</a:t>
            </a:r>
            <a:r>
              <a:rPr lang="en-GB" dirty="0" smtClean="0">
                <a:solidFill>
                  <a:srgbClr val="00CC99"/>
                </a:solidFill>
              </a:rPr>
              <a:t> at 120ºC</a:t>
            </a:r>
            <a:endParaRPr lang="en-GB" dirty="0">
              <a:solidFill>
                <a:srgbClr val="00CC99"/>
              </a:solidFill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7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 a-C coating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269" y="547200"/>
            <a:ext cx="6408074" cy="4791528"/>
          </a:xfrm>
          <a:prstGeom prst="rect">
            <a:avLst/>
          </a:prstGeom>
        </p:spPr>
      </p:pic>
      <p:sp>
        <p:nvSpPr>
          <p:cNvPr id="6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36516" y="5547374"/>
            <a:ext cx="887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Long pumping time are needed before cool down to deplete the surface</a:t>
            </a:r>
          </a:p>
        </p:txBody>
      </p:sp>
    </p:spTree>
    <p:extLst>
      <p:ext uri="{BB962C8B-B14F-4D97-AF65-F5344CB8AC3E}">
        <p14:creationId xmlns:p14="http://schemas.microsoft.com/office/powerpoint/2010/main" val="18161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HL-LHC: Vacuum Conditioning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18" y="930040"/>
            <a:ext cx="6066595" cy="47164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432157" y="2066823"/>
            <a:ext cx="4556472" cy="7258"/>
          </a:xfrm>
          <a:prstGeom prst="line">
            <a:avLst/>
          </a:prstGeom>
          <a:ln>
            <a:solidFill>
              <a:srgbClr val="FF339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976" y="188941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3399"/>
                </a:solidFill>
              </a:rPr>
              <a:t>10</a:t>
            </a:r>
            <a:r>
              <a:rPr lang="en-GB" baseline="30000" dirty="0" smtClean="0">
                <a:solidFill>
                  <a:srgbClr val="FF3399"/>
                </a:solidFill>
              </a:rPr>
              <a:t>-10</a:t>
            </a:r>
            <a:r>
              <a:rPr lang="en-GB" dirty="0" smtClean="0">
                <a:solidFill>
                  <a:srgbClr val="FF3399"/>
                </a:solidFill>
              </a:rPr>
              <a:t> mbar</a:t>
            </a:r>
            <a:endParaRPr lang="en-GB" dirty="0">
              <a:solidFill>
                <a:srgbClr val="FF3399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727441" y="5777874"/>
            <a:ext cx="4136470" cy="2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01" tIns="40851" rIns="81701" bIns="40851">
            <a:spAutoFit/>
          </a:bodyPr>
          <a:lstStyle/>
          <a:p>
            <a:r>
              <a:rPr lang="en-GB" sz="1400" dirty="0" smtClean="0">
                <a:cs typeface="Times New Roman" pitchFamily="18" charset="0"/>
              </a:rPr>
              <a:t>R. Kersevan</a:t>
            </a:r>
            <a:r>
              <a:rPr lang="en-GB" sz="1400" i="1" dirty="0" smtClean="0">
                <a:cs typeface="Times New Roman" pitchFamily="18" charset="0"/>
              </a:rPr>
              <a:t>.</a:t>
            </a:r>
            <a:r>
              <a:rPr lang="en-GB" sz="1400" dirty="0" smtClean="0">
                <a:cs typeface="Times New Roman" pitchFamily="18" charset="0"/>
              </a:rPr>
              <a:t> Proc of IPAC 2015, Richmond, USA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7151" y="525787"/>
            <a:ext cx="8468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CC99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Vacuum conditioning due to SR is expected to take place within 2400 </a:t>
            </a:r>
            <a:r>
              <a:rPr lang="en-GB" sz="1600" dirty="0" err="1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r>
              <a:rPr lang="en-GB" sz="16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92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267384" y="6357958"/>
            <a:ext cx="509917" cy="365125"/>
          </a:xfrm>
          <a:prstGeom prst="rect">
            <a:avLst/>
          </a:prstGeom>
        </p:spPr>
        <p:txBody>
          <a:bodyPr/>
          <a:lstStyle/>
          <a:p>
            <a:pPr algn="r"/>
            <a:fld id="{F382CD8A-0A5B-4AE2-89AE-374FC8E42C3C}" type="slidenum">
              <a:rPr lang="en-US" sz="1200" smtClean="0">
                <a:solidFill>
                  <a:schemeClr val="bg1"/>
                </a:solidFill>
              </a:rPr>
              <a:pPr algn="r"/>
              <a:t>49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6. </a:t>
            </a:r>
            <a:r>
              <a:rPr lang="en-GB" sz="4000" dirty="0" smtClean="0">
                <a:solidFill>
                  <a:srgbClr val="FF0066"/>
                </a:solidFill>
              </a:rPr>
              <a:t>Summary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AA08-3DAF-42F1-9568-AF47D726ABCF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361" y="0"/>
            <a:ext cx="9143999" cy="5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buClr>
                <a:srgbClr val="00CC99"/>
              </a:buClr>
            </a:pPr>
            <a:r>
              <a:rPr lang="en-US" sz="2800" b="1" dirty="0">
                <a:solidFill>
                  <a:srgbClr val="3366FF"/>
                </a:solidFill>
              </a:rPr>
              <a:t>LHC </a:t>
            </a:r>
            <a:r>
              <a:rPr lang="en-US" sz="2800" b="1" dirty="0" smtClean="0">
                <a:solidFill>
                  <a:srgbClr val="3366FF"/>
                </a:solidFill>
              </a:rPr>
              <a:t>Current Parameters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2027" y="452147"/>
          <a:ext cx="9071973" cy="640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72"/>
                <a:gridCol w="911860"/>
                <a:gridCol w="911860"/>
                <a:gridCol w="792915"/>
                <a:gridCol w="989063"/>
                <a:gridCol w="922426"/>
                <a:gridCol w="1076934"/>
                <a:gridCol w="1008743"/>
              </a:tblGrid>
              <a:tr h="33375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280" marR="81280" marT="41148" marB="41148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Design</a:t>
                      </a:r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Commissioning</a:t>
                      </a:r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</a:tr>
              <a:tr h="49927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280" marR="81280" marT="41148" marB="4114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Nominal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Ultimate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(Fill 2256)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(Fill 3250)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(Fill 4569)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(Fill 5045)</a:t>
                      </a:r>
                    </a:p>
                  </a:txBody>
                  <a:tcPr marL="81280" marR="81280" marT="41148" marB="41148" anchor="ctr">
                    <a:solidFill>
                      <a:srgbClr val="00B0F0"/>
                    </a:solidFill>
                  </a:tcPr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Energy [TeV]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7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6.5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6.5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Luminosity [x10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34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.s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1.0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2.3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0.36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rgbClr val="FF0066"/>
                          </a:solidFill>
                        </a:rPr>
                        <a:t>0.75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rgbClr val="FF0066"/>
                          </a:solidFill>
                        </a:rPr>
                        <a:t>0.6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CC99"/>
                          </a:solidFill>
                        </a:rPr>
                        <a:t>1.0</a:t>
                      </a: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Int. Luminosity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[fb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/year]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80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120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5.9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23.3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4.2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[mA]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584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860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362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420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468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447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Proton per bunch [x10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1.15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1.7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1.45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1.6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1.15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1.19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Number of bunches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2808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368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1380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1378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2244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2076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521208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Bunch spacing [ns]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25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150</a:t>
                      </a:r>
                    </a:p>
                    <a:p>
                      <a:pPr algn="ctr"/>
                      <a:r>
                        <a:rPr lang="en-GB" sz="1200" dirty="0" smtClean="0"/>
                        <a:t>(75-50)*</a:t>
                      </a:r>
                      <a:endParaRPr lang="en-GB" sz="12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</a:p>
                    <a:p>
                      <a:pPr algn="ctr"/>
                      <a:r>
                        <a:rPr lang="en-GB" sz="1200" dirty="0" smtClean="0"/>
                        <a:t>(25)*</a:t>
                      </a:r>
                      <a:endParaRPr lang="en-GB" sz="12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</a:p>
                    <a:p>
                      <a:pPr algn="ctr"/>
                      <a:r>
                        <a:rPr lang="en-GB" sz="1200" dirty="0" smtClean="0"/>
                        <a:t>(25)*</a:t>
                      </a:r>
                      <a:endParaRPr lang="en-GB" sz="12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25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25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421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Normalised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emittance [</a:t>
                      </a:r>
                      <a:r>
                        <a:rPr lang="el-GR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μ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m.rad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]</a:t>
                      </a: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3.75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~ 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~ 2.3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~ 2.2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~ 3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~ 3</a:t>
                      </a: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* [m]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0.55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0.6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CC99"/>
                          </a:solidFill>
                        </a:rPr>
                        <a:t>0.4</a:t>
                      </a:r>
                      <a:endParaRPr lang="en-GB" sz="1400" b="1" dirty="0">
                        <a:solidFill>
                          <a:srgbClr val="00CC99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Total crossing angle [</a:t>
                      </a:r>
                      <a:r>
                        <a:rPr lang="el-G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rad]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285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290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Critical energy [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</a:rPr>
                        <a:t>eV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44.1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5.5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8.2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35.3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35.3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413464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Photon flux [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</a:rPr>
                        <a:t>ph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/m/s]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r>
                        <a:rPr lang="en-GB" sz="1400" baseline="0" dirty="0" smtClean="0">
                          <a:solidFill>
                            <a:srgbClr val="FF0066"/>
                          </a:solidFill>
                        </a:rPr>
                        <a:t> 10</a:t>
                      </a:r>
                      <a:r>
                        <a:rPr lang="en-GB" sz="1400" baseline="30000" dirty="0" smtClean="0">
                          <a:solidFill>
                            <a:srgbClr val="FF0066"/>
                          </a:solidFill>
                        </a:rPr>
                        <a:t>17</a:t>
                      </a:r>
                      <a:endParaRPr lang="en-GB" sz="1400" baseline="300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1.5 10</a:t>
                      </a:r>
                      <a:r>
                        <a:rPr lang="en-GB" sz="1400" baseline="30000" dirty="0" smtClean="0">
                          <a:solidFill>
                            <a:srgbClr val="FF0066"/>
                          </a:solidFill>
                        </a:rPr>
                        <a:t>17</a:t>
                      </a:r>
                      <a:endParaRPr lang="en-GB" sz="1400" baseline="300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0.06 10</a:t>
                      </a:r>
                      <a:r>
                        <a:rPr lang="en-GB" sz="1200" baseline="30000" dirty="0" smtClean="0"/>
                        <a:t>17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0.3 10</a:t>
                      </a:r>
                      <a:r>
                        <a:rPr lang="en-GB" sz="1300" baseline="30000" dirty="0" smtClean="0"/>
                        <a:t>17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0.4 10</a:t>
                      </a:r>
                      <a:r>
                        <a:rPr lang="en-GB" sz="1300" baseline="30000" dirty="0" smtClean="0"/>
                        <a:t>17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0.8 10</a:t>
                      </a:r>
                      <a:r>
                        <a:rPr lang="en-GB" sz="1300" baseline="30000" dirty="0" smtClean="0"/>
                        <a:t>17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0.8 10</a:t>
                      </a:r>
                      <a:r>
                        <a:rPr lang="en-GB" sz="1300" baseline="30000" dirty="0" smtClean="0"/>
                        <a:t>17</a:t>
                      </a: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SR power [W/m]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0.22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0.33</a:t>
                      </a:r>
                      <a:endParaRPr lang="en-GB" sz="14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0.01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0.02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0.13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0.13</a:t>
                      </a:r>
                      <a:endParaRPr lang="en-GB" sz="1400" dirty="0"/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Photon dose [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</a:rPr>
                        <a:t>ph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/m/year]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r>
                        <a:rPr lang="en-GB" sz="1400" baseline="0" dirty="0" smtClean="0">
                          <a:solidFill>
                            <a:srgbClr val="FF0066"/>
                          </a:solidFill>
                        </a:rPr>
                        <a:t> 10</a:t>
                      </a:r>
                      <a:r>
                        <a:rPr lang="en-GB" sz="1400" baseline="30000" dirty="0" smtClean="0">
                          <a:solidFill>
                            <a:srgbClr val="FF0066"/>
                          </a:solidFill>
                        </a:rPr>
                        <a:t>24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1.5</a:t>
                      </a:r>
                      <a:r>
                        <a:rPr lang="en-GB" sz="1400" baseline="0" dirty="0" smtClean="0">
                          <a:solidFill>
                            <a:srgbClr val="FF0066"/>
                          </a:solidFill>
                        </a:rPr>
                        <a:t> 10</a:t>
                      </a:r>
                      <a:r>
                        <a:rPr lang="en-GB" sz="1400" baseline="30000" dirty="0" smtClean="0">
                          <a:solidFill>
                            <a:srgbClr val="FF0066"/>
                          </a:solidFill>
                        </a:rPr>
                        <a:t>24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 10</a:t>
                      </a:r>
                      <a:r>
                        <a:rPr lang="en-GB" sz="1400" baseline="30000" dirty="0" smtClean="0"/>
                        <a:t>21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0.1</a:t>
                      </a:r>
                      <a:r>
                        <a:rPr lang="en-GB" sz="1400" baseline="0" dirty="0" smtClean="0"/>
                        <a:t> 10</a:t>
                      </a:r>
                      <a:r>
                        <a:rPr lang="en-GB" sz="1400" baseline="30000" dirty="0" smtClean="0"/>
                        <a:t>24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0.3</a:t>
                      </a:r>
                      <a:r>
                        <a:rPr lang="en-GB" sz="1400" baseline="0" dirty="0" smtClean="0"/>
                        <a:t> 10</a:t>
                      </a:r>
                      <a:r>
                        <a:rPr lang="en-GB" sz="1400" baseline="30000" dirty="0" smtClean="0"/>
                        <a:t>24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0.1</a:t>
                      </a:r>
                      <a:r>
                        <a:rPr lang="en-GB" sz="1400" baseline="0" dirty="0" smtClean="0"/>
                        <a:t> 10</a:t>
                      </a:r>
                      <a:r>
                        <a:rPr lang="en-GB" sz="1400" baseline="30000" dirty="0" smtClean="0"/>
                        <a:t>24</a:t>
                      </a: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0.2</a:t>
                      </a:r>
                      <a:r>
                        <a:rPr lang="en-GB" sz="1400" baseline="0" dirty="0" smtClean="0"/>
                        <a:t> 10</a:t>
                      </a:r>
                      <a:r>
                        <a:rPr lang="en-GB" sz="1400" baseline="30000" dirty="0" smtClean="0"/>
                        <a:t>24</a:t>
                      </a: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Beam dose per year [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</a:rPr>
                        <a:t>A.h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2800</a:t>
                      </a:r>
                      <a:endParaRPr lang="en-GB" sz="1400" baseline="30000" dirty="0" smtClean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FF0066"/>
                          </a:solidFill>
                        </a:rPr>
                        <a:t>4100</a:t>
                      </a:r>
                      <a:endParaRPr lang="en-GB" sz="1400" baseline="30000" dirty="0" smtClean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</a:t>
                      </a:r>
                      <a:endParaRPr lang="en-GB" sz="1400" baseline="30000" dirty="0" smtClean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314</a:t>
                      </a:r>
                      <a:endParaRPr lang="en-GB" sz="1400" baseline="30000" dirty="0" smtClean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569</a:t>
                      </a:r>
                      <a:endParaRPr lang="en-GB" sz="1400" baseline="30000" dirty="0" smtClean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126</a:t>
                      </a:r>
                      <a:endParaRPr lang="en-GB" sz="1400" baseline="30000" dirty="0" smtClean="0"/>
                    </a:p>
                  </a:txBody>
                  <a:tcPr marL="81280" marR="81280" marT="41148" marB="4114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255</a:t>
                      </a:r>
                      <a:endParaRPr lang="en-GB" sz="1400" baseline="30000" dirty="0" smtClean="0"/>
                    </a:p>
                  </a:txBody>
                  <a:tcPr marL="81280" marR="81280" marT="41148" marB="41148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62431" y="6560048"/>
            <a:ext cx="1315974" cy="236396"/>
          </a:xfrm>
          <a:prstGeom prst="rect">
            <a:avLst/>
          </a:prstGeom>
          <a:noFill/>
        </p:spPr>
        <p:txBody>
          <a:bodyPr wrap="none" lIns="81711" tIns="40855" rIns="81711" bIns="40855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* During MD periods</a:t>
            </a:r>
          </a:p>
        </p:txBody>
      </p:sp>
    </p:spTree>
    <p:extLst>
      <p:ext uri="{BB962C8B-B14F-4D97-AF65-F5344CB8AC3E}">
        <p14:creationId xmlns:p14="http://schemas.microsoft.com/office/powerpoint/2010/main" val="4121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ummary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74505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lang="en-GB" kern="0" dirty="0" smtClean="0"/>
              <a:t>There is a strong interplay between beam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dynamics and the HL-LHC vacuum system: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r>
              <a:rPr lang="en-GB" kern="0" dirty="0" smtClean="0"/>
              <a:t> For the insertion of a beam screen with the associated reduction of beam aperture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For the definition </a:t>
            </a:r>
            <a:r>
              <a:rPr lang="en-GB" kern="0" dirty="0" smtClean="0"/>
              <a:t>of the beam screen perforation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For the definition of the surface material to optimise impedance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&amp;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mitigate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multipacting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endParaRPr lang="en-GB" kern="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For the definition of the operating temperature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endParaRPr lang="en-GB" kern="0" dirty="0" smtClean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r>
              <a:rPr kumimoji="0" lang="en-GB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During the machine commissioning period to allow a conditioning time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CC99"/>
              </a:buClr>
              <a:buFontTx/>
              <a:buChar char="•"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0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15971" y="3429000"/>
            <a:ext cx="4461329" cy="35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06" tIns="40853" rIns="81706" bIns="40853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Thank you for your attention !!!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97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011" y="1956196"/>
            <a:ext cx="9074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FF0066"/>
                </a:solidFill>
              </a:rPr>
              <a:t>Back up slides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372464" y="6373683"/>
            <a:ext cx="393411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27E95088-0E75-45E9-9059-15D8C35DB841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03200" y="0"/>
            <a:ext cx="8940800" cy="5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06" tIns="40853" rIns="81706" bIns="40853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altLang="en-US" sz="2800" b="1" dirty="0" smtClean="0">
                <a:solidFill>
                  <a:srgbClr val="3366FF"/>
                </a:solidFill>
              </a:rPr>
              <a:t>Saturated Vapor Pressure</a:t>
            </a:r>
            <a:endParaRPr lang="en-US" altLang="en-US" sz="2800" b="1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32" y="433917"/>
            <a:ext cx="8911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CC99"/>
              </a:buClr>
              <a:buFontTx/>
              <a:buChar char="•"/>
            </a:pPr>
            <a:r>
              <a:rPr lang="en-US" sz="1600" dirty="0" smtClean="0"/>
              <a:t> Pressure over liquid or gas phase (</a:t>
            </a:r>
            <a:r>
              <a:rPr lang="en-US" sz="1600" dirty="0" smtClean="0">
                <a:solidFill>
                  <a:srgbClr val="FF0066"/>
                </a:solidFill>
              </a:rPr>
              <a:t>many</a:t>
            </a:r>
            <a:r>
              <a:rPr lang="en-US" sz="1600" dirty="0" smtClean="0"/>
              <a:t> monolayers condensed)</a:t>
            </a:r>
            <a:endParaRPr lang="en-US" sz="1600" dirty="0"/>
          </a:p>
          <a:p>
            <a:pPr algn="just">
              <a:buClr>
                <a:srgbClr val="00CC99"/>
              </a:buClr>
              <a:buFontTx/>
              <a:buChar char="•"/>
            </a:pPr>
            <a:r>
              <a:rPr lang="en-US" sz="1600" dirty="0" smtClean="0"/>
              <a:t> Follows the </a:t>
            </a:r>
            <a:r>
              <a:rPr lang="en-US" sz="1600" dirty="0" err="1" smtClean="0"/>
              <a:t>Clausius-Clapeyron</a:t>
            </a:r>
            <a:r>
              <a:rPr lang="en-US" sz="1600" dirty="0" smtClean="0"/>
              <a:t> equation: Log P</a:t>
            </a:r>
            <a:r>
              <a:rPr lang="en-US" sz="1600" baseline="-25000" dirty="0" smtClean="0"/>
              <a:t>sat</a:t>
            </a:r>
            <a:r>
              <a:rPr lang="en-US" sz="1600" dirty="0" smtClean="0"/>
              <a:t> = A – B/T</a:t>
            </a:r>
          </a:p>
          <a:p>
            <a:pPr algn="just">
              <a:buClr>
                <a:srgbClr val="00CC99"/>
              </a:buClr>
              <a:buFontTx/>
              <a:buChar char="•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5737" y="1264914"/>
            <a:ext cx="7523431" cy="47657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BD meets VC&amp;S at KIT, Karlsruhe, 8-10 March 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</a:t>
            </a:r>
            <a:r>
              <a:rPr lang="en-GB" dirty="0" err="1" smtClean="0"/>
              <a:t>resisitivity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515" y="1066201"/>
            <a:ext cx="6502400" cy="4412940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042713" y="5583407"/>
            <a:ext cx="954087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  <a:cs typeface="Times New Roman" pitchFamily="18" charset="0"/>
              </a:rPr>
              <a:t>O. Gröbner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21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46011" y="2743200"/>
            <a:ext cx="3689018" cy="3382069"/>
            <a:chOff x="646011" y="2714625"/>
            <a:chExt cx="3689018" cy="3382069"/>
          </a:xfrm>
        </p:grpSpPr>
        <p:grpSp>
          <p:nvGrpSpPr>
            <p:cNvPr id="27" name="Group 11"/>
            <p:cNvGrpSpPr/>
            <p:nvPr/>
          </p:nvGrpSpPr>
          <p:grpSpPr>
            <a:xfrm>
              <a:off x="646011" y="2714625"/>
              <a:ext cx="3689018" cy="3382069"/>
              <a:chOff x="949847" y="1371600"/>
              <a:chExt cx="7229406" cy="5065776"/>
            </a:xfrm>
          </p:grpSpPr>
          <p:pic>
            <p:nvPicPr>
              <p:cNvPr id="28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49847" y="1371600"/>
                <a:ext cx="7229406" cy="5065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978019" y="5366206"/>
                <a:ext cx="87395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VGI.134.7L1.B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73900" y="5372556"/>
                <a:ext cx="99899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800" b="1" dirty="0">
                    <a:solidFill>
                      <a:srgbClr val="1769EF"/>
                    </a:solidFill>
                  </a:rPr>
                  <a:t>VGPB.237.7R1.B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128738" y="3114020"/>
              <a:ext cx="15472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CC99"/>
                  </a:solidFill>
                </a:rPr>
                <a:t>Time separation:</a:t>
              </a:r>
            </a:p>
            <a:p>
              <a:r>
                <a:rPr lang="en-US" sz="1400" dirty="0" smtClean="0">
                  <a:solidFill>
                    <a:srgbClr val="00CC99"/>
                  </a:solidFill>
                </a:rPr>
                <a:t>Non-linearity</a:t>
              </a:r>
              <a:endParaRPr lang="en-GB" sz="1400" dirty="0">
                <a:solidFill>
                  <a:srgbClr val="00CC99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LHC </a:t>
            </a:r>
            <a:r>
              <a:rPr lang="en-GB" dirty="0" err="1" smtClean="0"/>
              <a:t>Multipacting</a:t>
            </a:r>
            <a:r>
              <a:rPr lang="en-GB" dirty="0" smtClean="0"/>
              <a:t>: Influence of Beam Structure </a:t>
            </a:r>
            <a:endParaRPr lang="en-GB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613177" y="3404205"/>
          <a:ext cx="23590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6" name="Equation" r:id="rId4" imgW="1497950" imgH="482391" progId="Equation.3">
                  <p:embed/>
                </p:oleObj>
              </mc:Choice>
              <mc:Fallback>
                <p:oleObj name="Equation" r:id="rId4" imgW="149795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177" y="3404205"/>
                        <a:ext cx="2359025" cy="7699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11330" y="569909"/>
            <a:ext cx="3665337" cy="2344738"/>
            <a:chOff x="411330" y="531809"/>
            <a:chExt cx="3665337" cy="2344738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330" y="531809"/>
              <a:ext cx="3665337" cy="234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074109" y="1047750"/>
              <a:ext cx="156453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CC99"/>
                  </a:solidFill>
                </a:rPr>
                <a:t>Bunch intensity:</a:t>
              </a:r>
            </a:p>
            <a:p>
              <a:r>
                <a:rPr lang="en-US" sz="1400" dirty="0" smtClean="0">
                  <a:solidFill>
                    <a:srgbClr val="00CC99"/>
                  </a:solidFill>
                </a:rPr>
                <a:t>a threshold effect</a:t>
              </a:r>
              <a:endParaRPr lang="en-GB" sz="1400" dirty="0">
                <a:solidFill>
                  <a:srgbClr val="00CC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731" y="493709"/>
            <a:ext cx="3517107" cy="2344738"/>
            <a:chOff x="4555331" y="531809"/>
            <a:chExt cx="3517107" cy="234473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5331" y="531809"/>
              <a:ext cx="3517107" cy="234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093072" y="1047750"/>
              <a:ext cx="15472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CC99"/>
                  </a:solidFill>
                </a:rPr>
                <a:t>Beam intensity:</a:t>
              </a:r>
            </a:p>
            <a:p>
              <a:r>
                <a:rPr lang="en-US" sz="1400" dirty="0">
                  <a:solidFill>
                    <a:srgbClr val="00CC99"/>
                  </a:solidFill>
                </a:rPr>
                <a:t>p</a:t>
              </a:r>
              <a:r>
                <a:rPr lang="en-US" sz="1400" dirty="0" smtClean="0">
                  <a:solidFill>
                    <a:srgbClr val="00CC99"/>
                  </a:solidFill>
                </a:rPr>
                <a:t>ressure linearity</a:t>
              </a:r>
              <a:endParaRPr lang="en-GB" sz="1400" dirty="0">
                <a:solidFill>
                  <a:srgbClr val="00CC99"/>
                </a:solidFill>
              </a:endParaRPr>
            </a:p>
          </p:txBody>
        </p:sp>
      </p:grp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90" y="4357689"/>
            <a:ext cx="3888581" cy="16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369296" y="2940151"/>
            <a:ext cx="3343333" cy="2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21" tIns="51161" rIns="102321" bIns="51161">
            <a:spAutoFit/>
          </a:bodyPr>
          <a:lstStyle/>
          <a:p>
            <a:r>
              <a:rPr lang="en-GB" sz="1200" dirty="0" smtClean="0"/>
              <a:t>G. </a:t>
            </a:r>
            <a:r>
              <a:rPr lang="en-GB" sz="1200" dirty="0" err="1" smtClean="0"/>
              <a:t>Bregliozzi</a:t>
            </a:r>
            <a:r>
              <a:rPr lang="en-GB" sz="1200" dirty="0" smtClean="0"/>
              <a:t> </a:t>
            </a:r>
            <a:r>
              <a:rPr lang="en-GB" sz="1200" i="1" dirty="0" smtClean="0"/>
              <a:t>et </a:t>
            </a:r>
            <a:r>
              <a:rPr lang="en-GB" sz="1200" i="1" dirty="0"/>
              <a:t>al.</a:t>
            </a:r>
            <a:r>
              <a:rPr lang="en-GB" sz="1200" dirty="0"/>
              <a:t>, </a:t>
            </a:r>
            <a:r>
              <a:rPr lang="en-GB" sz="1200" dirty="0" smtClean="0"/>
              <a:t>IPAC San Sebastian, 2011</a:t>
            </a:r>
            <a:endParaRPr lang="en-GB" sz="1200" dirty="0"/>
          </a:p>
        </p:txBody>
      </p:sp>
      <p:sp>
        <p:nvSpPr>
          <p:cNvPr id="21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6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BAA08-3DAF-42F1-9568-AF47D726ABCF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361" y="0"/>
            <a:ext cx="9143999" cy="5133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711" tIns="40855" rIns="81711" bIns="40855">
            <a:spAutoFit/>
          </a:bodyPr>
          <a:lstStyle/>
          <a:p>
            <a:pPr algn="ctr">
              <a:buClr>
                <a:srgbClr val="00CC99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HL-LHC Project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5689" y="2242125"/>
          <a:ext cx="6031483" cy="354907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97823"/>
                <a:gridCol w="860917"/>
                <a:gridCol w="199912"/>
                <a:gridCol w="1066199"/>
                <a:gridCol w="1006632"/>
              </a:tblGrid>
              <a:tr h="33375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280" marR="81280" marT="41148" marB="41148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LHC Design</a:t>
                      </a:r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HL-LHC</a:t>
                      </a:r>
                      <a:endParaRPr lang="en-GB" sz="1600" dirty="0"/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</a:tr>
              <a:tr h="49927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1280" marR="81280" marT="41148" marB="41148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Nominal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Ultimate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Nominal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rgbClr val="00CC99"/>
                    </a:solidFill>
                  </a:tcPr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Energy [</a:t>
                      </a:r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</a:rPr>
                        <a:t>TeV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7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Luminosity [x10</a:t>
                      </a:r>
                      <a:r>
                        <a:rPr lang="en-GB" sz="1600" b="1" baseline="30000" dirty="0" smtClean="0">
                          <a:solidFill>
                            <a:schemeClr val="bg1"/>
                          </a:solidFill>
                        </a:rPr>
                        <a:t>34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r>
                        <a:rPr lang="en-GB" sz="1600" b="1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.s</a:t>
                      </a:r>
                      <a:r>
                        <a:rPr lang="en-GB" sz="16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1.0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2.3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5*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[mA]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584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860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66"/>
                          </a:solidFill>
                        </a:rPr>
                        <a:t>1090</a:t>
                      </a:r>
                      <a:endParaRPr lang="en-GB" sz="16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Proton per bunch [x10</a:t>
                      </a:r>
                      <a:r>
                        <a:rPr lang="en-GB" sz="1600" b="1" baseline="30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1.15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1.7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2.2</a:t>
                      </a:r>
                      <a:endParaRPr lang="en-GB" sz="1600" b="1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</a:tr>
              <a:tr h="3337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Number of bunches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2808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2736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/>
                </a:tc>
              </a:tr>
              <a:tr h="36799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Bunch spacing [ns]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25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81280" marR="81280" marT="41148" marB="41148" anchor="ctr"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Minimum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* [m]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0.55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66"/>
                          </a:solidFill>
                        </a:rPr>
                        <a:t>0.15</a:t>
                      </a:r>
                      <a:endParaRPr lang="en-GB" sz="16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bg1"/>
                    </a:solidFill>
                  </a:tcPr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</a:rPr>
                        <a:t>Noramlized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emittance [</a:t>
                      </a:r>
                      <a:r>
                        <a:rPr lang="el-GR" sz="1600" b="1" baseline="0" dirty="0" smtClean="0">
                          <a:solidFill>
                            <a:schemeClr val="bg1"/>
                          </a:solidFill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μ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GreekC" panose="00000400000000000000" pitchFamily="2" charset="0"/>
                        </a:rPr>
                        <a:t>m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]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280" marR="81280" marT="41148" marB="41148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55A0"/>
                          </a:solidFill>
                        </a:rPr>
                        <a:t>3.75</a:t>
                      </a:r>
                      <a:endParaRPr lang="en-GB" sz="1600" dirty="0">
                        <a:solidFill>
                          <a:srgbClr val="0055A0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66"/>
                          </a:solidFill>
                        </a:rPr>
                        <a:t>2.5</a:t>
                      </a:r>
                      <a:endParaRPr lang="en-GB" sz="1600" dirty="0">
                        <a:solidFill>
                          <a:srgbClr val="FF0066"/>
                        </a:solidFill>
                      </a:endParaRPr>
                    </a:p>
                  </a:txBody>
                  <a:tcPr marL="81280" marR="81280" marT="41148" marB="41148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29" y="496021"/>
            <a:ext cx="8986600" cy="2042314"/>
          </a:xfrm>
          <a:prstGeom prst="rect">
            <a:avLst/>
          </a:prstGeom>
          <a:noFill/>
        </p:spPr>
        <p:txBody>
          <a:bodyPr wrap="square" lIns="102321" tIns="51161" rIns="102321" bIns="51161" rtlCol="0">
            <a:spAutoFit/>
          </a:bodyPr>
          <a:lstStyle/>
          <a:p>
            <a:pPr marL="0" lvl="1"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dirty="0" smtClean="0"/>
              <a:t> The HL-LHC Project is a program which consists of multiplying by ~ 5 the LHC luminosity with an objective of </a:t>
            </a:r>
            <a:r>
              <a:rPr lang="en-GB" dirty="0" smtClean="0">
                <a:solidFill>
                  <a:srgbClr val="FF0066"/>
                </a:solidFill>
              </a:rPr>
              <a:t>3 000 fb</a:t>
            </a:r>
            <a:r>
              <a:rPr lang="en-GB" baseline="30000" dirty="0" smtClean="0">
                <a:solidFill>
                  <a:srgbClr val="FF0066"/>
                </a:solidFill>
              </a:rPr>
              <a:t>-1</a:t>
            </a:r>
            <a:r>
              <a:rPr lang="en-GB" dirty="0" smtClean="0">
                <a:solidFill>
                  <a:srgbClr val="FF0066"/>
                </a:solidFill>
              </a:rPr>
              <a:t> </a:t>
            </a:r>
            <a:r>
              <a:rPr lang="en-GB" dirty="0" smtClean="0"/>
              <a:t>accumulated in the mid 2030ies.</a:t>
            </a:r>
          </a:p>
          <a:p>
            <a:pPr marL="0" lvl="1" algn="just">
              <a:buClr>
                <a:srgbClr val="00CC99"/>
              </a:buClr>
              <a:buFont typeface="Arial" pitchFamily="34" charset="0"/>
              <a:buChar char="•"/>
            </a:pPr>
            <a:endParaRPr lang="en-GB" dirty="0"/>
          </a:p>
          <a:p>
            <a:pPr marL="0" lvl="1" algn="just">
              <a:buClr>
                <a:srgbClr val="00CC99"/>
              </a:buClr>
              <a:buFont typeface="Arial" pitchFamily="34" charset="0"/>
              <a:buChar char="•"/>
            </a:pPr>
            <a:r>
              <a:rPr lang="en-GB" dirty="0" smtClean="0"/>
              <a:t> For this purpose, the optics, the matching section and the inner triplet around ATLAS and CMS are completely rebuilt and shall be </a:t>
            </a:r>
            <a:r>
              <a:rPr lang="en-GB" dirty="0" smtClean="0">
                <a:solidFill>
                  <a:srgbClr val="FF0066"/>
                </a:solidFill>
              </a:rPr>
              <a:t>ready for operation </a:t>
            </a:r>
            <a:r>
              <a:rPr lang="en-GB" dirty="0" smtClean="0"/>
              <a:t>by ~ </a:t>
            </a:r>
            <a:r>
              <a:rPr lang="en-GB" dirty="0" smtClean="0">
                <a:solidFill>
                  <a:srgbClr val="FF0066"/>
                </a:solidFill>
              </a:rPr>
              <a:t>2026</a:t>
            </a:r>
            <a:r>
              <a:rPr lang="en-GB" dirty="0" smtClean="0"/>
              <a:t>.</a:t>
            </a:r>
          </a:p>
          <a:p>
            <a:pPr lvl="1" algn="just">
              <a:buClr>
                <a:srgbClr val="00CC99"/>
              </a:buClr>
            </a:pPr>
            <a:endParaRPr lang="en-GB" dirty="0"/>
          </a:p>
          <a:p>
            <a:pPr algn="just">
              <a:buClr>
                <a:srgbClr val="00CC99"/>
              </a:buCl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5689" y="2170895"/>
            <a:ext cx="2466975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429" y="579119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Levelled luminosity</a:t>
            </a:r>
            <a:endParaRPr lang="en-GB" dirty="0"/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26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47933" y="6382227"/>
            <a:ext cx="2133600" cy="475773"/>
          </a:xfrm>
          <a:prstGeom prst="rect">
            <a:avLst/>
          </a:prstGeom>
          <a:noFill/>
        </p:spPr>
        <p:txBody>
          <a:bodyPr lIns="81711" tIns="40855" rIns="81711" bIns="40855"/>
          <a:lstStyle/>
          <a:p>
            <a:fld id="{4B6429FD-6D64-4F34-8A91-26CD8C74367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03200" y="0"/>
            <a:ext cx="8940800" cy="169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06" tIns="40853" rIns="81706" bIns="40853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lang="en-US" sz="2800" b="1" dirty="0">
                <a:solidFill>
                  <a:srgbClr val="3366FF"/>
                </a:solidFill>
              </a:rPr>
              <a:t>LHC : Superconducting Technology</a:t>
            </a:r>
            <a:r>
              <a:rPr lang="en-US" sz="2800" b="1" dirty="0"/>
              <a:t> </a:t>
            </a:r>
          </a:p>
          <a:p>
            <a:pPr algn="ctr">
              <a:buClr>
                <a:schemeClr val="accent1"/>
              </a:buClr>
            </a:pPr>
            <a:endParaRPr lang="en-US" sz="2300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/>
              <a:t> Cryogenic vacuum system inside the arc</a:t>
            </a:r>
          </a:p>
          <a:p>
            <a:pPr>
              <a:buClr>
                <a:schemeClr val="accent1"/>
              </a:buClr>
              <a:buFontTx/>
              <a:buChar char="•"/>
            </a:pPr>
            <a:endParaRPr lang="en-US" dirty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/>
              <a:t> A beam screen is housed inside the cold bore held at 1.9 K</a:t>
            </a:r>
          </a:p>
        </p:txBody>
      </p:sp>
      <p:pic>
        <p:nvPicPr>
          <p:cNvPr id="21509" name="Picture 3" descr="LHCtunnel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014528"/>
            <a:ext cx="4254530" cy="31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062" y="2014528"/>
            <a:ext cx="4859938" cy="32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BD meets VC&amp;S at KIT, Karlsruhe, 8-10 March ,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F382CD8A-0A5B-4AE2-89AE-374FC8E42C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142853"/>
            <a:ext cx="8415366" cy="11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fr-FR" sz="2800" b="1" dirty="0" err="1">
                <a:solidFill>
                  <a:srgbClr val="3366FF"/>
                </a:solidFill>
              </a:rPr>
              <a:t>Beam</a:t>
            </a:r>
            <a:r>
              <a:rPr lang="fr-FR" sz="2800" b="1" dirty="0">
                <a:solidFill>
                  <a:srgbClr val="3366FF"/>
                </a:solidFill>
              </a:rPr>
              <a:t> </a:t>
            </a:r>
            <a:r>
              <a:rPr lang="fr-FR" sz="2800" b="1" dirty="0" err="1">
                <a:solidFill>
                  <a:srgbClr val="3366FF"/>
                </a:solidFill>
              </a:rPr>
              <a:t>Screen</a:t>
            </a:r>
            <a:r>
              <a:rPr lang="fr-FR" sz="2800" b="1" dirty="0">
                <a:solidFill>
                  <a:srgbClr val="3366FF"/>
                </a:solidFill>
              </a:rPr>
              <a:t> Design</a:t>
            </a:r>
            <a:endParaRPr lang="fr-FR" sz="2800" b="1" dirty="0"/>
          </a:p>
          <a:p>
            <a:pPr algn="ctr">
              <a:buClr>
                <a:schemeClr val="accent1"/>
              </a:buClr>
            </a:pPr>
            <a:endParaRPr lang="fr-FR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42844" y="714356"/>
            <a:ext cx="8429684" cy="80021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GB" dirty="0" smtClean="0"/>
              <a:t> </a:t>
            </a:r>
            <a:r>
              <a:rPr lang="en-GB" sz="1400" dirty="0" err="1">
                <a:solidFill>
                  <a:srgbClr val="FF0066"/>
                </a:solidFill>
              </a:rPr>
              <a:t>Sawteeth</a:t>
            </a:r>
            <a:r>
              <a:rPr lang="en-GB" sz="1400" dirty="0">
                <a:solidFill>
                  <a:srgbClr val="FF0066"/>
                </a:solidFill>
              </a:rPr>
              <a:t> </a:t>
            </a:r>
            <a:r>
              <a:rPr lang="en-GB" sz="1400" dirty="0"/>
              <a:t>are provided in the LHC beam screen to reduce the photoelectron yield and the forward reflectivity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sz="1400" dirty="0"/>
              <a:t> In dipoles, </a:t>
            </a:r>
            <a:r>
              <a:rPr lang="en-US" sz="1400" dirty="0">
                <a:solidFill>
                  <a:srgbClr val="FF0066"/>
                </a:solidFill>
              </a:rPr>
              <a:t>electron shield </a:t>
            </a:r>
            <a:r>
              <a:rPr lang="en-US" sz="1400" dirty="0"/>
              <a:t>are clamped to protect the cold </a:t>
            </a:r>
            <a:r>
              <a:rPr lang="en-US" sz="1400" dirty="0" smtClean="0"/>
              <a:t>bore from electron cloud heat load </a:t>
            </a:r>
            <a:endParaRPr lang="en-GB" sz="1400" dirty="0"/>
          </a:p>
        </p:txBody>
      </p:sp>
      <p:pic>
        <p:nvPicPr>
          <p:cNvPr id="11" name="Picture 7" descr="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332" y="1625176"/>
            <a:ext cx="2410377" cy="3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76924" y="5335361"/>
            <a:ext cx="2201232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r>
              <a:rPr lang="en-GB" sz="1100" dirty="0"/>
              <a:t>Courtesy N. Kos CERN TE/VSC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61048"/>
            <a:ext cx="3500437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/>
          <p:nvPr/>
        </p:nvGrpSpPr>
        <p:grpSpPr>
          <a:xfrm>
            <a:off x="381000" y="4995326"/>
            <a:ext cx="5343525" cy="1143000"/>
            <a:chOff x="381000" y="5181600"/>
            <a:chExt cx="5343525" cy="1143000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5181600"/>
              <a:ext cx="4200525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" name="Object 0"/>
            <p:cNvGraphicFramePr>
              <a:graphicFrameLocks noChangeAspect="1"/>
            </p:cNvGraphicFramePr>
            <p:nvPr/>
          </p:nvGraphicFramePr>
          <p:xfrm>
            <a:off x="4038600" y="5486400"/>
            <a:ext cx="10858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39" name="Designer Drawing" r:id="rId6" imgW="1085088" imgH="243840" progId="">
                    <p:embed/>
                  </p:oleObj>
                </mc:Choice>
                <mc:Fallback>
                  <p:oleObj name="Designer Drawing" r:id="rId6" imgW="1085088" imgH="243840" progId="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486400"/>
                          <a:ext cx="10858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057400" y="6324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1295400" y="579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1295400" y="5638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371600" y="5410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371600" y="5791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81000" y="5486400"/>
              <a:ext cx="10294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~ 40 </a:t>
              </a:r>
              <a:r>
                <a:rPr lang="en-US">
                  <a:latin typeface="Symbol" pitchFamily="18" charset="2"/>
                </a:rPr>
                <a:t>m</a:t>
              </a:r>
              <a:r>
                <a:rPr lang="en-US"/>
                <a:t>m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514600" y="5867400"/>
              <a:ext cx="11576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~ 500 </a:t>
              </a:r>
              <a:r>
                <a:rPr lang="en-US">
                  <a:latin typeface="Symbol" pitchFamily="18" charset="2"/>
                </a:rPr>
                <a:t>m</a:t>
              </a:r>
              <a:r>
                <a:rPr lang="en-US"/>
                <a:t>m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6" name="Footer Placeholder 9"/>
          <p:cNvSpPr txBox="1">
            <a:spLocks/>
          </p:cNvSpPr>
          <p:nvPr/>
        </p:nvSpPr>
        <p:spPr>
          <a:xfrm>
            <a:off x="4221671" y="6384569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94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9517" y="512677"/>
            <a:ext cx="5420439" cy="5621424"/>
            <a:chOff x="484175" y="769957"/>
            <a:chExt cx="6202375" cy="659604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175" y="769957"/>
              <a:ext cx="6202375" cy="659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1558566" y="1957917"/>
              <a:ext cx="4039790" cy="4068900"/>
              <a:chOff x="1385392" y="1762125"/>
              <a:chExt cx="3590924" cy="3662010"/>
            </a:xfrm>
          </p:grpSpPr>
          <p:sp>
            <p:nvSpPr>
              <p:cNvPr id="5" name="Rectangle 4"/>
              <p:cNvSpPr/>
              <p:nvPr/>
            </p:nvSpPr>
            <p:spPr>
              <a:xfrm rot="1380000">
                <a:off x="3695828" y="1762125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3900000">
                <a:off x="4581396" y="2680933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3900000">
                <a:off x="1537792" y="3969153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380000">
                <a:off x="2428747" y="4890735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-1260000">
                <a:off x="3705096" y="4862159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-1380000">
                <a:off x="2421609" y="1775848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6900000">
                <a:off x="4595316" y="3965171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6900000">
                <a:off x="1547318" y="2692804"/>
                <a:ext cx="228600" cy="533400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100309" y="565131"/>
            <a:ext cx="3843535" cy="3128912"/>
            <a:chOff x="5100442" y="436443"/>
            <a:chExt cx="3843535" cy="3128913"/>
          </a:xfrm>
        </p:grpSpPr>
        <p:sp>
          <p:nvSpPr>
            <p:cNvPr id="14" name="Rectangle 13"/>
            <p:cNvSpPr/>
            <p:nvPr/>
          </p:nvSpPr>
          <p:spPr>
            <a:xfrm>
              <a:off x="5100442" y="436443"/>
              <a:ext cx="3843535" cy="535531"/>
            </a:xfrm>
            <a:prstGeom prst="rect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dirty="0" smtClean="0"/>
                <a:t>2 independent beam pipes per arc: 8 arcs of 2.8 km each </a:t>
              </a:r>
            </a:p>
          </p:txBody>
        </p:sp>
        <p:pic>
          <p:nvPicPr>
            <p:cNvPr id="15" name="Picture 14" descr="Picture1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2872" y="1279356"/>
              <a:ext cx="3026352" cy="2286000"/>
            </a:xfrm>
            <a:prstGeom prst="rect">
              <a:avLst/>
            </a:prstGeom>
          </p:spPr>
        </p:pic>
      </p:grpSp>
      <p:pic>
        <p:nvPicPr>
          <p:cNvPr id="34" name="Picture 33" descr="Pictur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80334" y="1436747"/>
            <a:ext cx="1132254" cy="1512000"/>
          </a:xfrm>
          <a:prstGeom prst="rect">
            <a:avLst/>
          </a:prstGeom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03200" y="0"/>
            <a:ext cx="8940800" cy="5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>
              <a:buClr>
                <a:srgbClr val="00CC99"/>
              </a:buClr>
            </a:pPr>
            <a:r>
              <a:rPr lang="en-US" sz="2800" b="1" dirty="0">
                <a:solidFill>
                  <a:srgbClr val="3366FF"/>
                </a:solidFill>
              </a:rPr>
              <a:t>Cryogenic Beam </a:t>
            </a:r>
            <a:r>
              <a:rPr lang="en-US" sz="2800" b="1" dirty="0" smtClean="0">
                <a:solidFill>
                  <a:srgbClr val="3366FF"/>
                </a:solidFill>
              </a:rPr>
              <a:t>Vacuum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0" y="3694043"/>
            <a:ext cx="2495887" cy="23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Footer Placeholder 9"/>
          <p:cNvSpPr txBox="1">
            <a:spLocks/>
          </p:cNvSpPr>
          <p:nvPr/>
        </p:nvSpPr>
        <p:spPr>
          <a:xfrm>
            <a:off x="4221671" y="6373683"/>
            <a:ext cx="4203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BD meets VC&amp;S at KIT, Karlsruhe, 8-10 March , 2017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1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6|9.1|43.3"/>
</p:tagLst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39002</TotalTime>
  <Words>3444</Words>
  <Application>Microsoft Office PowerPoint</Application>
  <PresentationFormat>On-screen Show (4:3)</PresentationFormat>
  <Paragraphs>636</Paragraphs>
  <Slides>57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ＭＳ Ｐゴシック</vt:lpstr>
      <vt:lpstr>Arial</vt:lpstr>
      <vt:lpstr>Calibri</vt:lpstr>
      <vt:lpstr>Courier New</vt:lpstr>
      <vt:lpstr>GreekC</vt:lpstr>
      <vt:lpstr>Mathematica1</vt:lpstr>
      <vt:lpstr>Symbol</vt:lpstr>
      <vt:lpstr>Times</vt:lpstr>
      <vt:lpstr>Times New Roman</vt:lpstr>
      <vt:lpstr>Wingdings</vt:lpstr>
      <vt:lpstr>CERN(4-3)</vt:lpstr>
      <vt:lpstr>Designer Drawing</vt:lpstr>
      <vt:lpstr>Equation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Magnetic susceptibility &lt; 0.005</vt:lpstr>
      <vt:lpstr>PowerPoint Presentation</vt:lpstr>
      <vt:lpstr>PowerPoint Presentation</vt:lpstr>
      <vt:lpstr>Cryosorbing tube without holes</vt:lpstr>
      <vt:lpstr>Perforated beam screen</vt:lpstr>
      <vt:lpstr>Fit to measured data at 10 K with 194 eV crit.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LHC Phase 1: 2-3 1034 Hz/cm2</vt:lpstr>
      <vt:lpstr>LHC Phase 1: 2-3 1034 Hz/cm2</vt:lpstr>
      <vt:lpstr>LHC Phase 1: 2-3 1034 Hz/cm2</vt:lpstr>
      <vt:lpstr>HL-LHC: a-C coated shielded beam screen</vt:lpstr>
      <vt:lpstr>HL-LHC: Beam aperture</vt:lpstr>
      <vt:lpstr>PowerPoint Presentation</vt:lpstr>
      <vt:lpstr>A Natural Warm Up of a St. Steel Cold Bore</vt:lpstr>
      <vt:lpstr>PowerPoint Presentation</vt:lpstr>
      <vt:lpstr>PowerPoint Presentation</vt:lpstr>
      <vt:lpstr>BS covered with an “excess” amount of coverage</vt:lpstr>
      <vt:lpstr>Examples of LHC pressure transients</vt:lpstr>
      <vt:lpstr>FCC Kick-Off Feb 2014:  Operating temperature of the FCC-hh beam screen</vt:lpstr>
      <vt:lpstr>HL-LHC with a-C coating</vt:lpstr>
      <vt:lpstr>HL-LHC with a-C coating</vt:lpstr>
      <vt:lpstr>PowerPoint Presentation</vt:lpstr>
      <vt:lpstr>Holes - Shape - Distance - Coaxial space - Power</vt:lpstr>
      <vt:lpstr>Cu Resistivity</vt:lpstr>
      <vt:lpstr>HL-LHC a-C coating in IT</vt:lpstr>
      <vt:lpstr>PowerPoint Presentation</vt:lpstr>
      <vt:lpstr>PowerPoint Presentation</vt:lpstr>
      <vt:lpstr>PowerPoint Presentation</vt:lpstr>
      <vt:lpstr>HL-LHC: a-C coating to mitigate multipacting</vt:lpstr>
      <vt:lpstr>a-C coating performances studies with COLDEX</vt:lpstr>
      <vt:lpstr>HL-LHC: aC coating</vt:lpstr>
      <vt:lpstr>HL-LHC a-C coating</vt:lpstr>
      <vt:lpstr>HL-LHC: Vacuum Conditioning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Electrical resisitivity</vt:lpstr>
      <vt:lpstr>LHC Multipacting: Influence of Beam Structure 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Vincent Baglin</cp:lastModifiedBy>
  <cp:revision>1529</cp:revision>
  <cp:lastPrinted>2017-02-08T08:33:06Z</cp:lastPrinted>
  <dcterms:created xsi:type="dcterms:W3CDTF">2012-11-30T11:04:26Z</dcterms:created>
  <dcterms:modified xsi:type="dcterms:W3CDTF">2017-03-08T09:25:48Z</dcterms:modified>
</cp:coreProperties>
</file>