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41"/>
  </p:notesMasterIdLst>
  <p:handoutMasterIdLst>
    <p:handoutMasterId r:id="rId42"/>
  </p:handoutMasterIdLst>
  <p:sldIdLst>
    <p:sldId id="474" r:id="rId2"/>
    <p:sldId id="481" r:id="rId3"/>
    <p:sldId id="455" r:id="rId4"/>
    <p:sldId id="457" r:id="rId5"/>
    <p:sldId id="461" r:id="rId6"/>
    <p:sldId id="517" r:id="rId7"/>
    <p:sldId id="464" r:id="rId8"/>
    <p:sldId id="465" r:id="rId9"/>
    <p:sldId id="466" r:id="rId10"/>
    <p:sldId id="518" r:id="rId11"/>
    <p:sldId id="477" r:id="rId12"/>
    <p:sldId id="478" r:id="rId13"/>
    <p:sldId id="475" r:id="rId14"/>
    <p:sldId id="514" r:id="rId15"/>
    <p:sldId id="515" r:id="rId16"/>
    <p:sldId id="516" r:id="rId17"/>
    <p:sldId id="467" r:id="rId18"/>
    <p:sldId id="469" r:id="rId19"/>
    <p:sldId id="479" r:id="rId20"/>
    <p:sldId id="483" r:id="rId21"/>
    <p:sldId id="487" r:id="rId22"/>
    <p:sldId id="519" r:id="rId23"/>
    <p:sldId id="490" r:id="rId24"/>
    <p:sldId id="508" r:id="rId25"/>
    <p:sldId id="509" r:id="rId26"/>
    <p:sldId id="510" r:id="rId27"/>
    <p:sldId id="511" r:id="rId28"/>
    <p:sldId id="513" r:id="rId29"/>
    <p:sldId id="507" r:id="rId30"/>
    <p:sldId id="418" r:id="rId31"/>
    <p:sldId id="489" r:id="rId32"/>
    <p:sldId id="420" r:id="rId33"/>
    <p:sldId id="491" r:id="rId34"/>
    <p:sldId id="422" r:id="rId35"/>
    <p:sldId id="492" r:id="rId36"/>
    <p:sldId id="520" r:id="rId37"/>
    <p:sldId id="501" r:id="rId38"/>
    <p:sldId id="499" r:id="rId39"/>
    <p:sldId id="50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81C"/>
    <a:srgbClr val="663300"/>
    <a:srgbClr val="907040"/>
    <a:srgbClr val="006600"/>
    <a:srgbClr val="0033CC"/>
    <a:srgbClr val="D1D1FF"/>
    <a:srgbClr val="CC3300"/>
    <a:srgbClr val="CC0000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3529" autoAdjust="0"/>
  </p:normalViewPr>
  <p:slideViewPr>
    <p:cSldViewPr>
      <p:cViewPr>
        <p:scale>
          <a:sx n="80" d="100"/>
          <a:sy n="80" d="100"/>
        </p:scale>
        <p:origin x="-8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35AF1-4F04-40ED-B71A-A0DDC09794BB}" type="datetimeFigureOut">
              <a:rPr lang="en-GB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AC988E-580B-45FE-9948-403829501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73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86C903-2B1E-4D2E-8A46-ED0A4CCF520B}" type="datetimeFigureOut">
              <a:rPr lang="en-GB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5C74B1-B504-4EAC-91F1-15B5B326C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/>
            <a:fld id="{E88E66F7-2601-42BD-85BE-2AEC36038BC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30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/>
            <a:fld id="{4557AD37-025B-4287-9A98-3069A05BDABD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32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/>
            <a:fld id="{575A0E14-AC84-4608-9AD0-79EF61256985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34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471199"/>
            <a:ext cx="3960440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40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453337"/>
            <a:ext cx="388843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6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453337"/>
            <a:ext cx="39604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4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80608"/>
          </a:xfr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2152650" indent="-271463"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76064"/>
          </a:xfrm>
        </p:spPr>
        <p:txBody>
          <a:bodyPr anchor="b"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792" y="6471199"/>
            <a:ext cx="3888432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28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26876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4153663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125" y="6471199"/>
            <a:ext cx="3799099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00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471199"/>
            <a:ext cx="3960440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Beam Dynamics meets Vacuum, Collimations and Surfaces 8-10 March, Karlsruhe, Germany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71" y="74081"/>
            <a:ext cx="754730" cy="4224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5" r:id="rId4"/>
    <p:sldLayoutId id="2147483866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66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tif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475707"/>
          </a:xfrm>
        </p:spPr>
        <p:txBody>
          <a:bodyPr/>
          <a:lstStyle/>
          <a:p>
            <a:r>
              <a:rPr lang="en-GB" sz="4000" dirty="0"/>
              <a:t>Residual gas and </a:t>
            </a:r>
            <a:r>
              <a:rPr lang="en-GB" sz="4000" dirty="0" smtClean="0"/>
              <a:t>surfaces </a:t>
            </a:r>
            <a:br>
              <a:rPr lang="en-GB" sz="4000" dirty="0" smtClean="0"/>
            </a:br>
            <a:r>
              <a:rPr lang="en-GB" sz="4000" dirty="0" smtClean="0"/>
              <a:t>in </a:t>
            </a:r>
            <a:r>
              <a:rPr lang="en-GB" sz="4000" dirty="0"/>
              <a:t>vacuum specification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for </a:t>
            </a:r>
            <a:r>
              <a:rPr lang="en-GB" sz="4000" dirty="0"/>
              <a:t>particle </a:t>
            </a:r>
            <a:r>
              <a:rPr lang="en-GB" sz="4000" dirty="0" smtClean="0"/>
              <a:t>accelerators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 err="1">
                <a:solidFill>
                  <a:srgbClr val="008000"/>
                </a:solidFill>
              </a:rPr>
              <a:t>Dr.</a:t>
            </a:r>
            <a:r>
              <a:rPr lang="en-GB" altLang="en-US" dirty="0">
                <a:solidFill>
                  <a:srgbClr val="008000"/>
                </a:solidFill>
              </a:rPr>
              <a:t> Oleg B. Malyshev</a:t>
            </a:r>
          </a:p>
          <a:p>
            <a:r>
              <a:rPr lang="en-GB" altLang="en-US" dirty="0">
                <a:solidFill>
                  <a:srgbClr val="008000"/>
                </a:solidFill>
              </a:rPr>
              <a:t>Senior Scientist</a:t>
            </a:r>
          </a:p>
          <a:p>
            <a:r>
              <a:rPr lang="en-GB" altLang="en-US" dirty="0">
                <a:solidFill>
                  <a:srgbClr val="008000"/>
                </a:solidFill>
              </a:rPr>
              <a:t>ASTeC Vacuum Science Group</a:t>
            </a:r>
          </a:p>
          <a:p>
            <a:r>
              <a:rPr lang="en-GB" altLang="en-US" sz="1800" i="1" u="sng" dirty="0">
                <a:solidFill>
                  <a:srgbClr val="008000"/>
                </a:solidFill>
              </a:rPr>
              <a:t>(oleg.malyshev@stfc.ac.uk)</a:t>
            </a:r>
            <a:r>
              <a:rPr lang="en-GB" altLang="en-US" i="1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6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025" y="764704"/>
            <a:ext cx="9036496" cy="1152128"/>
          </a:xfrm>
        </p:spPr>
        <p:txBody>
          <a:bodyPr/>
          <a:lstStyle/>
          <a:p>
            <a:r>
              <a:rPr lang="en-GB" dirty="0"/>
              <a:t>Examples of vacuum specification for a high energy particle </a:t>
            </a:r>
            <a:r>
              <a:rPr lang="en-GB" dirty="0" smtClean="0"/>
              <a:t>accelerators and components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73025" y="2276872"/>
            <a:ext cx="90360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FF"/>
                </a:solidFill>
              </a:rPr>
              <a:t> </a:t>
            </a:r>
            <a:r>
              <a:rPr lang="en-GB" sz="2000" dirty="0">
                <a:solidFill>
                  <a:srgbClr val="3333FF"/>
                </a:solidFill>
              </a:rPr>
              <a:t>100 h vacuum life time at I = 560 mA after 100 Ah conditioning (for DLS</a:t>
            </a:r>
            <a:r>
              <a:rPr lang="en-GB" sz="2000" dirty="0" smtClean="0">
                <a:solidFill>
                  <a:srgbClr val="3333FF"/>
                </a:solidFill>
              </a:rPr>
              <a:t>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3333FF"/>
                </a:solidFill>
              </a:rPr>
              <a:t> P(N</a:t>
            </a:r>
            <a:r>
              <a:rPr lang="en-GB" sz="2000" baseline="-25000" dirty="0">
                <a:solidFill>
                  <a:srgbClr val="3333FF"/>
                </a:solidFill>
              </a:rPr>
              <a:t>2</a:t>
            </a:r>
            <a:r>
              <a:rPr lang="en-GB" sz="2000" dirty="0">
                <a:solidFill>
                  <a:srgbClr val="3333FF"/>
                </a:solidFill>
              </a:rPr>
              <a:t> </a:t>
            </a:r>
            <a:r>
              <a:rPr lang="en-GB" sz="2000" dirty="0" err="1">
                <a:solidFill>
                  <a:srgbClr val="3333FF"/>
                </a:solidFill>
              </a:rPr>
              <a:t>eqv</a:t>
            </a:r>
            <a:r>
              <a:rPr lang="en-GB" sz="2000" dirty="0">
                <a:solidFill>
                  <a:srgbClr val="3333FF"/>
                </a:solidFill>
              </a:rPr>
              <a:t>) = 10</a:t>
            </a:r>
            <a:r>
              <a:rPr lang="en-GB" sz="2000" baseline="30000" dirty="0">
                <a:solidFill>
                  <a:srgbClr val="3333FF"/>
                </a:solidFill>
              </a:rPr>
              <a:t>-8</a:t>
            </a:r>
            <a:r>
              <a:rPr lang="en-GB" sz="2000" dirty="0">
                <a:solidFill>
                  <a:srgbClr val="3333FF"/>
                </a:solidFill>
              </a:rPr>
              <a:t> mbar after bakeout and a week of pumping (for a buster</a:t>
            </a:r>
            <a:r>
              <a:rPr lang="en-GB" sz="2000" dirty="0" smtClean="0">
                <a:solidFill>
                  <a:srgbClr val="3333FF"/>
                </a:solidFill>
              </a:rPr>
              <a:t>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srgbClr val="3333FF"/>
                </a:solidFill>
              </a:rPr>
              <a:t> n(H</a:t>
            </a:r>
            <a:r>
              <a:rPr lang="en-GB" sz="2000" baseline="-25000" dirty="0">
                <a:solidFill>
                  <a:srgbClr val="3333FF"/>
                </a:solidFill>
              </a:rPr>
              <a:t>2</a:t>
            </a:r>
            <a:r>
              <a:rPr lang="en-GB" sz="2000" dirty="0">
                <a:solidFill>
                  <a:srgbClr val="3333FF"/>
                </a:solidFill>
              </a:rPr>
              <a:t> </a:t>
            </a:r>
            <a:r>
              <a:rPr lang="en-GB" sz="2000" dirty="0" err="1">
                <a:solidFill>
                  <a:srgbClr val="3333FF"/>
                </a:solidFill>
              </a:rPr>
              <a:t>eqv</a:t>
            </a:r>
            <a:r>
              <a:rPr lang="en-GB" sz="2000" dirty="0">
                <a:solidFill>
                  <a:srgbClr val="3333FF"/>
                </a:solidFill>
              </a:rPr>
              <a:t>) = 10</a:t>
            </a:r>
            <a:r>
              <a:rPr lang="en-GB" sz="2000" baseline="30000" dirty="0">
                <a:solidFill>
                  <a:srgbClr val="3333FF"/>
                </a:solidFill>
              </a:rPr>
              <a:t>15</a:t>
            </a:r>
            <a:r>
              <a:rPr lang="en-GB" sz="2000" dirty="0">
                <a:solidFill>
                  <a:srgbClr val="3333FF"/>
                </a:solidFill>
              </a:rPr>
              <a:t> m</a:t>
            </a:r>
            <a:r>
              <a:rPr lang="en-GB" sz="2000" baseline="30000" dirty="0">
                <a:solidFill>
                  <a:srgbClr val="3333FF"/>
                </a:solidFill>
              </a:rPr>
              <a:t>-3</a:t>
            </a:r>
            <a:r>
              <a:rPr lang="en-GB" sz="2000" dirty="0">
                <a:solidFill>
                  <a:srgbClr val="3333FF"/>
                </a:solidFill>
              </a:rPr>
              <a:t> after 2 years conditioning (for the LHC);  </a:t>
            </a:r>
            <a:endParaRPr lang="en-GB" sz="20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FF"/>
                </a:solidFill>
              </a:rPr>
              <a:t> The </a:t>
            </a:r>
            <a:r>
              <a:rPr lang="en-GB" sz="2000" dirty="0">
                <a:solidFill>
                  <a:srgbClr val="3333FF"/>
                </a:solidFill>
              </a:rPr>
              <a:t>Ga-As photocathode </a:t>
            </a:r>
            <a:r>
              <a:rPr lang="en-GB" sz="2000" dirty="0" smtClean="0">
                <a:solidFill>
                  <a:srgbClr val="3333FF"/>
                </a:solidFill>
              </a:rPr>
              <a:t>vacuum chamber between the photocathode and 1</a:t>
            </a:r>
            <a:r>
              <a:rPr lang="en-GB" sz="2000" baseline="30000" dirty="0" smtClean="0">
                <a:solidFill>
                  <a:srgbClr val="3333FF"/>
                </a:solidFill>
              </a:rPr>
              <a:t>st</a:t>
            </a:r>
            <a:r>
              <a:rPr lang="en-GB" sz="2000" dirty="0" smtClean="0">
                <a:solidFill>
                  <a:srgbClr val="3333FF"/>
                </a:solidFill>
              </a:rPr>
              <a:t> dipole magnet: 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FF"/>
                </a:solidFill>
              </a:rPr>
              <a:t>total pressure </a:t>
            </a:r>
            <a:r>
              <a:rPr lang="en-GB" sz="2000" dirty="0" err="1" smtClean="0">
                <a:solidFill>
                  <a:srgbClr val="3333FF"/>
                </a:solidFill>
              </a:rPr>
              <a:t>P</a:t>
            </a:r>
            <a:r>
              <a:rPr lang="en-GB" sz="2000" baseline="-25000" dirty="0" err="1" smtClean="0">
                <a:solidFill>
                  <a:srgbClr val="3333FF"/>
                </a:solidFill>
              </a:rPr>
              <a:t>tot</a:t>
            </a:r>
            <a:r>
              <a:rPr lang="en-GB" sz="2000" dirty="0" smtClean="0">
                <a:solidFill>
                  <a:srgbClr val="3333FF"/>
                </a:solidFill>
              </a:rPr>
              <a:t> &lt; 10</a:t>
            </a:r>
            <a:r>
              <a:rPr lang="en-GB" sz="2000" baseline="30000" dirty="0" smtClean="0">
                <a:solidFill>
                  <a:srgbClr val="3333FF"/>
                </a:solidFill>
              </a:rPr>
              <a:t>-12</a:t>
            </a:r>
            <a:r>
              <a:rPr lang="en-GB" sz="2000" dirty="0" smtClean="0">
                <a:solidFill>
                  <a:srgbClr val="3333FF"/>
                </a:solidFill>
              </a:rPr>
              <a:t> </a:t>
            </a:r>
            <a:r>
              <a:rPr lang="en-GB" sz="2000" dirty="0">
                <a:solidFill>
                  <a:srgbClr val="3333FF"/>
                </a:solidFill>
              </a:rPr>
              <a:t>mbar</a:t>
            </a:r>
            <a:r>
              <a:rPr lang="en-GB" sz="2000" dirty="0" smtClean="0">
                <a:solidFill>
                  <a:srgbClr val="3333FF"/>
                </a:solidFill>
              </a:rPr>
              <a:t> </a:t>
            </a:r>
          </a:p>
          <a:p>
            <a:pPr lvl="1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FF"/>
                </a:solidFill>
              </a:rPr>
              <a:t>and </a:t>
            </a:r>
            <a:r>
              <a:rPr lang="en-GB" sz="2000" dirty="0">
                <a:solidFill>
                  <a:srgbClr val="3333FF"/>
                </a:solidFill>
              </a:rPr>
              <a:t>partial </a:t>
            </a:r>
            <a:r>
              <a:rPr lang="en-GB" sz="2000" dirty="0" smtClean="0">
                <a:solidFill>
                  <a:srgbClr val="3333FF"/>
                </a:solidFill>
              </a:rPr>
              <a:t>pressure for oxygen </a:t>
            </a:r>
            <a:r>
              <a:rPr lang="en-GB" sz="2000" dirty="0">
                <a:solidFill>
                  <a:srgbClr val="3333FF"/>
                </a:solidFill>
              </a:rPr>
              <a:t>containing gases such as CO, CO</a:t>
            </a:r>
            <a:r>
              <a:rPr lang="en-GB" sz="2000" baseline="-25000" dirty="0">
                <a:solidFill>
                  <a:srgbClr val="3333FF"/>
                </a:solidFill>
              </a:rPr>
              <a:t>2</a:t>
            </a:r>
            <a:r>
              <a:rPr lang="en-GB" sz="2000" dirty="0">
                <a:solidFill>
                  <a:srgbClr val="3333FF"/>
                </a:solidFill>
              </a:rPr>
              <a:t>, H</a:t>
            </a:r>
            <a:r>
              <a:rPr lang="en-GB" sz="2000" baseline="-25000" dirty="0">
                <a:solidFill>
                  <a:srgbClr val="3333FF"/>
                </a:solidFill>
              </a:rPr>
              <a:t>2</a:t>
            </a:r>
            <a:r>
              <a:rPr lang="en-GB" sz="2000" dirty="0">
                <a:solidFill>
                  <a:srgbClr val="3333FF"/>
                </a:solidFill>
              </a:rPr>
              <a:t>O, </a:t>
            </a:r>
            <a:r>
              <a:rPr lang="en-GB" sz="2000" dirty="0" smtClean="0">
                <a:solidFill>
                  <a:srgbClr val="3333FF"/>
                </a:solidFill>
              </a:rPr>
              <a:t>O</a:t>
            </a:r>
            <a:r>
              <a:rPr lang="en-GB" sz="2000" baseline="-25000" dirty="0" smtClean="0">
                <a:solidFill>
                  <a:srgbClr val="3333FF"/>
                </a:solidFill>
              </a:rPr>
              <a:t>2</a:t>
            </a:r>
            <a:r>
              <a:rPr lang="en-GB" sz="2000" dirty="0" smtClean="0">
                <a:solidFill>
                  <a:srgbClr val="3333FF"/>
                </a:solidFill>
              </a:rPr>
              <a:t>: </a:t>
            </a:r>
            <a:r>
              <a:rPr lang="en-GB" sz="2000" dirty="0" err="1" smtClean="0">
                <a:solidFill>
                  <a:srgbClr val="3333FF"/>
                </a:solidFill>
              </a:rPr>
              <a:t>P</a:t>
            </a:r>
            <a:r>
              <a:rPr lang="en-GB" sz="2000" baseline="-25000" dirty="0" err="1" smtClean="0">
                <a:solidFill>
                  <a:srgbClr val="3333FF"/>
                </a:solidFill>
              </a:rPr>
              <a:t>g</a:t>
            </a:r>
            <a:r>
              <a:rPr lang="en-GB" sz="2000" dirty="0" smtClean="0">
                <a:solidFill>
                  <a:srgbClr val="3333FF"/>
                </a:solidFill>
              </a:rPr>
              <a:t> </a:t>
            </a:r>
            <a:r>
              <a:rPr lang="en-GB" sz="2000" dirty="0">
                <a:solidFill>
                  <a:srgbClr val="3333FF"/>
                </a:solidFill>
              </a:rPr>
              <a:t>&lt; </a:t>
            </a:r>
            <a:r>
              <a:rPr lang="en-GB" sz="2000" dirty="0" smtClean="0">
                <a:solidFill>
                  <a:srgbClr val="3333FF"/>
                </a:solidFill>
              </a:rPr>
              <a:t>10</a:t>
            </a:r>
            <a:r>
              <a:rPr lang="en-GB" sz="2000" baseline="30000" dirty="0" smtClean="0">
                <a:solidFill>
                  <a:srgbClr val="3333FF"/>
                </a:solidFill>
              </a:rPr>
              <a:t>-15</a:t>
            </a:r>
            <a:r>
              <a:rPr lang="en-GB" sz="2000" dirty="0" smtClean="0">
                <a:solidFill>
                  <a:srgbClr val="3333FF"/>
                </a:solidFill>
              </a:rPr>
              <a:t> mbar. </a:t>
            </a:r>
            <a:endParaRPr lang="en-GB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17584"/>
            <a:ext cx="8640960" cy="576064"/>
          </a:xfrm>
        </p:spPr>
        <p:txBody>
          <a:bodyPr/>
          <a:lstStyle/>
          <a:p>
            <a:r>
              <a:rPr lang="en-GB" dirty="0"/>
              <a:t>Could an Accelerator Be Built in Space?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6771"/>
            <a:ext cx="3491880" cy="592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5410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3333FF"/>
                </a:solidFill>
                <a:latin typeface="Times New Roman" pitchFamily="18" charset="0"/>
              </a:rPr>
              <a:t>   A 1-m and 10-m long circular beam ‘vacuum’ chamber with a diameter </a:t>
            </a:r>
            <a:r>
              <a:rPr lang="en-GB" sz="2400" i="1" dirty="0">
                <a:solidFill>
                  <a:srgbClr val="3333FF"/>
                </a:solidFill>
                <a:latin typeface="Times New Roman" pitchFamily="18" charset="0"/>
              </a:rPr>
              <a:t>d </a:t>
            </a:r>
            <a:r>
              <a:rPr lang="en-GB" sz="2400" dirty="0">
                <a:solidFill>
                  <a:srgbClr val="3333FF"/>
                </a:solidFill>
                <a:latin typeface="Times New Roman" pitchFamily="18" charset="0"/>
              </a:rPr>
              <a:t>somewhere</a:t>
            </a:r>
            <a:r>
              <a:rPr lang="en-GB" sz="2400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3333FF"/>
                </a:solidFill>
                <a:latin typeface="Times New Roman" pitchFamily="18" charset="0"/>
              </a:rPr>
              <a:t>in space where the pressure is 10</a:t>
            </a:r>
            <a:r>
              <a:rPr lang="en-GB" sz="2400" baseline="30000" dirty="0">
                <a:solidFill>
                  <a:srgbClr val="3333FF"/>
                </a:solidFill>
                <a:latin typeface="Times New Roman" pitchFamily="18" charset="0"/>
              </a:rPr>
              <a:t>-12</a:t>
            </a:r>
            <a:r>
              <a:rPr lang="en-GB" sz="2400" dirty="0">
                <a:solidFill>
                  <a:srgbClr val="3333FF"/>
                </a:solidFill>
                <a:latin typeface="Times New Roman" pitchFamily="18" charset="0"/>
              </a:rPr>
              <a:t> mbar (i.e. 2.5</a:t>
            </a:r>
            <a:r>
              <a:rPr lang="en-GB" sz="2400" dirty="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10</a:t>
            </a:r>
            <a:r>
              <a:rPr lang="en-GB" sz="2400" baseline="30000" dirty="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7 </a:t>
            </a:r>
            <a:r>
              <a:rPr lang="en-GB" sz="2400" dirty="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molecules/cm</a:t>
            </a:r>
            <a:r>
              <a:rPr lang="en-GB" sz="2400" baseline="30000" dirty="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GB" sz="2400" dirty="0">
                <a:solidFill>
                  <a:srgbClr val="3333FF"/>
                </a:solidFill>
                <a:latin typeface="Times New Roman" pitchFamily="18" charset="0"/>
              </a:rPr>
              <a:t>). </a:t>
            </a:r>
          </a:p>
          <a:p>
            <a:pPr algn="just"/>
            <a:r>
              <a:rPr lang="en-GB" sz="2400" dirty="0">
                <a:solidFill>
                  <a:srgbClr val="3333FF"/>
                </a:solidFill>
                <a:latin typeface="Times New Roman" pitchFamily="18" charset="0"/>
              </a:rPr>
              <a:t>    </a:t>
            </a:r>
          </a:p>
          <a:p>
            <a:pPr algn="just"/>
            <a:r>
              <a:rPr lang="en-GB" sz="2400" dirty="0">
                <a:solidFill>
                  <a:srgbClr val="008000"/>
                </a:solidFill>
                <a:latin typeface="Times New Roman" pitchFamily="18" charset="0"/>
              </a:rPr>
              <a:t>For thermal desorption only:  </a:t>
            </a:r>
          </a:p>
          <a:p>
            <a:pPr algn="just"/>
            <a:r>
              <a:rPr lang="en-GB" sz="2400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</a:t>
            </a:r>
            <a:r>
              <a:rPr lang="en-GB" sz="2400" baseline="-25000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sz="2400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GB" sz="2400" dirty="0">
                <a:solidFill>
                  <a:srgbClr val="008000"/>
                </a:solidFill>
                <a:latin typeface="Times New Roman" pitchFamily="18" charset="0"/>
              </a:rPr>
              <a:t>10</a:t>
            </a:r>
            <a:r>
              <a:rPr lang="en-GB" sz="2400" baseline="30000" dirty="0">
                <a:solidFill>
                  <a:srgbClr val="008000"/>
                </a:solidFill>
                <a:latin typeface="Times New Roman" pitchFamily="18" charset="0"/>
              </a:rPr>
              <a:t>-11</a:t>
            </a:r>
            <a:r>
              <a:rPr lang="en-GB" sz="24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Times New Roman" pitchFamily="18" charset="0"/>
              </a:rPr>
              <a:t>mbar</a:t>
            </a:r>
            <a:r>
              <a:rPr lang="en-GB" sz="2400" dirty="0" err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l</a:t>
            </a:r>
            <a:r>
              <a:rPr lang="en-GB" sz="2400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/(scm</a:t>
            </a:r>
            <a:r>
              <a:rPr lang="en-GB" sz="2400" baseline="30000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2400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).</a:t>
            </a:r>
            <a:r>
              <a:rPr lang="en-GB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472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F"/>
            </a:pPr>
            <a:r>
              <a:rPr lang="en-GB">
                <a:solidFill>
                  <a:srgbClr val="FF00FF"/>
                </a:solidFill>
                <a:latin typeface="Arial" pitchFamily="34" charset="0"/>
              </a:rPr>
              <a:t>To fulfil the vacuum requirements for circular accelerators would be not an easy task even in Space!!!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348859" y="996697"/>
            <a:ext cx="4536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i="1" dirty="0" smtClean="0">
                <a:sym typeface="Symbol" pitchFamily="18" charset="2"/>
              </a:rPr>
              <a:t>V. </a:t>
            </a:r>
            <a:r>
              <a:rPr lang="en-GB" sz="2000" i="1" dirty="0" err="1" smtClean="0">
                <a:sym typeface="Symbol" pitchFamily="18" charset="2"/>
              </a:rPr>
              <a:t>Anashin’s</a:t>
            </a:r>
            <a:r>
              <a:rPr lang="en-GB" sz="2000" i="1" dirty="0" smtClean="0">
                <a:sym typeface="Symbol" pitchFamily="18" charset="2"/>
              </a:rPr>
              <a:t> task for students at BINP </a:t>
            </a:r>
            <a:endParaRPr lang="en-GB" sz="2000" i="1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85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there is no vacuum chamber </a:t>
            </a:r>
          </a:p>
          <a:p>
            <a:pPr lvl="1"/>
            <a:r>
              <a:rPr lang="en-GB" dirty="0" smtClean="0"/>
              <a:t>the beam will see magnets, absorbers, beam instrumentation… </a:t>
            </a:r>
          </a:p>
          <a:p>
            <a:pPr lvl="1"/>
            <a:r>
              <a:rPr lang="en-GB" dirty="0" smtClean="0"/>
              <a:t>And will require the beam </a:t>
            </a:r>
            <a:r>
              <a:rPr lang="en-GB" dirty="0" smtClean="0"/>
              <a:t>chamber (beam screen) </a:t>
            </a:r>
            <a:r>
              <a:rPr lang="en-GB" dirty="0" smtClean="0"/>
              <a:t>with smooth walls</a:t>
            </a:r>
          </a:p>
          <a:p>
            <a:pPr lvl="2"/>
            <a:r>
              <a:rPr lang="en-GB" dirty="0" smtClean="0"/>
              <a:t>Example: in-vacuum </a:t>
            </a:r>
            <a:r>
              <a:rPr lang="en-GB" dirty="0" smtClean="0"/>
              <a:t>undulators</a:t>
            </a:r>
          </a:p>
          <a:p>
            <a:pPr marL="914400" lvl="2" indent="0">
              <a:buNone/>
            </a:pPr>
            <a:endParaRPr lang="en-GB" dirty="0" smtClean="0"/>
          </a:p>
          <a:p>
            <a:r>
              <a:rPr lang="en-GB" dirty="0" smtClean="0"/>
              <a:t>I.e. a beam screen (vacuum chamber) walls is required not only for vacuum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in the space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48106"/>
            <a:ext cx="8450435" cy="5145245"/>
          </a:xfrm>
          <a:ln w="190500" cmpd="dbl">
            <a:solidFill>
              <a:schemeClr val="tx1"/>
            </a:solidFill>
          </a:ln>
        </p:spPr>
        <p:txBody>
          <a:bodyPr/>
          <a:lstStyle/>
          <a:p>
            <a:pPr marL="719138"/>
            <a:r>
              <a:rPr lang="en-GB" dirty="0" smtClean="0"/>
              <a:t>Interface and </a:t>
            </a:r>
            <a:r>
              <a:rPr lang="en-GB" dirty="0" smtClean="0"/>
              <a:t>barrier </a:t>
            </a:r>
            <a:r>
              <a:rPr lang="en-GB" dirty="0" smtClean="0"/>
              <a:t>between atmosphere and vacuum</a:t>
            </a:r>
          </a:p>
          <a:p>
            <a:pPr marL="719138"/>
            <a:r>
              <a:rPr lang="en-GB" dirty="0" smtClean="0"/>
              <a:t>Source of gas</a:t>
            </a:r>
          </a:p>
          <a:p>
            <a:pPr marL="719138"/>
            <a:r>
              <a:rPr lang="en-GB" dirty="0" smtClean="0"/>
              <a:t>Source of electrons</a:t>
            </a:r>
            <a:r>
              <a:rPr lang="en-GB" dirty="0"/>
              <a:t> </a:t>
            </a:r>
            <a:r>
              <a:rPr lang="en-GB" dirty="0" smtClean="0"/>
              <a:t>and ions</a:t>
            </a:r>
          </a:p>
          <a:p>
            <a:pPr marL="719138"/>
            <a:r>
              <a:rPr lang="en-GB" dirty="0" smtClean="0"/>
              <a:t>Electric properties (wall resistance, surface impedance, image current)</a:t>
            </a:r>
          </a:p>
          <a:p>
            <a:pPr marL="719138"/>
            <a:r>
              <a:rPr lang="en-GB" dirty="0" smtClean="0"/>
              <a:t>Magnetic properties</a:t>
            </a:r>
          </a:p>
          <a:p>
            <a:pPr marL="719138"/>
            <a:r>
              <a:rPr lang="en-GB" dirty="0" smtClean="0"/>
              <a:t>Optic properties (absorb or reflect photons)</a:t>
            </a:r>
          </a:p>
          <a:p>
            <a:pPr marL="719138"/>
            <a:r>
              <a:rPr lang="en-GB" dirty="0" smtClean="0"/>
              <a:t>It has a wall thickness (takes a space)</a:t>
            </a:r>
          </a:p>
          <a:p>
            <a:pPr marL="719138"/>
            <a:r>
              <a:rPr lang="en-GB" dirty="0" smtClean="0"/>
              <a:t>It has a temperature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859" y="332656"/>
            <a:ext cx="8640960" cy="576064"/>
          </a:xfrm>
        </p:spPr>
        <p:txBody>
          <a:bodyPr/>
          <a:lstStyle/>
          <a:p>
            <a:r>
              <a:rPr lang="en-GB" sz="3600" dirty="0" smtClean="0"/>
              <a:t>Vacuum vessel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7452387" y="6290954"/>
            <a:ext cx="153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atmosphere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680013" y="5773326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smtClean="0"/>
              <a:t>vacuum</a:t>
            </a:r>
            <a:endParaRPr lang="en-GB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66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size and a vacuum chamber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  <p:pic>
        <p:nvPicPr>
          <p:cNvPr id="31746" name="Picture 2" descr="C:\Modeling of accelerator VS\Figures\Old Figs\Fig 5-6-1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642350" cy="29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395536" y="5013176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sym typeface="Symbol" pitchFamily="18" charset="2"/>
              </a:rPr>
              <a:t>Vacuum chamber could not follow the changing beam shape,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sym typeface="Symbol" pitchFamily="18" charset="2"/>
              </a:rPr>
              <a:t>An ideal vacuum chamber should have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sym typeface="Symbol" pitchFamily="18" charset="2"/>
              </a:rPr>
              <a:t>a simple cross section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  <a:sym typeface="Symbol" pitchFamily="18" charset="2"/>
              </a:rPr>
              <a:t>a minimum number of in size variation  </a:t>
            </a:r>
            <a:endParaRPr lang="en-GB" sz="2000" dirty="0">
              <a:solidFill>
                <a:srgbClr val="0070C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798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 in shapes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1700808"/>
            <a:ext cx="4283968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3968" y="1844824"/>
            <a:ext cx="486003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36512" y="2924944"/>
            <a:ext cx="4283968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48064" y="3068960"/>
            <a:ext cx="3995936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Trapezoid 10"/>
          <p:cNvSpPr/>
          <p:nvPr/>
        </p:nvSpPr>
        <p:spPr bwMode="auto">
          <a:xfrm rot="5400000">
            <a:off x="4373724" y="2798676"/>
            <a:ext cx="648072" cy="900608"/>
          </a:xfrm>
          <a:prstGeom prst="trapezoid">
            <a:avLst>
              <a:gd name="adj" fmla="val 203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247456" y="2924944"/>
            <a:ext cx="9726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932040" y="2924944"/>
            <a:ext cx="0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4903592" y="2596842"/>
            <a:ext cx="346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/>
              </a:rPr>
              <a:t>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30664" y="2416684"/>
            <a:ext cx="412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 pitchFamily="18" charset="2"/>
              </a:rPr>
              <a:t>or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23528" y="4221088"/>
            <a:ext cx="6428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buFont typeface="Arial" pitchFamily="34" charset="0"/>
              <a:buChar char="•"/>
            </a:pPr>
            <a:r>
              <a:rPr lang="en-GB" sz="2000" dirty="0" smtClean="0">
                <a:sym typeface="Symbol" pitchFamily="18" charset="2"/>
              </a:rPr>
              <a:t>Required maximum angle for transitions and tapering</a:t>
            </a:r>
            <a:endParaRPr lang="en-GB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525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Pumping ports, holes and slots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5496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17716" y="6463602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07504" y="1988840"/>
            <a:ext cx="4464496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47664" y="2276872"/>
            <a:ext cx="1296144" cy="12961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16016" y="4365104"/>
            <a:ext cx="4464496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72200" y="486916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372200" y="504512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72200" y="522920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377695" y="5445224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77695" y="5661248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7504" y="4365104"/>
            <a:ext cx="4464496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547664" y="4653136"/>
            <a:ext cx="1296144" cy="12961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24417" y="4816169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033718" y="4975142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129737" y="5123218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63346" y="5294652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373288" y="5449578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494278" y="5602181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141730" y="4799182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265276" y="4975142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378624" y="5111608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488942" y="5289042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634967" y="5445224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57854" y="4792492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494884" y="4978980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634967" y="5110555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754070" y="4978980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862082" y="5131380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032429" y="5301208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155334" y="5470479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285746" y="5641571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647109" y="5131380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771774" y="5316528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929117" y="5479984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051997" y="5644261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690386" y="5481228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808076" y="5669632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183743" y="5790567"/>
            <a:ext cx="108012" cy="10598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716016" y="1988840"/>
            <a:ext cx="4464496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156176" y="2276872"/>
            <a:ext cx="1296144" cy="12961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372200" y="2492896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372200" y="2668856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372200" y="2852936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377695" y="306896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377695" y="3284984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932040" y="4653136"/>
            <a:ext cx="3888432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446825" y="486916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446825" y="504512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446825" y="522920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452320" y="5445224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452320" y="5661248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292080" y="486916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292080" y="504512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292080" y="5229200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297575" y="5445224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297575" y="5661248"/>
            <a:ext cx="864096" cy="7200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42343" y="1588730"/>
            <a:ext cx="2810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 pitchFamily="18" charset="2"/>
              </a:rPr>
              <a:t>A simple pumping port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115281" y="3964994"/>
            <a:ext cx="4557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 pitchFamily="18" charset="2"/>
              </a:rPr>
              <a:t>A pumping port with a mesh with holes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4673195" y="1581531"/>
            <a:ext cx="4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 pitchFamily="18" charset="2"/>
              </a:rPr>
              <a:t>A pumping port with a mesh with slots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4716016" y="3964994"/>
            <a:ext cx="4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GB" sz="2000" dirty="0" smtClean="0">
                <a:sym typeface="Symbol" pitchFamily="18" charset="2"/>
              </a:rPr>
              <a:t>A pumping port with a mesh with slots</a:t>
            </a:r>
            <a:endParaRPr lang="en-GB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962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The task of the vacuum scientist/engineer is then to</a:t>
            </a:r>
          </a:p>
          <a:p>
            <a:pPr lvl="1"/>
            <a:r>
              <a:rPr lang="en-GB" altLang="en-US" dirty="0"/>
              <a:t>design the containment system and any specialist mechanical items (e.g. scrapers, shutters, beam diagnostic devices)</a:t>
            </a:r>
          </a:p>
          <a:p>
            <a:pPr lvl="1"/>
            <a:r>
              <a:rPr lang="en-GB" altLang="en-US" dirty="0"/>
              <a:t>calculate the size, number, position and types of the vacuum pumps necessary to achieve the specified number densities (or pressures)</a:t>
            </a:r>
          </a:p>
          <a:p>
            <a:pPr lvl="2"/>
            <a:r>
              <a:rPr lang="en-GB" altLang="en-US" sz="2000" dirty="0"/>
              <a:t>for this a reasonable mechanical design/layout is required</a:t>
            </a:r>
          </a:p>
          <a:p>
            <a:pPr lvl="1"/>
            <a:r>
              <a:rPr lang="en-GB" altLang="en-US" dirty="0"/>
              <a:t>determine the necessary vacuum diagnostics</a:t>
            </a:r>
          </a:p>
          <a:p>
            <a:pPr lvl="1"/>
            <a:r>
              <a:rPr lang="en-GB" altLang="en-US" dirty="0"/>
              <a:t>define the required treatments of vacuum chamber and its component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Accelerator Vacuum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Vacuum Science and Technology in Accelerators Cockcroft Institute Lectures - 2017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7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526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Some things are not well defined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Pumping speeds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Outgassing/desorption properties of materials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Vacuum chamber shape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Accuracy of vacuum diagnostics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It is difficult to get enough pumping to where it is required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There are often conflicting requirements between different disciplines, e.g. apertures, wakefield.</a:t>
            </a:r>
          </a:p>
          <a:p>
            <a:r>
              <a:rPr lang="en-GB" altLang="en-US" sz="2400" dirty="0"/>
              <a:t>Vacuum calculations are difficult and time consuming</a:t>
            </a:r>
          </a:p>
          <a:p>
            <a:r>
              <a:rPr lang="en-GB" altLang="en-US" sz="2400" dirty="0"/>
              <a:t>A good technical solution may be too expensive</a:t>
            </a:r>
          </a:p>
          <a:p>
            <a:r>
              <a:rPr lang="en-GB" altLang="en-US" sz="2400" dirty="0">
                <a:solidFill>
                  <a:srgbClr val="FF00FF"/>
                </a:solidFill>
              </a:rPr>
              <a:t>Several design iterations are usually required to reach a satisfactory compromise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52" y="548680"/>
            <a:ext cx="6264696" cy="792088"/>
          </a:xfrm>
        </p:spPr>
        <p:txBody>
          <a:bodyPr/>
          <a:lstStyle/>
          <a:p>
            <a:r>
              <a:rPr lang="en-GB" altLang="en-US" sz="2800" dirty="0"/>
              <a:t>Why is meeting a vacuum specification not a simple process?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Vacuum Science and Technology in Accelerators Cockcroft Institute Lectures - 2017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6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induced vacuum processes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5688632"/>
          </a:xfrm>
        </p:spPr>
        <p:txBody>
          <a:bodyPr/>
          <a:lstStyle/>
          <a:p>
            <a:pPr marL="0" indent="0"/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  <a:p>
            <a:pPr marL="0" indent="0"/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Vacuum specifications</a:t>
            </a:r>
          </a:p>
          <a:p>
            <a:pPr marL="0" indent="0"/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Vacuum vessel</a:t>
            </a: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/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Beam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induced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vacuum processes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6713"/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Homeless problems</a:t>
            </a:r>
          </a:p>
          <a:p>
            <a:pPr marL="366713"/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836712"/>
            <a:ext cx="3888432" cy="576064"/>
          </a:xfrm>
        </p:spPr>
        <p:txBody>
          <a:bodyPr/>
          <a:lstStyle/>
          <a:p>
            <a:r>
              <a:rPr lang="en-GB" sz="3600" dirty="0" smtClean="0"/>
              <a:t>Outline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8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6470476" cy="119675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Synchrotron radiation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vacuum chamber walls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457200" y="6172200"/>
            <a:ext cx="4876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04" name="Rectangle 8"/>
          <p:cNvSpPr>
            <a:spLocks noChangeArrowheads="1"/>
          </p:cNvSpPr>
          <p:nvPr/>
        </p:nvSpPr>
        <p:spPr bwMode="auto">
          <a:xfrm>
            <a:off x="457200" y="3810000"/>
            <a:ext cx="4876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05" name="Line 9"/>
          <p:cNvSpPr>
            <a:spLocks noChangeShapeType="1"/>
          </p:cNvSpPr>
          <p:nvPr/>
        </p:nvSpPr>
        <p:spPr bwMode="auto">
          <a:xfrm>
            <a:off x="533400" y="5181600"/>
            <a:ext cx="24384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06" name="Line 10"/>
          <p:cNvSpPr>
            <a:spLocks noChangeShapeType="1"/>
          </p:cNvSpPr>
          <p:nvPr/>
        </p:nvSpPr>
        <p:spPr bwMode="auto">
          <a:xfrm flipV="1">
            <a:off x="2971800" y="3886200"/>
            <a:ext cx="1219200" cy="2286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07" name="Text Box 11"/>
          <p:cNvSpPr txBox="1">
            <a:spLocks noChangeArrowheads="1"/>
          </p:cNvSpPr>
          <p:nvPr/>
        </p:nvSpPr>
        <p:spPr bwMode="auto">
          <a:xfrm>
            <a:off x="838200" y="4876800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sym typeface="Symbol" pitchFamily="18" charset="2"/>
              </a:rPr>
              <a:t></a:t>
            </a:r>
            <a:endParaRPr lang="en-GB"/>
          </a:p>
        </p:txBody>
      </p:sp>
      <p:sp>
        <p:nvSpPr>
          <p:cNvPr id="516108" name="Text Box 12"/>
          <p:cNvSpPr txBox="1">
            <a:spLocks noChangeArrowheads="1"/>
          </p:cNvSpPr>
          <p:nvPr/>
        </p:nvSpPr>
        <p:spPr bwMode="auto">
          <a:xfrm>
            <a:off x="3352800" y="4572000"/>
            <a:ext cx="3850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3333FF"/>
                </a:solidFill>
              </a:rPr>
              <a:t>e</a:t>
            </a:r>
            <a:r>
              <a:rPr lang="en-GB" sz="2000" b="1" baseline="30000" dirty="0">
                <a:solidFill>
                  <a:srgbClr val="3333FF"/>
                </a:solidFill>
              </a:rPr>
              <a:t>-</a:t>
            </a:r>
            <a:endParaRPr lang="en-GB" sz="2000" dirty="0"/>
          </a:p>
        </p:txBody>
      </p:sp>
      <p:sp>
        <p:nvSpPr>
          <p:cNvPr id="516109" name="Line 13"/>
          <p:cNvSpPr>
            <a:spLocks noChangeShapeType="1"/>
          </p:cNvSpPr>
          <p:nvPr/>
        </p:nvSpPr>
        <p:spPr bwMode="auto">
          <a:xfrm>
            <a:off x="4191000" y="3886200"/>
            <a:ext cx="533400" cy="685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10" name="Line 14"/>
          <p:cNvSpPr>
            <a:spLocks noChangeShapeType="1"/>
          </p:cNvSpPr>
          <p:nvPr/>
        </p:nvSpPr>
        <p:spPr bwMode="auto">
          <a:xfrm>
            <a:off x="4191000" y="3886200"/>
            <a:ext cx="152400" cy="8382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11" name="Line 15"/>
          <p:cNvSpPr>
            <a:spLocks noChangeShapeType="1"/>
          </p:cNvSpPr>
          <p:nvPr/>
        </p:nvSpPr>
        <p:spPr bwMode="auto">
          <a:xfrm flipH="1">
            <a:off x="1447800" y="3886200"/>
            <a:ext cx="685800" cy="2286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12" name="Line 16"/>
          <p:cNvSpPr>
            <a:spLocks noChangeShapeType="1"/>
          </p:cNvSpPr>
          <p:nvPr/>
        </p:nvSpPr>
        <p:spPr bwMode="auto">
          <a:xfrm flipV="1">
            <a:off x="2971800" y="5715000"/>
            <a:ext cx="685800" cy="4572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13" name="Line 17"/>
          <p:cNvSpPr>
            <a:spLocks noChangeShapeType="1"/>
          </p:cNvSpPr>
          <p:nvPr/>
        </p:nvSpPr>
        <p:spPr bwMode="auto">
          <a:xfrm flipV="1">
            <a:off x="2667000" y="5486400"/>
            <a:ext cx="152400" cy="685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14" name="Text Box 18"/>
          <p:cNvSpPr txBox="1">
            <a:spLocks noChangeArrowheads="1"/>
          </p:cNvSpPr>
          <p:nvPr/>
        </p:nvSpPr>
        <p:spPr bwMode="auto">
          <a:xfrm>
            <a:off x="4800600" y="4419600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H</a:t>
            </a:r>
            <a:r>
              <a:rPr lang="en-GB" sz="1400" b="1" baseline="-25000"/>
              <a:t>2</a:t>
            </a:r>
            <a:endParaRPr lang="en-GB" sz="1400"/>
          </a:p>
        </p:txBody>
      </p:sp>
      <p:sp>
        <p:nvSpPr>
          <p:cNvPr id="516115" name="Text Box 19"/>
          <p:cNvSpPr txBox="1">
            <a:spLocks noChangeArrowheads="1"/>
          </p:cNvSpPr>
          <p:nvPr/>
        </p:nvSpPr>
        <p:spPr bwMode="auto">
          <a:xfrm>
            <a:off x="2895600" y="5334000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H</a:t>
            </a:r>
            <a:r>
              <a:rPr lang="en-GB" sz="1400" b="1" baseline="-25000"/>
              <a:t>2</a:t>
            </a:r>
            <a:endParaRPr lang="en-GB" sz="1400"/>
          </a:p>
        </p:txBody>
      </p:sp>
      <p:sp>
        <p:nvSpPr>
          <p:cNvPr id="516116" name="Text Box 20"/>
          <p:cNvSpPr txBox="1">
            <a:spLocks noChangeArrowheads="1"/>
          </p:cNvSpPr>
          <p:nvPr/>
        </p:nvSpPr>
        <p:spPr bwMode="auto">
          <a:xfrm>
            <a:off x="1295400" y="41910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H</a:t>
            </a:r>
            <a:r>
              <a:rPr lang="en-GB" sz="1400" b="1" baseline="-25000"/>
              <a:t>2</a:t>
            </a:r>
            <a:r>
              <a:rPr lang="en-GB" sz="1400" b="1"/>
              <a:t>O</a:t>
            </a:r>
            <a:endParaRPr lang="en-GB" sz="1400"/>
          </a:p>
        </p:txBody>
      </p:sp>
      <p:sp>
        <p:nvSpPr>
          <p:cNvPr id="516117" name="Text Box 21"/>
          <p:cNvSpPr txBox="1">
            <a:spLocks noChangeArrowheads="1"/>
          </p:cNvSpPr>
          <p:nvPr/>
        </p:nvSpPr>
        <p:spPr bwMode="auto">
          <a:xfrm>
            <a:off x="4267200" y="48006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CO</a:t>
            </a:r>
            <a:r>
              <a:rPr lang="en-GB" sz="1400" b="1" baseline="-25000"/>
              <a:t>2</a:t>
            </a:r>
            <a:endParaRPr lang="en-GB" sz="1400"/>
          </a:p>
        </p:txBody>
      </p:sp>
      <p:sp>
        <p:nvSpPr>
          <p:cNvPr id="516118" name="Text Box 22"/>
          <p:cNvSpPr txBox="1">
            <a:spLocks noChangeArrowheads="1"/>
          </p:cNvSpPr>
          <p:nvPr/>
        </p:nvSpPr>
        <p:spPr bwMode="auto">
          <a:xfrm>
            <a:off x="3581400" y="54864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CH</a:t>
            </a:r>
            <a:r>
              <a:rPr lang="en-GB" sz="1400" b="1" baseline="-25000"/>
              <a:t>4</a:t>
            </a:r>
            <a:endParaRPr lang="en-GB" sz="1400"/>
          </a:p>
        </p:txBody>
      </p:sp>
      <p:sp>
        <p:nvSpPr>
          <p:cNvPr id="516119" name="Line 23"/>
          <p:cNvSpPr>
            <a:spLocks noChangeShapeType="1"/>
          </p:cNvSpPr>
          <p:nvPr/>
        </p:nvSpPr>
        <p:spPr bwMode="auto">
          <a:xfrm>
            <a:off x="533400" y="5257800"/>
            <a:ext cx="2133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20" name="Line 24"/>
          <p:cNvSpPr>
            <a:spLocks noChangeShapeType="1"/>
          </p:cNvSpPr>
          <p:nvPr/>
        </p:nvSpPr>
        <p:spPr bwMode="auto">
          <a:xfrm flipH="1" flipV="1">
            <a:off x="2133600" y="3886200"/>
            <a:ext cx="533400" cy="2286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21" name="Line 25"/>
          <p:cNvSpPr>
            <a:spLocks noChangeShapeType="1"/>
          </p:cNvSpPr>
          <p:nvPr/>
        </p:nvSpPr>
        <p:spPr bwMode="auto">
          <a:xfrm>
            <a:off x="2133600" y="3886200"/>
            <a:ext cx="533400" cy="457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22" name="Text Box 26"/>
          <p:cNvSpPr txBox="1">
            <a:spLocks noChangeArrowheads="1"/>
          </p:cNvSpPr>
          <p:nvPr/>
        </p:nvSpPr>
        <p:spPr bwMode="auto">
          <a:xfrm>
            <a:off x="2514600" y="4419600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CO</a:t>
            </a:r>
            <a:endParaRPr lang="en-GB" sz="1400"/>
          </a:p>
        </p:txBody>
      </p:sp>
      <p:sp>
        <p:nvSpPr>
          <p:cNvPr id="516123" name="Text Box 27"/>
          <p:cNvSpPr txBox="1">
            <a:spLocks noChangeArrowheads="1"/>
          </p:cNvSpPr>
          <p:nvPr/>
        </p:nvSpPr>
        <p:spPr bwMode="auto">
          <a:xfrm>
            <a:off x="0" y="1268760"/>
            <a:ext cx="579613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/>
              <a:t>SR photons can be adsorbed or reflected</a:t>
            </a: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996600"/>
                </a:solidFill>
              </a:rPr>
              <a:t>Photon </a:t>
            </a:r>
            <a:r>
              <a:rPr lang="en-GB" sz="2000" b="1" dirty="0">
                <a:solidFill>
                  <a:srgbClr val="996600"/>
                </a:solidFill>
              </a:rPr>
              <a:t>stimulated desorption (PSD)</a:t>
            </a:r>
            <a:r>
              <a:rPr lang="en-GB" sz="2000" dirty="0">
                <a:solidFill>
                  <a:srgbClr val="3333FF"/>
                </a:solidFill>
              </a:rPr>
              <a:t> is one of the most important sources of gas </a:t>
            </a:r>
            <a:r>
              <a:rPr lang="en-GB" sz="2000" b="1" i="1" dirty="0">
                <a:solidFill>
                  <a:srgbClr val="3333FF"/>
                </a:solidFill>
              </a:rPr>
              <a:t>in the presence of SR</a:t>
            </a:r>
            <a:r>
              <a:rPr lang="en-GB" sz="2000" dirty="0">
                <a:solidFill>
                  <a:srgbClr val="3333FF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3333FF"/>
                </a:solidFill>
              </a:rPr>
              <a:t>Gas molecules may desorb from a surface </a:t>
            </a:r>
            <a:r>
              <a:rPr lang="en-GB" sz="2000" dirty="0">
                <a:solidFill>
                  <a:srgbClr val="FF33CC"/>
                </a:solidFill>
              </a:rPr>
              <a:t>when and where </a:t>
            </a:r>
            <a:r>
              <a:rPr lang="en-GB" sz="2000" i="1" dirty="0">
                <a:solidFill>
                  <a:srgbClr val="FF33CC"/>
                </a:solidFill>
              </a:rPr>
              <a:t>photoelectrons</a:t>
            </a:r>
            <a:r>
              <a:rPr lang="en-GB" sz="2000" dirty="0">
                <a:solidFill>
                  <a:srgbClr val="FF33CC"/>
                </a:solidFill>
              </a:rPr>
              <a:t> leave and arrive at a surface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516124" name="Text Box 28"/>
          <p:cNvSpPr txBox="1">
            <a:spLocks noChangeArrowheads="1"/>
          </p:cNvSpPr>
          <p:nvPr/>
        </p:nvSpPr>
        <p:spPr bwMode="auto">
          <a:xfrm>
            <a:off x="2057400" y="4800600"/>
            <a:ext cx="3850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3333FF"/>
                </a:solidFill>
              </a:rPr>
              <a:t>e</a:t>
            </a:r>
            <a:r>
              <a:rPr lang="en-GB" sz="2000" b="1" baseline="30000" dirty="0">
                <a:solidFill>
                  <a:srgbClr val="3333FF"/>
                </a:solidFill>
              </a:rPr>
              <a:t>-</a:t>
            </a:r>
            <a:endParaRPr lang="en-GB" sz="2000" dirty="0"/>
          </a:p>
        </p:txBody>
      </p:sp>
      <p:sp>
        <p:nvSpPr>
          <p:cNvPr id="516125" name="Line 29"/>
          <p:cNvSpPr>
            <a:spLocks noChangeShapeType="1"/>
          </p:cNvSpPr>
          <p:nvPr/>
        </p:nvSpPr>
        <p:spPr bwMode="auto">
          <a:xfrm>
            <a:off x="609600" y="5105400"/>
            <a:ext cx="25908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26" name="Line 30"/>
          <p:cNvSpPr>
            <a:spLocks noChangeShapeType="1"/>
          </p:cNvSpPr>
          <p:nvPr/>
        </p:nvSpPr>
        <p:spPr bwMode="auto">
          <a:xfrm flipV="1">
            <a:off x="3200400" y="5257800"/>
            <a:ext cx="1981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6127" name="Text Box 31"/>
          <p:cNvSpPr txBox="1">
            <a:spLocks noChangeArrowheads="1"/>
          </p:cNvSpPr>
          <p:nvPr/>
        </p:nvSpPr>
        <p:spPr bwMode="auto">
          <a:xfrm>
            <a:off x="4724400" y="5029200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sym typeface="Symbol" pitchFamily="18" charset="2"/>
              </a:rPr>
              <a:t></a:t>
            </a:r>
            <a:endParaRPr lang="en-GB"/>
          </a:p>
        </p:txBody>
      </p:sp>
      <p:sp>
        <p:nvSpPr>
          <p:cNvPr id="516128" name="Text Box 32"/>
          <p:cNvSpPr txBox="1">
            <a:spLocks noChangeArrowheads="1"/>
          </p:cNvSpPr>
          <p:nvPr/>
        </p:nvSpPr>
        <p:spPr bwMode="auto">
          <a:xfrm>
            <a:off x="5796136" y="1990397"/>
            <a:ext cx="318363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E5C46"/>
                </a:solidFill>
              </a:rPr>
              <a:t>PSD and PEY </a:t>
            </a:r>
            <a:r>
              <a:rPr lang="en-GB" sz="2000" dirty="0">
                <a:solidFill>
                  <a:srgbClr val="0E5C46"/>
                </a:solidFill>
              </a:rPr>
              <a:t>depends on:</a:t>
            </a:r>
            <a:r>
              <a:rPr lang="en-GB" sz="2000" dirty="0"/>
              <a:t> </a:t>
            </a:r>
          </a:p>
          <a:p>
            <a:pPr>
              <a:buFontTx/>
              <a:buChar char="•"/>
            </a:pPr>
            <a:r>
              <a:rPr lang="en-GB" sz="2000" dirty="0" smtClean="0">
                <a:solidFill>
                  <a:srgbClr val="CC3300"/>
                </a:solidFill>
              </a:rPr>
              <a:t> </a:t>
            </a:r>
            <a:r>
              <a:rPr lang="en-GB" sz="2000" dirty="0">
                <a:solidFill>
                  <a:srgbClr val="CC3300"/>
                </a:solidFill>
              </a:rPr>
              <a:t>Choice of material 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CC3300"/>
                </a:solidFill>
              </a:rPr>
              <a:t> Cleaning procedure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CC3300"/>
                </a:solidFill>
              </a:rPr>
              <a:t> History of </a:t>
            </a:r>
            <a:r>
              <a:rPr lang="en-GB" sz="2000" dirty="0" smtClean="0">
                <a:solidFill>
                  <a:srgbClr val="CC3300"/>
                </a:solidFill>
              </a:rPr>
              <a:t>material</a:t>
            </a:r>
          </a:p>
          <a:p>
            <a:pPr>
              <a:buFontTx/>
              <a:buChar char="•"/>
            </a:pPr>
            <a:r>
              <a:rPr lang="en-GB" sz="2000" dirty="0" smtClean="0">
                <a:solidFill>
                  <a:srgbClr val="CC3300"/>
                </a:solidFill>
              </a:rPr>
              <a:t> Surface treatments</a:t>
            </a:r>
            <a:endParaRPr lang="en-GB" sz="2000" dirty="0">
              <a:solidFill>
                <a:srgbClr val="CC3300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CC3300"/>
                </a:solidFill>
              </a:rPr>
              <a:t> Pumping time </a:t>
            </a:r>
          </a:p>
          <a:p>
            <a:endParaRPr lang="en-GB" sz="2000" dirty="0">
              <a:solidFill>
                <a:srgbClr val="008000"/>
              </a:solidFill>
            </a:endParaRPr>
          </a:p>
          <a:p>
            <a:r>
              <a:rPr lang="en-GB" sz="2000" dirty="0">
                <a:solidFill>
                  <a:srgbClr val="0E5C46"/>
                </a:solidFill>
              </a:rPr>
              <a:t>Additionally it depends on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Energy of photons</a:t>
            </a:r>
          </a:p>
          <a:p>
            <a:pPr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 Photon flux</a:t>
            </a:r>
          </a:p>
          <a:p>
            <a:pPr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 Integral photon dose</a:t>
            </a:r>
          </a:p>
          <a:p>
            <a:pPr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 Temperature</a:t>
            </a:r>
            <a:endParaRPr lang="en-GB" sz="2000" b="1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O.B. Malyshev</a:t>
            </a:r>
            <a:endParaRPr lang="en-GB" dirty="0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Vacuum Science and Technology in Accelerators Cockcroft Institute Lectures - 2017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5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42" y="548680"/>
            <a:ext cx="8640960" cy="576064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152400" y="1295400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996600"/>
                </a:solidFill>
              </a:rPr>
              <a:t>Electron stimulated desorption (ESD)</a:t>
            </a:r>
            <a:r>
              <a:rPr lang="en-GB" sz="1800" dirty="0">
                <a:solidFill>
                  <a:srgbClr val="3333FF"/>
                </a:solidFill>
              </a:rPr>
              <a:t> can be a significant gas source in a vacuum system in a number of cases when the electrons bombard the surface.</a:t>
            </a:r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5943600" y="1295400"/>
            <a:ext cx="3048000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62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0E5C46"/>
                </a:solidFill>
                <a:latin typeface="Arial" pitchFamily="34" charset="0"/>
              </a:rPr>
              <a:t>    </a:t>
            </a:r>
            <a:r>
              <a:rPr lang="en-GB" sz="2000">
                <a:solidFill>
                  <a:srgbClr val="0E5C46"/>
                </a:solidFill>
                <a:latin typeface="Arial" pitchFamily="34" charset="0"/>
              </a:rPr>
              <a:t>The same as thermal desorption and PSD, ESD depends on:</a:t>
            </a:r>
            <a:r>
              <a:rPr lang="en-GB" sz="2000">
                <a:latin typeface="Aria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GB" sz="2000">
                <a:solidFill>
                  <a:srgbClr val="CC3300"/>
                </a:solidFill>
                <a:latin typeface="Arial" pitchFamily="34" charset="0"/>
              </a:rPr>
              <a:t>Choice of material </a:t>
            </a:r>
          </a:p>
          <a:p>
            <a:pPr>
              <a:buFontTx/>
              <a:buChar char="•"/>
            </a:pPr>
            <a:r>
              <a:rPr lang="en-GB" sz="2000">
                <a:solidFill>
                  <a:srgbClr val="CC3300"/>
                </a:solidFill>
                <a:latin typeface="Arial" pitchFamily="34" charset="0"/>
              </a:rPr>
              <a:t>Cleaning procedure</a:t>
            </a:r>
          </a:p>
          <a:p>
            <a:pPr>
              <a:buFontTx/>
              <a:buChar char="•"/>
            </a:pPr>
            <a:r>
              <a:rPr lang="en-GB" sz="2000">
                <a:solidFill>
                  <a:srgbClr val="CC3300"/>
                </a:solidFill>
                <a:latin typeface="Arial" pitchFamily="34" charset="0"/>
              </a:rPr>
              <a:t>History of material</a:t>
            </a:r>
          </a:p>
          <a:p>
            <a:pPr>
              <a:buFontTx/>
              <a:buChar char="•"/>
            </a:pPr>
            <a:r>
              <a:rPr lang="en-GB" sz="2000">
                <a:solidFill>
                  <a:srgbClr val="CC3300"/>
                </a:solidFill>
                <a:latin typeface="Arial" pitchFamily="34" charset="0"/>
              </a:rPr>
              <a:t>Pumping time </a:t>
            </a:r>
          </a:p>
          <a:p>
            <a:endParaRPr lang="en-GB" sz="2000">
              <a:solidFill>
                <a:srgbClr val="008000"/>
              </a:solidFill>
              <a:latin typeface="Arial" pitchFamily="34" charset="0"/>
            </a:endParaRPr>
          </a:p>
          <a:p>
            <a:r>
              <a:rPr lang="en-GB" sz="2000">
                <a:solidFill>
                  <a:srgbClr val="0E5C46"/>
                </a:solidFill>
                <a:latin typeface="Arial" pitchFamily="34" charset="0"/>
              </a:rPr>
              <a:t>Additionally it depends on:</a:t>
            </a:r>
          </a:p>
          <a:p>
            <a:endParaRPr lang="en-GB" sz="2000">
              <a:solidFill>
                <a:srgbClr val="FF0000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Arial" pitchFamily="34" charset="0"/>
              </a:rPr>
              <a:t>Energy of electrons  impacting the surface</a:t>
            </a:r>
          </a:p>
          <a:p>
            <a:pPr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Arial" pitchFamily="34" charset="0"/>
              </a:rPr>
              <a:t>Electron flux to the surface</a:t>
            </a:r>
          </a:p>
          <a:p>
            <a:pPr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Arial" pitchFamily="34" charset="0"/>
              </a:rPr>
              <a:t>Integral electron dose</a:t>
            </a:r>
          </a:p>
          <a:p>
            <a:pPr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Arial" pitchFamily="34" charset="0"/>
              </a:rPr>
              <a:t>Temperature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130"/>
            <a:ext cx="58801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4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576064"/>
          </a:xfrm>
        </p:spPr>
        <p:txBody>
          <a:bodyPr/>
          <a:lstStyle/>
          <a:p>
            <a:r>
              <a:rPr lang="en-GB" dirty="0" smtClean="0"/>
              <a:t>SEY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79512" y="1204324"/>
            <a:ext cx="4104456" cy="3520820"/>
          </a:xfrm>
        </p:spPr>
        <p:txBody>
          <a:bodyPr/>
          <a:lstStyle/>
          <a:p>
            <a:r>
              <a:rPr lang="en-GB" sz="1800" dirty="0" smtClean="0"/>
              <a:t>Low </a:t>
            </a:r>
            <a:r>
              <a:rPr lang="en-GB" sz="1800" dirty="0"/>
              <a:t>SEY material</a:t>
            </a:r>
          </a:p>
          <a:p>
            <a:endParaRPr lang="en-GB" sz="1800" dirty="0" smtClean="0"/>
          </a:p>
          <a:p>
            <a:r>
              <a:rPr lang="en-GB" sz="1800" dirty="0" smtClean="0"/>
              <a:t>Low </a:t>
            </a:r>
            <a:r>
              <a:rPr lang="en-GB" sz="1800" dirty="0"/>
              <a:t>SEY </a:t>
            </a:r>
            <a:r>
              <a:rPr lang="en-GB" sz="1800" dirty="0" smtClean="0"/>
              <a:t>coating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Roughen </a:t>
            </a:r>
            <a:r>
              <a:rPr lang="en-GB" sz="1800" dirty="0" smtClean="0"/>
              <a:t>surface</a:t>
            </a:r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Special </a:t>
            </a:r>
            <a:r>
              <a:rPr lang="en-GB" sz="1800" dirty="0"/>
              <a:t>shape of vacuum chamber</a:t>
            </a:r>
          </a:p>
          <a:p>
            <a:pPr lvl="1"/>
            <a:r>
              <a:rPr lang="en-GB" sz="1600" dirty="0"/>
              <a:t>An antechamber allows reducing </a:t>
            </a:r>
            <a:r>
              <a:rPr lang="en-GB" sz="1600" dirty="0" smtClean="0"/>
              <a:t>PEY</a:t>
            </a:r>
          </a:p>
          <a:p>
            <a:r>
              <a:rPr lang="en-GB" sz="2000" dirty="0" smtClean="0"/>
              <a:t>Laser treated surface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57" y="1185701"/>
            <a:ext cx="1673932" cy="1255449"/>
          </a:xfrm>
          <a:prstGeom prst="rect">
            <a:avLst/>
          </a:prstGeom>
        </p:spPr>
      </p:pic>
      <p:pic>
        <p:nvPicPr>
          <p:cNvPr id="9" name="Picture 8" descr="F:\Second paper\graphs in second paper\TiZrV on the SS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r="2578" b="2896"/>
          <a:stretch/>
        </p:blipFill>
        <p:spPr bwMode="auto">
          <a:xfrm>
            <a:off x="5539617" y="1050104"/>
            <a:ext cx="2101725" cy="1526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642177" y="3510365"/>
            <a:ext cx="1445823" cy="1353453"/>
            <a:chOff x="3052555" y="4797152"/>
            <a:chExt cx="2095509" cy="1948787"/>
          </a:xfrm>
        </p:grpSpPr>
        <p:grpSp>
          <p:nvGrpSpPr>
            <p:cNvPr id="11" name="Group 10"/>
            <p:cNvGrpSpPr/>
            <p:nvPr/>
          </p:nvGrpSpPr>
          <p:grpSpPr>
            <a:xfrm>
              <a:off x="3052555" y="4797152"/>
              <a:ext cx="2095509" cy="1948787"/>
              <a:chOff x="1951463" y="2060848"/>
              <a:chExt cx="2095509" cy="1948787"/>
            </a:xfrm>
          </p:grpSpPr>
          <p:pic>
            <p:nvPicPr>
              <p:cNvPr id="13" name="Picture 12" descr="MBA_SC#1_B_5kx.tif"/>
              <p:cNvPicPr>
                <a:picLocks noChangeAspect="1"/>
              </p:cNvPicPr>
              <p:nvPr/>
            </p:nvPicPr>
            <p:blipFill>
              <a:blip r:embed="rId4" cstate="print"/>
              <a:srcRect l="54545" t="21818" b="21818"/>
              <a:stretch>
                <a:fillRect/>
              </a:stretch>
            </p:blipFill>
            <p:spPr bwMode="auto">
              <a:xfrm>
                <a:off x="1951463" y="2060848"/>
                <a:ext cx="2095509" cy="1948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MBA_SC#1_B_5kx.tif"/>
              <p:cNvPicPr>
                <a:picLocks noChangeAspect="1"/>
              </p:cNvPicPr>
              <p:nvPr/>
            </p:nvPicPr>
            <p:blipFill>
              <a:blip r:embed="rId4" cstate="print"/>
              <a:srcRect l="764" t="90182" r="88364" b="1455"/>
              <a:stretch>
                <a:fillRect/>
              </a:stretch>
            </p:blipFill>
            <p:spPr bwMode="auto">
              <a:xfrm>
                <a:off x="2029160" y="3610714"/>
                <a:ext cx="501241" cy="28913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12" name="TextBox 124"/>
            <p:cNvSpPr txBox="1"/>
            <p:nvPr/>
          </p:nvSpPr>
          <p:spPr>
            <a:xfrm>
              <a:off x="3059832" y="4797152"/>
              <a:ext cx="1152128" cy="664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Normal</a:t>
              </a:r>
            </a:p>
            <a:p>
              <a:pPr algn="ctr"/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coating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14" descr="Plot SEY lab 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5442" y="2573295"/>
            <a:ext cx="2771800" cy="2257710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Plot SEY lab ALL.PNG"/>
          <p:cNvPicPr>
            <a:picLocks noChangeAspect="1"/>
          </p:cNvPicPr>
          <p:nvPr/>
        </p:nvPicPr>
        <p:blipFill>
          <a:blip r:embed="rId6" cstate="print"/>
          <a:srcRect l="62785" t="14075" r="2025" b="37895"/>
          <a:stretch>
            <a:fillRect/>
          </a:stretch>
        </p:blipFill>
        <p:spPr>
          <a:xfrm>
            <a:off x="8015879" y="2564904"/>
            <a:ext cx="1142929" cy="110967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47012"/>
            <a:ext cx="1893465" cy="128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:\Users\suetsugu\Desktop\IMG_046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6146" y="5338618"/>
            <a:ext cx="1966544" cy="12529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SEY\Paper 2\Figures for paper\Fig 3a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9289" r="65819" b="61788"/>
          <a:stretch/>
        </p:blipFill>
        <p:spPr bwMode="auto">
          <a:xfrm>
            <a:off x="155639" y="5153105"/>
            <a:ext cx="1961799" cy="11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SEY_with_various_scan_speeds_fig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36" y="5063366"/>
            <a:ext cx="2204243" cy="179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948309" y="496928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Grooved surface </a:t>
            </a:r>
          </a:p>
        </p:txBody>
      </p:sp>
    </p:spTree>
    <p:extLst>
      <p:ext uri="{BB962C8B-B14F-4D97-AF65-F5344CB8AC3E}">
        <p14:creationId xmlns:p14="http://schemas.microsoft.com/office/powerpoint/2010/main" val="721291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71600"/>
            <a:ext cx="8136904" cy="49371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000" b="1" dirty="0"/>
              <a:t>Ion stimulated desorption (ISD)</a:t>
            </a:r>
            <a:r>
              <a:rPr lang="en-GB" sz="2000" dirty="0"/>
              <a:t> can be a significant gas source in a vacuum system where the ion beam bombards the surface. There is very little data, most work has been done at CERN. </a:t>
            </a:r>
          </a:p>
          <a:p>
            <a:pPr marL="0" indent="0">
              <a:buFont typeface="Wingdings" pitchFamily="2" charset="2"/>
              <a:buNone/>
            </a:pPr>
            <a:endParaRPr lang="en-GB" sz="2000" dirty="0">
              <a:solidFill>
                <a:srgbClr val="0E5C46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000" dirty="0">
                <a:solidFill>
                  <a:srgbClr val="0E5C46"/>
                </a:solidFill>
              </a:rPr>
              <a:t>The same as thermal desorption, PSD and ESD, the ISD depends on: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CC3300"/>
                </a:solidFill>
              </a:rPr>
              <a:t> </a:t>
            </a:r>
            <a:r>
              <a:rPr lang="en-GB" sz="2000" dirty="0">
                <a:solidFill>
                  <a:srgbClr val="E814CA"/>
                </a:solidFill>
              </a:rPr>
              <a:t>choice of material, cleaning procedure, history of material and pumping time.</a:t>
            </a:r>
            <a:endParaRPr lang="en-GB" sz="2000" dirty="0">
              <a:solidFill>
                <a:srgbClr val="CC33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000" dirty="0">
                <a:solidFill>
                  <a:srgbClr val="CC330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dirty="0">
                <a:solidFill>
                  <a:srgbClr val="0E5C46"/>
                </a:solidFill>
              </a:rPr>
              <a:t>It is also depends on:</a:t>
            </a:r>
          </a:p>
          <a:p>
            <a:pPr marL="0" indent="0"/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Mass, charge and energy of ions impacting the surface</a:t>
            </a:r>
          </a:p>
          <a:p>
            <a:pPr marL="0" indent="0"/>
            <a:r>
              <a:rPr lang="en-GB" sz="2000" b="1" dirty="0">
                <a:solidFill>
                  <a:srgbClr val="FF0000"/>
                </a:solidFill>
              </a:rPr>
              <a:t> Ion flux to the surface</a:t>
            </a:r>
          </a:p>
          <a:p>
            <a:pPr marL="0" indent="0"/>
            <a:r>
              <a:rPr lang="en-GB" sz="2000" b="1" dirty="0">
                <a:solidFill>
                  <a:srgbClr val="FF0000"/>
                </a:solidFill>
              </a:rPr>
              <a:t> Integral ion dose</a:t>
            </a:r>
          </a:p>
          <a:p>
            <a:pPr marL="0" indent="0"/>
            <a:r>
              <a:rPr lang="en-GB" sz="2000" b="1" dirty="0">
                <a:solidFill>
                  <a:srgbClr val="FF0000"/>
                </a:solidFill>
              </a:rPr>
              <a:t> Temperature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dirty="0"/>
              <a:t> </a:t>
            </a:r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Gas in a Vacuum System: ISD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7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440" y="620688"/>
            <a:ext cx="8640960" cy="576064"/>
          </a:xfrm>
        </p:spPr>
        <p:txBody>
          <a:bodyPr/>
          <a:lstStyle/>
          <a:p>
            <a:pPr eaLnBrk="1" hangingPunct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concepts of the ideal vacuum chamber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81113"/>
            <a:ext cx="4343400" cy="384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1800" b="1" smtClean="0"/>
              <a:t>Traditional:</a:t>
            </a:r>
            <a:r>
              <a:rPr lang="en-GB" sz="1800" smtClean="0"/>
              <a:t> </a:t>
            </a:r>
          </a:p>
          <a:p>
            <a:pPr eaLnBrk="1" hangingPunct="1"/>
            <a:r>
              <a:rPr lang="en-GB" sz="1800" u="sng" smtClean="0"/>
              <a:t>surface which outgasses as little as possible (‘nil’ ideally)</a:t>
            </a:r>
          </a:p>
          <a:p>
            <a:pPr eaLnBrk="1" hangingPunct="1"/>
            <a:r>
              <a:rPr lang="en-GB" sz="1800" smtClean="0"/>
              <a:t>surface which </a:t>
            </a:r>
            <a:r>
              <a:rPr lang="en-GB" sz="1800" b="1" i="1" smtClean="0"/>
              <a:t>does not pump</a:t>
            </a:r>
            <a:r>
              <a:rPr lang="en-GB" sz="1800" smtClean="0"/>
              <a:t> otherwise that surface is contaminated over time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800" b="1" smtClean="0">
                <a:solidFill>
                  <a:srgbClr val="FF00FF"/>
                </a:solidFill>
              </a:rPr>
              <a:t>Results in</a:t>
            </a:r>
          </a:p>
          <a:p>
            <a:pPr eaLnBrk="1" hangingPunct="1"/>
            <a:r>
              <a:rPr lang="en-GB" sz="1800" smtClean="0">
                <a:solidFill>
                  <a:srgbClr val="FF00FF"/>
                </a:solidFill>
              </a:rPr>
              <a:t>Surface cleaning, conditioning, coatings </a:t>
            </a:r>
          </a:p>
          <a:p>
            <a:pPr eaLnBrk="1" hangingPunct="1"/>
            <a:r>
              <a:rPr lang="en-GB" sz="1800" smtClean="0">
                <a:solidFill>
                  <a:srgbClr val="FF00FF"/>
                </a:solidFill>
              </a:rPr>
              <a:t>Vacuum firing, </a:t>
            </a:r>
            <a:r>
              <a:rPr lang="en-GB" sz="1800" i="1" smtClean="0">
                <a:solidFill>
                  <a:srgbClr val="FF00FF"/>
                </a:solidFill>
              </a:rPr>
              <a:t>ex-situ</a:t>
            </a:r>
            <a:r>
              <a:rPr lang="en-GB" sz="1800" smtClean="0">
                <a:solidFill>
                  <a:srgbClr val="FF00FF"/>
                </a:solidFill>
              </a:rPr>
              <a:t> baling</a:t>
            </a:r>
          </a:p>
          <a:p>
            <a:pPr eaLnBrk="1" hangingPunct="1"/>
            <a:r>
              <a:rPr lang="en-GB" sz="1800" smtClean="0">
                <a:solidFill>
                  <a:srgbClr val="FF00FF"/>
                </a:solidFill>
              </a:rPr>
              <a:t>Baking </a:t>
            </a:r>
            <a:r>
              <a:rPr lang="en-GB" sz="1800" i="1" smtClean="0">
                <a:solidFill>
                  <a:srgbClr val="FF00FF"/>
                </a:solidFill>
              </a:rPr>
              <a:t>in-situ</a:t>
            </a:r>
            <a:r>
              <a:rPr lang="en-GB" sz="1800" smtClean="0">
                <a:solidFill>
                  <a:srgbClr val="FF00FF"/>
                </a:solidFill>
              </a:rPr>
              <a:t> to up to </a:t>
            </a:r>
            <a:r>
              <a:rPr lang="en-GB" sz="1800" b="1" smtClean="0">
                <a:solidFill>
                  <a:srgbClr val="FF00FF"/>
                </a:solidFill>
              </a:rPr>
              <a:t>300</a:t>
            </a:r>
            <a:r>
              <a:rPr lang="en-GB" sz="1800" b="1" smtClean="0">
                <a:solidFill>
                  <a:srgbClr val="FF00FF"/>
                </a:solidFill>
                <a:sym typeface="Symbol" pitchFamily="18" charset="2"/>
              </a:rPr>
              <a:t>C</a:t>
            </a:r>
          </a:p>
          <a:p>
            <a:pPr eaLnBrk="1" hangingPunct="1"/>
            <a:r>
              <a:rPr lang="en-GB" sz="1800" smtClean="0">
                <a:solidFill>
                  <a:srgbClr val="FF00FF"/>
                </a:solidFill>
              </a:rPr>
              <a:t>Separate pumps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648200" y="1281113"/>
            <a:ext cx="42672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1800" b="1">
                <a:solidFill>
                  <a:srgbClr val="C00000"/>
                </a:solidFill>
              </a:rPr>
              <a:t>‘New’ (C. Benvenuti, CERN, ~1998):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1800" u="sng">
                <a:solidFill>
                  <a:srgbClr val="3333FF"/>
                </a:solidFill>
              </a:rPr>
              <a:t>surface which outgasses as little as possible (‘nil’ ideally)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1800">
                <a:solidFill>
                  <a:srgbClr val="3333FF"/>
                </a:solidFill>
              </a:rPr>
              <a:t>a surface which </a:t>
            </a:r>
            <a:r>
              <a:rPr lang="en-GB" sz="1800" b="1" i="1">
                <a:solidFill>
                  <a:srgbClr val="3333FF"/>
                </a:solidFill>
              </a:rPr>
              <a:t>does pump</a:t>
            </a:r>
            <a:r>
              <a:rPr lang="en-GB" sz="1800">
                <a:solidFill>
                  <a:srgbClr val="3333FF"/>
                </a:solidFill>
              </a:rPr>
              <a:t>, however, will not be contaminated due to a very low outgassing rate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 sz="1800" b="1"/>
              <a:t>Results in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1800"/>
              <a:t>NEG coated surface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1800"/>
              <a:t>There should be no un-coated parts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1800"/>
              <a:t>Activating (baking)</a:t>
            </a:r>
            <a:r>
              <a:rPr lang="en-GB" sz="1800" i="1"/>
              <a:t> in-situ</a:t>
            </a:r>
            <a:r>
              <a:rPr lang="en-GB" sz="1800"/>
              <a:t> at </a:t>
            </a:r>
            <a:r>
              <a:rPr lang="en-GB" sz="1800" b="1"/>
              <a:t>150-180</a:t>
            </a:r>
            <a:r>
              <a:rPr lang="en-GB" sz="1800" b="1">
                <a:sym typeface="Symbol" pitchFamily="18" charset="2"/>
              </a:rPr>
              <a:t>C</a:t>
            </a:r>
            <a:r>
              <a:rPr lang="en-GB" sz="180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1800"/>
              <a:t>Small pumps for C</a:t>
            </a:r>
            <a:r>
              <a:rPr lang="en-GB" sz="1800" baseline="-25000"/>
              <a:t>x</a:t>
            </a:r>
            <a:r>
              <a:rPr lang="en-GB" sz="1800"/>
              <a:t>H</a:t>
            </a:r>
            <a:r>
              <a:rPr lang="en-GB" sz="1800" baseline="-25000"/>
              <a:t>y</a:t>
            </a:r>
            <a:r>
              <a:rPr lang="en-GB" sz="1800"/>
              <a:t> and noble gases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8738" y="5419725"/>
            <a:ext cx="819150" cy="8239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149350" y="5419725"/>
            <a:ext cx="1189038" cy="736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46313" y="5681663"/>
            <a:ext cx="517525" cy="2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4413" y="5938838"/>
            <a:ext cx="3143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7275" y="5680075"/>
            <a:ext cx="27146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63838" y="5554663"/>
            <a:ext cx="561975" cy="9525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63838" y="6092825"/>
            <a:ext cx="561975" cy="9525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683669" y="5484019"/>
            <a:ext cx="160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236913" y="5492750"/>
            <a:ext cx="177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683669" y="6172994"/>
            <a:ext cx="160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245644" y="6155532"/>
            <a:ext cx="1603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65850" y="5419725"/>
            <a:ext cx="1187450" cy="736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233863" y="5581650"/>
            <a:ext cx="1133475" cy="433388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2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576064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 coated vacuum chamber under SR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1280" y="5805264"/>
            <a:ext cx="832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Dynamic pressure rise for </a:t>
            </a:r>
            <a:r>
              <a:rPr lang="en-US" sz="2000" b="1">
                <a:latin typeface="Times New Roman" pitchFamily="18" charset="0"/>
              </a:rPr>
              <a:t>the Stainless Steel </a:t>
            </a:r>
            <a:r>
              <a:rPr lang="ru-RU" sz="2000" b="1">
                <a:latin typeface="Times New Roman" pitchFamily="18" charset="0"/>
              </a:rPr>
              <a:t>(baked at 300</a:t>
            </a:r>
            <a:r>
              <a:rPr lang="ru-RU" sz="2000" b="1"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z="2000" b="1">
                <a:latin typeface="Times New Roman" pitchFamily="18" charset="0"/>
              </a:rPr>
              <a:t>C for 24 hrs)</a:t>
            </a:r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 and </a:t>
            </a:r>
            <a:r>
              <a:rPr lang="en-US" sz="2000" b="1">
                <a:solidFill>
                  <a:srgbClr val="996600"/>
                </a:solidFill>
                <a:latin typeface="Times New Roman" pitchFamily="18" charset="0"/>
              </a:rPr>
              <a:t>TiZrV coated</a:t>
            </a:r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 vacuum chambers </a:t>
            </a:r>
            <a:r>
              <a:rPr lang="ru-RU" sz="2000" b="1">
                <a:solidFill>
                  <a:srgbClr val="996600"/>
                </a:solidFill>
                <a:latin typeface="Times New Roman" pitchFamily="18" charset="0"/>
              </a:rPr>
              <a:t>(activated at 190</a:t>
            </a:r>
            <a:r>
              <a:rPr lang="ru-RU" sz="2000" b="1">
                <a:solidFill>
                  <a:srgbClr val="996600"/>
                </a:solidFill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z="2000" b="1">
                <a:solidFill>
                  <a:srgbClr val="996600"/>
                </a:solidFill>
                <a:latin typeface="Times New Roman" pitchFamily="18" charset="0"/>
              </a:rPr>
              <a:t>C for 24 hrs)</a:t>
            </a:r>
            <a:endParaRPr lang="en-GB" sz="2000" b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5" name="Picture 3" descr="Figur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30" y="1196752"/>
            <a:ext cx="7331075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2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idx="1"/>
          </p:nvPr>
        </p:nvSpPr>
        <p:spPr>
          <a:xfrm>
            <a:off x="250824" y="1268414"/>
            <a:ext cx="4660901" cy="5040311"/>
          </a:xfrm>
        </p:spPr>
        <p:txBody>
          <a:bodyPr/>
          <a:lstStyle/>
          <a:p>
            <a:pPr marL="315913" indent="-320675" eaLnBrk="1" hangingPunct="1"/>
            <a:r>
              <a:rPr lang="en-GB" sz="2000" b="1" dirty="0" smtClean="0"/>
              <a:t>Reduces gas desorption:</a:t>
            </a:r>
          </a:p>
          <a:p>
            <a:pPr marL="665163" lvl="1" indent="-320675" eaLnBrk="1" hangingPunct="1"/>
            <a:r>
              <a:rPr lang="en-GB" sz="2000" b="1" dirty="0" smtClean="0"/>
              <a:t>A pure metal film ~1-</a:t>
            </a:r>
            <a:r>
              <a:rPr lang="en-GB" sz="2000" b="1" dirty="0" smtClean="0">
                <a:sym typeface="Symbol" pitchFamily="18" charset="2"/>
              </a:rPr>
              <a:t>m thick</a:t>
            </a:r>
            <a:r>
              <a:rPr lang="en-GB" sz="2000" b="1" dirty="0" smtClean="0"/>
              <a:t> without  contaminants.</a:t>
            </a:r>
          </a:p>
          <a:p>
            <a:pPr marL="665163" lvl="1" indent="-320675" eaLnBrk="1" hangingPunct="1"/>
            <a:r>
              <a:rPr lang="en-GB" sz="2000" b="1" dirty="0" smtClean="0">
                <a:solidFill>
                  <a:srgbClr val="FF33CC"/>
                </a:solidFill>
              </a:rPr>
              <a:t>A barrier for molecules from the bulk of vacuum chamber.</a:t>
            </a:r>
          </a:p>
          <a:p>
            <a:pPr marL="665163" lvl="1" indent="-320675" eaLnBrk="1" hangingPunct="1"/>
            <a:endParaRPr lang="en-GB" sz="2000" b="1" dirty="0" smtClean="0">
              <a:solidFill>
                <a:srgbClr val="FF33CC"/>
              </a:solidFill>
            </a:endParaRPr>
          </a:p>
          <a:p>
            <a:pPr marL="315913" indent="-320675" eaLnBrk="1" hangingPunct="1"/>
            <a:r>
              <a:rPr lang="en-GB" sz="2000" b="1" dirty="0" smtClean="0"/>
              <a:t>Increases distributed pumping speed, </a:t>
            </a:r>
            <a:r>
              <a:rPr lang="en-GB" sz="2000" b="1" i="1" dirty="0" smtClean="0"/>
              <a:t>S</a:t>
            </a:r>
            <a:r>
              <a:rPr lang="en-GB" sz="2000" b="1" dirty="0" smtClean="0"/>
              <a:t>:</a:t>
            </a:r>
          </a:p>
          <a:p>
            <a:pPr marL="665163" lvl="1" indent="-320675" eaLnBrk="1" hangingPunct="1"/>
            <a:r>
              <a:rPr lang="en-GB" sz="2000" b="1" dirty="0" smtClean="0">
                <a:solidFill>
                  <a:srgbClr val="996600"/>
                </a:solidFill>
              </a:rPr>
              <a:t>A sorbing surface on whole vacuum chamber surface</a:t>
            </a:r>
          </a:p>
          <a:p>
            <a:pPr marL="665163" lvl="1" indent="-320675" eaLnBrk="1" hangingPunct="1">
              <a:buNone/>
            </a:pPr>
            <a:r>
              <a:rPr lang="en-GB" sz="2000" b="1" dirty="0" smtClean="0"/>
              <a:t>		</a:t>
            </a:r>
            <a:r>
              <a:rPr lang="en-GB" sz="2000" b="1" i="1" dirty="0" smtClean="0"/>
              <a:t>S</a:t>
            </a:r>
            <a:r>
              <a:rPr lang="en-GB" sz="2000" b="1" dirty="0" smtClean="0"/>
              <a:t> = </a:t>
            </a:r>
            <a:r>
              <a:rPr lang="en-GB" sz="2000" b="1" i="1" dirty="0" smtClean="0">
                <a:sym typeface="Symbol"/>
              </a:rPr>
              <a:t></a:t>
            </a:r>
            <a:r>
              <a:rPr lang="en-GB" sz="2000" b="1" i="1" dirty="0" err="1" smtClean="0"/>
              <a:t>A</a:t>
            </a:r>
            <a:r>
              <a:rPr lang="en-GB" sz="2000" b="1" i="1" dirty="0" err="1" smtClean="0">
                <a:sym typeface="Symbol"/>
              </a:rPr>
              <a:t></a:t>
            </a:r>
            <a:r>
              <a:rPr lang="en-GB" sz="2000" b="1" i="1" dirty="0" err="1" smtClean="0"/>
              <a:t>v</a:t>
            </a:r>
            <a:r>
              <a:rPr lang="en-GB" sz="2000" b="1" dirty="0" smtClean="0"/>
              <a:t>/4;</a:t>
            </a:r>
          </a:p>
          <a:p>
            <a:pPr marL="315913" indent="-320675" eaLnBrk="1" hangingPunct="1">
              <a:buNone/>
            </a:pPr>
            <a:r>
              <a:rPr lang="en-GB" sz="1400" b="1" dirty="0" smtClean="0">
                <a:solidFill>
                  <a:srgbClr val="002600"/>
                </a:solidFill>
              </a:rPr>
              <a:t>	    where    </a:t>
            </a:r>
            <a:r>
              <a:rPr lang="en-GB" sz="1400" b="1" dirty="0" smtClean="0">
                <a:solidFill>
                  <a:srgbClr val="002600"/>
                </a:solidFill>
                <a:sym typeface="Symbol"/>
              </a:rPr>
              <a:t> </a:t>
            </a:r>
            <a:r>
              <a:rPr lang="en-GB" sz="1400" b="1" dirty="0" smtClean="0">
                <a:solidFill>
                  <a:srgbClr val="002600"/>
                </a:solidFill>
              </a:rPr>
              <a:t>–</a:t>
            </a:r>
            <a:r>
              <a:rPr lang="en-GB" sz="1400" b="1" dirty="0" smtClean="0">
                <a:solidFill>
                  <a:srgbClr val="002600"/>
                </a:solidFill>
                <a:sym typeface="Symbol"/>
              </a:rPr>
              <a:t> sticking probability, </a:t>
            </a:r>
          </a:p>
          <a:p>
            <a:pPr marL="315913" indent="-320675" eaLnBrk="1" hangingPunct="1">
              <a:buNone/>
            </a:pPr>
            <a:r>
              <a:rPr lang="en-GB" sz="1400" b="1" dirty="0" smtClean="0">
                <a:solidFill>
                  <a:srgbClr val="002600"/>
                </a:solidFill>
              </a:rPr>
              <a:t>		      A – surface area, </a:t>
            </a:r>
          </a:p>
          <a:p>
            <a:pPr marL="315913" indent="-320675" eaLnBrk="1" hangingPunct="1">
              <a:buNone/>
            </a:pPr>
            <a:r>
              <a:rPr lang="en-GB" sz="1400" b="1" dirty="0" smtClean="0">
                <a:solidFill>
                  <a:srgbClr val="002600"/>
                </a:solidFill>
              </a:rPr>
              <a:t>		      v – mean molecular velocity</a:t>
            </a:r>
          </a:p>
          <a:p>
            <a:pPr marL="665163" lvl="1" indent="-320675" eaLnBrk="1" hangingPunct="1"/>
            <a:endParaRPr lang="en-GB" b="1" dirty="0" smtClean="0"/>
          </a:p>
          <a:p>
            <a:pPr marL="665163" lvl="1" indent="-320675" eaLnBrk="1" hangingPunct="1">
              <a:buFont typeface="Wingdings" pitchFamily="2" charset="2"/>
              <a:buNone/>
            </a:pPr>
            <a:endParaRPr lang="en-GB" sz="1200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320492" y="548680"/>
            <a:ext cx="8588375" cy="504825"/>
          </a:xfrm>
        </p:spPr>
        <p:txBody>
          <a:bodyPr/>
          <a:lstStyle/>
          <a:p>
            <a:pPr eaLnBrk="1" hangingPunct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NEG coating does</a:t>
            </a: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6372225" y="1268414"/>
            <a:ext cx="685800" cy="52562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7010400" y="1268414"/>
            <a:ext cx="685800" cy="525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0" name="AutoShape 6"/>
          <p:cNvSpPr>
            <a:spLocks noChangeArrowheads="1"/>
          </p:cNvSpPr>
          <p:nvPr/>
        </p:nvSpPr>
        <p:spPr bwMode="auto">
          <a:xfrm>
            <a:off x="6130925" y="32416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1" name="AutoShape 7"/>
          <p:cNvSpPr>
            <a:spLocks noChangeArrowheads="1"/>
          </p:cNvSpPr>
          <p:nvPr/>
        </p:nvSpPr>
        <p:spPr bwMode="auto">
          <a:xfrm>
            <a:off x="5673725" y="52990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AutoShape 8"/>
          <p:cNvSpPr>
            <a:spLocks noChangeArrowheads="1"/>
          </p:cNvSpPr>
          <p:nvPr/>
        </p:nvSpPr>
        <p:spPr bwMode="auto">
          <a:xfrm>
            <a:off x="5292725" y="27082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AutoShape 9"/>
          <p:cNvSpPr>
            <a:spLocks noChangeArrowheads="1"/>
          </p:cNvSpPr>
          <p:nvPr/>
        </p:nvSpPr>
        <p:spPr bwMode="auto">
          <a:xfrm>
            <a:off x="7010400" y="25908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AutoShape 10"/>
          <p:cNvSpPr>
            <a:spLocks noChangeArrowheads="1"/>
          </p:cNvSpPr>
          <p:nvPr/>
        </p:nvSpPr>
        <p:spPr bwMode="auto">
          <a:xfrm>
            <a:off x="7315200" y="35814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5064125" y="38512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AutoShape 12"/>
          <p:cNvSpPr>
            <a:spLocks noChangeArrowheads="1"/>
          </p:cNvSpPr>
          <p:nvPr/>
        </p:nvSpPr>
        <p:spPr bwMode="auto">
          <a:xfrm>
            <a:off x="5826125" y="21748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AutoShape 13"/>
          <p:cNvSpPr>
            <a:spLocks noChangeArrowheads="1"/>
          </p:cNvSpPr>
          <p:nvPr/>
        </p:nvSpPr>
        <p:spPr bwMode="auto">
          <a:xfrm>
            <a:off x="6130925" y="42322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AutoShape 14"/>
          <p:cNvSpPr>
            <a:spLocks noChangeArrowheads="1"/>
          </p:cNvSpPr>
          <p:nvPr/>
        </p:nvSpPr>
        <p:spPr bwMode="auto">
          <a:xfrm>
            <a:off x="7162800" y="54102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AutoShape 15"/>
          <p:cNvSpPr>
            <a:spLocks noChangeArrowheads="1"/>
          </p:cNvSpPr>
          <p:nvPr/>
        </p:nvSpPr>
        <p:spPr bwMode="auto">
          <a:xfrm>
            <a:off x="5521325" y="45370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6"/>
          <p:cNvSpPr>
            <a:spLocks noChangeShapeType="1"/>
          </p:cNvSpPr>
          <p:nvPr/>
        </p:nvSpPr>
        <p:spPr bwMode="auto">
          <a:xfrm>
            <a:off x="5978525" y="2251075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Line 17"/>
          <p:cNvSpPr>
            <a:spLocks noChangeShapeType="1"/>
          </p:cNvSpPr>
          <p:nvPr/>
        </p:nvSpPr>
        <p:spPr bwMode="auto">
          <a:xfrm flipV="1">
            <a:off x="5140325" y="3775075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2" name="Line 18"/>
          <p:cNvSpPr>
            <a:spLocks noChangeShapeType="1"/>
          </p:cNvSpPr>
          <p:nvPr/>
        </p:nvSpPr>
        <p:spPr bwMode="auto">
          <a:xfrm flipV="1">
            <a:off x="5368925" y="2555875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3" name="Line 19"/>
          <p:cNvSpPr>
            <a:spLocks noChangeShapeType="1"/>
          </p:cNvSpPr>
          <p:nvPr/>
        </p:nvSpPr>
        <p:spPr bwMode="auto">
          <a:xfrm>
            <a:off x="5749925" y="5375275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4" name="Line 20"/>
          <p:cNvSpPr>
            <a:spLocks noChangeShapeType="1"/>
          </p:cNvSpPr>
          <p:nvPr/>
        </p:nvSpPr>
        <p:spPr bwMode="auto">
          <a:xfrm flipH="1">
            <a:off x="5368925" y="4613275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5" name="Line 21"/>
          <p:cNvSpPr>
            <a:spLocks noChangeShapeType="1"/>
          </p:cNvSpPr>
          <p:nvPr/>
        </p:nvSpPr>
        <p:spPr bwMode="auto">
          <a:xfrm flipH="1">
            <a:off x="5978525" y="3317875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6" name="Line 22"/>
          <p:cNvSpPr>
            <a:spLocks noChangeShapeType="1"/>
          </p:cNvSpPr>
          <p:nvPr/>
        </p:nvSpPr>
        <p:spPr bwMode="auto">
          <a:xfrm flipH="1">
            <a:off x="7010400" y="54864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7" name="Line 23"/>
          <p:cNvSpPr>
            <a:spLocks noChangeShapeType="1"/>
          </p:cNvSpPr>
          <p:nvPr/>
        </p:nvSpPr>
        <p:spPr bwMode="auto">
          <a:xfrm flipH="1">
            <a:off x="7162800" y="36576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8" name="AutoShape 24"/>
          <p:cNvSpPr>
            <a:spLocks noChangeArrowheads="1"/>
          </p:cNvSpPr>
          <p:nvPr/>
        </p:nvSpPr>
        <p:spPr bwMode="auto">
          <a:xfrm>
            <a:off x="6149975" y="48387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9" name="AutoShape 25"/>
          <p:cNvSpPr>
            <a:spLocks noChangeArrowheads="1"/>
          </p:cNvSpPr>
          <p:nvPr/>
        </p:nvSpPr>
        <p:spPr bwMode="auto">
          <a:xfrm>
            <a:off x="6130925" y="60610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0" name="AutoShape 26"/>
          <p:cNvSpPr>
            <a:spLocks noChangeArrowheads="1"/>
          </p:cNvSpPr>
          <p:nvPr/>
        </p:nvSpPr>
        <p:spPr bwMode="auto">
          <a:xfrm>
            <a:off x="4987925" y="529907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1" name="Line 27"/>
          <p:cNvSpPr>
            <a:spLocks noChangeShapeType="1"/>
          </p:cNvSpPr>
          <p:nvPr/>
        </p:nvSpPr>
        <p:spPr bwMode="auto">
          <a:xfrm flipH="1">
            <a:off x="4911725" y="5375275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2" name="Rectangle 28"/>
          <p:cNvSpPr>
            <a:spLocks noChangeArrowheads="1"/>
          </p:cNvSpPr>
          <p:nvPr/>
        </p:nvSpPr>
        <p:spPr bwMode="auto">
          <a:xfrm>
            <a:off x="7696200" y="1268413"/>
            <a:ext cx="1476375" cy="5256212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3" name="Text Box 29"/>
          <p:cNvSpPr txBox="1">
            <a:spLocks noChangeArrowheads="1"/>
          </p:cNvSpPr>
          <p:nvPr/>
        </p:nvSpPr>
        <p:spPr bwMode="auto">
          <a:xfrm>
            <a:off x="5073650" y="1268413"/>
            <a:ext cx="38352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/>
              <a:t>Vacuum      NEG  Subsurface   Bulk</a:t>
            </a:r>
          </a:p>
          <a:p>
            <a:r>
              <a:rPr lang="en-GB" sz="1800" dirty="0"/>
              <a:t>                Coating  Layers </a:t>
            </a:r>
          </a:p>
        </p:txBody>
      </p:sp>
      <p:sp>
        <p:nvSpPr>
          <p:cNvPr id="28704" name="AutoShape 30"/>
          <p:cNvSpPr>
            <a:spLocks noChangeArrowheads="1"/>
          </p:cNvSpPr>
          <p:nvPr/>
        </p:nvSpPr>
        <p:spPr bwMode="auto">
          <a:xfrm>
            <a:off x="7820025" y="565785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5" name="Line 31"/>
          <p:cNvSpPr>
            <a:spLocks noChangeShapeType="1"/>
          </p:cNvSpPr>
          <p:nvPr/>
        </p:nvSpPr>
        <p:spPr bwMode="auto">
          <a:xfrm flipH="1">
            <a:off x="7667625" y="573405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6" name="AutoShape 32"/>
          <p:cNvSpPr>
            <a:spLocks noChangeArrowheads="1"/>
          </p:cNvSpPr>
          <p:nvPr/>
        </p:nvSpPr>
        <p:spPr bwMode="auto">
          <a:xfrm>
            <a:off x="7677150" y="4360863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7" name="Line 33"/>
          <p:cNvSpPr>
            <a:spLocks noChangeShapeType="1"/>
          </p:cNvSpPr>
          <p:nvPr/>
        </p:nvSpPr>
        <p:spPr bwMode="auto">
          <a:xfrm flipH="1">
            <a:off x="7524750" y="4437063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8" name="AutoShape 34"/>
          <p:cNvSpPr>
            <a:spLocks noChangeArrowheads="1"/>
          </p:cNvSpPr>
          <p:nvPr/>
        </p:nvSpPr>
        <p:spPr bwMode="auto">
          <a:xfrm>
            <a:off x="7316788" y="6016625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9" name="Line 35"/>
          <p:cNvSpPr>
            <a:spLocks noChangeShapeType="1"/>
          </p:cNvSpPr>
          <p:nvPr/>
        </p:nvSpPr>
        <p:spPr bwMode="auto">
          <a:xfrm flipH="1">
            <a:off x="7164388" y="6092825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0" name="AutoShape 36"/>
          <p:cNvSpPr>
            <a:spLocks noChangeArrowheads="1"/>
          </p:cNvSpPr>
          <p:nvPr/>
        </p:nvSpPr>
        <p:spPr bwMode="auto">
          <a:xfrm>
            <a:off x="7461250" y="2128838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1" name="Line 37"/>
          <p:cNvSpPr>
            <a:spLocks noChangeShapeType="1"/>
          </p:cNvSpPr>
          <p:nvPr/>
        </p:nvSpPr>
        <p:spPr bwMode="auto">
          <a:xfrm flipH="1">
            <a:off x="7308850" y="2205038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2" name="AutoShape 38"/>
          <p:cNvSpPr>
            <a:spLocks noChangeArrowheads="1"/>
          </p:cNvSpPr>
          <p:nvPr/>
        </p:nvSpPr>
        <p:spPr bwMode="auto">
          <a:xfrm>
            <a:off x="8108950" y="29210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3" name="Line 39"/>
          <p:cNvSpPr>
            <a:spLocks noChangeShapeType="1"/>
          </p:cNvSpPr>
          <p:nvPr/>
        </p:nvSpPr>
        <p:spPr bwMode="auto">
          <a:xfrm flipH="1">
            <a:off x="7956550" y="2997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41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4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5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2057400" cy="1295400"/>
          </a:xfrm>
        </p:spPr>
        <p:txBody>
          <a:bodyPr/>
          <a:lstStyle/>
          <a:p>
            <a:r>
              <a:rPr lang="en-GB" sz="1800" dirty="0"/>
              <a:t>A and B are vacuum chamber without  a liner</a:t>
            </a:r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894" y="692696"/>
            <a:ext cx="8812212" cy="504825"/>
          </a:xfrm>
        </p:spPr>
        <p:txBody>
          <a:bodyPr/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Chamber at Low Temperature: PSD and Recycling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6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295400"/>
            <a:ext cx="4462462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6581" name="AutoShape 5"/>
          <p:cNvSpPr>
            <a:spLocks noChangeArrowheads="1"/>
          </p:cNvSpPr>
          <p:nvPr/>
        </p:nvSpPr>
        <p:spPr bwMode="auto">
          <a:xfrm>
            <a:off x="2438400" y="1524000"/>
            <a:ext cx="1981200" cy="2057400"/>
          </a:xfrm>
          <a:custGeom>
            <a:avLst/>
            <a:gdLst>
              <a:gd name="G0" fmla="+- 588 0 0"/>
              <a:gd name="G1" fmla="+- 21600 0 588"/>
              <a:gd name="G2" fmla="+- 21600 0 58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88" y="10800"/>
                </a:moveTo>
                <a:cubicBezTo>
                  <a:pt x="588" y="16440"/>
                  <a:pt x="5160" y="21012"/>
                  <a:pt x="10800" y="21012"/>
                </a:cubicBezTo>
                <a:cubicBezTo>
                  <a:pt x="16440" y="21012"/>
                  <a:pt x="21012" y="16440"/>
                  <a:pt x="21012" y="10800"/>
                </a:cubicBezTo>
                <a:cubicBezTo>
                  <a:pt x="21012" y="5160"/>
                  <a:pt x="16440" y="588"/>
                  <a:pt x="10800" y="588"/>
                </a:cubicBezTo>
                <a:cubicBezTo>
                  <a:pt x="5160" y="588"/>
                  <a:pt x="588" y="5160"/>
                  <a:pt x="58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2438400" y="41910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1800" dirty="0">
                <a:solidFill>
                  <a:srgbClr val="3333FF"/>
                </a:solidFill>
              </a:rPr>
              <a:t>C and D are experiments with a liner with pumping holes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GB" sz="1800" dirty="0">
              <a:solidFill>
                <a:srgbClr val="3333FF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1800" dirty="0">
                <a:solidFill>
                  <a:srgbClr val="3333FF"/>
                </a:solidFill>
              </a:rPr>
              <a:t>E is the beam lifetime limit</a:t>
            </a:r>
          </a:p>
        </p:txBody>
      </p:sp>
      <p:sp>
        <p:nvSpPr>
          <p:cNvPr id="536583" name="Line 7"/>
          <p:cNvSpPr>
            <a:spLocks noChangeShapeType="1"/>
          </p:cNvSpPr>
          <p:nvPr/>
        </p:nvSpPr>
        <p:spPr bwMode="auto">
          <a:xfrm>
            <a:off x="3429000" y="2590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84" name="Line 8"/>
          <p:cNvSpPr>
            <a:spLocks noChangeShapeType="1"/>
          </p:cNvSpPr>
          <p:nvPr/>
        </p:nvSpPr>
        <p:spPr bwMode="auto">
          <a:xfrm>
            <a:off x="3429000" y="2514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85" name="Line 9"/>
          <p:cNvSpPr>
            <a:spLocks noChangeShapeType="1"/>
          </p:cNvSpPr>
          <p:nvPr/>
        </p:nvSpPr>
        <p:spPr bwMode="auto">
          <a:xfrm>
            <a:off x="3429000" y="2438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3657600" y="2209800"/>
            <a:ext cx="280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600" i="1">
                <a:solidFill>
                  <a:srgbClr val="FF0000"/>
                </a:solidFill>
              </a:rPr>
              <a:t>SR</a:t>
            </a:r>
            <a:endParaRPr lang="en-GB"/>
          </a:p>
        </p:txBody>
      </p:sp>
      <p:sp>
        <p:nvSpPr>
          <p:cNvPr id="536587" name="Line 11"/>
          <p:cNvSpPr>
            <a:spLocks noChangeShapeType="1"/>
          </p:cNvSpPr>
          <p:nvPr/>
        </p:nvSpPr>
        <p:spPr bwMode="auto">
          <a:xfrm flipH="1">
            <a:off x="3886200" y="2514600"/>
            <a:ext cx="457200" cy="3810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0" name="Line 14"/>
          <p:cNvSpPr>
            <a:spLocks noChangeShapeType="1"/>
          </p:cNvSpPr>
          <p:nvPr/>
        </p:nvSpPr>
        <p:spPr bwMode="auto">
          <a:xfrm flipH="1" flipV="1">
            <a:off x="4114800" y="1981200"/>
            <a:ext cx="228600" cy="4572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1" name="AutoShape 15"/>
          <p:cNvSpPr>
            <a:spLocks noChangeArrowheads="1"/>
          </p:cNvSpPr>
          <p:nvPr/>
        </p:nvSpPr>
        <p:spPr bwMode="auto">
          <a:xfrm>
            <a:off x="2590800" y="2057400"/>
            <a:ext cx="76200" cy="76200"/>
          </a:xfrm>
          <a:prstGeom prst="flowChartConnector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2" name="AutoShape 16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flowChartConnector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3" name="AutoShape 17"/>
          <p:cNvSpPr>
            <a:spLocks noChangeArrowheads="1"/>
          </p:cNvSpPr>
          <p:nvPr/>
        </p:nvSpPr>
        <p:spPr bwMode="auto">
          <a:xfrm>
            <a:off x="3048000" y="1676400"/>
            <a:ext cx="76200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4" name="AutoShape 18"/>
          <p:cNvSpPr>
            <a:spLocks noChangeArrowheads="1"/>
          </p:cNvSpPr>
          <p:nvPr/>
        </p:nvSpPr>
        <p:spPr bwMode="auto">
          <a:xfrm>
            <a:off x="2514600" y="2667000"/>
            <a:ext cx="76200" cy="76200"/>
          </a:xfrm>
          <a:prstGeom prst="flowChartConnector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5" name="AutoShape 19"/>
          <p:cNvSpPr>
            <a:spLocks noChangeArrowheads="1"/>
          </p:cNvSpPr>
          <p:nvPr/>
        </p:nvSpPr>
        <p:spPr bwMode="auto">
          <a:xfrm>
            <a:off x="3505200" y="3429000"/>
            <a:ext cx="76200" cy="76200"/>
          </a:xfrm>
          <a:prstGeom prst="flowChartConnector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6" name="AutoShape 20"/>
          <p:cNvSpPr>
            <a:spLocks noChangeArrowheads="1"/>
          </p:cNvSpPr>
          <p:nvPr/>
        </p:nvSpPr>
        <p:spPr bwMode="auto">
          <a:xfrm>
            <a:off x="3886200" y="17526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7" name="AutoShape 21"/>
          <p:cNvSpPr>
            <a:spLocks noChangeArrowheads="1"/>
          </p:cNvSpPr>
          <p:nvPr/>
        </p:nvSpPr>
        <p:spPr bwMode="auto">
          <a:xfrm>
            <a:off x="3581400" y="1600200"/>
            <a:ext cx="76200" cy="76200"/>
          </a:xfrm>
          <a:prstGeom prst="flowChartConnector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8" name="AutoShape 22"/>
          <p:cNvSpPr>
            <a:spLocks noChangeArrowheads="1"/>
          </p:cNvSpPr>
          <p:nvPr/>
        </p:nvSpPr>
        <p:spPr bwMode="auto">
          <a:xfrm>
            <a:off x="2971800" y="1676400"/>
            <a:ext cx="76200" cy="762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99" name="AutoShape 23"/>
          <p:cNvSpPr>
            <a:spLocks noChangeArrowheads="1"/>
          </p:cNvSpPr>
          <p:nvPr/>
        </p:nvSpPr>
        <p:spPr bwMode="auto">
          <a:xfrm>
            <a:off x="2895600" y="2819400"/>
            <a:ext cx="76200" cy="76200"/>
          </a:xfrm>
          <a:prstGeom prst="flowChartConnector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00" name="AutoShape 24"/>
          <p:cNvSpPr>
            <a:spLocks noChangeArrowheads="1"/>
          </p:cNvSpPr>
          <p:nvPr/>
        </p:nvSpPr>
        <p:spPr bwMode="auto">
          <a:xfrm>
            <a:off x="4191000" y="2971800"/>
            <a:ext cx="76200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01" name="AutoShape 25"/>
          <p:cNvSpPr>
            <a:spLocks noChangeArrowheads="1"/>
          </p:cNvSpPr>
          <p:nvPr/>
        </p:nvSpPr>
        <p:spPr bwMode="auto">
          <a:xfrm>
            <a:off x="3352800" y="3429000"/>
            <a:ext cx="76200" cy="76200"/>
          </a:xfrm>
          <a:prstGeom prst="flowChartConnector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02" name="AutoShape 26"/>
          <p:cNvSpPr>
            <a:spLocks noChangeArrowheads="1"/>
          </p:cNvSpPr>
          <p:nvPr/>
        </p:nvSpPr>
        <p:spPr bwMode="auto">
          <a:xfrm>
            <a:off x="3581400" y="28956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03" name="AutoShape 27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flowChartConnector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04" name="AutoShape 28"/>
          <p:cNvSpPr>
            <a:spLocks noChangeArrowheads="1"/>
          </p:cNvSpPr>
          <p:nvPr/>
        </p:nvSpPr>
        <p:spPr bwMode="auto">
          <a:xfrm>
            <a:off x="2971800" y="2133600"/>
            <a:ext cx="76200" cy="76200"/>
          </a:xfrm>
          <a:prstGeom prst="flowChartConnector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05" name="AutoShape 29"/>
          <p:cNvSpPr>
            <a:spLocks noChangeArrowheads="1"/>
          </p:cNvSpPr>
          <p:nvPr/>
        </p:nvSpPr>
        <p:spPr bwMode="auto">
          <a:xfrm>
            <a:off x="3276600" y="2362200"/>
            <a:ext cx="304800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28" name="AutoShape 52"/>
          <p:cNvSpPr>
            <a:spLocks noChangeArrowheads="1"/>
          </p:cNvSpPr>
          <p:nvPr/>
        </p:nvSpPr>
        <p:spPr bwMode="auto">
          <a:xfrm>
            <a:off x="381000" y="3962400"/>
            <a:ext cx="1981200" cy="2057400"/>
          </a:xfrm>
          <a:custGeom>
            <a:avLst/>
            <a:gdLst>
              <a:gd name="G0" fmla="+- 588 0 0"/>
              <a:gd name="G1" fmla="+- 21600 0 588"/>
              <a:gd name="G2" fmla="+- 21600 0 58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88" y="10800"/>
                </a:moveTo>
                <a:cubicBezTo>
                  <a:pt x="588" y="16440"/>
                  <a:pt x="5160" y="21012"/>
                  <a:pt x="10800" y="21012"/>
                </a:cubicBezTo>
                <a:cubicBezTo>
                  <a:pt x="16440" y="21012"/>
                  <a:pt x="21012" y="16440"/>
                  <a:pt x="21012" y="10800"/>
                </a:cubicBezTo>
                <a:cubicBezTo>
                  <a:pt x="21012" y="5160"/>
                  <a:pt x="16440" y="588"/>
                  <a:pt x="10800" y="588"/>
                </a:cubicBezTo>
                <a:cubicBezTo>
                  <a:pt x="5160" y="588"/>
                  <a:pt x="588" y="5160"/>
                  <a:pt x="58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29" name="Line 53"/>
          <p:cNvSpPr>
            <a:spLocks noChangeShapeType="1"/>
          </p:cNvSpPr>
          <p:nvPr/>
        </p:nvSpPr>
        <p:spPr bwMode="auto">
          <a:xfrm>
            <a:off x="1371600" y="50292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0" name="Line 54"/>
          <p:cNvSpPr>
            <a:spLocks noChangeShapeType="1"/>
          </p:cNvSpPr>
          <p:nvPr/>
        </p:nvSpPr>
        <p:spPr bwMode="auto">
          <a:xfrm>
            <a:off x="1371600" y="49530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1" name="Line 55"/>
          <p:cNvSpPr>
            <a:spLocks noChangeShapeType="1"/>
          </p:cNvSpPr>
          <p:nvPr/>
        </p:nvSpPr>
        <p:spPr bwMode="auto">
          <a:xfrm>
            <a:off x="1371600" y="48768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2" name="Text Box 56"/>
          <p:cNvSpPr txBox="1">
            <a:spLocks noChangeArrowheads="1"/>
          </p:cNvSpPr>
          <p:nvPr/>
        </p:nvSpPr>
        <p:spPr bwMode="auto">
          <a:xfrm>
            <a:off x="1600200" y="4648200"/>
            <a:ext cx="280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600" i="1">
                <a:solidFill>
                  <a:srgbClr val="FF0000"/>
                </a:solidFill>
              </a:rPr>
              <a:t>SR</a:t>
            </a:r>
            <a:endParaRPr lang="en-GB"/>
          </a:p>
        </p:txBody>
      </p:sp>
      <p:sp>
        <p:nvSpPr>
          <p:cNvPr id="536633" name="Line 57"/>
          <p:cNvSpPr>
            <a:spLocks noChangeShapeType="1"/>
          </p:cNvSpPr>
          <p:nvPr/>
        </p:nvSpPr>
        <p:spPr bwMode="auto">
          <a:xfrm flipH="1">
            <a:off x="1828800" y="4953000"/>
            <a:ext cx="457200" cy="3810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4" name="Line 58"/>
          <p:cNvSpPr>
            <a:spLocks noChangeShapeType="1"/>
          </p:cNvSpPr>
          <p:nvPr/>
        </p:nvSpPr>
        <p:spPr bwMode="auto">
          <a:xfrm flipH="1" flipV="1">
            <a:off x="2057400" y="4419600"/>
            <a:ext cx="228600" cy="4572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5" name="AutoShape 59"/>
          <p:cNvSpPr>
            <a:spLocks noChangeArrowheads="1"/>
          </p:cNvSpPr>
          <p:nvPr/>
        </p:nvSpPr>
        <p:spPr bwMode="auto">
          <a:xfrm>
            <a:off x="533400" y="4495800"/>
            <a:ext cx="76200" cy="76200"/>
          </a:xfrm>
          <a:prstGeom prst="flowChartConnector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6" name="AutoShape 60"/>
          <p:cNvSpPr>
            <a:spLocks noChangeArrowheads="1"/>
          </p:cNvSpPr>
          <p:nvPr/>
        </p:nvSpPr>
        <p:spPr bwMode="auto">
          <a:xfrm>
            <a:off x="685800" y="5562600"/>
            <a:ext cx="76200" cy="76200"/>
          </a:xfrm>
          <a:prstGeom prst="flowChartConnector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7" name="AutoShape 61"/>
          <p:cNvSpPr>
            <a:spLocks noChangeArrowheads="1"/>
          </p:cNvSpPr>
          <p:nvPr/>
        </p:nvSpPr>
        <p:spPr bwMode="auto">
          <a:xfrm>
            <a:off x="990600" y="4114800"/>
            <a:ext cx="76200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8" name="AutoShape 62"/>
          <p:cNvSpPr>
            <a:spLocks noChangeArrowheads="1"/>
          </p:cNvSpPr>
          <p:nvPr/>
        </p:nvSpPr>
        <p:spPr bwMode="auto">
          <a:xfrm>
            <a:off x="457200" y="5105400"/>
            <a:ext cx="76200" cy="76200"/>
          </a:xfrm>
          <a:prstGeom prst="flowChartConnector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39" name="AutoShape 63"/>
          <p:cNvSpPr>
            <a:spLocks noChangeArrowheads="1"/>
          </p:cNvSpPr>
          <p:nvPr/>
        </p:nvSpPr>
        <p:spPr bwMode="auto">
          <a:xfrm>
            <a:off x="1447800" y="5867400"/>
            <a:ext cx="76200" cy="76200"/>
          </a:xfrm>
          <a:prstGeom prst="flowChartConnector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0" name="AutoShape 64"/>
          <p:cNvSpPr>
            <a:spLocks noChangeArrowheads="1"/>
          </p:cNvSpPr>
          <p:nvPr/>
        </p:nvSpPr>
        <p:spPr bwMode="auto">
          <a:xfrm>
            <a:off x="1828800" y="41910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1" name="AutoShape 65"/>
          <p:cNvSpPr>
            <a:spLocks noChangeArrowheads="1"/>
          </p:cNvSpPr>
          <p:nvPr/>
        </p:nvSpPr>
        <p:spPr bwMode="auto">
          <a:xfrm>
            <a:off x="1524000" y="4038600"/>
            <a:ext cx="76200" cy="76200"/>
          </a:xfrm>
          <a:prstGeom prst="flowChartConnector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2" name="AutoShape 66"/>
          <p:cNvSpPr>
            <a:spLocks noChangeArrowheads="1"/>
          </p:cNvSpPr>
          <p:nvPr/>
        </p:nvSpPr>
        <p:spPr bwMode="auto">
          <a:xfrm>
            <a:off x="914400" y="4114800"/>
            <a:ext cx="76200" cy="762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3" name="AutoShape 67"/>
          <p:cNvSpPr>
            <a:spLocks noChangeArrowheads="1"/>
          </p:cNvSpPr>
          <p:nvPr/>
        </p:nvSpPr>
        <p:spPr bwMode="auto">
          <a:xfrm>
            <a:off x="838200" y="5257800"/>
            <a:ext cx="76200" cy="76200"/>
          </a:xfrm>
          <a:prstGeom prst="flowChartConnector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4" name="AutoShape 68"/>
          <p:cNvSpPr>
            <a:spLocks noChangeArrowheads="1"/>
          </p:cNvSpPr>
          <p:nvPr/>
        </p:nvSpPr>
        <p:spPr bwMode="auto">
          <a:xfrm>
            <a:off x="2133600" y="5410200"/>
            <a:ext cx="76200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5" name="AutoShape 69"/>
          <p:cNvSpPr>
            <a:spLocks noChangeArrowheads="1"/>
          </p:cNvSpPr>
          <p:nvPr/>
        </p:nvSpPr>
        <p:spPr bwMode="auto">
          <a:xfrm>
            <a:off x="1295400" y="5867400"/>
            <a:ext cx="76200" cy="76200"/>
          </a:xfrm>
          <a:prstGeom prst="flowChartConnector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6" name="AutoShape 70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7" name="AutoShape 71"/>
          <p:cNvSpPr>
            <a:spLocks noChangeArrowheads="1"/>
          </p:cNvSpPr>
          <p:nvPr/>
        </p:nvSpPr>
        <p:spPr bwMode="auto">
          <a:xfrm>
            <a:off x="1219200" y="4572000"/>
            <a:ext cx="76200" cy="76200"/>
          </a:xfrm>
          <a:prstGeom prst="flowChartConnector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8" name="AutoShape 72"/>
          <p:cNvSpPr>
            <a:spLocks noChangeArrowheads="1"/>
          </p:cNvSpPr>
          <p:nvPr/>
        </p:nvSpPr>
        <p:spPr bwMode="auto">
          <a:xfrm>
            <a:off x="914400" y="4572000"/>
            <a:ext cx="76200" cy="76200"/>
          </a:xfrm>
          <a:prstGeom prst="flowChartConnector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49" name="AutoShape 73"/>
          <p:cNvSpPr>
            <a:spLocks noChangeArrowheads="1"/>
          </p:cNvSpPr>
          <p:nvPr/>
        </p:nvSpPr>
        <p:spPr bwMode="auto">
          <a:xfrm>
            <a:off x="1219200" y="4800600"/>
            <a:ext cx="304800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50" name="AutoShape 74"/>
          <p:cNvSpPr>
            <a:spLocks noChangeArrowheads="1"/>
          </p:cNvSpPr>
          <p:nvPr/>
        </p:nvSpPr>
        <p:spPr bwMode="auto">
          <a:xfrm>
            <a:off x="609600" y="4191000"/>
            <a:ext cx="1524000" cy="1600200"/>
          </a:xfrm>
          <a:custGeom>
            <a:avLst/>
            <a:gdLst>
              <a:gd name="G0" fmla="+- 588 0 0"/>
              <a:gd name="G1" fmla="+- 21600 0 588"/>
              <a:gd name="G2" fmla="+- 21600 0 58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88" y="10800"/>
                </a:moveTo>
                <a:cubicBezTo>
                  <a:pt x="588" y="16440"/>
                  <a:pt x="5160" y="21012"/>
                  <a:pt x="10800" y="21012"/>
                </a:cubicBezTo>
                <a:cubicBezTo>
                  <a:pt x="16440" y="21012"/>
                  <a:pt x="21012" y="16440"/>
                  <a:pt x="21012" y="10800"/>
                </a:cubicBezTo>
                <a:cubicBezTo>
                  <a:pt x="21012" y="5160"/>
                  <a:pt x="16440" y="588"/>
                  <a:pt x="10800" y="588"/>
                </a:cubicBezTo>
                <a:cubicBezTo>
                  <a:pt x="5160" y="588"/>
                  <a:pt x="588" y="5160"/>
                  <a:pt x="588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51" name="Rectangle 75"/>
          <p:cNvSpPr>
            <a:spLocks noChangeArrowheads="1"/>
          </p:cNvSpPr>
          <p:nvPr/>
        </p:nvSpPr>
        <p:spPr bwMode="auto">
          <a:xfrm rot="1200000">
            <a:off x="1600200" y="419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52" name="Rectangle 76"/>
          <p:cNvSpPr>
            <a:spLocks noChangeArrowheads="1"/>
          </p:cNvSpPr>
          <p:nvPr/>
        </p:nvSpPr>
        <p:spPr bwMode="auto">
          <a:xfrm rot="1200000">
            <a:off x="1066800" y="5638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53" name="Rectangle 77"/>
          <p:cNvSpPr>
            <a:spLocks noChangeArrowheads="1"/>
          </p:cNvSpPr>
          <p:nvPr/>
        </p:nvSpPr>
        <p:spPr bwMode="auto">
          <a:xfrm rot="20400000">
            <a:off x="1143000" y="41910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54" name="Rectangle 78"/>
          <p:cNvSpPr>
            <a:spLocks noChangeArrowheads="1"/>
          </p:cNvSpPr>
          <p:nvPr/>
        </p:nvSpPr>
        <p:spPr bwMode="auto">
          <a:xfrm rot="20400000">
            <a:off x="1600200" y="563880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655" name="Text Box 79"/>
          <p:cNvSpPr txBox="1">
            <a:spLocks noChangeArrowheads="1"/>
          </p:cNvSpPr>
          <p:nvPr/>
        </p:nvSpPr>
        <p:spPr bwMode="auto">
          <a:xfrm>
            <a:off x="5105400" y="5671677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i="1" dirty="0">
                <a:solidFill>
                  <a:srgbClr val="CC3300"/>
                </a:solidFill>
                <a:sym typeface="Wingdings" pitchFamily="2" charset="2"/>
              </a:rPr>
              <a:t> </a:t>
            </a:r>
            <a:r>
              <a:rPr lang="en-GB" sz="1600" b="1" i="1" dirty="0">
                <a:solidFill>
                  <a:srgbClr val="CC3300"/>
                </a:solidFill>
                <a:sym typeface="Wingdings" pitchFamily="2" charset="2"/>
              </a:rPr>
              <a:t>  </a:t>
            </a:r>
            <a:r>
              <a:rPr lang="en-GB" sz="2000" b="1" i="1" dirty="0">
                <a:solidFill>
                  <a:srgbClr val="CC3300"/>
                </a:solidFill>
              </a:rPr>
              <a:t>Low temperature does not  necessary provides good vacuum in a vacuum chamber!</a:t>
            </a:r>
            <a:endParaRPr lang="en-GB" sz="2000" b="1" dirty="0">
              <a:solidFill>
                <a:srgbClr val="CC3300"/>
              </a:solidFill>
            </a:endParaRP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07481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57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07481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5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53336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4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074" y="692696"/>
            <a:ext cx="8419406" cy="1002870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Chamber at Low Temperature: Molecular Cracking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799" y="1628800"/>
            <a:ext cx="8474075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0500" indent="2667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>
              <a:lnSpc>
                <a:spcPct val="130000"/>
              </a:lnSpc>
            </a:pPr>
            <a:r>
              <a:rPr lang="en-GB" dirty="0">
                <a:solidFill>
                  <a:srgbClr val="0000FF"/>
                </a:solidFill>
                <a:latin typeface="Arial" pitchFamily="34" charset="0"/>
              </a:rPr>
              <a:t>There are four main </a:t>
            </a:r>
            <a:r>
              <a:rPr lang="en-GB" dirty="0" err="1">
                <a:solidFill>
                  <a:srgbClr val="0000FF"/>
                </a:solidFill>
                <a:latin typeface="Arial" pitchFamily="34" charset="0"/>
              </a:rPr>
              <a:t>photodesorbed</a:t>
            </a:r>
            <a:r>
              <a:rPr lang="en-GB" dirty="0">
                <a:solidFill>
                  <a:srgbClr val="0000FF"/>
                </a:solidFill>
                <a:latin typeface="Arial" pitchFamily="34" charset="0"/>
              </a:rPr>
              <a:t> gases in a cryogenic vacuum chamber: </a:t>
            </a:r>
            <a:r>
              <a:rPr lang="ru-RU" i="1" dirty="0">
                <a:solidFill>
                  <a:srgbClr val="FF00FF"/>
                </a:solidFill>
                <a:latin typeface="Arial" pitchFamily="34" charset="0"/>
              </a:rPr>
              <a:t>H</a:t>
            </a:r>
            <a:r>
              <a:rPr lang="ru-RU" i="1" baseline="-25000" dirty="0">
                <a:solidFill>
                  <a:srgbClr val="FF00FF"/>
                </a:solidFill>
                <a:latin typeface="Arial" pitchFamily="34" charset="0"/>
              </a:rPr>
              <a:t>2</a:t>
            </a:r>
            <a:r>
              <a:rPr lang="ru-RU" dirty="0">
                <a:solidFill>
                  <a:srgbClr val="FF00FF"/>
                </a:solidFill>
                <a:latin typeface="Arial" pitchFamily="34" charset="0"/>
              </a:rPr>
              <a:t>, </a:t>
            </a:r>
            <a:r>
              <a:rPr lang="ru-RU" i="1" dirty="0">
                <a:solidFill>
                  <a:srgbClr val="FF00FF"/>
                </a:solidFill>
                <a:latin typeface="Arial" pitchFamily="34" charset="0"/>
              </a:rPr>
              <a:t>CH</a:t>
            </a:r>
            <a:r>
              <a:rPr lang="ru-RU" i="1" baseline="-25000" dirty="0">
                <a:solidFill>
                  <a:srgbClr val="FF00FF"/>
                </a:solidFill>
                <a:latin typeface="Arial" pitchFamily="34" charset="0"/>
              </a:rPr>
              <a:t>4</a:t>
            </a:r>
            <a:r>
              <a:rPr lang="ru-RU" dirty="0">
                <a:solidFill>
                  <a:srgbClr val="FF00FF"/>
                </a:solidFill>
                <a:latin typeface="Arial" pitchFamily="34" charset="0"/>
              </a:rPr>
              <a:t>, </a:t>
            </a:r>
            <a:r>
              <a:rPr lang="ru-RU" i="1" dirty="0">
                <a:solidFill>
                  <a:srgbClr val="FF00FF"/>
                </a:solidFill>
                <a:latin typeface="Arial" pitchFamily="34" charset="0"/>
              </a:rPr>
              <a:t>CO</a:t>
            </a:r>
            <a:r>
              <a:rPr lang="ru-RU" dirty="0">
                <a:solidFill>
                  <a:srgbClr val="FF00FF"/>
                </a:solidFill>
                <a:latin typeface="Arial" pitchFamily="34" charset="0"/>
              </a:rPr>
              <a:t> </a:t>
            </a:r>
            <a:r>
              <a:rPr lang="ru-RU" dirty="0">
                <a:solidFill>
                  <a:srgbClr val="3333FF"/>
                </a:solidFill>
                <a:latin typeface="Arial" pitchFamily="34" charset="0"/>
              </a:rPr>
              <a:t>and</a:t>
            </a:r>
            <a:r>
              <a:rPr lang="ru-RU" dirty="0">
                <a:solidFill>
                  <a:srgbClr val="FF00FF"/>
                </a:solidFill>
                <a:latin typeface="Arial" pitchFamily="34" charset="0"/>
              </a:rPr>
              <a:t> </a:t>
            </a:r>
            <a:r>
              <a:rPr lang="ru-RU" i="1" dirty="0">
                <a:solidFill>
                  <a:srgbClr val="FF00FF"/>
                </a:solidFill>
                <a:latin typeface="Arial" pitchFamily="34" charset="0"/>
              </a:rPr>
              <a:t>CO</a:t>
            </a:r>
            <a:r>
              <a:rPr lang="ru-RU" i="1" baseline="-25000" dirty="0">
                <a:solidFill>
                  <a:srgbClr val="FF00FF"/>
                </a:solidFill>
                <a:latin typeface="Arial" pitchFamily="34" charset="0"/>
              </a:rPr>
              <a:t>2</a:t>
            </a:r>
            <a:r>
              <a:rPr lang="ru-RU" dirty="0">
                <a:latin typeface="Arial" pitchFamily="34" charset="0"/>
              </a:rPr>
              <a:t>, </a:t>
            </a:r>
            <a:r>
              <a:rPr lang="ru-RU" dirty="0">
                <a:solidFill>
                  <a:srgbClr val="3333FF"/>
                </a:solidFill>
                <a:latin typeface="Arial" pitchFamily="34" charset="0"/>
              </a:rPr>
              <a:t>and two of them (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</a:rPr>
              <a:t>CH</a:t>
            </a:r>
            <a:r>
              <a:rPr lang="ru-RU" i="1" baseline="-250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>
                <a:solidFill>
                  <a:srgbClr val="3333FF"/>
                </a:solidFill>
                <a:latin typeface="Arial" pitchFamily="34" charset="0"/>
              </a:rPr>
              <a:t>and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ru-RU" i="1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ru-RU" dirty="0">
                <a:solidFill>
                  <a:srgbClr val="3333FF"/>
                </a:solidFill>
                <a:latin typeface="Arial" pitchFamily="34" charset="0"/>
              </a:rPr>
              <a:t>) can be cracked by photons,    :</a:t>
            </a:r>
            <a:endParaRPr lang="en-GB" dirty="0">
              <a:solidFill>
                <a:srgbClr val="3333FF"/>
              </a:solidFill>
              <a:latin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67737"/>
              </p:ext>
            </p:extLst>
          </p:nvPr>
        </p:nvGraphicFramePr>
        <p:xfrm>
          <a:off x="6416674" y="2655912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4" y="2655912"/>
                        <a:ext cx="34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73832"/>
              </p:ext>
            </p:extLst>
          </p:nvPr>
        </p:nvGraphicFramePr>
        <p:xfrm>
          <a:off x="473074" y="3570312"/>
          <a:ext cx="3124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5" imgW="1307880" imgH="215640" progId="Equation.3">
                  <p:embed/>
                </p:oleObj>
              </mc:Choice>
              <mc:Fallback>
                <p:oleObj name="Equation" r:id="rId5" imgW="1307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4" y="3570312"/>
                        <a:ext cx="31242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02922"/>
              </p:ext>
            </p:extLst>
          </p:nvPr>
        </p:nvGraphicFramePr>
        <p:xfrm>
          <a:off x="5502274" y="3570312"/>
          <a:ext cx="3276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7" imgW="1434960" imgH="215640" progId="Equation.3">
                  <p:embed/>
                </p:oleObj>
              </mc:Choice>
              <mc:Fallback>
                <p:oleObj name="Equation" r:id="rId7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4" y="3570312"/>
                        <a:ext cx="32766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4799" y="4221088"/>
            <a:ext cx="8474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00FF"/>
                </a:solidFill>
              </a:rPr>
              <a:t>     The additional amount of  </a:t>
            </a:r>
            <a:r>
              <a:rPr lang="en-GB" sz="2400" b="1" i="1" dirty="0">
                <a:solidFill>
                  <a:srgbClr val="008080"/>
                </a:solidFill>
              </a:rPr>
              <a:t>H</a:t>
            </a:r>
            <a:r>
              <a:rPr lang="en-GB" sz="2400" b="1" i="1" baseline="-25000" dirty="0">
                <a:solidFill>
                  <a:srgbClr val="008080"/>
                </a:solidFill>
              </a:rPr>
              <a:t>2</a:t>
            </a:r>
            <a:r>
              <a:rPr lang="en-GB" sz="2400" dirty="0">
                <a:solidFill>
                  <a:srgbClr val="008080"/>
                </a:solidFill>
              </a:rPr>
              <a:t>, </a:t>
            </a:r>
            <a:r>
              <a:rPr lang="en-GB" sz="2400" b="1" i="1" dirty="0">
                <a:solidFill>
                  <a:srgbClr val="008080"/>
                </a:solidFill>
              </a:rPr>
              <a:t>CO</a:t>
            </a:r>
            <a:r>
              <a:rPr lang="en-GB" sz="2400" dirty="0">
                <a:solidFill>
                  <a:srgbClr val="008080"/>
                </a:solidFill>
              </a:rPr>
              <a:t> </a:t>
            </a:r>
            <a:r>
              <a:rPr lang="en-GB" sz="2400" dirty="0">
                <a:solidFill>
                  <a:srgbClr val="0000FF"/>
                </a:solidFill>
              </a:rPr>
              <a:t>and</a:t>
            </a:r>
            <a:r>
              <a:rPr lang="en-GB" sz="2400" dirty="0">
                <a:solidFill>
                  <a:srgbClr val="008080"/>
                </a:solidFill>
              </a:rPr>
              <a:t> </a:t>
            </a:r>
            <a:r>
              <a:rPr lang="en-GB" sz="2400" b="1" i="1" dirty="0">
                <a:solidFill>
                  <a:srgbClr val="008080"/>
                </a:solidFill>
              </a:rPr>
              <a:t>O</a:t>
            </a:r>
            <a:r>
              <a:rPr lang="en-GB" sz="2400" b="1" i="1" baseline="-25000" dirty="0">
                <a:solidFill>
                  <a:srgbClr val="008080"/>
                </a:solidFill>
              </a:rPr>
              <a:t>2</a:t>
            </a:r>
            <a:r>
              <a:rPr lang="en-GB" sz="2400" dirty="0">
                <a:solidFill>
                  <a:srgbClr val="0000FF"/>
                </a:solidFill>
              </a:rPr>
              <a:t> appears in a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00FF"/>
                </a:solidFill>
              </a:rPr>
              <a:t>vacuum chamber due to photo-cracking of </a:t>
            </a:r>
            <a:r>
              <a:rPr lang="en-GB" sz="2400" i="1" dirty="0">
                <a:solidFill>
                  <a:srgbClr val="0000FF"/>
                </a:solidFill>
              </a:rPr>
              <a:t>CH</a:t>
            </a:r>
            <a:r>
              <a:rPr lang="en-GB" sz="2400" i="1" baseline="-25000" dirty="0">
                <a:solidFill>
                  <a:srgbClr val="0000FF"/>
                </a:solidFill>
              </a:rPr>
              <a:t>4</a:t>
            </a:r>
            <a:r>
              <a:rPr lang="en-GB" sz="2400" dirty="0">
                <a:solidFill>
                  <a:srgbClr val="0000FF"/>
                </a:solidFill>
              </a:rPr>
              <a:t> and </a:t>
            </a:r>
            <a:r>
              <a:rPr lang="en-GB" sz="2400" i="1" dirty="0">
                <a:solidFill>
                  <a:srgbClr val="0000FF"/>
                </a:solidFill>
              </a:rPr>
              <a:t>CO</a:t>
            </a:r>
            <a:r>
              <a:rPr lang="en-GB" sz="2400" i="1" baseline="-25000" dirty="0">
                <a:solidFill>
                  <a:srgbClr val="0000FF"/>
                </a:solidFill>
              </a:rPr>
              <a:t>2</a:t>
            </a:r>
            <a:r>
              <a:rPr lang="en-GB" sz="2400" dirty="0">
                <a:solidFill>
                  <a:srgbClr val="0000FF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FF00FF"/>
                </a:solidFill>
              </a:rPr>
              <a:t>     The efficiency of photo-cracking of </a:t>
            </a:r>
            <a:r>
              <a:rPr lang="en-GB" sz="2400" i="1" dirty="0">
                <a:solidFill>
                  <a:srgbClr val="FF00FF"/>
                </a:solidFill>
              </a:rPr>
              <a:t>CH</a:t>
            </a:r>
            <a:r>
              <a:rPr lang="en-GB" sz="2400" i="1" baseline="-25000" dirty="0">
                <a:solidFill>
                  <a:srgbClr val="FF00FF"/>
                </a:solidFill>
              </a:rPr>
              <a:t>4</a:t>
            </a:r>
            <a:r>
              <a:rPr lang="en-GB" sz="2400" dirty="0">
                <a:solidFill>
                  <a:srgbClr val="FF00FF"/>
                </a:solidFill>
              </a:rPr>
              <a:t> and </a:t>
            </a:r>
            <a:r>
              <a:rPr lang="en-GB" sz="2400" i="1" dirty="0">
                <a:solidFill>
                  <a:srgbClr val="FF00FF"/>
                </a:solidFill>
              </a:rPr>
              <a:t>CO</a:t>
            </a:r>
            <a:r>
              <a:rPr lang="en-GB" sz="2400" i="1" baseline="-25000" dirty="0">
                <a:solidFill>
                  <a:srgbClr val="FF00FF"/>
                </a:solidFill>
              </a:rPr>
              <a:t>2</a:t>
            </a:r>
            <a:r>
              <a:rPr lang="en-GB" sz="2400" dirty="0">
                <a:solidFill>
                  <a:srgbClr val="FF00FF"/>
                </a:solidFill>
              </a:rPr>
              <a:t> is about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FF00FF"/>
                </a:solidFill>
              </a:rPr>
              <a:t>10 times higher then </a:t>
            </a:r>
            <a:r>
              <a:rPr lang="en-GB" i="1" dirty="0">
                <a:solidFill>
                  <a:srgbClr val="FF00FF"/>
                </a:solidFill>
              </a:rPr>
              <a:t>CH</a:t>
            </a:r>
            <a:r>
              <a:rPr lang="en-GB" i="1" baseline="-25000" dirty="0">
                <a:solidFill>
                  <a:srgbClr val="FF00FF"/>
                </a:solidFill>
              </a:rPr>
              <a:t>4</a:t>
            </a:r>
            <a:r>
              <a:rPr lang="en-GB" dirty="0">
                <a:solidFill>
                  <a:srgbClr val="FF00FF"/>
                </a:solidFill>
              </a:rPr>
              <a:t> and </a:t>
            </a:r>
            <a:r>
              <a:rPr lang="en-GB" i="1" dirty="0">
                <a:solidFill>
                  <a:srgbClr val="FF00FF"/>
                </a:solidFill>
              </a:rPr>
              <a:t>CO</a:t>
            </a:r>
            <a:r>
              <a:rPr lang="en-GB" i="1" baseline="-25000" dirty="0">
                <a:solidFill>
                  <a:srgbClr val="FF00FF"/>
                </a:solidFill>
              </a:rPr>
              <a:t>2</a:t>
            </a:r>
            <a:r>
              <a:rPr lang="en-GB" dirty="0">
                <a:solidFill>
                  <a:srgbClr val="FF00FF"/>
                </a:solidFill>
              </a:rPr>
              <a:t> </a:t>
            </a:r>
            <a:r>
              <a:rPr lang="en-GB" sz="2400" dirty="0" smtClean="0">
                <a:solidFill>
                  <a:srgbClr val="FF00FF"/>
                </a:solidFill>
              </a:rPr>
              <a:t>desorption from their </a:t>
            </a:r>
            <a:r>
              <a:rPr lang="en-GB" sz="2400" dirty="0" err="1" smtClean="0">
                <a:solidFill>
                  <a:srgbClr val="FF00FF"/>
                </a:solidFill>
              </a:rPr>
              <a:t>cryosorbant</a:t>
            </a:r>
            <a:r>
              <a:rPr lang="en-GB" sz="2400" dirty="0" smtClean="0">
                <a:solidFill>
                  <a:srgbClr val="FF00FF"/>
                </a:solidFill>
              </a:rPr>
              <a:t>!</a:t>
            </a:r>
            <a:endParaRPr lang="en-GB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130674" y="3570312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>
                <a:solidFill>
                  <a:srgbClr val="3333FF"/>
                </a:solidFill>
              </a:rPr>
              <a:t>and</a:t>
            </a:r>
            <a:endParaRPr lang="en-GB" sz="240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52728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52728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98583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7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Sometimes a new problem has not clear assignment to traditional sub-field in accelerator science</a:t>
            </a:r>
          </a:p>
          <a:p>
            <a:r>
              <a:rPr lang="en-GB" dirty="0" smtClean="0"/>
              <a:t>Such ‘grey zone’ problems are often assigned to vacuum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‘Homeless’ problems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00600"/>
          </a:xfrm>
        </p:spPr>
        <p:txBody>
          <a:bodyPr/>
          <a:lstStyle/>
          <a:p>
            <a:r>
              <a:rPr lang="en-GB" altLang="en-US" sz="2400" b="1" dirty="0">
                <a:solidFill>
                  <a:srgbClr val="FF00FF"/>
                </a:solidFill>
              </a:rPr>
              <a:t>Vacuum</a:t>
            </a:r>
            <a:r>
              <a:rPr lang="en-GB" altLang="en-US" sz="2400" dirty="0"/>
              <a:t> (from Latin “</a:t>
            </a:r>
            <a:r>
              <a:rPr lang="en-GB" altLang="en-US" sz="2400" i="1" dirty="0" err="1"/>
              <a:t>vacua</a:t>
            </a:r>
            <a:r>
              <a:rPr lang="en-GB" altLang="en-US" sz="2400" dirty="0"/>
              <a:t>”) means </a:t>
            </a:r>
            <a:r>
              <a:rPr lang="en-GB" altLang="en-US" sz="2400" b="1" dirty="0">
                <a:solidFill>
                  <a:srgbClr val="FF00FF"/>
                </a:solidFill>
              </a:rPr>
              <a:t>empty</a:t>
            </a:r>
          </a:p>
          <a:p>
            <a:pPr lvl="1"/>
            <a:r>
              <a:rPr lang="en-GB" altLang="en-US" sz="2000" i="1" dirty="0">
                <a:solidFill>
                  <a:srgbClr val="008000"/>
                </a:solidFill>
              </a:rPr>
              <a:t>In practice, gas density n = 0 particles/m</a:t>
            </a:r>
            <a:r>
              <a:rPr lang="en-GB" altLang="en-US" sz="2000" i="1" baseline="30000" dirty="0">
                <a:solidFill>
                  <a:srgbClr val="008000"/>
                </a:solidFill>
              </a:rPr>
              <a:t>3</a:t>
            </a:r>
            <a:r>
              <a:rPr lang="en-GB" altLang="en-US" sz="2000" i="1" dirty="0">
                <a:solidFill>
                  <a:srgbClr val="008000"/>
                </a:solidFill>
              </a:rPr>
              <a:t> is an unreachable  </a:t>
            </a:r>
          </a:p>
          <a:p>
            <a:pPr lvl="2"/>
            <a:r>
              <a:rPr lang="en-GB" altLang="en-US" sz="2000" i="1" dirty="0">
                <a:solidFill>
                  <a:srgbClr val="826300"/>
                </a:solidFill>
              </a:rPr>
              <a:t>There is always some number of particles in any volume: </a:t>
            </a:r>
          </a:p>
          <a:p>
            <a:pPr lvl="3"/>
            <a:r>
              <a:rPr lang="en-GB" altLang="en-US" sz="1800" i="1" dirty="0">
                <a:solidFill>
                  <a:srgbClr val="7030A0"/>
                </a:solidFill>
              </a:rPr>
              <a:t>Vacuum </a:t>
            </a:r>
            <a:r>
              <a:rPr lang="en-GB" altLang="en-US" sz="1800" i="1" dirty="0">
                <a:solidFill>
                  <a:srgbClr val="7030A0"/>
                </a:solidFill>
                <a:sym typeface="Symbol" pitchFamily="18" charset="2"/>
              </a:rPr>
              <a:t> 0</a:t>
            </a:r>
            <a:r>
              <a:rPr lang="en-GB" altLang="en-US" sz="1800" i="1" dirty="0">
                <a:solidFill>
                  <a:srgbClr val="7030A0"/>
                </a:solidFill>
              </a:rPr>
              <a:t> </a:t>
            </a:r>
          </a:p>
          <a:p>
            <a:pPr lvl="3"/>
            <a:r>
              <a:rPr lang="en-GB" altLang="en-US" sz="1800" i="1" dirty="0">
                <a:solidFill>
                  <a:srgbClr val="7030A0"/>
                </a:solidFill>
              </a:rPr>
              <a:t>n &gt; 0 </a:t>
            </a:r>
            <a:r>
              <a:rPr lang="en-GB" altLang="en-US" sz="1800" i="1" dirty="0" smtClean="0">
                <a:solidFill>
                  <a:srgbClr val="7030A0"/>
                </a:solidFill>
              </a:rPr>
              <a:t>particles/m</a:t>
            </a:r>
            <a:r>
              <a:rPr lang="en-GB" altLang="en-US" sz="1800" i="1" baseline="30000" dirty="0" smtClean="0">
                <a:solidFill>
                  <a:srgbClr val="7030A0"/>
                </a:solidFill>
              </a:rPr>
              <a:t>3</a:t>
            </a:r>
            <a:endParaRPr lang="en-GB" altLang="en-US" sz="1600" dirty="0">
              <a:solidFill>
                <a:srgbClr val="826300"/>
              </a:solidFill>
            </a:endParaRPr>
          </a:p>
          <a:p>
            <a:r>
              <a:rPr lang="en-GB" altLang="en-US" sz="2400" dirty="0"/>
              <a:t>In the gas dynamics, </a:t>
            </a:r>
            <a:r>
              <a:rPr lang="en-GB" altLang="en-US" sz="2400" dirty="0">
                <a:solidFill>
                  <a:srgbClr val="FF00FF"/>
                </a:solidFill>
              </a:rPr>
              <a:t>Vacuum is the gas state when</a:t>
            </a:r>
            <a:r>
              <a:rPr lang="en-GB" altLang="en-US" sz="2400" b="1" dirty="0">
                <a:solidFill>
                  <a:srgbClr val="FF00FF"/>
                </a:solidFill>
              </a:rPr>
              <a:t> P &lt; 1 bar</a:t>
            </a:r>
          </a:p>
          <a:p>
            <a:pPr lvl="1"/>
            <a:r>
              <a:rPr lang="en-GB" altLang="en-US" sz="2000" i="1" dirty="0">
                <a:solidFill>
                  <a:srgbClr val="008000"/>
                </a:solidFill>
              </a:rPr>
              <a:t>as soon as gas from a closed volume is </a:t>
            </a:r>
            <a:r>
              <a:rPr lang="en-GB" altLang="en-US" sz="2000" i="1" dirty="0">
                <a:solidFill>
                  <a:srgbClr val="FF00FF"/>
                </a:solidFill>
              </a:rPr>
              <a:t>pumped out</a:t>
            </a:r>
            <a:r>
              <a:rPr lang="en-GB" altLang="en-US" sz="2000" i="1" dirty="0">
                <a:solidFill>
                  <a:srgbClr val="008000"/>
                </a:solidFill>
              </a:rPr>
              <a:t> all that remains is called ‘vacuum’ </a:t>
            </a:r>
          </a:p>
          <a:p>
            <a:pPr lvl="1"/>
            <a:r>
              <a:rPr lang="en-GB" altLang="en-US" sz="2000" i="1" dirty="0">
                <a:solidFill>
                  <a:srgbClr val="008000"/>
                </a:solidFill>
              </a:rPr>
              <a:t>this is </a:t>
            </a:r>
            <a:r>
              <a:rPr lang="en-GB" altLang="en-US" sz="2000" i="1" dirty="0" smtClean="0">
                <a:solidFill>
                  <a:srgbClr val="008000"/>
                </a:solidFill>
              </a:rPr>
              <a:t>a </a:t>
            </a:r>
            <a:r>
              <a:rPr lang="en-GB" altLang="en-US" sz="2000" i="1" dirty="0">
                <a:solidFill>
                  <a:srgbClr val="008000"/>
                </a:solidFill>
              </a:rPr>
              <a:t>realistic approach and a real </a:t>
            </a:r>
            <a:r>
              <a:rPr lang="en-GB" altLang="en-US" sz="2000" i="1" dirty="0" smtClean="0">
                <a:solidFill>
                  <a:srgbClr val="008000"/>
                </a:solidFill>
              </a:rPr>
              <a:t>science</a:t>
            </a:r>
            <a:endParaRPr lang="en-GB" altLang="en-US" sz="2000" b="1" dirty="0">
              <a:solidFill>
                <a:srgbClr val="3333FF"/>
              </a:solidFill>
            </a:endParaRPr>
          </a:p>
          <a:p>
            <a:r>
              <a:rPr lang="en-GB" altLang="en-US" sz="2400" dirty="0"/>
              <a:t>Vacuum is </a:t>
            </a:r>
            <a:r>
              <a:rPr lang="en-GB" altLang="en-US" sz="2400" i="1" dirty="0">
                <a:solidFill>
                  <a:srgbClr val="FF00FF"/>
                </a:solidFill>
              </a:rPr>
              <a:t>a problem</a:t>
            </a:r>
            <a:r>
              <a:rPr lang="en-GB" altLang="en-US" sz="2400" dirty="0"/>
              <a:t> for many applications and researchers and it is </a:t>
            </a:r>
            <a:r>
              <a:rPr lang="en-GB" altLang="en-US" sz="2400" b="1" i="1" dirty="0">
                <a:solidFill>
                  <a:srgbClr val="FF00FF"/>
                </a:solidFill>
              </a:rPr>
              <a:t>a subject</a:t>
            </a:r>
            <a:r>
              <a:rPr lang="en-GB" altLang="en-US" sz="2400" dirty="0"/>
              <a:t> of </a:t>
            </a:r>
            <a:r>
              <a:rPr lang="en-GB" altLang="en-US" sz="2400" dirty="0" smtClean="0"/>
              <a:t>two scientific disciplines:</a:t>
            </a:r>
          </a:p>
          <a:p>
            <a:pPr lvl="1"/>
            <a:r>
              <a:rPr lang="en-GB" altLang="en-US" sz="2000" b="1" i="1" dirty="0" smtClean="0"/>
              <a:t>Rarefied Gas Dynamics (</a:t>
            </a:r>
            <a:r>
              <a:rPr lang="en-GB" altLang="en-US" sz="2000" i="1" dirty="0" smtClean="0"/>
              <a:t>a bit more academic field, focused on theory and applied fluid dynamics, </a:t>
            </a:r>
            <a:r>
              <a:rPr lang="en-GB" sz="2000" i="1" dirty="0"/>
              <a:t>gas flows, heat transfer</a:t>
            </a:r>
            <a:r>
              <a:rPr lang="en-GB" altLang="en-US" sz="2000" b="1" i="1" dirty="0" smtClean="0"/>
              <a:t>)</a:t>
            </a:r>
          </a:p>
          <a:p>
            <a:pPr lvl="1"/>
            <a:r>
              <a:rPr lang="en-GB" altLang="en-US" sz="2000" b="1" i="1" dirty="0" smtClean="0"/>
              <a:t>Vacuum </a:t>
            </a:r>
            <a:r>
              <a:rPr lang="en-GB" altLang="en-US" sz="2000" b="1" i="1" dirty="0"/>
              <a:t>Science and </a:t>
            </a:r>
            <a:r>
              <a:rPr lang="en-GB" altLang="en-US" sz="2000" b="1" i="1" dirty="0" smtClean="0"/>
              <a:t>Technology (</a:t>
            </a:r>
            <a:r>
              <a:rPr lang="en-GB" altLang="en-US" sz="2000" i="1" dirty="0" smtClean="0"/>
              <a:t>a bit more practical, very interdisciplinary, focused </a:t>
            </a:r>
            <a:r>
              <a:rPr lang="en-GB" altLang="en-US" sz="2000" i="1" dirty="0" smtClean="0"/>
              <a:t>on the </a:t>
            </a:r>
            <a:r>
              <a:rPr lang="en-GB" altLang="en-US" sz="2000" i="1" dirty="0" smtClean="0"/>
              <a:t>implementation</a:t>
            </a:r>
            <a:r>
              <a:rPr lang="en-GB" altLang="en-US" sz="2000" b="1" i="1" dirty="0" smtClean="0"/>
              <a:t>).</a:t>
            </a:r>
            <a:endParaRPr lang="en-GB" altLang="en-US" sz="2000" dirty="0">
              <a:solidFill>
                <a:srgbClr val="0066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9832" y="476672"/>
            <a:ext cx="3024336" cy="576064"/>
          </a:xfrm>
        </p:spPr>
        <p:txBody>
          <a:bodyPr/>
          <a:lstStyle/>
          <a:p>
            <a:r>
              <a:rPr lang="en-GB" altLang="en-US" sz="3600" dirty="0"/>
              <a:t>Introduction</a:t>
            </a:r>
            <a:endParaRPr lang="en-GB" sz="36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0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5022" y="1"/>
            <a:ext cx="6327378" cy="112553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Ion </a:t>
            </a:r>
            <a:r>
              <a:rPr lang="en-GB" altLang="en-US" dirty="0" smtClean="0"/>
              <a:t>trapping</a:t>
            </a:r>
            <a:r>
              <a:rPr lang="en-GB" altLang="en-US" dirty="0" smtClean="0"/>
              <a:t> </a:t>
            </a:r>
            <a:r>
              <a:rPr lang="en-GB" altLang="en-US" dirty="0" smtClean="0"/>
              <a:t>instability with the negatively charged beams</a:t>
            </a:r>
          </a:p>
        </p:txBody>
      </p:sp>
      <p:sp>
        <p:nvSpPr>
          <p:cNvPr id="38915" name="AutoShape 14"/>
          <p:cNvSpPr>
            <a:spLocks noChangeArrowheads="1"/>
          </p:cNvSpPr>
          <p:nvPr/>
        </p:nvSpPr>
        <p:spPr bwMode="auto">
          <a:xfrm>
            <a:off x="314325" y="1362075"/>
            <a:ext cx="4195763" cy="42814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5" y="10800"/>
                </a:moveTo>
                <a:cubicBezTo>
                  <a:pt x="455" y="16513"/>
                  <a:pt x="5087" y="21145"/>
                  <a:pt x="10800" y="21145"/>
                </a:cubicBezTo>
                <a:cubicBezTo>
                  <a:pt x="16513" y="21145"/>
                  <a:pt x="21145" y="16513"/>
                  <a:pt x="21145" y="10800"/>
                </a:cubicBezTo>
                <a:cubicBezTo>
                  <a:pt x="21145" y="5087"/>
                  <a:pt x="16513" y="455"/>
                  <a:pt x="10800" y="455"/>
                </a:cubicBezTo>
                <a:cubicBezTo>
                  <a:pt x="5087" y="455"/>
                  <a:pt x="455" y="5087"/>
                  <a:pt x="455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2987675" y="4249738"/>
            <a:ext cx="498475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CO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779838" y="3332163"/>
            <a:ext cx="427037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400" b="1" baseline="-30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443038" y="4567238"/>
            <a:ext cx="515937" cy="301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1400" b="1" baseline="-30000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2225675" y="1846263"/>
            <a:ext cx="515938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en-US" sz="1400" b="1" baseline="-30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920" name="Rectangle 15"/>
          <p:cNvSpPr>
            <a:spLocks noChangeArrowheads="1"/>
          </p:cNvSpPr>
          <p:nvPr/>
        </p:nvSpPr>
        <p:spPr bwMode="auto">
          <a:xfrm>
            <a:off x="0" y="1214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8921" name="Oval 22"/>
          <p:cNvSpPr>
            <a:spLocks noChangeArrowheads="1"/>
          </p:cNvSpPr>
          <p:nvPr/>
        </p:nvSpPr>
        <p:spPr bwMode="auto">
          <a:xfrm>
            <a:off x="2268538" y="3357563"/>
            <a:ext cx="287337" cy="144462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0" bIns="36000" anchor="ctr"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>
                <a:solidFill>
                  <a:schemeClr val="bg1"/>
                </a:solidFill>
                <a:sym typeface="Symbol" pitchFamily="18" charset="2"/>
              </a:rPr>
              <a:t></a:t>
            </a:r>
            <a:endParaRPr lang="en-GB" altLang="en-US" sz="2000">
              <a:solidFill>
                <a:schemeClr val="bg1"/>
              </a:solidFill>
            </a:endParaRPr>
          </a:p>
        </p:txBody>
      </p:sp>
      <p:sp>
        <p:nvSpPr>
          <p:cNvPr id="38922" name="Text Box 23"/>
          <p:cNvSpPr txBox="1">
            <a:spLocks noChangeArrowheads="1"/>
          </p:cNvSpPr>
          <p:nvPr/>
        </p:nvSpPr>
        <p:spPr bwMode="auto">
          <a:xfrm>
            <a:off x="900113" y="2844800"/>
            <a:ext cx="719137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endParaRPr lang="en-US" altLang="en-US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8923" name="Rectangle 25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0" name="Rectangle 26"/>
          <p:cNvSpPr>
            <a:spLocks noChangeArrowheads="1"/>
          </p:cNvSpPr>
          <p:nvPr/>
        </p:nvSpPr>
        <p:spPr bwMode="auto">
          <a:xfrm>
            <a:off x="4788024" y="1043752"/>
            <a:ext cx="415118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000" dirty="0"/>
              <a:t>Residual gas molecules are ionised by the beam </a:t>
            </a:r>
          </a:p>
          <a:p>
            <a:pPr>
              <a:buFontTx/>
              <a:buNone/>
              <a:defRPr/>
            </a:pPr>
            <a:r>
              <a:rPr lang="en-GB" sz="2000" dirty="0"/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000" dirty="0"/>
              <a:t>The positively charged ions build up an ion cloud along the negatively charged beam path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sz="2000" dirty="0">
              <a:sym typeface="Symbol" pitchFamily="18" charset="2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000" dirty="0">
                <a:sym typeface="Symbol" pitchFamily="18" charset="2"/>
              </a:rPr>
              <a:t>The ions cause the ion induced beam instability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sz="2000" dirty="0">
              <a:sym typeface="Symbol" pitchFamily="18" charset="2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66FF"/>
                </a:solidFill>
                <a:sym typeface="Symbol" pitchFamily="18" charset="2"/>
              </a:rPr>
              <a:t>Mitigation: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66FF"/>
                </a:solidFill>
                <a:sym typeface="Symbol" pitchFamily="18" charset="2"/>
              </a:rPr>
              <a:t>Better pumping system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66FF"/>
                </a:solidFill>
                <a:sym typeface="Symbol" pitchFamily="18" charset="2"/>
              </a:rPr>
              <a:t>Ion collectors </a:t>
            </a:r>
            <a:endParaRPr lang="en-GB" sz="2000" dirty="0" smtClean="0">
              <a:solidFill>
                <a:srgbClr val="0066FF"/>
              </a:solidFill>
              <a:sym typeface="Symbol" pitchFamily="18" charset="2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sz="2000" dirty="0" smtClean="0">
              <a:solidFill>
                <a:srgbClr val="0066FF"/>
              </a:solidFill>
              <a:sym typeface="Symbol" pitchFamily="18" charset="2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srgbClr val="FF0000"/>
                </a:solidFill>
                <a:sym typeface="Symbol" pitchFamily="18" charset="2"/>
              </a:rPr>
              <a:t>Calculation of required vacuum are expected from accelerator scientists</a:t>
            </a:r>
            <a:r>
              <a:rPr lang="en-GB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GB" sz="20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2351088" y="3262313"/>
            <a:ext cx="73025" cy="5715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38" name="Flowchart: Connector 37"/>
          <p:cNvSpPr/>
          <p:nvPr/>
        </p:nvSpPr>
        <p:spPr>
          <a:xfrm>
            <a:off x="2411413" y="3122613"/>
            <a:ext cx="73025" cy="5873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39" name="Flowchart: Connector 38"/>
          <p:cNvSpPr/>
          <p:nvPr/>
        </p:nvSpPr>
        <p:spPr>
          <a:xfrm>
            <a:off x="2651125" y="3157538"/>
            <a:ext cx="71438" cy="5873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0" name="Flowchart: Connector 39"/>
          <p:cNvSpPr/>
          <p:nvPr/>
        </p:nvSpPr>
        <p:spPr>
          <a:xfrm>
            <a:off x="2570163" y="3492500"/>
            <a:ext cx="71437" cy="5873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1" name="Flowchart: Connector 40"/>
          <p:cNvSpPr/>
          <p:nvPr/>
        </p:nvSpPr>
        <p:spPr>
          <a:xfrm>
            <a:off x="2803525" y="3462338"/>
            <a:ext cx="71438" cy="5873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2" name="Flowchart: Connector 41"/>
          <p:cNvSpPr/>
          <p:nvPr/>
        </p:nvSpPr>
        <p:spPr>
          <a:xfrm>
            <a:off x="2190750" y="3232150"/>
            <a:ext cx="71438" cy="5873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3" name="Flowchart: Connector 42"/>
          <p:cNvSpPr/>
          <p:nvPr/>
        </p:nvSpPr>
        <p:spPr>
          <a:xfrm>
            <a:off x="2384425" y="3636963"/>
            <a:ext cx="71438" cy="5873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4" name="Flowchart: Connector 43"/>
          <p:cNvSpPr/>
          <p:nvPr/>
        </p:nvSpPr>
        <p:spPr>
          <a:xfrm>
            <a:off x="2525713" y="3676650"/>
            <a:ext cx="71437" cy="5873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5" name="Flowchart: Connector 44"/>
          <p:cNvSpPr/>
          <p:nvPr/>
        </p:nvSpPr>
        <p:spPr>
          <a:xfrm>
            <a:off x="1958975" y="3338513"/>
            <a:ext cx="71438" cy="5873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6" name="Flowchart: Connector 45"/>
          <p:cNvSpPr/>
          <p:nvPr/>
        </p:nvSpPr>
        <p:spPr>
          <a:xfrm>
            <a:off x="2030413" y="3509963"/>
            <a:ext cx="73025" cy="5873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7" name="Flowchart: Connector 46"/>
          <p:cNvSpPr/>
          <p:nvPr/>
        </p:nvSpPr>
        <p:spPr>
          <a:xfrm>
            <a:off x="2154238" y="3386138"/>
            <a:ext cx="71437" cy="5873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8" name="Flowchart: Connector 47"/>
          <p:cNvSpPr/>
          <p:nvPr/>
        </p:nvSpPr>
        <p:spPr>
          <a:xfrm>
            <a:off x="2228850" y="3708400"/>
            <a:ext cx="73025" cy="5873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49" name="Flowchart: Connector 48"/>
          <p:cNvSpPr/>
          <p:nvPr/>
        </p:nvSpPr>
        <p:spPr>
          <a:xfrm>
            <a:off x="2560638" y="3262313"/>
            <a:ext cx="73025" cy="5715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sp>
        <p:nvSpPr>
          <p:cNvPr id="50" name="Flowchart: Connector 49"/>
          <p:cNvSpPr/>
          <p:nvPr/>
        </p:nvSpPr>
        <p:spPr>
          <a:xfrm>
            <a:off x="2154238" y="3094038"/>
            <a:ext cx="71437" cy="5873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700" dirty="0"/>
              <a:t>+</a:t>
            </a:r>
            <a:endParaRPr lang="en-GB" sz="2800" dirty="0"/>
          </a:p>
        </p:txBody>
      </p:sp>
      <p:cxnSp>
        <p:nvCxnSpPr>
          <p:cNvPr id="4" name="Straight Connector 3"/>
          <p:cNvCxnSpPr>
            <a:endCxn id="38921" idx="1"/>
          </p:cNvCxnSpPr>
          <p:nvPr/>
        </p:nvCxnSpPr>
        <p:spPr>
          <a:xfrm>
            <a:off x="1403350" y="3051175"/>
            <a:ext cx="908050" cy="327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3786188" y="3478213"/>
            <a:ext cx="46037" cy="476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Flowchart: Connector 55"/>
          <p:cNvSpPr/>
          <p:nvPr/>
        </p:nvSpPr>
        <p:spPr>
          <a:xfrm>
            <a:off x="2397125" y="2085975"/>
            <a:ext cx="46038" cy="476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Flowchart: Connector 56"/>
          <p:cNvSpPr/>
          <p:nvPr/>
        </p:nvSpPr>
        <p:spPr>
          <a:xfrm>
            <a:off x="1597025" y="4581525"/>
            <a:ext cx="46038" cy="476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Flowchart: Connector 58"/>
          <p:cNvSpPr/>
          <p:nvPr/>
        </p:nvSpPr>
        <p:spPr>
          <a:xfrm>
            <a:off x="3059113" y="4292600"/>
            <a:ext cx="46037" cy="476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1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5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2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05" y="404664"/>
            <a:ext cx="9144000" cy="576064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BIEM and e-cloud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6665168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0" y="4302968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1032"/>
          <p:cNvSpPr>
            <a:spLocks noChangeShapeType="1"/>
          </p:cNvSpPr>
          <p:nvPr/>
        </p:nvSpPr>
        <p:spPr bwMode="auto">
          <a:xfrm flipV="1">
            <a:off x="952500" y="5826968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8" name="Line 1035"/>
          <p:cNvSpPr>
            <a:spLocks noChangeShapeType="1"/>
          </p:cNvSpPr>
          <p:nvPr/>
        </p:nvSpPr>
        <p:spPr bwMode="auto">
          <a:xfrm flipV="1">
            <a:off x="6120678" y="6131768"/>
            <a:ext cx="457200" cy="5334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9" name="Line 1036"/>
          <p:cNvSpPr>
            <a:spLocks noChangeShapeType="1"/>
          </p:cNvSpPr>
          <p:nvPr/>
        </p:nvSpPr>
        <p:spPr bwMode="auto">
          <a:xfrm flipH="1" flipV="1">
            <a:off x="5434878" y="6055568"/>
            <a:ext cx="304800" cy="6096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1037"/>
          <p:cNvSpPr>
            <a:spLocks noChangeShapeType="1"/>
          </p:cNvSpPr>
          <p:nvPr/>
        </p:nvSpPr>
        <p:spPr bwMode="auto">
          <a:xfrm flipH="1">
            <a:off x="2160736" y="4379168"/>
            <a:ext cx="685800" cy="2286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Line 1038"/>
          <p:cNvSpPr>
            <a:spLocks noChangeShapeType="1"/>
          </p:cNvSpPr>
          <p:nvPr/>
        </p:nvSpPr>
        <p:spPr bwMode="auto">
          <a:xfrm flipH="1" flipV="1">
            <a:off x="5130078" y="6436568"/>
            <a:ext cx="609600" cy="22860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1040"/>
          <p:cNvSpPr txBox="1">
            <a:spLocks noChangeArrowheads="1"/>
          </p:cNvSpPr>
          <p:nvPr/>
        </p:nvSpPr>
        <p:spPr bwMode="auto">
          <a:xfrm>
            <a:off x="6654078" y="5979368"/>
            <a:ext cx="228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H</a:t>
            </a:r>
            <a:r>
              <a:rPr lang="en-GB" sz="1400" b="1" baseline="-25000" dirty="0"/>
              <a:t>2</a:t>
            </a:r>
            <a:endParaRPr lang="en-GB" sz="1400" dirty="0"/>
          </a:p>
        </p:txBody>
      </p:sp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1970236" y="4691905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H</a:t>
            </a:r>
            <a:r>
              <a:rPr lang="en-GB" sz="1400" b="1" baseline="-25000" dirty="0"/>
              <a:t>2</a:t>
            </a:r>
            <a:r>
              <a:rPr lang="en-GB" sz="1400" b="1" dirty="0"/>
              <a:t>O</a:t>
            </a:r>
            <a:endParaRPr lang="en-GB" sz="1400" dirty="0"/>
          </a:p>
        </p:txBody>
      </p:sp>
      <p:sp>
        <p:nvSpPr>
          <p:cNvPr id="14" name="Text Box 1043"/>
          <p:cNvSpPr txBox="1">
            <a:spLocks noChangeArrowheads="1"/>
          </p:cNvSpPr>
          <p:nvPr/>
        </p:nvSpPr>
        <p:spPr bwMode="auto">
          <a:xfrm>
            <a:off x="5130078" y="6131768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CO</a:t>
            </a:r>
            <a:r>
              <a:rPr lang="en-GB" sz="1400" b="1" baseline="-25000" dirty="0"/>
              <a:t>2</a:t>
            </a:r>
            <a:endParaRPr lang="en-GB" sz="1400" dirty="0"/>
          </a:p>
        </p:txBody>
      </p:sp>
      <p:sp>
        <p:nvSpPr>
          <p:cNvPr id="15" name="Text Box 1044"/>
          <p:cNvSpPr txBox="1">
            <a:spLocks noChangeArrowheads="1"/>
          </p:cNvSpPr>
          <p:nvPr/>
        </p:nvSpPr>
        <p:spPr bwMode="auto">
          <a:xfrm>
            <a:off x="4749078" y="6360368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CH</a:t>
            </a:r>
            <a:r>
              <a:rPr lang="en-GB" sz="1400" b="1" baseline="-25000"/>
              <a:t>4</a:t>
            </a:r>
            <a:endParaRPr lang="en-GB" sz="1400"/>
          </a:p>
        </p:txBody>
      </p:sp>
      <p:sp>
        <p:nvSpPr>
          <p:cNvPr id="16" name="Line 1046"/>
          <p:cNvSpPr>
            <a:spLocks noChangeShapeType="1"/>
          </p:cNvSpPr>
          <p:nvPr/>
        </p:nvSpPr>
        <p:spPr bwMode="auto">
          <a:xfrm flipH="1" flipV="1">
            <a:off x="2846536" y="4379168"/>
            <a:ext cx="228600" cy="4572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1047"/>
          <p:cNvSpPr>
            <a:spLocks noChangeShapeType="1"/>
          </p:cNvSpPr>
          <p:nvPr/>
        </p:nvSpPr>
        <p:spPr bwMode="auto">
          <a:xfrm>
            <a:off x="2846536" y="4379168"/>
            <a:ext cx="533400" cy="457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1048"/>
          <p:cNvSpPr txBox="1">
            <a:spLocks noChangeArrowheads="1"/>
          </p:cNvSpPr>
          <p:nvPr/>
        </p:nvSpPr>
        <p:spPr bwMode="auto">
          <a:xfrm>
            <a:off x="3303736" y="4531568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CO</a:t>
            </a:r>
            <a:endParaRPr lang="en-GB" sz="1400"/>
          </a:p>
        </p:txBody>
      </p:sp>
      <p:sp>
        <p:nvSpPr>
          <p:cNvPr id="19" name="Text Box 1053"/>
          <p:cNvSpPr txBox="1">
            <a:spLocks noChangeArrowheads="1"/>
          </p:cNvSpPr>
          <p:nvPr/>
        </p:nvSpPr>
        <p:spPr bwMode="auto">
          <a:xfrm>
            <a:off x="251028" y="1124744"/>
            <a:ext cx="871346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>
                <a:solidFill>
                  <a:srgbClr val="3333FF"/>
                </a:solidFill>
              </a:rPr>
              <a:t>   </a:t>
            </a:r>
            <a:r>
              <a:rPr lang="en-GB" sz="2000" b="1" dirty="0">
                <a:solidFill>
                  <a:srgbClr val="996600"/>
                </a:solidFill>
              </a:rPr>
              <a:t>Beam induced electron multipacting (BIEM)</a:t>
            </a:r>
            <a:r>
              <a:rPr lang="en-GB" sz="2000" dirty="0">
                <a:solidFill>
                  <a:srgbClr val="3333FF"/>
                </a:solidFill>
              </a:rPr>
              <a:t> </a:t>
            </a:r>
            <a:r>
              <a:rPr lang="en-GB" sz="2000" dirty="0" smtClean="0">
                <a:solidFill>
                  <a:srgbClr val="3333FF"/>
                </a:solidFill>
              </a:rPr>
              <a:t>and build up of electron cloud (</a:t>
            </a:r>
            <a:r>
              <a:rPr lang="en-GB" sz="2000" b="1" dirty="0" smtClean="0">
                <a:solidFill>
                  <a:srgbClr val="3333FF"/>
                </a:solidFill>
              </a:rPr>
              <a:t>e-cloud</a:t>
            </a:r>
            <a:r>
              <a:rPr lang="en-GB" sz="2000" dirty="0" smtClean="0">
                <a:solidFill>
                  <a:srgbClr val="3333FF"/>
                </a:solidFill>
              </a:rPr>
              <a:t>) </a:t>
            </a:r>
            <a:r>
              <a:rPr lang="en-GB" sz="2000" dirty="0" smtClean="0">
                <a:solidFill>
                  <a:srgbClr val="2E8109"/>
                </a:solidFill>
              </a:rPr>
              <a:t>are significant problems </a:t>
            </a:r>
            <a:r>
              <a:rPr lang="en-GB" sz="2000" dirty="0">
                <a:solidFill>
                  <a:srgbClr val="2E8109"/>
                </a:solidFill>
              </a:rPr>
              <a:t>in a vacuum chamber with </a:t>
            </a:r>
            <a:r>
              <a:rPr lang="en-GB" sz="2000" dirty="0">
                <a:solidFill>
                  <a:srgbClr val="FF33CC"/>
                </a:solidFill>
              </a:rPr>
              <a:t>a </a:t>
            </a:r>
            <a:r>
              <a:rPr lang="en-GB" sz="2000" b="1" dirty="0">
                <a:solidFill>
                  <a:srgbClr val="E814CA"/>
                </a:solidFill>
              </a:rPr>
              <a:t>positive charged beam:</a:t>
            </a:r>
            <a:r>
              <a:rPr lang="en-GB" sz="2000" dirty="0">
                <a:solidFill>
                  <a:srgbClr val="3333FF"/>
                </a:solidFill>
              </a:rPr>
              <a:t> </a:t>
            </a:r>
            <a:endParaRPr lang="en-GB" sz="2000" dirty="0">
              <a:solidFill>
                <a:srgbClr val="008000"/>
              </a:solidFill>
            </a:endParaRP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3333FF"/>
                </a:solidFill>
              </a:rPr>
              <a:t>Free electrons </a:t>
            </a:r>
            <a:r>
              <a:rPr lang="en-GB" sz="1800" dirty="0">
                <a:solidFill>
                  <a:srgbClr val="3333FF"/>
                </a:solidFill>
              </a:rPr>
              <a:t>appear in vacuum chamber due to photoemission and  electron from a beam induced gas ionisation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3333FF"/>
                </a:solidFill>
              </a:rPr>
              <a:t>These</a:t>
            </a:r>
            <a:r>
              <a:rPr lang="en-GB" sz="1800" dirty="0" smtClean="0">
                <a:solidFill>
                  <a:srgbClr val="3333FF"/>
                </a:solidFill>
              </a:rPr>
              <a:t> </a:t>
            </a:r>
            <a:r>
              <a:rPr lang="en-GB" sz="1800" dirty="0">
                <a:solidFill>
                  <a:srgbClr val="3333FF"/>
                </a:solidFill>
              </a:rPr>
              <a:t>free </a:t>
            </a:r>
            <a:r>
              <a:rPr lang="en-GB" sz="1800" dirty="0" smtClean="0">
                <a:solidFill>
                  <a:srgbClr val="3333FF"/>
                </a:solidFill>
              </a:rPr>
              <a:t>electrons </a:t>
            </a:r>
            <a:r>
              <a:rPr lang="en-GB" sz="1800" dirty="0">
                <a:solidFill>
                  <a:srgbClr val="3333FF"/>
                </a:solidFill>
              </a:rPr>
              <a:t>is accelerated </a:t>
            </a:r>
            <a:r>
              <a:rPr lang="en-GB" sz="1800" b="1" dirty="0" smtClean="0">
                <a:solidFill>
                  <a:srgbClr val="3333FF"/>
                </a:solidFill>
              </a:rPr>
              <a:t>towards </a:t>
            </a:r>
            <a:r>
              <a:rPr lang="en-GB" sz="1800" dirty="0">
                <a:solidFill>
                  <a:srgbClr val="3333FF"/>
                </a:solidFill>
              </a:rPr>
              <a:t>the first positively charged bunch;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3333FF"/>
                </a:solidFill>
              </a:rPr>
              <a:t>when the bunch passes the accelerated electron moves with accumulated energy up to hundreds of eV towards the opposite wall and strikes it, this causes:</a:t>
            </a:r>
          </a:p>
          <a:p>
            <a:pPr lvl="1">
              <a:buFontTx/>
              <a:buChar char="•"/>
            </a:pPr>
            <a:r>
              <a:rPr lang="en-GB" sz="1600" dirty="0">
                <a:solidFill>
                  <a:srgbClr val="663300"/>
                </a:solidFill>
              </a:rPr>
              <a:t>ESD, which results in a pressure rise</a:t>
            </a:r>
          </a:p>
          <a:p>
            <a:pPr lvl="1">
              <a:buFontTx/>
              <a:buChar char="•"/>
            </a:pPr>
            <a:r>
              <a:rPr lang="en-GB" sz="1600" dirty="0">
                <a:solidFill>
                  <a:srgbClr val="663300"/>
                </a:solidFill>
              </a:rPr>
              <a:t>Secondary electrons are then accelerated by the next bunch </a:t>
            </a:r>
            <a:endParaRPr lang="en-GB" sz="1600" dirty="0" smtClean="0">
              <a:solidFill>
                <a:srgbClr val="663300"/>
              </a:solidFill>
            </a:endParaRPr>
          </a:p>
          <a:p>
            <a:pPr lvl="1">
              <a:buFontTx/>
              <a:buChar char="•"/>
            </a:pPr>
            <a:r>
              <a:rPr lang="en-GB" sz="1600" dirty="0" smtClean="0">
                <a:solidFill>
                  <a:srgbClr val="663300"/>
                </a:solidFill>
              </a:rPr>
              <a:t>An electron cloud space charge can increase the beam </a:t>
            </a:r>
            <a:r>
              <a:rPr lang="en-GB" sz="1600" dirty="0" smtClean="0">
                <a:solidFill>
                  <a:srgbClr val="663300"/>
                </a:solidFill>
              </a:rPr>
              <a:t>emittance</a:t>
            </a:r>
            <a:endParaRPr lang="en-GB" sz="1600" dirty="0">
              <a:solidFill>
                <a:srgbClr val="663300"/>
              </a:solidFill>
            </a:endParaRPr>
          </a:p>
        </p:txBody>
      </p:sp>
      <p:sp>
        <p:nvSpPr>
          <p:cNvPr id="20" name="Oval 1054"/>
          <p:cNvSpPr>
            <a:spLocks noChangeArrowheads="1"/>
          </p:cNvSpPr>
          <p:nvPr/>
        </p:nvSpPr>
        <p:spPr bwMode="auto">
          <a:xfrm>
            <a:off x="647700" y="5445968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800" dirty="0" smtClean="0"/>
              <a:t>+</a:t>
            </a:r>
            <a:endParaRPr lang="en-GB" sz="1800" dirty="0"/>
          </a:p>
        </p:txBody>
      </p:sp>
      <p:sp>
        <p:nvSpPr>
          <p:cNvPr id="21" name="Line 1055"/>
          <p:cNvSpPr>
            <a:spLocks noChangeShapeType="1"/>
          </p:cNvSpPr>
          <p:nvPr/>
        </p:nvSpPr>
        <p:spPr bwMode="auto">
          <a:xfrm flipV="1">
            <a:off x="2846536" y="4379168"/>
            <a:ext cx="0" cy="59569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1056"/>
          <p:cNvSpPr>
            <a:spLocks noChangeShapeType="1"/>
          </p:cNvSpPr>
          <p:nvPr/>
        </p:nvSpPr>
        <p:spPr bwMode="auto">
          <a:xfrm flipH="1">
            <a:off x="419100" y="5522168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3" name="Line 1058"/>
          <p:cNvSpPr>
            <a:spLocks noChangeShapeType="1"/>
          </p:cNvSpPr>
          <p:nvPr/>
        </p:nvSpPr>
        <p:spPr bwMode="auto">
          <a:xfrm flipV="1">
            <a:off x="2541736" y="4379168"/>
            <a:ext cx="304800" cy="4572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059"/>
          <p:cNvSpPr txBox="1">
            <a:spLocks noChangeArrowheads="1"/>
          </p:cNvSpPr>
          <p:nvPr/>
        </p:nvSpPr>
        <p:spPr bwMode="auto">
          <a:xfrm>
            <a:off x="2451968" y="4825773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 dirty="0">
                <a:solidFill>
                  <a:srgbClr val="00CC00"/>
                </a:solidFill>
              </a:rPr>
              <a:t>e</a:t>
            </a:r>
            <a:r>
              <a:rPr lang="en-GB" sz="1800" b="1" baseline="30000" dirty="0">
                <a:solidFill>
                  <a:srgbClr val="00CC00"/>
                </a:solidFill>
              </a:rPr>
              <a:t>-</a:t>
            </a:r>
            <a:endParaRPr lang="en-GB" sz="1800" dirty="0"/>
          </a:p>
        </p:txBody>
      </p:sp>
      <p:sp>
        <p:nvSpPr>
          <p:cNvPr id="25" name="Text Box 1060"/>
          <p:cNvSpPr txBox="1">
            <a:spLocks noChangeArrowheads="1"/>
          </p:cNvSpPr>
          <p:nvPr/>
        </p:nvSpPr>
        <p:spPr bwMode="auto">
          <a:xfrm>
            <a:off x="1028700" y="59031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 dirty="0">
                <a:solidFill>
                  <a:srgbClr val="3333FF"/>
                </a:solidFill>
              </a:rPr>
              <a:t>e</a:t>
            </a:r>
            <a:r>
              <a:rPr lang="en-GB" sz="1800" b="1" baseline="30000" dirty="0">
                <a:solidFill>
                  <a:srgbClr val="3333FF"/>
                </a:solidFill>
              </a:rPr>
              <a:t>-</a:t>
            </a:r>
            <a:endParaRPr lang="en-GB" sz="1800" dirty="0"/>
          </a:p>
        </p:txBody>
      </p:sp>
      <p:sp>
        <p:nvSpPr>
          <p:cNvPr id="26" name="Line 1061"/>
          <p:cNvSpPr>
            <a:spLocks noChangeShapeType="1"/>
          </p:cNvSpPr>
          <p:nvPr/>
        </p:nvSpPr>
        <p:spPr bwMode="auto">
          <a:xfrm flipV="1">
            <a:off x="6120678" y="6131768"/>
            <a:ext cx="2286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none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7" name="Oval 1062"/>
          <p:cNvSpPr>
            <a:spLocks noChangeArrowheads="1"/>
          </p:cNvSpPr>
          <p:nvPr/>
        </p:nvSpPr>
        <p:spPr bwMode="auto">
          <a:xfrm>
            <a:off x="4291878" y="5522168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800" dirty="0" smtClean="0"/>
              <a:t>+</a:t>
            </a:r>
            <a:endParaRPr lang="en-GB" sz="1800" dirty="0"/>
          </a:p>
        </p:txBody>
      </p:sp>
      <p:sp>
        <p:nvSpPr>
          <p:cNvPr id="28" name="Line 1063"/>
          <p:cNvSpPr>
            <a:spLocks noChangeShapeType="1"/>
          </p:cNvSpPr>
          <p:nvPr/>
        </p:nvSpPr>
        <p:spPr bwMode="auto">
          <a:xfrm flipH="1">
            <a:off x="4063278" y="5598368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Oval 1066"/>
          <p:cNvSpPr>
            <a:spLocks noChangeArrowheads="1"/>
          </p:cNvSpPr>
          <p:nvPr/>
        </p:nvSpPr>
        <p:spPr bwMode="auto">
          <a:xfrm>
            <a:off x="7481168" y="5522168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800" dirty="0" smtClean="0"/>
              <a:t>+</a:t>
            </a:r>
            <a:endParaRPr lang="en-GB" sz="1800" dirty="0"/>
          </a:p>
        </p:txBody>
      </p:sp>
      <p:sp>
        <p:nvSpPr>
          <p:cNvPr id="30" name="Line 1067"/>
          <p:cNvSpPr>
            <a:spLocks noChangeShapeType="1"/>
          </p:cNvSpPr>
          <p:nvPr/>
        </p:nvSpPr>
        <p:spPr bwMode="auto">
          <a:xfrm flipH="1">
            <a:off x="7252568" y="5598368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1068"/>
          <p:cNvSpPr txBox="1">
            <a:spLocks noChangeArrowheads="1"/>
          </p:cNvSpPr>
          <p:nvPr/>
        </p:nvSpPr>
        <p:spPr bwMode="auto">
          <a:xfrm>
            <a:off x="6349278" y="58269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3333FF"/>
                </a:solidFill>
              </a:rPr>
              <a:t>e</a:t>
            </a:r>
            <a:r>
              <a:rPr lang="en-GB" sz="1800" b="1" baseline="30000">
                <a:solidFill>
                  <a:srgbClr val="3333FF"/>
                </a:solidFill>
              </a:rPr>
              <a:t>-</a:t>
            </a:r>
            <a:endParaRPr lang="en-GB" sz="1800"/>
          </a:p>
        </p:txBody>
      </p:sp>
      <p:sp>
        <p:nvSpPr>
          <p:cNvPr id="32" name="Line 1069"/>
          <p:cNvSpPr>
            <a:spLocks noChangeShapeType="1"/>
          </p:cNvSpPr>
          <p:nvPr/>
        </p:nvSpPr>
        <p:spPr bwMode="auto">
          <a:xfrm flipH="1">
            <a:off x="4368078" y="4683968"/>
            <a:ext cx="0" cy="2286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33" name="Text Box 1070"/>
          <p:cNvSpPr txBox="1">
            <a:spLocks noChangeArrowheads="1"/>
          </p:cNvSpPr>
          <p:nvPr/>
        </p:nvSpPr>
        <p:spPr bwMode="auto">
          <a:xfrm>
            <a:off x="5815878" y="60555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3333FF"/>
                </a:solidFill>
              </a:rPr>
              <a:t>e</a:t>
            </a:r>
            <a:r>
              <a:rPr lang="en-GB" sz="1800" b="1" baseline="30000">
                <a:solidFill>
                  <a:srgbClr val="3333FF"/>
                </a:solidFill>
              </a:rPr>
              <a:t>-</a:t>
            </a:r>
            <a:endParaRPr lang="en-GB" sz="1800"/>
          </a:p>
        </p:txBody>
      </p:sp>
      <p:sp>
        <p:nvSpPr>
          <p:cNvPr id="34" name="Line 1071"/>
          <p:cNvSpPr>
            <a:spLocks noChangeShapeType="1"/>
          </p:cNvSpPr>
          <p:nvPr/>
        </p:nvSpPr>
        <p:spPr bwMode="auto">
          <a:xfrm flipH="1">
            <a:off x="4672878" y="4988768"/>
            <a:ext cx="0" cy="2286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35" name="Text Box 1072"/>
          <p:cNvSpPr txBox="1">
            <a:spLocks noChangeArrowheads="1"/>
          </p:cNvSpPr>
          <p:nvPr/>
        </p:nvSpPr>
        <p:spPr bwMode="auto">
          <a:xfrm>
            <a:off x="6577878" y="63603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3333FF"/>
                </a:solidFill>
              </a:rPr>
              <a:t>e</a:t>
            </a:r>
            <a:r>
              <a:rPr lang="en-GB" sz="1800" b="1" baseline="30000">
                <a:solidFill>
                  <a:srgbClr val="3333FF"/>
                </a:solidFill>
              </a:rPr>
              <a:t>-</a:t>
            </a:r>
            <a:endParaRPr lang="en-GB" sz="1800"/>
          </a:p>
        </p:txBody>
      </p:sp>
      <p:sp>
        <p:nvSpPr>
          <p:cNvPr id="36" name="Text Box 1073"/>
          <p:cNvSpPr txBox="1">
            <a:spLocks noChangeArrowheads="1"/>
          </p:cNvSpPr>
          <p:nvPr/>
        </p:nvSpPr>
        <p:spPr bwMode="auto">
          <a:xfrm>
            <a:off x="2756768" y="499944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 dirty="0">
                <a:solidFill>
                  <a:srgbClr val="3333FF"/>
                </a:solidFill>
              </a:rPr>
              <a:t>e</a:t>
            </a:r>
            <a:r>
              <a:rPr lang="en-GB" sz="1800" b="1" baseline="30000" dirty="0">
                <a:solidFill>
                  <a:srgbClr val="3333FF"/>
                </a:solidFill>
              </a:rPr>
              <a:t>-</a:t>
            </a:r>
            <a:endParaRPr lang="en-GB" sz="1800" dirty="0"/>
          </a:p>
        </p:txBody>
      </p:sp>
      <p:sp>
        <p:nvSpPr>
          <p:cNvPr id="37" name="Text Box 1074"/>
          <p:cNvSpPr txBox="1">
            <a:spLocks noChangeArrowheads="1"/>
          </p:cNvSpPr>
          <p:nvPr/>
        </p:nvSpPr>
        <p:spPr bwMode="auto">
          <a:xfrm>
            <a:off x="3023468" y="4822553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 dirty="0">
                <a:solidFill>
                  <a:srgbClr val="00CC00"/>
                </a:solidFill>
              </a:rPr>
              <a:t>e</a:t>
            </a:r>
            <a:r>
              <a:rPr lang="en-GB" sz="1800" b="1" baseline="30000" dirty="0">
                <a:solidFill>
                  <a:srgbClr val="00CC00"/>
                </a:solidFill>
              </a:rPr>
              <a:t>-</a:t>
            </a:r>
            <a:endParaRPr lang="en-GB" sz="1800" dirty="0"/>
          </a:p>
        </p:txBody>
      </p:sp>
      <p:sp>
        <p:nvSpPr>
          <p:cNvPr id="38" name="Text Box 1075"/>
          <p:cNvSpPr txBox="1">
            <a:spLocks noChangeArrowheads="1"/>
          </p:cNvSpPr>
          <p:nvPr/>
        </p:nvSpPr>
        <p:spPr bwMode="auto">
          <a:xfrm>
            <a:off x="4444278" y="46077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CC00"/>
                </a:solidFill>
              </a:rPr>
              <a:t>e</a:t>
            </a:r>
            <a:r>
              <a:rPr lang="en-GB" sz="1800" b="1" baseline="30000">
                <a:solidFill>
                  <a:srgbClr val="00CC00"/>
                </a:solidFill>
              </a:rPr>
              <a:t>-</a:t>
            </a:r>
            <a:endParaRPr lang="en-GB" sz="1800"/>
          </a:p>
        </p:txBody>
      </p:sp>
      <p:sp>
        <p:nvSpPr>
          <p:cNvPr id="39" name="Text Box 1076"/>
          <p:cNvSpPr txBox="1">
            <a:spLocks noChangeArrowheads="1"/>
          </p:cNvSpPr>
          <p:nvPr/>
        </p:nvSpPr>
        <p:spPr bwMode="auto">
          <a:xfrm>
            <a:off x="4749078" y="48363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CC00"/>
                </a:solidFill>
              </a:rPr>
              <a:t>e</a:t>
            </a:r>
            <a:r>
              <a:rPr lang="en-GB" sz="1800" b="1" baseline="30000">
                <a:solidFill>
                  <a:srgbClr val="00CC00"/>
                </a:solidFill>
              </a:rPr>
              <a:t>-</a:t>
            </a:r>
            <a:endParaRPr lang="en-GB" sz="1800"/>
          </a:p>
        </p:txBody>
      </p:sp>
      <p:sp>
        <p:nvSpPr>
          <p:cNvPr id="40" name="Line 1077"/>
          <p:cNvSpPr>
            <a:spLocks noChangeShapeType="1"/>
          </p:cNvSpPr>
          <p:nvPr/>
        </p:nvSpPr>
        <p:spPr bwMode="auto">
          <a:xfrm flipH="1">
            <a:off x="5739678" y="6131768"/>
            <a:ext cx="0" cy="5334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1" name="Line 1078"/>
          <p:cNvSpPr>
            <a:spLocks noChangeShapeType="1"/>
          </p:cNvSpPr>
          <p:nvPr/>
        </p:nvSpPr>
        <p:spPr bwMode="auto">
          <a:xfrm flipH="1">
            <a:off x="6120678" y="6055568"/>
            <a:ext cx="0" cy="6096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2" name="Text Box 1079"/>
          <p:cNvSpPr txBox="1">
            <a:spLocks noChangeArrowheads="1"/>
          </p:cNvSpPr>
          <p:nvPr/>
        </p:nvSpPr>
        <p:spPr bwMode="auto">
          <a:xfrm>
            <a:off x="5587278" y="57507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CC00"/>
                </a:solidFill>
              </a:rPr>
              <a:t>e</a:t>
            </a:r>
            <a:r>
              <a:rPr lang="en-GB" sz="1800" b="1" baseline="30000">
                <a:solidFill>
                  <a:srgbClr val="00CC00"/>
                </a:solidFill>
              </a:rPr>
              <a:t>-</a:t>
            </a:r>
            <a:endParaRPr lang="en-GB" sz="1800"/>
          </a:p>
        </p:txBody>
      </p:sp>
      <p:sp>
        <p:nvSpPr>
          <p:cNvPr id="43" name="Text Box 1080"/>
          <p:cNvSpPr txBox="1">
            <a:spLocks noChangeArrowheads="1"/>
          </p:cNvSpPr>
          <p:nvPr/>
        </p:nvSpPr>
        <p:spPr bwMode="auto">
          <a:xfrm>
            <a:off x="6044478" y="57507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CC00"/>
                </a:solidFill>
              </a:rPr>
              <a:t>e</a:t>
            </a:r>
            <a:r>
              <a:rPr lang="en-GB" sz="1800" b="1" baseline="30000">
                <a:solidFill>
                  <a:srgbClr val="00CC00"/>
                </a:solidFill>
              </a:rPr>
              <a:t>-</a:t>
            </a:r>
            <a:endParaRPr lang="en-GB" sz="1800"/>
          </a:p>
        </p:txBody>
      </p:sp>
      <p:sp>
        <p:nvSpPr>
          <p:cNvPr id="44" name="Line 1081"/>
          <p:cNvSpPr>
            <a:spLocks noChangeShapeType="1"/>
          </p:cNvSpPr>
          <p:nvPr/>
        </p:nvSpPr>
        <p:spPr bwMode="auto">
          <a:xfrm flipV="1">
            <a:off x="6120678" y="6436568"/>
            <a:ext cx="4572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none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5" name="Line 1082"/>
          <p:cNvSpPr>
            <a:spLocks noChangeShapeType="1"/>
          </p:cNvSpPr>
          <p:nvPr/>
        </p:nvSpPr>
        <p:spPr bwMode="auto">
          <a:xfrm flipV="1">
            <a:off x="5739678" y="6284168"/>
            <a:ext cx="2286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none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6" name="Line 1083"/>
          <p:cNvSpPr>
            <a:spLocks noChangeShapeType="1"/>
          </p:cNvSpPr>
          <p:nvPr/>
        </p:nvSpPr>
        <p:spPr bwMode="auto">
          <a:xfrm flipV="1">
            <a:off x="8014568" y="5750768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7" name="Text Box 1084"/>
          <p:cNvSpPr txBox="1">
            <a:spLocks noChangeArrowheads="1"/>
          </p:cNvSpPr>
          <p:nvPr/>
        </p:nvSpPr>
        <p:spPr bwMode="auto">
          <a:xfrm>
            <a:off x="8090768" y="58269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3333FF"/>
                </a:solidFill>
              </a:rPr>
              <a:t>e</a:t>
            </a:r>
            <a:r>
              <a:rPr lang="en-GB" sz="1800" b="1" baseline="30000">
                <a:solidFill>
                  <a:srgbClr val="3333FF"/>
                </a:solidFill>
              </a:rPr>
              <a:t>-</a:t>
            </a:r>
            <a:endParaRPr lang="en-GB" sz="1800"/>
          </a:p>
        </p:txBody>
      </p:sp>
      <p:sp>
        <p:nvSpPr>
          <p:cNvPr id="48" name="Line 1085"/>
          <p:cNvSpPr>
            <a:spLocks noChangeShapeType="1"/>
          </p:cNvSpPr>
          <p:nvPr/>
        </p:nvSpPr>
        <p:spPr bwMode="auto">
          <a:xfrm flipV="1">
            <a:off x="7633568" y="5750768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9" name="Text Box 1086"/>
          <p:cNvSpPr txBox="1">
            <a:spLocks noChangeArrowheads="1"/>
          </p:cNvSpPr>
          <p:nvPr/>
        </p:nvSpPr>
        <p:spPr bwMode="auto">
          <a:xfrm>
            <a:off x="7709768" y="58269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3333FF"/>
                </a:solidFill>
              </a:rPr>
              <a:t>e</a:t>
            </a:r>
            <a:r>
              <a:rPr lang="en-GB" sz="1800" b="1" baseline="30000">
                <a:solidFill>
                  <a:srgbClr val="3333FF"/>
                </a:solidFill>
              </a:rPr>
              <a:t>-</a:t>
            </a:r>
            <a:endParaRPr lang="en-GB" sz="1800"/>
          </a:p>
        </p:txBody>
      </p:sp>
      <p:sp>
        <p:nvSpPr>
          <p:cNvPr id="50" name="Line 1087"/>
          <p:cNvSpPr>
            <a:spLocks noChangeShapeType="1"/>
          </p:cNvSpPr>
          <p:nvPr/>
        </p:nvSpPr>
        <p:spPr bwMode="auto">
          <a:xfrm flipV="1">
            <a:off x="7862168" y="6131768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51" name="Text Box 1088"/>
          <p:cNvSpPr txBox="1">
            <a:spLocks noChangeArrowheads="1"/>
          </p:cNvSpPr>
          <p:nvPr/>
        </p:nvSpPr>
        <p:spPr bwMode="auto">
          <a:xfrm>
            <a:off x="7938368" y="6207968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3333FF"/>
                </a:solidFill>
              </a:rPr>
              <a:t>e</a:t>
            </a:r>
            <a:r>
              <a:rPr lang="en-GB" sz="1800" b="1" baseline="30000">
                <a:solidFill>
                  <a:srgbClr val="3333FF"/>
                </a:solidFill>
              </a:rPr>
              <a:t>-</a:t>
            </a:r>
            <a:endParaRPr lang="en-GB" sz="1800"/>
          </a:p>
        </p:txBody>
      </p:sp>
      <p:sp>
        <p:nvSpPr>
          <p:cNvPr id="52" name="Line 1089"/>
          <p:cNvSpPr>
            <a:spLocks noChangeShapeType="1"/>
          </p:cNvSpPr>
          <p:nvPr/>
        </p:nvSpPr>
        <p:spPr bwMode="auto">
          <a:xfrm flipV="1">
            <a:off x="1804268" y="4621754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1090"/>
          <p:cNvSpPr txBox="1">
            <a:spLocks noChangeArrowheads="1"/>
          </p:cNvSpPr>
          <p:nvPr/>
        </p:nvSpPr>
        <p:spPr bwMode="auto">
          <a:xfrm>
            <a:off x="1880468" y="5079801"/>
            <a:ext cx="1795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 dirty="0">
                <a:solidFill>
                  <a:srgbClr val="3333FF"/>
                </a:solidFill>
              </a:rPr>
              <a:t>e</a:t>
            </a:r>
            <a:r>
              <a:rPr lang="en-GB" sz="1800" b="1" baseline="30000" dirty="0">
                <a:solidFill>
                  <a:srgbClr val="3333FF"/>
                </a:solidFill>
              </a:rPr>
              <a:t>-</a:t>
            </a:r>
            <a:endParaRPr lang="en-GB" sz="1800" dirty="0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5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5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Sources of electrons and their mitigation techniques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7128916" cy="5256213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Photo-electrons</a:t>
            </a:r>
          </a:p>
          <a:p>
            <a:pPr lvl="1" eaLnBrk="1" hangingPunct="1"/>
            <a:r>
              <a:rPr lang="en-GB" altLang="en-US" sz="2000" dirty="0" smtClean="0">
                <a:solidFill>
                  <a:srgbClr val="008000"/>
                </a:solidFill>
              </a:rPr>
              <a:t>Geometrical: antechamber or other means of reduction or localisation of direct and reflected photons</a:t>
            </a:r>
          </a:p>
          <a:p>
            <a:pPr lvl="1" eaLnBrk="1" hangingPunct="1"/>
            <a:r>
              <a:rPr lang="en-GB" altLang="en-US" sz="2000" dirty="0" smtClean="0">
                <a:solidFill>
                  <a:srgbClr val="008000"/>
                </a:solidFill>
              </a:rPr>
              <a:t>Surface treatment, conditioning, coatings </a:t>
            </a:r>
          </a:p>
          <a:p>
            <a:pPr eaLnBrk="1" hangingPunct="1"/>
            <a:r>
              <a:rPr lang="en-GB" altLang="en-US" sz="2400" dirty="0" smtClean="0"/>
              <a:t>Secondary electrons</a:t>
            </a:r>
          </a:p>
          <a:p>
            <a:pPr lvl="1"/>
            <a:r>
              <a:rPr lang="en-GB" altLang="en-US" sz="2000" dirty="0">
                <a:solidFill>
                  <a:srgbClr val="008000"/>
                </a:solidFill>
              </a:rPr>
              <a:t>Passive </a:t>
            </a:r>
            <a:r>
              <a:rPr lang="en-GB" altLang="en-US" sz="2000" dirty="0" smtClean="0">
                <a:solidFill>
                  <a:srgbClr val="008000"/>
                </a:solidFill>
              </a:rPr>
              <a:t>means:</a:t>
            </a:r>
            <a:endParaRPr lang="en-GB" altLang="en-US" sz="2000" dirty="0">
              <a:solidFill>
                <a:srgbClr val="008000"/>
              </a:solidFill>
            </a:endParaRPr>
          </a:p>
          <a:p>
            <a:pPr lvl="1" eaLnBrk="1" hangingPunct="1"/>
            <a:endParaRPr lang="en-GB" altLang="en-US" sz="2000" dirty="0" smtClean="0">
              <a:solidFill>
                <a:srgbClr val="008000"/>
              </a:solidFill>
            </a:endParaRPr>
          </a:p>
          <a:p>
            <a:pPr lvl="1" eaLnBrk="1" hangingPunct="1"/>
            <a:r>
              <a:rPr lang="en-GB" altLang="en-US" sz="2000" dirty="0" smtClean="0">
                <a:solidFill>
                  <a:srgbClr val="663300"/>
                </a:solidFill>
              </a:rPr>
              <a:t>Active means:</a:t>
            </a:r>
          </a:p>
          <a:p>
            <a:pPr lvl="1" eaLnBrk="1" hangingPunct="1"/>
            <a:endParaRPr lang="en-GB" altLang="en-US" sz="2000" dirty="0" smtClean="0">
              <a:solidFill>
                <a:srgbClr val="008000"/>
              </a:solidFill>
            </a:endParaRPr>
          </a:p>
          <a:p>
            <a:pPr eaLnBrk="1" hangingPunct="1"/>
            <a:r>
              <a:rPr lang="en-GB" altLang="en-US" sz="2400" dirty="0" smtClean="0"/>
              <a:t>Gas ionisation</a:t>
            </a:r>
          </a:p>
          <a:p>
            <a:pPr lvl="1" eaLnBrk="1" hangingPunct="1"/>
            <a:r>
              <a:rPr lang="en-GB" altLang="en-US" sz="2000" dirty="0" smtClean="0">
                <a:solidFill>
                  <a:srgbClr val="008000"/>
                </a:solidFill>
              </a:rPr>
              <a:t>Surface treatment and conditioning</a:t>
            </a:r>
          </a:p>
          <a:p>
            <a:pPr lvl="1" eaLnBrk="1" hangingPunct="1"/>
            <a:r>
              <a:rPr lang="en-GB" altLang="en-US" sz="2000" dirty="0" smtClean="0">
                <a:solidFill>
                  <a:srgbClr val="008000"/>
                </a:solidFill>
              </a:rPr>
              <a:t>Low outgassing coating</a:t>
            </a:r>
          </a:p>
          <a:p>
            <a:pPr lvl="1" eaLnBrk="1" hangingPunct="1"/>
            <a:r>
              <a:rPr lang="en-GB" altLang="en-US" sz="2000" dirty="0" smtClean="0">
                <a:solidFill>
                  <a:srgbClr val="008000"/>
                </a:solidFill>
              </a:rPr>
              <a:t>Better pumping 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50825" y="6453188"/>
            <a:ext cx="2133600" cy="241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chemeClr val="tx1"/>
                </a:solidFill>
              </a:rPr>
              <a:t>O.B. Malyshev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3416967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8B81C"/>
                </a:solidFill>
              </a:rPr>
              <a:t>Low SEY coatings (ex.: NEG or </a:t>
            </a:r>
            <a:r>
              <a:rPr lang="en-GB" altLang="en-US" dirty="0" err="1">
                <a:solidFill>
                  <a:srgbClr val="18B81C"/>
                </a:solidFill>
              </a:rPr>
              <a:t>TiN</a:t>
            </a:r>
            <a:r>
              <a:rPr lang="en-GB" altLang="en-US" dirty="0">
                <a:solidFill>
                  <a:srgbClr val="18B81C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8B81C"/>
                </a:solidFill>
              </a:rPr>
              <a:t>Grooves on vacuum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8B81C"/>
                </a:solidFill>
              </a:rPr>
              <a:t>Laser treated surfaces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907040"/>
                </a:solidFill>
              </a:rPr>
              <a:t>Biased electrodes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907040"/>
                </a:solidFill>
              </a:rPr>
              <a:t>Solenoidal magnetic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907040"/>
                </a:solidFill>
              </a:rPr>
              <a:t>Beam train parameters (charge and bunch spacing)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3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50405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Induced Pressure Instability</a:t>
            </a:r>
            <a:endParaRPr lang="en-GB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486400" y="1219200"/>
          <a:ext cx="33607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Document" r:id="rId3" imgW="4624200" imgH="4925520" progId="Word.Document.8">
                  <p:embed/>
                </p:oleObj>
              </mc:Choice>
              <mc:Fallback>
                <p:oleObj name="Document" r:id="rId3" imgW="4624200" imgH="4925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219200"/>
                        <a:ext cx="33607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3810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solidFill>
                  <a:srgbClr val="0E5C46"/>
                </a:solidFill>
                <a:latin typeface="Arial" pitchFamily="34" charset="0"/>
              </a:rPr>
              <a:t>where           </a:t>
            </a:r>
          </a:p>
          <a:p>
            <a:r>
              <a:rPr lang="en-GB" sz="1800" i="1">
                <a:solidFill>
                  <a:srgbClr val="0E5C46"/>
                </a:solidFill>
                <a:latin typeface="Arial" pitchFamily="34" charset="0"/>
              </a:rPr>
              <a:t>Q </a:t>
            </a:r>
            <a:r>
              <a:rPr lang="en-GB" sz="1800">
                <a:solidFill>
                  <a:srgbClr val="0E5C46"/>
                </a:solidFill>
                <a:latin typeface="Arial" pitchFamily="34" charset="0"/>
              </a:rPr>
              <a:t>= gas desorption,</a:t>
            </a:r>
          </a:p>
          <a:p>
            <a:r>
              <a:rPr lang="en-GB" sz="1800" i="1">
                <a:solidFill>
                  <a:srgbClr val="0E5C46"/>
                </a:solidFill>
                <a:latin typeface="Arial" pitchFamily="34" charset="0"/>
              </a:rPr>
              <a:t>S</a:t>
            </a:r>
            <a:r>
              <a:rPr lang="en-GB" sz="1800" i="1" baseline="-25000">
                <a:solidFill>
                  <a:srgbClr val="0E5C46"/>
                </a:solidFill>
                <a:latin typeface="Arial" pitchFamily="34" charset="0"/>
              </a:rPr>
              <a:t>eff</a:t>
            </a:r>
            <a:r>
              <a:rPr lang="en-GB" sz="1800">
                <a:solidFill>
                  <a:srgbClr val="0E5C46"/>
                </a:solidFill>
                <a:latin typeface="Arial" pitchFamily="34" charset="0"/>
              </a:rPr>
              <a:t> = effective pumping speed,</a:t>
            </a:r>
          </a:p>
          <a:p>
            <a:r>
              <a:rPr lang="en-GB" sz="1800" i="1">
                <a:solidFill>
                  <a:srgbClr val="0E5C46"/>
                </a:solidFill>
                <a:latin typeface="Arial" pitchFamily="34" charset="0"/>
                <a:sym typeface="Symbol" pitchFamily="18" charset="2"/>
              </a:rPr>
              <a:t></a:t>
            </a:r>
            <a:r>
              <a:rPr lang="en-GB" sz="1800">
                <a:solidFill>
                  <a:srgbClr val="0E5C46"/>
                </a:solidFill>
                <a:latin typeface="Arial" pitchFamily="34" charset="0"/>
              </a:rPr>
              <a:t> = ion induced desorption yield</a:t>
            </a:r>
          </a:p>
          <a:p>
            <a:r>
              <a:rPr lang="en-GB" sz="1800" i="1">
                <a:solidFill>
                  <a:srgbClr val="0E5C46"/>
                </a:solidFill>
                <a:latin typeface="Arial" pitchFamily="34" charset="0"/>
                <a:sym typeface="Symbol" pitchFamily="18" charset="2"/>
              </a:rPr>
              <a:t></a:t>
            </a:r>
            <a:r>
              <a:rPr lang="en-GB" sz="1800">
                <a:solidFill>
                  <a:srgbClr val="0E5C46"/>
                </a:solidFill>
                <a:latin typeface="Arial" pitchFamily="34" charset="0"/>
              </a:rPr>
              <a:t> = ionisation cross section,</a:t>
            </a:r>
          </a:p>
          <a:p>
            <a:r>
              <a:rPr lang="en-GB" sz="1800" i="1">
                <a:solidFill>
                  <a:srgbClr val="0E5C46"/>
                </a:solidFill>
                <a:latin typeface="Arial" pitchFamily="34" charset="0"/>
              </a:rPr>
              <a:t>I</a:t>
            </a:r>
            <a:r>
              <a:rPr lang="en-GB" sz="1800">
                <a:solidFill>
                  <a:srgbClr val="0E5C46"/>
                </a:solidFill>
                <a:latin typeface="Arial" pitchFamily="34" charset="0"/>
              </a:rPr>
              <a:t> = beam current.</a:t>
            </a:r>
            <a:endParaRPr lang="en-GB" sz="1800">
              <a:latin typeface="Arial" pitchFamily="34" charset="0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228600" y="3810000"/>
          <a:ext cx="31242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5" imgW="1904760" imgH="583920" progId="Equation.3">
                  <p:embed/>
                </p:oleObj>
              </mc:Choice>
              <mc:Fallback>
                <p:oleObj name="Equation" r:id="rId5" imgW="19047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31242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6477000" y="5029200"/>
          <a:ext cx="1219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7" imgW="749160" imgH="393480" progId="Equation.3">
                  <p:embed/>
                </p:oleObj>
              </mc:Choice>
              <mc:Fallback>
                <p:oleObj name="Equation" r:id="rId7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029200"/>
                        <a:ext cx="12192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86200" y="3886200"/>
          <a:ext cx="1016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9" imgW="660240" imgH="444240" progId="Equation.3">
                  <p:embed/>
                </p:oleObj>
              </mc:Choice>
              <mc:Fallback>
                <p:oleObj name="Equation" r:id="rId9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10160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72000" y="5105400"/>
            <a:ext cx="43434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FF00FF"/>
                </a:solidFill>
                <a:latin typeface="Times New Roman" pitchFamily="18" charset="0"/>
              </a:rPr>
              <a:t>When  </a:t>
            </a:r>
            <a:r>
              <a:rPr lang="en-GB" sz="2000" b="1" i="1">
                <a:solidFill>
                  <a:srgbClr val="FF00FF"/>
                </a:solidFill>
                <a:latin typeface="Times New Roman" pitchFamily="18" charset="0"/>
              </a:rPr>
              <a:t>I</a:t>
            </a:r>
            <a:r>
              <a:rPr lang="en-GB" sz="200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GB" sz="2000">
                <a:solidFill>
                  <a:srgbClr val="FF00FF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en-GB" sz="200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GB" sz="2000" b="1" i="1">
                <a:solidFill>
                  <a:srgbClr val="FF00FF"/>
                </a:solidFill>
                <a:latin typeface="Times New Roman" pitchFamily="18" charset="0"/>
              </a:rPr>
              <a:t>I</a:t>
            </a:r>
            <a:r>
              <a:rPr lang="en-GB" sz="2000" b="1" i="1" baseline="-25000">
                <a:solidFill>
                  <a:srgbClr val="FF00FF"/>
                </a:solidFill>
                <a:latin typeface="Times New Roman" pitchFamily="18" charset="0"/>
              </a:rPr>
              <a:t>c </a:t>
            </a:r>
            <a:r>
              <a:rPr lang="en-GB" sz="2000">
                <a:solidFill>
                  <a:srgbClr val="FF00FF"/>
                </a:solidFill>
                <a:latin typeface="Times New Roman" pitchFamily="18" charset="0"/>
              </a:rPr>
              <a:t> (or                   )</a:t>
            </a:r>
          </a:p>
          <a:p>
            <a:endParaRPr lang="en-GB" sz="1600">
              <a:solidFill>
                <a:srgbClr val="FF00FF"/>
              </a:solidFill>
              <a:latin typeface="Times New Roman" pitchFamily="18" charset="0"/>
            </a:endParaRPr>
          </a:p>
          <a:p>
            <a:r>
              <a:rPr lang="en-GB" sz="2000">
                <a:solidFill>
                  <a:srgbClr val="FF00FF"/>
                </a:solidFill>
                <a:latin typeface="Times New Roman" pitchFamily="18" charset="0"/>
              </a:rPr>
              <a:t>then gas density (pressure) increases dramatically!</a:t>
            </a:r>
            <a:endParaRPr lang="en-GB" sz="200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2400" y="1371600"/>
            <a:ext cx="5257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3333FF"/>
                </a:solidFill>
              </a:rPr>
              <a:t>When the </a:t>
            </a:r>
            <a:r>
              <a:rPr lang="en-GB" sz="2000" b="1" i="1" dirty="0">
                <a:solidFill>
                  <a:srgbClr val="663300"/>
                </a:solidFill>
              </a:rPr>
              <a:t>positive charged beam particles</a:t>
            </a:r>
            <a:r>
              <a:rPr lang="en-GB" sz="2000" dirty="0">
                <a:solidFill>
                  <a:srgbClr val="663300"/>
                </a:solidFill>
              </a:rPr>
              <a:t> </a:t>
            </a:r>
            <a:r>
              <a:rPr lang="en-GB" sz="2000" dirty="0">
                <a:solidFill>
                  <a:srgbClr val="3333FF"/>
                </a:solidFill>
              </a:rPr>
              <a:t>colliding with residual gas molecules </a:t>
            </a:r>
            <a:r>
              <a:rPr lang="en-GB" sz="2000" dirty="0">
                <a:solidFill>
                  <a:srgbClr val="FF33CC"/>
                </a:solidFill>
              </a:rPr>
              <a:t>ionise </a:t>
            </a:r>
            <a:r>
              <a:rPr lang="en-GB" sz="2000" dirty="0">
                <a:solidFill>
                  <a:srgbClr val="3333FF"/>
                </a:solidFill>
              </a:rPr>
              <a:t>them, these ions are accelerated towards the vacuum chamber wall. This causes ion induced gas desorption, the pressure rises and more molecules will be ionised, accelerated and bombard the wall…</a:t>
            </a:r>
            <a:r>
              <a:rPr lang="en-GB" sz="2000" dirty="0"/>
              <a:t> 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7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Critical current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775325" y="1289050"/>
            <a:ext cx="311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775324" y="1471521"/>
            <a:ext cx="33686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dirty="0">
                <a:solidFill>
                  <a:srgbClr val="3333FF"/>
                </a:solidFill>
              </a:rPr>
              <a:t>Critical current, </a:t>
            </a:r>
            <a:r>
              <a:rPr lang="en-GB" altLang="en-US" sz="1800" b="1" i="1" dirty="0" err="1">
                <a:solidFill>
                  <a:srgbClr val="CC0099"/>
                </a:solidFill>
              </a:rPr>
              <a:t>I</a:t>
            </a:r>
            <a:r>
              <a:rPr lang="en-GB" altLang="en-US" sz="1800" b="1" i="1" baseline="-25000" dirty="0" err="1">
                <a:solidFill>
                  <a:srgbClr val="CC0099"/>
                </a:solidFill>
              </a:rPr>
              <a:t>c</a:t>
            </a:r>
            <a:r>
              <a:rPr lang="en-GB" altLang="en-US" sz="1800" dirty="0">
                <a:solidFill>
                  <a:srgbClr val="3333FF"/>
                </a:solidFill>
              </a:rPr>
              <a:t>, is a current when pressure (or gas density) increases dramatically.</a:t>
            </a:r>
          </a:p>
          <a:p>
            <a:pPr eaLnBrk="1" hangingPunct="1"/>
            <a:endParaRPr lang="en-GB" altLang="en-US" sz="1800" dirty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solidFill>
                  <a:srgbClr val="3333FF"/>
                </a:solidFill>
              </a:rPr>
              <a:t>Mathematically, if </a:t>
            </a:r>
          </a:p>
        </p:txBody>
      </p:sp>
      <p:graphicFrame>
        <p:nvGraphicFramePr>
          <p:cNvPr id="4301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304508"/>
              </p:ext>
            </p:extLst>
          </p:nvPr>
        </p:nvGraphicFramePr>
        <p:xfrm>
          <a:off x="6314413" y="2977649"/>
          <a:ext cx="2039674" cy="3024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4" imgW="1130300" imgH="1676400" progId="Equation.DSMT4">
                  <p:embed/>
                </p:oleObj>
              </mc:Choice>
              <mc:Fallback>
                <p:oleObj name="Equation" r:id="rId4" imgW="1130300" imgH="167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413" y="2977649"/>
                        <a:ext cx="2039674" cy="3024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pic>
        <p:nvPicPr>
          <p:cNvPr id="4102" name="Picture 6" descr="D:\Modeling of accelerator VS\Figures\Old Figs\Fig 9-2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959"/>
            <a:ext cx="5760952" cy="42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1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20688"/>
            <a:ext cx="7632848" cy="576064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Ion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 Pressure Instability</a:t>
            </a:r>
            <a:endParaRPr lang="en-GB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8369" y="1268760"/>
            <a:ext cx="868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3333FF"/>
                </a:solidFill>
              </a:rPr>
              <a:t>The </a:t>
            </a:r>
            <a:r>
              <a:rPr lang="en-GB" sz="2000" b="1" i="1" dirty="0">
                <a:solidFill>
                  <a:srgbClr val="663300"/>
                </a:solidFill>
              </a:rPr>
              <a:t>heavy ion beam particles</a:t>
            </a:r>
            <a:r>
              <a:rPr lang="en-GB" sz="2000" dirty="0">
                <a:solidFill>
                  <a:srgbClr val="663300"/>
                </a:solidFill>
              </a:rPr>
              <a:t> </a:t>
            </a:r>
            <a:r>
              <a:rPr lang="en-GB" sz="2000" dirty="0">
                <a:solidFill>
                  <a:srgbClr val="3333FF"/>
                </a:solidFill>
              </a:rPr>
              <a:t>colliding with residual gas molecules may lose or trap an electron and be </a:t>
            </a:r>
            <a:r>
              <a:rPr lang="en-GB" sz="2000" b="1" i="1" dirty="0">
                <a:solidFill>
                  <a:srgbClr val="3333FF"/>
                </a:solidFill>
              </a:rPr>
              <a:t>lost</a:t>
            </a:r>
            <a:r>
              <a:rPr lang="en-GB" sz="2000" dirty="0">
                <a:solidFill>
                  <a:srgbClr val="3333FF"/>
                </a:solidFill>
              </a:rPr>
              <a:t> in the bending magnet. These very high energy ions or neutrals bombard the vacuum chamber wall which results in </a:t>
            </a:r>
            <a:r>
              <a:rPr lang="en-GB" sz="2000" dirty="0">
                <a:solidFill>
                  <a:srgbClr val="996600"/>
                </a:solidFill>
              </a:rPr>
              <a:t>a very high desorption yield (</a:t>
            </a:r>
            <a:r>
              <a:rPr lang="en-GB" sz="2000" i="1" dirty="0">
                <a:solidFill>
                  <a:srgbClr val="996600"/>
                </a:solidFill>
              </a:rPr>
              <a:t>up to a few thousands molecules per ion</a:t>
            </a:r>
            <a:r>
              <a:rPr lang="en-GB" sz="2000" dirty="0">
                <a:solidFill>
                  <a:srgbClr val="996600"/>
                </a:solidFill>
              </a:rPr>
              <a:t>)</a:t>
            </a:r>
            <a:r>
              <a:rPr lang="en-GB" sz="2000" dirty="0">
                <a:solidFill>
                  <a:srgbClr val="3333FF"/>
                </a:solidFill>
              </a:rPr>
              <a:t>. This causes further gas desorption, resulting in a pressure rise and more lost beam particles bombarding the wall…</a:t>
            </a:r>
            <a:r>
              <a:rPr lang="en-GB" sz="2000" dirty="0"/>
              <a:t>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438400" y="5943600"/>
            <a:ext cx="5715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514600" y="4191000"/>
            <a:ext cx="5486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914400" y="4724400"/>
            <a:ext cx="3810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914400" y="4495800"/>
            <a:ext cx="76200" cy="6096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066800" y="4572000"/>
            <a:ext cx="228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H</a:t>
            </a:r>
            <a:r>
              <a:rPr lang="en-GB" sz="1400" b="1" baseline="-25000"/>
              <a:t>2</a:t>
            </a:r>
            <a:endParaRPr lang="en-GB" sz="140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62000" y="41910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H</a:t>
            </a:r>
            <a:r>
              <a:rPr lang="en-GB" sz="1400" b="1" baseline="-25000"/>
              <a:t>2</a:t>
            </a:r>
            <a:r>
              <a:rPr lang="en-GB" sz="1400" b="1"/>
              <a:t>O</a:t>
            </a:r>
            <a:endParaRPr lang="en-GB" sz="1400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914400" y="5105400"/>
            <a:ext cx="533400" cy="381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524000" y="5410200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CO</a:t>
            </a:r>
            <a:endParaRPr lang="en-GB" sz="1400"/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3886200" y="5029200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 flipH="1">
            <a:off x="3657600" y="51054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6781800" y="5029200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6553200" y="51054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Line 62"/>
          <p:cNvSpPr>
            <a:spLocks noChangeShapeType="1"/>
          </p:cNvSpPr>
          <p:nvPr/>
        </p:nvSpPr>
        <p:spPr bwMode="auto">
          <a:xfrm flipH="1">
            <a:off x="914400" y="5105400"/>
            <a:ext cx="304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oval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64"/>
          <p:cNvSpPr>
            <a:spLocks noChangeShapeType="1"/>
          </p:cNvSpPr>
          <p:nvPr/>
        </p:nvSpPr>
        <p:spPr bwMode="auto">
          <a:xfrm>
            <a:off x="1219200" y="5105400"/>
            <a:ext cx="2819400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Freeform 66"/>
          <p:cNvSpPr>
            <a:spLocks/>
          </p:cNvSpPr>
          <p:nvPr/>
        </p:nvSpPr>
        <p:spPr bwMode="auto">
          <a:xfrm>
            <a:off x="1371600" y="4114800"/>
            <a:ext cx="914400" cy="990600"/>
          </a:xfrm>
          <a:custGeom>
            <a:avLst/>
            <a:gdLst>
              <a:gd name="T0" fmla="*/ 528 w 528"/>
              <a:gd name="T1" fmla="*/ 672 h 672"/>
              <a:gd name="T2" fmla="*/ 96 w 528"/>
              <a:gd name="T3" fmla="*/ 480 h 672"/>
              <a:gd name="T4" fmla="*/ 0 w 528"/>
              <a:gd name="T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672">
                <a:moveTo>
                  <a:pt x="528" y="672"/>
                </a:moveTo>
                <a:cubicBezTo>
                  <a:pt x="356" y="632"/>
                  <a:pt x="184" y="592"/>
                  <a:pt x="96" y="480"/>
                </a:cubicBezTo>
                <a:cubicBezTo>
                  <a:pt x="8" y="368"/>
                  <a:pt x="16" y="80"/>
                  <a:pt x="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68"/>
          <p:cNvSpPr>
            <a:spLocks noChangeShapeType="1"/>
          </p:cNvSpPr>
          <p:nvPr/>
        </p:nvSpPr>
        <p:spPr bwMode="auto">
          <a:xfrm>
            <a:off x="2286000" y="5105400"/>
            <a:ext cx="56388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69"/>
          <p:cNvSpPr>
            <a:spLocks noChangeArrowheads="1"/>
          </p:cNvSpPr>
          <p:nvPr/>
        </p:nvSpPr>
        <p:spPr bwMode="auto">
          <a:xfrm rot="5400000">
            <a:off x="990600" y="3733800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Line 70"/>
          <p:cNvSpPr>
            <a:spLocks noChangeShapeType="1"/>
          </p:cNvSpPr>
          <p:nvPr/>
        </p:nvSpPr>
        <p:spPr bwMode="auto">
          <a:xfrm rot="5400000" flipH="1">
            <a:off x="1257300" y="33909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4191000" y="4724400"/>
            <a:ext cx="241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A</a:t>
            </a:r>
            <a:r>
              <a:rPr lang="en-GB" baseline="30000">
                <a:solidFill>
                  <a:srgbClr val="FF0000"/>
                </a:solidFill>
              </a:rPr>
              <a:t>+</a:t>
            </a:r>
            <a:endParaRPr lang="en-GB"/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1295400" y="4876800"/>
            <a:ext cx="236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990000"/>
                </a:solidFill>
              </a:rPr>
              <a:t>A</a:t>
            </a:r>
            <a:r>
              <a:rPr lang="en-GB" baseline="30000">
                <a:solidFill>
                  <a:srgbClr val="990000"/>
                </a:solidFill>
              </a:rPr>
              <a:t>o</a:t>
            </a:r>
            <a:endParaRPr lang="en-GB"/>
          </a:p>
        </p:txBody>
      </p:sp>
      <p:sp>
        <p:nvSpPr>
          <p:cNvPr id="26" name="Text Box 73"/>
          <p:cNvSpPr txBox="1">
            <a:spLocks noChangeArrowheads="1"/>
          </p:cNvSpPr>
          <p:nvPr/>
        </p:nvSpPr>
        <p:spPr bwMode="auto">
          <a:xfrm>
            <a:off x="7086600" y="4724400"/>
            <a:ext cx="241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A</a:t>
            </a:r>
            <a:r>
              <a:rPr lang="en-GB" baseline="30000">
                <a:solidFill>
                  <a:srgbClr val="FF0000"/>
                </a:solidFill>
              </a:rPr>
              <a:t>+</a:t>
            </a:r>
            <a:endParaRPr lang="en-GB"/>
          </a:p>
        </p:txBody>
      </p:sp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1524000" y="3657600"/>
            <a:ext cx="241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A</a:t>
            </a:r>
            <a:r>
              <a:rPr lang="en-GB" baseline="30000">
                <a:solidFill>
                  <a:srgbClr val="FF0000"/>
                </a:solidFill>
              </a:rPr>
              <a:t>+</a:t>
            </a:r>
            <a:endParaRPr lang="en-GB"/>
          </a:p>
        </p:txBody>
      </p:sp>
      <p:sp>
        <p:nvSpPr>
          <p:cNvPr id="28" name="Text Box 75"/>
          <p:cNvSpPr txBox="1">
            <a:spLocks noChangeArrowheads="1"/>
          </p:cNvSpPr>
          <p:nvPr/>
        </p:nvSpPr>
        <p:spPr bwMode="auto">
          <a:xfrm>
            <a:off x="381000" y="6019800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CC3300"/>
                </a:solidFill>
              </a:rPr>
              <a:t>&lt; ---  Dipole    --- &gt;  |  &lt; ---------------------   Straight   ----------------------------- &gt; </a:t>
            </a:r>
          </a:p>
        </p:txBody>
      </p:sp>
      <p:sp>
        <p:nvSpPr>
          <p:cNvPr id="29" name="Rectangle 77"/>
          <p:cNvSpPr>
            <a:spLocks noChangeArrowheads="1"/>
          </p:cNvSpPr>
          <p:nvPr/>
        </p:nvSpPr>
        <p:spPr bwMode="auto">
          <a:xfrm>
            <a:off x="609600" y="3200400"/>
            <a:ext cx="76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auto">
          <a:xfrm rot="13200000">
            <a:off x="533400" y="3048000"/>
            <a:ext cx="3276600" cy="2895600"/>
          </a:xfrm>
          <a:custGeom>
            <a:avLst/>
            <a:gdLst>
              <a:gd name="G0" fmla="+- 10285 0 0"/>
              <a:gd name="G1" fmla="+- -8994795 0 0"/>
              <a:gd name="G2" fmla="+- 0 0 -8994795"/>
              <a:gd name="T0" fmla="*/ 0 256 1"/>
              <a:gd name="T1" fmla="*/ 180 256 1"/>
              <a:gd name="G3" fmla="+- -8994795 T0 T1"/>
              <a:gd name="T2" fmla="*/ 0 256 1"/>
              <a:gd name="T3" fmla="*/ 90 256 1"/>
              <a:gd name="G4" fmla="+- -8994795 T2 T3"/>
              <a:gd name="G5" fmla="*/ G4 2 1"/>
              <a:gd name="T4" fmla="*/ 90 256 1"/>
              <a:gd name="T5" fmla="*/ 0 256 1"/>
              <a:gd name="G6" fmla="+- -8994795 T4 T5"/>
              <a:gd name="G7" fmla="*/ G6 2 1"/>
              <a:gd name="G8" fmla="abs -899479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85"/>
              <a:gd name="G18" fmla="*/ 10285 1 2"/>
              <a:gd name="G19" fmla="+- G18 5400 0"/>
              <a:gd name="G20" fmla="cos G19 -8994795"/>
              <a:gd name="G21" fmla="sin G19 -8994795"/>
              <a:gd name="G22" fmla="+- G20 10800 0"/>
              <a:gd name="G23" fmla="+- G21 10800 0"/>
              <a:gd name="G24" fmla="+- 10800 0 G20"/>
              <a:gd name="G25" fmla="+- 10285 10800 0"/>
              <a:gd name="G26" fmla="?: G9 G17 G25"/>
              <a:gd name="G27" fmla="?: G9 0 21600"/>
              <a:gd name="G28" fmla="cos 10800 -8994795"/>
              <a:gd name="G29" fmla="sin 10800 -8994795"/>
              <a:gd name="G30" fmla="sin 10285 -8994795"/>
              <a:gd name="G31" fmla="+- G28 10800 0"/>
              <a:gd name="G32" fmla="+- G29 10800 0"/>
              <a:gd name="G33" fmla="+- G30 10800 0"/>
              <a:gd name="G34" fmla="?: G4 0 G31"/>
              <a:gd name="G35" fmla="?: -8994795 G34 0"/>
              <a:gd name="G36" fmla="?: G6 G35 G31"/>
              <a:gd name="G37" fmla="+- 21600 0 G36"/>
              <a:gd name="G38" fmla="?: G4 0 G33"/>
              <a:gd name="G39" fmla="?: -899479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058 w 21600"/>
              <a:gd name="T15" fmla="*/ 3643 h 21600"/>
              <a:gd name="T16" fmla="*/ 10800 w 21600"/>
              <a:gd name="T17" fmla="*/ 515 h 21600"/>
              <a:gd name="T18" fmla="*/ 18542 w 21600"/>
              <a:gd name="T19" fmla="*/ 364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47" y="3818"/>
                </a:moveTo>
                <a:cubicBezTo>
                  <a:pt x="5194" y="1712"/>
                  <a:pt x="7932" y="514"/>
                  <a:pt x="10800" y="515"/>
                </a:cubicBezTo>
                <a:cubicBezTo>
                  <a:pt x="13667" y="515"/>
                  <a:pt x="16405" y="1712"/>
                  <a:pt x="18352" y="3818"/>
                </a:cubicBezTo>
                <a:lnTo>
                  <a:pt x="18730" y="3468"/>
                </a:lnTo>
                <a:cubicBezTo>
                  <a:pt x="16686" y="1257"/>
                  <a:pt x="13811" y="-1"/>
                  <a:pt x="10799" y="0"/>
                </a:cubicBezTo>
                <a:cubicBezTo>
                  <a:pt x="7788" y="0"/>
                  <a:pt x="4913" y="1257"/>
                  <a:pt x="2869" y="346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32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7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Choice of material</a:t>
            </a:r>
          </a:p>
          <a:p>
            <a:r>
              <a:rPr lang="en-GB" dirty="0"/>
              <a:t>Roughness</a:t>
            </a:r>
          </a:p>
          <a:p>
            <a:r>
              <a:rPr lang="en-GB" dirty="0" smtClean="0"/>
              <a:t>Surface coating (Cu, </a:t>
            </a:r>
            <a:r>
              <a:rPr lang="en-GB" dirty="0" err="1" smtClean="0"/>
              <a:t>TiN</a:t>
            </a:r>
            <a:r>
              <a:rPr lang="en-GB" dirty="0" smtClean="0"/>
              <a:t>, NEG)</a:t>
            </a:r>
          </a:p>
          <a:p>
            <a:r>
              <a:rPr lang="en-GB" dirty="0" smtClean="0"/>
              <a:t>Surface treatment (polishing, etching, laser treatment)</a:t>
            </a:r>
          </a:p>
          <a:p>
            <a:r>
              <a:rPr lang="en-GB" dirty="0" smtClean="0"/>
              <a:t>Special vacuum components (valves, bellows, pump and gauge ports)</a:t>
            </a:r>
          </a:p>
          <a:p>
            <a:r>
              <a:rPr lang="en-GB" dirty="0"/>
              <a:t>RF frequency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resistance, beam impedance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078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25780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en-GB" sz="1400" i="1" dirty="0">
                <a:solidFill>
                  <a:schemeClr val="tx1"/>
                </a:solidFill>
              </a:rPr>
              <a:t>“Vacuum is not exact </a:t>
            </a:r>
            <a:r>
              <a:rPr lang="en-GB" sz="1400" i="1" dirty="0" smtClean="0">
                <a:solidFill>
                  <a:schemeClr val="tx1"/>
                </a:solidFill>
              </a:rPr>
              <a:t>science” </a:t>
            </a:r>
          </a:p>
          <a:p>
            <a:pPr algn="r">
              <a:buFont typeface="Wingdings" pitchFamily="2" charset="2"/>
              <a:buNone/>
            </a:pPr>
            <a:r>
              <a:rPr lang="en-GB" sz="1400" i="1" dirty="0" smtClean="0">
                <a:solidFill>
                  <a:schemeClr val="tx1"/>
                </a:solidFill>
              </a:rPr>
              <a:t>A.G</a:t>
            </a:r>
            <a:r>
              <a:rPr lang="en-GB" sz="1400" i="1" dirty="0">
                <a:solidFill>
                  <a:schemeClr val="tx1"/>
                </a:solidFill>
              </a:rPr>
              <a:t>. Mathewson</a:t>
            </a:r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2400" dirty="0"/>
              <a:t>Desorption yields may differ (factor 2 or even more) for vacuum components made of the same material after exactly the same cleaning procedure and treatments</a:t>
            </a:r>
          </a:p>
          <a:p>
            <a:r>
              <a:rPr lang="en-GB" sz="2400" dirty="0">
                <a:solidFill>
                  <a:srgbClr val="FF33CC"/>
                </a:solidFill>
              </a:rPr>
              <a:t>Mechanical tolerances may result in a difference between estimated and real vacuum conductance</a:t>
            </a:r>
            <a:endParaRPr lang="en-GB" sz="2400" dirty="0"/>
          </a:p>
          <a:p>
            <a:r>
              <a:rPr lang="en-GB" sz="2400" dirty="0"/>
              <a:t>Results of Experiments: 10-20% accuracy for all gauges at UHV</a:t>
            </a:r>
          </a:p>
          <a:p>
            <a:r>
              <a:rPr lang="en-GB" sz="2400" dirty="0">
                <a:solidFill>
                  <a:srgbClr val="FF33CC"/>
                </a:solidFill>
              </a:rPr>
              <a:t>Approximations: extending of experimental results on a few order of magnitude, - it is just a reasonable guess!</a:t>
            </a:r>
          </a:p>
          <a:p>
            <a:r>
              <a:rPr lang="en-GB" sz="2400" dirty="0"/>
              <a:t>Pumping speed is also approximation: up to +60% of nominal pumping speed after baking but -30% to -50% at UHV</a:t>
            </a:r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5760640" cy="108012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 in Calculation of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7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890"/>
            <a:ext cx="9144000" cy="638944"/>
          </a:xfrm>
        </p:spPr>
        <p:txBody>
          <a:bodyPr/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Chamber at Low Temperature: P and n!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6106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0500" indent="2667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>
              <a:lnSpc>
                <a:spcPct val="130000"/>
              </a:lnSpc>
              <a:buFontTx/>
              <a:buChar char="•"/>
            </a:pPr>
            <a:r>
              <a:rPr lang="en-GB">
                <a:solidFill>
                  <a:srgbClr val="3333FF"/>
                </a:solidFill>
                <a:latin typeface="Arial" pitchFamily="34" charset="0"/>
              </a:rPr>
              <a:t>Pressure and gas density :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GB">
                <a:solidFill>
                  <a:srgbClr val="0000FF"/>
                </a:solidFill>
                <a:latin typeface="Arial" pitchFamily="34" charset="0"/>
              </a:rPr>
              <a:t>Two vessels at temperatures </a:t>
            </a:r>
            <a:r>
              <a:rPr lang="en-GB" b="1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GB" b="1" i="1" baseline="-2500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GB">
                <a:solidFill>
                  <a:srgbClr val="0000FF"/>
                </a:solidFill>
                <a:latin typeface="Arial" pitchFamily="34" charset="0"/>
              </a:rPr>
              <a:t> and </a:t>
            </a:r>
            <a:r>
              <a:rPr lang="en-GB" b="1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GB" b="1" i="1" baseline="-2500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GB">
                <a:solidFill>
                  <a:srgbClr val="0000FF"/>
                </a:solidFill>
                <a:latin typeface="Arial" pitchFamily="34" charset="0"/>
              </a:rPr>
              <a:t>:    </a:t>
            </a:r>
            <a:r>
              <a:rPr lang="en-GB" b="1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GB" b="1" i="1" baseline="-2500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GB" b="1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GB" b="1" i="1">
                <a:solidFill>
                  <a:srgbClr val="0000FF"/>
                </a:solidFill>
                <a:latin typeface="Arial" pitchFamily="34" charset="0"/>
              </a:rPr>
              <a:t>&gt;</a:t>
            </a:r>
            <a:r>
              <a:rPr lang="en-GB" b="1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GB" b="1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GB" b="1" i="1" baseline="-2500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GB">
                <a:solidFill>
                  <a:srgbClr val="0000FF"/>
                </a:solidFill>
                <a:latin typeface="Arial" pitchFamily="34" charset="0"/>
              </a:rPr>
              <a:t>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800600" y="1219200"/>
          <a:ext cx="15763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3" imgW="660240" imgH="215640" progId="Equation.3">
                  <p:embed/>
                </p:oleObj>
              </mc:Choice>
              <mc:Fallback>
                <p:oleObj name="Equation" r:id="rId3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15763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" y="48006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>
                <a:solidFill>
                  <a:srgbClr val="008000"/>
                </a:solidFill>
              </a:rPr>
              <a:t>and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533400" y="5181600"/>
          <a:ext cx="2895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5" imgW="1422360" imgH="482400" progId="Equation.3">
                  <p:embed/>
                </p:oleObj>
              </mc:Choice>
              <mc:Fallback>
                <p:oleObj name="Equation" r:id="rId5" imgW="1422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0"/>
                        <a:ext cx="2895600" cy="977900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533400" y="3886200"/>
          <a:ext cx="3082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7" imgW="1409400" imgH="482400" progId="Equation.3">
                  <p:embed/>
                </p:oleObj>
              </mc:Choice>
              <mc:Fallback>
                <p:oleObj name="Equation" r:id="rId7" imgW="1409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3082925" cy="1050925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038600" y="4191000"/>
            <a:ext cx="2057400" cy="22098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6705600" y="4267200"/>
            <a:ext cx="2057400" cy="2133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019800" y="4876800"/>
            <a:ext cx="762000" cy="8382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6096000" y="4876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6096000" y="5715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800600" y="4572000"/>
            <a:ext cx="625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 i="1"/>
              <a:t>T</a:t>
            </a:r>
            <a:r>
              <a:rPr lang="en-GB" sz="2000" b="1" i="1" baseline="-25000"/>
              <a:t>1</a:t>
            </a:r>
            <a:endParaRPr lang="en-GB" sz="2000" b="1" i="1"/>
          </a:p>
          <a:p>
            <a:r>
              <a:rPr lang="en-GB" sz="2000" b="1" i="1"/>
              <a:t>P</a:t>
            </a:r>
            <a:r>
              <a:rPr lang="en-GB" sz="2000" b="1" i="1" baseline="-25000"/>
              <a:t>1</a:t>
            </a:r>
            <a:endParaRPr lang="en-GB" sz="2000" b="1" i="1"/>
          </a:p>
          <a:p>
            <a:r>
              <a:rPr lang="en-GB" sz="2000" b="1" i="1"/>
              <a:t>n</a:t>
            </a:r>
            <a:r>
              <a:rPr lang="en-GB" sz="2000" b="1" i="1" baseline="-25000"/>
              <a:t>1</a:t>
            </a:r>
            <a:endParaRPr lang="en-GB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543800" y="4572000"/>
            <a:ext cx="625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 i="1"/>
              <a:t>T</a:t>
            </a:r>
            <a:r>
              <a:rPr lang="en-GB" sz="2000" b="1" i="1" baseline="-25000"/>
              <a:t>2</a:t>
            </a:r>
            <a:endParaRPr lang="en-GB" sz="2000" b="1" i="1"/>
          </a:p>
          <a:p>
            <a:r>
              <a:rPr lang="en-GB" sz="2000" b="1" i="1"/>
              <a:t>P</a:t>
            </a:r>
            <a:r>
              <a:rPr lang="en-GB" sz="2000" b="1" i="1" baseline="-25000"/>
              <a:t>2</a:t>
            </a:r>
            <a:endParaRPr lang="en-GB" sz="2000" b="1" i="1"/>
          </a:p>
          <a:p>
            <a:r>
              <a:rPr lang="en-GB" sz="2000" b="1" i="1"/>
              <a:t>n</a:t>
            </a:r>
            <a:r>
              <a:rPr lang="en-GB" sz="2000" b="1" i="1" baseline="-25000"/>
              <a:t>2</a:t>
            </a:r>
            <a:endParaRPr lang="en-GB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381000" y="327660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8000"/>
                </a:solidFill>
              </a:rPr>
              <a:t>Molecular regime:</a:t>
            </a:r>
            <a:endParaRPr lang="en-GB" sz="2400">
              <a:solidFill>
                <a:srgbClr val="0000FF"/>
              </a:solidFill>
            </a:endParaRPr>
          </a:p>
        </p:txBody>
      </p:sp>
      <p:graphicFrame>
        <p:nvGraphicFramePr>
          <p:cNvPr id="18" name="Object 28"/>
          <p:cNvGraphicFramePr>
            <a:graphicFrameLocks noChangeAspect="1"/>
          </p:cNvGraphicFramePr>
          <p:nvPr/>
        </p:nvGraphicFramePr>
        <p:xfrm>
          <a:off x="3276600" y="2438400"/>
          <a:ext cx="48672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Equation" r:id="rId9" imgW="2400120" imgH="431640" progId="Equation.3">
                  <p:embed/>
                </p:oleObj>
              </mc:Choice>
              <mc:Fallback>
                <p:oleObj name="Equation" r:id="rId9" imgW="2400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48672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81000" y="2590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CC3300"/>
                </a:solidFill>
              </a:rPr>
              <a:t>Viscous regime:</a:t>
            </a:r>
            <a:endParaRPr lang="en-GB" sz="2400">
              <a:solidFill>
                <a:srgbClr val="0000FF"/>
              </a:solidFill>
            </a:endParaRPr>
          </a:p>
        </p:txBody>
      </p:sp>
      <p:graphicFrame>
        <p:nvGraphicFramePr>
          <p:cNvPr id="20" name="Object 31"/>
          <p:cNvGraphicFramePr>
            <a:graphicFrameLocks noChangeAspect="1"/>
          </p:cNvGraphicFramePr>
          <p:nvPr/>
        </p:nvGraphicFramePr>
        <p:xfrm>
          <a:off x="3276600" y="3276600"/>
          <a:ext cx="22225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11" imgW="1015920" imgH="215640" progId="Equation.3">
                  <p:embed/>
                </p:oleObj>
              </mc:Choice>
              <mc:Fallback>
                <p:oleObj name="Equation" r:id="rId11" imgW="1015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6600"/>
                        <a:ext cx="22225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/>
          <a:lstStyle/>
          <a:p>
            <a:r>
              <a:rPr lang="en-GB" i="1" dirty="0" smtClean="0"/>
              <a:t>Vacuum specifications require:</a:t>
            </a:r>
            <a:endParaRPr lang="en-GB" i="1" dirty="0"/>
          </a:p>
          <a:p>
            <a:pPr lvl="1"/>
            <a:r>
              <a:rPr lang="en-GB" dirty="0" smtClean="0"/>
              <a:t>Gas density</a:t>
            </a:r>
          </a:p>
          <a:p>
            <a:pPr lvl="2"/>
            <a:r>
              <a:rPr lang="en-GB" dirty="0" smtClean="0"/>
              <a:t>Total and partial</a:t>
            </a:r>
          </a:p>
          <a:p>
            <a:pPr lvl="2"/>
            <a:r>
              <a:rPr lang="en-GB" dirty="0" smtClean="0"/>
              <a:t>Average and local</a:t>
            </a:r>
          </a:p>
          <a:p>
            <a:pPr lvl="2"/>
            <a:r>
              <a:rPr lang="en-GB" dirty="0" smtClean="0"/>
              <a:t>After specified conditioning time</a:t>
            </a:r>
          </a:p>
          <a:p>
            <a:pPr lvl="2"/>
            <a:r>
              <a:rPr lang="en-GB" dirty="0" smtClean="0"/>
              <a:t>Consider uncertainties</a:t>
            </a:r>
            <a:endParaRPr lang="en-GB" dirty="0"/>
          </a:p>
          <a:p>
            <a:pPr lvl="1"/>
            <a:r>
              <a:rPr lang="en-GB" dirty="0" smtClean="0"/>
              <a:t>Vacuum beam chamber</a:t>
            </a:r>
          </a:p>
          <a:p>
            <a:pPr lvl="2"/>
            <a:r>
              <a:rPr lang="en-GB" dirty="0" smtClean="0"/>
              <a:t>Dimensions</a:t>
            </a:r>
          </a:p>
          <a:p>
            <a:pPr lvl="2"/>
            <a:r>
              <a:rPr lang="en-GB" dirty="0" smtClean="0"/>
              <a:t>Material</a:t>
            </a:r>
          </a:p>
          <a:p>
            <a:pPr lvl="2"/>
            <a:r>
              <a:rPr lang="en-GB" dirty="0" smtClean="0"/>
              <a:t>Properties </a:t>
            </a:r>
          </a:p>
          <a:p>
            <a:pPr lvl="1"/>
            <a:r>
              <a:rPr lang="en-GB" dirty="0" smtClean="0"/>
              <a:t>Grey zone problems to be solved together</a:t>
            </a:r>
          </a:p>
          <a:p>
            <a:pPr lvl="2"/>
            <a:r>
              <a:rPr lang="en-GB" dirty="0" smtClean="0"/>
              <a:t>Ion trapping and e-cloud, ion induced instability…</a:t>
            </a:r>
            <a:endParaRPr lang="en-GB" dirty="0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40960" cy="576064"/>
          </a:xfrm>
        </p:spPr>
        <p:txBody>
          <a:bodyPr/>
          <a:lstStyle/>
          <a:p>
            <a:r>
              <a:rPr lang="en-GB" sz="36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5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328592"/>
          </a:xfrm>
        </p:spPr>
        <p:txBody>
          <a:bodyPr/>
          <a:lstStyle/>
          <a:p>
            <a:r>
              <a:rPr lang="en-GB" altLang="en-US" dirty="0"/>
              <a:t>For </a:t>
            </a:r>
            <a:r>
              <a:rPr lang="en-GB" altLang="en-US" dirty="0" smtClean="0"/>
              <a:t>a particle accelerator, vacuum </a:t>
            </a:r>
            <a:r>
              <a:rPr lang="en-GB" altLang="en-US" dirty="0"/>
              <a:t>is just a tool or a required condition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The accelerator scientists would </a:t>
            </a:r>
            <a:r>
              <a:rPr lang="en-GB" altLang="en-US" dirty="0">
                <a:solidFill>
                  <a:srgbClr val="C00000"/>
                </a:solidFill>
              </a:rPr>
              <a:t>prefer not to have to bother with it</a:t>
            </a:r>
          </a:p>
          <a:p>
            <a:r>
              <a:rPr lang="en-GB" altLang="en-US" dirty="0" smtClean="0"/>
              <a:t>and would </a:t>
            </a:r>
            <a:r>
              <a:rPr lang="en-GB" altLang="en-US" dirty="0"/>
              <a:t>like the vacuum scientists and engineers to design a vacuum system where</a:t>
            </a:r>
          </a:p>
          <a:p>
            <a:pPr lvl="1"/>
            <a:r>
              <a:rPr lang="en-GB" altLang="en-US" dirty="0"/>
              <a:t>The pressure is zero</a:t>
            </a:r>
          </a:p>
          <a:p>
            <a:pPr lvl="1"/>
            <a:r>
              <a:rPr lang="en-GB" altLang="en-US" dirty="0"/>
              <a:t>The vacuum pumps and gauges take up no space</a:t>
            </a:r>
          </a:p>
          <a:p>
            <a:pPr lvl="1"/>
            <a:r>
              <a:rPr lang="en-GB" altLang="en-US" dirty="0"/>
              <a:t>The cost is trivial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</a:rPr>
              <a:t>But… it’s too far from that all!  </a:t>
            </a:r>
          </a:p>
          <a:p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9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376552"/>
          </a:xfrm>
        </p:spPr>
        <p:txBody>
          <a:bodyPr/>
          <a:lstStyle/>
          <a:p>
            <a:r>
              <a:rPr lang="en-GB" altLang="en-US" sz="3200" dirty="0"/>
              <a:t>All need Vacuum to a greater or lesser extent e.g.</a:t>
            </a:r>
          </a:p>
          <a:p>
            <a:pPr lvl="1"/>
            <a:r>
              <a:rPr lang="en-GB" altLang="en-US" sz="2800" dirty="0"/>
              <a:t>10</a:t>
            </a:r>
            <a:r>
              <a:rPr lang="en-GB" altLang="en-US" sz="2800" baseline="30000" dirty="0"/>
              <a:t>-5</a:t>
            </a:r>
            <a:r>
              <a:rPr lang="en-GB" altLang="en-US" sz="2800" dirty="0"/>
              <a:t> – 10</a:t>
            </a:r>
            <a:r>
              <a:rPr lang="en-GB" altLang="en-US" sz="2800" baseline="30000" dirty="0"/>
              <a:t>-6</a:t>
            </a:r>
            <a:r>
              <a:rPr lang="en-GB" altLang="en-US" sz="2800" dirty="0"/>
              <a:t> mbar in small </a:t>
            </a:r>
            <a:r>
              <a:rPr lang="en-GB" altLang="en-US" sz="2800" dirty="0" err="1"/>
              <a:t>linacs</a:t>
            </a:r>
            <a:r>
              <a:rPr lang="en-GB" altLang="en-US" sz="2800" dirty="0"/>
              <a:t>, Van de </a:t>
            </a:r>
            <a:r>
              <a:rPr lang="en-GB" altLang="en-US" sz="2800" dirty="0" err="1"/>
              <a:t>Graafs</a:t>
            </a:r>
            <a:endParaRPr lang="en-GB" altLang="en-US" sz="2800" dirty="0"/>
          </a:p>
          <a:p>
            <a:pPr lvl="1"/>
            <a:r>
              <a:rPr lang="en-GB" altLang="en-US" sz="2800" dirty="0"/>
              <a:t>10</a:t>
            </a:r>
            <a:r>
              <a:rPr lang="en-GB" altLang="en-US" sz="2800" baseline="30000" dirty="0"/>
              <a:t>-7</a:t>
            </a:r>
            <a:r>
              <a:rPr lang="en-GB" altLang="en-US" sz="2800" dirty="0"/>
              <a:t> – 10</a:t>
            </a:r>
            <a:r>
              <a:rPr lang="en-GB" altLang="en-US" sz="2800" baseline="30000" dirty="0"/>
              <a:t>-8</a:t>
            </a:r>
            <a:r>
              <a:rPr lang="en-GB" altLang="en-US" sz="2800" dirty="0"/>
              <a:t> mbar in proton synchrotrons</a:t>
            </a:r>
          </a:p>
          <a:p>
            <a:pPr lvl="1"/>
            <a:r>
              <a:rPr lang="en-GB" altLang="en-US" sz="2800" dirty="0"/>
              <a:t>10</a:t>
            </a:r>
            <a:r>
              <a:rPr lang="en-GB" altLang="en-US" sz="2800" baseline="30000" dirty="0"/>
              <a:t>-9</a:t>
            </a:r>
            <a:r>
              <a:rPr lang="en-GB" altLang="en-US" sz="2800" dirty="0"/>
              <a:t> – 10</a:t>
            </a:r>
            <a:r>
              <a:rPr lang="en-GB" altLang="en-US" sz="2800" baseline="30000" dirty="0"/>
              <a:t>-10</a:t>
            </a:r>
            <a:r>
              <a:rPr lang="en-GB" altLang="en-US" sz="2800" dirty="0"/>
              <a:t> mbar in synchrotron light sources</a:t>
            </a:r>
          </a:p>
          <a:p>
            <a:pPr lvl="1"/>
            <a:r>
              <a:rPr lang="en-GB" altLang="en-US" sz="2800" dirty="0"/>
              <a:t>10</a:t>
            </a:r>
            <a:r>
              <a:rPr lang="en-GB" altLang="en-US" sz="2800" baseline="30000" dirty="0"/>
              <a:t>-11</a:t>
            </a:r>
            <a:r>
              <a:rPr lang="en-GB" altLang="en-US" sz="2800" dirty="0"/>
              <a:t> – 10</a:t>
            </a:r>
            <a:r>
              <a:rPr lang="en-GB" altLang="en-US" sz="2800" baseline="30000" dirty="0"/>
              <a:t>-12 </a:t>
            </a:r>
            <a:r>
              <a:rPr lang="en-GB" altLang="en-US" sz="2800" dirty="0"/>
              <a:t>mbar in antiproton accumulation rings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1152128"/>
          </a:xfrm>
        </p:spPr>
        <p:txBody>
          <a:bodyPr/>
          <a:lstStyle/>
          <a:p>
            <a:r>
              <a:rPr lang="en-GB" altLang="en-US" dirty="0" smtClean="0"/>
              <a:t>‘Typical’ vacuum specification </a:t>
            </a:r>
            <a:br>
              <a:rPr lang="en-GB" altLang="en-US" dirty="0" smtClean="0"/>
            </a:br>
            <a:r>
              <a:rPr lang="en-GB" altLang="en-US" dirty="0" smtClean="0"/>
              <a:t>for particle accelerators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1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576064"/>
          </a:xfrm>
        </p:spPr>
        <p:txBody>
          <a:bodyPr/>
          <a:lstStyle/>
          <a:p>
            <a:r>
              <a:rPr lang="en-GB" dirty="0"/>
              <a:t>Vacuum required in the particle accelerators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71450" y="1124744"/>
            <a:ext cx="87930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sz="2400" b="1" dirty="0">
                <a:solidFill>
                  <a:srgbClr val="996600"/>
                </a:solidFill>
              </a:rPr>
              <a:t>High energy particles </a:t>
            </a:r>
            <a:r>
              <a:rPr lang="en-GB" sz="2400" dirty="0">
                <a:solidFill>
                  <a:srgbClr val="3333FF"/>
                </a:solidFill>
              </a:rPr>
              <a:t>collide with residual gas molecules that results in: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3333FF"/>
                </a:solidFill>
              </a:rPr>
              <a:t> loss of particles, 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333FF"/>
                </a:solidFill>
              </a:rPr>
              <a:t> the </a:t>
            </a:r>
            <a:r>
              <a:rPr lang="en-GB" sz="2400" dirty="0">
                <a:solidFill>
                  <a:srgbClr val="3333FF"/>
                </a:solidFill>
              </a:rPr>
              <a:t>beam </a:t>
            </a:r>
            <a:r>
              <a:rPr lang="en-GB" sz="2400" dirty="0" smtClean="0">
                <a:solidFill>
                  <a:srgbClr val="3333FF"/>
                </a:solidFill>
              </a:rPr>
              <a:t>quality degradation. </a:t>
            </a:r>
            <a:endParaRPr lang="en-GB" sz="2400" dirty="0">
              <a:solidFill>
                <a:srgbClr val="3333FF"/>
              </a:solidFill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73025" y="5171127"/>
            <a:ext cx="90360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Gas ionisation and space charge, instabilities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Bremsstrahlung </a:t>
            </a:r>
            <a:r>
              <a:rPr lang="en-GB" sz="2400" dirty="0">
                <a:solidFill>
                  <a:srgbClr val="0070C0"/>
                </a:solidFill>
              </a:rPr>
              <a:t>radiation, </a:t>
            </a:r>
            <a:r>
              <a:rPr lang="en-GB" sz="2400" dirty="0" smtClean="0">
                <a:solidFill>
                  <a:srgbClr val="0070C0"/>
                </a:solidFill>
              </a:rPr>
              <a:t>safety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Residual activation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015905"/>
            <a:ext cx="9144000" cy="141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80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775942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sz="180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833706" y="3329185"/>
            <a:ext cx="420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 dirty="0">
                <a:solidFill>
                  <a:schemeClr val="tx1"/>
                </a:solidFill>
              </a:rPr>
              <a:t>H</a:t>
            </a:r>
            <a:r>
              <a:rPr lang="en-GB" sz="1800" b="1" baseline="-25000" dirty="0">
                <a:solidFill>
                  <a:schemeClr val="tx1"/>
                </a:solidFill>
              </a:rPr>
              <a:t>2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92500" y="4191992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H</a:t>
            </a:r>
            <a:r>
              <a:rPr lang="en-GB" sz="1800" b="1" baseline="-25000">
                <a:solidFill>
                  <a:schemeClr val="tx1"/>
                </a:solidFill>
              </a:rPr>
              <a:t>2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31913" y="3239492"/>
            <a:ext cx="53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H</a:t>
            </a:r>
            <a:r>
              <a:rPr lang="en-GB" sz="1800" b="1" baseline="-25000">
                <a:solidFill>
                  <a:schemeClr val="tx1"/>
                </a:solidFill>
              </a:rPr>
              <a:t>2</a:t>
            </a:r>
            <a:r>
              <a:rPr lang="en-GB" sz="1800" b="1">
                <a:solidFill>
                  <a:schemeClr val="tx1"/>
                </a:solidFill>
              </a:rPr>
              <a:t>O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418115" y="3914180"/>
            <a:ext cx="449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 dirty="0">
                <a:solidFill>
                  <a:schemeClr val="tx1"/>
                </a:solidFill>
              </a:rPr>
              <a:t>CO</a:t>
            </a:r>
            <a:r>
              <a:rPr lang="en-GB" sz="1800" b="1" baseline="-25000" dirty="0">
                <a:solidFill>
                  <a:schemeClr val="tx1"/>
                </a:solidFill>
              </a:rPr>
              <a:t>2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110163" y="4306292"/>
            <a:ext cx="558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CH</a:t>
            </a:r>
            <a:r>
              <a:rPr lang="en-GB" sz="1800" b="1" baseline="-25000">
                <a:solidFill>
                  <a:schemeClr val="tx1"/>
                </a:solidFill>
              </a:rPr>
              <a:t>4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767013" y="3468092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CO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68313" y="3503017"/>
            <a:ext cx="6016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200" b="1">
                <a:solidFill>
                  <a:srgbClr val="FF0000"/>
                </a:solidFill>
                <a:sym typeface="Symbol" pitchFamily="18" charset="2"/>
              </a:rPr>
              <a:t>Beam</a:t>
            </a:r>
            <a:endParaRPr lang="en-GB" sz="1800"/>
          </a:p>
        </p:txBody>
      </p:sp>
      <p:sp>
        <p:nvSpPr>
          <p:cNvPr id="19" name="Oval 18"/>
          <p:cNvSpPr/>
          <p:nvPr/>
        </p:nvSpPr>
        <p:spPr>
          <a:xfrm>
            <a:off x="539750" y="3863380"/>
            <a:ext cx="1223963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GB" sz="1800"/>
          </a:p>
        </p:txBody>
      </p:sp>
      <p:cxnSp>
        <p:nvCxnSpPr>
          <p:cNvPr id="20" name="Straight Arrow Connector 19"/>
          <p:cNvCxnSpPr>
            <a:stCxn id="19" idx="6"/>
          </p:cNvCxnSpPr>
          <p:nvPr/>
        </p:nvCxnSpPr>
        <p:spPr>
          <a:xfrm>
            <a:off x="1763713" y="4007842"/>
            <a:ext cx="100806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51500" y="3863380"/>
            <a:ext cx="1223963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GB" sz="1800"/>
          </a:p>
        </p:txBody>
      </p:sp>
      <p:cxnSp>
        <p:nvCxnSpPr>
          <p:cNvPr id="22" name="Straight Arrow Connector 21"/>
          <p:cNvCxnSpPr>
            <a:stCxn id="21" idx="6"/>
          </p:cNvCxnSpPr>
          <p:nvPr/>
        </p:nvCxnSpPr>
        <p:spPr>
          <a:xfrm>
            <a:off x="6875463" y="4007842"/>
            <a:ext cx="100806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812088" y="4295180"/>
            <a:ext cx="473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CO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812088" y="3431580"/>
            <a:ext cx="558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CH</a:t>
            </a:r>
            <a:r>
              <a:rPr lang="en-GB" sz="1800" b="1" baseline="-25000">
                <a:solidFill>
                  <a:schemeClr val="tx1"/>
                </a:solidFill>
              </a:rPr>
              <a:t>4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71450" y="4272955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CO</a:t>
            </a:r>
            <a:r>
              <a:rPr lang="en-GB" sz="1800" b="1" baseline="-25000">
                <a:solidFill>
                  <a:schemeClr val="tx1"/>
                </a:solidFill>
              </a:rPr>
              <a:t>2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23849" y="4541011"/>
            <a:ext cx="72232" cy="85774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918605" y="3733690"/>
            <a:ext cx="72232" cy="85774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531121" y="4187181"/>
            <a:ext cx="72232" cy="85774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311993" y="4572992"/>
            <a:ext cx="72232" cy="857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868144" y="3563317"/>
            <a:ext cx="72232" cy="8577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601788" y="3484712"/>
            <a:ext cx="72232" cy="8577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 flipH="1">
            <a:off x="3492500" y="4138017"/>
            <a:ext cx="80168" cy="6616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212931" y="3503017"/>
            <a:ext cx="72232" cy="8577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976393" y="4550124"/>
            <a:ext cx="72232" cy="7666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5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6" y="692696"/>
            <a:ext cx="9144000" cy="576064"/>
          </a:xfrm>
        </p:spPr>
        <p:txBody>
          <a:bodyPr/>
          <a:lstStyle/>
          <a:p>
            <a:r>
              <a:rPr lang="en-GB" altLang="en-US" sz="2800" dirty="0" smtClean="0"/>
              <a:t>What vacuum is required in storage rings</a:t>
            </a:r>
            <a:endParaRPr lang="en-GB" sz="2800" dirty="0"/>
          </a:p>
        </p:txBody>
      </p:sp>
      <p:sp>
        <p:nvSpPr>
          <p:cNvPr id="20" name="Text Box 2071"/>
          <p:cNvSpPr txBox="1">
            <a:spLocks noChangeArrowheads="1"/>
          </p:cNvSpPr>
          <p:nvPr/>
        </p:nvSpPr>
        <p:spPr bwMode="auto">
          <a:xfrm>
            <a:off x="338138" y="1624531"/>
            <a:ext cx="676275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FF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FF00FF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400" dirty="0">
                <a:solidFill>
                  <a:srgbClr val="008000"/>
                </a:solidFill>
              </a:rPr>
              <a:t>The beam current  </a:t>
            </a:r>
            <a:r>
              <a:rPr lang="en-GB" altLang="en-US" sz="2400" b="1" i="1" dirty="0">
                <a:solidFill>
                  <a:srgbClr val="008000"/>
                </a:solidFill>
                <a:latin typeface="Times New Roman" pitchFamily="18" charset="0"/>
              </a:rPr>
              <a:t>I</a:t>
            </a:r>
            <a:r>
              <a:rPr lang="en-GB" altLang="en-US" sz="2400" dirty="0">
                <a:solidFill>
                  <a:srgbClr val="008000"/>
                </a:solidFill>
              </a:rPr>
              <a:t> decays with time </a:t>
            </a:r>
            <a:r>
              <a:rPr lang="en-GB" altLang="en-US" sz="2400" b="1" i="1" dirty="0">
                <a:solidFill>
                  <a:srgbClr val="008000"/>
                </a:solidFill>
                <a:latin typeface="Times New Roman" pitchFamily="18" charset="0"/>
              </a:rPr>
              <a:t>t</a:t>
            </a:r>
            <a:r>
              <a:rPr lang="en-GB" altLang="en-US" sz="2400" dirty="0">
                <a:solidFill>
                  <a:srgbClr val="008000"/>
                </a:solidFill>
              </a:rPr>
              <a:t>  as: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n-GB" altLang="en-US" sz="2400" dirty="0" smtClean="0">
              <a:solidFill>
                <a:srgbClr val="008000"/>
              </a:solidFill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solidFill>
                  <a:srgbClr val="008000"/>
                </a:solidFill>
              </a:rPr>
              <a:t>where </a:t>
            </a:r>
            <a:r>
              <a:rPr lang="en-GB" altLang="en-US" sz="2400" i="1" dirty="0">
                <a:solidFill>
                  <a:srgbClr val="008000"/>
                </a:solidFill>
                <a:sym typeface="Symbol" pitchFamily="18" charset="2"/>
              </a:rPr>
              <a:t></a:t>
            </a:r>
            <a:r>
              <a:rPr lang="en-GB" altLang="en-US" sz="2400" dirty="0">
                <a:solidFill>
                  <a:srgbClr val="008000"/>
                </a:solidFill>
                <a:sym typeface="Symbol" pitchFamily="18" charset="2"/>
              </a:rPr>
              <a:t> is the total beam lifetime given by the beam lifetime </a:t>
            </a:r>
            <a:r>
              <a:rPr lang="en-GB" altLang="en-US" sz="2400" i="1" dirty="0">
                <a:solidFill>
                  <a:srgbClr val="008000"/>
                </a:solidFill>
                <a:sym typeface="Symbol" pitchFamily="18" charset="2"/>
              </a:rPr>
              <a:t></a:t>
            </a:r>
            <a:r>
              <a:rPr lang="en-GB" altLang="en-US" sz="2400" i="1" baseline="-25000" dirty="0">
                <a:solidFill>
                  <a:srgbClr val="008000"/>
                </a:solidFill>
                <a:sym typeface="Symbol" pitchFamily="18" charset="2"/>
              </a:rPr>
              <a:t>beam</a:t>
            </a:r>
            <a:r>
              <a:rPr lang="en-GB" altLang="en-US" sz="2400" i="1" dirty="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GB" altLang="en-US" sz="2400" dirty="0">
                <a:solidFill>
                  <a:srgbClr val="008000"/>
                </a:solidFill>
                <a:sym typeface="Symbol" pitchFamily="18" charset="2"/>
              </a:rPr>
              <a:t>due to different Quantum, </a:t>
            </a:r>
            <a:r>
              <a:rPr lang="en-GB" altLang="en-US" sz="2400" dirty="0" err="1">
                <a:solidFill>
                  <a:srgbClr val="008000"/>
                </a:solidFill>
                <a:sym typeface="Symbol" pitchFamily="18" charset="2"/>
              </a:rPr>
              <a:t>Touschek</a:t>
            </a:r>
            <a:r>
              <a:rPr lang="en-GB" altLang="en-US" sz="2400" dirty="0">
                <a:solidFill>
                  <a:srgbClr val="008000"/>
                </a:solidFill>
                <a:sym typeface="Symbol" pitchFamily="18" charset="2"/>
              </a:rPr>
              <a:t>, particle lifetime, etc., </a:t>
            </a:r>
            <a:endParaRPr lang="en-GB" altLang="en-US" sz="2400" dirty="0">
              <a:solidFill>
                <a:srgbClr val="3333FF"/>
              </a:solidFill>
              <a:sym typeface="Symbol" pitchFamily="18" charset="2"/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n-GB" altLang="en-US" sz="2400" dirty="0" smtClean="0">
              <a:solidFill>
                <a:srgbClr val="3333FF"/>
              </a:solidFill>
              <a:sym typeface="Symbol" pitchFamily="18" charset="2"/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GB" altLang="en-US" sz="2400" dirty="0" smtClean="0">
                <a:solidFill>
                  <a:srgbClr val="3333FF"/>
                </a:solidFill>
                <a:sym typeface="Symbol" pitchFamily="18" charset="2"/>
              </a:rPr>
              <a:t>and </a:t>
            </a:r>
            <a:r>
              <a:rPr lang="en-GB" altLang="en-US" sz="2400" dirty="0">
                <a:solidFill>
                  <a:srgbClr val="3333FF"/>
                </a:solidFill>
                <a:sym typeface="Symbol" pitchFamily="18" charset="2"/>
              </a:rPr>
              <a:t>gas lifetime defined as:</a:t>
            </a:r>
            <a:endParaRPr lang="en-GB" altLang="en-US" sz="3600" dirty="0">
              <a:solidFill>
                <a:srgbClr val="3333FF"/>
              </a:solidFill>
              <a:sym typeface="Symbol" pitchFamily="18" charset="2"/>
            </a:endParaRPr>
          </a:p>
        </p:txBody>
      </p:sp>
      <p:graphicFrame>
        <p:nvGraphicFramePr>
          <p:cNvPr id="21" name="Object 20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588340"/>
              </p:ext>
            </p:extLst>
          </p:nvPr>
        </p:nvGraphicFramePr>
        <p:xfrm>
          <a:off x="3275856" y="2132856"/>
          <a:ext cx="1828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3" imgW="1079500" imgH="228600" progId="Equation.3">
                  <p:embed/>
                </p:oleObj>
              </mc:Choice>
              <mc:Fallback>
                <p:oleObj name="Equation" r:id="rId3" imgW="107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132856"/>
                        <a:ext cx="18288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65837"/>
              </p:ext>
            </p:extLst>
          </p:nvPr>
        </p:nvGraphicFramePr>
        <p:xfrm>
          <a:off x="4211960" y="4797152"/>
          <a:ext cx="2091616" cy="61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5" imgW="850531" imgH="241195" progId="Equation.3">
                  <p:embed/>
                </p:oleObj>
              </mc:Choice>
              <mc:Fallback>
                <p:oleObj name="Equation" r:id="rId5" imgW="85053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797152"/>
                        <a:ext cx="2091616" cy="617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9480"/>
              </p:ext>
            </p:extLst>
          </p:nvPr>
        </p:nvGraphicFramePr>
        <p:xfrm>
          <a:off x="4572000" y="3893044"/>
          <a:ext cx="3312457" cy="717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7" imgW="1167893" imgH="253890" progId="Equation.DSMT4">
                  <p:embed/>
                </p:oleObj>
              </mc:Choice>
              <mc:Fallback>
                <p:oleObj name="Equation" r:id="rId7" imgW="116789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93044"/>
                        <a:ext cx="3312457" cy="717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075"/>
          <p:cNvSpPr txBox="1">
            <a:spLocks noChangeArrowheads="1"/>
          </p:cNvSpPr>
          <p:nvPr/>
        </p:nvSpPr>
        <p:spPr bwMode="auto">
          <a:xfrm>
            <a:off x="971600" y="5673558"/>
            <a:ext cx="5112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ym typeface="Wingdings" pitchFamily="2" charset="2"/>
              </a:rPr>
              <a:t> </a:t>
            </a:r>
            <a:r>
              <a:rPr lang="en-GB" sz="2800" dirty="0">
                <a:sym typeface="Wingdings" pitchFamily="2" charset="2"/>
              </a:rPr>
              <a:t>i.e. there must be: 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GB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gas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</a:t>
            </a:r>
            <a:r>
              <a:rPr lang="en-GB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beam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0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484784"/>
            <a:ext cx="9180766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GB" altLang="en-US" b="1" i="1" baseline="-25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gas</a:t>
            </a:r>
            <a:r>
              <a:rPr lang="en-GB" altLang="en-US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 </a:t>
            </a:r>
            <a:r>
              <a:rPr lang="en-GB" altLang="en-US" b="1" i="1" baseline="-25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beam</a:t>
            </a:r>
            <a:r>
              <a:rPr lang="en-GB" altLang="en-US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altLang="en-US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(for storage rings</a:t>
            </a:r>
            <a:r>
              <a:rPr lang="en-GB" altLang="en-US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endParaRPr lang="en-GB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beam loss rate due to a beam-gas interaction is tolerable 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en-US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altLang="en-US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linacs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GB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beam properties (ex.: 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emittance) </a:t>
            </a:r>
            <a:r>
              <a:rPr lang="en-GB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aren’t affected by a beam-gas 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interaction;</a:t>
            </a:r>
            <a:endParaRPr lang="en-GB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The detector operation isn’t affected by a beam-gas 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interaction </a:t>
            </a:r>
            <a:r>
              <a:rPr lang="en-GB" altLang="en-US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debries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Residual radiation of vacuum chamber and equipment in an accelerator tunnel due to a beam-gas interaction is 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tolerable;</a:t>
            </a:r>
            <a:endParaRPr lang="en-GB" altLang="en-US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Radiation safety criteria during accelerator operation is </a:t>
            </a:r>
            <a:r>
              <a:rPr lang="en-GB" alt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met.</a:t>
            </a:r>
            <a:endParaRPr lang="en-GB" altLang="en-US" sz="4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76064"/>
          </a:xfrm>
        </p:spPr>
        <p:txBody>
          <a:bodyPr/>
          <a:lstStyle/>
          <a:p>
            <a:r>
              <a:rPr lang="en-GB" altLang="en-US" sz="2800" dirty="0" smtClean="0">
                <a:sym typeface="Wingdings" pitchFamily="2" charset="2"/>
              </a:rPr>
              <a:t>Main </a:t>
            </a:r>
            <a:r>
              <a:rPr lang="en-GB" altLang="en-US" sz="2800" dirty="0">
                <a:sym typeface="Wingdings" pitchFamily="2" charset="2"/>
              </a:rPr>
              <a:t>criteria</a:t>
            </a:r>
            <a:r>
              <a:rPr lang="en-GB" altLang="en-US" sz="2800" dirty="0"/>
              <a:t> for ‘good vacuum’ for the </a:t>
            </a:r>
            <a:r>
              <a:rPr lang="en-GB" altLang="en-US" sz="2800" dirty="0" smtClean="0"/>
              <a:t>accelerators</a:t>
            </a:r>
            <a:endParaRPr lang="en-GB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4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968552"/>
          </a:xfrm>
        </p:spPr>
        <p:txBody>
          <a:bodyPr/>
          <a:lstStyle/>
          <a:p>
            <a:r>
              <a:rPr lang="en-GB" altLang="en-US" sz="2400" dirty="0"/>
              <a:t>From such considerations, the accelerator physicist will calculate the </a:t>
            </a:r>
            <a:r>
              <a:rPr lang="en-GB" altLang="en-US" sz="2400" b="1" i="1" u="sng" dirty="0"/>
              <a:t>permissible beam-gas interactions</a:t>
            </a:r>
            <a:r>
              <a:rPr lang="en-GB" altLang="en-US" sz="2400" b="1" i="1" dirty="0"/>
              <a:t> </a:t>
            </a:r>
            <a:r>
              <a:rPr lang="en-GB" altLang="en-US" sz="2400" b="1" i="1" dirty="0" smtClean="0"/>
              <a:t> </a:t>
            </a:r>
            <a:r>
              <a:rPr lang="en-GB" altLang="en-US" sz="2400" dirty="0" smtClean="0"/>
              <a:t>to </a:t>
            </a:r>
            <a:r>
              <a:rPr lang="en-GB" altLang="en-US" sz="2400" dirty="0"/>
              <a:t>give the desired performance of the accelerator</a:t>
            </a:r>
          </a:p>
          <a:p>
            <a:r>
              <a:rPr lang="en-GB" altLang="en-US" sz="2400" dirty="0">
                <a:solidFill>
                  <a:srgbClr val="D07C00"/>
                </a:solidFill>
              </a:rPr>
              <a:t>For this a </a:t>
            </a:r>
            <a:r>
              <a:rPr lang="en-GB" altLang="en-US" sz="2400" b="1" i="1" dirty="0">
                <a:solidFill>
                  <a:srgbClr val="D07C00"/>
                </a:solidFill>
              </a:rPr>
              <a:t>basic design </a:t>
            </a:r>
            <a:r>
              <a:rPr lang="en-GB" altLang="en-US" sz="2400" dirty="0">
                <a:solidFill>
                  <a:srgbClr val="D07C00"/>
                </a:solidFill>
              </a:rPr>
              <a:t>(lattice and apertures) will be required</a:t>
            </a:r>
          </a:p>
          <a:p>
            <a:r>
              <a:rPr lang="en-GB" altLang="en-US" sz="2400" dirty="0" smtClean="0">
                <a:solidFill>
                  <a:srgbClr val="C00000"/>
                </a:solidFill>
              </a:rPr>
              <a:t>The </a:t>
            </a:r>
            <a:r>
              <a:rPr lang="en-GB" altLang="en-US" sz="2400" dirty="0">
                <a:solidFill>
                  <a:srgbClr val="C00000"/>
                </a:solidFill>
              </a:rPr>
              <a:t>vacuum specification will then (ideally) be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rgbClr val="7030A0"/>
                </a:solidFill>
              </a:rPr>
              <a:t>a set of </a:t>
            </a:r>
            <a:r>
              <a:rPr lang="en-GB" altLang="en-US" sz="2000" b="1" i="1" dirty="0">
                <a:solidFill>
                  <a:srgbClr val="7030A0"/>
                </a:solidFill>
              </a:rPr>
              <a:t>number densities </a:t>
            </a:r>
            <a:r>
              <a:rPr lang="en-GB" altLang="en-US" sz="2000" dirty="0">
                <a:solidFill>
                  <a:srgbClr val="7030A0"/>
                </a:solidFill>
              </a:rPr>
              <a:t>of likely gas species at all points around the machine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rgbClr val="008000"/>
                </a:solidFill>
              </a:rPr>
              <a:t>Specify </a:t>
            </a:r>
            <a:r>
              <a:rPr lang="en-GB" altLang="en-US" sz="2000" b="1" i="1" dirty="0">
                <a:solidFill>
                  <a:srgbClr val="008000"/>
                </a:solidFill>
              </a:rPr>
              <a:t>when</a:t>
            </a:r>
            <a:r>
              <a:rPr lang="en-GB" altLang="en-US" sz="2000" dirty="0">
                <a:solidFill>
                  <a:srgbClr val="008000"/>
                </a:solidFill>
              </a:rPr>
              <a:t> these </a:t>
            </a:r>
            <a:r>
              <a:rPr lang="en-GB" altLang="en-US" sz="2000" dirty="0" smtClean="0">
                <a:solidFill>
                  <a:srgbClr val="008000"/>
                </a:solidFill>
              </a:rPr>
              <a:t>spec. </a:t>
            </a:r>
            <a:r>
              <a:rPr lang="en-GB" altLang="en-US" sz="2000" dirty="0">
                <a:solidFill>
                  <a:srgbClr val="008000"/>
                </a:solidFill>
              </a:rPr>
              <a:t>should be reached in respect to a machine lifetime (ex. after 100 </a:t>
            </a:r>
            <a:r>
              <a:rPr lang="en-GB" altLang="en-US" sz="2000" dirty="0" err="1">
                <a:solidFill>
                  <a:srgbClr val="008000"/>
                </a:solidFill>
              </a:rPr>
              <a:t>A</a:t>
            </a:r>
            <a:r>
              <a:rPr lang="en-GB" altLang="en-US" sz="2000" dirty="0" err="1">
                <a:solidFill>
                  <a:srgbClr val="008000"/>
                </a:solidFill>
                <a:sym typeface="Symbol" pitchFamily="18" charset="2"/>
              </a:rPr>
              <a:t>hr</a:t>
            </a:r>
            <a:r>
              <a:rPr lang="en-GB" altLang="en-US" sz="2000" dirty="0">
                <a:solidFill>
                  <a:srgbClr val="008000"/>
                </a:solidFill>
                <a:sym typeface="Symbol" pitchFamily="18" charset="2"/>
              </a:rPr>
              <a:t>, after 1</a:t>
            </a:r>
            <a:r>
              <a:rPr lang="en-GB" altLang="en-US" sz="2000" baseline="30000" dirty="0">
                <a:solidFill>
                  <a:srgbClr val="008000"/>
                </a:solidFill>
                <a:sym typeface="Symbol" pitchFamily="18" charset="2"/>
              </a:rPr>
              <a:t>st</a:t>
            </a:r>
            <a:r>
              <a:rPr lang="en-GB" altLang="en-US" sz="2000" dirty="0">
                <a:solidFill>
                  <a:srgbClr val="008000"/>
                </a:solidFill>
                <a:sym typeface="Symbol" pitchFamily="18" charset="2"/>
              </a:rPr>
              <a:t> year of operation, etc.</a:t>
            </a:r>
            <a:r>
              <a:rPr lang="en-GB" altLang="en-US" sz="2000" dirty="0">
                <a:solidFill>
                  <a:srgbClr val="008000"/>
                </a:solidFill>
              </a:rPr>
              <a:t>) </a:t>
            </a:r>
            <a:endParaRPr lang="en-GB" altLang="en-US" sz="2000" dirty="0" smtClean="0">
              <a:solidFill>
                <a:srgbClr val="008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rgbClr val="0070C0"/>
                </a:solidFill>
              </a:rPr>
              <a:t>Specify </a:t>
            </a:r>
            <a:r>
              <a:rPr lang="en-GB" altLang="en-US" sz="2000" b="1" i="1" dirty="0" smtClean="0">
                <a:solidFill>
                  <a:srgbClr val="0070C0"/>
                </a:solidFill>
              </a:rPr>
              <a:t>locations</a:t>
            </a:r>
            <a:r>
              <a:rPr lang="en-GB" altLang="en-US" sz="2000" dirty="0" smtClean="0">
                <a:solidFill>
                  <a:srgbClr val="0070C0"/>
                </a:solidFill>
              </a:rPr>
              <a:t> </a:t>
            </a:r>
            <a:r>
              <a:rPr lang="en-GB" altLang="en-US" sz="2000" dirty="0">
                <a:solidFill>
                  <a:srgbClr val="0070C0"/>
                </a:solidFill>
              </a:rPr>
              <a:t>where these spec. should be </a:t>
            </a:r>
            <a:r>
              <a:rPr lang="en-GB" altLang="en-US" sz="2000" dirty="0" smtClean="0">
                <a:solidFill>
                  <a:srgbClr val="0070C0"/>
                </a:solidFill>
              </a:rPr>
              <a:t>met: </a:t>
            </a:r>
          </a:p>
          <a:p>
            <a:pPr lvl="2"/>
            <a:r>
              <a:rPr lang="en-GB" altLang="en-US" sz="2000" dirty="0" smtClean="0">
                <a:solidFill>
                  <a:srgbClr val="0070C0"/>
                </a:solidFill>
              </a:rPr>
              <a:t>average or maximum value for the sector, ring, section;</a:t>
            </a:r>
          </a:p>
          <a:p>
            <a:pPr lvl="2"/>
            <a:r>
              <a:rPr lang="en-GB" altLang="en-US" sz="2000" dirty="0">
                <a:solidFill>
                  <a:srgbClr val="0070C0"/>
                </a:solidFill>
              </a:rPr>
              <a:t>s</a:t>
            </a:r>
            <a:r>
              <a:rPr lang="en-GB" altLang="en-US" sz="2000" dirty="0" smtClean="0">
                <a:solidFill>
                  <a:srgbClr val="0070C0"/>
                </a:solidFill>
              </a:rPr>
              <a:t>pecific local pressure at specified component(s) </a:t>
            </a:r>
            <a:endParaRPr lang="en-GB" altLang="en-US" sz="2000" dirty="0">
              <a:solidFill>
                <a:srgbClr val="0070C0"/>
              </a:solidFill>
            </a:endParaRP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76064"/>
          </a:xfrm>
        </p:spPr>
        <p:txBody>
          <a:bodyPr/>
          <a:lstStyle/>
          <a:p>
            <a:r>
              <a:rPr lang="en-GB" altLang="en-US" dirty="0"/>
              <a:t>Accelerator Vacuum Specification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525344"/>
            <a:ext cx="1905000" cy="304078"/>
          </a:xfrm>
        </p:spPr>
        <p:txBody>
          <a:bodyPr/>
          <a:lstStyle/>
          <a:p>
            <a:pPr>
              <a:defRPr/>
            </a:pPr>
            <a:fld id="{8528254A-2C2F-494D-8933-173F93B0D7C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1905000" cy="313184"/>
          </a:xfrm>
        </p:spPr>
        <p:txBody>
          <a:bodyPr/>
          <a:lstStyle/>
          <a:p>
            <a:pPr>
              <a:defRPr/>
            </a:pPr>
            <a:r>
              <a:rPr lang="en-GB" smtClean="0"/>
              <a:t>O.B. Malyshev</a:t>
            </a:r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99792" y="6471199"/>
            <a:ext cx="3888432" cy="386801"/>
          </a:xfrm>
        </p:spPr>
        <p:txBody>
          <a:bodyPr/>
          <a:lstStyle/>
          <a:p>
            <a:pPr>
              <a:defRPr/>
            </a:pPr>
            <a:r>
              <a:rPr lang="en-GB" smtClean="0"/>
              <a:t>Beam Dynamics meets Vacuum, Collimations and Surfaces 8-10 March, Karlsruhe,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3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heme STFC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 eaLnBrk="1" hangingPunct="1">
          <a:buFont typeface="Arial" pitchFamily="34" charset="0"/>
          <a:buChar char="•"/>
          <a:defRPr sz="2000" dirty="0">
            <a:sym typeface="Symbol" pitchFamily="18" charset="2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STFC</Template>
  <TotalTime>51388</TotalTime>
  <Words>3308</Words>
  <Application>Microsoft Office PowerPoint</Application>
  <PresentationFormat>On-screen Show (4:3)</PresentationFormat>
  <Paragraphs>530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3_Theme STFC-1</vt:lpstr>
      <vt:lpstr>Equation</vt:lpstr>
      <vt:lpstr>Document</vt:lpstr>
      <vt:lpstr>Residual gas and surfaces  in vacuum specification  for particle accelerators</vt:lpstr>
      <vt:lpstr>Outline</vt:lpstr>
      <vt:lpstr>Introduction</vt:lpstr>
      <vt:lpstr>PowerPoint Presentation</vt:lpstr>
      <vt:lpstr>‘Typical’ vacuum specification  for particle accelerators</vt:lpstr>
      <vt:lpstr>Vacuum required in the particle accelerators</vt:lpstr>
      <vt:lpstr>What vacuum is required in storage rings</vt:lpstr>
      <vt:lpstr>Main criteria for ‘good vacuum’ for the accelerators</vt:lpstr>
      <vt:lpstr>Accelerator Vacuum Specification</vt:lpstr>
      <vt:lpstr>Examples of vacuum specification for a high energy particle accelerators and components</vt:lpstr>
      <vt:lpstr>Could an Accelerator Be Built in Space?</vt:lpstr>
      <vt:lpstr>Accelerator in the space </vt:lpstr>
      <vt:lpstr>Vacuum vessel</vt:lpstr>
      <vt:lpstr>Beam size and a vacuum chamber</vt:lpstr>
      <vt:lpstr>Transition in shapes</vt:lpstr>
      <vt:lpstr>Pumping ports, holes and slots</vt:lpstr>
      <vt:lpstr>Accelerator Vacuum Design</vt:lpstr>
      <vt:lpstr>Why is meeting a vacuum specification not a simple process?</vt:lpstr>
      <vt:lpstr>Beam induced vacuum processes</vt:lpstr>
      <vt:lpstr>Synchrotron radiation  and vacuum chamber walls</vt:lpstr>
      <vt:lpstr>ESD</vt:lpstr>
      <vt:lpstr>SEY</vt:lpstr>
      <vt:lpstr>Sources of Gas in a Vacuum System: ISD</vt:lpstr>
      <vt:lpstr>Two concepts of the ideal vacuum chamber</vt:lpstr>
      <vt:lpstr>NEG coated vacuum chamber under SR</vt:lpstr>
      <vt:lpstr>What the NEG coating does</vt:lpstr>
      <vt:lpstr>Vacuum Chamber at Low Temperature: PSD and Recycling</vt:lpstr>
      <vt:lpstr>Vacuum Chamber at Low Temperature: Molecular Cracking</vt:lpstr>
      <vt:lpstr>‘Homeless’ problems</vt:lpstr>
      <vt:lpstr>Ion trapping instability with the negatively charged beams</vt:lpstr>
      <vt:lpstr>BIEM and e-cloud</vt:lpstr>
      <vt:lpstr>Sources of electrons and their mitigation techniques </vt:lpstr>
      <vt:lpstr>Ion Induced Pressure Instability</vt:lpstr>
      <vt:lpstr>Critical current</vt:lpstr>
      <vt:lpstr>Heavy Ion Induced Pressure Instability</vt:lpstr>
      <vt:lpstr>Surface resistance, beam impedance</vt:lpstr>
      <vt:lpstr>Uncertainties in Calculation of Vacuum System</vt:lpstr>
      <vt:lpstr>Vacuum Chamber at Low Temperature: P and n!</vt:lpstr>
      <vt:lpstr>Conclusions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Photocathode Research at Daresbury Laboratory</dc:title>
  <dc:creator>Noakes, Tim (STFC,DL,AST)</dc:creator>
  <cp:lastModifiedBy>Oleg</cp:lastModifiedBy>
  <cp:revision>226</cp:revision>
  <dcterms:created xsi:type="dcterms:W3CDTF">2012-01-09T16:26:34Z</dcterms:created>
  <dcterms:modified xsi:type="dcterms:W3CDTF">2017-03-08T06:45:10Z</dcterms:modified>
</cp:coreProperties>
</file>