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92" r:id="rId3"/>
    <p:sldId id="293" r:id="rId4"/>
    <p:sldId id="327" r:id="rId5"/>
    <p:sldId id="320" r:id="rId6"/>
    <p:sldId id="328" r:id="rId7"/>
    <p:sldId id="311" r:id="rId8"/>
    <p:sldId id="312" r:id="rId9"/>
    <p:sldId id="295" r:id="rId10"/>
    <p:sldId id="321" r:id="rId11"/>
    <p:sldId id="322" r:id="rId12"/>
    <p:sldId id="323" r:id="rId13"/>
    <p:sldId id="330" r:id="rId14"/>
    <p:sldId id="319" r:id="rId15"/>
    <p:sldId id="324" r:id="rId16"/>
    <p:sldId id="300" r:id="rId17"/>
    <p:sldId id="302" r:id="rId18"/>
    <p:sldId id="331" r:id="rId19"/>
    <p:sldId id="326" r:id="rId20"/>
    <p:sldId id="282" r:id="rId21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7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5A6D-858A-4B8B-ACA6-8C0506A47FCA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0506F-A15B-421D-96BB-A7047BFAB5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0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2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6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46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6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8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5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59C2F-C147-4FD1-B52D-85062CA8D9FD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2B6D-25A5-4C68-8396-7E6B2F3550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5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836712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90"/>
                </a:solidFill>
              </a:rPr>
              <a:t>Beam Dynamics and Vacuum Challenges in Present Light Sources and Future Low-Emittance Rings</a:t>
            </a:r>
            <a:endParaRPr lang="en-GB" sz="3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29221" y="4458577"/>
            <a:ext cx="6813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b="1" dirty="0" smtClean="0">
                <a:latin typeface="+mj-lt"/>
              </a:rPr>
              <a:t>8-10 March 2017, Karlsruhe</a:t>
            </a:r>
            <a:endParaRPr lang="en-GB" sz="2000" b="1" dirty="0">
              <a:latin typeface="+mj-lt"/>
            </a:endParaRPr>
          </a:p>
          <a:p>
            <a:pPr algn="ctr">
              <a:lnSpc>
                <a:spcPts val="1800"/>
              </a:lnSpc>
            </a:pPr>
            <a:r>
              <a:rPr lang="en-GB" sz="2000" b="1" dirty="0" smtClean="0">
                <a:latin typeface="+mj-lt"/>
              </a:rPr>
              <a:t>Karlsruhe Institute of Technology Campus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678" y="5301208"/>
            <a:ext cx="358463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700" dirty="0">
                <a:cs typeface="Arial Black" charset="0"/>
              </a:rPr>
              <a:t>Ryutaro Nagaoka </a:t>
            </a:r>
            <a:r>
              <a:rPr lang="it-IT" sz="1700" dirty="0" smtClean="0"/>
              <a:t>(Synchrotron SOLEIL</a:t>
            </a:r>
            <a:r>
              <a:rPr lang="it-IT" sz="1700" dirty="0">
                <a:solidFill>
                  <a:srgbClr val="000090"/>
                </a:solidFill>
              </a:rPr>
              <a:t>)</a:t>
            </a:r>
            <a:endParaRPr lang="it-IT" sz="1700" i="1" dirty="0">
              <a:solidFill>
                <a:srgbClr val="000090"/>
              </a:solidFill>
            </a:endParaRPr>
          </a:p>
        </p:txBody>
      </p:sp>
      <p:pic>
        <p:nvPicPr>
          <p:cNvPr id="11" name="Picture 27" descr="logo officiel quadri tif_30 mai 199 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0839" y="5797245"/>
            <a:ext cx="1489903" cy="795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3" y="2955476"/>
            <a:ext cx="7460839" cy="11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8" y="5238921"/>
            <a:ext cx="1231279" cy="14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60016" y="260648"/>
            <a:ext cx="709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ym typeface="Symbol"/>
              </a:rPr>
              <a:t>2)  Some examples of the i</a:t>
            </a:r>
            <a:r>
              <a:rPr lang="en-US" b="1" u="sng" dirty="0" smtClean="0"/>
              <a:t>mpact of vacuum chamber impedance</a:t>
            </a:r>
            <a:endParaRPr lang="en-US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385836" y="764704"/>
            <a:ext cx="195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Calibri" panose="020F0502020204030204" pitchFamily="34" charset="0"/>
                <a:sym typeface="Symbol"/>
              </a:rPr>
              <a:t>  SOLEIL f</a:t>
            </a:r>
            <a:r>
              <a:rPr lang="en-US" sz="1600" b="1" u="sng" dirty="0" smtClean="0">
                <a:latin typeface="Calibri" panose="020F0502020204030204" pitchFamily="34" charset="0"/>
              </a:rPr>
              <a:t>lange</a:t>
            </a:r>
            <a:endParaRPr lang="en-US" sz="1600" b="1" u="sng" dirty="0">
              <a:latin typeface="Calibri" panose="020F0502020204030204" pitchFamily="34" charset="0"/>
            </a:endParaRPr>
          </a:p>
        </p:txBody>
      </p:sp>
      <p:pic>
        <p:nvPicPr>
          <p:cNvPr id="15" name="Picture 4" descr="Contact_15032004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0" y="1287912"/>
            <a:ext cx="10795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ontact_15032004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03" y="1290730"/>
            <a:ext cx="2305050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25110" y="3316192"/>
            <a:ext cx="179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Calibri" panose="020F0502020204030204" pitchFamily="34" charset="0"/>
                <a:sym typeface="Symbol"/>
              </a:rPr>
              <a:t>  SOLEIL </a:t>
            </a:r>
            <a:r>
              <a:rPr lang="en-US" sz="1600" b="1" u="sng" dirty="0" smtClean="0">
                <a:latin typeface="Calibri" panose="020F0502020204030204" pitchFamily="34" charset="0"/>
              </a:rPr>
              <a:t>BPM</a:t>
            </a:r>
            <a:endParaRPr lang="en-US" sz="1600" b="1" u="sng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" y="4062177"/>
            <a:ext cx="2016732" cy="12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7" y="3774490"/>
            <a:ext cx="2677757" cy="18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68" y="933981"/>
            <a:ext cx="2555800" cy="195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629823" y="1059845"/>
            <a:ext cx="2406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RF Shielding foil helps drastically suppress the flange impedance, but its possible </a:t>
            </a:r>
            <a:r>
              <a:rPr lang="en-US" sz="1600" dirty="0" err="1" smtClean="0">
                <a:latin typeface="Calibri" panose="020F0502020204030204" pitchFamily="34" charset="0"/>
              </a:rPr>
              <a:t>mis</a:t>
            </a:r>
            <a:r>
              <a:rPr lang="en-US" sz="1600" dirty="0" smtClean="0">
                <a:latin typeface="Calibri" panose="020F0502020204030204" pitchFamily="34" charset="0"/>
              </a:rPr>
              <a:t>-positioning may induce serious heating.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11180" y="5661248"/>
            <a:ext cx="865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spcAft>
                <a:spcPts val="10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- Malfunctioning of BPM button electrodes encountered are likely due to the heating due to the trapped mode at ~8 GHz.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94" y="3490985"/>
            <a:ext cx="3306194" cy="216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202655" y="598077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(R. Nagaoka et al., EPAC 2006, Edinburgh)</a:t>
            </a:r>
            <a:endParaRPr lang="en-US" sz="1400" i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10/20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8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1" y="739078"/>
            <a:ext cx="2093378" cy="148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27252" y="260648"/>
            <a:ext cx="292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Calibri" panose="020F0502020204030204" pitchFamily="34" charset="0"/>
                <a:sym typeface="Symbol"/>
              </a:rPr>
              <a:t>  SOLEIL i</a:t>
            </a:r>
            <a:r>
              <a:rPr lang="en-US" sz="1600" b="1" u="sng" dirty="0" smtClean="0">
                <a:latin typeface="Calibri" panose="020F0502020204030204" pitchFamily="34" charset="0"/>
              </a:rPr>
              <a:t>n-vacuum ID tapers</a:t>
            </a:r>
            <a:endParaRPr lang="en-US" sz="1600" b="1" u="sng" dirty="0">
              <a:latin typeface="Calibri" panose="020F0502020204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538026" y="189892"/>
            <a:ext cx="5005520" cy="1995367"/>
            <a:chOff x="3594100" y="1530350"/>
            <a:chExt cx="6481763" cy="2838450"/>
          </a:xfrm>
        </p:grpSpPr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100" y="1612900"/>
              <a:ext cx="64008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6"/>
            <p:cNvSpPr>
              <a:spLocks/>
            </p:cNvSpPr>
            <p:nvPr/>
          </p:nvSpPr>
          <p:spPr bwMode="auto">
            <a:xfrm>
              <a:off x="3617913" y="2139950"/>
              <a:ext cx="31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50</a:t>
              </a:r>
            </a:p>
          </p:txBody>
        </p:sp>
        <p:sp>
          <p:nvSpPr>
            <p:cNvPr id="15" name="Rectangle 7"/>
            <p:cNvSpPr>
              <a:spLocks/>
            </p:cNvSpPr>
            <p:nvPr/>
          </p:nvSpPr>
          <p:spPr bwMode="auto">
            <a:xfrm>
              <a:off x="3617913" y="2546350"/>
              <a:ext cx="31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40</a:t>
              </a:r>
            </a:p>
          </p:txBody>
        </p:sp>
        <p:sp>
          <p:nvSpPr>
            <p:cNvPr id="16" name="Rectangle 8"/>
            <p:cNvSpPr>
              <a:spLocks/>
            </p:cNvSpPr>
            <p:nvPr/>
          </p:nvSpPr>
          <p:spPr bwMode="auto">
            <a:xfrm>
              <a:off x="3617913" y="3625850"/>
              <a:ext cx="31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10</a:t>
              </a:r>
            </a:p>
          </p:txBody>
        </p:sp>
        <p:sp>
          <p:nvSpPr>
            <p:cNvPr id="17" name="Rectangle 9"/>
            <p:cNvSpPr>
              <a:spLocks/>
            </p:cNvSpPr>
            <p:nvPr/>
          </p:nvSpPr>
          <p:spPr bwMode="auto">
            <a:xfrm>
              <a:off x="3617913" y="1758950"/>
              <a:ext cx="31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60</a:t>
              </a:r>
            </a:p>
          </p:txBody>
        </p:sp>
        <p:sp>
          <p:nvSpPr>
            <p:cNvPr id="18" name="Rectangle 10"/>
            <p:cNvSpPr>
              <a:spLocks/>
            </p:cNvSpPr>
            <p:nvPr/>
          </p:nvSpPr>
          <p:spPr bwMode="auto">
            <a:xfrm>
              <a:off x="3617913" y="3308350"/>
              <a:ext cx="31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20</a:t>
              </a:r>
            </a:p>
          </p:txBody>
        </p:sp>
        <p:sp>
          <p:nvSpPr>
            <p:cNvPr id="19" name="Rectangle 11"/>
            <p:cNvSpPr>
              <a:spLocks/>
            </p:cNvSpPr>
            <p:nvPr/>
          </p:nvSpPr>
          <p:spPr bwMode="auto">
            <a:xfrm>
              <a:off x="3617913" y="2927350"/>
              <a:ext cx="31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30</a:t>
              </a:r>
            </a:p>
          </p:txBody>
        </p:sp>
        <p:sp>
          <p:nvSpPr>
            <p:cNvPr id="20" name="Rectangle 12"/>
            <p:cNvSpPr>
              <a:spLocks/>
            </p:cNvSpPr>
            <p:nvPr/>
          </p:nvSpPr>
          <p:spPr bwMode="auto">
            <a:xfrm>
              <a:off x="9644063" y="1530350"/>
              <a:ext cx="431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300</a:t>
              </a:r>
            </a:p>
          </p:txBody>
        </p:sp>
        <p:sp>
          <p:nvSpPr>
            <p:cNvPr id="21" name="Rectangle 13"/>
            <p:cNvSpPr>
              <a:spLocks/>
            </p:cNvSpPr>
            <p:nvPr/>
          </p:nvSpPr>
          <p:spPr bwMode="auto">
            <a:xfrm>
              <a:off x="9644063" y="2317750"/>
              <a:ext cx="431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200</a:t>
              </a:r>
            </a:p>
          </p:txBody>
        </p:sp>
        <p:sp>
          <p:nvSpPr>
            <p:cNvPr id="22" name="Rectangle 14"/>
            <p:cNvSpPr>
              <a:spLocks/>
            </p:cNvSpPr>
            <p:nvPr/>
          </p:nvSpPr>
          <p:spPr bwMode="auto">
            <a:xfrm>
              <a:off x="9644063" y="3105150"/>
              <a:ext cx="431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ea typeface="Gill Sans" charset="0"/>
                  <a:cs typeface="Gill Sans" charset="0"/>
                </a:rPr>
                <a:t>100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7" y="2384343"/>
            <a:ext cx="2183162" cy="1448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3562681" y="2262521"/>
            <a:ext cx="4893686" cy="2030720"/>
            <a:chOff x="3604266" y="4746104"/>
            <a:chExt cx="6210300" cy="2413000"/>
          </a:xfrm>
        </p:grpSpPr>
        <p:grpSp>
          <p:nvGrpSpPr>
            <p:cNvPr id="25" name="Groupe 24"/>
            <p:cNvGrpSpPr/>
            <p:nvPr/>
          </p:nvGrpSpPr>
          <p:grpSpPr>
            <a:xfrm>
              <a:off x="3604266" y="4746104"/>
              <a:ext cx="6210300" cy="2413000"/>
              <a:chOff x="3587750" y="4546600"/>
              <a:chExt cx="6210300" cy="2413000"/>
            </a:xfrm>
          </p:grpSpPr>
          <p:pic>
            <p:nvPicPr>
              <p:cNvPr id="27" name="Picture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7750" y="4546600"/>
                <a:ext cx="6210300" cy="241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15"/>
              <p:cNvSpPr>
                <a:spLocks/>
              </p:cNvSpPr>
              <p:nvPr/>
            </p:nvSpPr>
            <p:spPr bwMode="auto">
              <a:xfrm>
                <a:off x="5945188" y="5600700"/>
                <a:ext cx="13081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 algn="l">
                  <a:spcBef>
                    <a:spcPts val="800"/>
                  </a:spcBef>
                </a:pPr>
                <a:r>
                  <a:rPr lang="en-US" sz="1200" b="1" dirty="0" smtClean="0">
                    <a:solidFill>
                      <a:schemeClr val="tx1"/>
                    </a:solidFill>
                    <a:latin typeface="Arial Unicode MS" charset="0"/>
                    <a:cs typeface="Arial Unicode MS" charset="0"/>
                    <a:sym typeface="Arial Unicode MS" charset="0"/>
                  </a:rPr>
                  <a:t>Temperatures</a:t>
                </a:r>
                <a:endParaRPr lang="en-US" sz="1200" b="1" dirty="0">
                  <a:solidFill>
                    <a:schemeClr val="tx1"/>
                  </a:solidFill>
                  <a:latin typeface="Arial Unicode MS" charset="0"/>
                  <a:cs typeface="Arial Unicode MS" charset="0"/>
                  <a:sym typeface="Arial Unicode MS" charset="0"/>
                </a:endParaRPr>
              </a:p>
            </p:txBody>
          </p:sp>
          <p:sp>
            <p:nvSpPr>
              <p:cNvPr id="29" name="Rectangle 16"/>
              <p:cNvSpPr>
                <a:spLocks/>
              </p:cNvSpPr>
              <p:nvPr/>
            </p:nvSpPr>
            <p:spPr bwMode="auto">
              <a:xfrm>
                <a:off x="4168775" y="5110163"/>
                <a:ext cx="83921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bIns="50800"/>
              <a:lstStyle/>
              <a:p>
                <a:pPr algn="l">
                  <a:spcBef>
                    <a:spcPts val="800"/>
                  </a:spcBef>
                </a:pPr>
                <a:r>
                  <a:rPr lang="en-US" sz="1200" b="1" dirty="0" smtClean="0">
                    <a:solidFill>
                      <a:srgbClr val="00B050"/>
                    </a:solidFill>
                    <a:latin typeface="Arial Unicode MS" charset="0"/>
                    <a:cs typeface="Arial Unicode MS" charset="0"/>
                    <a:sym typeface="Arial Unicode MS" charset="0"/>
                  </a:rPr>
                  <a:t>ID Gap</a:t>
                </a:r>
                <a:endParaRPr lang="en-US" sz="1200" b="1" dirty="0">
                  <a:solidFill>
                    <a:srgbClr val="00B050"/>
                  </a:solidFill>
                  <a:latin typeface="Arial Unicode MS" charset="0"/>
                  <a:cs typeface="Arial Unicode MS" charset="0"/>
                  <a:sym typeface="Arial Unicode MS" charset="0"/>
                </a:endParaRPr>
              </a:p>
            </p:txBody>
          </p:sp>
        </p:grpSp>
        <p:sp>
          <p:nvSpPr>
            <p:cNvPr id="26" name="Rectangle 15"/>
            <p:cNvSpPr>
              <a:spLocks/>
            </p:cNvSpPr>
            <p:nvPr/>
          </p:nvSpPr>
          <p:spPr bwMode="auto">
            <a:xfrm>
              <a:off x="5873699" y="5040319"/>
              <a:ext cx="1308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bIns="50800"/>
            <a:lstStyle/>
            <a:p>
              <a:pPr algn="l">
                <a:spcBef>
                  <a:spcPts val="800"/>
                </a:spcBef>
              </a:pPr>
              <a:r>
                <a:rPr lang="en-US" sz="1200" b="1" dirty="0" smtClean="0">
                  <a:solidFill>
                    <a:srgbClr val="0070C0"/>
                  </a:solidFill>
                  <a:latin typeface="Arial Unicode MS" charset="0"/>
                  <a:cs typeface="Arial Unicode MS" charset="0"/>
                  <a:sym typeface="Arial Unicode MS" charset="0"/>
                </a:rPr>
                <a:t>Beam current</a:t>
              </a:r>
              <a:endParaRPr lang="en-US" sz="1200" b="1" dirty="0">
                <a:solidFill>
                  <a:srgbClr val="0070C0"/>
                </a:solidFill>
                <a:latin typeface="Arial Unicode MS" charset="0"/>
                <a:cs typeface="Arial Unicode MS" charset="0"/>
                <a:sym typeface="Arial Unicode MS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00976" y="393305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In-vacuum taper structure: Initial (above). Improved (below)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2011" y="4317434"/>
            <a:ext cx="531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Monitoring of heating in a taper with the 1</a:t>
            </a:r>
            <a:r>
              <a:rPr lang="en-US" sz="1400" i="1" baseline="30000" dirty="0" smtClean="0">
                <a:latin typeface="Calibri" panose="020F0502020204030204" pitchFamily="34" charset="0"/>
              </a:rPr>
              <a:t>st</a:t>
            </a:r>
            <a:r>
              <a:rPr lang="en-US" sz="1400" i="1" dirty="0" smtClean="0">
                <a:latin typeface="Calibri" panose="020F0502020204030204" pitchFamily="34" charset="0"/>
              </a:rPr>
              <a:t> design (above) and absence of heating with the improved design (below) 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976" y="4941168"/>
            <a:ext cx="8369054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9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-   Initial tapers creating a cavity structure when the ID gap was opened had a serious problem of beam-induced heating   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  H</a:t>
            </a:r>
            <a:r>
              <a:rPr lang="en-US" sz="1600" dirty="0" smtClean="0">
                <a:latin typeface="Calibri" panose="020F0502020204030204" pitchFamily="34" charset="0"/>
              </a:rPr>
              <a:t>ad to be taken out and be replaced.</a:t>
            </a:r>
          </a:p>
          <a:p>
            <a:pPr marL="177800" indent="-177800">
              <a:spcAft>
                <a:spcPts val="9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-   New tapers greatly improved the heating issues. They could still occasionally exhibit heating problems when their expected movements are affected by mechanical defects.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31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11/20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3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19" y="260648"/>
            <a:ext cx="28497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47110" y="2564904"/>
            <a:ext cx="29173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i="1" dirty="0"/>
              <a:t>E. </a:t>
            </a:r>
            <a:r>
              <a:rPr lang="fi-FI" sz="1300" i="1" dirty="0" smtClean="0"/>
              <a:t>Karantzoulis et al., PRSTAB </a:t>
            </a:r>
            <a:r>
              <a:rPr lang="fi-FI" sz="1300" b="1" i="1" dirty="0"/>
              <a:t>6</a:t>
            </a:r>
            <a:r>
              <a:rPr lang="fi-FI" sz="1300" i="1" dirty="0"/>
              <a:t>, 030703</a:t>
            </a:r>
            <a:endParaRPr lang="fr-FR" sz="1300" i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4" y="3686859"/>
            <a:ext cx="2359240" cy="180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44" y="3686859"/>
            <a:ext cx="3700323" cy="18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313970" y="3933056"/>
            <a:ext cx="1763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i="1" dirty="0" smtClean="0"/>
              <a:t>R. Nagaoka, EPAC 2004, </a:t>
            </a:r>
            <a:r>
              <a:rPr lang="fr-FR" sz="1300" i="1" dirty="0" err="1" smtClean="0"/>
              <a:t>Lucern</a:t>
            </a:r>
            <a:endParaRPr lang="fr-FR" sz="13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97207" y="332656"/>
            <a:ext cx="652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u="sng" dirty="0" smtClean="0">
                <a:sym typeface="Symbol"/>
              </a:rPr>
              <a:t>3)</a:t>
            </a:r>
            <a:r>
              <a:rPr lang="fr-FR" b="1" u="sng" dirty="0" smtClean="0"/>
              <a:t>  Impact of NEG </a:t>
            </a:r>
            <a:r>
              <a:rPr lang="fr-FR" b="1" u="sng" dirty="0" err="1" smtClean="0"/>
              <a:t>coating</a:t>
            </a:r>
            <a:r>
              <a:rPr lang="fr-FR" b="1" u="sng" dirty="0" smtClean="0"/>
              <a:t> in </a:t>
            </a:r>
            <a:r>
              <a:rPr lang="fr-FR" b="1" i="1" u="sng" dirty="0" err="1" smtClean="0"/>
              <a:t>LS</a:t>
            </a:r>
            <a:r>
              <a:rPr lang="fr-FR" b="1" u="sng" dirty="0" err="1" smtClean="0"/>
              <a:t>s</a:t>
            </a:r>
            <a:endParaRPr lang="fr-FR" b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432562" y="836226"/>
            <a:ext cx="5455300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800"/>
              </a:spcAft>
            </a:pPr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NEG coating, which turned out to be very effective in pumping the residual gases without pumping ports, is more and more used in ring-based LSs.</a:t>
            </a:r>
          </a:p>
          <a:p>
            <a:pPr marL="182563" indent="-182563">
              <a:spcAft>
                <a:spcPts val="800"/>
              </a:spcAft>
            </a:pPr>
            <a:r>
              <a:rPr lang="en-US" sz="1600" dirty="0">
                <a:sym typeface="Symbol"/>
              </a:rPr>
              <a:t>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SOLEIL is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LS that has as much as nearly half of the entire chamber NEG coated.</a:t>
            </a:r>
          </a:p>
          <a:p>
            <a:pPr marL="182563" indent="-182563">
              <a:spcAft>
                <a:spcPts val="800"/>
              </a:spcAft>
            </a:pPr>
            <a:r>
              <a:rPr lang="en-US" sz="1600" dirty="0">
                <a:sym typeface="Symbol"/>
              </a:rPr>
              <a:t>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Observation made at </a:t>
            </a:r>
            <a:r>
              <a:rPr lang="en-US" sz="1600" dirty="0" err="1" smtClean="0"/>
              <a:t>Elettra</a:t>
            </a:r>
            <a:r>
              <a:rPr lang="en-US" sz="1600" dirty="0" smtClean="0"/>
              <a:t>, however, had raised some concerns on the impedance.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445560" y="2911954"/>
            <a:ext cx="8254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n-US" sz="1600" dirty="0">
                <a:sym typeface="Symbol"/>
              </a:rPr>
              <a:t>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Analytical studies made showed an increase in </a:t>
            </a:r>
            <a:r>
              <a:rPr lang="en-US" sz="1600" i="1" dirty="0" err="1" smtClean="0"/>
              <a:t>ImZ</a:t>
            </a:r>
            <a:r>
              <a:rPr lang="en-US" sz="1600" i="1" dirty="0" smtClean="0"/>
              <a:t> by a factor ~2</a:t>
            </a:r>
            <a:r>
              <a:rPr lang="en-US" sz="1600" dirty="0" smtClean="0"/>
              <a:t>, but had to assume high resistivity &amp; coating thickness to explain quantitatively the </a:t>
            </a:r>
            <a:r>
              <a:rPr lang="en-US" sz="1600" dirty="0" err="1" smtClean="0"/>
              <a:t>Elettra</a:t>
            </a:r>
            <a:r>
              <a:rPr lang="en-US" sz="1600" dirty="0" smtClean="0"/>
              <a:t> result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74977" y="5805264"/>
            <a:ext cx="7337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Symbol"/>
              </a:rPr>
              <a:t> </a:t>
            </a:r>
            <a:r>
              <a:rPr lang="en-US" sz="1600" dirty="0" smtClean="0">
                <a:sym typeface="Wingdings" panose="05000000000000000000" pitchFamily="2" charset="2"/>
              </a:rPr>
              <a:t>For future </a:t>
            </a:r>
            <a:r>
              <a:rPr lang="en-US" sz="1600" i="1" dirty="0" smtClean="0">
                <a:sym typeface="Wingdings" panose="05000000000000000000" pitchFamily="2" charset="2"/>
              </a:rPr>
              <a:t>DLSR</a:t>
            </a:r>
            <a:r>
              <a:rPr lang="en-US" sz="1600" dirty="0" smtClean="0">
                <a:sym typeface="Wingdings" panose="05000000000000000000" pitchFamily="2" charset="2"/>
              </a:rPr>
              <a:t>s, NEG coating is expected to be an indispensable technology.</a:t>
            </a:r>
            <a:endParaRPr lang="en-US" sz="16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12/20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5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13/20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4" y="713096"/>
            <a:ext cx="5761086" cy="278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082" y="97797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At SOLEIL, the effect of NEG coating was also confirmed to contribute non-negligibly in the incoherent tune shifts arising from VC cross section asymmetry:</a:t>
            </a:r>
            <a:endParaRPr lang="en-US" sz="16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185540" y="3532826"/>
            <a:ext cx="885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 </a:t>
            </a:r>
            <a:r>
              <a:rPr lang="en-US" sz="1600" dirty="0" smtClean="0"/>
              <a:t>Damages of cables etc. were found to arise from fluorescence X-rays due to NEG coated VCs at SOLEIL:</a:t>
            </a:r>
            <a:endParaRPr lang="en-US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791134" y="5949280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(N. Hubert et al., “Radiation damages and </a:t>
            </a:r>
            <a:r>
              <a:rPr lang="en-US" sz="1400" i="1" dirty="0" smtClean="0"/>
              <a:t>characterization in the SOLEIL storage ring”, IBIC 2013)</a:t>
            </a:r>
            <a:endParaRPr lang="en-US" sz="1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732240" y="2348880"/>
            <a:ext cx="198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(P. Brunelle et al., PRAB</a:t>
            </a:r>
            <a:r>
              <a:rPr lang="en-US" sz="1400" i="1" dirty="0">
                <a:solidFill>
                  <a:prstClr val="black"/>
                </a:solidFill>
              </a:rPr>
              <a:t> </a:t>
            </a:r>
            <a:r>
              <a:rPr lang="en-US" sz="1400" b="1" i="1" dirty="0">
                <a:solidFill>
                  <a:prstClr val="black"/>
                </a:solidFill>
              </a:rPr>
              <a:t>19</a:t>
            </a:r>
            <a:r>
              <a:rPr lang="en-US" sz="1400" i="1" dirty="0">
                <a:solidFill>
                  <a:prstClr val="black"/>
                </a:solidFill>
              </a:rPr>
              <a:t>,044401 (2016)</a:t>
            </a:r>
            <a:r>
              <a:rPr lang="en-US" sz="1400" i="1" dirty="0"/>
              <a:t>)</a:t>
            </a:r>
            <a:endParaRPr lang="en-US" sz="1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5" y="3943388"/>
            <a:ext cx="3721915" cy="20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12" y="3888758"/>
            <a:ext cx="2136215" cy="206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0057" y="238047"/>
            <a:ext cx="6714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ym typeface="Symbol"/>
              </a:rPr>
              <a:t>4)  </a:t>
            </a:r>
            <a:r>
              <a:rPr lang="en-GB" sz="1600" b="1" u="sng" dirty="0" smtClean="0"/>
              <a:t>FBII arising from local out-gassing due to beam-induced  heating of VCs: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9278" y="579305"/>
            <a:ext cx="848836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  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 SOLEIL, transverse bunch-by-bunch feedback is routinely used to suppress resistive-wall (RW) instability. </a:t>
            </a:r>
          </a:p>
          <a:p>
            <a:pPr marL="182563" indent="-182563">
              <a:spcAft>
                <a:spcPts val="400"/>
              </a:spcAf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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However, depending upon the beam filling and intensity, beam-induced heating could trigger FBII via outgassing  and leads to </a:t>
            </a:r>
            <a:r>
              <a:rPr lang="en-GB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total beam losses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9278" y="1355449"/>
            <a:ext cx="7187317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 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Usually the beam is lost some 10 minutes </a:t>
            </a:r>
            <a:r>
              <a:rPr lang="en-GB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after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reaching the final current (500 mA)</a:t>
            </a:r>
          </a:p>
          <a:p>
            <a:pPr>
              <a:spcAft>
                <a:spcPts val="400"/>
              </a:spcAf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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sym typeface="Symbol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above interval of time as well as the </a:t>
            </a:r>
            <a:r>
              <a:rPr lang="en-GB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total beam loss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due to FBII remained as a big puzzle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2" y="2101996"/>
            <a:ext cx="6408712" cy="19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2" y="3980573"/>
            <a:ext cx="5899770" cy="22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770701" y="4149080"/>
            <a:ext cx="2266937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Experimental and numerical analyses lead us to conclude that over the time interval, the </a:t>
            </a:r>
            <a:r>
              <a:rPr lang="en-GB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local pressure keeps rising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up to the point when feedback hits its limit and becomes </a:t>
            </a:r>
            <a:r>
              <a:rPr lang="en-GB" sz="14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destructive</a:t>
            </a:r>
            <a:endParaRPr lang="en-GB" sz="14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14/20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281028" y="6033314"/>
            <a:ext cx="276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(</a:t>
            </a:r>
            <a:r>
              <a:rPr lang="en-GB" sz="1200" i="1" dirty="0">
                <a:solidFill>
                  <a:srgbClr val="000000"/>
                </a:solidFill>
              </a:rPr>
              <a:t>R. Nagaoka et al., TWIICE, SOLEIL 2014) 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4705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15/20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51" y="548680"/>
            <a:ext cx="4529687" cy="299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66498" y="364502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Courtesy R. Bartolini</a:t>
            </a:r>
            <a:endParaRPr lang="en-US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26365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3. </a:t>
            </a:r>
            <a:r>
              <a:rPr lang="en-US" sz="2000" b="1" u="sng" dirty="0" smtClean="0"/>
              <a:t>Future trends and issues in DLSRs </a:t>
            </a:r>
            <a:endParaRPr lang="en-GB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08004"/>
            <a:ext cx="5292419" cy="173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454249" y="5841365"/>
            <a:ext cx="450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Comparison between ESRF and ESRF-EBS, (M. Hahn</a:t>
            </a:r>
            <a:r>
              <a:rPr lang="en-US" sz="1200" i="1" dirty="0"/>
              <a:t>, </a:t>
            </a:r>
            <a:r>
              <a:rPr lang="fr-FR" sz="1200" i="1" dirty="0" smtClean="0"/>
              <a:t>3eme Rencontres  </a:t>
            </a:r>
            <a:r>
              <a:rPr lang="fr-FR" sz="1200" i="1" dirty="0"/>
              <a:t>Nationales </a:t>
            </a:r>
            <a:r>
              <a:rPr lang="fr-FR" sz="1200" i="1" dirty="0" smtClean="0"/>
              <a:t>du Réseau Technologies du Vide</a:t>
            </a:r>
            <a:r>
              <a:rPr lang="en-US" sz="1200" i="1" dirty="0" smtClean="0"/>
              <a:t>, Oct. 2016)</a:t>
            </a:r>
            <a:endParaRPr lang="en-US" sz="1200" i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4859"/>
              </p:ext>
            </p:extLst>
          </p:nvPr>
        </p:nvGraphicFramePr>
        <p:xfrm>
          <a:off x="683568" y="2284449"/>
          <a:ext cx="2664296" cy="560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5" imgW="1333440" imgH="279360" progId="Equation.DSMT4">
                  <p:embed/>
                </p:oleObj>
              </mc:Choice>
              <mc:Fallback>
                <p:oleObj name="Equation" r:id="rId5" imgW="1333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284449"/>
                        <a:ext cx="2664296" cy="560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83844" y="683406"/>
            <a:ext cx="3972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A global wave today to construct (or </a:t>
            </a:r>
            <a:r>
              <a:rPr lang="en-US" sz="1600" i="1" dirty="0" smtClean="0"/>
              <a:t>re-construct</a:t>
            </a:r>
            <a:r>
              <a:rPr lang="en-US" sz="1600" dirty="0" smtClean="0"/>
              <a:t>) ring-based LSs having the horizontal emittance  </a:t>
            </a:r>
            <a:r>
              <a:rPr lang="en-US" sz="1600" i="1" dirty="0" err="1" smtClean="0">
                <a:latin typeface="Symbol" panose="05050102010706020507" pitchFamily="18" charset="2"/>
              </a:rPr>
              <a:t>e</a:t>
            </a:r>
            <a:r>
              <a:rPr lang="en-US" sz="1600" i="1" baseline="-25000" dirty="0" err="1" smtClean="0"/>
              <a:t>H</a:t>
            </a:r>
            <a:r>
              <a:rPr lang="en-US" sz="1600" dirty="0" smtClean="0"/>
              <a:t>  by </a:t>
            </a:r>
            <a:r>
              <a:rPr lang="en-US" sz="1600" b="1" dirty="0" smtClean="0"/>
              <a:t>tens of factors </a:t>
            </a:r>
            <a:r>
              <a:rPr lang="en-US" sz="1600" dirty="0" smtClean="0"/>
              <a:t>below the “</a:t>
            </a:r>
            <a:r>
              <a:rPr lang="en-US" sz="1600" dirty="0" err="1" smtClean="0"/>
              <a:t>nm</a:t>
            </a:r>
            <a:r>
              <a:rPr lang="en-US" sz="1600" dirty="0" err="1" smtClean="0">
                <a:sym typeface="Symbol"/>
              </a:rPr>
              <a:t></a:t>
            </a:r>
            <a:r>
              <a:rPr lang="en-US" sz="1600" dirty="0" err="1" smtClean="0"/>
              <a:t>rad</a:t>
            </a:r>
            <a:r>
              <a:rPr lang="en-US" sz="1600" dirty="0" smtClean="0"/>
              <a:t>” range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359878" y="187451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Basic principle used:</a:t>
            </a:r>
            <a:endParaRPr lang="en-US" sz="1600" u="sng" dirty="0"/>
          </a:p>
        </p:txBody>
      </p:sp>
      <p:sp>
        <p:nvSpPr>
          <p:cNvPr id="7" name="ZoneTexte 6"/>
          <p:cNvSpPr txBox="1"/>
          <p:nvPr/>
        </p:nvSpPr>
        <p:spPr>
          <a:xfrm>
            <a:off x="383844" y="3352636"/>
            <a:ext cx="380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sz="1600" dirty="0" smtClean="0">
                <a:sym typeface="Wingdings" panose="05000000000000000000" pitchFamily="2" charset="2"/>
              </a:rPr>
              <a:t>  MBA (Multiple Bend Achromat) instead of DBA, TBA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297295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</a:t>
            </a:r>
            <a:r>
              <a:rPr lang="en-US" sz="1400" dirty="0" smtClean="0"/>
              <a:t>: Beam energy,   </a:t>
            </a:r>
            <a:r>
              <a:rPr lang="en-US" sz="1400" i="1" dirty="0" smtClean="0">
                <a:latin typeface="Symbol" panose="05050102010706020507" pitchFamily="18" charset="2"/>
              </a:rPr>
              <a:t>q</a:t>
            </a:r>
            <a:r>
              <a:rPr lang="en-US" sz="1400" dirty="0" smtClean="0"/>
              <a:t>: Bending angle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4535355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Especially for machine “upgrades”, the resultant ring configuration tends to be extremely </a:t>
            </a:r>
            <a:r>
              <a:rPr lang="en-US" sz="1600" i="1" dirty="0" smtClean="0"/>
              <a:t>dense</a:t>
            </a:r>
            <a:r>
              <a:rPr lang="en-US" sz="1600" dirty="0" smtClean="0"/>
              <a:t>, and keeping the original photon sources becomes non-trivial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39552" y="2213066"/>
            <a:ext cx="2952328" cy="759892"/>
          </a:xfrm>
          <a:prstGeom prst="rect">
            <a:avLst/>
          </a:prstGeom>
          <a:solidFill>
            <a:schemeClr val="accent1">
              <a:alpha val="0"/>
            </a:schemeClr>
          </a:solidFill>
          <a:ln w="101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16/20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75" y="4564052"/>
            <a:ext cx="3084163" cy="146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53475" y="5989894"/>
            <a:ext cx="3024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(from P. Raimondi, LER2016, Oct. 2016)</a:t>
            </a:r>
            <a:endParaRPr lang="en-US" sz="1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7644" y="5401919"/>
            <a:ext cx="53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ESRF-EBS, the imposed </a:t>
            </a:r>
            <a:r>
              <a:rPr lang="en-US" sz="1600" dirty="0"/>
              <a:t>11mm stay clear from pole to pole for all magnets </a:t>
            </a:r>
            <a:r>
              <a:rPr lang="en-US" sz="1600" b="1" i="1" dirty="0" smtClean="0"/>
              <a:t>optimized for synchrotron radiation handling</a:t>
            </a:r>
            <a:endParaRPr lang="fr-FR" sz="1600" b="1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" y="84997"/>
            <a:ext cx="5514788" cy="41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47664" y="4382864"/>
            <a:ext cx="3379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(from P. Raimondi, LERD2015, April 2015)</a:t>
            </a:r>
            <a:endParaRPr lang="en-US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652120" y="250363"/>
            <a:ext cx="338551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300"/>
              </a:spcAft>
            </a:pPr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In addition to the need of strong quadrupoles, sextupoles, and octupoles, </a:t>
            </a:r>
            <a:r>
              <a:rPr lang="en-US" sz="1600" b="1" i="1" dirty="0" smtClean="0"/>
              <a:t>non-standard magnets </a:t>
            </a:r>
            <a:r>
              <a:rPr lang="en-US" sz="1600" dirty="0" smtClean="0"/>
              <a:t>such as,</a:t>
            </a:r>
          </a:p>
          <a:p>
            <a:pPr marL="271463" indent="-177800"/>
            <a:r>
              <a:rPr lang="en-US" sz="1600" dirty="0" smtClean="0"/>
              <a:t>-  Dipoles with transverse and/or longitudinal gradient</a:t>
            </a:r>
          </a:p>
          <a:p>
            <a:pPr marL="271463" indent="-177800"/>
            <a:r>
              <a:rPr lang="en-US" sz="1600" dirty="0" smtClean="0"/>
              <a:t>-  Antibends (outward dipolar deflection) and their integration in focusing quadrupoles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are found useful in further lowering </a:t>
            </a:r>
            <a:r>
              <a:rPr lang="en-US" sz="1600" i="1" dirty="0" err="1" smtClean="0">
                <a:latin typeface="Symbol" panose="05050102010706020507" pitchFamily="18" charset="2"/>
              </a:rPr>
              <a:t>e</a:t>
            </a:r>
            <a:r>
              <a:rPr lang="en-US" sz="1600" i="1" baseline="-25000" dirty="0" err="1" smtClean="0"/>
              <a:t>H</a:t>
            </a:r>
            <a:r>
              <a:rPr lang="en-US" sz="1600" dirty="0" smtClean="0"/>
              <a:t> and/or gaining space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2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17/20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43" y="3815019"/>
            <a:ext cx="3464121" cy="19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9" y="3789040"/>
            <a:ext cx="3440449" cy="183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950" y="5629322"/>
            <a:ext cx="43195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Simulation of passive harmonic cavity potential with multibunch tracking (mbtrack) (G. Skripka et al., N</a:t>
            </a:r>
            <a:r>
              <a:rPr lang="pl-PL" sz="1300" i="1" dirty="0" smtClean="0"/>
              <a:t>IM </a:t>
            </a:r>
            <a:r>
              <a:rPr lang="pl-PL" sz="1300" b="1" i="1" dirty="0" smtClean="0"/>
              <a:t>A806</a:t>
            </a:r>
            <a:r>
              <a:rPr lang="pl-PL" sz="1300" i="1" dirty="0" smtClean="0"/>
              <a:t> </a:t>
            </a:r>
            <a:r>
              <a:rPr lang="pl-PL" sz="1300" i="1" dirty="0"/>
              <a:t>(2016) </a:t>
            </a:r>
            <a:r>
              <a:rPr lang="pl-PL" sz="1300" i="1" dirty="0" smtClean="0"/>
              <a:t>221–230</a:t>
            </a:r>
            <a:r>
              <a:rPr lang="en-US" sz="1300" i="1" dirty="0" smtClean="0"/>
              <a:t>)</a:t>
            </a:r>
            <a:endParaRPr lang="en-US" sz="13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365728" y="5813987"/>
            <a:ext cx="4722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Studies on the impact of harmonic cavity lengthening on transverse head-tail instability (F. Cullinan et al., </a:t>
            </a:r>
            <a:r>
              <a:rPr lang="fr-FR" sz="1300" i="1" dirty="0"/>
              <a:t>PRAB </a:t>
            </a:r>
            <a:r>
              <a:rPr lang="fr-FR" sz="1300" b="1" i="1" dirty="0"/>
              <a:t>19</a:t>
            </a:r>
            <a:r>
              <a:rPr lang="fr-FR" sz="1300" i="1" dirty="0"/>
              <a:t>,124401 (2016</a:t>
            </a:r>
            <a:r>
              <a:rPr lang="fr-FR" sz="1300" i="1" dirty="0" smtClean="0"/>
              <a:t>))</a:t>
            </a:r>
            <a:endParaRPr lang="en-US" sz="13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90293" y="165835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Challenges on vacuum systems: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02158" y="1610798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Challenges on beam dynamics: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615160" y="504389"/>
            <a:ext cx="8416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 VC designs compatible with magnet poles, photon extraction and beam stay clear conditions</a:t>
            </a:r>
          </a:p>
          <a:p>
            <a:r>
              <a:rPr lang="en-US" sz="1600" dirty="0" smtClean="0"/>
              <a:t>-  Integration of pumping ports, photon absorbers, collimators and crotches</a:t>
            </a:r>
          </a:p>
          <a:p>
            <a:r>
              <a:rPr lang="en-US" sz="1600" dirty="0" smtClean="0"/>
              <a:t>-  Detailed </a:t>
            </a:r>
            <a:r>
              <a:rPr lang="en-US" sz="1600" dirty="0"/>
              <a:t>evaluation of vacuum profiles along the ring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  NEG coating must be a very helpful method for DLSRs with the given constraints above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94935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600" dirty="0" smtClean="0"/>
              <a:t>-  Beam injection and storage (off-axis, on-axis, beam swap-out methods, longitudinal injection, use of MIKs (NLKs), …</a:t>
            </a:r>
          </a:p>
          <a:p>
            <a:pPr marL="177800" indent="-177800"/>
            <a:r>
              <a:rPr lang="en-US" sz="1600" dirty="0" smtClean="0"/>
              <a:t>-  Fine machine tuning to achieve the expected ultra-low-emittance</a:t>
            </a:r>
          </a:p>
          <a:p>
            <a:pPr marL="177800" indent="-177800"/>
            <a:r>
              <a:rPr lang="en-US" sz="1600" dirty="0" smtClean="0"/>
              <a:t>-  </a:t>
            </a:r>
            <a:r>
              <a:rPr lang="en-US" sz="1600" dirty="0" smtClean="0"/>
              <a:t>Fighting </a:t>
            </a:r>
            <a:r>
              <a:rPr lang="en-US" sz="1600" dirty="0" smtClean="0"/>
              <a:t>against Touschek scattering, IBS, collective instability, beam-ion instability and beam-induced heating due to increased machine impedance (especially RW)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  Bunch lengthening with harmonic cavities is considered to be a helpful mitigating method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2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18/20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0" y="4150611"/>
            <a:ext cx="3777405" cy="162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0793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56" y="205189"/>
            <a:ext cx="5323582" cy="280744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62934" y="3023291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Alternative short devices being developed at the ESRF for dipole beamlines (J. </a:t>
            </a:r>
            <a:r>
              <a:rPr lang="en-US" sz="1400" i="1" dirty="0" err="1" smtClean="0"/>
              <a:t>Chavanne</a:t>
            </a:r>
            <a:r>
              <a:rPr lang="en-US" sz="1400" i="1" dirty="0" smtClean="0"/>
              <a:t>, LER2016)</a:t>
            </a:r>
            <a:endParaRPr lang="en-US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9388" y="194904"/>
            <a:ext cx="316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Some specific hardware development in future DLSRs:</a:t>
            </a:r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372922" y="908720"/>
            <a:ext cx="3190965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400"/>
              </a:spcAft>
            </a:pPr>
            <a:r>
              <a:rPr lang="en-US" sz="1600" dirty="0" smtClean="0"/>
              <a:t>-  Lowering of the dipole fields preferred for DLSRs raises a problem for dipole beamlines  </a:t>
            </a:r>
            <a:r>
              <a:rPr lang="en-US" sz="1600" dirty="0" smtClean="0">
                <a:sym typeface="Wingdings" panose="05000000000000000000" pitchFamily="2" charset="2"/>
              </a:rPr>
              <a:t>  Very short few-pole wigglers are being developed at the ESRF and APS, to be inserted in the lattice</a:t>
            </a:r>
          </a:p>
          <a:p>
            <a:pPr marL="177800" indent="-177800">
              <a:spcAft>
                <a:spcPts val="400"/>
              </a:spcAft>
            </a:pPr>
            <a:r>
              <a:rPr lang="en-US" sz="1600" dirty="0" smtClean="0"/>
              <a:t>- Innovative designs of new vacuum components with reduced coupling impedance are being made 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927477" y="5661248"/>
            <a:ext cx="396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“Zero-impedance” flange developed at SIRIUS (R.M. Seraphim et al., IPAC2015)</a:t>
            </a:r>
            <a:endParaRPr lang="en-US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37981" y="5787644"/>
            <a:ext cx="410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Bell-shaped BPM button developed at SIRIUS (A.R.D Rodrigues et al., IPAC2015)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703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19/20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50056" y="238047"/>
            <a:ext cx="858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GB" sz="1600" b="1" u="sng" dirty="0" smtClean="0">
                <a:sym typeface="Symbol"/>
              </a:rPr>
              <a:t>  </a:t>
            </a:r>
            <a:r>
              <a:rPr lang="en-GB" sz="1600" b="1" u="sng" dirty="0" smtClean="0"/>
              <a:t>Advanced numerical evaluation of gas scattering lifetimes combining the position dependent electron dynamics and vacuum profiles :  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082683" y="653545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i="1" dirty="0" smtClean="0"/>
              <a:t>M. Borland et al., IPAC2015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98184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Elastic and Bremsstrahlung scattering lifetimes are </a:t>
            </a:r>
            <a:r>
              <a:rPr lang="en-US" sz="1600" dirty="0"/>
              <a:t>computed </a:t>
            </a:r>
            <a:r>
              <a:rPr lang="en-US" sz="1600" dirty="0" smtClean="0"/>
              <a:t>using species-specific </a:t>
            </a:r>
            <a:r>
              <a:rPr lang="en-US" sz="1600" dirty="0"/>
              <a:t>gas </a:t>
            </a:r>
            <a:r>
              <a:rPr lang="en-US" sz="1600" dirty="0" smtClean="0"/>
              <a:t>pressure profiles </a:t>
            </a:r>
            <a:r>
              <a:rPr lang="en-US" sz="1600" dirty="0"/>
              <a:t>computed with </a:t>
            </a:r>
            <a:r>
              <a:rPr lang="en-US" sz="1600" b="1" i="1" dirty="0" err="1"/>
              <a:t>Synrad</a:t>
            </a:r>
            <a:r>
              <a:rPr lang="en-US" sz="1600" b="1" i="1" dirty="0"/>
              <a:t>+</a:t>
            </a:r>
            <a:r>
              <a:rPr lang="en-US" sz="1600" dirty="0"/>
              <a:t> and </a:t>
            </a:r>
            <a:r>
              <a:rPr lang="en-US" sz="1600" b="1" i="1" dirty="0" err="1"/>
              <a:t>Molflow</a:t>
            </a:r>
            <a:r>
              <a:rPr lang="en-US" sz="1600" b="1" i="1" dirty="0"/>
              <a:t>+</a:t>
            </a:r>
            <a:r>
              <a:rPr lang="en-US" sz="1600" dirty="0"/>
              <a:t> </a:t>
            </a:r>
            <a:r>
              <a:rPr lang="en-US" sz="1600" dirty="0" smtClean="0"/>
              <a:t>and local transverse/momentu</a:t>
            </a:r>
            <a:r>
              <a:rPr lang="en-US" sz="1600" dirty="0"/>
              <a:t>m</a:t>
            </a:r>
            <a:r>
              <a:rPr lang="en-US" sz="1600" dirty="0" smtClean="0"/>
              <a:t> apertures (DA and LMA) calculated by </a:t>
            </a:r>
            <a:r>
              <a:rPr lang="en-US" sz="1600" b="1" i="1" dirty="0" smtClean="0"/>
              <a:t>elegant</a:t>
            </a:r>
            <a:endParaRPr lang="en-US" sz="1600" b="1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3" y="1816535"/>
            <a:ext cx="3097832" cy="406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65" y="1842431"/>
            <a:ext cx="2797593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84" y="3607175"/>
            <a:ext cx="2857953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80012" y="5323271"/>
            <a:ext cx="417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Comparisons with the standard approach over 100 simulated machines</a:t>
            </a:r>
            <a:endParaRPr lang="en-US" sz="1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03106" y="5929560"/>
            <a:ext cx="6545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  Benchmarking of the method with a real machine (pressure) is planned</a:t>
            </a:r>
            <a:endParaRPr lang="en-US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7740352" y="2736842"/>
            <a:ext cx="1225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10~20% over-estimations found with the standard approach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592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34567" y="1124744"/>
            <a:ext cx="8357913" cy="3259554"/>
            <a:chOff x="673601" y="404664"/>
            <a:chExt cx="8074863" cy="2666449"/>
          </a:xfrm>
        </p:grpSpPr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>
              <a:off x="1619250" y="549275"/>
              <a:ext cx="5689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2400" b="1" u="sng" dirty="0"/>
                <a:t>Content</a:t>
              </a:r>
              <a:r>
                <a:rPr lang="fr-FR" altLang="fr-FR" sz="2400" b="1" dirty="0"/>
                <a:t>: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73601" y="404664"/>
              <a:ext cx="8074863" cy="2520280"/>
            </a:xfrm>
            <a:prstGeom prst="rect">
              <a:avLst/>
            </a:prstGeom>
            <a:noFill/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877687" y="1196752"/>
              <a:ext cx="7695256" cy="1874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55600" indent="-355600">
                <a:spcBef>
                  <a:spcPct val="50000"/>
                </a:spcBef>
              </a:pPr>
              <a:r>
                <a:rPr lang="en-US" altLang="fr-FR" sz="2000" b="1" dirty="0" smtClean="0"/>
                <a:t>1.  Introduction:  Goals and Performance of Ring-Based LSs (Light Sources</a:t>
              </a:r>
              <a:r>
                <a:rPr lang="en-US" altLang="fr-FR" sz="2000" b="1" dirty="0" smtClean="0"/>
                <a:t>) and Associated Issues</a:t>
              </a:r>
              <a:endParaRPr lang="en-US" altLang="fr-FR" sz="2000" b="1" dirty="0"/>
            </a:p>
            <a:p>
              <a:pPr marL="355600" indent="-355600">
                <a:spcBef>
                  <a:spcPct val="50000"/>
                </a:spcBef>
              </a:pPr>
              <a:r>
                <a:rPr lang="en-US" altLang="fr-FR" sz="2000" b="1" dirty="0" smtClean="0"/>
                <a:t>2.  </a:t>
              </a:r>
              <a:r>
                <a:rPr lang="en-US" sz="2000" b="1" dirty="0" smtClean="0"/>
                <a:t>Specific </a:t>
              </a:r>
              <a:r>
                <a:rPr lang="en-US" sz="2000" b="1" dirty="0"/>
                <a:t>issues encountered and studies made in present LS rings </a:t>
              </a:r>
              <a:endParaRPr lang="en-US" sz="2000" b="1" dirty="0" smtClean="0"/>
            </a:p>
            <a:p>
              <a:pPr marL="355600" indent="-355600">
                <a:spcBef>
                  <a:spcPct val="50000"/>
                </a:spcBef>
              </a:pPr>
              <a:r>
                <a:rPr lang="en-US" sz="2000" b="1" dirty="0" smtClean="0"/>
                <a:t>3.  Future </a:t>
              </a:r>
              <a:r>
                <a:rPr lang="en-US" sz="2000" b="1" dirty="0"/>
                <a:t>trends and issues in </a:t>
              </a:r>
              <a:r>
                <a:rPr lang="en-US" sz="2000" b="1" dirty="0" smtClean="0"/>
                <a:t>DLSR (Diffraction Limited Storage Rings)</a:t>
              </a:r>
              <a:endParaRPr lang="en-GB" sz="2000" b="1" dirty="0" smtClean="0"/>
            </a:p>
            <a:p>
              <a:pPr marL="355600" indent="-355600">
                <a:spcBef>
                  <a:spcPct val="50000"/>
                </a:spcBef>
              </a:pPr>
              <a:r>
                <a:rPr lang="en-GB" altLang="fr-FR" sz="2000" b="1" dirty="0" smtClean="0"/>
                <a:t>4.  Conclusions</a:t>
              </a:r>
              <a:endParaRPr lang="fr-FR" altLang="fr-FR" sz="2000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3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2/20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38676" y="4437112"/>
            <a:ext cx="7868235" cy="13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fr-FR" sz="1800" i="1" u="sng" dirty="0" smtClean="0">
                <a:latin typeface="Calibri" panose="020F0502020204030204" pitchFamily="34" charset="0"/>
              </a:rPr>
              <a:t>Acknowledgement </a:t>
            </a:r>
            <a:r>
              <a:rPr lang="en-US" altLang="fr-FR" sz="1800" i="1" dirty="0" smtClean="0">
                <a:latin typeface="Calibri" panose="020F0502020204030204" pitchFamily="34" charset="0"/>
              </a:rPr>
              <a:t>:</a:t>
            </a:r>
          </a:p>
          <a:p>
            <a:pPr algn="just">
              <a:lnSpc>
                <a:spcPts val="2300"/>
              </a:lnSpc>
              <a:spcBef>
                <a:spcPct val="50000"/>
              </a:spcBef>
            </a:pPr>
            <a:r>
              <a:rPr lang="en-GB" sz="1800" i="1" dirty="0" smtClean="0">
                <a:latin typeface="Calibri" panose="020F0502020204030204" pitchFamily="34" charset="0"/>
              </a:rPr>
              <a:t>RN thanks Christian </a:t>
            </a:r>
            <a:r>
              <a:rPr lang="en-GB" sz="1800" i="1" dirty="0" err="1" smtClean="0">
                <a:latin typeface="Calibri" panose="020F0502020204030204" pitchFamily="34" charset="0"/>
              </a:rPr>
              <a:t>Herbeaux</a:t>
            </a:r>
            <a:r>
              <a:rPr lang="en-GB" sz="1800" i="1" dirty="0" smtClean="0">
                <a:latin typeface="Calibri" panose="020F0502020204030204" pitchFamily="34" charset="0"/>
              </a:rPr>
              <a:t>, Thierry Moreno, Frank Wien, </a:t>
            </a:r>
            <a:r>
              <a:rPr lang="en-GB" sz="1800" i="1" dirty="0" err="1" smtClean="0">
                <a:latin typeface="Calibri" panose="020F0502020204030204" pitchFamily="34" charset="0"/>
              </a:rPr>
              <a:t>Matthieu</a:t>
            </a:r>
            <a:r>
              <a:rPr lang="en-GB" sz="1800" i="1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/>
              <a:t>Refrégiers</a:t>
            </a:r>
            <a:r>
              <a:rPr lang="fr-FR" dirty="0" smtClean="0"/>
              <a:t>,</a:t>
            </a:r>
            <a:r>
              <a:rPr lang="en-US" sz="1800" i="1" dirty="0" smtClean="0">
                <a:latin typeface="Calibri" panose="020F0502020204030204" pitchFamily="34" charset="0"/>
              </a:rPr>
              <a:t> the colleagues in the accelerator physics group of </a:t>
            </a:r>
            <a:r>
              <a:rPr lang="pt-BR" sz="1800" i="1" dirty="0" smtClean="0">
                <a:latin typeface="Calibri" panose="020F0502020204030204" pitchFamily="34" charset="0"/>
              </a:rPr>
              <a:t>SOLEIL and Alex Chao (currently at SOLEIL) for their help and discussions in preparing this</a:t>
            </a:r>
            <a:r>
              <a:rPr lang="en-GB" sz="1800" i="1" dirty="0" smtClean="0">
                <a:latin typeface="Calibri" panose="020F0502020204030204" pitchFamily="34" charset="0"/>
              </a:rPr>
              <a:t> presentation.</a:t>
            </a:r>
            <a:endParaRPr lang="en-US" altLang="fr-FR" sz="1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3568" y="2672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4. Summary</a:t>
            </a:r>
            <a:endParaRPr lang="en-GB" sz="20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787972" y="775875"/>
            <a:ext cx="7888484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Symbol"/>
              <a:buChar char="·"/>
            </a:pPr>
            <a:r>
              <a:rPr lang="en-US" sz="1600" dirty="0" smtClean="0"/>
              <a:t>There </a:t>
            </a:r>
            <a:r>
              <a:rPr lang="en-US" sz="1600" dirty="0"/>
              <a:t>are clear reasons for which the beam dynamics </a:t>
            </a:r>
            <a:r>
              <a:rPr lang="en-US" sz="1600" dirty="0" smtClean="0"/>
              <a:t>are bound to </a:t>
            </a:r>
            <a:r>
              <a:rPr lang="en-US" sz="1600" dirty="0"/>
              <a:t>meet vacuum chamber and vacuum issues as we </a:t>
            </a:r>
            <a:r>
              <a:rPr lang="en-US" sz="1600" dirty="0" smtClean="0"/>
              <a:t>continue to raise the </a:t>
            </a:r>
            <a:r>
              <a:rPr lang="en-US" sz="1600" dirty="0"/>
              <a:t>performance of the ring-based light </a:t>
            </a:r>
            <a:r>
              <a:rPr lang="en-US" sz="1600" dirty="0" smtClean="0"/>
              <a:t>sources.</a:t>
            </a:r>
          </a:p>
          <a:p>
            <a:pPr marL="271463" indent="-271463" algn="just">
              <a:buFont typeface="Symbol"/>
              <a:buChar char="·"/>
            </a:pPr>
            <a:endParaRPr lang="en-US" sz="1600" dirty="0"/>
          </a:p>
          <a:p>
            <a:pPr marL="271463" indent="-271463" algn="just">
              <a:buFont typeface="Symbol"/>
              <a:buChar char="·"/>
            </a:pPr>
            <a:r>
              <a:rPr lang="en-US" sz="1600" dirty="0" smtClean="0"/>
              <a:t>Mastering the vacuum and vacuum chamber issues is one of the keys </a:t>
            </a:r>
            <a:r>
              <a:rPr lang="en-US" sz="1600" dirty="0" smtClean="0"/>
              <a:t>in </a:t>
            </a:r>
            <a:r>
              <a:rPr lang="en-US" sz="1600" dirty="0" smtClean="0"/>
              <a:t>achieving our target machine performance. </a:t>
            </a:r>
            <a:endParaRPr lang="fr-FR" sz="1600" dirty="0"/>
          </a:p>
          <a:p>
            <a:pPr marL="271463" indent="-271463" algn="just"/>
            <a:r>
              <a:rPr lang="en-US" sz="1600" dirty="0"/>
              <a:t> </a:t>
            </a:r>
            <a:endParaRPr lang="fr-FR" sz="1600" dirty="0"/>
          </a:p>
          <a:p>
            <a:pPr marL="271463" indent="-271463" algn="just"/>
            <a:r>
              <a:rPr lang="en-US" sz="1600" dirty="0">
                <a:sym typeface="Symbol"/>
              </a:rPr>
              <a:t></a:t>
            </a:r>
            <a:r>
              <a:rPr lang="en-US" sz="1600" dirty="0"/>
              <a:t> </a:t>
            </a:r>
            <a:r>
              <a:rPr lang="en-US" sz="1600" dirty="0" smtClean="0"/>
              <a:t> The </a:t>
            </a:r>
            <a:r>
              <a:rPr lang="en-US" sz="1600" dirty="0"/>
              <a:t>low emittance lattice is making the vacuum chambers and components more and more miniature, both transversely and longitudinally, making their designs and vacuum pumping difficult with classical </a:t>
            </a:r>
            <a:r>
              <a:rPr lang="en-US" sz="1600" dirty="0" smtClean="0"/>
              <a:t>pumps.</a:t>
            </a:r>
            <a:endParaRPr lang="fr-FR" sz="1600" dirty="0"/>
          </a:p>
          <a:p>
            <a:pPr marL="271463" indent="-271463" algn="just"/>
            <a:r>
              <a:rPr lang="en-US" sz="1600" dirty="0"/>
              <a:t> </a:t>
            </a:r>
            <a:endParaRPr lang="fr-FR" sz="1600" dirty="0"/>
          </a:p>
          <a:p>
            <a:pPr marL="271463" indent="-271463" algn="just"/>
            <a:r>
              <a:rPr lang="en-US" sz="1600" dirty="0">
                <a:sym typeface="Symbol"/>
              </a:rPr>
              <a:t></a:t>
            </a:r>
            <a:r>
              <a:rPr lang="en-US" sz="1600" dirty="0"/>
              <a:t> </a:t>
            </a:r>
            <a:r>
              <a:rPr lang="en-US" sz="1600" dirty="0" smtClean="0"/>
              <a:t>  Vacuum </a:t>
            </a:r>
            <a:r>
              <a:rPr lang="en-US" sz="1600" dirty="0"/>
              <a:t>pumping with NEG coating on the other hand is becoming increasingly attractive for the future </a:t>
            </a:r>
            <a:r>
              <a:rPr lang="en-US" sz="1600" dirty="0" smtClean="0"/>
              <a:t>machines.</a:t>
            </a:r>
            <a:endParaRPr lang="fr-FR" sz="1600" dirty="0"/>
          </a:p>
          <a:p>
            <a:pPr marL="271463" indent="-271463" algn="just"/>
            <a:r>
              <a:rPr lang="en-US" sz="1600" dirty="0"/>
              <a:t> </a:t>
            </a:r>
            <a:endParaRPr lang="fr-FR" sz="1600" dirty="0"/>
          </a:p>
          <a:p>
            <a:pPr marL="271463" indent="-271463" algn="just"/>
            <a:r>
              <a:rPr lang="en-US" sz="1600" dirty="0">
                <a:sym typeface="Symbol"/>
              </a:rPr>
              <a:t></a:t>
            </a:r>
            <a:r>
              <a:rPr lang="en-US" sz="1600" dirty="0"/>
              <a:t> </a:t>
            </a:r>
            <a:r>
              <a:rPr lang="en-US" sz="1600" dirty="0" smtClean="0"/>
              <a:t>  Beam </a:t>
            </a:r>
            <a:r>
              <a:rPr lang="en-US" sz="1600" dirty="0"/>
              <a:t>dynamics studies, both for single particle and collective instability, fully taking into account aperture limitations, local gas pressure and species, and the impedance aspect of vacuum chambers, are becoming </a:t>
            </a:r>
            <a:r>
              <a:rPr lang="en-US" sz="1600" dirty="0" smtClean="0"/>
              <a:t>increasingly </a:t>
            </a:r>
            <a:r>
              <a:rPr lang="en-US" sz="1600" dirty="0"/>
              <a:t>important </a:t>
            </a:r>
            <a:r>
              <a:rPr lang="en-US" sz="1600" dirty="0" smtClean="0"/>
              <a:t>in assuring </a:t>
            </a:r>
            <a:r>
              <a:rPr lang="en-US" sz="1600" dirty="0"/>
              <a:t>the designed performance of today’s and future light sources.</a:t>
            </a:r>
            <a:endParaRPr lang="fr-FR" sz="1600" dirty="0"/>
          </a:p>
          <a:p>
            <a:pPr marL="177800" indent="-177800">
              <a:lnSpc>
                <a:spcPts val="2100"/>
              </a:lnSpc>
              <a:spcAft>
                <a:spcPts val="600"/>
              </a:spcAft>
            </a:pPr>
            <a:r>
              <a:rPr lang="en-GB" sz="1600" dirty="0"/>
              <a:t> 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20/20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0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683568" y="2672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1. </a:t>
            </a:r>
            <a:r>
              <a:rPr lang="en-US" altLang="fr-FR" sz="2000" b="1" u="sng" dirty="0" smtClean="0"/>
              <a:t>Introduction</a:t>
            </a:r>
            <a:endParaRPr lang="en-US" altLang="fr-FR" sz="2000" b="1" u="sng" dirty="0"/>
          </a:p>
          <a:p>
            <a:endParaRPr lang="en-GB" sz="20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5" y="764704"/>
            <a:ext cx="822783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 smtClean="0"/>
              <a:t>Goals and  the target performance </a:t>
            </a:r>
            <a:r>
              <a:rPr lang="en-US" sz="1600" dirty="0"/>
              <a:t>of LS </a:t>
            </a:r>
            <a:r>
              <a:rPr lang="en-US" sz="1600" dirty="0" smtClean="0"/>
              <a:t>(Light Source) storage rings:</a:t>
            </a:r>
            <a:endParaRPr lang="en-GB" sz="16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3/20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98779" y="1149535"/>
            <a:ext cx="770485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Constant delivery </a:t>
            </a:r>
            <a:r>
              <a:rPr lang="en-US" sz="1600" dirty="0"/>
              <a:t>of </a:t>
            </a:r>
            <a:r>
              <a:rPr lang="en-US" sz="1600" dirty="0" smtClean="0"/>
              <a:t>a high quality, intense </a:t>
            </a:r>
            <a:r>
              <a:rPr lang="en-US" sz="1600" dirty="0"/>
              <a:t>and </a:t>
            </a:r>
            <a:r>
              <a:rPr lang="en-US" sz="1600" dirty="0" smtClean="0"/>
              <a:t>stable </a:t>
            </a:r>
            <a:r>
              <a:rPr lang="en-US" sz="1600" dirty="0"/>
              <a:t>photon </a:t>
            </a:r>
            <a:r>
              <a:rPr lang="en-US" sz="1600" dirty="0" smtClean="0"/>
              <a:t>beam </a:t>
            </a:r>
            <a:r>
              <a:rPr lang="en-US" sz="1600" dirty="0"/>
              <a:t>to a large number of beamlines </a:t>
            </a:r>
            <a:endParaRPr lang="fr-FR" sz="1600" dirty="0"/>
          </a:p>
        </p:txBody>
      </p:sp>
      <p:pic>
        <p:nvPicPr>
          <p:cNvPr id="12638" name="Picture 3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9" y="3175945"/>
            <a:ext cx="3928454" cy="27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11340752" y="11205864"/>
            <a:ext cx="3055404" cy="1838207"/>
            <a:chOff x="7988725" y="8765313"/>
            <a:chExt cx="6098210" cy="3949568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725" y="8765313"/>
              <a:ext cx="6026820" cy="3949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8126318" y="12344159"/>
              <a:ext cx="5117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/>
                <a:t>SDL</a:t>
              </a:r>
              <a:endParaRPr lang="en-US" sz="1100" b="1" i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261018" y="12338931"/>
              <a:ext cx="5117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/>
                <a:t>SDC</a:t>
              </a:r>
              <a:endParaRPr lang="en-US" sz="1100" b="1" i="1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0746277" y="12338931"/>
              <a:ext cx="5575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/>
                <a:t>SDM</a:t>
              </a:r>
              <a:endParaRPr lang="en-US" sz="1100" b="1" i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3534844" y="12351659"/>
              <a:ext cx="5520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 smtClean="0"/>
                <a:t>SDM</a:t>
              </a:r>
              <a:endParaRPr lang="en-US" sz="1100" b="1" i="1" dirty="0"/>
            </a:p>
          </p:txBody>
        </p:sp>
      </p:grpSp>
      <p:pic>
        <p:nvPicPr>
          <p:cNvPr id="12639" name="Picture 3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26" y="3356992"/>
            <a:ext cx="327080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61382" y="1860848"/>
            <a:ext cx="8376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Currently running 3rd generation LSs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Many free straights for IDs (Insertion Devices). IDs and dipoles used for photon beamlines. </a:t>
            </a:r>
          </a:p>
          <a:p>
            <a:r>
              <a:rPr lang="en-US" sz="1600" dirty="0" smtClean="0"/>
              <a:t>Ring magnet lattice elaborated to provide a low emittance electron beam with a large ratio (free straight sections)/ </a:t>
            </a:r>
            <a:r>
              <a:rPr lang="en-US" sz="1600" dirty="0" smtClean="0"/>
              <a:t>circumference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911541" y="5998160"/>
            <a:ext cx="3464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29 beamlines (22 </a:t>
            </a:r>
            <a:r>
              <a:rPr lang="fr-FR" sz="1400" i="1" dirty="0" err="1" smtClean="0"/>
              <a:t>IDs</a:t>
            </a:r>
            <a:r>
              <a:rPr lang="fr-FR" sz="1400" i="1" dirty="0" smtClean="0"/>
              <a:t> + 7 </a:t>
            </a:r>
            <a:r>
              <a:rPr lang="fr-FR" sz="1400" i="1" dirty="0" err="1" smtClean="0"/>
              <a:t>dipoles</a:t>
            </a:r>
            <a:r>
              <a:rPr lang="fr-FR" sz="1400" i="1" dirty="0" smtClean="0"/>
              <a:t>) at SOLEIL</a:t>
            </a:r>
            <a:endParaRPr lang="fr-FR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551206" y="5736550"/>
            <a:ext cx="448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24 straights (4</a:t>
            </a:r>
            <a:r>
              <a:rPr lang="en-US" sz="1400" i="1" dirty="0" smtClean="0">
                <a:sym typeface="Symbol"/>
              </a:rPr>
              <a:t></a:t>
            </a:r>
            <a:r>
              <a:rPr lang="en-US" sz="1400" i="1" dirty="0" smtClean="0"/>
              <a:t>12 m + 12</a:t>
            </a:r>
            <a:r>
              <a:rPr lang="en-US" sz="1400" i="1" dirty="0" smtClean="0">
                <a:sym typeface="Symbol"/>
              </a:rPr>
              <a:t> </a:t>
            </a:r>
            <a:r>
              <a:rPr lang="en-US" sz="1400" i="1" dirty="0" smtClean="0"/>
              <a:t>7 m + 8</a:t>
            </a:r>
            <a:r>
              <a:rPr lang="en-US" sz="1400" i="1" dirty="0" smtClean="0">
                <a:sym typeface="Symbol"/>
              </a:rPr>
              <a:t> </a:t>
            </a:r>
            <a:r>
              <a:rPr lang="en-US" sz="1400" i="1" dirty="0" smtClean="0"/>
              <a:t>3.6 m) over 354 m of circumference, i.e. 45% availability at SOLEIL, in a DB lattice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886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716360" y="733541"/>
            <a:ext cx="6884746" cy="1080120"/>
            <a:chOff x="827584" y="1196752"/>
            <a:chExt cx="7279555" cy="1224136"/>
          </a:xfrm>
        </p:grpSpPr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9496197"/>
                </p:ext>
              </p:extLst>
            </p:nvPr>
          </p:nvGraphicFramePr>
          <p:xfrm>
            <a:off x="1417046" y="1430295"/>
            <a:ext cx="6100631" cy="75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0" name="Equation" r:id="rId3" imgW="3581280" imgH="444240" progId="Equation.DSMT4">
                    <p:embed/>
                  </p:oleObj>
                </mc:Choice>
                <mc:Fallback>
                  <p:oleObj name="Equation" r:id="rId3" imgW="35812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17046" y="1430295"/>
                          <a:ext cx="6100631" cy="757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827584" y="1196752"/>
              <a:ext cx="7279555" cy="1224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448558" y="194386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1600" dirty="0" smtClean="0"/>
              <a:t>: Beam current,  </a:t>
            </a:r>
            <a:r>
              <a:rPr lang="en-GB" sz="1600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GB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/>
              <a:t>: Transverse emittance</a:t>
            </a:r>
            <a:endParaRPr lang="en-GB" sz="1600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4/20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84666" y="260648"/>
            <a:ext cx="8376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High quality and intense photon beams</a:t>
            </a:r>
            <a:r>
              <a:rPr lang="en-US" sz="1600" dirty="0" smtClean="0"/>
              <a:t>:   Often characterized in terms of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3337" y="3004923"/>
            <a:ext cx="5472608" cy="298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ym typeface="Symbol"/>
              </a:rPr>
              <a:t>1)  </a:t>
            </a:r>
            <a:r>
              <a:rPr lang="en-US" sz="1600" u="sng" dirty="0" smtClean="0"/>
              <a:t>Lowering </a:t>
            </a:r>
            <a:r>
              <a:rPr lang="en-US" sz="1600" u="sng" dirty="0" smtClean="0"/>
              <a:t>of transverse </a:t>
            </a:r>
            <a:r>
              <a:rPr lang="en-US" sz="1600" u="sng" dirty="0" smtClean="0"/>
              <a:t>beam emittance:</a:t>
            </a:r>
          </a:p>
          <a:p>
            <a:pPr marL="177800" indent="-177800">
              <a:spcAft>
                <a:spcPts val="600"/>
              </a:spcAft>
            </a:pPr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Optimal ring structure :  DBA, TBA  lattice with many </a:t>
            </a:r>
            <a:r>
              <a:rPr lang="en-US" sz="1600" dirty="0"/>
              <a:t>straight sections, strong focusing everywhere, high number of periodicity</a:t>
            </a:r>
            <a:endParaRPr lang="fr-FR" sz="1600" dirty="0"/>
          </a:p>
          <a:p>
            <a:pPr marL="177800" indent="-177800">
              <a:spcAft>
                <a:spcPts val="200"/>
              </a:spcAft>
            </a:pPr>
            <a:r>
              <a:rPr lang="en-US" sz="1600" dirty="0">
                <a:sym typeface="Symbol"/>
              </a:rPr>
              <a:t>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Chain of consequences:</a:t>
            </a:r>
          </a:p>
          <a:p>
            <a:pPr marL="177800">
              <a:spcAft>
                <a:spcPts val="600"/>
              </a:spcAft>
            </a:pPr>
            <a:r>
              <a:rPr lang="en-US" sz="1600" dirty="0" smtClean="0"/>
              <a:t>Low emittance 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</a:t>
            </a:r>
            <a:r>
              <a:rPr lang="en-US" sz="1600" dirty="0" smtClean="0"/>
              <a:t> Strong focusing 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</a:t>
            </a:r>
            <a:r>
              <a:rPr lang="en-US" sz="1600" dirty="0" smtClean="0"/>
              <a:t> Smaller </a:t>
            </a:r>
            <a:r>
              <a:rPr lang="en-US" sz="1600" dirty="0"/>
              <a:t>bore </a:t>
            </a:r>
            <a:r>
              <a:rPr lang="en-US" sz="1600" dirty="0" smtClean="0"/>
              <a:t>radii  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</a:t>
            </a:r>
            <a:r>
              <a:rPr lang="en-US" sz="1600" dirty="0" smtClean="0"/>
              <a:t> Narrower </a:t>
            </a:r>
            <a:r>
              <a:rPr lang="en-US" sz="1600" dirty="0"/>
              <a:t>VC aperture 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</a:t>
            </a:r>
            <a:r>
              <a:rPr lang="en-US" sz="1600" dirty="0" smtClean="0"/>
              <a:t> Higher </a:t>
            </a:r>
            <a:r>
              <a:rPr lang="en-US" sz="1600" dirty="0"/>
              <a:t>impedance  </a:t>
            </a:r>
            <a:r>
              <a:rPr lang="en-US" sz="1600" dirty="0" smtClean="0"/>
              <a:t>(Resistive-Wall </a:t>
            </a:r>
            <a:r>
              <a:rPr lang="en-US" sz="1600" dirty="0"/>
              <a:t>&amp; </a:t>
            </a:r>
            <a:r>
              <a:rPr lang="en-US" sz="1600" dirty="0" smtClean="0"/>
              <a:t>Broadband) 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 Lower vacuum conductivity  </a:t>
            </a:r>
            <a:r>
              <a:rPr lang="en-US" sz="1600" dirty="0">
                <a:sym typeface="Wingdings"/>
              </a:rPr>
              <a:t></a:t>
            </a:r>
            <a:r>
              <a:rPr lang="en-US" sz="1600" dirty="0"/>
              <a:t>  Special vacuum technology (NEG, …)</a:t>
            </a:r>
            <a:endParaRPr lang="fr-FR" sz="1600" dirty="0"/>
          </a:p>
          <a:p>
            <a:pPr marL="177800" indent="-177800">
              <a:spcAft>
                <a:spcPts val="600"/>
              </a:spcAft>
            </a:pPr>
            <a:r>
              <a:rPr lang="en-US" sz="1600" dirty="0">
                <a:sym typeface="Symbol"/>
              </a:rPr>
              <a:t> </a:t>
            </a:r>
            <a:r>
              <a:rPr lang="en-US" sz="1600" dirty="0" smtClean="0"/>
              <a:t>Presently a </a:t>
            </a:r>
            <a:r>
              <a:rPr lang="en-US" sz="1600" dirty="0"/>
              <a:t>big </a:t>
            </a:r>
            <a:r>
              <a:rPr lang="en-US" sz="1600" dirty="0" smtClean="0"/>
              <a:t>global wave </a:t>
            </a:r>
            <a:r>
              <a:rPr lang="en-US" sz="1600" dirty="0"/>
              <a:t>for </a:t>
            </a:r>
            <a:r>
              <a:rPr lang="en-US" sz="1600" dirty="0" smtClean="0"/>
              <a:t>3GLS  </a:t>
            </a:r>
            <a:r>
              <a:rPr lang="en-US" sz="1600" dirty="0" smtClean="0">
                <a:sym typeface="Wingdings" panose="05000000000000000000" pitchFamily="2" charset="2"/>
              </a:rPr>
              <a:t>  </a:t>
            </a:r>
            <a:r>
              <a:rPr lang="en-US" sz="1600" dirty="0" smtClean="0"/>
              <a:t>DLSR (Diffraction Limited Storage Rings or 4GLS)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360" y="2420888"/>
            <a:ext cx="572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   </a:t>
            </a:r>
            <a:r>
              <a:rPr lang="en-US" dirty="0" smtClean="0">
                <a:sym typeface="Wingdings" panose="05000000000000000000" pitchFamily="2" charset="2"/>
              </a:rPr>
              <a:t>Two major axis in increasing Brilliance:</a:t>
            </a:r>
            <a:endParaRPr lang="en-US" dirty="0"/>
          </a:p>
        </p:txBody>
      </p:sp>
      <p:pic>
        <p:nvPicPr>
          <p:cNvPr id="18" name="Picture 2" descr="D:\Nagaoka\Journal_of_SynchrotronRadiation\CollectiveEffects_in_DLSR\PngFigures\Fig.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96" y="3140968"/>
            <a:ext cx="2982642" cy="23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847310" y="5589240"/>
            <a:ext cx="318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Vertical half aperture versus energy for several light source rings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624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4263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5/20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23528" y="332656"/>
            <a:ext cx="5472608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ym typeface="Symbol"/>
              </a:rPr>
              <a:t>2)  </a:t>
            </a:r>
            <a:r>
              <a:rPr lang="en-US" sz="1600" u="sng" dirty="0" smtClean="0"/>
              <a:t>Raising </a:t>
            </a:r>
            <a:r>
              <a:rPr lang="en-US" sz="1600" u="sng" dirty="0" smtClean="0"/>
              <a:t>beam intensity (single and multibunch</a:t>
            </a:r>
            <a:r>
              <a:rPr lang="en-US" sz="1600" u="sng" dirty="0" smtClean="0"/>
              <a:t>)  &amp; its issues:</a:t>
            </a:r>
            <a:endParaRPr lang="en-US" sz="1600" u="sng" dirty="0" smtClean="0"/>
          </a:p>
          <a:p>
            <a:pPr marL="177800" indent="-177800">
              <a:spcAft>
                <a:spcPts val="600"/>
              </a:spcAft>
            </a:pPr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Along with reduced VC aperture and lower beam emittance, enhanced sensitivity to collective beam instability (microwave, TMCI, </a:t>
            </a:r>
            <a:r>
              <a:rPr lang="en-US" sz="1600" dirty="0" err="1" smtClean="0"/>
              <a:t>headtail</a:t>
            </a:r>
            <a:r>
              <a:rPr lang="en-US" sz="1600" dirty="0" smtClean="0"/>
              <a:t>, resistive-wall, …) and beam-induced VC heating</a:t>
            </a:r>
            <a:endParaRPr lang="fr-FR" sz="1600" dirty="0"/>
          </a:p>
          <a:p>
            <a:pPr marL="177800" indent="-177800">
              <a:spcAft>
                <a:spcPts val="600"/>
              </a:spcAft>
            </a:pPr>
            <a:r>
              <a:rPr lang="en-US" sz="1600" dirty="0">
                <a:sym typeface="Symbol"/>
              </a:rPr>
              <a:t>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Enhanced SR (Synchrotron Radiation) power hitting and heating VC (normally proportional to the total beam current)</a:t>
            </a:r>
            <a:endParaRPr lang="fr-FR" sz="1600" dirty="0"/>
          </a:p>
          <a:p>
            <a:pPr marL="177800" indent="-177800">
              <a:spcAft>
                <a:spcPts val="600"/>
              </a:spcAft>
            </a:pPr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Enhanced  Touschek scattering and IBS (Intra Beam Scattering)  </a:t>
            </a:r>
            <a:r>
              <a:rPr lang="en-US" sz="1600" dirty="0" smtClean="0">
                <a:sym typeface="Wingdings" panose="05000000000000000000" pitchFamily="2" charset="2"/>
              </a:rPr>
              <a:t>+  </a:t>
            </a:r>
            <a:r>
              <a:rPr lang="en-US" sz="1600" dirty="0" smtClean="0">
                <a:sym typeface="Wingdings" panose="05000000000000000000" pitchFamily="2" charset="2"/>
              </a:rPr>
              <a:t>Reduced VC aperture    particle losses   beam lifetime drops</a:t>
            </a:r>
          </a:p>
          <a:p>
            <a:pPr marL="177800" indent="-177800">
              <a:spcAft>
                <a:spcPts val="200"/>
              </a:spcAft>
            </a:pPr>
            <a:r>
              <a:rPr lang="en-US" sz="1600" dirty="0" smtClean="0">
                <a:sym typeface="Symbol"/>
              </a:rPr>
              <a:t>  Enhanced b</a:t>
            </a:r>
            <a:r>
              <a:rPr lang="en-US" sz="1600" dirty="0" smtClean="0">
                <a:sym typeface="Wingdings" panose="05000000000000000000" pitchFamily="2" charset="2"/>
              </a:rPr>
              <a:t>eam-ion interactions and instabilities </a:t>
            </a:r>
          </a:p>
          <a:p>
            <a:pPr marL="177800">
              <a:spcAft>
                <a:spcPts val="600"/>
              </a:spcAft>
            </a:pPr>
            <a:r>
              <a:rPr lang="en-US" sz="1600" dirty="0" smtClean="0">
                <a:sym typeface="Wingdings" panose="05000000000000000000" pitchFamily="2" charset="2"/>
              </a:rPr>
              <a:t>Ion trapping, FBII (Fast Beam-Ion Instability)</a:t>
            </a:r>
          </a:p>
        </p:txBody>
      </p:sp>
      <p:pic>
        <p:nvPicPr>
          <p:cNvPr id="24" name="Picture 46" descr="BurnedFingerSOLEIL (600 x 45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628"/>
            <a:ext cx="1900768" cy="16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5910719" y="2059615"/>
            <a:ext cx="3233282" cy="2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altLang="fr-FR" sz="1300" i="1" dirty="0"/>
              <a:t>Melted RF finger at </a:t>
            </a:r>
            <a:r>
              <a:rPr lang="en-GB" altLang="fr-FR" sz="1300" i="1" dirty="0" smtClean="0"/>
              <a:t>SOLEIL, Courtesy </a:t>
            </a:r>
            <a:r>
              <a:rPr lang="en-GB" altLang="fr-FR" sz="1300" i="1" dirty="0"/>
              <a:t>N. </a:t>
            </a:r>
            <a:r>
              <a:rPr lang="en-GB" altLang="fr-FR" sz="1300" i="1" dirty="0" err="1"/>
              <a:t>Béchu</a:t>
            </a:r>
            <a:endParaRPr lang="en-GB" altLang="fr-FR" sz="1300" i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0340"/>
            <a:ext cx="4560206" cy="20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84560" y="5946627"/>
            <a:ext cx="4249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TMCI</a:t>
            </a:r>
            <a:r>
              <a:rPr lang="en-US" sz="1200" i="1" dirty="0" smtClean="0"/>
              <a:t> measured at ELETTRA (J.L. </a:t>
            </a:r>
            <a:r>
              <a:rPr lang="en-US" sz="1200" i="1" dirty="0" err="1" smtClean="0"/>
              <a:t>Revol</a:t>
            </a:r>
            <a:r>
              <a:rPr lang="en-US" sz="1200" i="1" dirty="0" smtClean="0"/>
              <a:t> et al.,EPAC2000,Vienna)</a:t>
            </a:r>
            <a:endParaRPr lang="en-US" sz="1200" i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44" y="2996951"/>
            <a:ext cx="2990833" cy="256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337807" y="5561907"/>
            <a:ext cx="374796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i="1" dirty="0" smtClean="0"/>
              <a:t>Measured vertical </a:t>
            </a:r>
            <a:r>
              <a:rPr lang="en-US" sz="1400" b="1" i="1" dirty="0"/>
              <a:t>RW instability </a:t>
            </a:r>
            <a:r>
              <a:rPr lang="en-US" sz="1400" i="1" dirty="0" smtClean="0"/>
              <a:t>thresholds versus chromaticity in </a:t>
            </a:r>
            <a:r>
              <a:rPr lang="en-US" sz="1400" i="1" dirty="0"/>
              <a:t>the uniform filling at the ESRF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2055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572794" y="1706185"/>
            <a:ext cx="3888681" cy="1794823"/>
            <a:chOff x="4860032" y="3459480"/>
            <a:chExt cx="4177606" cy="2059633"/>
          </a:xfrm>
        </p:grpSpPr>
        <p:pic>
          <p:nvPicPr>
            <p:cNvPr id="7" name="Picture 3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459480"/>
              <a:ext cx="2054927" cy="2059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8005" y="3459480"/>
              <a:ext cx="2059633" cy="2059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Image 8"/>
          <p:cNvPicPr/>
          <p:nvPr/>
        </p:nvPicPr>
        <p:blipFill>
          <a:blip r:embed="rId4"/>
          <a:stretch>
            <a:fillRect/>
          </a:stretch>
        </p:blipFill>
        <p:spPr>
          <a:xfrm rot="21540000">
            <a:off x="861924" y="1936090"/>
            <a:ext cx="2222458" cy="17786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388" y="3734043"/>
            <a:ext cx="3672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 i="1" dirty="0" smtClean="0"/>
              <a:t>Beam pulsation observed at KEK-Photon Factory due to trapped ions </a:t>
            </a:r>
            <a:r>
              <a:rPr lang="en-GB" sz="1400" dirty="0" smtClean="0"/>
              <a:t>(</a:t>
            </a:r>
            <a:r>
              <a:rPr lang="en-GB" sz="1400" i="1" dirty="0" smtClean="0"/>
              <a:t>S. </a:t>
            </a:r>
            <a:r>
              <a:rPr lang="en-GB" sz="1400" i="1" dirty="0" err="1" smtClean="0"/>
              <a:t>Sakanaka</a:t>
            </a:r>
            <a:r>
              <a:rPr lang="en-GB" sz="1400" i="1" dirty="0" smtClean="0"/>
              <a:t>, OHO 1986</a:t>
            </a:r>
            <a:r>
              <a:rPr lang="en-GB" sz="1400" dirty="0" smtClean="0"/>
              <a:t>)</a:t>
            </a:r>
            <a:endParaRPr lang="en-GB" sz="1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87" y="4007849"/>
            <a:ext cx="2546665" cy="23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23528" y="4774816"/>
            <a:ext cx="4824536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ts val="1900"/>
              </a:lnSpc>
            </a:pPr>
            <a:r>
              <a:rPr lang="en-GB" sz="1600" dirty="0" smtClean="0">
                <a:latin typeface="Calibri" panose="020F0502020204030204" pitchFamily="34" charset="0"/>
                <a:sym typeface="Symbol"/>
              </a:rPr>
              <a:t>  </a:t>
            </a:r>
            <a:r>
              <a:rPr lang="en-GB" sz="1600" dirty="0" smtClean="0">
                <a:latin typeface="Calibri" panose="020F0502020204030204" pitchFamily="34" charset="0"/>
              </a:rPr>
              <a:t>This </a:t>
            </a:r>
            <a:r>
              <a:rPr lang="en-GB" sz="1600" dirty="0">
                <a:latin typeface="Calibri" panose="020F0502020204030204" pitchFamily="34" charset="0"/>
              </a:rPr>
              <a:t>type of two-beam </a:t>
            </a:r>
            <a:r>
              <a:rPr lang="en-GB" sz="1600" dirty="0" smtClean="0">
                <a:latin typeface="Calibri" panose="020F0502020204030204" pitchFamily="34" charset="0"/>
              </a:rPr>
              <a:t>interaction, named “</a:t>
            </a:r>
            <a:r>
              <a:rPr lang="en-GB" sz="1600" b="1" dirty="0" smtClean="0">
                <a:latin typeface="Calibri" panose="020F0502020204030204" pitchFamily="34" charset="0"/>
              </a:rPr>
              <a:t>Fast Beam-Ion Instability</a:t>
            </a:r>
            <a:r>
              <a:rPr lang="en-GB" sz="1600" dirty="0" smtClean="0">
                <a:latin typeface="Calibri" panose="020F0502020204030204" pitchFamily="34" charset="0"/>
              </a:rPr>
              <a:t> (</a:t>
            </a:r>
            <a:r>
              <a:rPr lang="en-GB" sz="1600" b="1" dirty="0" smtClean="0">
                <a:latin typeface="Calibri" panose="020F0502020204030204" pitchFamily="34" charset="0"/>
              </a:rPr>
              <a:t>FBII</a:t>
            </a:r>
            <a:r>
              <a:rPr lang="en-GB" sz="1600" dirty="0" smtClean="0">
                <a:latin typeface="Calibri" panose="020F0502020204030204" pitchFamily="34" charset="0"/>
              </a:rPr>
              <a:t>)”  </a:t>
            </a:r>
            <a:r>
              <a:rPr lang="en-GB" sz="1600" dirty="0">
                <a:latin typeface="Calibri" panose="020F0502020204030204" pitchFamily="34" charset="0"/>
              </a:rPr>
              <a:t>resembles “beam breakup in </a:t>
            </a:r>
            <a:r>
              <a:rPr lang="en-GB" sz="1600" dirty="0" err="1" smtClean="0">
                <a:latin typeface="Calibri" panose="020F0502020204030204" pitchFamily="34" charset="0"/>
              </a:rPr>
              <a:t>linacs</a:t>
            </a:r>
            <a:r>
              <a:rPr lang="en-GB" sz="1600" dirty="0" smtClean="0">
                <a:latin typeface="Calibri" panose="020F0502020204030204" pitchFamily="34" charset="0"/>
              </a:rPr>
              <a:t>” </a:t>
            </a:r>
            <a:r>
              <a:rPr lang="en-GB" sz="1600" dirty="0">
                <a:latin typeface="Calibri" panose="020F0502020204030204" pitchFamily="34" charset="0"/>
              </a:rPr>
              <a:t>and does not involve ion </a:t>
            </a:r>
            <a:r>
              <a:rPr lang="en-GB" sz="1600" dirty="0" smtClean="0">
                <a:latin typeface="Calibri" panose="020F0502020204030204" pitchFamily="34" charset="0"/>
              </a:rPr>
              <a:t>trapping, </a:t>
            </a:r>
            <a:r>
              <a:rPr lang="en-GB" sz="1600" dirty="0">
                <a:latin typeface="Calibri" panose="020F0502020204030204" pitchFamily="34" charset="0"/>
              </a:rPr>
              <a:t>and </a:t>
            </a:r>
            <a:r>
              <a:rPr lang="en-GB" sz="1600" dirty="0" smtClean="0">
                <a:latin typeface="Calibri" panose="020F0502020204030204" pitchFamily="34" charset="0"/>
              </a:rPr>
              <a:t>an ion </a:t>
            </a:r>
            <a:r>
              <a:rPr lang="en-GB" sz="1600" dirty="0">
                <a:latin typeface="Calibri" panose="020F0502020204030204" pitchFamily="34" charset="0"/>
              </a:rPr>
              <a:t>clearing </a:t>
            </a:r>
            <a:r>
              <a:rPr lang="en-GB" sz="1600" dirty="0" smtClean="0">
                <a:latin typeface="Calibri" panose="020F0502020204030204" pitchFamily="34" charset="0"/>
              </a:rPr>
              <a:t>beam gap may </a:t>
            </a:r>
            <a:r>
              <a:rPr lang="en-GB" sz="1600" dirty="0">
                <a:latin typeface="Calibri" panose="020F0502020204030204" pitchFamily="34" charset="0"/>
              </a:rPr>
              <a:t>not be helpful</a:t>
            </a:r>
            <a:r>
              <a:rPr lang="en-GB" sz="1600" dirty="0" smtClean="0">
                <a:latin typeface="Calibri" panose="020F0502020204030204" pitchFamily="34" charset="0"/>
              </a:rPr>
              <a:t>.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2636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365738" y="5925231"/>
            <a:ext cx="50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(</a:t>
            </a:r>
            <a:r>
              <a:rPr lang="en-GB" sz="1400" i="1" dirty="0" smtClean="0">
                <a:latin typeface="Calibri" panose="020F0502020204030204" pitchFamily="34" charset="0"/>
              </a:rPr>
              <a:t>Raubenheimer </a:t>
            </a:r>
            <a:r>
              <a:rPr lang="en-GB" sz="1400" i="1" dirty="0">
                <a:latin typeface="Calibri" panose="020F0502020204030204" pitchFamily="34" charset="0"/>
              </a:rPr>
              <a:t>and  </a:t>
            </a:r>
            <a:r>
              <a:rPr lang="en-GB" sz="1400" i="1" dirty="0" smtClean="0">
                <a:latin typeface="Calibri" panose="020F0502020204030204" pitchFamily="34" charset="0"/>
              </a:rPr>
              <a:t>Zimmermann, Phys</a:t>
            </a:r>
            <a:r>
              <a:rPr lang="en-GB" sz="1400" i="1" dirty="0">
                <a:latin typeface="Calibri" panose="020F0502020204030204" pitchFamily="34" charset="0"/>
              </a:rPr>
              <a:t>. Rev. E</a:t>
            </a:r>
            <a:r>
              <a:rPr lang="en-GB" sz="1400" b="1" i="1" dirty="0">
                <a:latin typeface="Calibri" panose="020F0502020204030204" pitchFamily="34" charset="0"/>
              </a:rPr>
              <a:t>52</a:t>
            </a:r>
            <a:r>
              <a:rPr lang="en-GB" sz="1400" i="1" dirty="0">
                <a:latin typeface="Calibri" panose="020F0502020204030204" pitchFamily="34" charset="0"/>
              </a:rPr>
              <a:t>, 5487, </a:t>
            </a:r>
            <a:r>
              <a:rPr lang="en-GB" sz="1400" i="1" dirty="0" smtClean="0">
                <a:latin typeface="Calibri" panose="020F0502020204030204" pitchFamily="34" charset="0"/>
              </a:rPr>
              <a:t>1995</a:t>
            </a:r>
            <a:r>
              <a:rPr lang="en-GB" sz="1400" dirty="0" smtClean="0">
                <a:latin typeface="Calibri" panose="020F0502020204030204" pitchFamily="34" charset="0"/>
              </a:rPr>
              <a:t>)</a:t>
            </a:r>
            <a:endParaRPr lang="en-GB" sz="14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6/20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93141" y="188640"/>
            <a:ext cx="8348952" cy="1621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Beam-ion interactions:  Ions are created due to collision of electrons with residual gases:</a:t>
            </a:r>
          </a:p>
          <a:p>
            <a:pPr marL="355600" indent="-177800">
              <a:lnSpc>
                <a:spcPts val="2000"/>
              </a:lnSpc>
            </a:pPr>
            <a:r>
              <a:rPr lang="en-US" sz="1600" dirty="0" smtClean="0"/>
              <a:t>-  Ions trapped in electrons’ electro-static potential could render an electron beam unstable.</a:t>
            </a:r>
          </a:p>
          <a:p>
            <a:pPr marL="355600" indent="-177800">
              <a:lnSpc>
                <a:spcPts val="2000"/>
              </a:lnSpc>
            </a:pPr>
            <a:r>
              <a:rPr lang="en-US" sz="1600" dirty="0" smtClean="0"/>
              <a:t>-  For low-emittance rings, ions are less likely to be trapped due to higher critical mass.</a:t>
            </a:r>
          </a:p>
          <a:p>
            <a:pPr marL="355600" indent="-177800">
              <a:lnSpc>
                <a:spcPts val="2000"/>
              </a:lnSpc>
            </a:pPr>
            <a:r>
              <a:rPr lang="en-GB" sz="1600" dirty="0" smtClean="0">
                <a:latin typeface="Calibri" panose="020F0502020204030204" pitchFamily="34" charset="0"/>
              </a:rPr>
              <a:t>-  For </a:t>
            </a:r>
            <a:r>
              <a:rPr lang="en-GB" sz="1600" dirty="0">
                <a:latin typeface="Calibri" panose="020F0502020204030204" pitchFamily="34" charset="0"/>
              </a:rPr>
              <a:t>modern and future rings storing a high intensity and low emittance beam, a “single pass” interaction between the two beams may become strong enough to jeopardise the performance</a:t>
            </a:r>
            <a:r>
              <a:rPr lang="en-GB" sz="1600" dirty="0" smtClean="0">
                <a:latin typeface="Calibri" panose="020F0502020204030204" pitchFamily="34" charset="0"/>
              </a:rPr>
              <a:t>.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31895" y="3527430"/>
            <a:ext cx="4414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i="1" dirty="0" smtClean="0"/>
              <a:t>Calculated with </a:t>
            </a:r>
            <a:r>
              <a:rPr lang="en-US" sz="1400" i="1" dirty="0" smtClean="0">
                <a:latin typeface="Symbol" panose="05050102010706020507" pitchFamily="18" charset="2"/>
              </a:rPr>
              <a:t>e</a:t>
            </a:r>
            <a:r>
              <a:rPr lang="en-US" sz="1400" i="1" baseline="-25000" dirty="0" smtClean="0"/>
              <a:t>x</a:t>
            </a:r>
            <a:r>
              <a:rPr lang="en-US" sz="1400" i="1" dirty="0" smtClean="0"/>
              <a:t> = 4 nm (left) and 0.2 nm (right) with SOLEIL parameters (1% coupling)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091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7/20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82" y="4605833"/>
            <a:ext cx="4706045" cy="12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5" y="2955680"/>
            <a:ext cx="3312369" cy="25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44893" y="5640618"/>
            <a:ext cx="306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Cryogenic in-vacuum undulator developed at SOLEIL</a:t>
            </a:r>
            <a:endParaRPr lang="en-US" sz="1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861355" y="5902228"/>
            <a:ext cx="3815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Three type of vacuum chambers at SOLEIL</a:t>
            </a:r>
            <a:endParaRPr lang="en-US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544" y="260648"/>
            <a:ext cx="8348952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200"/>
              </a:spcAft>
            </a:pPr>
            <a:r>
              <a:rPr lang="en-US" sz="1600" dirty="0" smtClean="0">
                <a:sym typeface="Symbol"/>
              </a:rPr>
              <a:t>  </a:t>
            </a:r>
            <a:r>
              <a:rPr lang="en-US" sz="1600" dirty="0" smtClean="0"/>
              <a:t>Impact of low gap IDs on beam dynamics, vacuum and VCs:</a:t>
            </a:r>
          </a:p>
          <a:p>
            <a:pPr marL="355600" indent="-177800">
              <a:spcAft>
                <a:spcPts val="200"/>
              </a:spcAft>
            </a:pPr>
            <a:r>
              <a:rPr lang="en-US" sz="1600" dirty="0" smtClean="0"/>
              <a:t>-   Vertically narrow flat </a:t>
            </a:r>
            <a:r>
              <a:rPr lang="en-US" sz="1600" dirty="0"/>
              <a:t>geometry for chamber cross section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 Source of large asymmetry in beam dynamics between the two transverse planes</a:t>
            </a:r>
          </a:p>
          <a:p>
            <a:pPr marL="355600" indent="-177800">
              <a:spcAft>
                <a:spcPts val="200"/>
              </a:spcAft>
            </a:pPr>
            <a:r>
              <a:rPr lang="en-US" sz="1600" dirty="0" smtClean="0"/>
              <a:t>-   </a:t>
            </a:r>
            <a:r>
              <a:rPr lang="en-US" sz="1600" dirty="0"/>
              <a:t>Increased </a:t>
            </a:r>
            <a:r>
              <a:rPr lang="en-US" sz="1600" dirty="0" smtClean="0"/>
              <a:t>RW (Resistive-Wall) and geometric impedance  due respectively to low-gap section chambers </a:t>
            </a:r>
            <a:r>
              <a:rPr lang="en-US" sz="1600" dirty="0" smtClean="0"/>
              <a:t>and taper </a:t>
            </a:r>
            <a:r>
              <a:rPr lang="en-US" sz="1600" dirty="0" smtClean="0"/>
              <a:t>transitions</a:t>
            </a:r>
            <a:endParaRPr lang="fr-FR" sz="1600" dirty="0"/>
          </a:p>
          <a:p>
            <a:pPr marL="355600" indent="-177800">
              <a:spcAft>
                <a:spcPts val="200"/>
              </a:spcAft>
            </a:pPr>
            <a:r>
              <a:rPr lang="en-US" sz="1600" dirty="0" smtClean="0"/>
              <a:t>- In-vacuum </a:t>
            </a:r>
            <a:r>
              <a:rPr lang="en-US" sz="1600" dirty="0"/>
              <a:t>undulators and wigglers  </a:t>
            </a:r>
            <a:r>
              <a:rPr lang="en-US" sz="1600" dirty="0" smtClean="0"/>
              <a:t>(minimal gap ~5 mm)</a:t>
            </a:r>
            <a:endParaRPr lang="en-US" sz="1600" dirty="0" smtClean="0">
              <a:sym typeface="Wingdings"/>
            </a:endParaRPr>
          </a:p>
          <a:p>
            <a:pPr marL="541338">
              <a:spcAft>
                <a:spcPts val="200"/>
              </a:spcAft>
            </a:pPr>
            <a:r>
              <a:rPr lang="en-US" sz="1600" dirty="0" smtClean="0">
                <a:sym typeface="Symbol"/>
              </a:rPr>
              <a:t>  </a:t>
            </a:r>
            <a:r>
              <a:rPr lang="en-US" sz="1600" dirty="0" smtClean="0"/>
              <a:t>Development of variable tapers associates mechanical and beam dynamics challenges</a:t>
            </a:r>
          </a:p>
          <a:p>
            <a:pPr marL="541338">
              <a:spcAft>
                <a:spcPts val="200"/>
              </a:spcAft>
            </a:pPr>
            <a:r>
              <a:rPr lang="en-US" sz="1600" dirty="0">
                <a:sym typeface="Symbol"/>
              </a:rPr>
              <a:t>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Vacuum conditioning of large volume objects not trivial</a:t>
            </a:r>
          </a:p>
          <a:p>
            <a:pPr marL="541338">
              <a:spcAft>
                <a:spcPts val="200"/>
              </a:spcAft>
            </a:pPr>
            <a:r>
              <a:rPr lang="en-US" sz="1600" dirty="0">
                <a:sym typeface="Symbol"/>
              </a:rPr>
              <a:t>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Considered </a:t>
            </a:r>
            <a:r>
              <a:rPr lang="en-US" sz="1600" dirty="0"/>
              <a:t>to be one of the likely sources for heat-induced FBII at SOLEIL</a:t>
            </a:r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36" y="2777313"/>
            <a:ext cx="2722845" cy="1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7053732" y="3222268"/>
            <a:ext cx="1793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Low</a:t>
            </a:r>
            <a:r>
              <a:rPr lang="fr-FR" sz="1400" i="1" dirty="0" smtClean="0"/>
              <a:t> gap </a:t>
            </a:r>
            <a:r>
              <a:rPr lang="fr-FR" sz="1400" i="1" dirty="0" err="1" smtClean="0"/>
              <a:t>chamber</a:t>
            </a:r>
            <a:r>
              <a:rPr lang="fr-FR" sz="1400" i="1" dirty="0" smtClean="0"/>
              <a:t> in a 12 m long straight section in SOLEIL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4645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8/20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395536" y="332656"/>
            <a:ext cx="83967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3)  </a:t>
            </a:r>
            <a:r>
              <a:rPr lang="en-US" sz="1600" dirty="0" smtClean="0"/>
              <a:t>Beam stability requirement in terms of;</a:t>
            </a:r>
          </a:p>
          <a:p>
            <a:pPr marL="355600"/>
            <a:r>
              <a:rPr lang="en-US" sz="1600" dirty="0" smtClean="0"/>
              <a:t>-  Intensity</a:t>
            </a:r>
          </a:p>
          <a:p>
            <a:pPr marL="355600"/>
            <a:r>
              <a:rPr lang="en-US" sz="1600" dirty="0" smtClean="0"/>
              <a:t>-  Position and beam sizes over both short and long period</a:t>
            </a:r>
          </a:p>
          <a:p>
            <a:pPr marL="541338"/>
            <a:r>
              <a:rPr lang="en-US" sz="1600" dirty="0" smtClean="0">
                <a:sym typeface="Wingdings" panose="05000000000000000000" pitchFamily="2" charset="2"/>
              </a:rPr>
              <a:t>Machine o</a:t>
            </a:r>
            <a:r>
              <a:rPr lang="en-US" sz="1600" dirty="0" smtClean="0"/>
              <a:t>peration in its ideal (golden) machine setting</a:t>
            </a:r>
          </a:p>
          <a:p>
            <a:pPr marL="541338"/>
            <a:r>
              <a:rPr lang="en-US" sz="1600" dirty="0" smtClean="0"/>
              <a:t>Excellent orbit correction system </a:t>
            </a:r>
            <a:r>
              <a:rPr lang="en-US" sz="1600" dirty="0" smtClean="0">
                <a:sym typeface="Wingdings"/>
              </a:rPr>
              <a:t>with</a:t>
            </a:r>
            <a:r>
              <a:rPr lang="en-US" sz="1600" dirty="0" smtClean="0"/>
              <a:t> reliable BPMs (positioning/thermal stability)</a:t>
            </a:r>
          </a:p>
          <a:p>
            <a:pPr marL="541338"/>
            <a:r>
              <a:rPr lang="en-US" sz="1600" dirty="0" smtClean="0">
                <a:sym typeface="Wingdings" panose="05000000000000000000" pitchFamily="2" charset="2"/>
              </a:rPr>
              <a:t>E</a:t>
            </a:r>
            <a:r>
              <a:rPr lang="en-US" sz="1600" dirty="0" smtClean="0"/>
              <a:t>xcellent machine thermal stability  </a:t>
            </a:r>
          </a:p>
          <a:p>
            <a:pPr marL="827088" indent="-285750">
              <a:buFont typeface="Wingdings"/>
              <a:buChar char="à"/>
            </a:pPr>
            <a:r>
              <a:rPr lang="en-US" sz="1600" dirty="0" smtClean="0"/>
              <a:t>Top-up is essential for both constant beam intensity and machine thermal stability</a:t>
            </a:r>
          </a:p>
          <a:p>
            <a:pPr marL="541338"/>
            <a:endParaRPr lang="en-US" sz="1600" dirty="0" smtClean="0"/>
          </a:p>
          <a:p>
            <a:pPr marL="355600"/>
            <a:r>
              <a:rPr lang="en-US" sz="1600" dirty="0" smtClean="0"/>
              <a:t>Even with top-up, always better to have good beam lifetime  </a:t>
            </a:r>
          </a:p>
          <a:p>
            <a:pPr marL="355600">
              <a:buFont typeface="Wingdings"/>
              <a:buChar char="à"/>
            </a:pPr>
            <a:r>
              <a:rPr lang="en-US" sz="1600" dirty="0" smtClean="0"/>
              <a:t>  Need of Ultra-High Vacuum (UHV) with not too constrained VC apertures </a:t>
            </a:r>
          </a:p>
          <a:p>
            <a:pPr marL="355600">
              <a:buFont typeface="Wingdings"/>
              <a:buChar char="à"/>
            </a:pPr>
            <a:r>
              <a:rPr lang="en-US" sz="1600" dirty="0" smtClean="0"/>
              <a:t>  ID gaps closed to small aperture 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 Beam injection losses, ID magnet damage, </a:t>
            </a:r>
          </a:p>
          <a:p>
            <a:pPr marL="355600">
              <a:buFont typeface="Wingdings"/>
              <a:buChar char="à"/>
            </a:pPr>
            <a:r>
              <a:rPr lang="en-US" sz="1600" dirty="0" smtClean="0"/>
              <a:t>  Importance of H/V scrapers and constant knowledge of limiting physical aperture in the ring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5008" y="3861048"/>
            <a:ext cx="5444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4)</a:t>
            </a:r>
            <a:r>
              <a:rPr lang="en-US" sz="1600" dirty="0" smtClean="0"/>
              <a:t>  </a:t>
            </a:r>
            <a:r>
              <a:rPr lang="en-US" sz="1600" dirty="0"/>
              <a:t>Delivery of different modes of operation</a:t>
            </a:r>
          </a:p>
          <a:p>
            <a:pPr marL="271463"/>
            <a:r>
              <a:rPr lang="en-US" sz="1600" dirty="0"/>
              <a:t>-  Beam filling:  Uniform, hybrid, 8-bunch, single bunch, …</a:t>
            </a:r>
          </a:p>
          <a:p>
            <a:pPr marL="271463"/>
            <a:r>
              <a:rPr lang="en-US" sz="1600" dirty="0"/>
              <a:t>-  Different optics: Low-alpha, …</a:t>
            </a:r>
          </a:p>
          <a:p>
            <a:pPr marL="271463"/>
            <a:r>
              <a:rPr lang="en-US" sz="1600" dirty="0">
                <a:sym typeface="Wingdings" panose="05000000000000000000" pitchFamily="2" charset="2"/>
              </a:rPr>
              <a:t>  </a:t>
            </a:r>
            <a:r>
              <a:rPr lang="en-US" sz="1600" dirty="0" smtClean="0">
                <a:sym typeface="Wingdings" panose="05000000000000000000" pitchFamily="2" charset="2"/>
              </a:rPr>
              <a:t>Enhanced </a:t>
            </a:r>
            <a:r>
              <a:rPr lang="en-US" sz="1600" dirty="0">
                <a:sym typeface="Wingdings" panose="05000000000000000000" pitchFamily="2" charset="2"/>
              </a:rPr>
              <a:t>sensitivity to VC and vacuum related </a:t>
            </a:r>
            <a:r>
              <a:rPr lang="en-US" sz="1600" dirty="0" smtClean="0">
                <a:sym typeface="Wingdings" panose="05000000000000000000" pitchFamily="2" charset="2"/>
              </a:rPr>
              <a:t>issues in some modes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95" y="3538064"/>
            <a:ext cx="3069043" cy="19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695941" y="5534275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Measurement of beam lifetime as a function of the scraper position (Huang, </a:t>
            </a:r>
            <a:r>
              <a:rPr lang="en-US" sz="1400" i="1" dirty="0" err="1" smtClean="0"/>
              <a:t>Corbette</a:t>
            </a:r>
            <a:r>
              <a:rPr lang="en-US" sz="1400" i="1" dirty="0" smtClean="0"/>
              <a:t>, SLAC-PUB-14397)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645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7950" y="6308725"/>
            <a:ext cx="8929688" cy="367496"/>
            <a:chOff x="107950" y="6308725"/>
            <a:chExt cx="8929688" cy="367496"/>
          </a:xfrm>
        </p:grpSpPr>
        <p:grpSp>
          <p:nvGrpSpPr>
            <p:cNvPr id="16" name="Group 26"/>
            <p:cNvGrpSpPr>
              <a:grpSpLocks/>
            </p:cNvGrpSpPr>
            <p:nvPr/>
          </p:nvGrpSpPr>
          <p:grpSpPr bwMode="auto">
            <a:xfrm>
              <a:off x="107950" y="6308725"/>
              <a:ext cx="8929688" cy="354013"/>
              <a:chOff x="68" y="3974"/>
              <a:chExt cx="5625" cy="223"/>
            </a:xfrm>
          </p:grpSpPr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68" y="3974"/>
                <a:ext cx="5625" cy="1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113" y="4023"/>
                <a:ext cx="2676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ko-KR" sz="1200" i="1" dirty="0" smtClean="0">
                    <a:solidFill>
                      <a:srgbClr val="990099"/>
                    </a:solidFill>
                    <a:latin typeface="Times New Roman" pitchFamily="18" charset="0"/>
                    <a:ea typeface="굴림" charset="-127"/>
                  </a:rPr>
                  <a:t>Beam dynamics &amp; vacuum challenges in present light sources …</a:t>
                </a:r>
                <a:endParaRPr lang="en-US" altLang="fr-FR" sz="1200" i="1" dirty="0">
                  <a:solidFill>
                    <a:srgbClr val="99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4927477" y="6399222"/>
              <a:ext cx="41040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Beam Dynamics Meets Vacuum, KIT, 8-10 March 2017     9/20</a:t>
              </a:r>
              <a:endParaRPr lang="en-GB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83568" y="26729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2. </a:t>
            </a:r>
            <a:r>
              <a:rPr lang="en-US" sz="2000" b="1" u="sng" dirty="0"/>
              <a:t>Specific issues encountered and </a:t>
            </a:r>
            <a:r>
              <a:rPr lang="en-US" sz="2000" b="1" u="sng" dirty="0" smtClean="0"/>
              <a:t>studied </a:t>
            </a:r>
            <a:r>
              <a:rPr lang="en-US" sz="2000" b="1" u="sng" dirty="0"/>
              <a:t>in present </a:t>
            </a:r>
            <a:r>
              <a:rPr lang="en-US" sz="2000" b="1" u="sng" dirty="0" smtClean="0"/>
              <a:t>LS rings </a:t>
            </a:r>
            <a:endParaRPr lang="en-GB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84362" y="667406"/>
            <a:ext cx="8064102" cy="190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300"/>
              </a:spcAft>
              <a:buFont typeface="Symbol"/>
              <a:buChar char="·"/>
            </a:pPr>
            <a:r>
              <a:rPr lang="en-US" sz="1600" dirty="0" smtClean="0">
                <a:sym typeface="Symbol"/>
              </a:rPr>
              <a:t>Piecewise </a:t>
            </a:r>
            <a:r>
              <a:rPr lang="en-US" sz="1600" dirty="0" smtClean="0"/>
              <a:t>3D numerical evaluations of the vacuum chamber impedance</a:t>
            </a:r>
          </a:p>
          <a:p>
            <a:pPr marL="355600" indent="-177800">
              <a:spcAft>
                <a:spcPts val="200"/>
              </a:spcAft>
            </a:pPr>
            <a:r>
              <a:rPr lang="en-US" sz="1600" dirty="0" smtClean="0"/>
              <a:t>-  Carried out by many labs (BESSY, ESRF, APS, SPring-8, SOLEIL, DIAMOND, NSLS-II, ALBA, MAXIV, SIRIUS, …) using 3D Electro-Magnetic field solvers such as CST-microwave studio, GdfidL, …</a:t>
            </a:r>
          </a:p>
          <a:p>
            <a:pPr marL="355600" indent="-177800">
              <a:spcAft>
                <a:spcPts val="200"/>
              </a:spcAft>
            </a:pPr>
            <a:r>
              <a:rPr lang="en-US" sz="1600" dirty="0" smtClean="0"/>
              <a:t>-  Results are often used to simulate the beam instabilities</a:t>
            </a:r>
          </a:p>
          <a:p>
            <a:pPr marL="355600" indent="-177800">
              <a:spcAft>
                <a:spcPts val="200"/>
              </a:spcAft>
            </a:pPr>
            <a:r>
              <a:rPr lang="en-US" sz="1600" dirty="0" smtClean="0"/>
              <a:t>-  In several cases, these studies allowed detecting beam dynamics/heating issues in advance and giving feedback to improve the original vacuum component designs</a:t>
            </a:r>
            <a:endParaRPr 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" y="2720751"/>
            <a:ext cx="449004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66" y="2700370"/>
            <a:ext cx="435772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7462" y="5240751"/>
            <a:ext cx="8713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Impedance budget obtained for (the future machine) SIRIUS (left: longitudinal, right: horizontal) (F.-E. De Sà, LER2016)</a:t>
            </a:r>
            <a:endParaRPr lang="en-US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3355" y="569992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600" dirty="0" smtClean="0"/>
              <a:t>-  For modern LS rings, the contribution of resistive-wall dominates due to the much reduced VC aperture, and the imaginary part gets enhanced if NEG is in addition coated on the chambers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2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13825</TotalTime>
  <Words>2732</Words>
  <Application>Microsoft Office PowerPoint</Application>
  <PresentationFormat>Affichage à l'écran (4:3)</PresentationFormat>
  <Paragraphs>213</Paragraphs>
  <Slides>20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NAGAOKA</dc:creator>
  <cp:lastModifiedBy>NAGAOKA</cp:lastModifiedBy>
  <cp:revision>323</cp:revision>
  <cp:lastPrinted>2017-03-07T11:38:47Z</cp:lastPrinted>
  <dcterms:created xsi:type="dcterms:W3CDTF">2015-12-10T21:14:45Z</dcterms:created>
  <dcterms:modified xsi:type="dcterms:W3CDTF">2017-03-07T21:23:40Z</dcterms:modified>
</cp:coreProperties>
</file>