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4" r:id="rId2"/>
  </p:sldMasterIdLst>
  <p:notesMasterIdLst>
    <p:notesMasterId r:id="rId74"/>
  </p:notesMasterIdLst>
  <p:handoutMasterIdLst>
    <p:handoutMasterId r:id="rId75"/>
  </p:handoutMasterIdLst>
  <p:sldIdLst>
    <p:sldId id="257" r:id="rId3"/>
    <p:sldId id="258" r:id="rId4"/>
    <p:sldId id="307" r:id="rId5"/>
    <p:sldId id="308" r:id="rId6"/>
    <p:sldId id="340" r:id="rId7"/>
    <p:sldId id="309" r:id="rId8"/>
    <p:sldId id="338" r:id="rId9"/>
    <p:sldId id="310" r:id="rId10"/>
    <p:sldId id="311" r:id="rId11"/>
    <p:sldId id="312" r:id="rId12"/>
    <p:sldId id="313" r:id="rId13"/>
    <p:sldId id="325" r:id="rId14"/>
    <p:sldId id="314" r:id="rId15"/>
    <p:sldId id="315" r:id="rId16"/>
    <p:sldId id="316" r:id="rId17"/>
    <p:sldId id="319" r:id="rId18"/>
    <p:sldId id="317" r:id="rId19"/>
    <p:sldId id="318" r:id="rId20"/>
    <p:sldId id="320" r:id="rId21"/>
    <p:sldId id="321" r:id="rId22"/>
    <p:sldId id="322" r:id="rId23"/>
    <p:sldId id="323" r:id="rId24"/>
    <p:sldId id="324" r:id="rId25"/>
    <p:sldId id="272" r:id="rId26"/>
    <p:sldId id="273" r:id="rId27"/>
    <p:sldId id="275" r:id="rId28"/>
    <p:sldId id="326" r:id="rId29"/>
    <p:sldId id="341" r:id="rId30"/>
    <p:sldId id="342" r:id="rId31"/>
    <p:sldId id="277" r:id="rId32"/>
    <p:sldId id="286" r:id="rId33"/>
    <p:sldId id="343" r:id="rId34"/>
    <p:sldId id="329" r:id="rId35"/>
    <p:sldId id="287" r:id="rId36"/>
    <p:sldId id="288" r:id="rId37"/>
    <p:sldId id="330" r:id="rId38"/>
    <p:sldId id="293" r:id="rId39"/>
    <p:sldId id="294" r:id="rId40"/>
    <p:sldId id="299" r:id="rId41"/>
    <p:sldId id="331" r:id="rId42"/>
    <p:sldId id="344" r:id="rId43"/>
    <p:sldId id="334" r:id="rId44"/>
    <p:sldId id="339" r:id="rId45"/>
    <p:sldId id="332" r:id="rId46"/>
    <p:sldId id="333" r:id="rId47"/>
    <p:sldId id="335" r:id="rId48"/>
    <p:sldId id="336" r:id="rId49"/>
    <p:sldId id="345" r:id="rId50"/>
    <p:sldId id="346" r:id="rId51"/>
    <p:sldId id="269" r:id="rId52"/>
    <p:sldId id="270" r:id="rId53"/>
    <p:sldId id="278" r:id="rId54"/>
    <p:sldId id="280" r:id="rId55"/>
    <p:sldId id="279" r:id="rId56"/>
    <p:sldId id="281" r:id="rId57"/>
    <p:sldId id="283" r:id="rId58"/>
    <p:sldId id="284" r:id="rId59"/>
    <p:sldId id="285" r:id="rId60"/>
    <p:sldId id="289" r:id="rId61"/>
    <p:sldId id="290" r:id="rId62"/>
    <p:sldId id="291" r:id="rId63"/>
    <p:sldId id="292" r:id="rId64"/>
    <p:sldId id="295" r:id="rId65"/>
    <p:sldId id="296" r:id="rId66"/>
    <p:sldId id="297" r:id="rId67"/>
    <p:sldId id="300" r:id="rId68"/>
    <p:sldId id="301" r:id="rId69"/>
    <p:sldId id="304" r:id="rId70"/>
    <p:sldId id="306" r:id="rId71"/>
    <p:sldId id="302" r:id="rId72"/>
    <p:sldId id="303"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058"/>
    <a:srgbClr val="DBE9FF"/>
    <a:srgbClr val="D5E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4" d="100"/>
          <a:sy n="94" d="100"/>
        </p:scale>
        <p:origin x="-8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tableStyles" Target="tableStyles.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slide" Target="slides/slide71.xml"/><Relationship Id="rId74" Type="http://schemas.openxmlformats.org/officeDocument/2006/relationships/notesMaster" Target="notesMasters/notesMaster1.xml"/><Relationship Id="rId75" Type="http://schemas.openxmlformats.org/officeDocument/2006/relationships/handoutMaster" Target="handoutMasters/handout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BBD3F8-BBEF-4746-82EC-1C8129EE25CD}" type="datetimeFigureOut">
              <a:rPr lang="en-US" smtClean="0"/>
              <a:t>07.03.17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0A14B6-3C9B-8843-864B-E10326630D0C}" type="slidenum">
              <a:rPr lang="en-US" smtClean="0"/>
              <a:t>‹#›</a:t>
            </a:fld>
            <a:endParaRPr lang="en-US"/>
          </a:p>
        </p:txBody>
      </p:sp>
    </p:spTree>
    <p:extLst>
      <p:ext uri="{BB962C8B-B14F-4D97-AF65-F5344CB8AC3E}">
        <p14:creationId xmlns:p14="http://schemas.microsoft.com/office/powerpoint/2010/main" val="25103261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A077A8-6B17-5149-8454-D8240F441BBF}" type="datetimeFigureOut">
              <a:rPr lang="en-US" smtClean="0"/>
              <a:t>07.03.17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A430BF-9185-9A4A-9820-6B404B85B622}" type="slidenum">
              <a:rPr lang="en-US" smtClean="0"/>
              <a:t>‹#›</a:t>
            </a:fld>
            <a:endParaRPr lang="en-US"/>
          </a:p>
        </p:txBody>
      </p:sp>
    </p:spTree>
    <p:extLst>
      <p:ext uri="{BB962C8B-B14F-4D97-AF65-F5344CB8AC3E}">
        <p14:creationId xmlns:p14="http://schemas.microsoft.com/office/powerpoint/2010/main" val="21411613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r_p^2 (</a:t>
            </a:r>
            <a:r>
              <a:rPr lang="en-US" dirty="0" err="1" smtClean="0"/>
              <a:t>Z_p</a:t>
            </a:r>
            <a:r>
              <a:rPr lang="en-US" dirty="0" smtClean="0"/>
              <a:t>/</a:t>
            </a:r>
            <a:r>
              <a:rPr lang="en-US" dirty="0" err="1" smtClean="0"/>
              <a:t>A_p</a:t>
            </a:r>
            <a:r>
              <a:rPr lang="en-US" dirty="0" smtClean="0"/>
              <a:t>)^2</a:t>
            </a:r>
            <a:r>
              <a:rPr lang="en-US" baseline="0" dirty="0" smtClean="0"/>
              <a:t> </a:t>
            </a:r>
            <a:r>
              <a:rPr lang="en-US" dirty="0" smtClean="0">
                <a:sym typeface="Wingdings"/>
              </a:rPr>
              <a:t> r_e^2 for leptons</a:t>
            </a:r>
            <a:endParaRPr lang="en-US" dirty="0"/>
          </a:p>
        </p:txBody>
      </p:sp>
      <p:sp>
        <p:nvSpPr>
          <p:cNvPr id="4" name="Slide Number Placeholder 3"/>
          <p:cNvSpPr>
            <a:spLocks noGrp="1"/>
          </p:cNvSpPr>
          <p:nvPr>
            <p:ph type="sldNum" sz="quarter" idx="10"/>
          </p:nvPr>
        </p:nvSpPr>
        <p:spPr/>
        <p:txBody>
          <a:bodyPr/>
          <a:lstStyle/>
          <a:p>
            <a:fld id="{B3A430BF-9185-9A4A-9820-6B404B85B622}" type="slidenum">
              <a:rPr lang="en-US" smtClean="0"/>
              <a:t>10</a:t>
            </a:fld>
            <a:endParaRPr lang="en-US"/>
          </a:p>
        </p:txBody>
      </p:sp>
    </p:spTree>
    <p:extLst>
      <p:ext uri="{BB962C8B-B14F-4D97-AF65-F5344CB8AC3E}">
        <p14:creationId xmlns:p14="http://schemas.microsoft.com/office/powerpoint/2010/main" val="1818071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general, the set made of the equation of lifetime and that of pressure evolution need to be solved together (numerically) to predict correctly pressure evolution and beam lifetime over the cycling or storage time of a machine.</a:t>
            </a:r>
            <a:endParaRPr lang="en-US" dirty="0"/>
          </a:p>
        </p:txBody>
      </p:sp>
      <p:sp>
        <p:nvSpPr>
          <p:cNvPr id="4" name="Slide Number Placeholder 3"/>
          <p:cNvSpPr>
            <a:spLocks noGrp="1"/>
          </p:cNvSpPr>
          <p:nvPr>
            <p:ph type="sldNum" sz="quarter" idx="10"/>
          </p:nvPr>
        </p:nvSpPr>
        <p:spPr/>
        <p:txBody>
          <a:bodyPr/>
          <a:lstStyle/>
          <a:p>
            <a:fld id="{B3A430BF-9185-9A4A-9820-6B404B85B622}" type="slidenum">
              <a:rPr lang="en-US" smtClean="0"/>
              <a:t>19</a:t>
            </a:fld>
            <a:endParaRPr lang="en-US"/>
          </a:p>
        </p:txBody>
      </p:sp>
    </p:spTree>
    <p:extLst>
      <p:ext uri="{BB962C8B-B14F-4D97-AF65-F5344CB8AC3E}">
        <p14:creationId xmlns:p14="http://schemas.microsoft.com/office/powerpoint/2010/main" val="3750848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430BF-9185-9A4A-9820-6B404B85B622}" type="slidenum">
              <a:rPr lang="en-US" smtClean="0"/>
              <a:t>20</a:t>
            </a:fld>
            <a:endParaRPr lang="en-US"/>
          </a:p>
        </p:txBody>
      </p:sp>
    </p:spTree>
    <p:extLst>
      <p:ext uri="{BB962C8B-B14F-4D97-AF65-F5344CB8AC3E}">
        <p14:creationId xmlns:p14="http://schemas.microsoft.com/office/powerpoint/2010/main" val="3750848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430BF-9185-9A4A-9820-6B404B85B622}" type="slidenum">
              <a:rPr lang="en-US" smtClean="0"/>
              <a:t>21</a:t>
            </a:fld>
            <a:endParaRPr lang="en-US"/>
          </a:p>
        </p:txBody>
      </p:sp>
    </p:spTree>
    <p:extLst>
      <p:ext uri="{BB962C8B-B14F-4D97-AF65-F5344CB8AC3E}">
        <p14:creationId xmlns:p14="http://schemas.microsoft.com/office/powerpoint/2010/main" val="3750848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430BF-9185-9A4A-9820-6B404B85B622}" type="slidenum">
              <a:rPr lang="en-US" smtClean="0"/>
              <a:t>22</a:t>
            </a:fld>
            <a:endParaRPr lang="en-US"/>
          </a:p>
        </p:txBody>
      </p:sp>
    </p:spTree>
    <p:extLst>
      <p:ext uri="{BB962C8B-B14F-4D97-AF65-F5344CB8AC3E}">
        <p14:creationId xmlns:p14="http://schemas.microsoft.com/office/powerpoint/2010/main" val="3750848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430BF-9185-9A4A-9820-6B404B85B622}" type="slidenum">
              <a:rPr lang="en-US" smtClean="0"/>
              <a:t>23</a:t>
            </a:fld>
            <a:endParaRPr lang="en-US"/>
          </a:p>
        </p:txBody>
      </p:sp>
    </p:spTree>
    <p:extLst>
      <p:ext uri="{BB962C8B-B14F-4D97-AF65-F5344CB8AC3E}">
        <p14:creationId xmlns:p14="http://schemas.microsoft.com/office/powerpoint/2010/main" val="3750848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Existing</a:t>
            </a:r>
            <a:r>
              <a:rPr lang="en-US" baseline="0" dirty="0" smtClean="0"/>
              <a:t> models reproduce satisfactorily machine observations and hold significant predictive power. However, much room for refinement and improvement, talk by Gianni</a:t>
            </a:r>
            <a:endParaRPr lang="en-US" dirty="0"/>
          </a:p>
        </p:txBody>
      </p:sp>
      <p:sp>
        <p:nvSpPr>
          <p:cNvPr id="4" name="Slide Number Placeholder 3"/>
          <p:cNvSpPr>
            <a:spLocks noGrp="1"/>
          </p:cNvSpPr>
          <p:nvPr>
            <p:ph type="sldNum" sz="quarter" idx="10"/>
          </p:nvPr>
        </p:nvSpPr>
        <p:spPr/>
        <p:txBody>
          <a:bodyPr/>
          <a:lstStyle/>
          <a:p>
            <a:fld id="{B3A430BF-9185-9A4A-9820-6B404B85B622}" type="slidenum">
              <a:rPr lang="en-US" smtClean="0"/>
              <a:t>31</a:t>
            </a:fld>
            <a:endParaRPr lang="en-US"/>
          </a:p>
        </p:txBody>
      </p:sp>
    </p:spTree>
    <p:extLst>
      <p:ext uri="{BB962C8B-B14F-4D97-AF65-F5344CB8AC3E}">
        <p14:creationId xmlns:p14="http://schemas.microsoft.com/office/powerpoint/2010/main" val="2806873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Existing</a:t>
            </a:r>
            <a:r>
              <a:rPr lang="en-US" baseline="0" dirty="0" smtClean="0"/>
              <a:t> models reproduce satisfactorily machine observations and hold significant predictive power. However, much room for refinement and improvement, talk by Gianni</a:t>
            </a:r>
            <a:endParaRPr lang="en-US" dirty="0"/>
          </a:p>
        </p:txBody>
      </p:sp>
      <p:sp>
        <p:nvSpPr>
          <p:cNvPr id="4" name="Slide Number Placeholder 3"/>
          <p:cNvSpPr>
            <a:spLocks noGrp="1"/>
          </p:cNvSpPr>
          <p:nvPr>
            <p:ph type="sldNum" sz="quarter" idx="10"/>
          </p:nvPr>
        </p:nvSpPr>
        <p:spPr/>
        <p:txBody>
          <a:bodyPr/>
          <a:lstStyle/>
          <a:p>
            <a:fld id="{B3A430BF-9185-9A4A-9820-6B404B85B622}" type="slidenum">
              <a:rPr lang="en-US" smtClean="0"/>
              <a:t>32</a:t>
            </a:fld>
            <a:endParaRPr lang="en-US"/>
          </a:p>
        </p:txBody>
      </p:sp>
    </p:spTree>
    <p:extLst>
      <p:ext uri="{BB962C8B-B14F-4D97-AF65-F5344CB8AC3E}">
        <p14:creationId xmlns:p14="http://schemas.microsoft.com/office/powerpoint/2010/main" val="2806873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Solutions might increase impedance or outgassing</a:t>
            </a:r>
            <a:endParaRPr lang="en-US" dirty="0"/>
          </a:p>
        </p:txBody>
      </p:sp>
      <p:sp>
        <p:nvSpPr>
          <p:cNvPr id="4" name="Slide Number Placeholder 3"/>
          <p:cNvSpPr>
            <a:spLocks noGrp="1"/>
          </p:cNvSpPr>
          <p:nvPr>
            <p:ph type="sldNum" sz="quarter" idx="10"/>
          </p:nvPr>
        </p:nvSpPr>
        <p:spPr/>
        <p:txBody>
          <a:bodyPr/>
          <a:lstStyle/>
          <a:p>
            <a:fld id="{B3A430BF-9185-9A4A-9820-6B404B85B622}" type="slidenum">
              <a:rPr lang="en-US" smtClean="0"/>
              <a:t>33</a:t>
            </a:fld>
            <a:endParaRPr lang="en-US"/>
          </a:p>
        </p:txBody>
      </p:sp>
    </p:spTree>
    <p:extLst>
      <p:ext uri="{BB962C8B-B14F-4D97-AF65-F5344CB8AC3E}">
        <p14:creationId xmlns:p14="http://schemas.microsoft.com/office/powerpoint/2010/main" val="96381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a:t>
            </a:r>
            <a:r>
              <a:rPr lang="en-US" sz="1200" baseline="-25000" dirty="0" smtClean="0"/>
              <a:t>2</a:t>
            </a:r>
            <a:r>
              <a:rPr lang="en-US" sz="1200" dirty="0" smtClean="0"/>
              <a:t> not trapped for most of the </a:t>
            </a:r>
            <a:r>
              <a:rPr lang="en-US" sz="1200" dirty="0" err="1" smtClean="0"/>
              <a:t>linac</a:t>
            </a:r>
            <a:r>
              <a:rPr lang="en-US" sz="1200" dirty="0" smtClean="0"/>
              <a:t> and therefore not contributing to instability</a:t>
            </a:r>
            <a:endParaRPr lang="en-US" sz="1100" dirty="0" smtClean="0"/>
          </a:p>
        </p:txBody>
      </p:sp>
      <p:sp>
        <p:nvSpPr>
          <p:cNvPr id="4" name="Slide Number Placeholder 3"/>
          <p:cNvSpPr>
            <a:spLocks noGrp="1"/>
          </p:cNvSpPr>
          <p:nvPr>
            <p:ph type="sldNum" sz="quarter" idx="10"/>
          </p:nvPr>
        </p:nvSpPr>
        <p:spPr/>
        <p:txBody>
          <a:bodyPr/>
          <a:lstStyle/>
          <a:p>
            <a:fld id="{B3A430BF-9185-9A4A-9820-6B404B85B622}" type="slidenum">
              <a:rPr lang="en-US" smtClean="0"/>
              <a:t>41</a:t>
            </a:fld>
            <a:endParaRPr lang="en-US"/>
          </a:p>
        </p:txBody>
      </p:sp>
    </p:spTree>
    <p:extLst>
      <p:ext uri="{BB962C8B-B14F-4D97-AF65-F5344CB8AC3E}">
        <p14:creationId xmlns:p14="http://schemas.microsoft.com/office/powerpoint/2010/main" val="1629453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9BE25-6FDA-724C-BCC7-E169A71BD9F1}" type="slidenum">
              <a:rPr lang="en-US" smtClean="0"/>
              <a:pPr/>
              <a:t>65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Evidently very</a:t>
            </a:r>
            <a:r>
              <a:rPr lang="en-US" baseline="0" dirty="0" smtClean="0"/>
              <a:t> relevant for heavy ions (low energy) and leptons (</a:t>
            </a:r>
            <a:r>
              <a:rPr lang="en-US" baseline="0" dirty="0" err="1" smtClean="0"/>
              <a:t>Z_p</a:t>
            </a:r>
            <a:r>
              <a:rPr lang="en-US" baseline="0" dirty="0" smtClean="0"/>
              <a:t>/</a:t>
            </a:r>
            <a:r>
              <a:rPr lang="en-US" baseline="0" dirty="0" err="1" smtClean="0"/>
              <a:t>A_p</a:t>
            </a:r>
            <a:r>
              <a:rPr lang="en-US" baseline="0" dirty="0" smtClean="0"/>
              <a:t> = 1836)</a:t>
            </a:r>
            <a:endParaRPr lang="en-US" dirty="0"/>
          </a:p>
        </p:txBody>
      </p:sp>
      <p:sp>
        <p:nvSpPr>
          <p:cNvPr id="4" name="Slide Number Placeholder 3"/>
          <p:cNvSpPr>
            <a:spLocks noGrp="1"/>
          </p:cNvSpPr>
          <p:nvPr>
            <p:ph type="sldNum" sz="quarter" idx="10"/>
          </p:nvPr>
        </p:nvSpPr>
        <p:spPr/>
        <p:txBody>
          <a:bodyPr/>
          <a:lstStyle/>
          <a:p>
            <a:fld id="{B3A430BF-9185-9A4A-9820-6B404B85B622}" type="slidenum">
              <a:rPr lang="en-US" smtClean="0"/>
              <a:t>11</a:t>
            </a:fld>
            <a:endParaRPr lang="en-US"/>
          </a:p>
        </p:txBody>
      </p:sp>
    </p:spTree>
    <p:extLst>
      <p:ext uri="{BB962C8B-B14F-4D97-AF65-F5344CB8AC3E}">
        <p14:creationId xmlns:p14="http://schemas.microsoft.com/office/powerpoint/2010/main" val="3750848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Evidently very</a:t>
            </a:r>
            <a:r>
              <a:rPr lang="en-US" baseline="0" dirty="0" smtClean="0"/>
              <a:t> relevant for heavy ions (low energy) and leptons (</a:t>
            </a:r>
            <a:r>
              <a:rPr lang="en-US" baseline="0" dirty="0" err="1" smtClean="0"/>
              <a:t>Z_p</a:t>
            </a:r>
            <a:r>
              <a:rPr lang="en-US" baseline="0" dirty="0" smtClean="0"/>
              <a:t>/</a:t>
            </a:r>
            <a:r>
              <a:rPr lang="en-US" baseline="0" dirty="0" err="1" smtClean="0"/>
              <a:t>A_p</a:t>
            </a:r>
            <a:r>
              <a:rPr lang="en-US" baseline="0" dirty="0" smtClean="0"/>
              <a:t> = 1836)</a:t>
            </a:r>
            <a:endParaRPr lang="en-US" dirty="0"/>
          </a:p>
        </p:txBody>
      </p:sp>
      <p:sp>
        <p:nvSpPr>
          <p:cNvPr id="4" name="Slide Number Placeholder 3"/>
          <p:cNvSpPr>
            <a:spLocks noGrp="1"/>
          </p:cNvSpPr>
          <p:nvPr>
            <p:ph type="sldNum" sz="quarter" idx="10"/>
          </p:nvPr>
        </p:nvSpPr>
        <p:spPr/>
        <p:txBody>
          <a:bodyPr/>
          <a:lstStyle/>
          <a:p>
            <a:fld id="{B3A430BF-9185-9A4A-9820-6B404B85B622}" type="slidenum">
              <a:rPr lang="en-US" smtClean="0"/>
              <a:t>12</a:t>
            </a:fld>
            <a:endParaRPr lang="en-US"/>
          </a:p>
        </p:txBody>
      </p:sp>
    </p:spTree>
    <p:extLst>
      <p:ext uri="{BB962C8B-B14F-4D97-AF65-F5344CB8AC3E}">
        <p14:creationId xmlns:p14="http://schemas.microsoft.com/office/powerpoint/2010/main" val="3750848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Evidently very</a:t>
            </a:r>
            <a:r>
              <a:rPr lang="en-US" baseline="0" dirty="0" smtClean="0"/>
              <a:t> relevant for heavy ions (low energy) and leptons (</a:t>
            </a:r>
            <a:r>
              <a:rPr lang="en-US" baseline="0" dirty="0" err="1" smtClean="0"/>
              <a:t>Z_p</a:t>
            </a:r>
            <a:r>
              <a:rPr lang="en-US" baseline="0" dirty="0" smtClean="0"/>
              <a:t>/</a:t>
            </a:r>
            <a:r>
              <a:rPr lang="en-US" baseline="0" dirty="0" err="1" smtClean="0"/>
              <a:t>A_p</a:t>
            </a:r>
            <a:r>
              <a:rPr lang="en-US" baseline="0" dirty="0" smtClean="0"/>
              <a:t> = 1836)</a:t>
            </a:r>
            <a:endParaRPr lang="en-US" dirty="0"/>
          </a:p>
        </p:txBody>
      </p:sp>
      <p:sp>
        <p:nvSpPr>
          <p:cNvPr id="4" name="Slide Number Placeholder 3"/>
          <p:cNvSpPr>
            <a:spLocks noGrp="1"/>
          </p:cNvSpPr>
          <p:nvPr>
            <p:ph type="sldNum" sz="quarter" idx="10"/>
          </p:nvPr>
        </p:nvSpPr>
        <p:spPr/>
        <p:txBody>
          <a:bodyPr/>
          <a:lstStyle/>
          <a:p>
            <a:fld id="{B3A430BF-9185-9A4A-9820-6B404B85B622}" type="slidenum">
              <a:rPr lang="en-US" smtClean="0"/>
              <a:t>13</a:t>
            </a:fld>
            <a:endParaRPr lang="en-US"/>
          </a:p>
        </p:txBody>
      </p:sp>
    </p:spTree>
    <p:extLst>
      <p:ext uri="{BB962C8B-B14F-4D97-AF65-F5344CB8AC3E}">
        <p14:creationId xmlns:p14="http://schemas.microsoft.com/office/powerpoint/2010/main" val="3750848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Evidently very</a:t>
            </a:r>
            <a:r>
              <a:rPr lang="en-US" baseline="0" dirty="0" smtClean="0"/>
              <a:t> relevant for heavy ions (low energy) and leptons (</a:t>
            </a:r>
            <a:r>
              <a:rPr lang="en-US" baseline="0" dirty="0" err="1" smtClean="0"/>
              <a:t>Z_p</a:t>
            </a:r>
            <a:r>
              <a:rPr lang="en-US" baseline="0" dirty="0" smtClean="0"/>
              <a:t>/</a:t>
            </a:r>
            <a:r>
              <a:rPr lang="en-US" baseline="0" dirty="0" err="1" smtClean="0"/>
              <a:t>A_p</a:t>
            </a:r>
            <a:r>
              <a:rPr lang="en-US" baseline="0" dirty="0" smtClean="0"/>
              <a:t> = 1836)</a:t>
            </a:r>
            <a:endParaRPr lang="en-US" dirty="0"/>
          </a:p>
        </p:txBody>
      </p:sp>
      <p:sp>
        <p:nvSpPr>
          <p:cNvPr id="4" name="Slide Number Placeholder 3"/>
          <p:cNvSpPr>
            <a:spLocks noGrp="1"/>
          </p:cNvSpPr>
          <p:nvPr>
            <p:ph type="sldNum" sz="quarter" idx="10"/>
          </p:nvPr>
        </p:nvSpPr>
        <p:spPr/>
        <p:txBody>
          <a:bodyPr/>
          <a:lstStyle/>
          <a:p>
            <a:fld id="{B3A430BF-9185-9A4A-9820-6B404B85B622}" type="slidenum">
              <a:rPr lang="en-US" smtClean="0"/>
              <a:t>14</a:t>
            </a:fld>
            <a:endParaRPr lang="en-US"/>
          </a:p>
        </p:txBody>
      </p:sp>
    </p:spTree>
    <p:extLst>
      <p:ext uri="{BB962C8B-B14F-4D97-AF65-F5344CB8AC3E}">
        <p14:creationId xmlns:p14="http://schemas.microsoft.com/office/powerpoint/2010/main" val="3750848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Evidently very</a:t>
            </a:r>
            <a:r>
              <a:rPr lang="en-US" baseline="0" dirty="0" smtClean="0"/>
              <a:t> relevant for heavy ions (low energy) and leptons (</a:t>
            </a:r>
            <a:r>
              <a:rPr lang="en-US" baseline="0" dirty="0" err="1" smtClean="0"/>
              <a:t>Z_p</a:t>
            </a:r>
            <a:r>
              <a:rPr lang="en-US" baseline="0" dirty="0" smtClean="0"/>
              <a:t>/</a:t>
            </a:r>
            <a:r>
              <a:rPr lang="en-US" baseline="0" dirty="0" err="1" smtClean="0"/>
              <a:t>A_p</a:t>
            </a:r>
            <a:r>
              <a:rPr lang="en-US" baseline="0" dirty="0" smtClean="0"/>
              <a:t> = 1836)</a:t>
            </a:r>
            <a:endParaRPr lang="en-US" dirty="0"/>
          </a:p>
        </p:txBody>
      </p:sp>
      <p:sp>
        <p:nvSpPr>
          <p:cNvPr id="4" name="Slide Number Placeholder 3"/>
          <p:cNvSpPr>
            <a:spLocks noGrp="1"/>
          </p:cNvSpPr>
          <p:nvPr>
            <p:ph type="sldNum" sz="quarter" idx="10"/>
          </p:nvPr>
        </p:nvSpPr>
        <p:spPr/>
        <p:txBody>
          <a:bodyPr/>
          <a:lstStyle/>
          <a:p>
            <a:fld id="{B3A430BF-9185-9A4A-9820-6B404B85B622}" type="slidenum">
              <a:rPr lang="en-US" smtClean="0"/>
              <a:t>15</a:t>
            </a:fld>
            <a:endParaRPr lang="en-US"/>
          </a:p>
        </p:txBody>
      </p:sp>
    </p:spTree>
    <p:extLst>
      <p:ext uri="{BB962C8B-B14F-4D97-AF65-F5344CB8AC3E}">
        <p14:creationId xmlns:p14="http://schemas.microsoft.com/office/powerpoint/2010/main" val="3750848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Evidently very</a:t>
            </a:r>
            <a:r>
              <a:rPr lang="en-US" baseline="0" dirty="0" smtClean="0"/>
              <a:t> relevant for heavy ions (low energy) and leptons (</a:t>
            </a:r>
            <a:r>
              <a:rPr lang="en-US" baseline="0" dirty="0" err="1" smtClean="0"/>
              <a:t>Z_p</a:t>
            </a:r>
            <a:r>
              <a:rPr lang="en-US" baseline="0" dirty="0" smtClean="0"/>
              <a:t>/</a:t>
            </a:r>
            <a:r>
              <a:rPr lang="en-US" baseline="0" dirty="0" err="1" smtClean="0"/>
              <a:t>A_p</a:t>
            </a:r>
            <a:r>
              <a:rPr lang="en-US" baseline="0" dirty="0" smtClean="0"/>
              <a:t> = 1836)</a:t>
            </a:r>
            <a:endParaRPr lang="en-US" dirty="0"/>
          </a:p>
        </p:txBody>
      </p:sp>
      <p:sp>
        <p:nvSpPr>
          <p:cNvPr id="4" name="Slide Number Placeholder 3"/>
          <p:cNvSpPr>
            <a:spLocks noGrp="1"/>
          </p:cNvSpPr>
          <p:nvPr>
            <p:ph type="sldNum" sz="quarter" idx="10"/>
          </p:nvPr>
        </p:nvSpPr>
        <p:spPr/>
        <p:txBody>
          <a:bodyPr/>
          <a:lstStyle/>
          <a:p>
            <a:fld id="{B3A430BF-9185-9A4A-9820-6B404B85B622}" type="slidenum">
              <a:rPr lang="en-US" smtClean="0"/>
              <a:t>16</a:t>
            </a:fld>
            <a:endParaRPr lang="en-US"/>
          </a:p>
        </p:txBody>
      </p:sp>
    </p:spTree>
    <p:extLst>
      <p:ext uri="{BB962C8B-B14F-4D97-AF65-F5344CB8AC3E}">
        <p14:creationId xmlns:p14="http://schemas.microsoft.com/office/powerpoint/2010/main" val="3750848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430BF-9185-9A4A-9820-6B404B85B622}" type="slidenum">
              <a:rPr lang="en-US" smtClean="0"/>
              <a:t>17</a:t>
            </a:fld>
            <a:endParaRPr lang="en-US"/>
          </a:p>
        </p:txBody>
      </p:sp>
    </p:spTree>
    <p:extLst>
      <p:ext uri="{BB962C8B-B14F-4D97-AF65-F5344CB8AC3E}">
        <p14:creationId xmlns:p14="http://schemas.microsoft.com/office/powerpoint/2010/main" val="3750848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430BF-9185-9A4A-9820-6B404B85B622}" type="slidenum">
              <a:rPr lang="en-US" smtClean="0"/>
              <a:t>18</a:t>
            </a:fld>
            <a:endParaRPr lang="en-US"/>
          </a:p>
        </p:txBody>
      </p:sp>
    </p:spTree>
    <p:extLst>
      <p:ext uri="{BB962C8B-B14F-4D97-AF65-F5344CB8AC3E}">
        <p14:creationId xmlns:p14="http://schemas.microsoft.com/office/powerpoint/2010/main" val="3750848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rgbClr val="104282"/>
        </a:solidFill>
        <a:effectLst/>
      </p:bgPr>
    </p:bg>
    <p:spTree>
      <p:nvGrpSpPr>
        <p:cNvPr id="1" name=""/>
        <p:cNvGrpSpPr/>
        <p:nvPr/>
      </p:nvGrpSpPr>
      <p:grpSpPr>
        <a:xfrm>
          <a:off x="0" y="0"/>
          <a:ext cx="0" cy="0"/>
          <a:chOff x="0" y="0"/>
          <a:chExt cx="0" cy="0"/>
        </a:xfrm>
      </p:grpSpPr>
      <p:pic>
        <p:nvPicPr>
          <p:cNvPr id="5" name="Image 4" descr="logoout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0" y="2181663"/>
            <a:ext cx="2520000" cy="2494674"/>
          </a:xfrm>
          <a:prstGeom prst="rect">
            <a:avLst/>
          </a:prstGeom>
        </p:spPr>
      </p:pic>
    </p:spTree>
    <p:extLst>
      <p:ext uri="{BB962C8B-B14F-4D97-AF65-F5344CB8AC3E}">
        <p14:creationId xmlns:p14="http://schemas.microsoft.com/office/powerpoint/2010/main" val="743502135"/>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srgbClr val="0055A0">
                    <a:tint val="75000"/>
                  </a:srgbClr>
                </a:solidFill>
                <a:latin typeface="Arial"/>
              </a:rPr>
              <a:t>08.03.17</a:t>
            </a:r>
            <a:endParaRPr lang="en-US" dirty="0">
              <a:solidFill>
                <a:srgbClr val="0055A0">
                  <a:tint val="75000"/>
                </a:srgbClr>
              </a:solidFill>
              <a:latin typeface="Arial"/>
            </a:endParaRPr>
          </a:p>
        </p:txBody>
      </p:sp>
      <p:sp>
        <p:nvSpPr>
          <p:cNvPr id="6"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7"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latin typeface="Arial"/>
              </a:rPr>
              <a:pPr/>
              <a:t>‹#›</a:t>
            </a:fld>
            <a:endParaRPr lang="en-US" dirty="0">
              <a:solidFill>
                <a:srgbClr val="0055A0">
                  <a:tint val="75000"/>
                </a:srgbClr>
              </a:solidFill>
              <a:latin typeface="Arial"/>
            </a:endParaRPr>
          </a:p>
        </p:txBody>
      </p:sp>
    </p:spTree>
    <p:extLst>
      <p:ext uri="{BB962C8B-B14F-4D97-AF65-F5344CB8AC3E}">
        <p14:creationId xmlns:p14="http://schemas.microsoft.com/office/powerpoint/2010/main" val="3598298304"/>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tx1"/>
                </a:solidFill>
              </a:defRPr>
            </a:lvl1pPr>
          </a:lstStyle>
          <a:p>
            <a:r>
              <a:rPr kumimoji="0" lang="fr-CH" smtClean="0"/>
              <a:t>Cliquez et modifiez le titre</a:t>
            </a:r>
            <a:endParaRPr kumimoji="0" lang="en-US" dirty="0"/>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H"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srgbClr val="0055A0">
                    <a:tint val="75000"/>
                  </a:srgbClr>
                </a:solidFill>
                <a:latin typeface="Arial"/>
              </a:rPr>
              <a:t>08.03.17</a:t>
            </a:r>
            <a:endParaRPr lang="en-US" dirty="0">
              <a:solidFill>
                <a:srgbClr val="0055A0">
                  <a:tint val="75000"/>
                </a:srgbClr>
              </a:solidFill>
              <a:latin typeface="Arial"/>
            </a:endParaRPr>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latin typeface="Arial"/>
              </a:rPr>
              <a:pPr/>
              <a:t>‹#›</a:t>
            </a:fld>
            <a:endParaRPr lang="en-US" dirty="0">
              <a:solidFill>
                <a:srgbClr val="0055A0">
                  <a:tint val="75000"/>
                </a:srgbClr>
              </a:solidFill>
              <a:latin typeface="Arial"/>
            </a:endParaRPr>
          </a:p>
        </p:txBody>
      </p:sp>
    </p:spTree>
    <p:extLst>
      <p:ext uri="{BB962C8B-B14F-4D97-AF65-F5344CB8AC3E}">
        <p14:creationId xmlns:p14="http://schemas.microsoft.com/office/powerpoint/2010/main" val="15845886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tx1"/>
                </a:solidFill>
              </a:defRPr>
            </a:lvl1pPr>
          </a:lstStyle>
          <a:p>
            <a:r>
              <a:rPr kumimoji="0" lang="fr-CH" smtClean="0"/>
              <a:t>Cliquez et modifiez le titre</a:t>
            </a:r>
            <a:endParaRPr kumimoji="0" lang="en-US"/>
          </a:p>
        </p:txBody>
      </p:sp>
      <p:sp>
        <p:nvSpPr>
          <p:cNvPr id="3" name="Espace réservé pour une image  2"/>
          <p:cNvSpPr>
            <a:spLocks noGrp="1"/>
          </p:cNvSpPr>
          <p:nvPr>
            <p:ph type="pic" idx="1"/>
          </p:nvPr>
        </p:nvSpPr>
        <p:spPr>
          <a:xfrm>
            <a:off x="558797" y="802197"/>
            <a:ext cx="4759514" cy="4759514"/>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fr-CH" smtClean="0"/>
              <a:t>Faire glisser l'image vers l'espace réservé ou cliquer sur l'icône pour l'ajouter</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CH" smtClean="0"/>
              <a:t>Cliquez pour modifier les styles du texte du masque</a:t>
            </a:r>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srgbClr val="0055A0">
                    <a:tint val="75000"/>
                  </a:srgbClr>
                </a:solidFill>
                <a:latin typeface="Arial"/>
              </a:rPr>
              <a:t>08.03.17</a:t>
            </a:r>
            <a:endParaRPr lang="en-US" dirty="0">
              <a:solidFill>
                <a:srgbClr val="0055A0">
                  <a:tint val="75000"/>
                </a:srgbClr>
              </a:solidFill>
              <a:latin typeface="Arial"/>
            </a:endParaRPr>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latin typeface="Arial"/>
              </a:rPr>
              <a:pPr/>
              <a:t>‹#›</a:t>
            </a:fld>
            <a:endParaRPr lang="en-US" dirty="0">
              <a:solidFill>
                <a:srgbClr val="0055A0">
                  <a:tint val="75000"/>
                </a:srgbClr>
              </a:solidFill>
              <a:latin typeface="Arial"/>
            </a:endParaRPr>
          </a:p>
        </p:txBody>
      </p:sp>
    </p:spTree>
    <p:extLst>
      <p:ext uri="{BB962C8B-B14F-4D97-AF65-F5344CB8AC3E}">
        <p14:creationId xmlns:p14="http://schemas.microsoft.com/office/powerpoint/2010/main" val="1491737726"/>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1806537132"/>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rgbClr val="104282"/>
        </a:solidFill>
        <a:effectLst/>
      </p:bgPr>
    </p:bg>
    <p:spTree>
      <p:nvGrpSpPr>
        <p:cNvPr id="1" name=""/>
        <p:cNvGrpSpPr/>
        <p:nvPr/>
      </p:nvGrpSpPr>
      <p:grpSpPr>
        <a:xfrm>
          <a:off x="0" y="0"/>
          <a:ext cx="0" cy="0"/>
          <a:chOff x="0" y="0"/>
          <a:chExt cx="0" cy="0"/>
        </a:xfrm>
      </p:grpSpPr>
      <p:pic>
        <p:nvPicPr>
          <p:cNvPr id="5" name="Image 4" descr="logoout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0" y="2181663"/>
            <a:ext cx="2520000" cy="2494674"/>
          </a:xfrm>
          <a:prstGeom prst="rect">
            <a:avLst/>
          </a:prstGeom>
        </p:spPr>
      </p:pic>
    </p:spTree>
    <p:extLst>
      <p:ext uri="{BB962C8B-B14F-4D97-AF65-F5344CB8AC3E}">
        <p14:creationId xmlns:p14="http://schemas.microsoft.com/office/powerpoint/2010/main" val="2488355447"/>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1711547441"/>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Diapositive de titre">
    <p:bg>
      <p:bgPr>
        <a:solidFill>
          <a:schemeClr val="tx1"/>
        </a:solidFill>
        <a:effectLst/>
      </p:bgPr>
    </p:bg>
    <p:spTree>
      <p:nvGrpSpPr>
        <p:cNvPr id="1" name=""/>
        <p:cNvGrpSpPr/>
        <p:nvPr/>
      </p:nvGrpSpPr>
      <p:grpSpPr>
        <a:xfrm>
          <a:off x="0" y="0"/>
          <a:ext cx="0" cy="0"/>
          <a:chOff x="0" y="0"/>
          <a:chExt cx="0" cy="0"/>
        </a:xfrm>
      </p:grpSpPr>
      <p:pic>
        <p:nvPicPr>
          <p:cNvPr id="2" name="Picture 1" descr="LogoOutlin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0" y="2169000"/>
            <a:ext cx="2520000" cy="2520000"/>
          </a:xfrm>
          <a:prstGeom prst="rect">
            <a:avLst/>
          </a:prstGeom>
        </p:spPr>
      </p:pic>
    </p:spTree>
    <p:extLst>
      <p:ext uri="{BB962C8B-B14F-4D97-AF65-F5344CB8AC3E}">
        <p14:creationId xmlns:p14="http://schemas.microsoft.com/office/powerpoint/2010/main" val="1958859553"/>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6_Diapositive de titre">
    <p:bg>
      <p:bgRef idx="1001">
        <a:schemeClr val="bg1"/>
      </p:bgRef>
    </p:bg>
    <p:spTree>
      <p:nvGrpSpPr>
        <p:cNvPr id="1" name=""/>
        <p:cNvGrpSpPr/>
        <p:nvPr/>
      </p:nvGrpSpPr>
      <p:grpSpPr>
        <a:xfrm>
          <a:off x="0" y="0"/>
          <a:ext cx="0" cy="0"/>
          <a:chOff x="0" y="0"/>
          <a:chExt cx="0" cy="0"/>
        </a:xfrm>
      </p:grpSpPr>
      <p:pic>
        <p:nvPicPr>
          <p:cNvPr id="5" name="Image 4" descr="logoBadgeWe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3090" y="2878269"/>
            <a:ext cx="1221946" cy="1535841"/>
          </a:xfrm>
          <a:prstGeom prst="rect">
            <a:avLst/>
          </a:prstGeom>
        </p:spPr>
      </p:pic>
    </p:spTree>
    <p:extLst>
      <p:ext uri="{BB962C8B-B14F-4D97-AF65-F5344CB8AC3E}">
        <p14:creationId xmlns:p14="http://schemas.microsoft.com/office/powerpoint/2010/main" val="392729557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fr-CH" smtClean="0"/>
              <a:t>Cliquez et modifiez le titre</a:t>
            </a:r>
            <a:endParaRPr kumimoji="0" lang="en-US"/>
          </a:p>
        </p:txBody>
      </p:sp>
      <p:sp>
        <p:nvSpPr>
          <p:cNvPr id="7"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srgbClr val="0055A0">
                    <a:tint val="75000"/>
                  </a:srgbClr>
                </a:solidFill>
                <a:latin typeface="Arial"/>
              </a:rPr>
              <a:t>08.03.17</a:t>
            </a:r>
            <a:endParaRPr lang="en-US" dirty="0">
              <a:solidFill>
                <a:srgbClr val="0055A0">
                  <a:tint val="75000"/>
                </a:srgbClr>
              </a:solidFill>
              <a:latin typeface="Arial"/>
            </a:endParaRPr>
          </a:p>
        </p:txBody>
      </p:sp>
      <p:sp>
        <p:nvSpPr>
          <p:cNvPr id="8"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latin typeface="Arial"/>
              </a:rPr>
              <a:pPr/>
              <a:t>‹#›</a:t>
            </a:fld>
            <a:endParaRPr lang="en-US" dirty="0">
              <a:solidFill>
                <a:srgbClr val="0055A0">
                  <a:tint val="75000"/>
                </a:srgbClr>
              </a:solidFill>
              <a:latin typeface="Arial"/>
            </a:endParaRPr>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H" smtClean="0"/>
              <a:t>Cliquez pour modifier les styles du texte du masque</a:t>
            </a:r>
          </a:p>
        </p:txBody>
      </p:sp>
    </p:spTree>
    <p:extLst>
      <p:ext uri="{BB962C8B-B14F-4D97-AF65-F5344CB8AC3E}">
        <p14:creationId xmlns:p14="http://schemas.microsoft.com/office/powerpoint/2010/main" val="3018707899"/>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fr-CH" smtClean="0"/>
              <a:t>Cliquez et modifiez le titre</a:t>
            </a:r>
            <a:endParaRPr kumimoji="0" lang="en-US"/>
          </a:p>
        </p:txBody>
      </p:sp>
      <p:sp>
        <p:nvSpPr>
          <p:cNvPr id="10" name="Titre 1"/>
          <p:cNvSpPr txBox="1">
            <a:spLocks/>
          </p:cNvSpPr>
          <p:nvPr userDrawn="1"/>
        </p:nvSpPr>
        <p:spPr>
          <a:xfrm>
            <a:off x="457199" y="1972062"/>
            <a:ext cx="4236081" cy="471352"/>
          </a:xfrm>
          <a:prstGeom prst="rect">
            <a:avLst/>
          </a:prstGeom>
        </p:spPr>
        <p:txBody>
          <a:bodyPr vert="horz" lIns="45720" tIns="0" rIns="45720" bIns="0" anchor="t">
            <a:normAutofit/>
          </a:bodyPr>
          <a:lstStyle>
            <a:lvl1pPr algn="l" rtl="0" eaLnBrk="1" latinLnBrk="0" hangingPunct="1">
              <a:spcBef>
                <a:spcPct val="0"/>
              </a:spcBef>
              <a:buNone/>
              <a:defRPr kumimoji="0" sz="1800" b="1" kern="1200">
                <a:solidFill>
                  <a:schemeClr val="tx1"/>
                </a:solidFill>
                <a:latin typeface="+mj-lt"/>
                <a:ea typeface="+mj-ea"/>
                <a:cs typeface="+mj-cs"/>
              </a:defRPr>
            </a:lvl1pPr>
          </a:lstStyle>
          <a:p>
            <a:pPr defTabSz="914400"/>
            <a:r>
              <a:rPr lang="fr-CH" dirty="0" smtClean="0">
                <a:solidFill>
                  <a:srgbClr val="0055A0"/>
                </a:solidFill>
                <a:latin typeface="Arial"/>
              </a:rPr>
              <a:t>Click to edit Master title style</a:t>
            </a:r>
            <a:endParaRPr lang="en-US" dirty="0">
              <a:solidFill>
                <a:srgbClr val="0055A0"/>
              </a:solidFill>
              <a:latin typeface="Arial"/>
            </a:endParaRPr>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H" smtClean="0"/>
              <a:t>Cliquez pour modifier les styles du texte du masque</a:t>
            </a:r>
          </a:p>
        </p:txBody>
      </p:sp>
    </p:spTree>
    <p:extLst>
      <p:ext uri="{BB962C8B-B14F-4D97-AF65-F5344CB8AC3E}">
        <p14:creationId xmlns:p14="http://schemas.microsoft.com/office/powerpoint/2010/main" val="215460911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3361981339"/>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33493"/>
            <a:ext cx="8226854" cy="528507"/>
          </a:xfrm>
        </p:spPr>
        <p:txBody>
          <a:bodyPr>
            <a:normAutofit/>
          </a:bodyPr>
          <a:lstStyle>
            <a:lvl1pPr algn="ctr">
              <a:defRPr sz="2400" b="1" u="sng"/>
            </a:lvl1pPr>
          </a:lstStyle>
          <a:p>
            <a:r>
              <a:rPr kumimoji="0" lang="fr-CH" dirty="0" smtClean="0"/>
              <a:t>Cliquez et modifiez le titre</a:t>
            </a:r>
            <a:endParaRPr kumimoji="0" lang="en-US" dirty="0"/>
          </a:p>
        </p:txBody>
      </p:sp>
      <p:sp>
        <p:nvSpPr>
          <p:cNvPr id="3" name="Espace réservé du contenu 2"/>
          <p:cNvSpPr>
            <a:spLocks noGrp="1"/>
          </p:cNvSpPr>
          <p:nvPr>
            <p:ph idx="1"/>
          </p:nvPr>
        </p:nvSpPr>
        <p:spPr>
          <a:xfrm>
            <a:off x="457200" y="914400"/>
            <a:ext cx="8226854" cy="5078628"/>
          </a:xfrm>
        </p:spPr>
        <p:txBody>
          <a:bodyPr/>
          <a:lstStyle>
            <a:lvl1pPr marL="313200" indent="-277200">
              <a:spcBef>
                <a:spcPts val="1900"/>
              </a:spcBef>
              <a:buFont typeface="Courier New"/>
              <a:buChar char="o"/>
              <a:defRPr sz="1800" b="0"/>
            </a:lvl1pPr>
            <a:lvl2pPr marL="633600" indent="-277200">
              <a:spcBef>
                <a:spcPts val="400"/>
              </a:spcBef>
              <a:spcAft>
                <a:spcPts val="400"/>
              </a:spcAft>
              <a:defRPr sz="1700"/>
            </a:lvl2pPr>
            <a:lvl3pPr marL="914400" indent="-252000">
              <a:spcBef>
                <a:spcPts val="0"/>
              </a:spcBef>
              <a:spcAft>
                <a:spcPts val="300"/>
              </a:spcAft>
              <a:buFont typeface="Lucida Grande"/>
              <a:buChar char="−"/>
              <a:defRPr sz="1600"/>
            </a:lvl3pPr>
          </a:lstStyle>
          <a:p>
            <a:pPr lvl="0" eaLnBrk="1" latinLnBrk="0" hangingPunct="1"/>
            <a:r>
              <a:rPr lang="fr-CH" dirty="0" smtClean="0"/>
              <a:t>Cliquez pour modifier les styles du texte du masque</a:t>
            </a:r>
          </a:p>
          <a:p>
            <a:pPr lvl="1" eaLnBrk="1" latinLnBrk="0" hangingPunct="1"/>
            <a:r>
              <a:rPr lang="fr-CH" dirty="0" smtClean="0"/>
              <a:t>Deuxième niveau</a:t>
            </a:r>
          </a:p>
          <a:p>
            <a:pPr lvl="2" eaLnBrk="1" latinLnBrk="0" hangingPunct="1"/>
            <a:r>
              <a:rPr lang="fr-CH" dirty="0" smtClean="0"/>
              <a:t>Troisième niveau</a:t>
            </a:r>
          </a:p>
          <a:p>
            <a:pPr lvl="3" eaLnBrk="1" latinLnBrk="0" hangingPunct="1"/>
            <a:r>
              <a:rPr lang="fr-CH" dirty="0" smtClean="0"/>
              <a:t>Quatrième niveau</a:t>
            </a:r>
          </a:p>
          <a:p>
            <a:pPr lvl="4" eaLnBrk="1" latinLnBrk="0" hangingPunct="1"/>
            <a:r>
              <a:rPr lang="fr-CH" dirty="0" smtClean="0"/>
              <a:t>Cinquième niveau</a:t>
            </a:r>
            <a:endParaRPr kumimoji="0" lang="en-US" dirty="0"/>
          </a:p>
        </p:txBody>
      </p:sp>
      <p:sp>
        <p:nvSpPr>
          <p:cNvPr id="8"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latin typeface="Arial"/>
              </a:rPr>
              <a:pPr/>
              <a:t>‹#›</a:t>
            </a:fld>
            <a:endParaRPr lang="en-US" dirty="0">
              <a:solidFill>
                <a:srgbClr val="0055A0">
                  <a:tint val="75000"/>
                </a:srgbClr>
              </a:solidFill>
              <a:latin typeface="Arial"/>
            </a:endParaRPr>
          </a:p>
        </p:txBody>
      </p:sp>
    </p:spTree>
    <p:extLst>
      <p:ext uri="{BB962C8B-B14F-4D97-AF65-F5344CB8AC3E}">
        <p14:creationId xmlns:p14="http://schemas.microsoft.com/office/powerpoint/2010/main" val="3841963755"/>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CH" smtClean="0"/>
              <a:t>Cliquez et modifiez le titre</a:t>
            </a:r>
            <a:endParaRPr kumimoji="0" lang="en-US"/>
          </a:p>
        </p:txBody>
      </p:sp>
      <p:sp>
        <p:nvSpPr>
          <p:cNvPr id="3" name="Espace réservé du contenu 2"/>
          <p:cNvSpPr>
            <a:spLocks noGrp="1"/>
          </p:cNvSpPr>
          <p:nvPr>
            <p:ph sz="half" idx="1"/>
          </p:nvPr>
        </p:nvSpPr>
        <p:spPr>
          <a:xfrm>
            <a:off x="457200" y="1600201"/>
            <a:ext cx="3657600" cy="4350384"/>
          </a:xfrm>
        </p:spPr>
        <p:txBody>
          <a:bodyPr/>
          <a:lstStyle>
            <a:lvl1pPr>
              <a:defRPr sz="2600"/>
            </a:lvl1pPr>
            <a:lvl2pPr>
              <a:defRPr sz="2200"/>
            </a:lvl2pPr>
            <a:lvl3pPr>
              <a:defRPr sz="2000"/>
            </a:lvl3pPr>
            <a:lvl4pPr>
              <a:defRPr sz="1800"/>
            </a:lvl4pPr>
            <a:lvl5pPr>
              <a:defRPr sz="18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4" name="Espace réservé du contenu 3"/>
          <p:cNvSpPr>
            <a:spLocks noGrp="1"/>
          </p:cNvSpPr>
          <p:nvPr>
            <p:ph sz="half" idx="2"/>
          </p:nvPr>
        </p:nvSpPr>
        <p:spPr>
          <a:xfrm>
            <a:off x="4267200" y="1600200"/>
            <a:ext cx="3657600" cy="4350385"/>
          </a:xfrm>
        </p:spPr>
        <p:txBody>
          <a:bodyPr/>
          <a:lstStyle>
            <a:lvl1pPr>
              <a:defRPr sz="2600"/>
            </a:lvl1pPr>
            <a:lvl2pPr>
              <a:defRPr sz="2200"/>
            </a:lvl2pPr>
            <a:lvl3pPr>
              <a:defRPr sz="2000"/>
            </a:lvl3pPr>
            <a:lvl4pPr>
              <a:defRPr sz="1800"/>
            </a:lvl4pPr>
            <a:lvl5pPr>
              <a:defRPr sz="18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srgbClr val="0055A0">
                    <a:tint val="75000"/>
                  </a:srgbClr>
                </a:solidFill>
                <a:latin typeface="Arial"/>
              </a:rPr>
              <a:t>08.03.17</a:t>
            </a:r>
            <a:endParaRPr lang="en-US" dirty="0">
              <a:solidFill>
                <a:srgbClr val="0055A0">
                  <a:tint val="75000"/>
                </a:srgbClr>
              </a:solidFill>
              <a:latin typeface="Arial"/>
            </a:endParaRPr>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latin typeface="Arial"/>
              </a:rPr>
              <a:pPr/>
              <a:t>‹#›</a:t>
            </a:fld>
            <a:endParaRPr lang="en-US" dirty="0">
              <a:solidFill>
                <a:srgbClr val="0055A0">
                  <a:tint val="75000"/>
                </a:srgbClr>
              </a:solidFill>
              <a:latin typeface="Arial"/>
            </a:endParaRPr>
          </a:p>
        </p:txBody>
      </p:sp>
    </p:spTree>
    <p:extLst>
      <p:ext uri="{BB962C8B-B14F-4D97-AF65-F5344CB8AC3E}">
        <p14:creationId xmlns:p14="http://schemas.microsoft.com/office/powerpoint/2010/main" val="2336533199"/>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893977"/>
          </a:xfrm>
        </p:spPr>
        <p:txBody>
          <a:bodyPr anchor="ctr"/>
          <a:lstStyle>
            <a:lvl1pPr>
              <a:defRPr/>
            </a:lvl1pPr>
          </a:lstStyle>
          <a:p>
            <a:r>
              <a:rPr kumimoji="0" lang="fr-CH" smtClean="0"/>
              <a:t>Cliquez et modifiez le titre</a:t>
            </a:r>
            <a:endParaRPr kumimoji="0" lang="en-US"/>
          </a:p>
        </p:txBody>
      </p:sp>
      <p:sp>
        <p:nvSpPr>
          <p:cNvPr id="3" name="Espace réservé du texte 2"/>
          <p:cNvSpPr>
            <a:spLocks noGrp="1"/>
          </p:cNvSpPr>
          <p:nvPr>
            <p:ph type="body" idx="1"/>
          </p:nvPr>
        </p:nvSpPr>
        <p:spPr>
          <a:xfrm>
            <a:off x="457200" y="510196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H" smtClean="0"/>
              <a:t>Cliquez pour modifier les styles du texte du masque</a:t>
            </a:r>
          </a:p>
        </p:txBody>
      </p:sp>
      <p:sp>
        <p:nvSpPr>
          <p:cNvPr id="4" name="Espace réservé du texte 3"/>
          <p:cNvSpPr>
            <a:spLocks noGrp="1"/>
          </p:cNvSpPr>
          <p:nvPr>
            <p:ph type="body" sz="half" idx="3"/>
          </p:nvPr>
        </p:nvSpPr>
        <p:spPr>
          <a:xfrm>
            <a:off x="4645025" y="510196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H" smtClean="0"/>
              <a:t>Cliquez pour modifier les styles du texte du masque</a:t>
            </a:r>
          </a:p>
        </p:txBody>
      </p:sp>
      <p:sp>
        <p:nvSpPr>
          <p:cNvPr id="5" name="Espace réservé du contenu 4"/>
          <p:cNvSpPr>
            <a:spLocks noGrp="1"/>
          </p:cNvSpPr>
          <p:nvPr>
            <p:ph sz="quarter" idx="2"/>
          </p:nvPr>
        </p:nvSpPr>
        <p:spPr>
          <a:xfrm>
            <a:off x="457200" y="1269777"/>
            <a:ext cx="4040188"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dirty="0"/>
          </a:p>
        </p:txBody>
      </p:sp>
      <p:sp>
        <p:nvSpPr>
          <p:cNvPr id="6" name="Espace réservé du contenu 5"/>
          <p:cNvSpPr>
            <a:spLocks noGrp="1"/>
          </p:cNvSpPr>
          <p:nvPr>
            <p:ph sz="quarter" idx="4"/>
          </p:nvPr>
        </p:nvSpPr>
        <p:spPr>
          <a:xfrm>
            <a:off x="4645025" y="1269777"/>
            <a:ext cx="4041775"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10"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srgbClr val="0055A0">
                    <a:tint val="75000"/>
                  </a:srgbClr>
                </a:solidFill>
                <a:latin typeface="Arial"/>
              </a:rPr>
              <a:t>08.03.17</a:t>
            </a:r>
            <a:endParaRPr lang="en-US" dirty="0">
              <a:solidFill>
                <a:srgbClr val="0055A0">
                  <a:tint val="75000"/>
                </a:srgbClr>
              </a:solidFill>
              <a:latin typeface="Arial"/>
            </a:endParaRPr>
          </a:p>
        </p:txBody>
      </p:sp>
      <p:sp>
        <p:nvSpPr>
          <p:cNvPr id="11" name="Footer Placeholder 2"/>
          <p:cNvSpPr>
            <a:spLocks noGrp="1"/>
          </p:cNvSpPr>
          <p:nvPr>
            <p:ph type="ftr" sz="quarter" idx="11"/>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12" name="Slide Number Placeholder 3"/>
          <p:cNvSpPr>
            <a:spLocks noGrp="1"/>
          </p:cNvSpPr>
          <p:nvPr>
            <p:ph type="sldNum" sz="quarter" idx="12"/>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latin typeface="Arial"/>
              </a:rPr>
              <a:pPr/>
              <a:t>‹#›</a:t>
            </a:fld>
            <a:endParaRPr lang="en-US" dirty="0">
              <a:solidFill>
                <a:srgbClr val="0055A0">
                  <a:tint val="75000"/>
                </a:srgbClr>
              </a:solidFill>
              <a:latin typeface="Arial"/>
            </a:endParaRPr>
          </a:p>
        </p:txBody>
      </p:sp>
    </p:spTree>
    <p:extLst>
      <p:ext uri="{BB962C8B-B14F-4D97-AF65-F5344CB8AC3E}">
        <p14:creationId xmlns:p14="http://schemas.microsoft.com/office/powerpoint/2010/main" val="179593874"/>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srgbClr val="0055A0">
                    <a:tint val="75000"/>
                  </a:srgbClr>
                </a:solidFill>
                <a:latin typeface="Arial"/>
              </a:rPr>
              <a:t>08.03.17</a:t>
            </a:r>
            <a:endParaRPr lang="en-US" dirty="0">
              <a:solidFill>
                <a:srgbClr val="0055A0">
                  <a:tint val="75000"/>
                </a:srgbClr>
              </a:solidFill>
              <a:latin typeface="Arial"/>
            </a:endParaRPr>
          </a:p>
        </p:txBody>
      </p:sp>
      <p:sp>
        <p:nvSpPr>
          <p:cNvPr id="6"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7"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latin typeface="Arial"/>
              </a:rPr>
              <a:pPr/>
              <a:t>‹#›</a:t>
            </a:fld>
            <a:endParaRPr lang="en-US" dirty="0">
              <a:solidFill>
                <a:srgbClr val="0055A0">
                  <a:tint val="75000"/>
                </a:srgbClr>
              </a:solidFill>
              <a:latin typeface="Arial"/>
            </a:endParaRPr>
          </a:p>
        </p:txBody>
      </p:sp>
    </p:spTree>
    <p:extLst>
      <p:ext uri="{BB962C8B-B14F-4D97-AF65-F5344CB8AC3E}">
        <p14:creationId xmlns:p14="http://schemas.microsoft.com/office/powerpoint/2010/main" val="3964770568"/>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tx1"/>
                </a:solidFill>
              </a:defRPr>
            </a:lvl1pPr>
          </a:lstStyle>
          <a:p>
            <a:r>
              <a:rPr kumimoji="0" lang="fr-CH" smtClean="0"/>
              <a:t>Cliquez et modifiez le titre</a:t>
            </a:r>
            <a:endParaRPr kumimoji="0" lang="en-US" dirty="0"/>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H"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srgbClr val="0055A0">
                    <a:tint val="75000"/>
                  </a:srgbClr>
                </a:solidFill>
                <a:latin typeface="Arial"/>
              </a:rPr>
              <a:t>08.03.17</a:t>
            </a:r>
            <a:endParaRPr lang="en-US" dirty="0">
              <a:solidFill>
                <a:srgbClr val="0055A0">
                  <a:tint val="75000"/>
                </a:srgbClr>
              </a:solidFill>
              <a:latin typeface="Arial"/>
            </a:endParaRPr>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latin typeface="Arial"/>
              </a:rPr>
              <a:pPr/>
              <a:t>‹#›</a:t>
            </a:fld>
            <a:endParaRPr lang="en-US" dirty="0">
              <a:solidFill>
                <a:srgbClr val="0055A0">
                  <a:tint val="75000"/>
                </a:srgbClr>
              </a:solidFill>
              <a:latin typeface="Arial"/>
            </a:endParaRPr>
          </a:p>
        </p:txBody>
      </p:sp>
    </p:spTree>
    <p:extLst>
      <p:ext uri="{BB962C8B-B14F-4D97-AF65-F5344CB8AC3E}">
        <p14:creationId xmlns:p14="http://schemas.microsoft.com/office/powerpoint/2010/main" val="787935812"/>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tx1"/>
                </a:solidFill>
              </a:defRPr>
            </a:lvl1pPr>
          </a:lstStyle>
          <a:p>
            <a:r>
              <a:rPr kumimoji="0" lang="fr-CH" smtClean="0"/>
              <a:t>Cliquez et modifiez le titre</a:t>
            </a:r>
            <a:endParaRPr kumimoji="0" lang="en-US"/>
          </a:p>
        </p:txBody>
      </p:sp>
      <p:sp>
        <p:nvSpPr>
          <p:cNvPr id="3" name="Espace réservé pour une image  2"/>
          <p:cNvSpPr>
            <a:spLocks noGrp="1"/>
          </p:cNvSpPr>
          <p:nvPr>
            <p:ph type="pic" idx="1"/>
          </p:nvPr>
        </p:nvSpPr>
        <p:spPr>
          <a:xfrm>
            <a:off x="558797" y="802197"/>
            <a:ext cx="4759514" cy="4759514"/>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fr-CH" smtClean="0"/>
              <a:t>Faire glisser l'image vers l'espace réservé ou cliquer sur l'icône pour l'ajouter</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CH" smtClean="0"/>
              <a:t>Cliquez pour modifier les styles du texte du masque</a:t>
            </a:r>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srgbClr val="0055A0">
                    <a:tint val="75000"/>
                  </a:srgbClr>
                </a:solidFill>
                <a:latin typeface="Arial"/>
              </a:rPr>
              <a:t>08.03.17</a:t>
            </a:r>
            <a:endParaRPr lang="en-US" dirty="0">
              <a:solidFill>
                <a:srgbClr val="0055A0">
                  <a:tint val="75000"/>
                </a:srgbClr>
              </a:solidFill>
              <a:latin typeface="Arial"/>
            </a:endParaRPr>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latin typeface="Arial"/>
              </a:rPr>
              <a:pPr/>
              <a:t>‹#›</a:t>
            </a:fld>
            <a:endParaRPr lang="en-US" dirty="0">
              <a:solidFill>
                <a:srgbClr val="0055A0">
                  <a:tint val="75000"/>
                </a:srgbClr>
              </a:solidFill>
              <a:latin typeface="Arial"/>
            </a:endParaRPr>
          </a:p>
        </p:txBody>
      </p:sp>
    </p:spTree>
    <p:extLst>
      <p:ext uri="{BB962C8B-B14F-4D97-AF65-F5344CB8AC3E}">
        <p14:creationId xmlns:p14="http://schemas.microsoft.com/office/powerpoint/2010/main" val="1289201195"/>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1068542871"/>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apositive de titre">
    <p:bg>
      <p:bgPr>
        <a:solidFill>
          <a:schemeClr val="tx1"/>
        </a:solidFill>
        <a:effectLst/>
      </p:bgPr>
    </p:bg>
    <p:spTree>
      <p:nvGrpSpPr>
        <p:cNvPr id="1" name=""/>
        <p:cNvGrpSpPr/>
        <p:nvPr/>
      </p:nvGrpSpPr>
      <p:grpSpPr>
        <a:xfrm>
          <a:off x="0" y="0"/>
          <a:ext cx="0" cy="0"/>
          <a:chOff x="0" y="0"/>
          <a:chExt cx="0" cy="0"/>
        </a:xfrm>
      </p:grpSpPr>
      <p:pic>
        <p:nvPicPr>
          <p:cNvPr id="2" name="Picture 1" descr="LogoOutlin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0" y="2169000"/>
            <a:ext cx="2520000" cy="2520000"/>
          </a:xfrm>
          <a:prstGeom prst="rect">
            <a:avLst/>
          </a:prstGeom>
        </p:spPr>
      </p:pic>
    </p:spTree>
    <p:extLst>
      <p:ext uri="{BB962C8B-B14F-4D97-AF65-F5344CB8AC3E}">
        <p14:creationId xmlns:p14="http://schemas.microsoft.com/office/powerpoint/2010/main" val="3539115028"/>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apositive de titre">
    <p:bg>
      <p:bgRef idx="1001">
        <a:schemeClr val="bg1"/>
      </p:bgRef>
    </p:bg>
    <p:spTree>
      <p:nvGrpSpPr>
        <p:cNvPr id="1" name=""/>
        <p:cNvGrpSpPr/>
        <p:nvPr/>
      </p:nvGrpSpPr>
      <p:grpSpPr>
        <a:xfrm>
          <a:off x="0" y="0"/>
          <a:ext cx="0" cy="0"/>
          <a:chOff x="0" y="0"/>
          <a:chExt cx="0" cy="0"/>
        </a:xfrm>
      </p:grpSpPr>
      <p:pic>
        <p:nvPicPr>
          <p:cNvPr id="5" name="Image 4" descr="logoBadgeWe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3090" y="2878269"/>
            <a:ext cx="1221946" cy="1535841"/>
          </a:xfrm>
          <a:prstGeom prst="rect">
            <a:avLst/>
          </a:prstGeom>
        </p:spPr>
      </p:pic>
    </p:spTree>
    <p:extLst>
      <p:ext uri="{BB962C8B-B14F-4D97-AF65-F5344CB8AC3E}">
        <p14:creationId xmlns:p14="http://schemas.microsoft.com/office/powerpoint/2010/main" val="316405504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fr-CH" smtClean="0"/>
              <a:t>Cliquez et modifiez le titre</a:t>
            </a:r>
            <a:endParaRPr kumimoji="0" lang="en-US"/>
          </a:p>
        </p:txBody>
      </p:sp>
      <p:sp>
        <p:nvSpPr>
          <p:cNvPr id="7"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srgbClr val="0055A0">
                    <a:tint val="75000"/>
                  </a:srgbClr>
                </a:solidFill>
                <a:latin typeface="Arial"/>
              </a:rPr>
              <a:t>08.03.17</a:t>
            </a:r>
            <a:endParaRPr lang="en-US" dirty="0">
              <a:solidFill>
                <a:srgbClr val="0055A0">
                  <a:tint val="75000"/>
                </a:srgbClr>
              </a:solidFill>
              <a:latin typeface="Arial"/>
            </a:endParaRPr>
          </a:p>
        </p:txBody>
      </p:sp>
      <p:sp>
        <p:nvSpPr>
          <p:cNvPr id="8"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latin typeface="Arial"/>
              </a:rPr>
              <a:pPr/>
              <a:t>‹#›</a:t>
            </a:fld>
            <a:endParaRPr lang="en-US" dirty="0">
              <a:solidFill>
                <a:srgbClr val="0055A0">
                  <a:tint val="75000"/>
                </a:srgbClr>
              </a:solidFill>
              <a:latin typeface="Arial"/>
            </a:endParaRPr>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H" smtClean="0"/>
              <a:t>Cliquez pour modifier les styles du texte du masque</a:t>
            </a:r>
          </a:p>
        </p:txBody>
      </p:sp>
    </p:spTree>
    <p:extLst>
      <p:ext uri="{BB962C8B-B14F-4D97-AF65-F5344CB8AC3E}">
        <p14:creationId xmlns:p14="http://schemas.microsoft.com/office/powerpoint/2010/main" val="29833781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fr-CH" smtClean="0"/>
              <a:t>Cliquez et modifiez le titre</a:t>
            </a:r>
            <a:endParaRPr kumimoji="0" lang="en-US"/>
          </a:p>
        </p:txBody>
      </p:sp>
      <p:sp>
        <p:nvSpPr>
          <p:cNvPr id="10" name="Titre 1"/>
          <p:cNvSpPr txBox="1">
            <a:spLocks/>
          </p:cNvSpPr>
          <p:nvPr userDrawn="1"/>
        </p:nvSpPr>
        <p:spPr>
          <a:xfrm>
            <a:off x="457199" y="1972062"/>
            <a:ext cx="4236081" cy="471352"/>
          </a:xfrm>
          <a:prstGeom prst="rect">
            <a:avLst/>
          </a:prstGeom>
        </p:spPr>
        <p:txBody>
          <a:bodyPr vert="horz" lIns="45720" tIns="0" rIns="45720" bIns="0" anchor="t">
            <a:normAutofit/>
          </a:bodyPr>
          <a:lstStyle>
            <a:lvl1pPr algn="l" rtl="0" eaLnBrk="1" latinLnBrk="0" hangingPunct="1">
              <a:spcBef>
                <a:spcPct val="0"/>
              </a:spcBef>
              <a:buNone/>
              <a:defRPr kumimoji="0" sz="1800" b="1" kern="1200">
                <a:solidFill>
                  <a:schemeClr val="tx1"/>
                </a:solidFill>
                <a:latin typeface="+mj-lt"/>
                <a:ea typeface="+mj-ea"/>
                <a:cs typeface="+mj-cs"/>
              </a:defRPr>
            </a:lvl1pPr>
          </a:lstStyle>
          <a:p>
            <a:pPr defTabSz="914400"/>
            <a:r>
              <a:rPr lang="fr-CH" dirty="0" smtClean="0">
                <a:solidFill>
                  <a:srgbClr val="0055A0"/>
                </a:solidFill>
                <a:latin typeface="Arial"/>
              </a:rPr>
              <a:t>Click to edit Master title style</a:t>
            </a:r>
            <a:endParaRPr lang="en-US" dirty="0">
              <a:solidFill>
                <a:srgbClr val="0055A0"/>
              </a:solidFill>
              <a:latin typeface="Arial"/>
            </a:endParaRPr>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H" smtClean="0"/>
              <a:t>Cliquez pour modifier les styles du texte du masque</a:t>
            </a:r>
          </a:p>
        </p:txBody>
      </p:sp>
    </p:spTree>
    <p:extLst>
      <p:ext uri="{BB962C8B-B14F-4D97-AF65-F5344CB8AC3E}">
        <p14:creationId xmlns:p14="http://schemas.microsoft.com/office/powerpoint/2010/main" val="17658649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33493"/>
            <a:ext cx="8226854" cy="528507"/>
          </a:xfrm>
        </p:spPr>
        <p:txBody>
          <a:bodyPr>
            <a:normAutofit/>
          </a:bodyPr>
          <a:lstStyle>
            <a:lvl1pPr algn="ctr">
              <a:defRPr sz="2400" b="1" u="sng"/>
            </a:lvl1pPr>
          </a:lstStyle>
          <a:p>
            <a:r>
              <a:rPr kumimoji="0" lang="fr-CH" dirty="0" smtClean="0"/>
              <a:t>Cliquez et modifiez le titre</a:t>
            </a:r>
            <a:endParaRPr kumimoji="0" lang="en-US" dirty="0"/>
          </a:p>
        </p:txBody>
      </p:sp>
      <p:sp>
        <p:nvSpPr>
          <p:cNvPr id="3" name="Espace réservé du contenu 2"/>
          <p:cNvSpPr>
            <a:spLocks noGrp="1"/>
          </p:cNvSpPr>
          <p:nvPr>
            <p:ph idx="1"/>
          </p:nvPr>
        </p:nvSpPr>
        <p:spPr>
          <a:xfrm>
            <a:off x="457200" y="914400"/>
            <a:ext cx="8226854" cy="5078628"/>
          </a:xfrm>
        </p:spPr>
        <p:txBody>
          <a:bodyPr/>
          <a:lstStyle>
            <a:lvl1pPr marL="313200" indent="-277200">
              <a:spcBef>
                <a:spcPts val="1900"/>
              </a:spcBef>
              <a:buFont typeface="Courier New"/>
              <a:buChar char="o"/>
              <a:defRPr sz="1800" b="0"/>
            </a:lvl1pPr>
            <a:lvl2pPr marL="633600" indent="-277200">
              <a:spcBef>
                <a:spcPts val="400"/>
              </a:spcBef>
              <a:spcAft>
                <a:spcPts val="400"/>
              </a:spcAft>
              <a:defRPr sz="1700"/>
            </a:lvl2pPr>
            <a:lvl3pPr marL="914400" indent="-252000">
              <a:spcBef>
                <a:spcPts val="0"/>
              </a:spcBef>
              <a:spcAft>
                <a:spcPts val="300"/>
              </a:spcAft>
              <a:buFont typeface="Lucida Grande"/>
              <a:buChar char="−"/>
              <a:defRPr sz="1600"/>
            </a:lvl3pPr>
          </a:lstStyle>
          <a:p>
            <a:pPr lvl="0" eaLnBrk="1" latinLnBrk="0" hangingPunct="1"/>
            <a:r>
              <a:rPr lang="fr-CH" dirty="0" smtClean="0"/>
              <a:t>Cliquez pour modifier les styles du texte du masque</a:t>
            </a:r>
          </a:p>
          <a:p>
            <a:pPr lvl="1" eaLnBrk="1" latinLnBrk="0" hangingPunct="1"/>
            <a:r>
              <a:rPr lang="fr-CH" dirty="0" smtClean="0"/>
              <a:t>Deuxième niveau</a:t>
            </a:r>
          </a:p>
          <a:p>
            <a:pPr lvl="2" eaLnBrk="1" latinLnBrk="0" hangingPunct="1"/>
            <a:r>
              <a:rPr lang="fr-CH" dirty="0" smtClean="0"/>
              <a:t>Troisième niveau</a:t>
            </a:r>
          </a:p>
          <a:p>
            <a:pPr lvl="3" eaLnBrk="1" latinLnBrk="0" hangingPunct="1"/>
            <a:r>
              <a:rPr lang="fr-CH" dirty="0" smtClean="0"/>
              <a:t>Quatrième niveau</a:t>
            </a:r>
          </a:p>
          <a:p>
            <a:pPr lvl="4" eaLnBrk="1" latinLnBrk="0" hangingPunct="1"/>
            <a:r>
              <a:rPr lang="fr-CH" dirty="0" smtClean="0"/>
              <a:t>Cinquième niveau</a:t>
            </a:r>
            <a:endParaRPr kumimoji="0" lang="en-US" dirty="0"/>
          </a:p>
        </p:txBody>
      </p:sp>
      <p:sp>
        <p:nvSpPr>
          <p:cNvPr id="8"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latin typeface="Arial"/>
              </a:rPr>
              <a:pPr/>
              <a:t>‹#›</a:t>
            </a:fld>
            <a:endParaRPr lang="en-US" dirty="0">
              <a:solidFill>
                <a:srgbClr val="0055A0">
                  <a:tint val="75000"/>
                </a:srgbClr>
              </a:solidFill>
              <a:latin typeface="Arial"/>
            </a:endParaRPr>
          </a:p>
        </p:txBody>
      </p:sp>
      <p:sp>
        <p:nvSpPr>
          <p:cNvPr id="6"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srgbClr val="0055A0">
                    <a:tint val="75000"/>
                  </a:srgbClr>
                </a:solidFill>
                <a:latin typeface="Arial"/>
              </a:rPr>
              <a:t>08.03.17</a:t>
            </a:r>
            <a:endParaRPr lang="en-US" dirty="0">
              <a:solidFill>
                <a:srgbClr val="0055A0">
                  <a:tint val="75000"/>
                </a:srgbClr>
              </a:solidFill>
              <a:latin typeface="Arial"/>
            </a:endParaRPr>
          </a:p>
        </p:txBody>
      </p:sp>
      <p:sp>
        <p:nvSpPr>
          <p:cNvPr id="7" name="Date Placeholder 1"/>
          <p:cNvSpPr txBox="1">
            <a:spLocks/>
          </p:cNvSpPr>
          <p:nvPr userDrawn="1"/>
        </p:nvSpPr>
        <p:spPr>
          <a:xfrm>
            <a:off x="703689" y="6356636"/>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en-US" dirty="0" smtClean="0">
                <a:solidFill>
                  <a:srgbClr val="0055A0">
                    <a:tint val="75000"/>
                  </a:srgbClr>
                </a:solidFill>
                <a:latin typeface="Arial"/>
              </a:rPr>
              <a:t>Giovanni Rumolo</a:t>
            </a:r>
            <a:endParaRPr lang="en-US" dirty="0">
              <a:solidFill>
                <a:srgbClr val="0055A0">
                  <a:tint val="75000"/>
                </a:srgbClr>
              </a:solidFill>
              <a:latin typeface="Arial"/>
            </a:endParaRPr>
          </a:p>
        </p:txBody>
      </p:sp>
    </p:spTree>
    <p:extLst>
      <p:ext uri="{BB962C8B-B14F-4D97-AF65-F5344CB8AC3E}">
        <p14:creationId xmlns:p14="http://schemas.microsoft.com/office/powerpoint/2010/main" val="4267106231"/>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CH" smtClean="0"/>
              <a:t>Cliquez et modifiez le titre</a:t>
            </a:r>
            <a:endParaRPr kumimoji="0" lang="en-US"/>
          </a:p>
        </p:txBody>
      </p:sp>
      <p:sp>
        <p:nvSpPr>
          <p:cNvPr id="3" name="Espace réservé du contenu 2"/>
          <p:cNvSpPr>
            <a:spLocks noGrp="1"/>
          </p:cNvSpPr>
          <p:nvPr>
            <p:ph sz="half" idx="1"/>
          </p:nvPr>
        </p:nvSpPr>
        <p:spPr>
          <a:xfrm>
            <a:off x="457200" y="1600201"/>
            <a:ext cx="3657600" cy="4350384"/>
          </a:xfrm>
        </p:spPr>
        <p:txBody>
          <a:bodyPr/>
          <a:lstStyle>
            <a:lvl1pPr>
              <a:defRPr sz="2600"/>
            </a:lvl1pPr>
            <a:lvl2pPr>
              <a:defRPr sz="2200"/>
            </a:lvl2pPr>
            <a:lvl3pPr>
              <a:defRPr sz="2000"/>
            </a:lvl3pPr>
            <a:lvl4pPr>
              <a:defRPr sz="1800"/>
            </a:lvl4pPr>
            <a:lvl5pPr>
              <a:defRPr sz="18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4" name="Espace réservé du contenu 3"/>
          <p:cNvSpPr>
            <a:spLocks noGrp="1"/>
          </p:cNvSpPr>
          <p:nvPr>
            <p:ph sz="half" idx="2"/>
          </p:nvPr>
        </p:nvSpPr>
        <p:spPr>
          <a:xfrm>
            <a:off x="4267200" y="1600200"/>
            <a:ext cx="3657600" cy="4350385"/>
          </a:xfrm>
        </p:spPr>
        <p:txBody>
          <a:bodyPr/>
          <a:lstStyle>
            <a:lvl1pPr>
              <a:defRPr sz="2600"/>
            </a:lvl1pPr>
            <a:lvl2pPr>
              <a:defRPr sz="2200"/>
            </a:lvl2pPr>
            <a:lvl3pPr>
              <a:defRPr sz="2000"/>
            </a:lvl3pPr>
            <a:lvl4pPr>
              <a:defRPr sz="1800"/>
            </a:lvl4pPr>
            <a:lvl5pPr>
              <a:defRPr sz="18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srgbClr val="0055A0">
                    <a:tint val="75000"/>
                  </a:srgbClr>
                </a:solidFill>
                <a:latin typeface="Arial"/>
              </a:rPr>
              <a:t>08.03.17</a:t>
            </a:r>
            <a:endParaRPr lang="en-US" dirty="0">
              <a:solidFill>
                <a:srgbClr val="0055A0">
                  <a:tint val="75000"/>
                </a:srgbClr>
              </a:solidFill>
              <a:latin typeface="Arial"/>
            </a:endParaRPr>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latin typeface="Arial"/>
              </a:rPr>
              <a:pPr/>
              <a:t>‹#›</a:t>
            </a:fld>
            <a:endParaRPr lang="en-US" dirty="0">
              <a:solidFill>
                <a:srgbClr val="0055A0">
                  <a:tint val="75000"/>
                </a:srgbClr>
              </a:solidFill>
              <a:latin typeface="Arial"/>
            </a:endParaRPr>
          </a:p>
        </p:txBody>
      </p:sp>
    </p:spTree>
    <p:extLst>
      <p:ext uri="{BB962C8B-B14F-4D97-AF65-F5344CB8AC3E}">
        <p14:creationId xmlns:p14="http://schemas.microsoft.com/office/powerpoint/2010/main" val="265809297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893977"/>
          </a:xfrm>
        </p:spPr>
        <p:txBody>
          <a:bodyPr anchor="ctr"/>
          <a:lstStyle>
            <a:lvl1pPr>
              <a:defRPr/>
            </a:lvl1pPr>
          </a:lstStyle>
          <a:p>
            <a:r>
              <a:rPr kumimoji="0" lang="fr-CH" smtClean="0"/>
              <a:t>Cliquez et modifiez le titre</a:t>
            </a:r>
            <a:endParaRPr kumimoji="0" lang="en-US"/>
          </a:p>
        </p:txBody>
      </p:sp>
      <p:sp>
        <p:nvSpPr>
          <p:cNvPr id="3" name="Espace réservé du texte 2"/>
          <p:cNvSpPr>
            <a:spLocks noGrp="1"/>
          </p:cNvSpPr>
          <p:nvPr>
            <p:ph type="body" idx="1"/>
          </p:nvPr>
        </p:nvSpPr>
        <p:spPr>
          <a:xfrm>
            <a:off x="457200" y="510196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H" smtClean="0"/>
              <a:t>Cliquez pour modifier les styles du texte du masque</a:t>
            </a:r>
          </a:p>
        </p:txBody>
      </p:sp>
      <p:sp>
        <p:nvSpPr>
          <p:cNvPr id="4" name="Espace réservé du texte 3"/>
          <p:cNvSpPr>
            <a:spLocks noGrp="1"/>
          </p:cNvSpPr>
          <p:nvPr>
            <p:ph type="body" sz="half" idx="3"/>
          </p:nvPr>
        </p:nvSpPr>
        <p:spPr>
          <a:xfrm>
            <a:off x="4645025" y="510196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H" smtClean="0"/>
              <a:t>Cliquez pour modifier les styles du texte du masque</a:t>
            </a:r>
          </a:p>
        </p:txBody>
      </p:sp>
      <p:sp>
        <p:nvSpPr>
          <p:cNvPr id="5" name="Espace réservé du contenu 4"/>
          <p:cNvSpPr>
            <a:spLocks noGrp="1"/>
          </p:cNvSpPr>
          <p:nvPr>
            <p:ph sz="quarter" idx="2"/>
          </p:nvPr>
        </p:nvSpPr>
        <p:spPr>
          <a:xfrm>
            <a:off x="457200" y="1269777"/>
            <a:ext cx="4040188"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dirty="0"/>
          </a:p>
        </p:txBody>
      </p:sp>
      <p:sp>
        <p:nvSpPr>
          <p:cNvPr id="6" name="Espace réservé du contenu 5"/>
          <p:cNvSpPr>
            <a:spLocks noGrp="1"/>
          </p:cNvSpPr>
          <p:nvPr>
            <p:ph sz="quarter" idx="4"/>
          </p:nvPr>
        </p:nvSpPr>
        <p:spPr>
          <a:xfrm>
            <a:off x="4645025" y="1269777"/>
            <a:ext cx="4041775"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10"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srgbClr val="0055A0">
                    <a:tint val="75000"/>
                  </a:srgbClr>
                </a:solidFill>
                <a:latin typeface="Arial"/>
              </a:rPr>
              <a:t>08.03.17</a:t>
            </a:r>
            <a:endParaRPr lang="en-US" dirty="0">
              <a:solidFill>
                <a:srgbClr val="0055A0">
                  <a:tint val="75000"/>
                </a:srgbClr>
              </a:solidFill>
              <a:latin typeface="Arial"/>
            </a:endParaRPr>
          </a:p>
        </p:txBody>
      </p:sp>
      <p:sp>
        <p:nvSpPr>
          <p:cNvPr id="11" name="Footer Placeholder 2"/>
          <p:cNvSpPr>
            <a:spLocks noGrp="1"/>
          </p:cNvSpPr>
          <p:nvPr>
            <p:ph type="ftr" sz="quarter" idx="11"/>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12" name="Slide Number Placeholder 3"/>
          <p:cNvSpPr>
            <a:spLocks noGrp="1"/>
          </p:cNvSpPr>
          <p:nvPr>
            <p:ph type="sldNum" sz="quarter" idx="12"/>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latin typeface="Arial"/>
              </a:rPr>
              <a:pPr/>
              <a:t>‹#›</a:t>
            </a:fld>
            <a:endParaRPr lang="en-US" dirty="0">
              <a:solidFill>
                <a:srgbClr val="0055A0">
                  <a:tint val="75000"/>
                </a:srgbClr>
              </a:solidFill>
              <a:latin typeface="Arial"/>
            </a:endParaRPr>
          </a:p>
        </p:txBody>
      </p:sp>
    </p:spTree>
    <p:extLst>
      <p:ext uri="{BB962C8B-B14F-4D97-AF65-F5344CB8AC3E}">
        <p14:creationId xmlns:p14="http://schemas.microsoft.com/office/powerpoint/2010/main" val="185819283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5" Type="http://schemas.openxmlformats.org/officeDocument/2006/relationships/image" Target="../media/image1.emf"/><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itre 8"/>
          <p:cNvSpPr>
            <a:spLocks noGrp="1"/>
          </p:cNvSpPr>
          <p:nvPr>
            <p:ph type="title"/>
          </p:nvPr>
        </p:nvSpPr>
        <p:spPr>
          <a:xfrm>
            <a:off x="457200" y="233492"/>
            <a:ext cx="8226854" cy="940443"/>
          </a:xfrm>
          <a:prstGeom prst="rect">
            <a:avLst/>
          </a:prstGeom>
        </p:spPr>
        <p:txBody>
          <a:bodyPr vert="horz" lIns="45720" rIns="45720" anchor="ctr">
            <a:normAutofit/>
          </a:bodyPr>
          <a:lstStyle/>
          <a:p>
            <a:r>
              <a:rPr kumimoji="0" lang="fr-CH" dirty="0" smtClean="0"/>
              <a:t>Cliquez et modifiez le titre</a:t>
            </a:r>
            <a:endParaRPr kumimoji="0" lang="en-US" dirty="0"/>
          </a:p>
        </p:txBody>
      </p:sp>
      <p:sp>
        <p:nvSpPr>
          <p:cNvPr id="30" name="Espace réservé du texte 29"/>
          <p:cNvSpPr>
            <a:spLocks noGrp="1"/>
          </p:cNvSpPr>
          <p:nvPr>
            <p:ph type="body" idx="1"/>
          </p:nvPr>
        </p:nvSpPr>
        <p:spPr>
          <a:xfrm>
            <a:off x="457200" y="1325606"/>
            <a:ext cx="8226854" cy="4667421"/>
          </a:xfrm>
          <a:prstGeom prst="rect">
            <a:avLst/>
          </a:prstGeom>
        </p:spPr>
        <p:txBody>
          <a:bodyPr vert="horz">
            <a:normAutofit/>
          </a:bodyPr>
          <a:lstStyle/>
          <a:p>
            <a:pPr lvl="0" eaLnBrk="1" latinLnBrk="0" hangingPunct="1"/>
            <a:r>
              <a:rPr kumimoji="0" lang="fr-CH" dirty="0" smtClean="0"/>
              <a:t>Cliquez pour modifier les styles du texte du masque</a:t>
            </a:r>
          </a:p>
          <a:p>
            <a:pPr lvl="1" eaLnBrk="1" latinLnBrk="0" hangingPunct="1"/>
            <a:r>
              <a:rPr kumimoji="0" lang="fr-CH" dirty="0" smtClean="0"/>
              <a:t>Deuxième niveau</a:t>
            </a:r>
          </a:p>
          <a:p>
            <a:pPr lvl="2" eaLnBrk="1" latinLnBrk="0" hangingPunct="1"/>
            <a:r>
              <a:rPr kumimoji="0" lang="fr-CH" dirty="0" smtClean="0"/>
              <a:t>Troisième niveau</a:t>
            </a:r>
          </a:p>
          <a:p>
            <a:pPr lvl="3" eaLnBrk="1" latinLnBrk="0" hangingPunct="1"/>
            <a:r>
              <a:rPr kumimoji="0" lang="fr-CH" dirty="0" smtClean="0"/>
              <a:t>Quatrième niveau</a:t>
            </a:r>
          </a:p>
          <a:p>
            <a:pPr lvl="4" eaLnBrk="1" latinLnBrk="0" hangingPunct="1"/>
            <a:r>
              <a:rPr kumimoji="0" lang="fr-CH" dirty="0" smtClean="0"/>
              <a:t>Cinquième niveau</a:t>
            </a:r>
            <a:endParaRPr kumimoji="0" lang="en-US" dirty="0"/>
          </a:p>
        </p:txBody>
      </p:sp>
      <p:pic>
        <p:nvPicPr>
          <p:cNvPr id="5" name="Image 4" descr="bande-01.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157663"/>
            <a:ext cx="9144000" cy="707202"/>
          </a:xfrm>
          <a:prstGeom prst="rect">
            <a:avLst/>
          </a:prstGeom>
        </p:spPr>
      </p:pic>
      <p:sp>
        <p:nvSpPr>
          <p:cNvPr id="3"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4"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7918391-D411-FE40-AAD7-861AE5233E0E}" type="slidenum">
              <a:rPr lang="en-US" smtClean="0">
                <a:solidFill>
                  <a:srgbClr val="0055A0">
                    <a:tint val="75000"/>
                  </a:srgbClr>
                </a:solidFill>
                <a:latin typeface="Arial"/>
              </a:rPr>
              <a:pPr defTabSz="914400"/>
              <a:t>‹#›</a:t>
            </a:fld>
            <a:endParaRPr lang="en-US" dirty="0">
              <a:solidFill>
                <a:srgbClr val="0055A0">
                  <a:tint val="75000"/>
                </a:srgbClr>
              </a:solidFill>
              <a:latin typeface="Arial"/>
            </a:endParaRPr>
          </a:p>
        </p:txBody>
      </p:sp>
      <p:sp>
        <p:nvSpPr>
          <p:cNvPr id="7"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srgbClr val="0055A0">
                    <a:tint val="75000"/>
                  </a:srgbClr>
                </a:solidFill>
                <a:latin typeface="Arial"/>
              </a:rPr>
              <a:t>08.03.17</a:t>
            </a:r>
            <a:endParaRPr lang="en-US" dirty="0">
              <a:solidFill>
                <a:srgbClr val="0055A0">
                  <a:tint val="75000"/>
                </a:srgbClr>
              </a:solidFill>
              <a:latin typeface="Arial"/>
            </a:endParaRPr>
          </a:p>
        </p:txBody>
      </p:sp>
    </p:spTree>
    <p:extLst>
      <p:ext uri="{BB962C8B-B14F-4D97-AF65-F5344CB8AC3E}">
        <p14:creationId xmlns:p14="http://schemas.microsoft.com/office/powerpoint/2010/main" val="3429196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xmlns:p14="http://schemas.microsoft.com/office/powerpoint/2010/main" id="1" dur="indefinite" restart="never" nodeType="tmRoot"/>
      </p:par>
    </p:tnLst>
  </p:timing>
  <p:hf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itre 8"/>
          <p:cNvSpPr>
            <a:spLocks noGrp="1"/>
          </p:cNvSpPr>
          <p:nvPr>
            <p:ph type="title"/>
          </p:nvPr>
        </p:nvSpPr>
        <p:spPr>
          <a:xfrm>
            <a:off x="457200" y="233492"/>
            <a:ext cx="8226854" cy="940443"/>
          </a:xfrm>
          <a:prstGeom prst="rect">
            <a:avLst/>
          </a:prstGeom>
        </p:spPr>
        <p:txBody>
          <a:bodyPr vert="horz" lIns="45720" rIns="45720" anchor="ctr">
            <a:normAutofit/>
          </a:bodyPr>
          <a:lstStyle/>
          <a:p>
            <a:r>
              <a:rPr kumimoji="0" lang="fr-CH" dirty="0" smtClean="0"/>
              <a:t>Cliquez et modifiez le titre</a:t>
            </a:r>
            <a:endParaRPr kumimoji="0" lang="en-US" dirty="0"/>
          </a:p>
        </p:txBody>
      </p:sp>
      <p:sp>
        <p:nvSpPr>
          <p:cNvPr id="30" name="Espace réservé du texte 29"/>
          <p:cNvSpPr>
            <a:spLocks noGrp="1"/>
          </p:cNvSpPr>
          <p:nvPr>
            <p:ph type="body" idx="1"/>
          </p:nvPr>
        </p:nvSpPr>
        <p:spPr>
          <a:xfrm>
            <a:off x="457200" y="1325606"/>
            <a:ext cx="8226854" cy="4667421"/>
          </a:xfrm>
          <a:prstGeom prst="rect">
            <a:avLst/>
          </a:prstGeom>
        </p:spPr>
        <p:txBody>
          <a:bodyPr vert="horz">
            <a:normAutofit/>
          </a:bodyPr>
          <a:lstStyle/>
          <a:p>
            <a:pPr lvl="0" eaLnBrk="1" latinLnBrk="0" hangingPunct="1"/>
            <a:r>
              <a:rPr kumimoji="0" lang="fr-CH" dirty="0" smtClean="0"/>
              <a:t>Cliquez pour modifier les styles du texte du masque</a:t>
            </a:r>
          </a:p>
          <a:p>
            <a:pPr lvl="1" eaLnBrk="1" latinLnBrk="0" hangingPunct="1"/>
            <a:r>
              <a:rPr kumimoji="0" lang="fr-CH" dirty="0" smtClean="0"/>
              <a:t>Deuxième niveau</a:t>
            </a:r>
          </a:p>
          <a:p>
            <a:pPr lvl="2" eaLnBrk="1" latinLnBrk="0" hangingPunct="1"/>
            <a:r>
              <a:rPr kumimoji="0" lang="fr-CH" dirty="0" smtClean="0"/>
              <a:t>Troisième niveau</a:t>
            </a:r>
          </a:p>
          <a:p>
            <a:pPr lvl="3" eaLnBrk="1" latinLnBrk="0" hangingPunct="1"/>
            <a:r>
              <a:rPr kumimoji="0" lang="fr-CH" dirty="0" smtClean="0"/>
              <a:t>Quatrième niveau</a:t>
            </a:r>
          </a:p>
          <a:p>
            <a:pPr lvl="4" eaLnBrk="1" latinLnBrk="0" hangingPunct="1"/>
            <a:r>
              <a:rPr kumimoji="0" lang="fr-CH" dirty="0" smtClean="0"/>
              <a:t>Cinquième niveau</a:t>
            </a:r>
            <a:endParaRPr kumimoji="0" lang="en-US" dirty="0"/>
          </a:p>
        </p:txBody>
      </p:sp>
      <p:pic>
        <p:nvPicPr>
          <p:cNvPr id="5" name="Image 4" descr="bande-01.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157663"/>
            <a:ext cx="9144000" cy="707202"/>
          </a:xfrm>
          <a:prstGeom prst="rect">
            <a:avLst/>
          </a:prstGeom>
        </p:spPr>
      </p:pic>
      <p:sp>
        <p:nvSpPr>
          <p:cNvPr id="3"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4"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7918391-D411-FE40-AAD7-861AE5233E0E}" type="slidenum">
              <a:rPr lang="en-US" smtClean="0">
                <a:solidFill>
                  <a:srgbClr val="0055A0">
                    <a:tint val="75000"/>
                  </a:srgbClr>
                </a:solidFill>
                <a:latin typeface="Arial"/>
              </a:rPr>
              <a:pPr defTabSz="914400"/>
              <a:t>‹#›</a:t>
            </a:fld>
            <a:endParaRPr lang="en-US" dirty="0">
              <a:solidFill>
                <a:srgbClr val="0055A0">
                  <a:tint val="75000"/>
                </a:srgbClr>
              </a:solidFill>
              <a:latin typeface="Arial"/>
            </a:endParaRPr>
          </a:p>
        </p:txBody>
      </p:sp>
    </p:spTree>
    <p:extLst>
      <p:ext uri="{BB962C8B-B14F-4D97-AF65-F5344CB8AC3E}">
        <p14:creationId xmlns:p14="http://schemas.microsoft.com/office/powerpoint/2010/main" val="19799185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xmlns:p14="http://schemas.microsoft.com/office/powerpoint/2010/main" id="1" dur="indefinite" restart="never" nodeType="tmRoot"/>
      </p:par>
    </p:tnLst>
  </p:timing>
  <p:hf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emf"/><Relationship Id="rId5" Type="http://schemas.openxmlformats.org/officeDocument/2006/relationships/image" Target="../media/image17.emf"/><Relationship Id="rId1" Type="http://schemas.openxmlformats.org/officeDocument/2006/relationships/slideLayout" Target="../slideLayouts/slideLayout20.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1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emf"/><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emf"/><Relationship Id="rId6" Type="http://schemas.openxmlformats.org/officeDocument/2006/relationships/image" Target="../media/image26.emf"/><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1" Type="http://schemas.openxmlformats.org/officeDocument/2006/relationships/slideLayout" Target="../slideLayouts/slideLayout20.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2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emf"/><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emf"/><Relationship Id="rId1" Type="http://schemas.openxmlformats.org/officeDocument/2006/relationships/slideLayout" Target="../slideLayouts/slideLayout20.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20.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20.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9.emf"/><Relationship Id="rId3" Type="http://schemas.openxmlformats.org/officeDocument/2006/relationships/image" Target="../media/image4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2.png"/><Relationship Id="rId3"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8.png"/><Relationship Id="rId3"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1" Type="http://schemas.openxmlformats.org/officeDocument/2006/relationships/slideLayout" Target="../slideLayouts/slideLayout20.xml"/><Relationship Id="rId2" Type="http://schemas.openxmlformats.org/officeDocument/2006/relationships/notesSlide" Target="../notesSlides/notesSlide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8.png"/><Relationship Id="rId3"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20.xml"/><Relationship Id="rId2" Type="http://schemas.openxmlformats.org/officeDocument/2006/relationships/image" Target="../media/image4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8.png"/><Relationship Id="rId3"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3.emf"/></Relationships>
</file>

<file path=ppt/slides/_rels/slide51.x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55.emf"/><Relationship Id="rId5" Type="http://schemas.openxmlformats.org/officeDocument/2006/relationships/image" Target="../media/image56.emf"/><Relationship Id="rId1" Type="http://schemas.openxmlformats.org/officeDocument/2006/relationships/slideLayout" Target="../slideLayouts/slideLayout20.xml"/><Relationship Id="rId2"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7.emf"/><Relationship Id="rId3" Type="http://schemas.openxmlformats.org/officeDocument/2006/relationships/image" Target="../media/image58.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1" Type="http://schemas.openxmlformats.org/officeDocument/2006/relationships/slideLayout" Target="../slideLayouts/slideLayout20.xml"/><Relationship Id="rId2" Type="http://schemas.openxmlformats.org/officeDocument/2006/relationships/image" Target="../media/image59.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62.png"/><Relationship Id="rId3" Type="http://schemas.openxmlformats.org/officeDocument/2006/relationships/image" Target="../media/image6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64.png"/><Relationship Id="rId3" Type="http://schemas.openxmlformats.org/officeDocument/2006/relationships/image" Target="../media/image65.png"/></Relationships>
</file>

<file path=ppt/slides/_rels/slide59.xml.rels><?xml version="1.0" encoding="UTF-8" standalone="yes"?>
<Relationships xmlns="http://schemas.openxmlformats.org/package/2006/relationships"><Relationship Id="rId3" Type="http://schemas.openxmlformats.org/officeDocument/2006/relationships/image" Target="../media/image67.emf"/><Relationship Id="rId4" Type="http://schemas.openxmlformats.org/officeDocument/2006/relationships/image" Target="../media/image68.emf"/><Relationship Id="rId1" Type="http://schemas.openxmlformats.org/officeDocument/2006/relationships/slideLayout" Target="../slideLayouts/slideLayout20.xml"/><Relationship Id="rId2" Type="http://schemas.openxmlformats.org/officeDocument/2006/relationships/image" Target="../media/image6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0.png"/><Relationship Id="rId3" Type="http://schemas.openxmlformats.org/officeDocument/2006/relationships/image" Target="../media/image11.gif"/></Relationships>
</file>

<file path=ppt/slides/_rels/slide60.x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71.emf"/><Relationship Id="rId1" Type="http://schemas.openxmlformats.org/officeDocument/2006/relationships/slideLayout" Target="../slideLayouts/slideLayout20.xml"/><Relationship Id="rId2" Type="http://schemas.openxmlformats.org/officeDocument/2006/relationships/image" Target="../media/image69.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72.emf"/><Relationship Id="rId3" Type="http://schemas.openxmlformats.org/officeDocument/2006/relationships/image" Target="../media/image39.emf"/></Relationships>
</file>

<file path=ppt/slides/_rels/slide62.xml.rels><?xml version="1.0" encoding="UTF-8" standalone="yes"?>
<Relationships xmlns="http://schemas.openxmlformats.org/package/2006/relationships"><Relationship Id="rId3" Type="http://schemas.openxmlformats.org/officeDocument/2006/relationships/image" Target="../media/image74.emf"/><Relationship Id="rId4" Type="http://schemas.openxmlformats.org/officeDocument/2006/relationships/image" Target="../media/image40.emf"/><Relationship Id="rId1" Type="http://schemas.openxmlformats.org/officeDocument/2006/relationships/slideLayout" Target="../slideLayouts/slideLayout20.xml"/><Relationship Id="rId2" Type="http://schemas.openxmlformats.org/officeDocument/2006/relationships/image" Target="../media/image73.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 Id="rId3" Type="http://schemas.openxmlformats.org/officeDocument/2006/relationships/image" Target="../media/image7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7.png"/><Relationship Id="rId3" Type="http://schemas.openxmlformats.org/officeDocument/2006/relationships/image" Target="../media/image76.png"/></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0.xml"/><Relationship Id="rId2" Type="http://schemas.openxmlformats.org/officeDocument/2006/relationships/image" Target="../media/image4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0.png"/><Relationship Id="rId3" Type="http://schemas.openxmlformats.org/officeDocument/2006/relationships/image" Target="../media/image11.gif"/></Relationships>
</file>

<file path=ppt/slides/_rels/slide70.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png"/><Relationship Id="rId1" Type="http://schemas.openxmlformats.org/officeDocument/2006/relationships/slideLayout" Target="../slideLayouts/slideLayout20.xml"/><Relationship Id="rId2" Type="http://schemas.openxmlformats.org/officeDocument/2006/relationships/image" Target="../media/image7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80.png"/><Relationship Id="rId3" Type="http://schemas.openxmlformats.org/officeDocument/2006/relationships/image" Target="../media/image8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slideLayout" Target="../slideLayouts/slideLayout20.xml"/><Relationship Id="rId2"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Basics of beam dynamics and vacuum</a:t>
            </a:r>
            <a:endParaRPr lang="en-US" sz="3500" b="1" dirty="0"/>
          </a:p>
        </p:txBody>
      </p:sp>
      <p:sp>
        <p:nvSpPr>
          <p:cNvPr id="3" name="Text Placeholder 2"/>
          <p:cNvSpPr>
            <a:spLocks noGrp="1"/>
          </p:cNvSpPr>
          <p:nvPr>
            <p:ph type="body" idx="10"/>
          </p:nvPr>
        </p:nvSpPr>
        <p:spPr>
          <a:xfrm>
            <a:off x="457200" y="3454624"/>
            <a:ext cx="7122828" cy="1706186"/>
          </a:xfrm>
        </p:spPr>
        <p:txBody>
          <a:bodyPr>
            <a:normAutofit/>
          </a:bodyPr>
          <a:lstStyle/>
          <a:p>
            <a:r>
              <a:rPr lang="en-US" sz="1800" dirty="0" smtClean="0">
                <a:latin typeface="Arial"/>
                <a:cs typeface="Arial"/>
              </a:rPr>
              <a:t>Giovanni Rumolo</a:t>
            </a:r>
          </a:p>
          <a:p>
            <a:r>
              <a:rPr lang="en-US" sz="1600" dirty="0" smtClean="0">
                <a:latin typeface="Arial"/>
                <a:cs typeface="Arial"/>
              </a:rPr>
              <a:t>Many thanks to H. </a:t>
            </a:r>
            <a:r>
              <a:rPr lang="en-US" sz="1600" dirty="0" err="1" smtClean="0">
                <a:latin typeface="Arial"/>
                <a:cs typeface="Arial"/>
              </a:rPr>
              <a:t>Bartosik</a:t>
            </a:r>
            <a:r>
              <a:rPr lang="en-US" sz="1600" dirty="0" smtClean="0">
                <a:latin typeface="Arial"/>
                <a:cs typeface="Arial"/>
              </a:rPr>
              <a:t>, G. </a:t>
            </a:r>
            <a:r>
              <a:rPr lang="en-US" sz="1600" dirty="0" err="1" smtClean="0">
                <a:latin typeface="Arial"/>
                <a:cs typeface="Arial"/>
              </a:rPr>
              <a:t>Iadarola</a:t>
            </a:r>
            <a:r>
              <a:rPr lang="en-US" sz="1600" dirty="0" smtClean="0">
                <a:latin typeface="Arial"/>
                <a:cs typeface="Arial"/>
              </a:rPr>
              <a:t>, L. </a:t>
            </a:r>
            <a:r>
              <a:rPr lang="en-US" sz="1600" dirty="0" err="1" smtClean="0">
                <a:latin typeface="Arial"/>
                <a:cs typeface="Arial"/>
              </a:rPr>
              <a:t>Mether</a:t>
            </a:r>
            <a:r>
              <a:rPr lang="en-US" sz="1600" dirty="0" smtClean="0">
                <a:latin typeface="Arial"/>
                <a:cs typeface="Arial"/>
              </a:rPr>
              <a:t>, A. </a:t>
            </a:r>
            <a:r>
              <a:rPr lang="en-US" sz="1600" dirty="0" err="1" smtClean="0">
                <a:latin typeface="Arial"/>
                <a:cs typeface="Arial"/>
              </a:rPr>
              <a:t>Huschauer</a:t>
            </a:r>
            <a:r>
              <a:rPr lang="en-US" sz="1600" dirty="0" smtClean="0">
                <a:latin typeface="Arial"/>
                <a:cs typeface="Arial"/>
              </a:rPr>
              <a:t>, K. Li, A. </a:t>
            </a:r>
            <a:r>
              <a:rPr lang="en-US" sz="1600" dirty="0" err="1" smtClean="0">
                <a:latin typeface="Arial"/>
                <a:cs typeface="Arial"/>
              </a:rPr>
              <a:t>Oeftiger</a:t>
            </a:r>
            <a:r>
              <a:rPr lang="en-US" sz="1600" dirty="0" smtClean="0">
                <a:latin typeface="Arial"/>
                <a:cs typeface="Arial"/>
              </a:rPr>
              <a:t>, E.</a:t>
            </a:r>
            <a:r>
              <a:rPr lang="en-US" sz="1600" dirty="0">
                <a:latin typeface="Arial"/>
                <a:cs typeface="Arial"/>
              </a:rPr>
              <a:t> </a:t>
            </a:r>
            <a:r>
              <a:rPr lang="en-US" sz="1600" dirty="0" err="1" smtClean="0">
                <a:latin typeface="Arial"/>
                <a:cs typeface="Arial"/>
              </a:rPr>
              <a:t>Koukovini-Platia</a:t>
            </a:r>
            <a:r>
              <a:rPr lang="en-US" sz="1600" dirty="0" smtClean="0">
                <a:latin typeface="Arial"/>
                <a:cs typeface="Arial"/>
              </a:rPr>
              <a:t>, N. </a:t>
            </a:r>
            <a:r>
              <a:rPr lang="en-US" sz="1600" dirty="0" err="1" smtClean="0">
                <a:latin typeface="Arial"/>
                <a:cs typeface="Arial"/>
              </a:rPr>
              <a:t>Mounet</a:t>
            </a:r>
            <a:r>
              <a:rPr lang="en-US" sz="1600" dirty="0" smtClean="0">
                <a:latin typeface="Arial"/>
                <a:cs typeface="Arial"/>
              </a:rPr>
              <a:t>, C. </a:t>
            </a:r>
            <a:r>
              <a:rPr lang="en-US" sz="1600" dirty="0" err="1" smtClean="0">
                <a:latin typeface="Arial"/>
                <a:cs typeface="Arial"/>
              </a:rPr>
              <a:t>Zannini</a:t>
            </a:r>
            <a:endParaRPr lang="en-US" sz="1600" dirty="0" smtClean="0">
              <a:latin typeface="Arial"/>
              <a:cs typeface="Arial"/>
            </a:endParaRPr>
          </a:p>
          <a:p>
            <a:endParaRPr lang="en-US" sz="1800" dirty="0" smtClean="0">
              <a:latin typeface="Arial"/>
              <a:cs typeface="Arial"/>
            </a:endParaRPr>
          </a:p>
          <a:p>
            <a:r>
              <a:rPr lang="en-US" b="1" dirty="0" smtClean="0">
                <a:solidFill>
                  <a:schemeClr val="tx2"/>
                </a:solidFill>
                <a:latin typeface="Arial"/>
                <a:cs typeface="Arial"/>
              </a:rPr>
              <a:t>Beam Dynamics meets Vacuum, Surfaces and Collimation, in Karlsruhe, Germany, 8-10 March, 2017</a:t>
            </a:r>
          </a:p>
        </p:txBody>
      </p:sp>
      <p:sp>
        <p:nvSpPr>
          <p:cNvPr id="4" name="Slide Number Placeholder 3"/>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1</a:t>
            </a:fld>
            <a:endParaRPr lang="en-US" dirty="0">
              <a:solidFill>
                <a:srgbClr val="0055A0">
                  <a:tint val="75000"/>
                </a:srgbClr>
              </a:solidFill>
              <a:latin typeface="Arial"/>
            </a:endParaRPr>
          </a:p>
        </p:txBody>
      </p:sp>
      <p:sp>
        <p:nvSpPr>
          <p:cNvPr id="10" name="Footer Placeholder 9"/>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11" name="Date Placeholder 10"/>
          <p:cNvSpPr>
            <a:spLocks noGrp="1"/>
          </p:cNvSpPr>
          <p:nvPr>
            <p:ph type="dt" sz="half" idx="2"/>
          </p:nvPr>
        </p:nvSpPr>
        <p:spPr/>
        <p:txBody>
          <a:bodyPr/>
          <a:lstStyle/>
          <a:p>
            <a:pPr defTabSz="914400"/>
            <a:r>
              <a:rPr lang="en-US" smtClean="0">
                <a:solidFill>
                  <a:srgbClr val="0055A0">
                    <a:tint val="75000"/>
                  </a:srgbClr>
                </a:solidFill>
                <a:latin typeface="Arial"/>
              </a:rPr>
              <a:t>08.03.17</a:t>
            </a:r>
            <a:endParaRPr lang="en-US" dirty="0">
              <a:solidFill>
                <a:srgbClr val="0055A0">
                  <a:tint val="75000"/>
                </a:srgbClr>
              </a:solidFill>
              <a:latin typeface="Arial"/>
            </a:endParaRPr>
          </a:p>
        </p:txBody>
      </p:sp>
      <p:pic>
        <p:nvPicPr>
          <p:cNvPr id="8" name="Picture 7" descr="Beam_Dynamics_meets_Vacuum.gif"/>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064220" y="68271"/>
            <a:ext cx="4549527" cy="6066036"/>
          </a:xfrm>
          <a:prstGeom prst="rect">
            <a:avLst/>
          </a:prstGeom>
        </p:spPr>
      </p:pic>
    </p:spTree>
    <p:extLst>
      <p:ext uri="{BB962C8B-B14F-4D97-AF65-F5344CB8AC3E}">
        <p14:creationId xmlns:p14="http://schemas.microsoft.com/office/powerpoint/2010/main" val="29902990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Elastic scattering</a:t>
            </a:r>
            <a:endParaRPr lang="en-US" dirty="0"/>
          </a:p>
        </p:txBody>
      </p:sp>
      <p:sp>
        <p:nvSpPr>
          <p:cNvPr id="3" name="Content Placeholder 2"/>
          <p:cNvSpPr>
            <a:spLocks noGrp="1"/>
          </p:cNvSpPr>
          <p:nvPr>
            <p:ph idx="1"/>
          </p:nvPr>
        </p:nvSpPr>
        <p:spPr/>
        <p:txBody>
          <a:bodyPr/>
          <a:lstStyle/>
          <a:p>
            <a:r>
              <a:rPr lang="en-US" b="1" dirty="0" smtClean="0"/>
              <a:t>Coulomb interactions </a:t>
            </a:r>
            <a:r>
              <a:rPr lang="en-US" dirty="0" smtClean="0"/>
              <a:t>between beam particles </a:t>
            </a:r>
            <a:r>
              <a:rPr lang="en-US" i="1" dirty="0" smtClean="0"/>
              <a:t>(</a:t>
            </a:r>
            <a:r>
              <a:rPr lang="en-US" i="1" dirty="0" err="1" smtClean="0"/>
              <a:t>Z</a:t>
            </a:r>
            <a:r>
              <a:rPr lang="en-US" i="1" baseline="-25000" dirty="0" err="1" smtClean="0"/>
              <a:t>p</a:t>
            </a:r>
            <a:r>
              <a:rPr lang="en-US" i="1" dirty="0" smtClean="0"/>
              <a:t>, </a:t>
            </a:r>
            <a:r>
              <a:rPr lang="en-US" i="1" dirty="0" err="1" smtClean="0"/>
              <a:t>A</a:t>
            </a:r>
            <a:r>
              <a:rPr lang="en-US" i="1" baseline="-25000" dirty="0" err="1" smtClean="0"/>
              <a:t>p</a:t>
            </a:r>
            <a:r>
              <a:rPr lang="en-US" i="1" dirty="0" smtClean="0"/>
              <a:t>) </a:t>
            </a:r>
            <a:r>
              <a:rPr lang="en-US" dirty="0" smtClean="0"/>
              <a:t>and </a:t>
            </a:r>
            <a:r>
              <a:rPr lang="en-US" dirty="0"/>
              <a:t>nuclei </a:t>
            </a:r>
            <a:r>
              <a:rPr lang="en-US" i="1" dirty="0"/>
              <a:t>(</a:t>
            </a:r>
            <a:r>
              <a:rPr lang="en-US" i="1" dirty="0" err="1" smtClean="0"/>
              <a:t>Z</a:t>
            </a:r>
            <a:r>
              <a:rPr lang="en-US" i="1" baseline="-25000" dirty="0" err="1" smtClean="0"/>
              <a:t>t</a:t>
            </a:r>
            <a:r>
              <a:rPr lang="en-US" i="1" dirty="0" smtClean="0"/>
              <a:t>, A</a:t>
            </a:r>
            <a:r>
              <a:rPr lang="en-US" i="1" baseline="-25000" dirty="0" smtClean="0"/>
              <a:t>t</a:t>
            </a:r>
            <a:r>
              <a:rPr lang="en-US" i="1" dirty="0" smtClean="0"/>
              <a:t>) </a:t>
            </a:r>
            <a:r>
              <a:rPr lang="en-US" dirty="0"/>
              <a:t>cause </a:t>
            </a:r>
            <a:r>
              <a:rPr lang="en-US" dirty="0" smtClean="0"/>
              <a:t>scattering with cross section given by the formula</a:t>
            </a:r>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10</a:t>
            </a:fld>
            <a:endParaRPr lang="en-US" dirty="0">
              <a:solidFill>
                <a:srgbClr val="0055A0">
                  <a:tint val="75000"/>
                </a:srgbClr>
              </a:solidFill>
              <a:latin typeface="Arial"/>
            </a:endParaRPr>
          </a:p>
        </p:txBody>
      </p:sp>
      <p:pic>
        <p:nvPicPr>
          <p:cNvPr id="8" name="Picture 7"/>
          <p:cNvPicPr>
            <a:picLocks noChangeAspect="1"/>
          </p:cNvPicPr>
          <p:nvPr/>
        </p:nvPicPr>
        <p:blipFill>
          <a:blip r:embed="rId3"/>
          <a:stretch>
            <a:fillRect/>
          </a:stretch>
        </p:blipFill>
        <p:spPr>
          <a:xfrm>
            <a:off x="2906057" y="3211030"/>
            <a:ext cx="5777997" cy="2781998"/>
          </a:xfrm>
          <a:prstGeom prst="rect">
            <a:avLst/>
          </a:prstGeom>
        </p:spPr>
      </p:pic>
      <p:pic>
        <p:nvPicPr>
          <p:cNvPr id="11" name="Picture 1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780" y="1894756"/>
            <a:ext cx="5111999" cy="2044800"/>
          </a:xfrm>
          <a:prstGeom prst="rect">
            <a:avLst/>
          </a:prstGeom>
        </p:spPr>
      </p:pic>
      <p:pic>
        <p:nvPicPr>
          <p:cNvPr id="6" name="Picture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120" y="5227550"/>
            <a:ext cx="1800135" cy="765478"/>
          </a:xfrm>
          <a:prstGeom prst="rect">
            <a:avLst/>
          </a:prstGeom>
        </p:spPr>
      </p:pic>
      <p:sp>
        <p:nvSpPr>
          <p:cNvPr id="7" name="TextBox 6"/>
          <p:cNvSpPr txBox="1"/>
          <p:nvPr/>
        </p:nvSpPr>
        <p:spPr>
          <a:xfrm>
            <a:off x="98637" y="4304220"/>
            <a:ext cx="3230376" cy="923330"/>
          </a:xfrm>
          <a:prstGeom prst="rect">
            <a:avLst/>
          </a:prstGeom>
          <a:noFill/>
        </p:spPr>
        <p:txBody>
          <a:bodyPr wrap="square" rtlCol="0">
            <a:spAutoFit/>
          </a:bodyPr>
          <a:lstStyle/>
          <a:p>
            <a:r>
              <a:rPr lang="en-US" dirty="0" smtClean="0">
                <a:latin typeface="Symbol" charset="2"/>
                <a:cs typeface="Symbol" charset="2"/>
              </a:rPr>
              <a:t>q</a:t>
            </a:r>
            <a:r>
              <a:rPr lang="en-US" baseline="-25000" dirty="0" smtClean="0">
                <a:latin typeface="Symbol" charset="2"/>
                <a:cs typeface="Symbol" charset="2"/>
              </a:rPr>
              <a:t>0</a:t>
            </a:r>
            <a:r>
              <a:rPr lang="en-US" dirty="0" smtClean="0"/>
              <a:t> is defined as the scattering angle above which the particle is lost</a:t>
            </a:r>
            <a:endParaRPr lang="en-US" dirty="0"/>
          </a:p>
        </p:txBody>
      </p:sp>
    </p:spTree>
    <p:extLst>
      <p:ext uri="{BB962C8B-B14F-4D97-AF65-F5344CB8AC3E}">
        <p14:creationId xmlns:p14="http://schemas.microsoft.com/office/powerpoint/2010/main" val="3931409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Elastic scattering</a:t>
            </a:r>
            <a:endParaRPr lang="en-US" dirty="0"/>
          </a:p>
        </p:txBody>
      </p:sp>
      <p:sp>
        <p:nvSpPr>
          <p:cNvPr id="3" name="Content Placeholder 2"/>
          <p:cNvSpPr>
            <a:spLocks noGrp="1"/>
          </p:cNvSpPr>
          <p:nvPr>
            <p:ph idx="1"/>
          </p:nvPr>
        </p:nvSpPr>
        <p:spPr/>
        <p:txBody>
          <a:bodyPr/>
          <a:lstStyle/>
          <a:p>
            <a:r>
              <a:rPr lang="en-US" dirty="0" smtClean="0"/>
              <a:t>Deviations from the (sin </a:t>
            </a:r>
            <a:r>
              <a:rPr lang="en-US" dirty="0" smtClean="0">
                <a:latin typeface="Symbol" charset="2"/>
                <a:cs typeface="Symbol" charset="2"/>
              </a:rPr>
              <a:t>q</a:t>
            </a:r>
            <a:r>
              <a:rPr lang="en-US" dirty="0" smtClean="0"/>
              <a:t>/2)</a:t>
            </a:r>
            <a:r>
              <a:rPr lang="en-US" baseline="30000" dirty="0" smtClean="0"/>
              <a:t>-4</a:t>
            </a:r>
            <a:r>
              <a:rPr lang="en-US" dirty="0" smtClean="0"/>
              <a:t> dependence of the cross section for</a:t>
            </a:r>
          </a:p>
          <a:p>
            <a:pPr lvl="1"/>
            <a:r>
              <a:rPr lang="en-US" dirty="0" smtClean="0">
                <a:solidFill>
                  <a:srgbClr val="FF0000"/>
                </a:solidFill>
              </a:rPr>
              <a:t>Low impact parameter </a:t>
            </a:r>
            <a:r>
              <a:rPr lang="en-US" dirty="0" smtClean="0"/>
              <a:t>or large scattering angle, because of strong interaction between projectile and the nucleus of the target</a:t>
            </a:r>
          </a:p>
          <a:p>
            <a:pPr lvl="1"/>
            <a:r>
              <a:rPr lang="en-US" dirty="0" smtClean="0">
                <a:solidFill>
                  <a:schemeClr val="tx1">
                    <a:lumMod val="60000"/>
                    <a:lumOff val="40000"/>
                  </a:schemeClr>
                </a:solidFill>
              </a:rPr>
              <a:t>Large impact parameter </a:t>
            </a:r>
            <a:r>
              <a:rPr lang="en-US" dirty="0" smtClean="0"/>
              <a:t>or small scattering angle, because of the shielding effect of the electrons</a:t>
            </a:r>
          </a:p>
          <a:p>
            <a:pPr lvl="1"/>
            <a:endParaRPr lang="en-US" dirty="0" smtClean="0"/>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11</a:t>
            </a:fld>
            <a:endParaRPr lang="en-US" dirty="0">
              <a:solidFill>
                <a:srgbClr val="0055A0">
                  <a:tint val="75000"/>
                </a:srgbClr>
              </a:solidFill>
              <a:latin typeface="Arial"/>
            </a:endParaRPr>
          </a:p>
        </p:txBody>
      </p:sp>
      <p:pic>
        <p:nvPicPr>
          <p:cNvPr id="6" name="Picture 5"/>
          <p:cNvPicPr>
            <a:picLocks noChangeAspect="1"/>
          </p:cNvPicPr>
          <p:nvPr/>
        </p:nvPicPr>
        <p:blipFill>
          <a:blip r:embed="rId3"/>
          <a:stretch>
            <a:fillRect/>
          </a:stretch>
        </p:blipFill>
        <p:spPr>
          <a:xfrm>
            <a:off x="1956767" y="2711536"/>
            <a:ext cx="4842974" cy="3281492"/>
          </a:xfrm>
          <a:prstGeom prst="rect">
            <a:avLst/>
          </a:prstGeom>
        </p:spPr>
      </p:pic>
      <p:sp>
        <p:nvSpPr>
          <p:cNvPr id="7" name="Rectangle 6"/>
          <p:cNvSpPr/>
          <p:nvPr/>
        </p:nvSpPr>
        <p:spPr>
          <a:xfrm>
            <a:off x="2526951" y="2824835"/>
            <a:ext cx="596102" cy="2734130"/>
          </a:xfrm>
          <a:prstGeom prst="rect">
            <a:avLst/>
          </a:prstGeom>
          <a:solidFill>
            <a:schemeClr val="tx1">
              <a:lumMod val="60000"/>
              <a:lumOff val="40000"/>
              <a:alpha val="24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944951" y="2837793"/>
            <a:ext cx="689916" cy="2734130"/>
          </a:xfrm>
          <a:prstGeom prst="rect">
            <a:avLst/>
          </a:prstGeom>
          <a:solidFill>
            <a:srgbClr val="FF0000">
              <a:alpha val="24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0793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Elastic scattering</a:t>
            </a:r>
            <a:endParaRPr lang="en-US" dirty="0"/>
          </a:p>
        </p:txBody>
      </p:sp>
      <p:sp>
        <p:nvSpPr>
          <p:cNvPr id="3" name="Content Placeholder 2"/>
          <p:cNvSpPr>
            <a:spLocks noGrp="1"/>
          </p:cNvSpPr>
          <p:nvPr>
            <p:ph idx="1"/>
          </p:nvPr>
        </p:nvSpPr>
        <p:spPr/>
        <p:txBody>
          <a:bodyPr/>
          <a:lstStyle/>
          <a:p>
            <a:r>
              <a:rPr lang="en-US" dirty="0" smtClean="0"/>
              <a:t>Deviations from the (sin </a:t>
            </a:r>
            <a:r>
              <a:rPr lang="en-US" dirty="0" smtClean="0">
                <a:latin typeface="Symbol" charset="2"/>
                <a:cs typeface="Symbol" charset="2"/>
              </a:rPr>
              <a:t>q</a:t>
            </a:r>
            <a:r>
              <a:rPr lang="en-US" dirty="0" smtClean="0"/>
              <a:t>/2)</a:t>
            </a:r>
            <a:r>
              <a:rPr lang="en-US" baseline="30000" dirty="0" smtClean="0"/>
              <a:t>-4</a:t>
            </a:r>
            <a:r>
              <a:rPr lang="en-US" dirty="0" smtClean="0"/>
              <a:t> dependence of the cross section for</a:t>
            </a:r>
          </a:p>
          <a:p>
            <a:pPr lvl="1"/>
            <a:r>
              <a:rPr lang="en-US" dirty="0" smtClean="0"/>
              <a:t>Low impact parameter or large scattering angle, because of strong interaction between projectile and the nucleus of the target</a:t>
            </a:r>
          </a:p>
          <a:p>
            <a:pPr lvl="1"/>
            <a:r>
              <a:rPr lang="en-US" dirty="0" smtClean="0"/>
              <a:t>Large impact parameter or small scattering angle, because of the shielding effect of the electrons</a:t>
            </a:r>
          </a:p>
          <a:p>
            <a:pPr lvl="1"/>
            <a:endParaRPr lang="en-US" dirty="0" smtClean="0"/>
          </a:p>
          <a:p>
            <a:r>
              <a:rPr lang="en-US" dirty="0"/>
              <a:t>M</a:t>
            </a:r>
            <a:r>
              <a:rPr lang="en-US" dirty="0" smtClean="0"/>
              <a:t>ultiple Coulomb collisions with small scattering angle (below </a:t>
            </a:r>
            <a:r>
              <a:rPr lang="en-US" dirty="0" smtClean="0">
                <a:latin typeface="Symbol" charset="2"/>
                <a:cs typeface="Symbol" charset="2"/>
              </a:rPr>
              <a:t>q</a:t>
            </a:r>
            <a:r>
              <a:rPr lang="en-US" baseline="-25000" dirty="0" smtClean="0"/>
              <a:t>0</a:t>
            </a:r>
            <a:r>
              <a:rPr lang="en-US" dirty="0" smtClean="0"/>
              <a:t>) result into </a:t>
            </a:r>
            <a:r>
              <a:rPr lang="en-US" dirty="0" err="1" smtClean="0"/>
              <a:t>emittance</a:t>
            </a:r>
            <a:r>
              <a:rPr lang="en-US" dirty="0" smtClean="0"/>
              <a:t> growth with rate</a:t>
            </a:r>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12</a:t>
            </a:fld>
            <a:endParaRPr lang="en-US" dirty="0">
              <a:solidFill>
                <a:srgbClr val="0055A0">
                  <a:tint val="75000"/>
                </a:srgbClr>
              </a:solidFill>
              <a:latin typeface="Arial"/>
            </a:endParaRPr>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425" y="4366012"/>
            <a:ext cx="6715150" cy="935999"/>
          </a:xfrm>
          <a:prstGeom prst="rect">
            <a:avLst/>
          </a:prstGeom>
        </p:spPr>
      </p:pic>
    </p:spTree>
    <p:extLst>
      <p:ext uri="{BB962C8B-B14F-4D97-AF65-F5344CB8AC3E}">
        <p14:creationId xmlns:p14="http://schemas.microsoft.com/office/powerpoint/2010/main" val="29634520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Bremsstrahlung</a:t>
            </a:r>
            <a:endParaRPr lang="en-US" dirty="0"/>
          </a:p>
        </p:txBody>
      </p:sp>
      <p:sp>
        <p:nvSpPr>
          <p:cNvPr id="3" name="Content Placeholder 2"/>
          <p:cNvSpPr>
            <a:spLocks noGrp="1"/>
          </p:cNvSpPr>
          <p:nvPr>
            <p:ph idx="1"/>
          </p:nvPr>
        </p:nvSpPr>
        <p:spPr/>
        <p:txBody>
          <a:bodyPr/>
          <a:lstStyle/>
          <a:p>
            <a:r>
              <a:rPr lang="en-US" dirty="0" smtClean="0"/>
              <a:t>The electromagnetic interaction of charged particles with the residual gas particles also causes photon emission and significant energy loss</a:t>
            </a:r>
          </a:p>
          <a:p>
            <a:pPr lvl="1"/>
            <a:r>
              <a:rPr lang="en-US" dirty="0" smtClean="0"/>
              <a:t>Specially important for light particles (electrons, positrons)</a:t>
            </a:r>
          </a:p>
          <a:p>
            <a:pPr lvl="1"/>
            <a:r>
              <a:rPr lang="en-US" dirty="0" smtClean="0"/>
              <a:t>Photons of all energies are emitted (only limited by the kinetic energy </a:t>
            </a:r>
            <a:r>
              <a:rPr lang="en-US" i="1" dirty="0" smtClean="0"/>
              <a:t>E</a:t>
            </a:r>
            <a:r>
              <a:rPr lang="en-US" dirty="0" smtClean="0"/>
              <a:t> of the emitting particles), only events with emission of photons having energy  above the machine energy acceptance </a:t>
            </a:r>
            <a:r>
              <a:rPr lang="en-US" i="1" dirty="0" err="1" smtClean="0">
                <a:latin typeface="Symbol" charset="2"/>
                <a:cs typeface="Symbol" charset="2"/>
              </a:rPr>
              <a:t>e</a:t>
            </a:r>
            <a:r>
              <a:rPr lang="en-US" i="1" baseline="-25000" dirty="0" err="1" smtClean="0"/>
              <a:t>m</a:t>
            </a:r>
            <a:r>
              <a:rPr lang="en-US" dirty="0" smtClean="0"/>
              <a:t> result in particle loss</a:t>
            </a:r>
          </a:p>
          <a:p>
            <a:pPr lvl="1"/>
            <a:endParaRPr lang="en-US" dirty="0" smtClean="0"/>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13</a:t>
            </a:fld>
            <a:endParaRPr lang="en-US" dirty="0">
              <a:solidFill>
                <a:srgbClr val="0055A0">
                  <a:tint val="75000"/>
                </a:srgbClr>
              </a:solidFill>
              <a:latin typeface="Arial"/>
            </a:endParaRPr>
          </a:p>
        </p:txBody>
      </p:sp>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3665616"/>
            <a:ext cx="7886700" cy="874518"/>
          </a:xfrm>
          <a:prstGeom prst="rect">
            <a:avLst/>
          </a:prstGeom>
        </p:spPr>
      </p:pic>
    </p:spTree>
    <p:extLst>
      <p:ext uri="{BB962C8B-B14F-4D97-AF65-F5344CB8AC3E}">
        <p14:creationId xmlns:p14="http://schemas.microsoft.com/office/powerpoint/2010/main" val="23631484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Lifetime calculation for a light source</a:t>
            </a:r>
            <a:endParaRPr lang="en-US" dirty="0"/>
          </a:p>
        </p:txBody>
      </p:sp>
      <p:sp>
        <p:nvSpPr>
          <p:cNvPr id="3" name="Content Placeholder 2"/>
          <p:cNvSpPr>
            <a:spLocks noGrp="1"/>
          </p:cNvSpPr>
          <p:nvPr>
            <p:ph idx="1"/>
          </p:nvPr>
        </p:nvSpPr>
        <p:spPr/>
        <p:txBody>
          <a:bodyPr/>
          <a:lstStyle/>
          <a:p>
            <a:r>
              <a:rPr lang="en-US" dirty="0" smtClean="0"/>
              <a:t>The lifetime for a light source is generally determined by elastic scattering, bremsstrahlung and IBS or </a:t>
            </a:r>
            <a:r>
              <a:rPr lang="en-US" dirty="0" err="1" smtClean="0"/>
              <a:t>Touschek</a:t>
            </a:r>
            <a:r>
              <a:rPr lang="en-US" dirty="0" smtClean="0"/>
              <a:t> effect (which are both scattering between particles within the bunch). </a:t>
            </a:r>
          </a:p>
          <a:p>
            <a:pPr lvl="1"/>
            <a:r>
              <a:rPr lang="en-US" dirty="0" smtClean="0"/>
              <a:t>Ex. Calculations of ALBA lifetime during design (2005) in unbaked vacuum (x-axis is partial pressure of CO)</a:t>
            </a:r>
          </a:p>
          <a:p>
            <a:pPr lvl="1"/>
            <a:endParaRPr lang="en-US" dirty="0" smtClean="0"/>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14</a:t>
            </a:fld>
            <a:endParaRPr lang="en-US" dirty="0">
              <a:solidFill>
                <a:srgbClr val="0055A0">
                  <a:tint val="75000"/>
                </a:srgbClr>
              </a:solidFill>
              <a:latin typeface="Arial"/>
            </a:endParaRPr>
          </a:p>
        </p:txBody>
      </p:sp>
      <p:pic>
        <p:nvPicPr>
          <p:cNvPr id="7" name="Picture 6"/>
          <p:cNvPicPr>
            <a:picLocks noChangeAspect="1"/>
          </p:cNvPicPr>
          <p:nvPr/>
        </p:nvPicPr>
        <p:blipFill>
          <a:blip r:embed="rId3"/>
          <a:stretch>
            <a:fillRect/>
          </a:stretch>
        </p:blipFill>
        <p:spPr>
          <a:xfrm>
            <a:off x="355173" y="2584488"/>
            <a:ext cx="4889233" cy="3413886"/>
          </a:xfrm>
          <a:prstGeom prst="rect">
            <a:avLst/>
          </a:prstGeom>
        </p:spPr>
      </p:pic>
      <p:pic>
        <p:nvPicPr>
          <p:cNvPr id="8" name="Picture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0890" y="3626017"/>
            <a:ext cx="2836332" cy="665414"/>
          </a:xfrm>
          <a:prstGeom prst="rect">
            <a:avLst/>
          </a:prstGeom>
        </p:spPr>
      </p:pic>
      <p:sp>
        <p:nvSpPr>
          <p:cNvPr id="9" name="TextBox 8"/>
          <p:cNvSpPr txBox="1"/>
          <p:nvPr/>
        </p:nvSpPr>
        <p:spPr>
          <a:xfrm>
            <a:off x="6064662" y="5463261"/>
            <a:ext cx="2622138" cy="323165"/>
          </a:xfrm>
          <a:prstGeom prst="rect">
            <a:avLst/>
          </a:prstGeom>
          <a:noFill/>
          <a:ln>
            <a:solidFill>
              <a:schemeClr val="accent6">
                <a:lumMod val="50000"/>
              </a:schemeClr>
            </a:solidFill>
          </a:ln>
        </p:spPr>
        <p:txBody>
          <a:bodyPr wrap="none" rtlCol="0">
            <a:spAutoFit/>
          </a:bodyPr>
          <a:lstStyle/>
          <a:p>
            <a:r>
              <a:rPr lang="en-US" sz="1500" dirty="0" smtClean="0"/>
              <a:t>Talks of R. </a:t>
            </a:r>
            <a:r>
              <a:rPr lang="en-US" sz="1500" dirty="0" err="1" smtClean="0"/>
              <a:t>Nagaoka</a:t>
            </a:r>
            <a:r>
              <a:rPr lang="en-US" sz="1500" dirty="0" smtClean="0"/>
              <a:t>, U. </a:t>
            </a:r>
            <a:r>
              <a:rPr lang="en-US" sz="1500" dirty="0" err="1" smtClean="0"/>
              <a:t>Iriso</a:t>
            </a:r>
            <a:endParaRPr lang="en-US" sz="1500" dirty="0"/>
          </a:p>
        </p:txBody>
      </p:sp>
    </p:spTree>
    <p:extLst>
      <p:ext uri="{BB962C8B-B14F-4D97-AF65-F5344CB8AC3E}">
        <p14:creationId xmlns:p14="http://schemas.microsoft.com/office/powerpoint/2010/main" val="3447099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exchange processes</a:t>
            </a:r>
            <a:endParaRPr lang="en-US" dirty="0"/>
          </a:p>
        </p:txBody>
      </p:sp>
      <p:sp>
        <p:nvSpPr>
          <p:cNvPr id="3" name="Content Placeholder 2"/>
          <p:cNvSpPr>
            <a:spLocks noGrp="1"/>
          </p:cNvSpPr>
          <p:nvPr>
            <p:ph idx="1"/>
          </p:nvPr>
        </p:nvSpPr>
        <p:spPr/>
        <p:txBody>
          <a:bodyPr/>
          <a:lstStyle/>
          <a:p>
            <a:r>
              <a:rPr lang="en-US" b="1" dirty="0" smtClean="0"/>
              <a:t>Electron capture or loss (projectile)</a:t>
            </a:r>
            <a:r>
              <a:rPr lang="en-US" dirty="0" smtClean="0"/>
              <a:t>: Ions circulating in an accelerator ring can acquire one electron, or lose one (if they are not fully stripped)</a:t>
            </a:r>
          </a:p>
          <a:p>
            <a:pPr lvl="1"/>
            <a:r>
              <a:rPr lang="en-US" dirty="0" smtClean="0"/>
              <a:t>Cross sections are complicated functions of projectile mass, energy and charge state as well as target atomic number. The evaluation relies on experimental values and extrapolated scaling laws applicable in certain ranges of mass numbers or energies (to be found in literature)</a:t>
            </a:r>
          </a:p>
          <a:p>
            <a:pPr lvl="1"/>
            <a:endParaRPr lang="en-US" dirty="0" smtClean="0"/>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15</a:t>
            </a:fld>
            <a:endParaRPr lang="en-US" dirty="0">
              <a:solidFill>
                <a:srgbClr val="0055A0">
                  <a:tint val="75000"/>
                </a:srgbClr>
              </a:solidFill>
              <a:latin typeface="Arial"/>
            </a:endParaRPr>
          </a:p>
        </p:txBody>
      </p:sp>
      <p:pic>
        <p:nvPicPr>
          <p:cNvPr id="8" name="Picture 3" descr="str_ar10.pdf                                                   000E8E1AMacintosh HD                   BC25E8C6:"/>
          <p:cNvPicPr>
            <a:picLocks noChangeAspect="1" noChangeArrowheads="1"/>
          </p:cNvPicPr>
          <p:nvPr/>
        </p:nvPicPr>
        <p:blipFill>
          <a:blip r:embed="rId3">
            <a:lum bright="-20000" contrast="34000"/>
            <a:extLst>
              <a:ext uri="{28A0092B-C50C-407E-A947-70E740481C1C}">
                <a14:useLocalDpi xmlns:a14="http://schemas.microsoft.com/office/drawing/2010/main" val="0"/>
              </a:ext>
            </a:extLst>
          </a:blip>
          <a:srcRect/>
          <a:stretch>
            <a:fillRect/>
          </a:stretch>
        </p:blipFill>
        <p:spPr bwMode="auto">
          <a:xfrm>
            <a:off x="693771" y="3145763"/>
            <a:ext cx="3657600" cy="2286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885048" y="2803637"/>
            <a:ext cx="823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dirty="0"/>
              <a:t>Ar</a:t>
            </a:r>
            <a:r>
              <a:rPr lang="de-DE" baseline="30000" dirty="0"/>
              <a:t>10+</a:t>
            </a:r>
            <a:endParaRPr lang="de-DE" dirty="0"/>
          </a:p>
        </p:txBody>
      </p:sp>
      <p:sp>
        <p:nvSpPr>
          <p:cNvPr id="10" name="Text Box 12"/>
          <p:cNvSpPr txBox="1">
            <a:spLocks noChangeArrowheads="1"/>
          </p:cNvSpPr>
          <p:nvPr/>
        </p:nvSpPr>
        <p:spPr bwMode="auto">
          <a:xfrm rot="16200000">
            <a:off x="62652" y="3484615"/>
            <a:ext cx="89711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1000" b="1" i="1" dirty="0" err="1">
                <a:solidFill>
                  <a:schemeClr val="accent6">
                    <a:lumMod val="50000"/>
                  </a:schemeClr>
                </a:solidFill>
                <a:latin typeface="Symbol" charset="0"/>
              </a:rPr>
              <a:t>s</a:t>
            </a:r>
            <a:r>
              <a:rPr lang="de-DE" sz="1000" b="1" i="1" baseline="-25000" dirty="0" err="1">
                <a:solidFill>
                  <a:schemeClr val="accent6">
                    <a:lumMod val="50000"/>
                  </a:schemeClr>
                </a:solidFill>
              </a:rPr>
              <a:t>L</a:t>
            </a:r>
            <a:r>
              <a:rPr lang="de-DE" sz="1000" b="1" i="1" dirty="0">
                <a:solidFill>
                  <a:schemeClr val="accent6">
                    <a:lumMod val="50000"/>
                  </a:schemeClr>
                </a:solidFill>
              </a:rPr>
              <a:t> </a:t>
            </a:r>
            <a:r>
              <a:rPr lang="de-DE" sz="1000" b="1" dirty="0">
                <a:solidFill>
                  <a:schemeClr val="accent6">
                    <a:lumMod val="50000"/>
                  </a:schemeClr>
                </a:solidFill>
                <a:latin typeface="Courier New" charset="0"/>
              </a:rPr>
              <a:t>(</a:t>
            </a:r>
            <a:r>
              <a:rPr lang="de-DE" sz="1000" b="1" dirty="0" err="1">
                <a:solidFill>
                  <a:schemeClr val="accent6">
                    <a:lumMod val="50000"/>
                  </a:schemeClr>
                </a:solidFill>
                <a:latin typeface="Courier New" charset="0"/>
              </a:rPr>
              <a:t>Mbarn</a:t>
            </a:r>
            <a:r>
              <a:rPr lang="de-DE" sz="1000" b="1" dirty="0">
                <a:solidFill>
                  <a:schemeClr val="accent6">
                    <a:lumMod val="50000"/>
                  </a:schemeClr>
                </a:solidFill>
                <a:latin typeface="Courier New" charset="0"/>
              </a:rPr>
              <a:t>)</a:t>
            </a:r>
            <a:endParaRPr lang="de-DE" sz="1400" b="1" dirty="0">
              <a:solidFill>
                <a:schemeClr val="accent6">
                  <a:lumMod val="50000"/>
                </a:schemeClr>
              </a:solidFill>
            </a:endParaRPr>
          </a:p>
        </p:txBody>
      </p:sp>
      <p:sp>
        <p:nvSpPr>
          <p:cNvPr id="11" name="Text Box 15"/>
          <p:cNvSpPr txBox="1">
            <a:spLocks noChangeArrowheads="1"/>
          </p:cNvSpPr>
          <p:nvPr/>
        </p:nvSpPr>
        <p:spPr bwMode="auto">
          <a:xfrm>
            <a:off x="3513171" y="5365088"/>
            <a:ext cx="644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1200" b="1" dirty="0">
                <a:solidFill>
                  <a:srgbClr val="262626"/>
                </a:solidFill>
                <a:latin typeface="Courier New" charset="0"/>
              </a:rPr>
              <a:t>t (s)</a:t>
            </a:r>
          </a:p>
        </p:txBody>
      </p:sp>
      <p:sp>
        <p:nvSpPr>
          <p:cNvPr id="12" name="Text Box 8"/>
          <p:cNvSpPr txBox="1">
            <a:spLocks noChangeArrowheads="1"/>
          </p:cNvSpPr>
          <p:nvPr/>
        </p:nvSpPr>
        <p:spPr bwMode="auto">
          <a:xfrm>
            <a:off x="2868646" y="3242033"/>
            <a:ext cx="1289050" cy="366713"/>
          </a:xfrm>
          <a:prstGeom prst="rect">
            <a:avLst/>
          </a:prstGeom>
          <a:solidFill>
            <a:schemeClr val="bg1"/>
          </a:solidFill>
          <a:ln>
            <a:noFill/>
          </a:ln>
          <a:effectLst/>
        </p:spPr>
        <p:txBody>
          <a:bodyPr wrap="none">
            <a:spAutoFit/>
          </a:bodyPr>
          <a:lstStyle/>
          <a:p>
            <a:r>
              <a:rPr lang="de-DE" sz="1800" dirty="0">
                <a:latin typeface="Copperplate Light" charset="0"/>
              </a:rPr>
              <a:t>Stripping</a:t>
            </a:r>
          </a:p>
        </p:txBody>
      </p:sp>
      <p:pic>
        <p:nvPicPr>
          <p:cNvPr id="13" name="Picture 4" descr="str_u28.pdf                                                    000E8E1AMacintosh HD                   BC25E8C6:"/>
          <p:cNvPicPr>
            <a:picLocks noChangeAspect="1" noChangeArrowheads="1"/>
          </p:cNvPicPr>
          <p:nvPr/>
        </p:nvPicPr>
        <p:blipFill>
          <a:blip r:embed="rId4">
            <a:lum bright="-20000" contrast="34000"/>
            <a:extLst>
              <a:ext uri="{28A0092B-C50C-407E-A947-70E740481C1C}">
                <a14:useLocalDpi xmlns:a14="http://schemas.microsoft.com/office/drawing/2010/main" val="0"/>
              </a:ext>
            </a:extLst>
          </a:blip>
          <a:srcRect/>
          <a:stretch>
            <a:fillRect/>
          </a:stretch>
        </p:blipFill>
        <p:spPr bwMode="auto">
          <a:xfrm>
            <a:off x="5030821" y="3145763"/>
            <a:ext cx="36576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7"/>
          <p:cNvSpPr txBox="1">
            <a:spLocks noChangeArrowheads="1"/>
          </p:cNvSpPr>
          <p:nvPr/>
        </p:nvSpPr>
        <p:spPr bwMode="auto">
          <a:xfrm>
            <a:off x="7965298" y="2803637"/>
            <a:ext cx="722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a:t>U</a:t>
            </a:r>
            <a:r>
              <a:rPr lang="de-DE" baseline="30000"/>
              <a:t>28+</a:t>
            </a:r>
            <a:endParaRPr lang="de-DE"/>
          </a:p>
        </p:txBody>
      </p:sp>
      <p:sp>
        <p:nvSpPr>
          <p:cNvPr id="15" name="Text Box 9"/>
          <p:cNvSpPr txBox="1">
            <a:spLocks noChangeArrowheads="1"/>
          </p:cNvSpPr>
          <p:nvPr/>
        </p:nvSpPr>
        <p:spPr bwMode="auto">
          <a:xfrm>
            <a:off x="7240621" y="3242033"/>
            <a:ext cx="1289050" cy="366713"/>
          </a:xfrm>
          <a:prstGeom prst="rect">
            <a:avLst/>
          </a:prstGeom>
          <a:solidFill>
            <a:srgbClr val="FFFFFF"/>
          </a:solidFill>
          <a:ln>
            <a:noFill/>
          </a:ln>
          <a:effectLst/>
        </p:spPr>
        <p:txBody>
          <a:bodyPr wrap="none">
            <a:spAutoFit/>
          </a:bodyPr>
          <a:lstStyle/>
          <a:p>
            <a:r>
              <a:rPr lang="de-DE" sz="1800" dirty="0">
                <a:latin typeface="Copperplate Light" charset="0"/>
              </a:rPr>
              <a:t>Stripping</a:t>
            </a:r>
          </a:p>
        </p:txBody>
      </p:sp>
      <p:sp>
        <p:nvSpPr>
          <p:cNvPr id="16" name="Text Box 22"/>
          <p:cNvSpPr txBox="1">
            <a:spLocks noChangeArrowheads="1"/>
          </p:cNvSpPr>
          <p:nvPr/>
        </p:nvSpPr>
        <p:spPr bwMode="auto">
          <a:xfrm rot="16200000">
            <a:off x="4399701" y="3484615"/>
            <a:ext cx="89711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1000" b="1" i="1" dirty="0" err="1">
                <a:solidFill>
                  <a:srgbClr val="262626"/>
                </a:solidFill>
                <a:latin typeface="Symbol" charset="0"/>
              </a:rPr>
              <a:t>s</a:t>
            </a:r>
            <a:r>
              <a:rPr lang="de-DE" sz="1000" b="1" i="1" baseline="-25000" dirty="0" err="1">
                <a:solidFill>
                  <a:srgbClr val="262626"/>
                </a:solidFill>
              </a:rPr>
              <a:t>L</a:t>
            </a:r>
            <a:r>
              <a:rPr lang="de-DE" sz="1000" b="1" i="1" dirty="0">
                <a:solidFill>
                  <a:srgbClr val="262626"/>
                </a:solidFill>
              </a:rPr>
              <a:t> </a:t>
            </a:r>
            <a:r>
              <a:rPr lang="de-DE" sz="1000" b="1" dirty="0">
                <a:solidFill>
                  <a:srgbClr val="262626"/>
                </a:solidFill>
                <a:latin typeface="Courier New" charset="0"/>
              </a:rPr>
              <a:t>(</a:t>
            </a:r>
            <a:r>
              <a:rPr lang="de-DE" sz="1000" b="1" dirty="0" err="1">
                <a:solidFill>
                  <a:srgbClr val="262626"/>
                </a:solidFill>
                <a:latin typeface="Courier New" charset="0"/>
              </a:rPr>
              <a:t>Mbarn</a:t>
            </a:r>
            <a:r>
              <a:rPr lang="de-DE" sz="1000" b="1" dirty="0">
                <a:solidFill>
                  <a:srgbClr val="262626"/>
                </a:solidFill>
                <a:latin typeface="Courier New" charset="0"/>
              </a:rPr>
              <a:t>)</a:t>
            </a:r>
            <a:endParaRPr lang="de-DE" sz="1400" b="1" dirty="0">
              <a:solidFill>
                <a:srgbClr val="262626"/>
              </a:solidFill>
            </a:endParaRPr>
          </a:p>
        </p:txBody>
      </p:sp>
      <p:sp>
        <p:nvSpPr>
          <p:cNvPr id="17" name="Text Box 25"/>
          <p:cNvSpPr txBox="1">
            <a:spLocks noChangeArrowheads="1"/>
          </p:cNvSpPr>
          <p:nvPr/>
        </p:nvSpPr>
        <p:spPr bwMode="auto">
          <a:xfrm>
            <a:off x="7850221" y="5355563"/>
            <a:ext cx="644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1200" b="1" dirty="0">
                <a:solidFill>
                  <a:srgbClr val="262626"/>
                </a:solidFill>
                <a:latin typeface="Courier New" charset="0"/>
              </a:rPr>
              <a:t>t (s)</a:t>
            </a:r>
          </a:p>
        </p:txBody>
      </p:sp>
      <p:sp>
        <p:nvSpPr>
          <p:cNvPr id="6" name="TextBox 5"/>
          <p:cNvSpPr txBox="1"/>
          <p:nvPr/>
        </p:nvSpPr>
        <p:spPr>
          <a:xfrm>
            <a:off x="214760" y="5704018"/>
            <a:ext cx="8649273" cy="323165"/>
          </a:xfrm>
          <a:prstGeom prst="rect">
            <a:avLst/>
          </a:prstGeom>
          <a:noFill/>
        </p:spPr>
        <p:txBody>
          <a:bodyPr wrap="none" rtlCol="0">
            <a:spAutoFit/>
          </a:bodyPr>
          <a:lstStyle/>
          <a:p>
            <a:r>
              <a:rPr lang="en-US" sz="1500" dirty="0" smtClean="0"/>
              <a:t>Example: Evolution of the stripping cross section over the SIS18 ramp for two different types of ions</a:t>
            </a:r>
            <a:endParaRPr lang="en-US" sz="1500" dirty="0"/>
          </a:p>
        </p:txBody>
      </p:sp>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2227" y="4563457"/>
            <a:ext cx="677380" cy="446080"/>
          </a:xfrm>
          <a:prstGeom prst="rect">
            <a:avLst/>
          </a:prstGeom>
        </p:spPr>
      </p:pic>
      <p:pic>
        <p:nvPicPr>
          <p:cNvPr id="18" name="Picture 1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8356" y="4554479"/>
            <a:ext cx="360917" cy="464037"/>
          </a:xfrm>
          <a:prstGeom prst="rect">
            <a:avLst/>
          </a:prstGeom>
        </p:spPr>
      </p:pic>
    </p:spTree>
    <p:extLst>
      <p:ext uri="{BB962C8B-B14F-4D97-AF65-F5344CB8AC3E}">
        <p14:creationId xmlns:p14="http://schemas.microsoft.com/office/powerpoint/2010/main" val="12123359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exchange processes</a:t>
            </a:r>
            <a:endParaRPr lang="en-US" dirty="0"/>
          </a:p>
        </p:txBody>
      </p:sp>
      <p:sp>
        <p:nvSpPr>
          <p:cNvPr id="3" name="Content Placeholder 2"/>
          <p:cNvSpPr>
            <a:spLocks noGrp="1"/>
          </p:cNvSpPr>
          <p:nvPr>
            <p:ph idx="1"/>
          </p:nvPr>
        </p:nvSpPr>
        <p:spPr/>
        <p:txBody>
          <a:bodyPr/>
          <a:lstStyle/>
          <a:p>
            <a:r>
              <a:rPr lang="en-US" b="1" dirty="0" smtClean="0"/>
              <a:t>Electron capture or loss (projectile)</a:t>
            </a:r>
            <a:r>
              <a:rPr lang="en-US" dirty="0" smtClean="0"/>
              <a:t>: Ions circulating in an accelerator ring can acquire one electron, or lose one (if they are not fully stripped)</a:t>
            </a:r>
          </a:p>
          <a:p>
            <a:pPr lvl="1"/>
            <a:r>
              <a:rPr lang="en-US" dirty="0" smtClean="0"/>
              <a:t>Cross sections are complicated functions of projectile mass, energy and charge state as well as target atomic number. The evaluation relies on experimental values and extrapolated scaling laws applicable in certain ranges of mass numbers or energies (to be found in literature)</a:t>
            </a:r>
          </a:p>
          <a:p>
            <a:pPr lvl="1"/>
            <a:r>
              <a:rPr lang="en-US" dirty="0" smtClean="0"/>
              <a:t>Qualitatively, electron capture and loss occur with maximum probability for projectile velocities close to the typical electron velocity of the target atom</a:t>
            </a:r>
          </a:p>
          <a:p>
            <a:pPr lvl="1"/>
            <a:r>
              <a:rPr lang="en-US" dirty="0" smtClean="0"/>
              <a:t>Multiple capture or loss usually much less likely</a:t>
            </a:r>
          </a:p>
          <a:p>
            <a:pPr lvl="1"/>
            <a:r>
              <a:rPr lang="en-US" dirty="0" smtClean="0"/>
              <a:t>These processes lead to particle loss usually at clearly defined hot spots (downstream from dipoles, momentum acceptance locations) and (local) vacuum degradation from wall desorption</a:t>
            </a:r>
          </a:p>
          <a:p>
            <a:pPr lvl="1"/>
            <a:endParaRPr lang="en-US" dirty="0" smtClean="0"/>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16</a:t>
            </a:fld>
            <a:endParaRPr lang="en-US" dirty="0">
              <a:solidFill>
                <a:srgbClr val="0055A0">
                  <a:tint val="75000"/>
                </a:srgbClr>
              </a:solidFill>
              <a:latin typeface="Arial"/>
            </a:endParaRPr>
          </a:p>
        </p:txBody>
      </p:sp>
    </p:spTree>
    <p:extLst>
      <p:ext uri="{BB962C8B-B14F-4D97-AF65-F5344CB8AC3E}">
        <p14:creationId xmlns:p14="http://schemas.microsoft.com/office/powerpoint/2010/main" val="27163445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ionization</a:t>
            </a:r>
            <a:endParaRPr lang="en-US" dirty="0"/>
          </a:p>
        </p:txBody>
      </p:sp>
      <p:sp>
        <p:nvSpPr>
          <p:cNvPr id="3" name="Content Placeholder 2"/>
          <p:cNvSpPr>
            <a:spLocks noGrp="1"/>
          </p:cNvSpPr>
          <p:nvPr>
            <p:ph idx="1"/>
          </p:nvPr>
        </p:nvSpPr>
        <p:spPr/>
        <p:txBody>
          <a:bodyPr/>
          <a:lstStyle/>
          <a:p>
            <a:r>
              <a:rPr lang="en-US" b="1" dirty="0" smtClean="0"/>
              <a:t>Target ionization</a:t>
            </a:r>
            <a:r>
              <a:rPr lang="en-US" dirty="0" smtClean="0"/>
              <a:t>: Particles circulating in an accelerator ring can ionize molecules of the residual gas (ion-electron pair formation)</a:t>
            </a:r>
          </a:p>
          <a:p>
            <a:pPr lvl="1"/>
            <a:r>
              <a:rPr lang="en-US" dirty="0" smtClean="0"/>
              <a:t>Cross sections are complicated functions of projectile mass, energy and charge state as well as target atomic number. Formulae available (for single charge projectile and extensible to multiple charge)</a:t>
            </a:r>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17</a:t>
            </a:fld>
            <a:endParaRPr lang="en-US" dirty="0">
              <a:solidFill>
                <a:srgbClr val="0055A0">
                  <a:tint val="75000"/>
                </a:srgbClr>
              </a:solidFill>
              <a:latin typeface="Arial"/>
            </a:endParaRPr>
          </a:p>
        </p:txBody>
      </p:sp>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090" y="2911357"/>
            <a:ext cx="6735266" cy="755999"/>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3918" y="3975899"/>
            <a:ext cx="3838838" cy="739207"/>
          </a:xfrm>
          <a:prstGeom prst="rect">
            <a:avLst/>
          </a:prstGeom>
        </p:spPr>
      </p:pic>
    </p:spTree>
    <p:extLst>
      <p:ext uri="{BB962C8B-B14F-4D97-AF65-F5344CB8AC3E}">
        <p14:creationId xmlns:p14="http://schemas.microsoft.com/office/powerpoint/2010/main" val="28427686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ionization</a:t>
            </a:r>
          </a:p>
        </p:txBody>
      </p:sp>
      <p:sp>
        <p:nvSpPr>
          <p:cNvPr id="3" name="Content Placeholder 2"/>
          <p:cNvSpPr>
            <a:spLocks noGrp="1"/>
          </p:cNvSpPr>
          <p:nvPr>
            <p:ph idx="1"/>
          </p:nvPr>
        </p:nvSpPr>
        <p:spPr/>
        <p:txBody>
          <a:bodyPr/>
          <a:lstStyle/>
          <a:p>
            <a:r>
              <a:rPr lang="en-US" b="1" dirty="0" smtClean="0"/>
              <a:t>Target ionization</a:t>
            </a:r>
            <a:r>
              <a:rPr lang="en-US" dirty="0" smtClean="0"/>
              <a:t>: Particles circulating in an accelerator ring can ionize molecules of the residual </a:t>
            </a:r>
            <a:r>
              <a:rPr lang="en-US" dirty="0"/>
              <a:t>gas (ion-electron pair formation</a:t>
            </a:r>
            <a:r>
              <a:rPr lang="en-US" dirty="0" smtClean="0"/>
              <a:t>)</a:t>
            </a:r>
          </a:p>
          <a:p>
            <a:pPr lvl="1"/>
            <a:r>
              <a:rPr lang="en-US" dirty="0" smtClean="0"/>
              <a:t>Cross sections are complicated functions of projectile mass, energy and charge state as well as target atomic number. </a:t>
            </a:r>
            <a:r>
              <a:rPr lang="en-US" dirty="0"/>
              <a:t>Formulae available (for single charge projectile and extensible to multiple charge)</a:t>
            </a:r>
            <a:endParaRPr lang="en-US" dirty="0" smtClean="0"/>
          </a:p>
          <a:p>
            <a:pPr lvl="1"/>
            <a:r>
              <a:rPr lang="en-US" dirty="0" smtClean="0"/>
              <a:t>Ions from residual gas </a:t>
            </a:r>
            <a:r>
              <a:rPr lang="en-US" dirty="0" err="1" smtClean="0"/>
              <a:t>ionisation</a:t>
            </a:r>
            <a:r>
              <a:rPr lang="en-US" dirty="0" smtClean="0"/>
              <a:t> can be </a:t>
            </a:r>
          </a:p>
          <a:p>
            <a:pPr lvl="2"/>
            <a:r>
              <a:rPr lang="en-US" dirty="0" smtClean="0"/>
              <a:t>accelerated and lost to the wall in machines operating with positively charged particles, desorbing molecules and causing vacuum degradation</a:t>
            </a:r>
          </a:p>
          <a:p>
            <a:pPr lvl="2"/>
            <a:r>
              <a:rPr lang="en-US" dirty="0"/>
              <a:t>trapped around electron (or H</a:t>
            </a:r>
            <a:r>
              <a:rPr lang="en-US" baseline="30000" dirty="0"/>
              <a:t>-</a:t>
            </a:r>
            <a:r>
              <a:rPr lang="en-US" dirty="0"/>
              <a:t>, or antiproton) </a:t>
            </a:r>
            <a:r>
              <a:rPr lang="en-US" dirty="0" smtClean="0"/>
              <a:t>beams</a:t>
            </a:r>
            <a:r>
              <a:rPr lang="en-US" dirty="0"/>
              <a:t> </a:t>
            </a:r>
            <a:r>
              <a:rPr lang="en-US" dirty="0" smtClean="0"/>
              <a:t>and accumulate</a:t>
            </a:r>
          </a:p>
          <a:p>
            <a:pPr lvl="1"/>
            <a:r>
              <a:rPr lang="en-US" dirty="0" smtClean="0"/>
              <a:t>Electrons from residual gas can be accelerated and impact the wall with high enough energy as to create secondary emission and electron multiplication (usually in machines </a:t>
            </a:r>
            <a:r>
              <a:rPr lang="en-US" dirty="0"/>
              <a:t>operating with positively </a:t>
            </a:r>
            <a:r>
              <a:rPr lang="en-US" dirty="0" smtClean="0"/>
              <a:t>charged particles)</a:t>
            </a:r>
          </a:p>
          <a:p>
            <a:pPr lvl="1"/>
            <a:r>
              <a:rPr lang="en-US" dirty="0" smtClean="0"/>
              <a:t>Energy loss from beam particles during ionization usually negligible</a:t>
            </a:r>
          </a:p>
          <a:p>
            <a:pPr lvl="1"/>
            <a:endParaRPr lang="en-US" dirty="0" smtClean="0"/>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18</a:t>
            </a:fld>
            <a:endParaRPr lang="en-US" dirty="0">
              <a:solidFill>
                <a:srgbClr val="0055A0">
                  <a:tint val="75000"/>
                </a:srgbClr>
              </a:solidFill>
              <a:latin typeface="Arial"/>
            </a:endParaRPr>
          </a:p>
        </p:txBody>
      </p:sp>
    </p:spTree>
    <p:extLst>
      <p:ext uri="{BB962C8B-B14F-4D97-AF65-F5344CB8AC3E}">
        <p14:creationId xmlns:p14="http://schemas.microsoft.com/office/powerpoint/2010/main" val="406760440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quality and stability</a:t>
            </a:r>
            <a:endParaRPr lang="en-US" dirty="0"/>
          </a:p>
        </p:txBody>
      </p:sp>
      <p:sp>
        <p:nvSpPr>
          <p:cNvPr id="3" name="Content Placeholder 2"/>
          <p:cNvSpPr>
            <a:spLocks noGrp="1"/>
          </p:cNvSpPr>
          <p:nvPr>
            <p:ph idx="1"/>
          </p:nvPr>
        </p:nvSpPr>
        <p:spPr/>
        <p:txBody>
          <a:bodyPr/>
          <a:lstStyle/>
          <a:p>
            <a:r>
              <a:rPr lang="en-US" dirty="0" smtClean="0"/>
              <a:t>Outgassing stimulated by ions, electrons or photons plays a crucial role in the vacuum quality (beam lifetime) of </a:t>
            </a:r>
            <a:r>
              <a:rPr lang="en-US" dirty="0"/>
              <a:t>accelerators and storage rings </a:t>
            </a:r>
            <a:endParaRPr lang="en-US" dirty="0" smtClean="0"/>
          </a:p>
          <a:p>
            <a:pPr lvl="1"/>
            <a:r>
              <a:rPr lang="en-US" dirty="0" smtClean="0"/>
              <a:t>Photon induced gas desorption is particularly important for light sources, which produce large amounts of synchrotron radiation</a:t>
            </a:r>
          </a:p>
          <a:p>
            <a:pPr lvl="2"/>
            <a:r>
              <a:rPr lang="en-US" dirty="0" smtClean="0"/>
              <a:t>Outgassing, however, determines dynamic pressure but </a:t>
            </a:r>
            <a:r>
              <a:rPr lang="en-US" dirty="0"/>
              <a:t>does not feed back into producing more photons</a:t>
            </a:r>
            <a:endParaRPr lang="en-US" dirty="0" smtClean="0"/>
          </a:p>
          <a:p>
            <a:pPr lvl="1"/>
            <a:r>
              <a:rPr lang="en-US" dirty="0" smtClean="0"/>
              <a:t>Gas desorption induced by beam generated ions and electron clouds is the main mechanism for beam induced outgassing in proton machines</a:t>
            </a:r>
          </a:p>
          <a:p>
            <a:pPr lvl="1"/>
            <a:r>
              <a:rPr lang="en-US" dirty="0" smtClean="0"/>
              <a:t>Ion losses from charge exchange processes are usually the dominant cause for gas desorption in heavy ion machines (especially those running with not fully stripped ions)</a:t>
            </a:r>
          </a:p>
          <a:p>
            <a:pPr lvl="1"/>
            <a:endParaRPr lang="en-US" dirty="0" smtClean="0"/>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19</a:t>
            </a:fld>
            <a:endParaRPr lang="en-US" dirty="0">
              <a:solidFill>
                <a:srgbClr val="0055A0">
                  <a:tint val="75000"/>
                </a:srgbClr>
              </a:solidFill>
              <a:latin typeface="Arial"/>
            </a:endParaRPr>
          </a:p>
        </p:txBody>
      </p:sp>
      <p:grpSp>
        <p:nvGrpSpPr>
          <p:cNvPr id="20" name="Group 19"/>
          <p:cNvGrpSpPr/>
          <p:nvPr/>
        </p:nvGrpSpPr>
        <p:grpSpPr>
          <a:xfrm>
            <a:off x="2161862" y="4147562"/>
            <a:ext cx="6982137" cy="2008602"/>
            <a:chOff x="2161862" y="4147562"/>
            <a:chExt cx="6982137" cy="2008602"/>
          </a:xfrm>
        </p:grpSpPr>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862" y="4246569"/>
              <a:ext cx="5407338" cy="771180"/>
            </a:xfrm>
            <a:prstGeom prst="rect">
              <a:avLst/>
            </a:prstGeom>
          </p:spPr>
        </p:pic>
        <p:cxnSp>
          <p:nvCxnSpPr>
            <p:cNvPr id="8" name="Straight Arrow Connector 7"/>
            <p:cNvCxnSpPr/>
            <p:nvPr/>
          </p:nvCxnSpPr>
          <p:spPr>
            <a:xfrm flipV="1">
              <a:off x="2986072" y="5017749"/>
              <a:ext cx="270232" cy="42677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161862" y="5385200"/>
              <a:ext cx="1283605" cy="307777"/>
            </a:xfrm>
            <a:prstGeom prst="rect">
              <a:avLst/>
            </a:prstGeom>
            <a:noFill/>
          </p:spPr>
          <p:txBody>
            <a:bodyPr wrap="square" rtlCol="0">
              <a:spAutoFit/>
            </a:bodyPr>
            <a:lstStyle/>
            <a:p>
              <a:r>
                <a:rPr lang="en-US" sz="1400" dirty="0" smtClean="0">
                  <a:solidFill>
                    <a:srgbClr val="FF0000"/>
                  </a:solidFill>
                </a:rPr>
                <a:t>Pumping time</a:t>
              </a:r>
              <a:endParaRPr lang="en-US" sz="1400" dirty="0">
                <a:solidFill>
                  <a:srgbClr val="FF0000"/>
                </a:solidFill>
              </a:endParaRPr>
            </a:p>
          </p:txBody>
        </p:sp>
        <p:cxnSp>
          <p:nvCxnSpPr>
            <p:cNvPr id="11" name="Straight Arrow Connector 10"/>
            <p:cNvCxnSpPr/>
            <p:nvPr/>
          </p:nvCxnSpPr>
          <p:spPr>
            <a:xfrm flipV="1">
              <a:off x="3621119" y="4809550"/>
              <a:ext cx="1003632" cy="88342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060106" y="5417500"/>
              <a:ext cx="4083893" cy="738664"/>
            </a:xfrm>
            <a:prstGeom prst="rect">
              <a:avLst/>
            </a:prstGeom>
            <a:noFill/>
          </p:spPr>
          <p:txBody>
            <a:bodyPr wrap="square" rtlCol="0">
              <a:spAutoFit/>
            </a:bodyPr>
            <a:lstStyle/>
            <a:p>
              <a:r>
                <a:rPr lang="en-US" sz="1400" dirty="0" smtClean="0">
                  <a:solidFill>
                    <a:srgbClr val="FF0000"/>
                  </a:solidFill>
                </a:rPr>
                <a:t>Dynamic term depending on beam intensity, pressure, cross sections, desorption yields </a:t>
              </a:r>
              <a:r>
                <a:rPr lang="en-US" sz="1400" dirty="0" smtClean="0">
                  <a:solidFill>
                    <a:srgbClr val="FF0000"/>
                  </a:solidFill>
                  <a:sym typeface="Wingdings"/>
                </a:rPr>
                <a:t> Can cause instability if larger than pumping term!</a:t>
              </a:r>
              <a:endParaRPr lang="en-US" sz="1400" dirty="0">
                <a:solidFill>
                  <a:srgbClr val="FF0000"/>
                </a:solidFill>
              </a:endParaRPr>
            </a:p>
          </p:txBody>
        </p:sp>
        <p:cxnSp>
          <p:nvCxnSpPr>
            <p:cNvPr id="15" name="Straight Arrow Connector 14"/>
            <p:cNvCxnSpPr/>
            <p:nvPr/>
          </p:nvCxnSpPr>
          <p:spPr>
            <a:xfrm flipH="1" flipV="1">
              <a:off x="5956435" y="5058279"/>
              <a:ext cx="96778" cy="36745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5323583" y="4147562"/>
              <a:ext cx="2324002" cy="843167"/>
            </a:xfrm>
            <a:prstGeom prst="round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999587" y="5644721"/>
              <a:ext cx="1378186" cy="307777"/>
            </a:xfrm>
            <a:prstGeom prst="rect">
              <a:avLst/>
            </a:prstGeom>
            <a:noFill/>
          </p:spPr>
          <p:txBody>
            <a:bodyPr wrap="square" rtlCol="0">
              <a:spAutoFit/>
            </a:bodyPr>
            <a:lstStyle/>
            <a:p>
              <a:r>
                <a:rPr lang="en-US" sz="1400" dirty="0" smtClean="0">
                  <a:solidFill>
                    <a:srgbClr val="FF0000"/>
                  </a:solidFill>
                </a:rPr>
                <a:t>Static pressure</a:t>
              </a:r>
              <a:endParaRPr lang="en-US" sz="1400" dirty="0">
                <a:solidFill>
                  <a:srgbClr val="FF0000"/>
                </a:solidFill>
              </a:endParaRPr>
            </a:p>
          </p:txBody>
        </p:sp>
      </p:grpSp>
    </p:spTree>
    <p:extLst>
      <p:ext uri="{BB962C8B-B14F-4D97-AF65-F5344CB8AC3E}">
        <p14:creationId xmlns:p14="http://schemas.microsoft.com/office/powerpoint/2010/main" val="651777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Outline</a:t>
            </a:r>
            <a:endParaRPr lang="en-US" sz="3000" dirty="0"/>
          </a:p>
        </p:txBody>
      </p:sp>
      <p:sp>
        <p:nvSpPr>
          <p:cNvPr id="3" name="Content Placeholder 2"/>
          <p:cNvSpPr>
            <a:spLocks noGrp="1"/>
          </p:cNvSpPr>
          <p:nvPr>
            <p:ph idx="1"/>
          </p:nvPr>
        </p:nvSpPr>
        <p:spPr/>
        <p:txBody>
          <a:bodyPr>
            <a:normAutofit/>
          </a:bodyPr>
          <a:lstStyle/>
          <a:p>
            <a:r>
              <a:rPr lang="en-US" dirty="0" smtClean="0"/>
              <a:t>Introduction</a:t>
            </a:r>
          </a:p>
          <a:p>
            <a:r>
              <a:rPr lang="en-US" dirty="0" smtClean="0"/>
              <a:t>Effect of vacuum quality on beam lifetime and </a:t>
            </a:r>
            <a:r>
              <a:rPr lang="en-US" dirty="0" err="1" smtClean="0"/>
              <a:t>emittance</a:t>
            </a:r>
            <a:r>
              <a:rPr lang="en-US" dirty="0" smtClean="0"/>
              <a:t> preservation</a:t>
            </a:r>
          </a:p>
          <a:p>
            <a:pPr lvl="1"/>
            <a:r>
              <a:rPr lang="en-US" dirty="0" smtClean="0"/>
              <a:t>Elastic and inelastic collisions</a:t>
            </a:r>
          </a:p>
          <a:p>
            <a:pPr lvl="1"/>
            <a:r>
              <a:rPr lang="en-US" dirty="0" smtClean="0"/>
              <a:t>Vacuum instability</a:t>
            </a:r>
          </a:p>
          <a:p>
            <a:pPr lvl="1"/>
            <a:r>
              <a:rPr lang="en-US" dirty="0" smtClean="0"/>
              <a:t>Local pressure degradation</a:t>
            </a:r>
          </a:p>
          <a:p>
            <a:r>
              <a:rPr lang="en-US" dirty="0" smtClean="0"/>
              <a:t>Electron and ion effects</a:t>
            </a:r>
          </a:p>
          <a:p>
            <a:pPr lvl="1"/>
            <a:r>
              <a:rPr lang="en-US" dirty="0" smtClean="0"/>
              <a:t>Electron cloud build up, effects and mitigations</a:t>
            </a:r>
            <a:endParaRPr lang="en-US" dirty="0"/>
          </a:p>
          <a:p>
            <a:pPr lvl="1"/>
            <a:r>
              <a:rPr lang="en-US" dirty="0" smtClean="0"/>
              <a:t>Ion trapping and accumulation</a:t>
            </a:r>
          </a:p>
          <a:p>
            <a:pPr lvl="1"/>
            <a:r>
              <a:rPr lang="en-US" dirty="0" smtClean="0"/>
              <a:t>Fast beam ion instability</a:t>
            </a:r>
          </a:p>
          <a:p>
            <a:r>
              <a:rPr lang="en-US" dirty="0" smtClean="0"/>
              <a:t>Conclusions</a:t>
            </a:r>
          </a:p>
          <a:p>
            <a:endParaRPr lang="en-US" dirty="0"/>
          </a:p>
        </p:txBody>
      </p:sp>
      <p:sp>
        <p:nvSpPr>
          <p:cNvPr id="6" name="Slide Number Placeholder 5"/>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2</a:t>
            </a:fld>
            <a:endParaRPr lang="en-US" dirty="0">
              <a:solidFill>
                <a:srgbClr val="0055A0">
                  <a:tint val="75000"/>
                </a:srgbClr>
              </a:solidFill>
              <a:latin typeface="Arial"/>
            </a:endParaRPr>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396529810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quality and stability</a:t>
            </a:r>
            <a:endParaRPr lang="en-US" dirty="0"/>
          </a:p>
        </p:txBody>
      </p:sp>
      <p:sp>
        <p:nvSpPr>
          <p:cNvPr id="3" name="Content Placeholder 2"/>
          <p:cNvSpPr>
            <a:spLocks noGrp="1"/>
          </p:cNvSpPr>
          <p:nvPr>
            <p:ph idx="1"/>
          </p:nvPr>
        </p:nvSpPr>
        <p:spPr/>
        <p:txBody>
          <a:bodyPr/>
          <a:lstStyle/>
          <a:p>
            <a:r>
              <a:rPr lang="en-US" dirty="0" smtClean="0"/>
              <a:t>Example: Outgassing in SIS18 (GSI) is dominated by residual gas ionization and electron capture/loss for operation with U</a:t>
            </a:r>
            <a:r>
              <a:rPr lang="en-US" baseline="30000" dirty="0" smtClean="0"/>
              <a:t>28+</a:t>
            </a:r>
            <a:endParaRPr lang="en-US" dirty="0" smtClean="0"/>
          </a:p>
          <a:p>
            <a:pPr lvl="1"/>
            <a:endParaRPr lang="en-US" dirty="0" smtClean="0"/>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20</a:t>
            </a:fld>
            <a:endParaRPr lang="en-US" dirty="0">
              <a:solidFill>
                <a:srgbClr val="0055A0">
                  <a:tint val="75000"/>
                </a:srgbClr>
              </a:solidFill>
              <a:latin typeface="Arial"/>
            </a:endParaRPr>
          </a:p>
        </p:txBody>
      </p:sp>
      <p:pic>
        <p:nvPicPr>
          <p:cNvPr id="7" name="Picture 6"/>
          <p:cNvPicPr>
            <a:picLocks noChangeAspect="1"/>
          </p:cNvPicPr>
          <p:nvPr/>
        </p:nvPicPr>
        <p:blipFill rotWithShape="1">
          <a:blip r:embed="rId3"/>
          <a:srcRect t="13447"/>
          <a:stretch/>
        </p:blipFill>
        <p:spPr>
          <a:xfrm>
            <a:off x="1334976" y="1688746"/>
            <a:ext cx="6944982" cy="2422279"/>
          </a:xfrm>
          <a:prstGeom prst="rect">
            <a:avLst/>
          </a:prstGeom>
        </p:spPr>
      </p:pic>
      <p:sp>
        <p:nvSpPr>
          <p:cNvPr id="9" name="TextBox 8"/>
          <p:cNvSpPr txBox="1"/>
          <p:nvPr/>
        </p:nvSpPr>
        <p:spPr>
          <a:xfrm>
            <a:off x="702604" y="4223218"/>
            <a:ext cx="3904864" cy="369332"/>
          </a:xfrm>
          <a:prstGeom prst="rect">
            <a:avLst/>
          </a:prstGeom>
          <a:noFill/>
        </p:spPr>
        <p:txBody>
          <a:bodyPr wrap="square" rtlCol="0">
            <a:spAutoFit/>
          </a:bodyPr>
          <a:lstStyle/>
          <a:p>
            <a:r>
              <a:rPr lang="en-US" dirty="0" smtClean="0"/>
              <a:t>Vacuum instability sets in when:</a:t>
            </a:r>
            <a:endParaRPr lang="en-US" dirty="0"/>
          </a:p>
        </p:txBody>
      </p:sp>
      <p:pic>
        <p:nvPicPr>
          <p:cNvPr id="14" name="Picture 1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2694" y="4579471"/>
            <a:ext cx="5039996" cy="661736"/>
          </a:xfrm>
          <a:prstGeom prst="rect">
            <a:avLst/>
          </a:prstGeom>
        </p:spPr>
      </p:pic>
      <p:cxnSp>
        <p:nvCxnSpPr>
          <p:cNvPr id="19" name="Straight Arrow Connector 18"/>
          <p:cNvCxnSpPr/>
          <p:nvPr/>
        </p:nvCxnSpPr>
        <p:spPr>
          <a:xfrm flipV="1">
            <a:off x="2715839" y="5289969"/>
            <a:ext cx="1148489" cy="35447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70160" y="5657419"/>
            <a:ext cx="2945551" cy="523220"/>
          </a:xfrm>
          <a:prstGeom prst="rect">
            <a:avLst/>
          </a:prstGeom>
          <a:noFill/>
        </p:spPr>
        <p:txBody>
          <a:bodyPr wrap="square" rtlCol="0">
            <a:spAutoFit/>
          </a:bodyPr>
          <a:lstStyle/>
          <a:p>
            <a:r>
              <a:rPr lang="en-US" sz="1400" dirty="0" smtClean="0">
                <a:solidFill>
                  <a:srgbClr val="FF0000"/>
                </a:solidFill>
              </a:rPr>
              <a:t>Desorption </a:t>
            </a:r>
            <a:r>
              <a:rPr lang="en-US" sz="1400" dirty="0" err="1" smtClean="0">
                <a:solidFill>
                  <a:srgbClr val="FF0000"/>
                </a:solidFill>
              </a:rPr>
              <a:t>coeff</a:t>
            </a:r>
            <a:r>
              <a:rPr lang="en-US" sz="1400" dirty="0" smtClean="0">
                <a:solidFill>
                  <a:srgbClr val="FF0000"/>
                </a:solidFill>
              </a:rPr>
              <a:t> for beam ions lost to the wall (~MeV/u, grazing) ~10</a:t>
            </a:r>
            <a:r>
              <a:rPr lang="en-US" sz="1400" baseline="30000" dirty="0" smtClean="0">
                <a:solidFill>
                  <a:srgbClr val="FF0000"/>
                </a:solidFill>
              </a:rPr>
              <a:t>4</a:t>
            </a:r>
            <a:endParaRPr lang="en-US" sz="1400" dirty="0">
              <a:solidFill>
                <a:srgbClr val="FF0000"/>
              </a:solidFill>
            </a:endParaRPr>
          </a:p>
        </p:txBody>
      </p:sp>
      <p:cxnSp>
        <p:nvCxnSpPr>
          <p:cNvPr id="23" name="Straight Arrow Connector 22"/>
          <p:cNvCxnSpPr>
            <a:stCxn id="24" idx="0"/>
          </p:cNvCxnSpPr>
          <p:nvPr/>
        </p:nvCxnSpPr>
        <p:spPr>
          <a:xfrm flipH="1" flipV="1">
            <a:off x="5810005" y="5289968"/>
            <a:ext cx="643046" cy="35447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626144" y="5644440"/>
            <a:ext cx="3653814" cy="523220"/>
          </a:xfrm>
          <a:prstGeom prst="rect">
            <a:avLst/>
          </a:prstGeom>
          <a:noFill/>
        </p:spPr>
        <p:txBody>
          <a:bodyPr wrap="square" rtlCol="0">
            <a:spAutoFit/>
          </a:bodyPr>
          <a:lstStyle/>
          <a:p>
            <a:r>
              <a:rPr lang="en-US" sz="1400" dirty="0" smtClean="0">
                <a:solidFill>
                  <a:srgbClr val="FF0000"/>
                </a:solidFill>
              </a:rPr>
              <a:t>Desorption </a:t>
            </a:r>
            <a:r>
              <a:rPr lang="en-US" sz="1400" dirty="0" err="1" smtClean="0">
                <a:solidFill>
                  <a:srgbClr val="FF0000"/>
                </a:solidFill>
              </a:rPr>
              <a:t>coeff</a:t>
            </a:r>
            <a:r>
              <a:rPr lang="en-US" sz="1400" dirty="0" smtClean="0">
                <a:solidFill>
                  <a:srgbClr val="FF0000"/>
                </a:solidFill>
              </a:rPr>
              <a:t> for rest gas ions repelled to the wall (~10 </a:t>
            </a:r>
            <a:r>
              <a:rPr lang="en-US" sz="1400" dirty="0" err="1" smtClean="0">
                <a:solidFill>
                  <a:srgbClr val="FF0000"/>
                </a:solidFill>
              </a:rPr>
              <a:t>eV</a:t>
            </a:r>
            <a:r>
              <a:rPr lang="en-US" sz="1400" dirty="0" smtClean="0">
                <a:solidFill>
                  <a:srgbClr val="FF0000"/>
                </a:solidFill>
              </a:rPr>
              <a:t>, perpendicular) ~10</a:t>
            </a:r>
            <a:endParaRPr lang="en-US" sz="1400" dirty="0">
              <a:solidFill>
                <a:srgbClr val="FF0000"/>
              </a:solidFill>
            </a:endParaRPr>
          </a:p>
        </p:txBody>
      </p:sp>
    </p:spTree>
    <p:extLst>
      <p:ext uri="{BB962C8B-B14F-4D97-AF65-F5344CB8AC3E}">
        <p14:creationId xmlns:p14="http://schemas.microsoft.com/office/powerpoint/2010/main" val="26399754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quality and stability</a:t>
            </a:r>
            <a:endParaRPr lang="en-US" dirty="0"/>
          </a:p>
        </p:txBody>
      </p:sp>
      <p:sp>
        <p:nvSpPr>
          <p:cNvPr id="3" name="Content Placeholder 2"/>
          <p:cNvSpPr>
            <a:spLocks noGrp="1"/>
          </p:cNvSpPr>
          <p:nvPr>
            <p:ph idx="1"/>
          </p:nvPr>
        </p:nvSpPr>
        <p:spPr/>
        <p:txBody>
          <a:bodyPr/>
          <a:lstStyle/>
          <a:p>
            <a:r>
              <a:rPr lang="en-US" dirty="0" smtClean="0"/>
              <a:t>Example: Outgassing in SIS18 (GSI) is dominated by residual gas ionization and electron capture/loss for operation with U</a:t>
            </a:r>
            <a:r>
              <a:rPr lang="en-US" baseline="30000" dirty="0" smtClean="0"/>
              <a:t>28+</a:t>
            </a:r>
            <a:endParaRPr lang="en-US" dirty="0" smtClean="0"/>
          </a:p>
          <a:p>
            <a:pPr lvl="1"/>
            <a:endParaRPr lang="en-US" dirty="0" smtClean="0"/>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21</a:t>
            </a:fld>
            <a:endParaRPr lang="en-US" dirty="0">
              <a:solidFill>
                <a:srgbClr val="0055A0">
                  <a:tint val="75000"/>
                </a:srgbClr>
              </a:solidFill>
              <a:latin typeface="Arial"/>
            </a:endParaRPr>
          </a:p>
        </p:txBody>
      </p:sp>
      <p:pic>
        <p:nvPicPr>
          <p:cNvPr id="7" name="Picture 6"/>
          <p:cNvPicPr>
            <a:picLocks noChangeAspect="1"/>
          </p:cNvPicPr>
          <p:nvPr/>
        </p:nvPicPr>
        <p:blipFill rotWithShape="1">
          <a:blip r:embed="rId3"/>
          <a:srcRect t="13447"/>
          <a:stretch/>
        </p:blipFill>
        <p:spPr>
          <a:xfrm>
            <a:off x="1334976" y="1688746"/>
            <a:ext cx="6944982" cy="2422279"/>
          </a:xfrm>
          <a:prstGeom prst="rect">
            <a:avLst/>
          </a:prstGeom>
        </p:spPr>
      </p:pic>
      <p:pic>
        <p:nvPicPr>
          <p:cNvPr id="14" name="Picture 1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2694" y="4579471"/>
            <a:ext cx="5039996" cy="661736"/>
          </a:xfrm>
          <a:prstGeom prst="rect">
            <a:avLst/>
          </a:prstGeom>
        </p:spPr>
      </p:pic>
      <p:cxnSp>
        <p:nvCxnSpPr>
          <p:cNvPr id="19" name="Straight Arrow Connector 18"/>
          <p:cNvCxnSpPr/>
          <p:nvPr/>
        </p:nvCxnSpPr>
        <p:spPr>
          <a:xfrm flipV="1">
            <a:off x="4161584" y="5289969"/>
            <a:ext cx="701108" cy="35447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242935" y="5644440"/>
            <a:ext cx="2945551" cy="523220"/>
          </a:xfrm>
          <a:prstGeom prst="rect">
            <a:avLst/>
          </a:prstGeom>
          <a:noFill/>
        </p:spPr>
        <p:txBody>
          <a:bodyPr wrap="square" rtlCol="0">
            <a:spAutoFit/>
          </a:bodyPr>
          <a:lstStyle/>
          <a:p>
            <a:r>
              <a:rPr lang="en-US" sz="1400" dirty="0" smtClean="0">
                <a:solidFill>
                  <a:srgbClr val="FF0000"/>
                </a:solidFill>
              </a:rPr>
              <a:t>Cross section for electron stripping or capture ~10 </a:t>
            </a:r>
            <a:r>
              <a:rPr lang="en-US" sz="1400" dirty="0" err="1" smtClean="0">
                <a:solidFill>
                  <a:srgbClr val="FF0000"/>
                </a:solidFill>
              </a:rPr>
              <a:t>Mbarn</a:t>
            </a:r>
            <a:r>
              <a:rPr lang="en-US" sz="1400" dirty="0" smtClean="0">
                <a:solidFill>
                  <a:srgbClr val="FF0000"/>
                </a:solidFill>
              </a:rPr>
              <a:t> at injection</a:t>
            </a:r>
            <a:endParaRPr lang="en-US" sz="1400" dirty="0">
              <a:solidFill>
                <a:srgbClr val="FF0000"/>
              </a:solidFill>
            </a:endParaRPr>
          </a:p>
        </p:txBody>
      </p:sp>
      <p:cxnSp>
        <p:nvCxnSpPr>
          <p:cNvPr id="23" name="Straight Arrow Connector 22"/>
          <p:cNvCxnSpPr>
            <a:stCxn id="24" idx="0"/>
          </p:cNvCxnSpPr>
          <p:nvPr/>
        </p:nvCxnSpPr>
        <p:spPr>
          <a:xfrm flipH="1" flipV="1">
            <a:off x="7012540" y="5289968"/>
            <a:ext cx="119640" cy="35447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580306" y="5644440"/>
            <a:ext cx="3103748" cy="523220"/>
          </a:xfrm>
          <a:prstGeom prst="rect">
            <a:avLst/>
          </a:prstGeom>
          <a:noFill/>
        </p:spPr>
        <p:txBody>
          <a:bodyPr wrap="square" rtlCol="0">
            <a:spAutoFit/>
          </a:bodyPr>
          <a:lstStyle/>
          <a:p>
            <a:r>
              <a:rPr lang="en-US" sz="1400" dirty="0" smtClean="0">
                <a:solidFill>
                  <a:srgbClr val="FF0000"/>
                </a:solidFill>
              </a:rPr>
              <a:t>Cross section for rest gas ionization ~10</a:t>
            </a:r>
            <a:r>
              <a:rPr lang="en-US" sz="1400" baseline="30000" dirty="0" smtClean="0">
                <a:solidFill>
                  <a:srgbClr val="FF0000"/>
                </a:solidFill>
              </a:rPr>
              <a:t>4</a:t>
            </a:r>
            <a:r>
              <a:rPr lang="en-US" sz="1400" dirty="0" smtClean="0">
                <a:solidFill>
                  <a:srgbClr val="FF0000"/>
                </a:solidFill>
              </a:rPr>
              <a:t> </a:t>
            </a:r>
            <a:r>
              <a:rPr lang="en-US" sz="1400" dirty="0" err="1" smtClean="0">
                <a:solidFill>
                  <a:srgbClr val="FF0000"/>
                </a:solidFill>
              </a:rPr>
              <a:t>Mbarn</a:t>
            </a:r>
            <a:r>
              <a:rPr lang="en-US" sz="1400" dirty="0" smtClean="0">
                <a:solidFill>
                  <a:srgbClr val="FF0000"/>
                </a:solidFill>
              </a:rPr>
              <a:t> at injection</a:t>
            </a:r>
            <a:endParaRPr lang="en-US" sz="1400" dirty="0">
              <a:solidFill>
                <a:srgbClr val="FF0000"/>
              </a:solidFill>
            </a:endParaRPr>
          </a:p>
        </p:txBody>
      </p:sp>
      <p:sp>
        <p:nvSpPr>
          <p:cNvPr id="20" name="TextBox 19"/>
          <p:cNvSpPr txBox="1"/>
          <p:nvPr/>
        </p:nvSpPr>
        <p:spPr>
          <a:xfrm>
            <a:off x="702604" y="4223218"/>
            <a:ext cx="3904864" cy="369332"/>
          </a:xfrm>
          <a:prstGeom prst="rect">
            <a:avLst/>
          </a:prstGeom>
          <a:noFill/>
        </p:spPr>
        <p:txBody>
          <a:bodyPr wrap="square" rtlCol="0">
            <a:spAutoFit/>
          </a:bodyPr>
          <a:lstStyle/>
          <a:p>
            <a:r>
              <a:rPr lang="en-US" dirty="0" smtClean="0"/>
              <a:t>Vacuum instability sets in when:</a:t>
            </a:r>
            <a:endParaRPr lang="en-US" dirty="0"/>
          </a:p>
        </p:txBody>
      </p:sp>
    </p:spTree>
    <p:extLst>
      <p:ext uri="{BB962C8B-B14F-4D97-AF65-F5344CB8AC3E}">
        <p14:creationId xmlns:p14="http://schemas.microsoft.com/office/powerpoint/2010/main" val="13397363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quality and stability</a:t>
            </a:r>
            <a:endParaRPr lang="en-US" dirty="0"/>
          </a:p>
        </p:txBody>
      </p:sp>
      <p:sp>
        <p:nvSpPr>
          <p:cNvPr id="3" name="Content Placeholder 2"/>
          <p:cNvSpPr>
            <a:spLocks noGrp="1"/>
          </p:cNvSpPr>
          <p:nvPr>
            <p:ph idx="1"/>
          </p:nvPr>
        </p:nvSpPr>
        <p:spPr/>
        <p:txBody>
          <a:bodyPr/>
          <a:lstStyle/>
          <a:p>
            <a:r>
              <a:rPr lang="en-US" dirty="0" smtClean="0"/>
              <a:t>Example: Outgassing in SIS18 (GSI) is dominated by residual gas ionization and electron capture/loss for operation with U</a:t>
            </a:r>
            <a:r>
              <a:rPr lang="en-US" baseline="30000" dirty="0" smtClean="0"/>
              <a:t>28+</a:t>
            </a:r>
          </a:p>
          <a:p>
            <a:endParaRPr lang="en-US" baseline="30000" dirty="0"/>
          </a:p>
          <a:p>
            <a:endParaRPr lang="en-US" sz="1600" baseline="30000" dirty="0" smtClean="0"/>
          </a:p>
          <a:p>
            <a:endParaRPr lang="en-US" sz="1600" baseline="30000" dirty="0"/>
          </a:p>
          <a:p>
            <a:endParaRPr lang="en-US" sz="1600" baseline="30000" dirty="0" smtClean="0"/>
          </a:p>
          <a:p>
            <a:endParaRPr lang="en-US" sz="1600" baseline="30000" dirty="0"/>
          </a:p>
          <a:p>
            <a:pPr marL="36000" indent="0">
              <a:buNone/>
            </a:pPr>
            <a:endParaRPr lang="en-US" sz="1600" baseline="30000" dirty="0"/>
          </a:p>
          <a:p>
            <a:pPr marL="36000" indent="0">
              <a:buNone/>
            </a:pPr>
            <a:endParaRPr lang="en-US" sz="1600" baseline="30000" dirty="0"/>
          </a:p>
          <a:p>
            <a:pPr>
              <a:buSzPct val="100000"/>
              <a:buFont typeface="Lucida Grande"/>
              <a:buChar char="→"/>
            </a:pPr>
            <a:r>
              <a:rPr lang="en-US" b="1" dirty="0" smtClean="0"/>
              <a:t>Cures</a:t>
            </a:r>
            <a:r>
              <a:rPr lang="en-US" dirty="0" smtClean="0"/>
              <a:t>: Collimation system to concentrate losses, improved </a:t>
            </a:r>
            <a:r>
              <a:rPr lang="en-US" dirty="0"/>
              <a:t>pumping speed (NEG coating</a:t>
            </a:r>
            <a:r>
              <a:rPr lang="en-US" dirty="0" smtClean="0"/>
              <a:t>), reduced desorption yields, fast cycling (compatibly with bucket acceptance limited on the ramp by RF power)</a:t>
            </a:r>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22</a:t>
            </a:fld>
            <a:endParaRPr lang="en-US" dirty="0">
              <a:solidFill>
                <a:srgbClr val="0055A0">
                  <a:tint val="75000"/>
                </a:srgbClr>
              </a:solidFill>
              <a:latin typeface="Arial"/>
            </a:endParaRPr>
          </a:p>
        </p:txBody>
      </p:sp>
      <p:pic>
        <p:nvPicPr>
          <p:cNvPr id="7" name="Picture 6"/>
          <p:cNvPicPr>
            <a:picLocks noChangeAspect="1"/>
          </p:cNvPicPr>
          <p:nvPr/>
        </p:nvPicPr>
        <p:blipFill rotWithShape="1">
          <a:blip r:embed="rId3"/>
          <a:srcRect t="13447"/>
          <a:stretch/>
        </p:blipFill>
        <p:spPr>
          <a:xfrm>
            <a:off x="1334976" y="1688746"/>
            <a:ext cx="6944982" cy="2422279"/>
          </a:xfrm>
          <a:prstGeom prst="rect">
            <a:avLst/>
          </a:prstGeom>
        </p:spPr>
      </p:pic>
      <p:sp>
        <p:nvSpPr>
          <p:cNvPr id="6" name="TextBox 5"/>
          <p:cNvSpPr txBox="1"/>
          <p:nvPr/>
        </p:nvSpPr>
        <p:spPr>
          <a:xfrm>
            <a:off x="4197872" y="5808362"/>
            <a:ext cx="4775666" cy="323165"/>
          </a:xfrm>
          <a:prstGeom prst="rect">
            <a:avLst/>
          </a:prstGeom>
          <a:noFill/>
          <a:ln>
            <a:solidFill>
              <a:schemeClr val="accent6">
                <a:lumMod val="50000"/>
              </a:schemeClr>
            </a:solidFill>
          </a:ln>
        </p:spPr>
        <p:txBody>
          <a:bodyPr wrap="none" rtlCol="0">
            <a:spAutoFit/>
          </a:bodyPr>
          <a:lstStyle/>
          <a:p>
            <a:r>
              <a:rPr lang="en-US" sz="1500" dirty="0" smtClean="0"/>
              <a:t>Talks of O. </a:t>
            </a:r>
            <a:r>
              <a:rPr lang="en-US" sz="1500" dirty="0" err="1" smtClean="0"/>
              <a:t>Malyshev</a:t>
            </a:r>
            <a:r>
              <a:rPr lang="en-US" sz="1500" dirty="0" smtClean="0"/>
              <a:t>, C. </a:t>
            </a:r>
            <a:r>
              <a:rPr lang="en-US" sz="1500" dirty="0" err="1" smtClean="0"/>
              <a:t>Omet</a:t>
            </a:r>
            <a:r>
              <a:rPr lang="en-US" sz="1500" dirty="0" smtClean="0"/>
              <a:t>, M. Bender, V. </a:t>
            </a:r>
            <a:r>
              <a:rPr lang="en-US" sz="1500" dirty="0" err="1" smtClean="0"/>
              <a:t>Kornilov</a:t>
            </a:r>
            <a:endParaRPr lang="en-US" sz="1500" dirty="0"/>
          </a:p>
        </p:txBody>
      </p:sp>
    </p:spTree>
    <p:extLst>
      <p:ext uri="{BB962C8B-B14F-4D97-AF65-F5344CB8AC3E}">
        <p14:creationId xmlns:p14="http://schemas.microsoft.com/office/powerpoint/2010/main" val="6651623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pressure vs. average pressure</a:t>
            </a:r>
            <a:endParaRPr lang="en-US" dirty="0"/>
          </a:p>
        </p:txBody>
      </p:sp>
      <p:sp>
        <p:nvSpPr>
          <p:cNvPr id="3" name="Content Placeholder 2"/>
          <p:cNvSpPr>
            <a:spLocks noGrp="1"/>
          </p:cNvSpPr>
          <p:nvPr>
            <p:ph idx="1"/>
          </p:nvPr>
        </p:nvSpPr>
        <p:spPr>
          <a:xfrm>
            <a:off x="457200" y="914399"/>
            <a:ext cx="8226854" cy="5224229"/>
          </a:xfrm>
        </p:spPr>
        <p:txBody>
          <a:bodyPr>
            <a:normAutofit fontScale="92500" lnSpcReduction="10000"/>
          </a:bodyPr>
          <a:lstStyle/>
          <a:p>
            <a:r>
              <a:rPr lang="en-US" dirty="0" smtClean="0"/>
              <a:t>The </a:t>
            </a:r>
            <a:r>
              <a:rPr lang="en-US" b="1" dirty="0" smtClean="0"/>
              <a:t>average pressure </a:t>
            </a:r>
            <a:r>
              <a:rPr lang="en-US" dirty="0" smtClean="0"/>
              <a:t>determines beam lifetime and </a:t>
            </a:r>
            <a:r>
              <a:rPr lang="en-US" dirty="0" err="1" smtClean="0"/>
              <a:t>emittance</a:t>
            </a:r>
            <a:r>
              <a:rPr lang="en-US" dirty="0" smtClean="0"/>
              <a:t> growth</a:t>
            </a:r>
            <a:endParaRPr lang="en-US" baseline="30000" dirty="0"/>
          </a:p>
          <a:p>
            <a:r>
              <a:rPr lang="en-US" b="1" dirty="0" smtClean="0"/>
              <a:t>Pressure bumps</a:t>
            </a:r>
            <a:r>
              <a:rPr lang="en-US" dirty="0" smtClean="0"/>
              <a:t>, i.e. locations with high values of pressure, can exist</a:t>
            </a:r>
          </a:p>
          <a:p>
            <a:pPr lvl="1"/>
            <a:r>
              <a:rPr lang="en-US" dirty="0" smtClean="0"/>
              <a:t>Unwanted aperture restrictions (e.g. obstacles), small leaks</a:t>
            </a:r>
          </a:p>
          <a:p>
            <a:pPr lvl="2"/>
            <a:r>
              <a:rPr lang="en-US" dirty="0"/>
              <a:t>P</a:t>
            </a:r>
            <a:r>
              <a:rPr lang="en-US" dirty="0" smtClean="0"/>
              <a:t>articles would be additionally lost at the location defined by the </a:t>
            </a:r>
            <a:r>
              <a:rPr lang="en-US" dirty="0" err="1" smtClean="0"/>
              <a:t>betatron</a:t>
            </a:r>
            <a:r>
              <a:rPr lang="en-US" dirty="0" smtClean="0"/>
              <a:t> oscillation initiated by scattering at the location of pressure bump </a:t>
            </a:r>
            <a:r>
              <a:rPr lang="en-US" dirty="0" smtClean="0">
                <a:sym typeface="Wingdings"/>
              </a:rPr>
              <a:t> </a:t>
            </a:r>
            <a:r>
              <a:rPr lang="en-US" dirty="0">
                <a:sym typeface="Wingdings"/>
              </a:rPr>
              <a:t>D</a:t>
            </a:r>
            <a:r>
              <a:rPr lang="en-US" dirty="0" smtClean="0">
                <a:sym typeface="Wingdings"/>
              </a:rPr>
              <a:t>egraded lifetime</a:t>
            </a:r>
            <a:endParaRPr lang="en-US" dirty="0" smtClean="0"/>
          </a:p>
          <a:p>
            <a:pPr lvl="1"/>
            <a:r>
              <a:rPr lang="en-US" dirty="0"/>
              <a:t>Outgassing </a:t>
            </a:r>
            <a:r>
              <a:rPr lang="en-US" dirty="0" smtClean="0"/>
              <a:t>elements</a:t>
            </a:r>
          </a:p>
          <a:p>
            <a:pPr lvl="2"/>
            <a:r>
              <a:rPr lang="en-US" dirty="0" smtClean="0"/>
              <a:t>Usually due </a:t>
            </a:r>
            <a:r>
              <a:rPr lang="en-US" dirty="0"/>
              <a:t>to electron </a:t>
            </a:r>
            <a:r>
              <a:rPr lang="en-US" dirty="0" smtClean="0"/>
              <a:t>cloud (dynamic with cycling) </a:t>
            </a:r>
            <a:r>
              <a:rPr lang="en-US" dirty="0"/>
              <a:t>or </a:t>
            </a:r>
            <a:r>
              <a:rPr lang="en-US" dirty="0" smtClean="0"/>
              <a:t>heating (slow evolution)</a:t>
            </a:r>
          </a:p>
          <a:p>
            <a:pPr lvl="2"/>
            <a:r>
              <a:rPr lang="en-US" dirty="0" smtClean="0"/>
              <a:t>Ferrite kickers: Bad vacuum may cause flashovers, or if it is sign of heating, the ferrite may heat up beyond Curie point</a:t>
            </a:r>
          </a:p>
          <a:p>
            <a:pPr lvl="2"/>
            <a:r>
              <a:rPr lang="en-US" dirty="0" smtClean="0"/>
              <a:t>Movable collimators (e.g. injection protection device in LHC), heating may compromise alignment precision</a:t>
            </a:r>
          </a:p>
          <a:p>
            <a:pPr lvl="1"/>
            <a:r>
              <a:rPr lang="en-US" dirty="0"/>
              <a:t>I</a:t>
            </a:r>
            <a:r>
              <a:rPr lang="en-US" dirty="0" smtClean="0"/>
              <a:t>onization profile monitors: in this case the local pressure increase is wanted for diagnostic purpose, but may reduce beam lifetime</a:t>
            </a:r>
          </a:p>
          <a:p>
            <a:pPr lvl="1"/>
            <a:r>
              <a:rPr lang="en-US" dirty="0" smtClean="0"/>
              <a:t>Voluntary (controlled) pressure bumps in some regions to study fast beam ion instabilities and parameter dependence</a:t>
            </a:r>
          </a:p>
          <a:p>
            <a:r>
              <a:rPr lang="en-US" dirty="0" smtClean="0"/>
              <a:t>In some locations, it is desired to keep the pressure especially low, e.g. around the experiments of a collider to </a:t>
            </a:r>
            <a:r>
              <a:rPr lang="en-US" dirty="0" err="1" smtClean="0"/>
              <a:t>minimise</a:t>
            </a:r>
            <a:r>
              <a:rPr lang="en-US" dirty="0"/>
              <a:t> </a:t>
            </a:r>
            <a:r>
              <a:rPr lang="en-US" dirty="0" smtClean="0"/>
              <a:t>background</a:t>
            </a:r>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23</a:t>
            </a:fld>
            <a:endParaRPr lang="en-US" dirty="0">
              <a:solidFill>
                <a:srgbClr val="0055A0">
                  <a:tint val="75000"/>
                </a:srgbClr>
              </a:solidFill>
              <a:latin typeface="Arial"/>
            </a:endParaRPr>
          </a:p>
        </p:txBody>
      </p:sp>
    </p:spTree>
    <p:extLst>
      <p:ext uri="{BB962C8B-B14F-4D97-AF65-F5344CB8AC3E}">
        <p14:creationId xmlns:p14="http://schemas.microsoft.com/office/powerpoint/2010/main" val="50721482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Electron cloud formation in a vacuum pipe</a:t>
            </a:r>
            <a:endParaRPr lang="en-US" b="1" dirty="0">
              <a:solidFill>
                <a:srgbClr val="FF0000"/>
              </a:solidFill>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24</a:t>
            </a:fld>
            <a:endParaRPr lang="en-US"/>
          </a:p>
        </p:txBody>
      </p:sp>
      <p:sp>
        <p:nvSpPr>
          <p:cNvPr id="8"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24</a:t>
            </a:fld>
            <a:endParaRPr lang="en-US" dirty="0">
              <a:solidFill>
                <a:srgbClr val="0055A0">
                  <a:tint val="75000"/>
                </a:srgbClr>
              </a:solidFill>
              <a:latin typeface="Arial"/>
            </a:endParaRPr>
          </a:p>
        </p:txBody>
      </p:sp>
      <p:cxnSp>
        <p:nvCxnSpPr>
          <p:cNvPr id="9" name="Straight Arrow Connector 8"/>
          <p:cNvCxnSpPr/>
          <p:nvPr/>
        </p:nvCxnSpPr>
        <p:spPr>
          <a:xfrm flipH="1">
            <a:off x="1467275" y="1498919"/>
            <a:ext cx="891526" cy="538471"/>
          </a:xfrm>
          <a:prstGeom prst="straightConnector1">
            <a:avLst/>
          </a:prstGeom>
          <a:ln>
            <a:solidFill>
              <a:schemeClr val="accent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561298" y="2037390"/>
            <a:ext cx="0" cy="648260"/>
          </a:xfrm>
          <a:prstGeom prst="straightConnector1">
            <a:avLst/>
          </a:prstGeom>
          <a:ln>
            <a:solidFill>
              <a:schemeClr val="accent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763795" y="1498919"/>
            <a:ext cx="891526" cy="538471"/>
          </a:xfrm>
          <a:prstGeom prst="straightConnector1">
            <a:avLst/>
          </a:prstGeom>
          <a:ln>
            <a:solidFill>
              <a:schemeClr val="accent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82600" y="2097889"/>
            <a:ext cx="1851950" cy="646331"/>
          </a:xfrm>
          <a:prstGeom prst="rect">
            <a:avLst/>
          </a:prstGeom>
          <a:noFill/>
        </p:spPr>
        <p:txBody>
          <a:bodyPr wrap="square" rtlCol="0">
            <a:spAutoFit/>
          </a:bodyPr>
          <a:lstStyle/>
          <a:p>
            <a:pPr algn="ctr"/>
            <a:r>
              <a:rPr lang="en-US" b="1" dirty="0" smtClean="0">
                <a:solidFill>
                  <a:schemeClr val="accent2">
                    <a:lumMod val="75000"/>
                  </a:schemeClr>
                </a:solidFill>
              </a:rPr>
              <a:t>Residual gas ionization</a:t>
            </a:r>
            <a:endParaRPr lang="en-US" b="1" dirty="0">
              <a:solidFill>
                <a:schemeClr val="accent2">
                  <a:lumMod val="75000"/>
                </a:schemeClr>
              </a:solidFill>
            </a:endParaRPr>
          </a:p>
        </p:txBody>
      </p:sp>
      <p:sp>
        <p:nvSpPr>
          <p:cNvPr id="16" name="TextBox 15"/>
          <p:cNvSpPr txBox="1"/>
          <p:nvPr/>
        </p:nvSpPr>
        <p:spPr>
          <a:xfrm>
            <a:off x="3147258" y="2685650"/>
            <a:ext cx="2883749" cy="646331"/>
          </a:xfrm>
          <a:prstGeom prst="rect">
            <a:avLst/>
          </a:prstGeom>
          <a:noFill/>
        </p:spPr>
        <p:txBody>
          <a:bodyPr wrap="square" rtlCol="0">
            <a:spAutoFit/>
          </a:bodyPr>
          <a:lstStyle/>
          <a:p>
            <a:pPr algn="ctr"/>
            <a:r>
              <a:rPr lang="en-US" b="1" dirty="0" smtClean="0">
                <a:solidFill>
                  <a:schemeClr val="accent2">
                    <a:lumMod val="75000"/>
                  </a:schemeClr>
                </a:solidFill>
              </a:rPr>
              <a:t>Photoelectrons from synchrotron radiation </a:t>
            </a:r>
            <a:endParaRPr lang="en-US" b="1" dirty="0">
              <a:solidFill>
                <a:schemeClr val="accent2">
                  <a:lumMod val="75000"/>
                </a:schemeClr>
              </a:solidFill>
            </a:endParaRPr>
          </a:p>
        </p:txBody>
      </p:sp>
      <p:sp>
        <p:nvSpPr>
          <p:cNvPr id="17" name="TextBox 16"/>
          <p:cNvSpPr txBox="1"/>
          <p:nvPr/>
        </p:nvSpPr>
        <p:spPr>
          <a:xfrm>
            <a:off x="6520450" y="2097889"/>
            <a:ext cx="2642885" cy="646331"/>
          </a:xfrm>
          <a:prstGeom prst="rect">
            <a:avLst/>
          </a:prstGeom>
          <a:noFill/>
        </p:spPr>
        <p:txBody>
          <a:bodyPr wrap="square" rtlCol="0">
            <a:spAutoFit/>
          </a:bodyPr>
          <a:lstStyle/>
          <a:p>
            <a:pPr algn="ctr"/>
            <a:r>
              <a:rPr lang="en-US" b="1" dirty="0" smtClean="0">
                <a:solidFill>
                  <a:schemeClr val="accent2">
                    <a:lumMod val="75000"/>
                  </a:schemeClr>
                </a:solidFill>
              </a:rPr>
              <a:t>Desorption from the losses on the wall</a:t>
            </a:r>
            <a:endParaRPr lang="en-US" b="1" dirty="0">
              <a:solidFill>
                <a:schemeClr val="accent2">
                  <a:lumMod val="75000"/>
                </a:schemeClr>
              </a:solidFill>
            </a:endParaRPr>
          </a:p>
        </p:txBody>
      </p:sp>
      <p:sp>
        <p:nvSpPr>
          <p:cNvPr id="3" name="Footer Placeholder 2"/>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19" name="Rounded Rectangle 18"/>
          <p:cNvSpPr/>
          <p:nvPr/>
        </p:nvSpPr>
        <p:spPr>
          <a:xfrm>
            <a:off x="2369503" y="960447"/>
            <a:ext cx="4404994" cy="1076943"/>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Generation of electrons inside the vacuum chamber </a:t>
            </a:r>
          </a:p>
          <a:p>
            <a:pPr algn="ctr"/>
            <a:r>
              <a:rPr lang="en-US" b="1" dirty="0" smtClean="0"/>
              <a:t>(primary, or seed, electrons)</a:t>
            </a:r>
            <a:endParaRPr lang="en-US" b="1" dirty="0"/>
          </a:p>
        </p:txBody>
      </p:sp>
    </p:spTree>
    <p:extLst>
      <p:ext uri="{BB962C8B-B14F-4D97-AF65-F5344CB8AC3E}">
        <p14:creationId xmlns:p14="http://schemas.microsoft.com/office/powerpoint/2010/main" val="29175948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Electron cloud formation in a vacuum pipe</a:t>
            </a:r>
            <a:endParaRPr lang="en-US" b="1" dirty="0">
              <a:solidFill>
                <a:srgbClr val="FF0000"/>
              </a:solidFill>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25</a:t>
            </a:fld>
            <a:endParaRPr lang="en-US"/>
          </a:p>
        </p:txBody>
      </p:sp>
      <p:sp>
        <p:nvSpPr>
          <p:cNvPr id="8"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25</a:t>
            </a:fld>
            <a:endParaRPr lang="en-US" dirty="0">
              <a:solidFill>
                <a:srgbClr val="0055A0">
                  <a:tint val="75000"/>
                </a:srgbClr>
              </a:solidFill>
              <a:latin typeface="Arial"/>
            </a:endParaRPr>
          </a:p>
        </p:txBody>
      </p:sp>
      <p:sp>
        <p:nvSpPr>
          <p:cNvPr id="4" name="Rounded Rectangle 3"/>
          <p:cNvSpPr/>
          <p:nvPr/>
        </p:nvSpPr>
        <p:spPr>
          <a:xfrm>
            <a:off x="2369503" y="960447"/>
            <a:ext cx="4404994" cy="1076943"/>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Generation of electrons inside the vacuum chamber </a:t>
            </a:r>
          </a:p>
          <a:p>
            <a:pPr algn="ctr"/>
            <a:r>
              <a:rPr lang="en-US" b="1" dirty="0" smtClean="0"/>
              <a:t>(primary, or seed, electrons)</a:t>
            </a:r>
            <a:endParaRPr lang="en-US" b="1" dirty="0"/>
          </a:p>
        </p:txBody>
      </p:sp>
      <p:sp>
        <p:nvSpPr>
          <p:cNvPr id="3" name="Down Arrow 2"/>
          <p:cNvSpPr/>
          <p:nvPr/>
        </p:nvSpPr>
        <p:spPr>
          <a:xfrm>
            <a:off x="4228067" y="2156458"/>
            <a:ext cx="687867" cy="595341"/>
          </a:xfrm>
          <a:prstGeom prst="downArrow">
            <a:avLst/>
          </a:prstGeom>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Footer Placeholder 4"/>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pic>
        <p:nvPicPr>
          <p:cNvPr id="9" name="Picture 7" descr="seys.pdf                                                       00052080Macintosh HD                   BC25E8C6:"/>
          <p:cNvPicPr>
            <a:picLocks noChangeAspect="1" noChangeArrowheads="1"/>
          </p:cNvPicPr>
          <p:nvPr/>
        </p:nvPicPr>
        <p:blipFill>
          <a:blip r:embed="rId2">
            <a:lum bright="-40000" contrast="58000"/>
          </a:blip>
          <a:srcRect l="6734" t="9513" r="9764" b="5708"/>
          <a:stretch>
            <a:fillRect/>
          </a:stretch>
        </p:blipFill>
        <p:spPr bwMode="auto">
          <a:xfrm>
            <a:off x="645795" y="3765609"/>
            <a:ext cx="3302244" cy="2374257"/>
          </a:xfrm>
          <a:prstGeom prst="rect">
            <a:avLst/>
          </a:prstGeom>
          <a:noFill/>
        </p:spPr>
      </p:pic>
      <p:cxnSp>
        <p:nvCxnSpPr>
          <p:cNvPr id="10" name="Straight Connector 9"/>
          <p:cNvCxnSpPr/>
          <p:nvPr/>
        </p:nvCxnSpPr>
        <p:spPr>
          <a:xfrm>
            <a:off x="5102037" y="4389382"/>
            <a:ext cx="2438400" cy="1588"/>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flipH="1" flipV="1">
            <a:off x="5293331" y="4656876"/>
            <a:ext cx="989012" cy="457200"/>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5389150" y="5427463"/>
            <a:ext cx="212440" cy="200606"/>
          </a:xfrm>
          <a:prstGeom prst="ellipse">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rot="5400000">
            <a:off x="5026438" y="5071456"/>
            <a:ext cx="1979998" cy="1588"/>
          </a:xfrm>
          <a:prstGeom prst="line">
            <a:avLst/>
          </a:prstGeom>
          <a:ln w="6350" cap="flat" cmpd="sng" algn="ctr">
            <a:solidFill>
              <a:schemeClr val="tx1"/>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04349" y="5141391"/>
            <a:ext cx="520200" cy="323165"/>
          </a:xfrm>
          <a:prstGeom prst="rect">
            <a:avLst/>
          </a:prstGeom>
          <a:noFill/>
        </p:spPr>
        <p:txBody>
          <a:bodyPr wrap="square" rtlCol="0">
            <a:spAutoFit/>
          </a:bodyPr>
          <a:lstStyle/>
          <a:p>
            <a:r>
              <a:rPr lang="en-US" sz="1500" dirty="0" smtClean="0">
                <a:solidFill>
                  <a:srgbClr val="0000FF"/>
                </a:solidFill>
              </a:rPr>
              <a:t>E</a:t>
            </a:r>
            <a:endParaRPr lang="en-US" sz="1500" dirty="0">
              <a:solidFill>
                <a:srgbClr val="0000FF"/>
              </a:solidFill>
            </a:endParaRPr>
          </a:p>
        </p:txBody>
      </p:sp>
      <p:sp>
        <p:nvSpPr>
          <p:cNvPr id="15" name="Freeform 14"/>
          <p:cNvSpPr/>
          <p:nvPr/>
        </p:nvSpPr>
        <p:spPr>
          <a:xfrm>
            <a:off x="5821059" y="4809026"/>
            <a:ext cx="189913" cy="83091"/>
          </a:xfrm>
          <a:custGeom>
            <a:avLst/>
            <a:gdLst>
              <a:gd name="connsiteX0" fmla="*/ 0 w 189913"/>
              <a:gd name="connsiteY0" fmla="*/ 0 h 83091"/>
              <a:gd name="connsiteX1" fmla="*/ 83087 w 189913"/>
              <a:gd name="connsiteY1" fmla="*/ 71221 h 83091"/>
              <a:gd name="connsiteX2" fmla="*/ 189913 w 189913"/>
              <a:gd name="connsiteY2" fmla="*/ 71221 h 83091"/>
            </a:gdLst>
            <a:ahLst/>
            <a:cxnLst>
              <a:cxn ang="0">
                <a:pos x="connsiteX0" y="connsiteY0"/>
              </a:cxn>
              <a:cxn ang="0">
                <a:pos x="connsiteX1" y="connsiteY1"/>
              </a:cxn>
              <a:cxn ang="0">
                <a:pos x="connsiteX2" y="connsiteY2"/>
              </a:cxn>
            </a:cxnLst>
            <a:rect l="l" t="t" r="r" b="b"/>
            <a:pathLst>
              <a:path w="189913" h="83091">
                <a:moveTo>
                  <a:pt x="0" y="0"/>
                </a:moveTo>
                <a:cubicBezTo>
                  <a:pt x="25717" y="29675"/>
                  <a:pt x="51435" y="59351"/>
                  <a:pt x="83087" y="71221"/>
                </a:cubicBezTo>
                <a:cubicBezTo>
                  <a:pt x="114739" y="83091"/>
                  <a:pt x="152326" y="77156"/>
                  <a:pt x="189913" y="71221"/>
                </a:cubicBezTo>
              </a:path>
            </a:pathLst>
          </a:custGeom>
          <a:ln w="95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5715082" y="4844637"/>
            <a:ext cx="307760" cy="323165"/>
          </a:xfrm>
          <a:prstGeom prst="rect">
            <a:avLst/>
          </a:prstGeom>
          <a:noFill/>
        </p:spPr>
        <p:txBody>
          <a:bodyPr wrap="square" rtlCol="0">
            <a:spAutoFit/>
          </a:bodyPr>
          <a:lstStyle/>
          <a:p>
            <a:r>
              <a:rPr lang="en-US" sz="1500" dirty="0" err="1" smtClean="0">
                <a:latin typeface="Symbol" charset="2"/>
                <a:cs typeface="Symbol" charset="2"/>
              </a:rPr>
              <a:t>q</a:t>
            </a:r>
            <a:endParaRPr lang="en-US" sz="1500" dirty="0">
              <a:latin typeface="Symbol" charset="2"/>
              <a:cs typeface="Symbol" charset="2"/>
            </a:endParaRPr>
          </a:p>
        </p:txBody>
      </p:sp>
      <p:grpSp>
        <p:nvGrpSpPr>
          <p:cNvPr id="17" name="Group 47"/>
          <p:cNvGrpSpPr/>
          <p:nvPr/>
        </p:nvGrpSpPr>
        <p:grpSpPr>
          <a:xfrm>
            <a:off x="6016437" y="4390970"/>
            <a:ext cx="1818438" cy="944329"/>
            <a:chOff x="7162800" y="1754188"/>
            <a:chExt cx="1818438" cy="944329"/>
          </a:xfrm>
        </p:grpSpPr>
        <p:grpSp>
          <p:nvGrpSpPr>
            <p:cNvPr id="19" name="Group 42"/>
            <p:cNvGrpSpPr/>
            <p:nvPr/>
          </p:nvGrpSpPr>
          <p:grpSpPr>
            <a:xfrm>
              <a:off x="7162800" y="1754188"/>
              <a:ext cx="1410379" cy="666175"/>
              <a:chOff x="7162800" y="1754188"/>
              <a:chExt cx="1410379" cy="666175"/>
            </a:xfrm>
          </p:grpSpPr>
          <p:sp>
            <p:nvSpPr>
              <p:cNvPr id="21" name="Oval 20"/>
              <p:cNvSpPr/>
              <p:nvPr/>
            </p:nvSpPr>
            <p:spPr>
              <a:xfrm>
                <a:off x="7543800" y="2161594"/>
                <a:ext cx="212440" cy="200606"/>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8360739" y="2219757"/>
                <a:ext cx="212440" cy="200606"/>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rot="16200000" flipH="1">
                <a:off x="7149597" y="1767391"/>
                <a:ext cx="407406" cy="3810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7162800" y="1754188"/>
                <a:ext cx="1122142" cy="50114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7834875" y="2421518"/>
              <a:ext cx="1146363" cy="276999"/>
            </a:xfrm>
            <a:prstGeom prst="rect">
              <a:avLst/>
            </a:prstGeom>
            <a:noFill/>
          </p:spPr>
          <p:txBody>
            <a:bodyPr wrap="square" rtlCol="0">
              <a:spAutoFit/>
            </a:bodyPr>
            <a:lstStyle/>
            <a:p>
              <a:r>
                <a:rPr lang="en-US" sz="1200" dirty="0" err="1" smtClean="0">
                  <a:solidFill>
                    <a:srgbClr val="FF0000"/>
                  </a:solidFill>
                </a:rPr>
                <a:t>secondaries</a:t>
              </a:r>
              <a:endParaRPr lang="en-US" sz="1200" dirty="0">
                <a:solidFill>
                  <a:srgbClr val="FF0000"/>
                </a:solidFill>
              </a:endParaRPr>
            </a:p>
          </p:txBody>
        </p:sp>
      </p:grpSp>
      <p:grpSp>
        <p:nvGrpSpPr>
          <p:cNvPr id="25" name="Group 46"/>
          <p:cNvGrpSpPr/>
          <p:nvPr/>
        </p:nvGrpSpPr>
        <p:grpSpPr>
          <a:xfrm>
            <a:off x="6022842" y="4438451"/>
            <a:ext cx="1132187" cy="1686893"/>
            <a:chOff x="7169205" y="1801669"/>
            <a:chExt cx="1132187" cy="1686893"/>
          </a:xfrm>
        </p:grpSpPr>
        <p:grpSp>
          <p:nvGrpSpPr>
            <p:cNvPr id="26" name="Group 43"/>
            <p:cNvGrpSpPr/>
            <p:nvPr/>
          </p:nvGrpSpPr>
          <p:grpSpPr>
            <a:xfrm>
              <a:off x="7169205" y="1801669"/>
              <a:ext cx="640225" cy="1222559"/>
              <a:chOff x="7169205" y="1801669"/>
              <a:chExt cx="640225" cy="1222559"/>
            </a:xfrm>
          </p:grpSpPr>
          <p:cxnSp>
            <p:nvCxnSpPr>
              <p:cNvPr id="28" name="Straight Arrow Connector 27"/>
              <p:cNvCxnSpPr/>
              <p:nvPr/>
            </p:nvCxnSpPr>
            <p:spPr>
              <a:xfrm rot="16200000" flipH="1">
                <a:off x="6903299" y="2067575"/>
                <a:ext cx="989012" cy="45720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7596990" y="2823622"/>
                <a:ext cx="212440" cy="200606"/>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TextBox 26"/>
            <p:cNvSpPr txBox="1"/>
            <p:nvPr/>
          </p:nvSpPr>
          <p:spPr>
            <a:xfrm>
              <a:off x="7354746" y="3026897"/>
              <a:ext cx="946646" cy="461665"/>
            </a:xfrm>
            <a:prstGeom prst="rect">
              <a:avLst/>
            </a:prstGeom>
            <a:noFill/>
          </p:spPr>
          <p:txBody>
            <a:bodyPr wrap="square" rtlCol="0">
              <a:spAutoFit/>
            </a:bodyPr>
            <a:lstStyle/>
            <a:p>
              <a:r>
                <a:rPr lang="en-US" sz="1200" dirty="0" smtClean="0">
                  <a:solidFill>
                    <a:srgbClr val="008000"/>
                  </a:solidFill>
                </a:rPr>
                <a:t>elastically reflected</a:t>
              </a:r>
              <a:endParaRPr lang="en-US" sz="1200" dirty="0">
                <a:solidFill>
                  <a:srgbClr val="008000"/>
                </a:solidFill>
              </a:endParaRPr>
            </a:p>
          </p:txBody>
        </p:sp>
      </p:grpSp>
      <p:sp>
        <p:nvSpPr>
          <p:cNvPr id="34" name="Rounded Rectangle 33"/>
          <p:cNvSpPr/>
          <p:nvPr/>
        </p:nvSpPr>
        <p:spPr>
          <a:xfrm>
            <a:off x="1381494" y="2831179"/>
            <a:ext cx="6381013" cy="928021"/>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b="1" dirty="0" smtClean="0"/>
              <a:t>Acceleration of primary </a:t>
            </a:r>
            <a:r>
              <a:rPr lang="en-US" b="1" dirty="0"/>
              <a:t>electrons </a:t>
            </a:r>
            <a:r>
              <a:rPr lang="en-US" b="1" dirty="0" smtClean="0"/>
              <a:t>in </a:t>
            </a:r>
            <a:r>
              <a:rPr lang="en-US" b="1" dirty="0"/>
              <a:t>the beam </a:t>
            </a:r>
            <a:r>
              <a:rPr lang="en-US" b="1" dirty="0" smtClean="0"/>
              <a:t>field</a:t>
            </a:r>
          </a:p>
          <a:p>
            <a:pPr marL="285750" indent="-285750">
              <a:buFont typeface="Arial"/>
              <a:buChar char="•"/>
            </a:pPr>
            <a:r>
              <a:rPr lang="en-US" b="1" dirty="0" smtClean="0"/>
              <a:t>Secondary electron production when hitting the wall</a:t>
            </a:r>
          </a:p>
          <a:p>
            <a:pPr marL="285750" indent="-285750">
              <a:buFont typeface="Arial"/>
              <a:buChar char="•"/>
            </a:pPr>
            <a:endParaRPr lang="en-US" b="1" dirty="0" smtClean="0"/>
          </a:p>
        </p:txBody>
      </p:sp>
    </p:spTree>
    <p:extLst>
      <p:ext uri="{BB962C8B-B14F-4D97-AF65-F5344CB8AC3E}">
        <p14:creationId xmlns:p14="http://schemas.microsoft.com/office/powerpoint/2010/main" val="25959339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Electron cloud formation in a vacuum pipe</a:t>
            </a:r>
            <a:endParaRPr lang="en-US" b="1" dirty="0">
              <a:solidFill>
                <a:srgbClr val="FF0000"/>
              </a:solidFill>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26</a:t>
            </a:fld>
            <a:endParaRPr lang="en-US"/>
          </a:p>
        </p:txBody>
      </p:sp>
      <p:sp>
        <p:nvSpPr>
          <p:cNvPr id="8"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26</a:t>
            </a:fld>
            <a:endParaRPr lang="en-US" dirty="0">
              <a:solidFill>
                <a:srgbClr val="0055A0">
                  <a:tint val="75000"/>
                </a:srgbClr>
              </a:solidFill>
              <a:latin typeface="Arial"/>
            </a:endParaRPr>
          </a:p>
        </p:txBody>
      </p:sp>
      <p:sp>
        <p:nvSpPr>
          <p:cNvPr id="5" name="Footer Placeholder 4"/>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737" y="3898335"/>
            <a:ext cx="7637434" cy="2173488"/>
          </a:xfrm>
          <a:prstGeom prst="rect">
            <a:avLst/>
          </a:prstGeom>
        </p:spPr>
      </p:pic>
      <p:sp>
        <p:nvSpPr>
          <p:cNvPr id="10" name="Rounded Rectangle 9"/>
          <p:cNvSpPr/>
          <p:nvPr/>
        </p:nvSpPr>
        <p:spPr>
          <a:xfrm>
            <a:off x="2369503" y="960447"/>
            <a:ext cx="4404994" cy="1076943"/>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Generation of electrons inside the vacuum chamber </a:t>
            </a:r>
          </a:p>
          <a:p>
            <a:pPr algn="ctr"/>
            <a:r>
              <a:rPr lang="en-US" b="1" dirty="0" smtClean="0"/>
              <a:t>(primary, or seed, electrons)</a:t>
            </a:r>
            <a:endParaRPr lang="en-US" b="1" dirty="0"/>
          </a:p>
        </p:txBody>
      </p:sp>
      <p:sp>
        <p:nvSpPr>
          <p:cNvPr id="12" name="Down Arrow 11"/>
          <p:cNvSpPr/>
          <p:nvPr/>
        </p:nvSpPr>
        <p:spPr>
          <a:xfrm>
            <a:off x="4228067" y="2156458"/>
            <a:ext cx="687867" cy="595341"/>
          </a:xfrm>
          <a:prstGeom prst="downArrow">
            <a:avLst/>
          </a:prstGeom>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 name="Rounded Rectangle 14"/>
          <p:cNvSpPr/>
          <p:nvPr/>
        </p:nvSpPr>
        <p:spPr>
          <a:xfrm>
            <a:off x="1381494" y="2831179"/>
            <a:ext cx="6381013" cy="928021"/>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b="1" dirty="0" smtClean="0"/>
              <a:t>Acceleration of primary </a:t>
            </a:r>
            <a:r>
              <a:rPr lang="en-US" b="1" dirty="0"/>
              <a:t>electrons </a:t>
            </a:r>
            <a:r>
              <a:rPr lang="en-US" b="1" dirty="0" smtClean="0"/>
              <a:t>in </a:t>
            </a:r>
            <a:r>
              <a:rPr lang="en-US" b="1" dirty="0"/>
              <a:t>the beam </a:t>
            </a:r>
            <a:r>
              <a:rPr lang="en-US" b="1" dirty="0" smtClean="0"/>
              <a:t>field</a:t>
            </a:r>
          </a:p>
          <a:p>
            <a:pPr marL="285750" indent="-285750">
              <a:buFont typeface="Arial"/>
              <a:buChar char="•"/>
            </a:pPr>
            <a:r>
              <a:rPr lang="en-US" b="1" dirty="0" smtClean="0"/>
              <a:t>Secondary electron production when hitting the wall</a:t>
            </a:r>
          </a:p>
          <a:p>
            <a:pPr marL="285750" indent="-285750">
              <a:buFont typeface="Arial"/>
              <a:buChar char="•"/>
            </a:pPr>
            <a:r>
              <a:rPr lang="en-US" b="1" dirty="0">
                <a:solidFill>
                  <a:schemeClr val="bg1"/>
                </a:solidFill>
              </a:rPr>
              <a:t>Avalanche electron </a:t>
            </a:r>
            <a:r>
              <a:rPr lang="en-US" b="1" dirty="0" smtClean="0">
                <a:solidFill>
                  <a:schemeClr val="bg1"/>
                </a:solidFill>
              </a:rPr>
              <a:t>multiplication</a:t>
            </a:r>
            <a:endParaRPr lang="en-US" b="1" dirty="0">
              <a:solidFill>
                <a:schemeClr val="bg1"/>
              </a:solidFill>
            </a:endParaRPr>
          </a:p>
        </p:txBody>
      </p:sp>
    </p:spTree>
    <p:extLst>
      <p:ext uri="{BB962C8B-B14F-4D97-AF65-F5344CB8AC3E}">
        <p14:creationId xmlns:p14="http://schemas.microsoft.com/office/powerpoint/2010/main" val="22107425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Electron cloud formation in a vacuum pipe</a:t>
            </a:r>
            <a:endParaRPr lang="en-US" b="1" dirty="0">
              <a:solidFill>
                <a:srgbClr val="FF0000"/>
              </a:solidFill>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27</a:t>
            </a:fld>
            <a:endParaRPr lang="en-US"/>
          </a:p>
        </p:txBody>
      </p:sp>
      <p:sp>
        <p:nvSpPr>
          <p:cNvPr id="8"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27</a:t>
            </a:fld>
            <a:endParaRPr lang="en-US" dirty="0">
              <a:solidFill>
                <a:srgbClr val="0055A0">
                  <a:tint val="75000"/>
                </a:srgbClr>
              </a:solidFill>
              <a:latin typeface="Arial"/>
            </a:endParaRPr>
          </a:p>
        </p:txBody>
      </p:sp>
      <p:sp>
        <p:nvSpPr>
          <p:cNvPr id="9" name="Down Arrow 8"/>
          <p:cNvSpPr/>
          <p:nvPr/>
        </p:nvSpPr>
        <p:spPr>
          <a:xfrm>
            <a:off x="4228067" y="3830286"/>
            <a:ext cx="687867" cy="595341"/>
          </a:xfrm>
          <a:prstGeom prst="downArrow">
            <a:avLst/>
          </a:prstGeom>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Rounded Rectangle 9"/>
          <p:cNvSpPr/>
          <p:nvPr/>
        </p:nvSpPr>
        <p:spPr>
          <a:xfrm>
            <a:off x="1278177" y="4584385"/>
            <a:ext cx="6587647" cy="1051511"/>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After the passage of several bunches, the electron distribution inside the chamber reaches a stationary state (electron cloud)</a:t>
            </a:r>
            <a:endParaRPr lang="en-US" b="1" dirty="0">
              <a:solidFill>
                <a:schemeClr val="bg1"/>
              </a:solidFill>
            </a:endParaRPr>
          </a:p>
        </p:txBody>
      </p:sp>
      <p:sp>
        <p:nvSpPr>
          <p:cNvPr id="5" name="Footer Placeholder 4"/>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11" name="Rounded Rectangle 10"/>
          <p:cNvSpPr/>
          <p:nvPr/>
        </p:nvSpPr>
        <p:spPr>
          <a:xfrm>
            <a:off x="2369503" y="960447"/>
            <a:ext cx="4404994" cy="1076943"/>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Generation of electrons inside the vacuum chamber </a:t>
            </a:r>
          </a:p>
          <a:p>
            <a:pPr algn="ctr"/>
            <a:r>
              <a:rPr lang="en-US" b="1" dirty="0" smtClean="0"/>
              <a:t>(primary, or seed, electrons)</a:t>
            </a:r>
            <a:endParaRPr lang="en-US" b="1" dirty="0"/>
          </a:p>
        </p:txBody>
      </p:sp>
      <p:sp>
        <p:nvSpPr>
          <p:cNvPr id="12" name="Down Arrow 11"/>
          <p:cNvSpPr/>
          <p:nvPr/>
        </p:nvSpPr>
        <p:spPr>
          <a:xfrm>
            <a:off x="4228067" y="2156458"/>
            <a:ext cx="687867" cy="595341"/>
          </a:xfrm>
          <a:prstGeom prst="downArrow">
            <a:avLst/>
          </a:prstGeom>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 name="Rounded Rectangle 12"/>
          <p:cNvSpPr/>
          <p:nvPr/>
        </p:nvSpPr>
        <p:spPr>
          <a:xfrm>
            <a:off x="1381494" y="2831179"/>
            <a:ext cx="6381013" cy="928021"/>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b="1" dirty="0" smtClean="0"/>
              <a:t>Acceleration of primary </a:t>
            </a:r>
            <a:r>
              <a:rPr lang="en-US" b="1" dirty="0"/>
              <a:t>electrons </a:t>
            </a:r>
            <a:r>
              <a:rPr lang="en-US" b="1" dirty="0" smtClean="0"/>
              <a:t>in </a:t>
            </a:r>
            <a:r>
              <a:rPr lang="en-US" b="1" dirty="0"/>
              <a:t>the beam </a:t>
            </a:r>
            <a:r>
              <a:rPr lang="en-US" b="1" dirty="0" smtClean="0"/>
              <a:t>field</a:t>
            </a:r>
          </a:p>
          <a:p>
            <a:pPr marL="285750" indent="-285750">
              <a:buFont typeface="Arial"/>
              <a:buChar char="•"/>
            </a:pPr>
            <a:r>
              <a:rPr lang="en-US" b="1" dirty="0" smtClean="0"/>
              <a:t>Secondary electron production when hitting the wall</a:t>
            </a:r>
          </a:p>
          <a:p>
            <a:pPr marL="285750" indent="-285750">
              <a:buFont typeface="Arial"/>
              <a:buChar char="•"/>
            </a:pPr>
            <a:r>
              <a:rPr lang="en-US" b="1" dirty="0">
                <a:solidFill>
                  <a:schemeClr val="bg1"/>
                </a:solidFill>
              </a:rPr>
              <a:t>Avalanche electron </a:t>
            </a:r>
            <a:r>
              <a:rPr lang="en-US" b="1" dirty="0" smtClean="0">
                <a:solidFill>
                  <a:schemeClr val="bg1"/>
                </a:solidFill>
              </a:rPr>
              <a:t>multiplication</a:t>
            </a:r>
            <a:endParaRPr lang="en-US" b="1" dirty="0">
              <a:solidFill>
                <a:schemeClr val="bg1"/>
              </a:solidFill>
            </a:endParaRPr>
          </a:p>
        </p:txBody>
      </p:sp>
    </p:spTree>
    <p:extLst>
      <p:ext uri="{BB962C8B-B14F-4D97-AF65-F5344CB8AC3E}">
        <p14:creationId xmlns:p14="http://schemas.microsoft.com/office/powerpoint/2010/main" val="21902393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Electron cloud formation in a vacuum pipe</a:t>
            </a:r>
            <a:endParaRPr lang="en-US" b="1" dirty="0">
              <a:solidFill>
                <a:srgbClr val="FF0000"/>
              </a:solidFill>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28</a:t>
            </a:fld>
            <a:endParaRPr lang="en-US"/>
          </a:p>
        </p:txBody>
      </p:sp>
      <p:sp>
        <p:nvSpPr>
          <p:cNvPr id="8"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28</a:t>
            </a:fld>
            <a:endParaRPr lang="en-US" dirty="0">
              <a:solidFill>
                <a:srgbClr val="0055A0">
                  <a:tint val="75000"/>
                </a:srgbClr>
              </a:solidFill>
              <a:latin typeface="Arial"/>
            </a:endParaRPr>
          </a:p>
        </p:txBody>
      </p:sp>
      <p:sp>
        <p:nvSpPr>
          <p:cNvPr id="9" name="Down Arrow 8"/>
          <p:cNvSpPr/>
          <p:nvPr/>
        </p:nvSpPr>
        <p:spPr>
          <a:xfrm>
            <a:off x="4228067" y="3830286"/>
            <a:ext cx="687867" cy="595341"/>
          </a:xfrm>
          <a:prstGeom prst="downArrow">
            <a:avLst/>
          </a:prstGeom>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Rounded Rectangle 9"/>
          <p:cNvSpPr/>
          <p:nvPr/>
        </p:nvSpPr>
        <p:spPr>
          <a:xfrm>
            <a:off x="1278177" y="4584385"/>
            <a:ext cx="6587647" cy="1051511"/>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After the passage of several bunches, the electron distribution inside the chamber reaches a stationary state (electron cloud)</a:t>
            </a:r>
            <a:endParaRPr lang="en-US" b="1" dirty="0">
              <a:solidFill>
                <a:schemeClr val="bg1"/>
              </a:solidFill>
            </a:endParaRPr>
          </a:p>
        </p:txBody>
      </p:sp>
      <p:sp>
        <p:nvSpPr>
          <p:cNvPr id="5" name="Footer Placeholder 4"/>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11" name="Rounded Rectangle 10"/>
          <p:cNvSpPr/>
          <p:nvPr/>
        </p:nvSpPr>
        <p:spPr>
          <a:xfrm>
            <a:off x="2369503" y="960447"/>
            <a:ext cx="4404994" cy="1076943"/>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Generation of electrons inside the vacuum chamber </a:t>
            </a:r>
          </a:p>
          <a:p>
            <a:pPr algn="ctr"/>
            <a:r>
              <a:rPr lang="en-US" b="1" dirty="0" smtClean="0"/>
              <a:t>(primary, or seed, electrons)</a:t>
            </a:r>
            <a:endParaRPr lang="en-US" b="1" dirty="0"/>
          </a:p>
        </p:txBody>
      </p:sp>
      <p:sp>
        <p:nvSpPr>
          <p:cNvPr id="12" name="Down Arrow 11"/>
          <p:cNvSpPr/>
          <p:nvPr/>
        </p:nvSpPr>
        <p:spPr>
          <a:xfrm>
            <a:off x="4228067" y="2156458"/>
            <a:ext cx="687867" cy="595341"/>
          </a:xfrm>
          <a:prstGeom prst="downArrow">
            <a:avLst/>
          </a:prstGeom>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 name="Rounded Rectangle 12"/>
          <p:cNvSpPr/>
          <p:nvPr/>
        </p:nvSpPr>
        <p:spPr>
          <a:xfrm>
            <a:off x="1381494" y="2831179"/>
            <a:ext cx="6381013" cy="928021"/>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b="1" dirty="0" smtClean="0"/>
              <a:t>Acceleration of primary </a:t>
            </a:r>
            <a:r>
              <a:rPr lang="en-US" b="1" dirty="0"/>
              <a:t>electrons </a:t>
            </a:r>
            <a:r>
              <a:rPr lang="en-US" b="1" dirty="0" smtClean="0"/>
              <a:t>in </a:t>
            </a:r>
            <a:r>
              <a:rPr lang="en-US" b="1" dirty="0"/>
              <a:t>the beam </a:t>
            </a:r>
            <a:r>
              <a:rPr lang="en-US" b="1" dirty="0" smtClean="0"/>
              <a:t>field</a:t>
            </a:r>
          </a:p>
          <a:p>
            <a:pPr marL="285750" indent="-285750">
              <a:buFont typeface="Arial"/>
              <a:buChar char="•"/>
            </a:pPr>
            <a:r>
              <a:rPr lang="en-US" b="1" dirty="0" smtClean="0"/>
              <a:t>Secondary electron production when hitting the wall</a:t>
            </a:r>
          </a:p>
          <a:p>
            <a:pPr marL="285750" indent="-285750">
              <a:buFont typeface="Arial"/>
              <a:buChar char="•"/>
            </a:pPr>
            <a:r>
              <a:rPr lang="en-US" b="1" dirty="0">
                <a:solidFill>
                  <a:schemeClr val="bg1"/>
                </a:solidFill>
              </a:rPr>
              <a:t>Avalanche electron </a:t>
            </a:r>
            <a:r>
              <a:rPr lang="en-US" b="1" dirty="0" smtClean="0">
                <a:solidFill>
                  <a:schemeClr val="bg1"/>
                </a:solidFill>
              </a:rPr>
              <a:t>multiplication</a:t>
            </a:r>
            <a:endParaRPr lang="en-US" b="1" dirty="0">
              <a:solidFill>
                <a:schemeClr val="bg1"/>
              </a:solidFill>
            </a:endParaRPr>
          </a:p>
        </p:txBody>
      </p:sp>
      <p:pic>
        <p:nvPicPr>
          <p:cNvPr id="16" name="Picture 15"/>
          <p:cNvPicPr>
            <a:picLocks noChangeAspect="1"/>
          </p:cNvPicPr>
          <p:nvPr/>
        </p:nvPicPr>
        <p:blipFill rotWithShape="1">
          <a:blip r:embed="rId2"/>
          <a:srcRect l="43164" t="10293"/>
          <a:stretch/>
        </p:blipFill>
        <p:spPr>
          <a:xfrm>
            <a:off x="1645032" y="913066"/>
            <a:ext cx="5853936" cy="3512561"/>
          </a:xfrm>
          <a:prstGeom prst="rect">
            <a:avLst/>
          </a:prstGeom>
          <a:ln>
            <a:solidFill>
              <a:srgbClr val="262626"/>
            </a:solidFill>
          </a:ln>
        </p:spPr>
      </p:pic>
    </p:spTree>
    <p:extLst>
      <p:ext uri="{BB962C8B-B14F-4D97-AF65-F5344CB8AC3E}">
        <p14:creationId xmlns:p14="http://schemas.microsoft.com/office/powerpoint/2010/main" val="169011983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Electron cloud formation in a vacuum pipe</a:t>
            </a:r>
            <a:endParaRPr lang="en-US" b="1" dirty="0">
              <a:solidFill>
                <a:srgbClr val="FF0000"/>
              </a:solidFill>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29</a:t>
            </a:fld>
            <a:endParaRPr lang="en-US"/>
          </a:p>
        </p:txBody>
      </p:sp>
      <p:sp>
        <p:nvSpPr>
          <p:cNvPr id="8"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29</a:t>
            </a:fld>
            <a:endParaRPr lang="en-US" dirty="0">
              <a:solidFill>
                <a:srgbClr val="0055A0">
                  <a:tint val="75000"/>
                </a:srgbClr>
              </a:solidFill>
              <a:latin typeface="Arial"/>
            </a:endParaRPr>
          </a:p>
        </p:txBody>
      </p:sp>
      <p:sp>
        <p:nvSpPr>
          <p:cNvPr id="9" name="Down Arrow 8"/>
          <p:cNvSpPr/>
          <p:nvPr/>
        </p:nvSpPr>
        <p:spPr>
          <a:xfrm>
            <a:off x="4228067" y="3830286"/>
            <a:ext cx="687867" cy="595341"/>
          </a:xfrm>
          <a:prstGeom prst="downArrow">
            <a:avLst/>
          </a:prstGeom>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Rounded Rectangle 9"/>
          <p:cNvSpPr/>
          <p:nvPr/>
        </p:nvSpPr>
        <p:spPr>
          <a:xfrm>
            <a:off x="1278177" y="4584385"/>
            <a:ext cx="6587647" cy="1206815"/>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After the passage of several bunches, the electron distribution inside the chamber reaches a stationary state (electron cloud)</a:t>
            </a:r>
          </a:p>
          <a:p>
            <a:pPr algn="ctr"/>
            <a:r>
              <a:rPr lang="en-US" b="1" dirty="0">
                <a:sym typeface="Wingdings"/>
              </a:rPr>
              <a:t> Several effects </a:t>
            </a:r>
            <a:r>
              <a:rPr lang="en-US" b="1" dirty="0" smtClean="0">
                <a:sym typeface="Wingdings"/>
              </a:rPr>
              <a:t>associated</a:t>
            </a:r>
            <a:endParaRPr lang="en-US" b="1" dirty="0">
              <a:solidFill>
                <a:schemeClr val="bg1"/>
              </a:solidFill>
            </a:endParaRPr>
          </a:p>
        </p:txBody>
      </p:sp>
      <p:sp>
        <p:nvSpPr>
          <p:cNvPr id="5" name="Footer Placeholder 4"/>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11" name="Rounded Rectangle 10"/>
          <p:cNvSpPr/>
          <p:nvPr/>
        </p:nvSpPr>
        <p:spPr>
          <a:xfrm>
            <a:off x="2369503" y="960447"/>
            <a:ext cx="4404994" cy="1076943"/>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Generation of electrons inside the vacuum chamber </a:t>
            </a:r>
          </a:p>
          <a:p>
            <a:pPr algn="ctr"/>
            <a:r>
              <a:rPr lang="en-US" b="1" dirty="0" smtClean="0"/>
              <a:t>(primary, or seed, electrons)</a:t>
            </a:r>
            <a:endParaRPr lang="en-US" b="1" dirty="0"/>
          </a:p>
        </p:txBody>
      </p:sp>
      <p:sp>
        <p:nvSpPr>
          <p:cNvPr id="12" name="Down Arrow 11"/>
          <p:cNvSpPr/>
          <p:nvPr/>
        </p:nvSpPr>
        <p:spPr>
          <a:xfrm>
            <a:off x="4228067" y="2156458"/>
            <a:ext cx="687867" cy="595341"/>
          </a:xfrm>
          <a:prstGeom prst="downArrow">
            <a:avLst/>
          </a:prstGeom>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 name="Rounded Rectangle 12"/>
          <p:cNvSpPr/>
          <p:nvPr/>
        </p:nvSpPr>
        <p:spPr>
          <a:xfrm>
            <a:off x="1381494" y="2831179"/>
            <a:ext cx="6381013" cy="928021"/>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b="1" dirty="0" smtClean="0"/>
              <a:t>Acceleration of primary </a:t>
            </a:r>
            <a:r>
              <a:rPr lang="en-US" b="1" dirty="0"/>
              <a:t>electrons </a:t>
            </a:r>
            <a:r>
              <a:rPr lang="en-US" b="1" dirty="0" smtClean="0"/>
              <a:t>in </a:t>
            </a:r>
            <a:r>
              <a:rPr lang="en-US" b="1" dirty="0"/>
              <a:t>the beam </a:t>
            </a:r>
            <a:r>
              <a:rPr lang="en-US" b="1" dirty="0" smtClean="0"/>
              <a:t>field</a:t>
            </a:r>
          </a:p>
          <a:p>
            <a:pPr marL="285750" indent="-285750">
              <a:buFont typeface="Arial"/>
              <a:buChar char="•"/>
            </a:pPr>
            <a:r>
              <a:rPr lang="en-US" b="1" dirty="0" smtClean="0"/>
              <a:t>Secondary electron production when hitting the wall</a:t>
            </a:r>
          </a:p>
          <a:p>
            <a:pPr marL="285750" indent="-285750">
              <a:buFont typeface="Arial"/>
              <a:buChar char="•"/>
            </a:pPr>
            <a:r>
              <a:rPr lang="en-US" b="1" dirty="0">
                <a:solidFill>
                  <a:schemeClr val="bg1"/>
                </a:solidFill>
              </a:rPr>
              <a:t>Avalanche electron </a:t>
            </a:r>
            <a:r>
              <a:rPr lang="en-US" b="1" dirty="0" smtClean="0">
                <a:solidFill>
                  <a:schemeClr val="bg1"/>
                </a:solidFill>
              </a:rPr>
              <a:t>multiplication</a:t>
            </a:r>
            <a:endParaRPr lang="en-US" b="1" dirty="0">
              <a:solidFill>
                <a:schemeClr val="bg1"/>
              </a:solidFill>
            </a:endParaRPr>
          </a:p>
        </p:txBody>
      </p:sp>
      <p:pic>
        <p:nvPicPr>
          <p:cNvPr id="16" name="Picture 15"/>
          <p:cNvPicPr>
            <a:picLocks noChangeAspect="1"/>
          </p:cNvPicPr>
          <p:nvPr/>
        </p:nvPicPr>
        <p:blipFill rotWithShape="1">
          <a:blip r:embed="rId2"/>
          <a:srcRect l="43164" t="10293"/>
          <a:stretch/>
        </p:blipFill>
        <p:spPr>
          <a:xfrm>
            <a:off x="1645032" y="913066"/>
            <a:ext cx="5853936" cy="3512561"/>
          </a:xfrm>
          <a:prstGeom prst="rect">
            <a:avLst/>
          </a:prstGeom>
          <a:ln>
            <a:solidFill>
              <a:srgbClr val="262626"/>
            </a:solidFill>
          </a:ln>
        </p:spPr>
      </p:pic>
    </p:spTree>
    <p:extLst>
      <p:ext uri="{BB962C8B-B14F-4D97-AF65-F5344CB8AC3E}">
        <p14:creationId xmlns:p14="http://schemas.microsoft.com/office/powerpoint/2010/main" val="38984544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The performance reach of accelerators and storage rings crucially depends on the vacuum system</a:t>
            </a:r>
          </a:p>
          <a:p>
            <a:pPr marL="378900" indent="-342900">
              <a:buFont typeface="+mj-lt"/>
              <a:buAutoNum type="arabicPeriod"/>
            </a:pPr>
            <a:r>
              <a:rPr lang="en-US" dirty="0" smtClean="0"/>
              <a:t>Beam particles interact (mainly electromagnetically) with the </a:t>
            </a:r>
            <a:r>
              <a:rPr lang="en-US" b="1" dirty="0" smtClean="0"/>
              <a:t>molecules of the rest gas in the vacuum chamber</a:t>
            </a:r>
          </a:p>
          <a:p>
            <a:pPr lvl="1"/>
            <a:r>
              <a:rPr lang="en-US" sz="1600" dirty="0" smtClean="0"/>
              <a:t>Single and multiple interactions cause energy loss, scattering and/or change of charge state, resulting in increase of oscillation amplitude or particle loss</a:t>
            </a:r>
          </a:p>
          <a:p>
            <a:pPr lvl="1"/>
            <a:r>
              <a:rPr lang="en-US" sz="1600" dirty="0" smtClean="0"/>
              <a:t>The observables are </a:t>
            </a:r>
            <a:r>
              <a:rPr lang="en-US" sz="1600" b="1" dirty="0" smtClean="0"/>
              <a:t>reduced beam lifetime </a:t>
            </a:r>
            <a:r>
              <a:rPr lang="en-US" sz="1600" dirty="0" smtClean="0"/>
              <a:t>and/or dilution of phase space, i.e. </a:t>
            </a:r>
            <a:r>
              <a:rPr lang="en-US" sz="1600" b="1" dirty="0" err="1" smtClean="0"/>
              <a:t>emittance</a:t>
            </a:r>
            <a:r>
              <a:rPr lang="en-US" sz="1600" b="1" dirty="0" smtClean="0"/>
              <a:t> growth</a:t>
            </a:r>
          </a:p>
          <a:p>
            <a:pPr lvl="1"/>
            <a:r>
              <a:rPr lang="en-US" sz="1600" dirty="0" smtClean="0"/>
              <a:t>Gas ionization may trigger </a:t>
            </a:r>
            <a:r>
              <a:rPr lang="en-US" sz="1600" b="1" dirty="0" smtClean="0"/>
              <a:t>avalanche</a:t>
            </a:r>
            <a:r>
              <a:rPr lang="en-US" sz="1600" dirty="0" smtClean="0"/>
              <a:t> multiplication processes</a:t>
            </a:r>
          </a:p>
          <a:p>
            <a:pPr lvl="1"/>
            <a:endParaRPr lang="en-US" dirty="0" smtClean="0"/>
          </a:p>
          <a:p>
            <a:pPr lvl="1"/>
            <a:endParaRPr lang="en-US" dirty="0"/>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3</a:t>
            </a:fld>
            <a:endParaRPr lang="en-US" dirty="0">
              <a:solidFill>
                <a:srgbClr val="0055A0">
                  <a:tint val="75000"/>
                </a:srgbClr>
              </a:solidFill>
              <a:latin typeface="Arial"/>
            </a:endParaRPr>
          </a:p>
        </p:txBody>
      </p:sp>
      <p:pic>
        <p:nvPicPr>
          <p:cNvPr id="6" name="Picture 5"/>
          <p:cNvPicPr>
            <a:picLocks noChangeAspect="1"/>
          </p:cNvPicPr>
          <p:nvPr/>
        </p:nvPicPr>
        <p:blipFill>
          <a:blip r:embed="rId2"/>
          <a:stretch>
            <a:fillRect/>
          </a:stretch>
        </p:blipFill>
        <p:spPr>
          <a:xfrm>
            <a:off x="3098800" y="3879812"/>
            <a:ext cx="2959100" cy="2279687"/>
          </a:xfrm>
          <a:prstGeom prst="rect">
            <a:avLst/>
          </a:prstGeom>
        </p:spPr>
      </p:pic>
    </p:spTree>
    <p:extLst>
      <p:ext uri="{BB962C8B-B14F-4D97-AF65-F5344CB8AC3E}">
        <p14:creationId xmlns:p14="http://schemas.microsoft.com/office/powerpoint/2010/main" val="99282646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418507" y="960437"/>
            <a:ext cx="7772400" cy="4938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90000"/>
              </a:lnSpc>
              <a:spcBef>
                <a:spcPct val="20000"/>
              </a:spcBef>
              <a:spcAft>
                <a:spcPct val="0"/>
              </a:spcAft>
              <a:buClrTx/>
              <a:buSzTx/>
              <a:tabLst/>
              <a:defRPr/>
            </a:pPr>
            <a:r>
              <a:rPr kumimoji="0" lang="en-US" sz="2100" b="0" i="0" u="none" strike="noStrike" kern="0" cap="none" spc="0" normalizeH="0" baseline="0" noProof="0" dirty="0" smtClean="0">
                <a:ln>
                  <a:noFill/>
                </a:ln>
                <a:solidFill>
                  <a:schemeClr val="tx1"/>
                </a:solidFill>
                <a:effectLst/>
                <a:uLnTx/>
                <a:uFillTx/>
                <a:latin typeface="+mn-lt"/>
                <a:ea typeface="+mn-ea"/>
                <a:cs typeface="+mn-cs"/>
              </a:rPr>
              <a:t>The presence of an e-cloud inside an</a:t>
            </a:r>
            <a:r>
              <a:rPr kumimoji="0" lang="en-US" sz="2100" b="0" i="0" u="none" strike="noStrike" kern="0" cap="none" spc="0" normalizeH="0" noProof="0" dirty="0" smtClean="0">
                <a:ln>
                  <a:noFill/>
                </a:ln>
                <a:solidFill>
                  <a:schemeClr val="tx1"/>
                </a:solidFill>
                <a:effectLst/>
                <a:uLnTx/>
                <a:uFillTx/>
                <a:latin typeface="+mn-lt"/>
                <a:ea typeface="+mn-ea"/>
                <a:cs typeface="+mn-cs"/>
              </a:rPr>
              <a:t> accelerator ring is revealed by several </a:t>
            </a:r>
            <a:r>
              <a:rPr kumimoji="0" lang="en-US" sz="2100" b="1" i="0" u="none" strike="noStrike" kern="0" cap="none" spc="0" normalizeH="0" noProof="0" dirty="0" smtClean="0">
                <a:ln>
                  <a:noFill/>
                </a:ln>
                <a:solidFill>
                  <a:schemeClr val="tx1"/>
                </a:solidFill>
                <a:effectLst/>
                <a:uLnTx/>
                <a:uFillTx/>
                <a:latin typeface="+mn-lt"/>
                <a:ea typeface="+mn-ea"/>
                <a:cs typeface="+mn-cs"/>
              </a:rPr>
              <a:t>typical signatures</a:t>
            </a:r>
          </a:p>
          <a:p>
            <a:pPr marL="609600" marR="0" lvl="0" indent="-609600" algn="l" defTabSz="914400" rtl="0" eaLnBrk="1" fontAlgn="base" latinLnBrk="0" hangingPunct="1">
              <a:lnSpc>
                <a:spcPct val="90000"/>
              </a:lnSpc>
              <a:spcBef>
                <a:spcPct val="20000"/>
              </a:spcBef>
              <a:spcAft>
                <a:spcPct val="0"/>
              </a:spcAft>
              <a:buClrTx/>
              <a:buSzTx/>
              <a:tabLst/>
              <a:defRPr/>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base" latinLnBrk="0" hangingPunct="1">
              <a:lnSpc>
                <a:spcPct val="90000"/>
              </a:lnSpc>
              <a:spcBef>
                <a:spcPct val="20000"/>
              </a:spcBef>
              <a:spcAft>
                <a:spcPct val="0"/>
              </a:spcAft>
              <a:buClrTx/>
              <a:buSzTx/>
              <a:buFont typeface="Wingdings" charset="2"/>
              <a:buChar char="ü"/>
              <a:tabLst/>
              <a:defRPr/>
            </a:pPr>
            <a:r>
              <a:rPr kumimoji="0" lang="en-US" sz="2000" b="0" i="0" u="none" strike="noStrike" kern="0" cap="none" spc="0" normalizeH="0" baseline="0" noProof="0" dirty="0" smtClean="0">
                <a:ln>
                  <a:noFill/>
                </a:ln>
                <a:solidFill>
                  <a:schemeClr val="tx1"/>
                </a:solidFill>
                <a:effectLst/>
                <a:uLnTx/>
                <a:uFillTx/>
              </a:rPr>
              <a:t>Fast </a:t>
            </a:r>
            <a:r>
              <a:rPr kumimoji="0" lang="en-US" sz="2000" b="0" i="0" u="none" strike="noStrike" kern="0" cap="none" spc="0" normalizeH="0" baseline="0" noProof="0" dirty="0" smtClean="0">
                <a:ln>
                  <a:noFill/>
                </a:ln>
                <a:solidFill>
                  <a:srgbClr val="0000FF"/>
                </a:solidFill>
                <a:effectLst/>
                <a:uLnTx/>
                <a:uFillTx/>
              </a:rPr>
              <a:t>pressure rise, outgassing</a:t>
            </a:r>
          </a:p>
          <a:p>
            <a:pPr marL="609600" marR="0" lvl="0" indent="-609600" algn="l" defTabSz="914400" rtl="0" eaLnBrk="1" fontAlgn="base" latinLnBrk="0" hangingPunct="1">
              <a:lnSpc>
                <a:spcPct val="90000"/>
              </a:lnSpc>
              <a:spcBef>
                <a:spcPct val="20000"/>
              </a:spcBef>
              <a:spcAft>
                <a:spcPct val="0"/>
              </a:spcAft>
              <a:buClrTx/>
              <a:buSzTx/>
              <a:buFont typeface="Wingdings" charset="2"/>
              <a:buChar char="ü"/>
              <a:tabLst/>
              <a:defRPr/>
            </a:pPr>
            <a:r>
              <a:rPr lang="en-US" sz="2000" kern="0" dirty="0" smtClean="0"/>
              <a:t>Additional</a:t>
            </a:r>
            <a:r>
              <a:rPr lang="en-US" sz="2000" kern="0" dirty="0" smtClean="0">
                <a:solidFill>
                  <a:srgbClr val="0000FF"/>
                </a:solidFill>
              </a:rPr>
              <a:t> heat load</a:t>
            </a:r>
            <a:endParaRPr kumimoji="0" lang="en-US" sz="2000" b="0" i="0" u="none" strike="noStrike" kern="0" cap="none" spc="0" normalizeH="0" baseline="0" noProof="0" dirty="0" smtClean="0">
              <a:ln>
                <a:noFill/>
              </a:ln>
              <a:solidFill>
                <a:schemeClr val="tx1"/>
              </a:solidFill>
              <a:effectLst/>
              <a:uLnTx/>
              <a:uFillTx/>
            </a:endParaRPr>
          </a:p>
          <a:p>
            <a:pPr marL="609600" marR="0" lvl="0" indent="-609600" algn="l" defTabSz="914400" rtl="0" eaLnBrk="1" fontAlgn="base" latinLnBrk="0" hangingPunct="1">
              <a:lnSpc>
                <a:spcPct val="90000"/>
              </a:lnSpc>
              <a:spcBef>
                <a:spcPct val="20000"/>
              </a:spcBef>
              <a:spcAft>
                <a:spcPct val="0"/>
              </a:spcAft>
              <a:buClrTx/>
              <a:buSzTx/>
              <a:buFont typeface="Wingdings" charset="2"/>
              <a:buChar char="ü"/>
              <a:tabLst/>
              <a:defRPr/>
            </a:pPr>
            <a:r>
              <a:rPr kumimoji="0" lang="en-US" sz="2000" b="0" i="0" u="none" strike="noStrike" kern="0" cap="none" spc="0" normalizeH="0" baseline="0" noProof="0" dirty="0" smtClean="0">
                <a:ln>
                  <a:noFill/>
                </a:ln>
                <a:solidFill>
                  <a:schemeClr val="tx1"/>
                </a:solidFill>
                <a:effectLst/>
                <a:uLnTx/>
                <a:uFillTx/>
              </a:rPr>
              <a:t>Baseline shift </a:t>
            </a:r>
            <a:r>
              <a:rPr lang="en-US" sz="2000" kern="0" baseline="0" dirty="0" smtClean="0"/>
              <a:t>of</a:t>
            </a:r>
            <a:r>
              <a:rPr kumimoji="0" lang="en-US" sz="2000" b="0" i="0" u="none" strike="noStrike" kern="0" cap="none" spc="0" normalizeH="0" baseline="0" noProof="0" dirty="0" smtClean="0">
                <a:ln>
                  <a:noFill/>
                </a:ln>
                <a:solidFill>
                  <a:schemeClr val="tx1"/>
                </a:solidFill>
                <a:effectLst/>
                <a:uLnTx/>
                <a:uFillTx/>
              </a:rPr>
              <a:t> the </a:t>
            </a:r>
            <a:r>
              <a:rPr kumimoji="0" lang="en-US" sz="2000" b="0" i="0" u="none" strike="noStrike" kern="0" cap="none" spc="0" normalizeH="0" baseline="0" noProof="0" dirty="0" smtClean="0">
                <a:ln>
                  <a:noFill/>
                </a:ln>
                <a:solidFill>
                  <a:srgbClr val="0000FF"/>
                </a:solidFill>
                <a:effectLst/>
                <a:uLnTx/>
                <a:uFillTx/>
              </a:rPr>
              <a:t>pick-up</a:t>
            </a:r>
            <a:r>
              <a:rPr kumimoji="0" lang="en-US" sz="2000" b="0" i="0" u="none" strike="noStrike" kern="0" cap="none" spc="0" normalizeH="0" baseline="0" noProof="0" dirty="0" smtClean="0">
                <a:ln>
                  <a:noFill/>
                </a:ln>
                <a:solidFill>
                  <a:schemeClr val="tx1"/>
                </a:solidFill>
                <a:effectLst/>
                <a:uLnTx/>
                <a:uFillTx/>
              </a:rPr>
              <a:t> electrode</a:t>
            </a:r>
            <a:r>
              <a:rPr kumimoji="0" lang="en-US" sz="2000" b="0" i="0" u="none" strike="noStrike" kern="0" cap="none" spc="0" normalizeH="0" noProof="0" dirty="0" smtClean="0">
                <a:ln>
                  <a:noFill/>
                </a:ln>
                <a:solidFill>
                  <a:schemeClr val="tx1"/>
                </a:solidFill>
                <a:effectLst/>
                <a:uLnTx/>
                <a:uFillTx/>
              </a:rPr>
              <a:t> signal</a:t>
            </a:r>
            <a:endParaRPr kumimoji="0" lang="en-US" sz="2000" b="0" i="0" u="none" strike="noStrike" kern="0" cap="none" spc="0" normalizeH="0" baseline="0" noProof="0" dirty="0" smtClean="0">
              <a:ln>
                <a:noFill/>
              </a:ln>
              <a:solidFill>
                <a:schemeClr val="tx1"/>
              </a:solidFill>
              <a:effectLst/>
              <a:uLnTx/>
              <a:uFillTx/>
            </a:endParaRPr>
          </a:p>
          <a:p>
            <a:pPr marL="609600" marR="0" lvl="0" indent="-609600" algn="l" defTabSz="914400" rtl="0" eaLnBrk="1" fontAlgn="base" latinLnBrk="0" hangingPunct="1">
              <a:lnSpc>
                <a:spcPct val="90000"/>
              </a:lnSpc>
              <a:spcBef>
                <a:spcPct val="20000"/>
              </a:spcBef>
              <a:spcAft>
                <a:spcPct val="0"/>
              </a:spcAft>
              <a:buClr>
                <a:schemeClr val="tx1"/>
              </a:buClr>
              <a:buSzTx/>
              <a:buFont typeface="Wingdings" charset="2"/>
              <a:buChar char="ü"/>
              <a:tabLst/>
              <a:defRPr/>
            </a:pPr>
            <a:r>
              <a:rPr kumimoji="0" lang="en-US" sz="2000" b="0" i="0" u="none" strike="noStrike" kern="0" cap="none" spc="0" normalizeH="0" baseline="0" noProof="0" dirty="0" smtClean="0">
                <a:ln>
                  <a:noFill/>
                </a:ln>
                <a:solidFill>
                  <a:srgbClr val="0000FF"/>
                </a:solidFill>
                <a:effectLst/>
                <a:uLnTx/>
                <a:uFillTx/>
              </a:rPr>
              <a:t>Tune shift</a:t>
            </a:r>
            <a:r>
              <a:rPr kumimoji="0" lang="en-US" sz="2000" b="0" i="0" u="none" strike="noStrike" kern="0" cap="none" spc="0" normalizeH="0" baseline="0" noProof="0" dirty="0" smtClean="0">
                <a:ln>
                  <a:noFill/>
                </a:ln>
                <a:solidFill>
                  <a:schemeClr val="tx1"/>
                </a:solidFill>
                <a:effectLst/>
                <a:uLnTx/>
                <a:uFillTx/>
              </a:rPr>
              <a:t> along the bunch train</a:t>
            </a:r>
          </a:p>
          <a:p>
            <a:pPr marL="609600" marR="0" lvl="0" indent="-609600" algn="l" defTabSz="914400" rtl="0" eaLnBrk="1" fontAlgn="base" latinLnBrk="0" hangingPunct="1">
              <a:lnSpc>
                <a:spcPct val="90000"/>
              </a:lnSpc>
              <a:spcBef>
                <a:spcPct val="20000"/>
              </a:spcBef>
              <a:spcAft>
                <a:spcPct val="0"/>
              </a:spcAft>
              <a:buClr>
                <a:schemeClr val="tx1"/>
              </a:buClr>
              <a:buSzTx/>
              <a:buFont typeface="Wingdings" charset="2"/>
              <a:buChar char="ü"/>
              <a:tabLst/>
              <a:defRPr/>
            </a:pPr>
            <a:r>
              <a:rPr lang="en-US" sz="2000" kern="0" dirty="0" smtClean="0">
                <a:solidFill>
                  <a:srgbClr val="0000FF"/>
                </a:solidFill>
              </a:rPr>
              <a:t>Coherent instability</a:t>
            </a:r>
          </a:p>
          <a:p>
            <a:pPr marL="957600" lvl="1" indent="-356400" defTabSz="914400" fontAlgn="base">
              <a:lnSpc>
                <a:spcPct val="90000"/>
              </a:lnSpc>
              <a:spcBef>
                <a:spcPct val="20000"/>
              </a:spcBef>
              <a:spcAft>
                <a:spcPct val="0"/>
              </a:spcAft>
              <a:buClr>
                <a:schemeClr val="tx1"/>
              </a:buClr>
              <a:buFont typeface="Courier New"/>
              <a:buChar char="o"/>
              <a:defRPr/>
            </a:pPr>
            <a:r>
              <a:rPr lang="en-US" kern="0" dirty="0" smtClean="0">
                <a:solidFill>
                  <a:srgbClr val="0055A0"/>
                </a:solidFill>
              </a:rPr>
              <a:t>Single bunch effect affecting </a:t>
            </a:r>
            <a:r>
              <a:rPr lang="en-US" kern="0" dirty="0" smtClean="0"/>
              <a:t>the last bunches of a train</a:t>
            </a:r>
          </a:p>
          <a:p>
            <a:pPr marL="957600" lvl="1" indent="-356400" defTabSz="914400" fontAlgn="base">
              <a:lnSpc>
                <a:spcPct val="90000"/>
              </a:lnSpc>
              <a:spcBef>
                <a:spcPct val="20000"/>
              </a:spcBef>
              <a:spcAft>
                <a:spcPct val="0"/>
              </a:spcAft>
              <a:buClr>
                <a:schemeClr val="tx1"/>
              </a:buClr>
              <a:buFont typeface="Courier New"/>
              <a:buChar char="o"/>
              <a:defRPr/>
            </a:pPr>
            <a:r>
              <a:rPr kumimoji="0" lang="en-US" b="0" i="0" u="none" strike="noStrike" kern="0" cap="none" spc="0" normalizeH="0" baseline="0" noProof="0" dirty="0" smtClean="0">
                <a:ln>
                  <a:noFill/>
                </a:ln>
                <a:solidFill>
                  <a:schemeClr val="tx1"/>
                </a:solidFill>
                <a:effectLst/>
                <a:uLnTx/>
                <a:uFillTx/>
              </a:rPr>
              <a:t>Coupled bunch effect</a:t>
            </a:r>
          </a:p>
          <a:p>
            <a:pPr marL="609600" marR="0" lvl="0" indent="-609600" algn="l" defTabSz="914400" rtl="0" eaLnBrk="1" fontAlgn="base" latinLnBrk="0" hangingPunct="1">
              <a:lnSpc>
                <a:spcPct val="90000"/>
              </a:lnSpc>
              <a:spcBef>
                <a:spcPct val="20000"/>
              </a:spcBef>
              <a:spcAft>
                <a:spcPct val="0"/>
              </a:spcAft>
              <a:buClrTx/>
              <a:buSzTx/>
              <a:buFont typeface="Wingdings" charset="2"/>
              <a:buChar char="ü"/>
              <a:tabLst/>
              <a:defRPr/>
            </a:pPr>
            <a:r>
              <a:rPr kumimoji="0" lang="en-US" sz="2000" b="0" i="0" u="none" strike="noStrike" kern="0" cap="none" spc="0" normalizeH="0" baseline="0" noProof="0" dirty="0" smtClean="0">
                <a:ln>
                  <a:noFill/>
                </a:ln>
                <a:solidFill>
                  <a:schemeClr val="tx1"/>
                </a:solidFill>
                <a:effectLst/>
                <a:uLnTx/>
                <a:uFillTx/>
              </a:rPr>
              <a:t>Beam size blow-up and </a:t>
            </a:r>
            <a:r>
              <a:rPr kumimoji="0" lang="en-US" sz="2000" b="0" i="0" u="none" strike="noStrike" kern="0" cap="none" spc="0" normalizeH="0" baseline="0" noProof="0" dirty="0" err="1" smtClean="0">
                <a:ln>
                  <a:noFill/>
                </a:ln>
                <a:solidFill>
                  <a:srgbClr val="0000FF"/>
                </a:solidFill>
                <a:effectLst/>
                <a:uLnTx/>
                <a:uFillTx/>
              </a:rPr>
              <a:t>emittance</a:t>
            </a:r>
            <a:r>
              <a:rPr kumimoji="0" lang="en-US" sz="2000" b="0" i="0" u="none" strike="noStrike" kern="0" cap="none" spc="0" normalizeH="0" baseline="0" noProof="0" dirty="0" smtClean="0">
                <a:ln>
                  <a:noFill/>
                </a:ln>
                <a:solidFill>
                  <a:srgbClr val="0000FF"/>
                </a:solidFill>
                <a:effectLst/>
                <a:uLnTx/>
                <a:uFillTx/>
              </a:rPr>
              <a:t> growth</a:t>
            </a:r>
          </a:p>
          <a:p>
            <a:pPr marL="609600" marR="0" lvl="0" indent="-609600" algn="l" defTabSz="914400" rtl="0" eaLnBrk="1" fontAlgn="base" latinLnBrk="0" hangingPunct="1">
              <a:lnSpc>
                <a:spcPct val="90000"/>
              </a:lnSpc>
              <a:spcBef>
                <a:spcPct val="20000"/>
              </a:spcBef>
              <a:spcAft>
                <a:spcPct val="0"/>
              </a:spcAft>
              <a:buClr>
                <a:schemeClr val="tx1"/>
              </a:buClr>
              <a:buSzTx/>
              <a:buFont typeface="Wingdings" charset="2"/>
              <a:buChar char="ü"/>
              <a:tabLst/>
              <a:defRPr/>
            </a:pPr>
            <a:r>
              <a:rPr kumimoji="0" lang="en-US" sz="2000" b="0" i="0" u="none" strike="noStrike" kern="0" cap="none" spc="0" normalizeH="0" baseline="0" noProof="0" dirty="0" smtClean="0">
                <a:ln>
                  <a:noFill/>
                </a:ln>
                <a:solidFill>
                  <a:srgbClr val="0000FF"/>
                </a:solidFill>
                <a:effectLst/>
                <a:uLnTx/>
                <a:uFillTx/>
              </a:rPr>
              <a:t>Luminosity </a:t>
            </a:r>
            <a:r>
              <a:rPr lang="en-US" sz="2000" kern="0" dirty="0" smtClean="0">
                <a:solidFill>
                  <a:srgbClr val="0000FF"/>
                </a:solidFill>
              </a:rPr>
              <a:t>loss</a:t>
            </a:r>
            <a:r>
              <a:rPr kumimoji="0" lang="en-US" sz="2000" b="0" i="0" u="none" strike="noStrike" kern="0" cap="none" spc="0" normalizeH="0" baseline="0" noProof="0" dirty="0" smtClean="0">
                <a:ln>
                  <a:noFill/>
                </a:ln>
                <a:solidFill>
                  <a:schemeClr val="tx1"/>
                </a:solidFill>
                <a:effectLst/>
                <a:uLnTx/>
                <a:uFillTx/>
              </a:rPr>
              <a:t> in colliders</a:t>
            </a:r>
          </a:p>
          <a:p>
            <a:pPr marL="609600" indent="-609600" defTabSz="914400" fontAlgn="base">
              <a:lnSpc>
                <a:spcPct val="90000"/>
              </a:lnSpc>
              <a:spcBef>
                <a:spcPct val="20000"/>
              </a:spcBef>
              <a:spcAft>
                <a:spcPct val="0"/>
              </a:spcAft>
              <a:buClr>
                <a:schemeClr val="tx1"/>
              </a:buClr>
              <a:buFont typeface="Wingdings" charset="2"/>
              <a:buChar char="ü"/>
            </a:pPr>
            <a:r>
              <a:rPr lang="en-US" sz="2000" kern="0" dirty="0" smtClean="0">
                <a:solidFill>
                  <a:srgbClr val="0000FF"/>
                </a:solidFill>
              </a:rPr>
              <a:t>Energy loss </a:t>
            </a:r>
            <a:r>
              <a:rPr lang="en-US" sz="2000" kern="0" dirty="0" smtClean="0"/>
              <a:t>measured through the </a:t>
            </a:r>
            <a:r>
              <a:rPr lang="en-US" sz="2000" kern="0" dirty="0" smtClean="0">
                <a:solidFill>
                  <a:srgbClr val="0000FF"/>
                </a:solidFill>
              </a:rPr>
              <a:t>synchronous phase shift</a:t>
            </a:r>
          </a:p>
          <a:p>
            <a:pPr marL="609600" indent="-609600" defTabSz="914400" fontAlgn="base">
              <a:lnSpc>
                <a:spcPct val="90000"/>
              </a:lnSpc>
              <a:spcBef>
                <a:spcPct val="20000"/>
              </a:spcBef>
              <a:spcAft>
                <a:spcPct val="0"/>
              </a:spcAft>
              <a:buClr>
                <a:schemeClr val="tx1"/>
              </a:buClr>
              <a:buFont typeface="Wingdings" charset="2"/>
              <a:buChar char="ü"/>
            </a:pPr>
            <a:r>
              <a:rPr lang="en-US" sz="2000" kern="0" dirty="0" smtClean="0"/>
              <a:t>Active monitoring: signal on dedicated electron </a:t>
            </a:r>
            <a:r>
              <a:rPr lang="en-US" sz="2000" kern="0" dirty="0" smtClean="0">
                <a:solidFill>
                  <a:srgbClr val="0000FF"/>
                </a:solidFill>
              </a:rPr>
              <a:t>detectors  </a:t>
            </a:r>
            <a:r>
              <a:rPr lang="en-US" sz="2000" kern="0" dirty="0" smtClean="0"/>
              <a:t> (e.g. strip monitors) and </a:t>
            </a:r>
            <a:r>
              <a:rPr lang="en-US" sz="2000" kern="0" dirty="0" smtClean="0">
                <a:solidFill>
                  <a:srgbClr val="0000FF"/>
                </a:solidFill>
              </a:rPr>
              <a:t>retarding field </a:t>
            </a:r>
            <a:r>
              <a:rPr lang="en-US" sz="2000" kern="0" dirty="0" err="1" smtClean="0">
                <a:solidFill>
                  <a:srgbClr val="0000FF"/>
                </a:solidFill>
              </a:rPr>
              <a:t>analysers</a:t>
            </a:r>
            <a:endParaRPr lang="en-US" sz="2000" kern="0" dirty="0" smtClean="0">
              <a:solidFill>
                <a:srgbClr val="0000FF"/>
              </a:solidFill>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30</a:t>
            </a:fld>
            <a:endParaRPr lang="en-US"/>
          </a:p>
        </p:txBody>
      </p:sp>
      <p:grpSp>
        <p:nvGrpSpPr>
          <p:cNvPr id="15" name="Group 14"/>
          <p:cNvGrpSpPr/>
          <p:nvPr/>
        </p:nvGrpSpPr>
        <p:grpSpPr>
          <a:xfrm>
            <a:off x="6375400" y="1786500"/>
            <a:ext cx="1905000" cy="901220"/>
            <a:chOff x="6248400" y="2730838"/>
            <a:chExt cx="1905000" cy="901220"/>
          </a:xfrm>
        </p:grpSpPr>
        <p:sp>
          <p:nvSpPr>
            <p:cNvPr id="11" name="Right Brace 10"/>
            <p:cNvSpPr/>
            <p:nvPr/>
          </p:nvSpPr>
          <p:spPr>
            <a:xfrm>
              <a:off x="6248400" y="2730838"/>
              <a:ext cx="304800" cy="901220"/>
            </a:xfrm>
            <a:prstGeom prst="rightBrace">
              <a:avLst>
                <a:gd name="adj1" fmla="val 27997"/>
                <a:gd name="adj2" fmla="val 50000"/>
              </a:avLst>
            </a:pr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6553200" y="2895600"/>
              <a:ext cx="1600200" cy="553998"/>
            </a:xfrm>
            <a:prstGeom prst="rect">
              <a:avLst/>
            </a:prstGeom>
            <a:noFill/>
          </p:spPr>
          <p:txBody>
            <a:bodyPr wrap="square" rtlCol="0">
              <a:spAutoFit/>
            </a:bodyPr>
            <a:lstStyle/>
            <a:p>
              <a:r>
                <a:rPr lang="en-US" sz="1500" dirty="0" smtClean="0">
                  <a:solidFill>
                    <a:srgbClr val="000090"/>
                  </a:solidFill>
                </a:rPr>
                <a:t>Machine observables</a:t>
              </a:r>
              <a:endParaRPr lang="en-US" sz="1500" dirty="0">
                <a:solidFill>
                  <a:srgbClr val="000090"/>
                </a:solidFill>
              </a:endParaRPr>
            </a:p>
          </p:txBody>
        </p:sp>
      </p:grpSp>
      <p:grpSp>
        <p:nvGrpSpPr>
          <p:cNvPr id="16" name="Group 15"/>
          <p:cNvGrpSpPr/>
          <p:nvPr/>
        </p:nvGrpSpPr>
        <p:grpSpPr>
          <a:xfrm>
            <a:off x="7788196" y="2888916"/>
            <a:ext cx="1444704" cy="2153640"/>
            <a:chOff x="7661196" y="3820925"/>
            <a:chExt cx="1444704" cy="2153640"/>
          </a:xfrm>
        </p:grpSpPr>
        <p:sp>
          <p:nvSpPr>
            <p:cNvPr id="13" name="Right Brace 12"/>
            <p:cNvSpPr/>
            <p:nvPr/>
          </p:nvSpPr>
          <p:spPr>
            <a:xfrm>
              <a:off x="7661196" y="3820925"/>
              <a:ext cx="266700" cy="2153640"/>
            </a:xfrm>
            <a:prstGeom prst="rightBrace">
              <a:avLst>
                <a:gd name="adj1" fmla="val 27997"/>
                <a:gd name="adj2" fmla="val 50000"/>
              </a:avLst>
            </a:pr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7878576" y="4623563"/>
              <a:ext cx="1227324" cy="553998"/>
            </a:xfrm>
            <a:prstGeom prst="rect">
              <a:avLst/>
            </a:prstGeom>
            <a:noFill/>
          </p:spPr>
          <p:txBody>
            <a:bodyPr wrap="square" rtlCol="0">
              <a:spAutoFit/>
            </a:bodyPr>
            <a:lstStyle/>
            <a:p>
              <a:r>
                <a:rPr lang="en-US" sz="1500" dirty="0" smtClean="0">
                  <a:solidFill>
                    <a:srgbClr val="000090"/>
                  </a:solidFill>
                </a:rPr>
                <a:t>Beam observables</a:t>
              </a:r>
              <a:endParaRPr lang="en-US" sz="1500" dirty="0">
                <a:solidFill>
                  <a:srgbClr val="000090"/>
                </a:solidFill>
              </a:endParaRPr>
            </a:p>
          </p:txBody>
        </p:sp>
      </p:grpSp>
      <p:sp>
        <p:nvSpPr>
          <p:cNvPr id="21"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30</a:t>
            </a:fld>
            <a:endParaRPr lang="en-US" dirty="0">
              <a:solidFill>
                <a:srgbClr val="0055A0">
                  <a:tint val="75000"/>
                </a:srgbClr>
              </a:solidFill>
              <a:latin typeface="Arial"/>
            </a:endParaRPr>
          </a:p>
        </p:txBody>
      </p:sp>
      <p:sp>
        <p:nvSpPr>
          <p:cNvPr id="2" name="Footer Placeholder 1"/>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3" name="Title 2"/>
          <p:cNvSpPr>
            <a:spLocks noGrp="1"/>
          </p:cNvSpPr>
          <p:nvPr>
            <p:ph type="title"/>
          </p:nvPr>
        </p:nvSpPr>
        <p:spPr/>
        <p:txBody>
          <a:bodyPr/>
          <a:lstStyle/>
          <a:p>
            <a:r>
              <a:rPr lang="en-US" dirty="0" smtClean="0"/>
              <a:t>Effects of the electron cloud</a:t>
            </a:r>
            <a:endParaRPr lang="en-US" dirty="0"/>
          </a:p>
        </p:txBody>
      </p:sp>
    </p:spTree>
    <p:extLst>
      <p:ext uri="{BB962C8B-B14F-4D97-AF65-F5344CB8AC3E}">
        <p14:creationId xmlns:p14="http://schemas.microsoft.com/office/powerpoint/2010/main" val="3388974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31</a:t>
            </a:fld>
            <a:endParaRPr lang="en-US"/>
          </a:p>
        </p:txBody>
      </p:sp>
      <p:sp>
        <p:nvSpPr>
          <p:cNvPr id="10" name="Title 1"/>
          <p:cNvSpPr>
            <a:spLocks noGrp="1"/>
          </p:cNvSpPr>
          <p:nvPr>
            <p:ph type="title"/>
          </p:nvPr>
        </p:nvSpPr>
        <p:spPr>
          <a:xfrm>
            <a:off x="457200" y="233493"/>
            <a:ext cx="8226854" cy="528507"/>
          </a:xfrm>
        </p:spPr>
        <p:txBody>
          <a:bodyPr>
            <a:noAutofit/>
          </a:bodyPr>
          <a:lstStyle/>
          <a:p>
            <a:pPr lvl="0" defTabSz="914400" fontAlgn="base">
              <a:spcAft>
                <a:spcPct val="0"/>
              </a:spcAft>
              <a:defRPr/>
            </a:pPr>
            <a:r>
              <a:rPr lang="de-DE" kern="0" dirty="0" err="1" smtClean="0">
                <a:solidFill>
                  <a:srgbClr val="0055A0"/>
                </a:solidFill>
              </a:rPr>
              <a:t>Example</a:t>
            </a:r>
            <a:r>
              <a:rPr lang="de-DE" kern="0" dirty="0" smtClean="0">
                <a:solidFill>
                  <a:srgbClr val="0055A0"/>
                </a:solidFill>
              </a:rPr>
              <a:t>: </a:t>
            </a:r>
            <a:r>
              <a:rPr lang="de-DE" kern="0" dirty="0" err="1" smtClean="0">
                <a:solidFill>
                  <a:srgbClr val="0055A0"/>
                </a:solidFill>
              </a:rPr>
              <a:t>Observations</a:t>
            </a:r>
            <a:r>
              <a:rPr lang="de-DE" kern="0" dirty="0" smtClean="0">
                <a:solidFill>
                  <a:srgbClr val="0055A0"/>
                </a:solidFill>
              </a:rPr>
              <a:t> in LHC</a:t>
            </a:r>
            <a:endParaRPr lang="de-DE" kern="0" dirty="0">
              <a:solidFill>
                <a:srgbClr val="0055A0"/>
              </a:solidFill>
            </a:endParaRPr>
          </a:p>
        </p:txBody>
      </p:sp>
      <p:sp>
        <p:nvSpPr>
          <p:cNvPr id="14"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31</a:t>
            </a:fld>
            <a:endParaRPr lang="en-US" dirty="0">
              <a:solidFill>
                <a:srgbClr val="0055A0">
                  <a:tint val="75000"/>
                </a:srgbClr>
              </a:solidFill>
              <a:latin typeface="Arial"/>
            </a:endParaRPr>
          </a:p>
        </p:txBody>
      </p:sp>
      <p:sp>
        <p:nvSpPr>
          <p:cNvPr id="2" name="Footer Placeholder 1"/>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grpSp>
        <p:nvGrpSpPr>
          <p:cNvPr id="47" name="Group 46"/>
          <p:cNvGrpSpPr>
            <a:grpSpLocks noChangeAspect="1"/>
          </p:cNvGrpSpPr>
          <p:nvPr/>
        </p:nvGrpSpPr>
        <p:grpSpPr>
          <a:xfrm>
            <a:off x="265073" y="3008272"/>
            <a:ext cx="3416729" cy="3066495"/>
            <a:chOff x="1898072" y="1399309"/>
            <a:chExt cx="6082145" cy="5458691"/>
          </a:xfrm>
        </p:grpSpPr>
        <p:pic>
          <p:nvPicPr>
            <p:cNvPr id="48" name="Picture 47"/>
            <p:cNvPicPr>
              <a:picLocks noChangeAspect="1"/>
            </p:cNvPicPr>
            <p:nvPr/>
          </p:nvPicPr>
          <p:blipFill rotWithShape="1">
            <a:blip r:embed="rId3">
              <a:extLst>
                <a:ext uri="{28A0092B-C50C-407E-A947-70E740481C1C}">
                  <a14:useLocalDpi xmlns:a14="http://schemas.microsoft.com/office/drawing/2010/main" val="0"/>
                </a:ext>
              </a:extLst>
            </a:blip>
            <a:srcRect l="33485" t="52867" b="3173"/>
            <a:stretch/>
          </p:blipFill>
          <p:spPr>
            <a:xfrm>
              <a:off x="1898072" y="4031673"/>
              <a:ext cx="6082145" cy="2826327"/>
            </a:xfrm>
            <a:prstGeom prst="rect">
              <a:avLst/>
            </a:prstGeom>
          </p:spPr>
        </p:pic>
        <p:pic>
          <p:nvPicPr>
            <p:cNvPr id="49" name="Picture 48"/>
            <p:cNvPicPr>
              <a:picLocks noChangeAspect="1"/>
            </p:cNvPicPr>
            <p:nvPr/>
          </p:nvPicPr>
          <p:blipFill rotWithShape="1">
            <a:blip r:embed="rId3">
              <a:extLst>
                <a:ext uri="{28A0092B-C50C-407E-A947-70E740481C1C}">
                  <a14:useLocalDpi xmlns:a14="http://schemas.microsoft.com/office/drawing/2010/main" val="0"/>
                </a:ext>
              </a:extLst>
            </a:blip>
            <a:srcRect l="33485" t="6321" b="52305"/>
            <a:stretch/>
          </p:blipFill>
          <p:spPr>
            <a:xfrm>
              <a:off x="1898072" y="1399309"/>
              <a:ext cx="6082145" cy="2660073"/>
            </a:xfrm>
            <a:prstGeom prst="rect">
              <a:avLst/>
            </a:prstGeom>
          </p:spPr>
        </p:pic>
      </p:grpSp>
      <p:pic>
        <p:nvPicPr>
          <p:cNvPr id="50" name="Picture 49"/>
          <p:cNvPicPr>
            <a:picLocks noChangeAspect="1"/>
          </p:cNvPicPr>
          <p:nvPr/>
        </p:nvPicPr>
        <p:blipFill rotWithShape="1">
          <a:blip r:embed="rId4">
            <a:clrChange>
              <a:clrFrom>
                <a:srgbClr val="FFFFFF"/>
              </a:clrFrom>
              <a:clrTo>
                <a:srgbClr val="FFFFFF">
                  <a:alpha val="0"/>
                </a:srgbClr>
              </a:clrTo>
            </a:clrChange>
          </a:blip>
          <a:srcRect t="6291" b="46826"/>
          <a:stretch/>
        </p:blipFill>
        <p:spPr>
          <a:xfrm>
            <a:off x="1553540" y="774329"/>
            <a:ext cx="5952385" cy="2070892"/>
          </a:xfrm>
          <a:prstGeom prst="rect">
            <a:avLst/>
          </a:prstGeom>
          <a:ln w="28575" cmpd="sng">
            <a:noFill/>
          </a:ln>
        </p:spPr>
      </p:pic>
      <p:grpSp>
        <p:nvGrpSpPr>
          <p:cNvPr id="51" name="Group 50"/>
          <p:cNvGrpSpPr/>
          <p:nvPr/>
        </p:nvGrpSpPr>
        <p:grpSpPr>
          <a:xfrm>
            <a:off x="4164559" y="2971286"/>
            <a:ext cx="4905461" cy="3104524"/>
            <a:chOff x="1156642" y="1802309"/>
            <a:chExt cx="5125517" cy="3278001"/>
          </a:xfrm>
        </p:grpSpPr>
        <p:pic>
          <p:nvPicPr>
            <p:cNvPr id="52" name="Picture 51"/>
            <p:cNvPicPr>
              <a:picLocks noChangeAspect="1"/>
            </p:cNvPicPr>
            <p:nvPr/>
          </p:nvPicPr>
          <p:blipFill rotWithShape="1">
            <a:blip r:embed="rId5"/>
            <a:srcRect t="6729" r="24662" b="33671"/>
            <a:stretch/>
          </p:blipFill>
          <p:spPr>
            <a:xfrm>
              <a:off x="1156642" y="1802309"/>
              <a:ext cx="5057479" cy="3005946"/>
            </a:xfrm>
            <a:prstGeom prst="rect">
              <a:avLst/>
            </a:prstGeom>
          </p:spPr>
        </p:pic>
        <p:sp>
          <p:nvSpPr>
            <p:cNvPr id="53" name="Rectangle 52"/>
            <p:cNvSpPr/>
            <p:nvPr/>
          </p:nvSpPr>
          <p:spPr>
            <a:xfrm>
              <a:off x="6066020" y="3375687"/>
              <a:ext cx="216139" cy="1545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4" name="Picture 53"/>
            <p:cNvPicPr>
              <a:picLocks noChangeAspect="1"/>
            </p:cNvPicPr>
            <p:nvPr/>
          </p:nvPicPr>
          <p:blipFill rotWithShape="1">
            <a:blip r:embed="rId6">
              <a:clrChange>
                <a:clrFrom>
                  <a:srgbClr val="FFFFFF"/>
                </a:clrFrom>
                <a:clrTo>
                  <a:srgbClr val="FFFFFF">
                    <a:alpha val="0"/>
                  </a:srgbClr>
                </a:clrTo>
              </a:clrChange>
            </a:blip>
            <a:srcRect t="94674" r="24512" b="338"/>
            <a:stretch/>
          </p:blipFill>
          <p:spPr>
            <a:xfrm>
              <a:off x="1156642" y="4828060"/>
              <a:ext cx="5035559" cy="252250"/>
            </a:xfrm>
            <a:prstGeom prst="rect">
              <a:avLst/>
            </a:prstGeom>
          </p:spPr>
        </p:pic>
      </p:grpSp>
    </p:spTree>
    <p:extLst>
      <p:ext uri="{BB962C8B-B14F-4D97-AF65-F5344CB8AC3E}">
        <p14:creationId xmlns:p14="http://schemas.microsoft.com/office/powerpoint/2010/main" val="25097833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32</a:t>
            </a:fld>
            <a:endParaRPr lang="en-US"/>
          </a:p>
        </p:txBody>
      </p:sp>
      <p:sp>
        <p:nvSpPr>
          <p:cNvPr id="10" name="Title 1"/>
          <p:cNvSpPr>
            <a:spLocks noGrp="1"/>
          </p:cNvSpPr>
          <p:nvPr>
            <p:ph type="title"/>
          </p:nvPr>
        </p:nvSpPr>
        <p:spPr>
          <a:xfrm>
            <a:off x="457200" y="233493"/>
            <a:ext cx="8226854" cy="528507"/>
          </a:xfrm>
        </p:spPr>
        <p:txBody>
          <a:bodyPr>
            <a:noAutofit/>
          </a:bodyPr>
          <a:lstStyle/>
          <a:p>
            <a:pPr lvl="0" defTabSz="914400" fontAlgn="base">
              <a:spcAft>
                <a:spcPct val="0"/>
              </a:spcAft>
              <a:defRPr/>
            </a:pPr>
            <a:r>
              <a:rPr lang="de-DE" kern="0" dirty="0" err="1" smtClean="0">
                <a:solidFill>
                  <a:srgbClr val="0055A0"/>
                </a:solidFill>
              </a:rPr>
              <a:t>Example</a:t>
            </a:r>
            <a:r>
              <a:rPr lang="de-DE" kern="0" dirty="0" smtClean="0">
                <a:solidFill>
                  <a:srgbClr val="0055A0"/>
                </a:solidFill>
              </a:rPr>
              <a:t>: </a:t>
            </a:r>
            <a:r>
              <a:rPr lang="de-DE" kern="0" dirty="0" err="1" smtClean="0">
                <a:solidFill>
                  <a:srgbClr val="0055A0"/>
                </a:solidFill>
              </a:rPr>
              <a:t>Observations</a:t>
            </a:r>
            <a:r>
              <a:rPr lang="de-DE" kern="0" dirty="0" smtClean="0">
                <a:solidFill>
                  <a:srgbClr val="0055A0"/>
                </a:solidFill>
              </a:rPr>
              <a:t> in LHC</a:t>
            </a:r>
            <a:endParaRPr lang="de-DE" kern="0" dirty="0">
              <a:solidFill>
                <a:srgbClr val="0055A0"/>
              </a:solidFill>
            </a:endParaRPr>
          </a:p>
        </p:txBody>
      </p:sp>
      <p:sp>
        <p:nvSpPr>
          <p:cNvPr id="14"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32</a:t>
            </a:fld>
            <a:endParaRPr lang="en-US" dirty="0">
              <a:solidFill>
                <a:srgbClr val="0055A0">
                  <a:tint val="75000"/>
                </a:srgbClr>
              </a:solidFill>
              <a:latin typeface="Arial"/>
            </a:endParaRPr>
          </a:p>
        </p:txBody>
      </p:sp>
      <p:sp>
        <p:nvSpPr>
          <p:cNvPr id="2" name="Footer Placeholder 1"/>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grpSp>
        <p:nvGrpSpPr>
          <p:cNvPr id="47" name="Group 46"/>
          <p:cNvGrpSpPr>
            <a:grpSpLocks noChangeAspect="1"/>
          </p:cNvGrpSpPr>
          <p:nvPr/>
        </p:nvGrpSpPr>
        <p:grpSpPr>
          <a:xfrm>
            <a:off x="265073" y="3008272"/>
            <a:ext cx="3416729" cy="3066495"/>
            <a:chOff x="1898072" y="1399309"/>
            <a:chExt cx="6082145" cy="5458691"/>
          </a:xfrm>
        </p:grpSpPr>
        <p:pic>
          <p:nvPicPr>
            <p:cNvPr id="48" name="Picture 47"/>
            <p:cNvPicPr>
              <a:picLocks noChangeAspect="1"/>
            </p:cNvPicPr>
            <p:nvPr/>
          </p:nvPicPr>
          <p:blipFill rotWithShape="1">
            <a:blip r:embed="rId3">
              <a:extLst>
                <a:ext uri="{28A0092B-C50C-407E-A947-70E740481C1C}">
                  <a14:useLocalDpi xmlns:a14="http://schemas.microsoft.com/office/drawing/2010/main" val="0"/>
                </a:ext>
              </a:extLst>
            </a:blip>
            <a:srcRect l="33485" t="52867" b="3173"/>
            <a:stretch/>
          </p:blipFill>
          <p:spPr>
            <a:xfrm>
              <a:off x="1898072" y="4031673"/>
              <a:ext cx="6082145" cy="2826327"/>
            </a:xfrm>
            <a:prstGeom prst="rect">
              <a:avLst/>
            </a:prstGeom>
          </p:spPr>
        </p:pic>
        <p:pic>
          <p:nvPicPr>
            <p:cNvPr id="49" name="Picture 48"/>
            <p:cNvPicPr>
              <a:picLocks noChangeAspect="1"/>
            </p:cNvPicPr>
            <p:nvPr/>
          </p:nvPicPr>
          <p:blipFill rotWithShape="1">
            <a:blip r:embed="rId3">
              <a:extLst>
                <a:ext uri="{28A0092B-C50C-407E-A947-70E740481C1C}">
                  <a14:useLocalDpi xmlns:a14="http://schemas.microsoft.com/office/drawing/2010/main" val="0"/>
                </a:ext>
              </a:extLst>
            </a:blip>
            <a:srcRect l="33485" t="6321" b="52305"/>
            <a:stretch/>
          </p:blipFill>
          <p:spPr>
            <a:xfrm>
              <a:off x="1898072" y="1399309"/>
              <a:ext cx="6082145" cy="2660073"/>
            </a:xfrm>
            <a:prstGeom prst="rect">
              <a:avLst/>
            </a:prstGeom>
          </p:spPr>
        </p:pic>
      </p:grpSp>
      <p:pic>
        <p:nvPicPr>
          <p:cNvPr id="50" name="Picture 49"/>
          <p:cNvPicPr>
            <a:picLocks noChangeAspect="1"/>
          </p:cNvPicPr>
          <p:nvPr/>
        </p:nvPicPr>
        <p:blipFill rotWithShape="1">
          <a:blip r:embed="rId4">
            <a:clrChange>
              <a:clrFrom>
                <a:srgbClr val="FFFFFF"/>
              </a:clrFrom>
              <a:clrTo>
                <a:srgbClr val="FFFFFF">
                  <a:alpha val="0"/>
                </a:srgbClr>
              </a:clrTo>
            </a:clrChange>
          </a:blip>
          <a:srcRect t="6291" b="46826"/>
          <a:stretch/>
        </p:blipFill>
        <p:spPr>
          <a:xfrm>
            <a:off x="1553540" y="774329"/>
            <a:ext cx="5952385" cy="2070892"/>
          </a:xfrm>
          <a:prstGeom prst="rect">
            <a:avLst/>
          </a:prstGeom>
          <a:ln w="28575" cmpd="sng">
            <a:noFill/>
          </a:ln>
        </p:spPr>
      </p:pic>
      <p:grpSp>
        <p:nvGrpSpPr>
          <p:cNvPr id="51" name="Group 50"/>
          <p:cNvGrpSpPr/>
          <p:nvPr/>
        </p:nvGrpSpPr>
        <p:grpSpPr>
          <a:xfrm>
            <a:off x="4164559" y="2971286"/>
            <a:ext cx="4905461" cy="3104524"/>
            <a:chOff x="1156642" y="1802309"/>
            <a:chExt cx="5125517" cy="3278001"/>
          </a:xfrm>
        </p:grpSpPr>
        <p:pic>
          <p:nvPicPr>
            <p:cNvPr id="52" name="Picture 51"/>
            <p:cNvPicPr>
              <a:picLocks noChangeAspect="1"/>
            </p:cNvPicPr>
            <p:nvPr/>
          </p:nvPicPr>
          <p:blipFill rotWithShape="1">
            <a:blip r:embed="rId5"/>
            <a:srcRect t="6729" r="24662" b="33671"/>
            <a:stretch/>
          </p:blipFill>
          <p:spPr>
            <a:xfrm>
              <a:off x="1156642" y="1802309"/>
              <a:ext cx="5057479" cy="3005946"/>
            </a:xfrm>
            <a:prstGeom prst="rect">
              <a:avLst/>
            </a:prstGeom>
          </p:spPr>
        </p:pic>
        <p:sp>
          <p:nvSpPr>
            <p:cNvPr id="53" name="Rectangle 52"/>
            <p:cNvSpPr/>
            <p:nvPr/>
          </p:nvSpPr>
          <p:spPr>
            <a:xfrm>
              <a:off x="6066020" y="3375687"/>
              <a:ext cx="216139" cy="1545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4" name="Picture 53"/>
            <p:cNvPicPr>
              <a:picLocks noChangeAspect="1"/>
            </p:cNvPicPr>
            <p:nvPr/>
          </p:nvPicPr>
          <p:blipFill rotWithShape="1">
            <a:blip r:embed="rId6">
              <a:clrChange>
                <a:clrFrom>
                  <a:srgbClr val="FFFFFF"/>
                </a:clrFrom>
                <a:clrTo>
                  <a:srgbClr val="FFFFFF">
                    <a:alpha val="0"/>
                  </a:srgbClr>
                </a:clrTo>
              </a:clrChange>
            </a:blip>
            <a:srcRect t="94674" r="24512" b="338"/>
            <a:stretch/>
          </p:blipFill>
          <p:spPr>
            <a:xfrm>
              <a:off x="1156642" y="4828060"/>
              <a:ext cx="5035559" cy="252250"/>
            </a:xfrm>
            <a:prstGeom prst="rect">
              <a:avLst/>
            </a:prstGeom>
          </p:spPr>
        </p:pic>
      </p:grpSp>
      <p:sp>
        <p:nvSpPr>
          <p:cNvPr id="3" name="TextBox 2"/>
          <p:cNvSpPr txBox="1"/>
          <p:nvPr/>
        </p:nvSpPr>
        <p:spPr>
          <a:xfrm>
            <a:off x="1943809" y="2812527"/>
            <a:ext cx="4898397" cy="646331"/>
          </a:xfrm>
          <a:prstGeom prst="rect">
            <a:avLst/>
          </a:prstGeom>
          <a:solidFill>
            <a:schemeClr val="bg1"/>
          </a:solidFill>
          <a:ln>
            <a:solidFill>
              <a:schemeClr val="accent6">
                <a:lumMod val="50000"/>
              </a:schemeClr>
            </a:solidFill>
          </a:ln>
        </p:spPr>
        <p:txBody>
          <a:bodyPr wrap="square" rtlCol="0">
            <a:spAutoFit/>
          </a:bodyPr>
          <a:lstStyle/>
          <a:p>
            <a:pPr algn="ctr"/>
            <a:r>
              <a:rPr lang="en-US" dirty="0" smtClean="0"/>
              <a:t>More details in G. </a:t>
            </a:r>
            <a:r>
              <a:rPr lang="en-US" dirty="0" err="1" smtClean="0"/>
              <a:t>Iadarola’s</a:t>
            </a:r>
            <a:r>
              <a:rPr lang="en-US" dirty="0" smtClean="0"/>
              <a:t> presentation, including description of the simulation models</a:t>
            </a:r>
            <a:endParaRPr lang="en-US" dirty="0"/>
          </a:p>
        </p:txBody>
      </p:sp>
    </p:spTree>
    <p:extLst>
      <p:ext uri="{BB962C8B-B14F-4D97-AF65-F5344CB8AC3E}">
        <p14:creationId xmlns:p14="http://schemas.microsoft.com/office/powerpoint/2010/main" val="11151966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418507" y="960437"/>
            <a:ext cx="7772400" cy="5105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90000"/>
              </a:lnSpc>
              <a:spcBef>
                <a:spcPct val="20000"/>
              </a:spcBef>
              <a:spcAft>
                <a:spcPct val="0"/>
              </a:spcAft>
              <a:buClrTx/>
              <a:buSzTx/>
              <a:buFont typeface="Arial"/>
              <a:buChar char="•"/>
              <a:tabLst/>
              <a:defRPr/>
            </a:pPr>
            <a:r>
              <a:rPr kumimoji="0" lang="en-US" sz="2100" b="0" i="0" u="none" strike="noStrike" kern="0" cap="none" spc="0" normalizeH="0" baseline="0" noProof="0" dirty="0" smtClean="0">
                <a:ln>
                  <a:noFill/>
                </a:ln>
                <a:solidFill>
                  <a:schemeClr val="tx1"/>
                </a:solidFill>
                <a:effectLst/>
                <a:uLnTx/>
                <a:uFillTx/>
              </a:rPr>
              <a:t>Machine scrubbing</a:t>
            </a:r>
            <a:endParaRPr kumimoji="0" lang="en-US" sz="2100" b="0" i="0" u="none" strike="noStrike" kern="0" cap="none" spc="0" normalizeH="0" noProof="0" dirty="0" smtClean="0">
              <a:ln>
                <a:noFill/>
              </a:ln>
              <a:solidFill>
                <a:schemeClr val="tx1"/>
              </a:solidFill>
              <a:effectLst/>
              <a:uLnTx/>
              <a:uFillTx/>
            </a:endParaRPr>
          </a:p>
          <a:p>
            <a:pPr marL="1029600" lvl="1" indent="-392400" defTabSz="914400" fontAlgn="base">
              <a:lnSpc>
                <a:spcPct val="90000"/>
              </a:lnSpc>
              <a:spcBef>
                <a:spcPct val="20000"/>
              </a:spcBef>
              <a:spcAft>
                <a:spcPct val="0"/>
              </a:spcAft>
              <a:buFont typeface="Courier New"/>
              <a:buChar char="o"/>
              <a:defRPr/>
            </a:pPr>
            <a:r>
              <a:rPr lang="en-US" kern="0" dirty="0"/>
              <a:t>L</a:t>
            </a:r>
            <a:r>
              <a:rPr lang="en-US" kern="0" dirty="0" smtClean="0"/>
              <a:t>imited </a:t>
            </a:r>
            <a:r>
              <a:rPr lang="en-US" kern="0" dirty="0"/>
              <a:t>by scrubbing </a:t>
            </a:r>
            <a:r>
              <a:rPr lang="en-US" kern="0" dirty="0" smtClean="0"/>
              <a:t>curve </a:t>
            </a:r>
            <a:r>
              <a:rPr lang="en-US" kern="0" dirty="0"/>
              <a:t>of the surface and SEY threshold</a:t>
            </a:r>
            <a:endParaRPr lang="en-US" kern="0" dirty="0">
              <a:solidFill>
                <a:srgbClr val="0000FF"/>
              </a:solidFill>
            </a:endParaRPr>
          </a:p>
          <a:p>
            <a:pPr marL="1029600" lvl="1" indent="-392400" defTabSz="914400" fontAlgn="base">
              <a:lnSpc>
                <a:spcPct val="90000"/>
              </a:lnSpc>
              <a:spcBef>
                <a:spcPct val="20000"/>
              </a:spcBef>
              <a:spcAft>
                <a:spcPct val="0"/>
              </a:spcAft>
              <a:buFont typeface="Courier New"/>
              <a:buChar char="o"/>
              <a:defRPr/>
            </a:pPr>
            <a:r>
              <a:rPr lang="en-US" kern="0" noProof="0" dirty="0" smtClean="0"/>
              <a:t>Can be helped by using “scrubbing” beams that enhance the e-cloud</a:t>
            </a:r>
            <a:endParaRPr kumimoji="0" lang="en-US" sz="2100" b="0" i="0" u="none" strike="noStrike" kern="0" cap="none" spc="0" normalizeH="0" baseline="0" noProof="0" dirty="0" smtClean="0">
              <a:ln>
                <a:noFill/>
              </a:ln>
              <a:solidFill>
                <a:schemeClr val="tx1"/>
              </a:solidFill>
              <a:effectLst/>
              <a:uLnTx/>
              <a:uFillTx/>
            </a:endParaRPr>
          </a:p>
          <a:p>
            <a:pPr marL="609600" marR="0" lvl="0" indent="-609600" algn="l" defTabSz="914400" rtl="0" eaLnBrk="1" fontAlgn="base" latinLnBrk="0" hangingPunct="1">
              <a:lnSpc>
                <a:spcPct val="90000"/>
              </a:lnSpc>
              <a:spcBef>
                <a:spcPct val="20000"/>
              </a:spcBef>
              <a:spcAft>
                <a:spcPct val="0"/>
              </a:spcAft>
              <a:buClrTx/>
              <a:buSzTx/>
              <a:buFont typeface="Arial"/>
              <a:buChar char="•"/>
              <a:tabLst/>
              <a:defRPr/>
            </a:pPr>
            <a:r>
              <a:rPr kumimoji="0" lang="en-US" sz="2100" b="0" i="0" u="none" strike="noStrike" kern="0" cap="none" spc="0" normalizeH="0" baseline="0" noProof="0" dirty="0" smtClean="0">
                <a:ln>
                  <a:noFill/>
                </a:ln>
                <a:solidFill>
                  <a:schemeClr val="tx1"/>
                </a:solidFill>
                <a:effectLst/>
                <a:uLnTx/>
                <a:uFillTx/>
              </a:rPr>
              <a:t>Active elements</a:t>
            </a:r>
          </a:p>
          <a:p>
            <a:pPr marL="1029600" lvl="1" indent="-392400" defTabSz="914400" fontAlgn="base">
              <a:lnSpc>
                <a:spcPct val="90000"/>
              </a:lnSpc>
              <a:spcBef>
                <a:spcPct val="20000"/>
              </a:spcBef>
              <a:spcAft>
                <a:spcPct val="0"/>
              </a:spcAft>
              <a:buFont typeface="Courier New"/>
              <a:buChar char="o"/>
              <a:defRPr/>
            </a:pPr>
            <a:r>
              <a:rPr kumimoji="0" lang="en-US" b="0" i="0" u="none" strike="noStrike" kern="0" cap="none" spc="0" normalizeH="0" baseline="0" noProof="0" dirty="0" smtClean="0">
                <a:ln>
                  <a:noFill/>
                </a:ln>
                <a:solidFill>
                  <a:schemeClr val="tx1"/>
                </a:solidFill>
                <a:effectLst/>
                <a:uLnTx/>
                <a:uFillTx/>
              </a:rPr>
              <a:t>Clearing electrodes</a:t>
            </a:r>
            <a:endParaRPr kumimoji="0" lang="en-US" b="0" i="0" u="none" strike="noStrike" kern="0" cap="none" spc="0" normalizeH="0" baseline="0" noProof="0" dirty="0" smtClean="0">
              <a:ln>
                <a:noFill/>
              </a:ln>
              <a:solidFill>
                <a:srgbClr val="0000FF"/>
              </a:solidFill>
              <a:effectLst/>
              <a:uLnTx/>
              <a:uFillTx/>
            </a:endParaRPr>
          </a:p>
          <a:p>
            <a:pPr marL="1029600" lvl="1" indent="-392400" defTabSz="914400" fontAlgn="base">
              <a:lnSpc>
                <a:spcPct val="90000"/>
              </a:lnSpc>
              <a:spcBef>
                <a:spcPct val="20000"/>
              </a:spcBef>
              <a:spcAft>
                <a:spcPct val="0"/>
              </a:spcAft>
              <a:buFont typeface="Courier New"/>
              <a:buChar char="o"/>
              <a:defRPr/>
            </a:pPr>
            <a:r>
              <a:rPr lang="en-US" kern="0" dirty="0" smtClean="0"/>
              <a:t>Solenoids</a:t>
            </a:r>
          </a:p>
          <a:p>
            <a:pPr marL="1029600" lvl="1" indent="-392400" defTabSz="914400" fontAlgn="base">
              <a:lnSpc>
                <a:spcPct val="90000"/>
              </a:lnSpc>
              <a:spcBef>
                <a:spcPct val="20000"/>
              </a:spcBef>
              <a:spcAft>
                <a:spcPct val="0"/>
              </a:spcAft>
              <a:buFont typeface="Courier New"/>
              <a:buChar char="o"/>
              <a:defRPr/>
            </a:pPr>
            <a:r>
              <a:rPr kumimoji="0" lang="en-US" b="0" i="0" u="none" strike="noStrike" kern="0" cap="none" spc="0" normalizeH="0" baseline="0" noProof="0" dirty="0" smtClean="0">
                <a:ln>
                  <a:noFill/>
                </a:ln>
                <a:solidFill>
                  <a:schemeClr val="tx1"/>
                </a:solidFill>
                <a:effectLst/>
                <a:uLnTx/>
                <a:uFillTx/>
              </a:rPr>
              <a:t>Feedback system against</a:t>
            </a:r>
            <a:r>
              <a:rPr kumimoji="0" lang="en-US" b="0" i="0" u="none" strike="noStrike" kern="0" cap="none" spc="0" normalizeH="0" noProof="0" dirty="0" smtClean="0">
                <a:ln>
                  <a:noFill/>
                </a:ln>
                <a:solidFill>
                  <a:schemeClr val="tx1"/>
                </a:solidFill>
                <a:effectLst/>
                <a:uLnTx/>
                <a:uFillTx/>
              </a:rPr>
              <a:t> instabilities (needs wide band)</a:t>
            </a:r>
            <a:endParaRPr kumimoji="0" lang="en-US" b="0" i="0" u="none" strike="noStrike" kern="0" cap="none" spc="0" normalizeH="0" baseline="0" noProof="0" dirty="0" smtClean="0">
              <a:ln>
                <a:noFill/>
              </a:ln>
              <a:solidFill>
                <a:schemeClr val="tx1"/>
              </a:solidFill>
              <a:effectLst/>
              <a:uLnTx/>
              <a:uFillTx/>
            </a:endParaRPr>
          </a:p>
          <a:p>
            <a:pPr marL="609600" marR="0" lvl="0" indent="-609600" algn="l" defTabSz="914400" rtl="0" eaLnBrk="1" fontAlgn="base" latinLnBrk="0" hangingPunct="1">
              <a:lnSpc>
                <a:spcPct val="90000"/>
              </a:lnSpc>
              <a:spcBef>
                <a:spcPct val="20000"/>
              </a:spcBef>
              <a:spcAft>
                <a:spcPct val="0"/>
              </a:spcAft>
              <a:buClrTx/>
              <a:buSzTx/>
              <a:buFont typeface="Arial"/>
              <a:buChar char="•"/>
              <a:tabLst/>
              <a:defRPr/>
            </a:pPr>
            <a:r>
              <a:rPr kumimoji="0" lang="en-US" sz="2100" b="0" i="0" u="none" strike="noStrike" kern="0" cap="none" spc="0" normalizeH="0" baseline="0" noProof="0" dirty="0" smtClean="0">
                <a:ln>
                  <a:noFill/>
                </a:ln>
                <a:solidFill>
                  <a:schemeClr val="tx1"/>
                </a:solidFill>
                <a:effectLst/>
                <a:uLnTx/>
                <a:uFillTx/>
              </a:rPr>
              <a:t>Surfac</a:t>
            </a:r>
            <a:r>
              <a:rPr lang="en-US" sz="2100" kern="0" noProof="0" dirty="0" smtClean="0"/>
              <a:t>e coating or</a:t>
            </a:r>
            <a:r>
              <a:rPr lang="en-US" sz="2100" kern="0" dirty="0" smtClean="0"/>
              <a:t> treatment</a:t>
            </a:r>
          </a:p>
          <a:p>
            <a:pPr marL="1029600" lvl="1" indent="-392400" defTabSz="914400" fontAlgn="base">
              <a:lnSpc>
                <a:spcPct val="90000"/>
              </a:lnSpc>
              <a:spcBef>
                <a:spcPct val="20000"/>
              </a:spcBef>
              <a:spcAft>
                <a:spcPct val="0"/>
              </a:spcAft>
              <a:buFont typeface="Courier New"/>
              <a:buChar char="o"/>
              <a:defRPr/>
            </a:pPr>
            <a:r>
              <a:rPr lang="en-US" kern="0" dirty="0" smtClean="0"/>
              <a:t>Coating with intrinsically low SEY material (with low activation temperature, e.g. NEG, or requiring no activation, e.g. a-C)</a:t>
            </a:r>
            <a:endParaRPr lang="en-US" kern="0" dirty="0">
              <a:solidFill>
                <a:srgbClr val="0000FF"/>
              </a:solidFill>
            </a:endParaRPr>
          </a:p>
          <a:p>
            <a:pPr marL="1029600" lvl="1" indent="-392400" defTabSz="914400" fontAlgn="base">
              <a:lnSpc>
                <a:spcPct val="90000"/>
              </a:lnSpc>
              <a:spcBef>
                <a:spcPct val="20000"/>
              </a:spcBef>
              <a:spcAft>
                <a:spcPct val="0"/>
              </a:spcAft>
              <a:buFont typeface="Courier New"/>
              <a:buChar char="o"/>
              <a:defRPr/>
            </a:pPr>
            <a:r>
              <a:rPr lang="en-US" kern="0" dirty="0" smtClean="0"/>
              <a:t>Surface shaping/roughening by machining (e.g. grooves)</a:t>
            </a:r>
            <a:endParaRPr lang="en-US" kern="0" dirty="0"/>
          </a:p>
          <a:p>
            <a:pPr marL="1029600" lvl="1" indent="-392400" defTabSz="914400" fontAlgn="base">
              <a:lnSpc>
                <a:spcPct val="90000"/>
              </a:lnSpc>
              <a:spcBef>
                <a:spcPct val="20000"/>
              </a:spcBef>
              <a:spcAft>
                <a:spcPct val="0"/>
              </a:spcAft>
              <a:buFont typeface="Courier New"/>
              <a:buChar char="o"/>
              <a:defRPr/>
            </a:pPr>
            <a:r>
              <a:rPr lang="en-US" kern="0" dirty="0" smtClean="0"/>
              <a:t>Laser treatment of surface</a:t>
            </a:r>
          </a:p>
          <a:p>
            <a:pPr marL="609600" lvl="0" indent="-609600" defTabSz="914400" fontAlgn="base">
              <a:lnSpc>
                <a:spcPct val="90000"/>
              </a:lnSpc>
              <a:spcBef>
                <a:spcPct val="20000"/>
              </a:spcBef>
              <a:spcAft>
                <a:spcPct val="0"/>
              </a:spcAft>
              <a:buFont typeface="Arial"/>
              <a:buChar char="•"/>
              <a:defRPr/>
            </a:pPr>
            <a:r>
              <a:rPr lang="en-US" sz="2100" kern="0" dirty="0" smtClean="0"/>
              <a:t>Run with low e-cloud filling patterns</a:t>
            </a:r>
            <a:endParaRPr lang="en-US" sz="2100" kern="0" dirty="0"/>
          </a:p>
          <a:p>
            <a:pPr marL="1029600" lvl="1" indent="-392400" defTabSz="914400" fontAlgn="base">
              <a:lnSpc>
                <a:spcPct val="90000"/>
              </a:lnSpc>
              <a:spcBef>
                <a:spcPct val="20000"/>
              </a:spcBef>
              <a:spcAft>
                <a:spcPct val="0"/>
              </a:spcAft>
              <a:buFont typeface="Courier New"/>
              <a:buChar char="o"/>
              <a:defRPr/>
            </a:pPr>
            <a:r>
              <a:rPr lang="en-US" kern="0" dirty="0" smtClean="0"/>
              <a:t>At the expense of the number of bunches in the machine (e.g. 50 ns or 8b+4e in LHC)</a:t>
            </a:r>
            <a:endParaRPr lang="en-US" kern="0" dirty="0">
              <a:solidFill>
                <a:srgbClr val="0000FF"/>
              </a:solidFill>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33</a:t>
            </a:fld>
            <a:endParaRPr lang="en-US"/>
          </a:p>
        </p:txBody>
      </p:sp>
      <p:sp>
        <p:nvSpPr>
          <p:cNvPr id="21"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33</a:t>
            </a:fld>
            <a:endParaRPr lang="en-US" dirty="0">
              <a:solidFill>
                <a:srgbClr val="0055A0">
                  <a:tint val="75000"/>
                </a:srgbClr>
              </a:solidFill>
              <a:latin typeface="Arial"/>
            </a:endParaRPr>
          </a:p>
        </p:txBody>
      </p:sp>
      <p:sp>
        <p:nvSpPr>
          <p:cNvPr id="2" name="Footer Placeholder 1"/>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3" name="Title 2"/>
          <p:cNvSpPr>
            <a:spLocks noGrp="1"/>
          </p:cNvSpPr>
          <p:nvPr>
            <p:ph type="title"/>
          </p:nvPr>
        </p:nvSpPr>
        <p:spPr/>
        <p:txBody>
          <a:bodyPr/>
          <a:lstStyle/>
          <a:p>
            <a:r>
              <a:rPr lang="en-US" dirty="0" smtClean="0"/>
              <a:t>Suppression/mitigation techniques</a:t>
            </a:r>
            <a:endParaRPr lang="en-US" dirty="0"/>
          </a:p>
        </p:txBody>
      </p:sp>
    </p:spTree>
    <p:extLst>
      <p:ext uri="{BB962C8B-B14F-4D97-AF65-F5344CB8AC3E}">
        <p14:creationId xmlns:p14="http://schemas.microsoft.com/office/powerpoint/2010/main" val="2054931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Ion accumulation in a vacuum pipe</a:t>
            </a:r>
            <a:endParaRPr lang="en-US" b="1" dirty="0">
              <a:solidFill>
                <a:srgbClr val="FF0000"/>
              </a:solidFill>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34</a:t>
            </a:fld>
            <a:endParaRPr lang="en-US"/>
          </a:p>
        </p:txBody>
      </p:sp>
      <p:sp>
        <p:nvSpPr>
          <p:cNvPr id="8"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34</a:t>
            </a:fld>
            <a:endParaRPr lang="en-US" dirty="0">
              <a:solidFill>
                <a:srgbClr val="0055A0">
                  <a:tint val="75000"/>
                </a:srgbClr>
              </a:solidFill>
              <a:latin typeface="Arial"/>
            </a:endParaRPr>
          </a:p>
        </p:txBody>
      </p:sp>
      <p:cxnSp>
        <p:nvCxnSpPr>
          <p:cNvPr id="9" name="Straight Arrow Connector 8"/>
          <p:cNvCxnSpPr/>
          <p:nvPr/>
        </p:nvCxnSpPr>
        <p:spPr>
          <a:xfrm flipH="1">
            <a:off x="1663815" y="1498919"/>
            <a:ext cx="891526" cy="538471"/>
          </a:xfrm>
          <a:prstGeom prst="straightConnector1">
            <a:avLst/>
          </a:prstGeom>
          <a:ln>
            <a:solidFill>
              <a:schemeClr val="accent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535898" y="1778481"/>
            <a:ext cx="0" cy="648260"/>
          </a:xfrm>
          <a:prstGeom prst="straightConnector1">
            <a:avLst/>
          </a:prstGeom>
          <a:ln>
            <a:solidFill>
              <a:schemeClr val="accent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516455" y="1498919"/>
            <a:ext cx="891526" cy="538471"/>
          </a:xfrm>
          <a:prstGeom prst="straightConnector1">
            <a:avLst/>
          </a:prstGeom>
          <a:ln>
            <a:solidFill>
              <a:schemeClr val="accent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42150" y="2097889"/>
            <a:ext cx="1851950" cy="646331"/>
          </a:xfrm>
          <a:prstGeom prst="rect">
            <a:avLst/>
          </a:prstGeom>
          <a:noFill/>
        </p:spPr>
        <p:txBody>
          <a:bodyPr wrap="square" rtlCol="0">
            <a:spAutoFit/>
          </a:bodyPr>
          <a:lstStyle/>
          <a:p>
            <a:pPr algn="ctr"/>
            <a:r>
              <a:rPr lang="en-US" b="1" dirty="0" smtClean="0">
                <a:solidFill>
                  <a:schemeClr val="accent2">
                    <a:lumMod val="75000"/>
                  </a:schemeClr>
                </a:solidFill>
              </a:rPr>
              <a:t>Residual gas ionization</a:t>
            </a:r>
          </a:p>
        </p:txBody>
      </p:sp>
      <p:sp>
        <p:nvSpPr>
          <p:cNvPr id="16" name="TextBox 15"/>
          <p:cNvSpPr txBox="1"/>
          <p:nvPr/>
        </p:nvSpPr>
        <p:spPr>
          <a:xfrm>
            <a:off x="3121858" y="2426741"/>
            <a:ext cx="2883749" cy="646331"/>
          </a:xfrm>
          <a:prstGeom prst="rect">
            <a:avLst/>
          </a:prstGeom>
          <a:noFill/>
        </p:spPr>
        <p:txBody>
          <a:bodyPr wrap="square" rtlCol="0">
            <a:spAutoFit/>
          </a:bodyPr>
          <a:lstStyle/>
          <a:p>
            <a:pPr algn="ctr"/>
            <a:r>
              <a:rPr lang="en-US" b="1" dirty="0" smtClean="0">
                <a:solidFill>
                  <a:schemeClr val="accent2">
                    <a:lumMod val="75000"/>
                  </a:schemeClr>
                </a:solidFill>
              </a:rPr>
              <a:t>Ion emission from synchrotron radiation </a:t>
            </a:r>
            <a:endParaRPr lang="en-US" b="1" dirty="0">
              <a:solidFill>
                <a:schemeClr val="accent2">
                  <a:lumMod val="75000"/>
                </a:schemeClr>
              </a:solidFill>
            </a:endParaRPr>
          </a:p>
        </p:txBody>
      </p:sp>
      <p:sp>
        <p:nvSpPr>
          <p:cNvPr id="17" name="TextBox 16"/>
          <p:cNvSpPr txBox="1"/>
          <p:nvPr/>
        </p:nvSpPr>
        <p:spPr>
          <a:xfrm>
            <a:off x="6273110" y="2097889"/>
            <a:ext cx="2642885" cy="646331"/>
          </a:xfrm>
          <a:prstGeom prst="rect">
            <a:avLst/>
          </a:prstGeom>
          <a:noFill/>
        </p:spPr>
        <p:txBody>
          <a:bodyPr wrap="square" rtlCol="0">
            <a:spAutoFit/>
          </a:bodyPr>
          <a:lstStyle/>
          <a:p>
            <a:pPr algn="ctr"/>
            <a:r>
              <a:rPr lang="en-US" b="1" dirty="0" smtClean="0">
                <a:solidFill>
                  <a:schemeClr val="accent2">
                    <a:lumMod val="75000"/>
                  </a:schemeClr>
                </a:solidFill>
              </a:rPr>
              <a:t>Desorption from the losses on the wall</a:t>
            </a:r>
            <a:endParaRPr lang="en-US" b="1" dirty="0">
              <a:solidFill>
                <a:schemeClr val="accent2">
                  <a:lumMod val="75000"/>
                </a:schemeClr>
              </a:solidFill>
            </a:endParaRPr>
          </a:p>
        </p:txBody>
      </p:sp>
      <p:sp>
        <p:nvSpPr>
          <p:cNvPr id="3" name="Footer Placeholder 2"/>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20" name="Rounded Rectangle 19"/>
          <p:cNvSpPr/>
          <p:nvPr/>
        </p:nvSpPr>
        <p:spPr>
          <a:xfrm>
            <a:off x="2562442" y="949332"/>
            <a:ext cx="3981522" cy="853807"/>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Generation of ions inside the vacuum chamber </a:t>
            </a:r>
          </a:p>
        </p:txBody>
      </p:sp>
    </p:spTree>
    <p:extLst>
      <p:ext uri="{BB962C8B-B14F-4D97-AF65-F5344CB8AC3E}">
        <p14:creationId xmlns:p14="http://schemas.microsoft.com/office/powerpoint/2010/main" val="385909953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Ion accumulation in a vacuum pipe</a:t>
            </a:r>
            <a:endParaRPr lang="en-US" b="1" dirty="0">
              <a:solidFill>
                <a:srgbClr val="FF0000"/>
              </a:solidFill>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35</a:t>
            </a:fld>
            <a:endParaRPr lang="en-US"/>
          </a:p>
        </p:txBody>
      </p:sp>
      <p:sp>
        <p:nvSpPr>
          <p:cNvPr id="8"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35</a:t>
            </a:fld>
            <a:endParaRPr lang="en-US" dirty="0">
              <a:solidFill>
                <a:srgbClr val="0055A0">
                  <a:tint val="75000"/>
                </a:srgbClr>
              </a:solidFill>
              <a:latin typeface="Arial"/>
            </a:endParaRPr>
          </a:p>
        </p:txBody>
      </p:sp>
      <p:sp>
        <p:nvSpPr>
          <p:cNvPr id="3" name="Down Arrow 2"/>
          <p:cNvSpPr/>
          <p:nvPr/>
        </p:nvSpPr>
        <p:spPr>
          <a:xfrm>
            <a:off x="4209270" y="1872891"/>
            <a:ext cx="687867" cy="595341"/>
          </a:xfrm>
          <a:prstGeom prst="downArrow">
            <a:avLst/>
          </a:prstGeom>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8" name="Rounded Rectangle 17"/>
          <p:cNvSpPr/>
          <p:nvPr/>
        </p:nvSpPr>
        <p:spPr>
          <a:xfrm>
            <a:off x="985832" y="2547613"/>
            <a:ext cx="7134742" cy="886396"/>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b="1" dirty="0" smtClean="0"/>
              <a:t>Ion motion in </a:t>
            </a:r>
            <a:r>
              <a:rPr lang="en-US" b="1" dirty="0"/>
              <a:t>the beam </a:t>
            </a:r>
            <a:r>
              <a:rPr lang="en-US" b="1" dirty="0" smtClean="0"/>
              <a:t>field</a:t>
            </a:r>
          </a:p>
          <a:p>
            <a:pPr marL="285750" indent="-285750">
              <a:buFont typeface="Arial"/>
              <a:buChar char="•"/>
            </a:pPr>
            <a:r>
              <a:rPr lang="en-US" b="1" dirty="0" smtClean="0"/>
              <a:t>Possible trapping around the beam depending on ion </a:t>
            </a:r>
            <a:r>
              <a:rPr lang="en-US" b="1" dirty="0"/>
              <a:t>mass and beam properties (bunch size, intensity, spacing)</a:t>
            </a:r>
            <a:endParaRPr lang="en-US" b="1" dirty="0">
              <a:solidFill>
                <a:srgbClr val="FF0000"/>
              </a:solidFill>
            </a:endParaRPr>
          </a:p>
        </p:txBody>
      </p:sp>
      <p:sp>
        <p:nvSpPr>
          <p:cNvPr id="5" name="Footer Placeholder 4"/>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10" name="Rounded Rectangle 9"/>
          <p:cNvSpPr/>
          <p:nvPr/>
        </p:nvSpPr>
        <p:spPr>
          <a:xfrm>
            <a:off x="2562442" y="949332"/>
            <a:ext cx="3981522" cy="853807"/>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Generation of ions inside the vacuum chamber </a:t>
            </a:r>
          </a:p>
        </p:txBody>
      </p:sp>
    </p:spTree>
    <p:extLst>
      <p:ext uri="{BB962C8B-B14F-4D97-AF65-F5344CB8AC3E}">
        <p14:creationId xmlns:p14="http://schemas.microsoft.com/office/powerpoint/2010/main" val="30700818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rot="5400000">
            <a:off x="7153218" y="5040441"/>
            <a:ext cx="2195987" cy="1588"/>
          </a:xfrm>
          <a:prstGeom prst="line">
            <a:avLst/>
          </a:prstGeom>
          <a:ln>
            <a:solidFill>
              <a:srgbClr val="262626"/>
            </a:solidFill>
            <a:prstDash val="solid"/>
          </a:ln>
          <a:effectLst/>
        </p:spPr>
        <p:style>
          <a:lnRef idx="2">
            <a:schemeClr val="accent1"/>
          </a:lnRef>
          <a:fillRef idx="0">
            <a:schemeClr val="accent1"/>
          </a:fillRef>
          <a:effectRef idx="1">
            <a:schemeClr val="accent1"/>
          </a:effectRef>
          <a:fontRef idx="minor">
            <a:schemeClr val="tx1"/>
          </a:fontRef>
        </p:style>
      </p:cxnSp>
      <p:sp>
        <p:nvSpPr>
          <p:cNvPr id="31" name="Round Diagonal Corner Rectangle 30"/>
          <p:cNvSpPr/>
          <p:nvPr/>
        </p:nvSpPr>
        <p:spPr>
          <a:xfrm>
            <a:off x="6226489" y="5252462"/>
            <a:ext cx="2780954" cy="886767"/>
          </a:xfrm>
          <a:prstGeom prst="round2DiagRect">
            <a:avLst/>
          </a:prstGeom>
          <a:gradFill flip="none" rotWithShape="1">
            <a:gsLst>
              <a:gs pos="0">
                <a:schemeClr val="accent1">
                  <a:tint val="73000"/>
                  <a:satMod val="150000"/>
                </a:schemeClr>
              </a:gs>
              <a:gs pos="25000">
                <a:schemeClr val="accent1">
                  <a:tint val="96000"/>
                  <a:shade val="80000"/>
                  <a:satMod val="105000"/>
                </a:schemeClr>
              </a:gs>
              <a:gs pos="38000">
                <a:schemeClr val="accent1">
                  <a:tint val="96000"/>
                  <a:shade val="59000"/>
                  <a:satMod val="120000"/>
                </a:schemeClr>
              </a:gs>
              <a:gs pos="55000">
                <a:schemeClr val="accent1">
                  <a:shade val="57000"/>
                  <a:satMod val="120000"/>
                </a:schemeClr>
              </a:gs>
              <a:gs pos="80000">
                <a:schemeClr val="accent1">
                  <a:shade val="56000"/>
                  <a:satMod val="145000"/>
                </a:schemeClr>
              </a:gs>
              <a:gs pos="88000">
                <a:schemeClr val="accent1">
                  <a:shade val="63000"/>
                  <a:satMod val="160000"/>
                </a:schemeClr>
              </a:gs>
              <a:gs pos="100000">
                <a:schemeClr val="accent1">
                  <a:tint val="99555"/>
                  <a:satMod val="155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dirty="0" smtClean="0"/>
              <a:t>Ion accumulation in a vacuum pipe</a:t>
            </a:r>
            <a:endParaRPr lang="en-US" b="1" dirty="0">
              <a:solidFill>
                <a:srgbClr val="FF0000"/>
              </a:solidFill>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36</a:t>
            </a:fld>
            <a:endParaRPr lang="en-US"/>
          </a:p>
        </p:txBody>
      </p:sp>
      <p:sp>
        <p:nvSpPr>
          <p:cNvPr id="8"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36</a:t>
            </a:fld>
            <a:endParaRPr lang="en-US" dirty="0">
              <a:solidFill>
                <a:srgbClr val="0055A0">
                  <a:tint val="75000"/>
                </a:srgbClr>
              </a:solidFill>
              <a:latin typeface="Arial"/>
            </a:endParaRPr>
          </a:p>
        </p:txBody>
      </p:sp>
      <p:sp>
        <p:nvSpPr>
          <p:cNvPr id="5" name="Footer Placeholder 4"/>
          <p:cNvSpPr>
            <a:spLocks noGrp="1"/>
          </p:cNvSpPr>
          <p:nvPr>
            <p:ph type="ftr" sz="quarter" idx="3"/>
          </p:nvPr>
        </p:nvSpPr>
        <p:spPr/>
        <p:txBody>
          <a:bodyPr/>
          <a:lstStyle/>
          <a:p>
            <a:r>
              <a:rPr lang="en-US" dirty="0" smtClean="0">
                <a:solidFill>
                  <a:srgbClr val="0055A0">
                    <a:tint val="75000"/>
                  </a:srgbClr>
                </a:solidFill>
                <a:latin typeface="Arial"/>
              </a:rPr>
              <a:t>Beam </a:t>
            </a:r>
            <a:r>
              <a:rPr lang="en-US" dirty="0" err="1" smtClean="0">
                <a:solidFill>
                  <a:srgbClr val="0055A0">
                    <a:tint val="75000"/>
                  </a:srgbClr>
                </a:solidFill>
                <a:latin typeface="Arial"/>
              </a:rPr>
              <a:t>Dynamcs</a:t>
            </a:r>
            <a:r>
              <a:rPr lang="en-US" dirty="0" smtClean="0">
                <a:solidFill>
                  <a:srgbClr val="0055A0">
                    <a:tint val="75000"/>
                  </a:srgbClr>
                </a:solidFill>
                <a:latin typeface="Arial"/>
              </a:rPr>
              <a:t> meets Vacuum et al.</a:t>
            </a:r>
            <a:endParaRPr lang="en-US" dirty="0">
              <a:solidFill>
                <a:srgbClr val="0055A0">
                  <a:tint val="75000"/>
                </a:srgbClr>
              </a:solidFill>
              <a:latin typeface="Arial"/>
            </a:endParaRPr>
          </a:p>
        </p:txBody>
      </p:sp>
      <p:cxnSp>
        <p:nvCxnSpPr>
          <p:cNvPr id="9" name="Straight Connector 8"/>
          <p:cNvCxnSpPr/>
          <p:nvPr/>
        </p:nvCxnSpPr>
        <p:spPr>
          <a:xfrm>
            <a:off x="373613" y="4259959"/>
            <a:ext cx="8229600" cy="1588"/>
          </a:xfrm>
          <a:prstGeom prst="line">
            <a:avLst/>
          </a:prstGeom>
          <a:ln w="9525" cap="flat" cmpd="sng" algn="ctr">
            <a:solidFill>
              <a:srgbClr val="262626"/>
            </a:solidFill>
            <a:prstDash val="lgDash"/>
            <a:round/>
            <a:headEnd type="none" w="lg" len="lg"/>
            <a:tailEnd type="stealth" w="lg" len="lg"/>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114300" y="3943241"/>
            <a:ext cx="6591300" cy="2195987"/>
            <a:chOff x="114300" y="3188482"/>
            <a:chExt cx="6591300" cy="2195987"/>
          </a:xfrm>
        </p:grpSpPr>
        <p:sp>
          <p:nvSpPr>
            <p:cNvPr id="16" name="Oval 15"/>
            <p:cNvSpPr/>
            <p:nvPr/>
          </p:nvSpPr>
          <p:spPr>
            <a:xfrm>
              <a:off x="114300" y="3327400"/>
              <a:ext cx="1524000" cy="381000"/>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rot="5400000">
              <a:off x="540307" y="4285682"/>
              <a:ext cx="2195987" cy="1588"/>
            </a:xfrm>
            <a:prstGeom prst="line">
              <a:avLst/>
            </a:prstGeom>
            <a:ln>
              <a:solidFill>
                <a:srgbClr val="262626"/>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1663700" y="3607645"/>
              <a:ext cx="5041900" cy="1587"/>
            </a:xfrm>
            <a:prstGeom prst="straightConnector1">
              <a:avLst/>
            </a:prstGeom>
            <a:ln>
              <a:solidFill>
                <a:schemeClr val="tx1">
                  <a:lumMod val="50000"/>
                  <a:lumOff val="50000"/>
                </a:schemeClr>
              </a:solidFill>
              <a:headEnd type="arrow" w="lg" len="med"/>
              <a:tailEnd type="arrow" w="lg" len="med"/>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127039" y="3609232"/>
              <a:ext cx="356521" cy="338554"/>
            </a:xfrm>
            <a:prstGeom prst="rect">
              <a:avLst/>
            </a:prstGeom>
            <a:noFill/>
          </p:spPr>
          <p:txBody>
            <a:bodyPr wrap="none" rtlCol="0">
              <a:spAutoFit/>
            </a:bodyPr>
            <a:lstStyle/>
            <a:p>
              <a:r>
                <a:rPr lang="en-US" sz="1600" dirty="0" smtClean="0">
                  <a:solidFill>
                    <a:schemeClr val="tx1">
                      <a:lumMod val="50000"/>
                      <a:lumOff val="50000"/>
                    </a:schemeClr>
                  </a:solidFill>
                </a:rPr>
                <a:t>T</a:t>
              </a:r>
              <a:r>
                <a:rPr lang="en-US" sz="1600" baseline="-25000" dirty="0" smtClean="0">
                  <a:solidFill>
                    <a:schemeClr val="tx1">
                      <a:lumMod val="50000"/>
                      <a:lumOff val="50000"/>
                    </a:schemeClr>
                  </a:solidFill>
                </a:rPr>
                <a:t>b</a:t>
              </a:r>
              <a:endParaRPr lang="en-US" sz="1600" dirty="0">
                <a:solidFill>
                  <a:schemeClr val="tx1">
                    <a:lumMod val="50000"/>
                    <a:lumOff val="50000"/>
                  </a:schemeClr>
                </a:solidFill>
              </a:endParaRPr>
            </a:p>
          </p:txBody>
        </p:sp>
      </p:grpSp>
      <p:sp>
        <p:nvSpPr>
          <p:cNvPr id="24" name="TextBox 23"/>
          <p:cNvSpPr txBox="1"/>
          <p:nvPr/>
        </p:nvSpPr>
        <p:spPr>
          <a:xfrm>
            <a:off x="7930396" y="3655931"/>
            <a:ext cx="1512145" cy="307777"/>
          </a:xfrm>
          <a:prstGeom prst="rect">
            <a:avLst/>
          </a:prstGeom>
          <a:noFill/>
        </p:spPr>
        <p:txBody>
          <a:bodyPr wrap="square" rtlCol="0">
            <a:spAutoFit/>
          </a:bodyPr>
          <a:lstStyle/>
          <a:p>
            <a:r>
              <a:rPr lang="en-US" sz="1400" dirty="0" smtClean="0">
                <a:solidFill>
                  <a:srgbClr val="0000FF"/>
                </a:solidFill>
              </a:rPr>
              <a:t>Ion of mass A</a:t>
            </a:r>
            <a:endParaRPr lang="en-US" sz="1400" dirty="0">
              <a:solidFill>
                <a:srgbClr val="0000FF"/>
              </a:solidFill>
            </a:endParaRPr>
          </a:p>
        </p:txBody>
      </p:sp>
      <p:sp>
        <p:nvSpPr>
          <p:cNvPr id="25" name="Oval 24"/>
          <p:cNvSpPr/>
          <p:nvPr/>
        </p:nvSpPr>
        <p:spPr>
          <a:xfrm>
            <a:off x="1466377" y="4264027"/>
            <a:ext cx="152400" cy="152400"/>
          </a:xfrm>
          <a:prstGeom prst="ellipse">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718300" y="4067871"/>
            <a:ext cx="1524000" cy="381000"/>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descr="latex-image-1.pdf"/>
          <p:cNvPicPr>
            <a:picLocks noChangeAspect="1"/>
          </p:cNvPicPr>
          <p:nvPr/>
        </p:nvPicPr>
        <p:blipFill>
          <a:blip r:embed="rId2"/>
          <a:stretch>
            <a:fillRect/>
          </a:stretch>
        </p:blipFill>
        <p:spPr>
          <a:xfrm>
            <a:off x="237600" y="4702545"/>
            <a:ext cx="5422298" cy="700062"/>
          </a:xfrm>
          <a:prstGeom prst="rect">
            <a:avLst/>
          </a:prstGeom>
          <a:solidFill>
            <a:schemeClr val="bg1"/>
          </a:solidFill>
        </p:spPr>
      </p:pic>
      <p:sp>
        <p:nvSpPr>
          <p:cNvPr id="28" name="Oval 27"/>
          <p:cNvSpPr/>
          <p:nvPr/>
        </p:nvSpPr>
        <p:spPr>
          <a:xfrm>
            <a:off x="8071254" y="3914659"/>
            <a:ext cx="152400" cy="152400"/>
          </a:xfrm>
          <a:prstGeom prst="ellipse">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3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915" y="5366703"/>
            <a:ext cx="2466573" cy="580772"/>
          </a:xfrm>
          <a:prstGeom prst="rect">
            <a:avLst/>
          </a:prstGeom>
        </p:spPr>
      </p:pic>
      <p:sp>
        <p:nvSpPr>
          <p:cNvPr id="34" name="Down Arrow 33"/>
          <p:cNvSpPr/>
          <p:nvPr/>
        </p:nvSpPr>
        <p:spPr>
          <a:xfrm>
            <a:off x="4209270" y="1872891"/>
            <a:ext cx="687867" cy="595341"/>
          </a:xfrm>
          <a:prstGeom prst="downArrow">
            <a:avLst/>
          </a:prstGeom>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5" name="Rounded Rectangle 34"/>
          <p:cNvSpPr/>
          <p:nvPr/>
        </p:nvSpPr>
        <p:spPr>
          <a:xfrm>
            <a:off x="985832" y="2547613"/>
            <a:ext cx="7134742" cy="886396"/>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b="1" dirty="0" smtClean="0"/>
              <a:t>Ion motion in </a:t>
            </a:r>
            <a:r>
              <a:rPr lang="en-US" b="1" dirty="0"/>
              <a:t>the beam </a:t>
            </a:r>
            <a:r>
              <a:rPr lang="en-US" b="1" dirty="0" smtClean="0"/>
              <a:t>field</a:t>
            </a:r>
          </a:p>
          <a:p>
            <a:pPr marL="285750" indent="-285750">
              <a:buFont typeface="Arial"/>
              <a:buChar char="•"/>
            </a:pPr>
            <a:r>
              <a:rPr lang="en-US" b="1" dirty="0" smtClean="0"/>
              <a:t>Possible trapping around the beam depending on ion mass and beam properties (bunch size, intensity, spacing)</a:t>
            </a:r>
            <a:endParaRPr lang="en-US" b="1" dirty="0">
              <a:solidFill>
                <a:srgbClr val="FF0000"/>
              </a:solidFill>
            </a:endParaRPr>
          </a:p>
        </p:txBody>
      </p:sp>
      <p:sp>
        <p:nvSpPr>
          <p:cNvPr id="38" name="Rounded Rectangle 37"/>
          <p:cNvSpPr/>
          <p:nvPr/>
        </p:nvSpPr>
        <p:spPr>
          <a:xfrm>
            <a:off x="2562442" y="949332"/>
            <a:ext cx="3981522" cy="853807"/>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Generation of ions inside the vacuum chamber </a:t>
            </a:r>
          </a:p>
        </p:txBody>
      </p:sp>
    </p:spTree>
    <p:extLst>
      <p:ext uri="{BB962C8B-B14F-4D97-AF65-F5344CB8AC3E}">
        <p14:creationId xmlns:p14="http://schemas.microsoft.com/office/powerpoint/2010/main" val="102443601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rap_new.pdf"/>
          <p:cNvPicPr>
            <a:picLocks noChangeAspect="1"/>
          </p:cNvPicPr>
          <p:nvPr/>
        </p:nvPicPr>
        <p:blipFill>
          <a:blip r:embed="rId2"/>
          <a:srcRect l="7158" t="9264" r="4653" b="9264"/>
          <a:stretch>
            <a:fillRect/>
          </a:stretch>
        </p:blipFill>
        <p:spPr>
          <a:xfrm>
            <a:off x="771059" y="1120007"/>
            <a:ext cx="6953676" cy="4964090"/>
          </a:xfrm>
          <a:prstGeom prst="rect">
            <a:avLst/>
          </a:prstGeom>
        </p:spPr>
      </p:pic>
      <p:sp>
        <p:nvSpPr>
          <p:cNvPr id="2" name="Title 1"/>
          <p:cNvSpPr>
            <a:spLocks noGrp="1"/>
          </p:cNvSpPr>
          <p:nvPr>
            <p:ph type="title"/>
          </p:nvPr>
        </p:nvSpPr>
        <p:spPr/>
        <p:txBody>
          <a:bodyPr>
            <a:noAutofit/>
          </a:bodyPr>
          <a:lstStyle/>
          <a:p>
            <a:r>
              <a:rPr lang="en-US" dirty="0" smtClean="0"/>
              <a:t>Trapping condition </a:t>
            </a:r>
            <a:br>
              <a:rPr lang="en-US" dirty="0" smtClean="0"/>
            </a:br>
            <a:r>
              <a:rPr lang="en-US" dirty="0" smtClean="0"/>
              <a:t>Example: CLIC Damping Rings</a:t>
            </a:r>
            <a:endParaRPr lang="en-US" dirty="0"/>
          </a:p>
        </p:txBody>
      </p:sp>
      <p:sp>
        <p:nvSpPr>
          <p:cNvPr id="36"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37</a:t>
            </a:fld>
            <a:endParaRPr lang="en-US" dirty="0">
              <a:solidFill>
                <a:srgbClr val="0055A0">
                  <a:tint val="75000"/>
                </a:srgbClr>
              </a:solidFill>
              <a:latin typeface="Arial"/>
            </a:endParaRPr>
          </a:p>
        </p:txBody>
      </p:sp>
      <p:grpSp>
        <p:nvGrpSpPr>
          <p:cNvPr id="4" name="Group 3"/>
          <p:cNvGrpSpPr/>
          <p:nvPr/>
        </p:nvGrpSpPr>
        <p:grpSpPr>
          <a:xfrm>
            <a:off x="1570646" y="4351921"/>
            <a:ext cx="7072389" cy="800156"/>
            <a:chOff x="1570646" y="4351921"/>
            <a:chExt cx="7072389" cy="800156"/>
          </a:xfrm>
        </p:grpSpPr>
        <p:cxnSp>
          <p:nvCxnSpPr>
            <p:cNvPr id="9" name="Straight Connector 8"/>
            <p:cNvCxnSpPr/>
            <p:nvPr/>
          </p:nvCxnSpPr>
          <p:spPr>
            <a:xfrm>
              <a:off x="1570646" y="4952022"/>
              <a:ext cx="6154089" cy="0"/>
            </a:xfrm>
            <a:prstGeom prst="line">
              <a:avLst/>
            </a:prstGeom>
            <a:ln w="12700" cap="flat" cmpd="sng" algn="ctr">
              <a:solidFill>
                <a:srgbClr val="000000"/>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570646" y="4551976"/>
              <a:ext cx="6154089" cy="0"/>
            </a:xfrm>
            <a:prstGeom prst="line">
              <a:avLst/>
            </a:prstGeom>
            <a:ln w="12700" cap="flat" cmpd="sng" algn="ctr">
              <a:solidFill>
                <a:srgbClr val="FF6600"/>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3"/>
            <p:cNvSpPr txBox="1">
              <a:spLocks noChangeArrowheads="1"/>
            </p:cNvSpPr>
            <p:nvPr/>
          </p:nvSpPr>
          <p:spPr bwMode="auto">
            <a:xfrm>
              <a:off x="7777594" y="4351921"/>
              <a:ext cx="865441" cy="400110"/>
            </a:xfrm>
            <a:prstGeom prst="rect">
              <a:avLst/>
            </a:prstGeom>
            <a:solidFill>
              <a:srgbClr val="FFFFFF"/>
            </a:solidFill>
            <a:ln w="9525">
              <a:noFill/>
              <a:miter lim="800000"/>
              <a:headEnd/>
              <a:tailEnd/>
            </a:ln>
          </p:spPr>
          <p:txBody>
            <a:bodyPr wrap="none">
              <a:prstTxWarp prst="textNoShape">
                <a:avLst/>
              </a:prstTxWarp>
              <a:spAutoFit/>
            </a:bodyPr>
            <a:lstStyle/>
            <a:p>
              <a:r>
                <a:rPr lang="en-US" sz="2000" dirty="0">
                  <a:solidFill>
                    <a:srgbClr val="FF6600"/>
                  </a:solidFill>
                  <a:latin typeface="Calibri" pitchFamily="-65" charset="0"/>
                </a:rPr>
                <a:t>CO, N</a:t>
              </a:r>
              <a:r>
                <a:rPr lang="en-US" sz="2000" baseline="-25000" dirty="0">
                  <a:solidFill>
                    <a:srgbClr val="FF6600"/>
                  </a:solidFill>
                  <a:latin typeface="Calibri" pitchFamily="-65" charset="0"/>
                </a:rPr>
                <a:t>2</a:t>
              </a:r>
              <a:endParaRPr lang="en-US" sz="2000" dirty="0">
                <a:solidFill>
                  <a:srgbClr val="FF6600"/>
                </a:solidFill>
                <a:latin typeface="Calibri" pitchFamily="-65" charset="0"/>
              </a:endParaRPr>
            </a:p>
          </p:txBody>
        </p:sp>
        <p:sp>
          <p:nvSpPr>
            <p:cNvPr id="12" name="TextBox 14"/>
            <p:cNvSpPr txBox="1">
              <a:spLocks noChangeArrowheads="1"/>
            </p:cNvSpPr>
            <p:nvPr/>
          </p:nvSpPr>
          <p:spPr bwMode="auto">
            <a:xfrm>
              <a:off x="7777594" y="4751967"/>
              <a:ext cx="600946" cy="400110"/>
            </a:xfrm>
            <a:prstGeom prst="rect">
              <a:avLst/>
            </a:prstGeom>
            <a:solidFill>
              <a:srgbClr val="FFFFFF"/>
            </a:solidFill>
            <a:ln w="9525">
              <a:noFill/>
              <a:miter lim="800000"/>
              <a:headEnd/>
              <a:tailEnd/>
            </a:ln>
          </p:spPr>
          <p:txBody>
            <a:bodyPr wrap="none">
              <a:prstTxWarp prst="textNoShape">
                <a:avLst/>
              </a:prstTxWarp>
              <a:spAutoFit/>
            </a:bodyPr>
            <a:lstStyle/>
            <a:p>
              <a:r>
                <a:rPr lang="en-US" sz="2000" dirty="0">
                  <a:latin typeface="Calibri" pitchFamily="-65" charset="0"/>
                </a:rPr>
                <a:t>H</a:t>
              </a:r>
              <a:r>
                <a:rPr lang="en-US" sz="2000" baseline="-25000" dirty="0">
                  <a:latin typeface="Calibri" pitchFamily="-65" charset="0"/>
                </a:rPr>
                <a:t>2</a:t>
              </a:r>
              <a:r>
                <a:rPr lang="en-US" sz="2000" dirty="0">
                  <a:latin typeface="Calibri" pitchFamily="-65" charset="0"/>
                </a:rPr>
                <a:t>O</a:t>
              </a:r>
            </a:p>
          </p:txBody>
        </p:sp>
      </p:grpSp>
      <p:sp>
        <p:nvSpPr>
          <p:cNvPr id="3" name="Footer Placeholder 2"/>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1079896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Ion accumulation in a vacuum pipe</a:t>
            </a:r>
            <a:endParaRPr lang="en-US" b="1" dirty="0">
              <a:solidFill>
                <a:srgbClr val="FF0000"/>
              </a:solidFill>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38</a:t>
            </a:fld>
            <a:endParaRPr lang="en-US"/>
          </a:p>
        </p:txBody>
      </p:sp>
      <p:sp>
        <p:nvSpPr>
          <p:cNvPr id="8"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38</a:t>
            </a:fld>
            <a:endParaRPr lang="en-US" dirty="0">
              <a:solidFill>
                <a:srgbClr val="0055A0">
                  <a:tint val="75000"/>
                </a:srgbClr>
              </a:solidFill>
              <a:latin typeface="Arial"/>
            </a:endParaRPr>
          </a:p>
        </p:txBody>
      </p:sp>
      <p:sp>
        <p:nvSpPr>
          <p:cNvPr id="9" name="Down Arrow 8"/>
          <p:cNvSpPr/>
          <p:nvPr/>
        </p:nvSpPr>
        <p:spPr>
          <a:xfrm>
            <a:off x="4209270" y="3534390"/>
            <a:ext cx="687867" cy="595341"/>
          </a:xfrm>
          <a:prstGeom prst="downArrow">
            <a:avLst/>
          </a:prstGeom>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Rounded Rectangle 9"/>
          <p:cNvSpPr/>
          <p:nvPr/>
        </p:nvSpPr>
        <p:spPr>
          <a:xfrm>
            <a:off x="1259380" y="4288489"/>
            <a:ext cx="6587647" cy="105151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After the passage of several bunches, ion density can affect beam motion </a:t>
            </a:r>
            <a:r>
              <a:rPr lang="en-US" b="1" dirty="0" smtClean="0">
                <a:sym typeface="Wingdings"/>
              </a:rPr>
              <a:t> Tune shift along the train &amp; coherent beam instability</a:t>
            </a:r>
            <a:endParaRPr lang="en-US" b="1" dirty="0">
              <a:solidFill>
                <a:schemeClr val="bg1"/>
              </a:solidFill>
            </a:endParaRPr>
          </a:p>
        </p:txBody>
      </p:sp>
      <p:sp>
        <p:nvSpPr>
          <p:cNvPr id="5" name="Footer Placeholder 4"/>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11" name="Down Arrow 10"/>
          <p:cNvSpPr/>
          <p:nvPr/>
        </p:nvSpPr>
        <p:spPr>
          <a:xfrm>
            <a:off x="4209270" y="1872891"/>
            <a:ext cx="687867" cy="595341"/>
          </a:xfrm>
          <a:prstGeom prst="downArrow">
            <a:avLst/>
          </a:prstGeom>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Rounded Rectangle 11"/>
          <p:cNvSpPr/>
          <p:nvPr/>
        </p:nvSpPr>
        <p:spPr>
          <a:xfrm>
            <a:off x="985832" y="2547613"/>
            <a:ext cx="7134742" cy="886396"/>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b="1" dirty="0" smtClean="0"/>
              <a:t>Ion motion in </a:t>
            </a:r>
            <a:r>
              <a:rPr lang="en-US" b="1" dirty="0"/>
              <a:t>the beam </a:t>
            </a:r>
            <a:r>
              <a:rPr lang="en-US" b="1" dirty="0" smtClean="0"/>
              <a:t>field</a:t>
            </a:r>
          </a:p>
          <a:p>
            <a:pPr marL="285750" indent="-285750">
              <a:buFont typeface="Arial"/>
              <a:buChar char="•"/>
            </a:pPr>
            <a:r>
              <a:rPr lang="en-US" b="1" dirty="0" smtClean="0"/>
              <a:t>Possible trapping around the beam depending on ion </a:t>
            </a:r>
            <a:r>
              <a:rPr lang="en-US" b="1" dirty="0"/>
              <a:t>mass and beam properties (bunch size, intensity, spacing)</a:t>
            </a:r>
            <a:endParaRPr lang="en-US" b="1" dirty="0">
              <a:solidFill>
                <a:srgbClr val="FF0000"/>
              </a:solidFill>
            </a:endParaRPr>
          </a:p>
        </p:txBody>
      </p:sp>
      <p:sp>
        <p:nvSpPr>
          <p:cNvPr id="13" name="Rounded Rectangle 12"/>
          <p:cNvSpPr/>
          <p:nvPr/>
        </p:nvSpPr>
        <p:spPr>
          <a:xfrm>
            <a:off x="2562442" y="949332"/>
            <a:ext cx="3981522" cy="853807"/>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Generation of ions inside the vacuum chamber </a:t>
            </a:r>
          </a:p>
        </p:txBody>
      </p:sp>
    </p:spTree>
    <p:extLst>
      <p:ext uri="{BB962C8B-B14F-4D97-AF65-F5344CB8AC3E}">
        <p14:creationId xmlns:p14="http://schemas.microsoft.com/office/powerpoint/2010/main" val="152788356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kern="0" dirty="0" err="1" smtClean="0">
                <a:solidFill>
                  <a:srgbClr val="0055A0"/>
                </a:solidFill>
              </a:rPr>
              <a:t>Observations</a:t>
            </a:r>
            <a:endParaRPr lang="de-DE" kern="0" dirty="0">
              <a:solidFill>
                <a:srgbClr val="0055A0"/>
              </a:solidFill>
            </a:endParaRPr>
          </a:p>
        </p:txBody>
      </p:sp>
      <p:sp>
        <p:nvSpPr>
          <p:cNvPr id="24"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39</a:t>
            </a:fld>
            <a:endParaRPr lang="en-US" dirty="0">
              <a:solidFill>
                <a:srgbClr val="0055A0">
                  <a:tint val="75000"/>
                </a:srgbClr>
              </a:solidFill>
              <a:latin typeface="Arial"/>
            </a:endParaRPr>
          </a:p>
        </p:txBody>
      </p:sp>
      <p:sp>
        <p:nvSpPr>
          <p:cNvPr id="10" name="Content Placeholder 12"/>
          <p:cNvSpPr>
            <a:spLocks noGrp="1"/>
          </p:cNvSpPr>
          <p:nvPr>
            <p:ph idx="1"/>
          </p:nvPr>
        </p:nvSpPr>
        <p:spPr>
          <a:xfrm>
            <a:off x="479095" y="1102958"/>
            <a:ext cx="8229600" cy="4629098"/>
          </a:xfrm>
        </p:spPr>
        <p:txBody>
          <a:bodyPr>
            <a:normAutofit/>
          </a:bodyPr>
          <a:lstStyle/>
          <a:p>
            <a:r>
              <a:rPr lang="en-US" sz="2000" dirty="0" smtClean="0"/>
              <a:t>Fast beam ion instabilities observed in ALS (see below) PLS, SOLEIL, BESSY II, ELETTRA, ALBA, </a:t>
            </a:r>
            <a:r>
              <a:rPr lang="en-US" sz="2000" dirty="0" err="1" smtClean="0"/>
              <a:t>Cesr</a:t>
            </a:r>
            <a:r>
              <a:rPr lang="en-US" sz="2000" dirty="0" smtClean="0"/>
              <a:t>-TA</a:t>
            </a:r>
          </a:p>
        </p:txBody>
      </p:sp>
      <p:sp>
        <p:nvSpPr>
          <p:cNvPr id="3" name="Footer Placeholder 2"/>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pic>
        <p:nvPicPr>
          <p:cNvPr id="6" name="Picture 5"/>
          <p:cNvPicPr>
            <a:picLocks noChangeAspect="1"/>
          </p:cNvPicPr>
          <p:nvPr/>
        </p:nvPicPr>
        <p:blipFill>
          <a:blip r:embed="rId2"/>
          <a:stretch>
            <a:fillRect/>
          </a:stretch>
        </p:blipFill>
        <p:spPr>
          <a:xfrm>
            <a:off x="234264" y="2649951"/>
            <a:ext cx="5092157" cy="2519830"/>
          </a:xfrm>
          <a:prstGeom prst="rect">
            <a:avLst/>
          </a:prstGeom>
        </p:spPr>
      </p:pic>
      <p:pic>
        <p:nvPicPr>
          <p:cNvPr id="7" name="Picture 6"/>
          <p:cNvPicPr>
            <a:picLocks noChangeAspect="1"/>
          </p:cNvPicPr>
          <p:nvPr/>
        </p:nvPicPr>
        <p:blipFill rotWithShape="1">
          <a:blip r:embed="rId3"/>
          <a:srcRect t="70009" b="177"/>
          <a:stretch/>
        </p:blipFill>
        <p:spPr>
          <a:xfrm>
            <a:off x="4406550" y="2175455"/>
            <a:ext cx="4277504" cy="1546069"/>
          </a:xfrm>
          <a:prstGeom prst="rect">
            <a:avLst/>
          </a:prstGeom>
          <a:ln>
            <a:solidFill>
              <a:schemeClr val="accent6"/>
            </a:solidFill>
          </a:ln>
        </p:spPr>
      </p:pic>
      <p:sp>
        <p:nvSpPr>
          <p:cNvPr id="8" name="Content Placeholder 8"/>
          <p:cNvSpPr txBox="1">
            <a:spLocks/>
          </p:cNvSpPr>
          <p:nvPr/>
        </p:nvSpPr>
        <p:spPr>
          <a:xfrm>
            <a:off x="414719" y="5156953"/>
            <a:ext cx="8077200" cy="604688"/>
          </a:xfrm>
          <a:prstGeom prst="rect">
            <a:avLst/>
          </a:prstGeom>
        </p:spPr>
        <p:txBody>
          <a:bodyPr vert="horz">
            <a:noAutofit/>
          </a:bodyPr>
          <a:lstStyle>
            <a:lvl1pPr marL="313200" indent="-277200" algn="l" rtl="0" eaLnBrk="1" latinLnBrk="0" hangingPunct="1">
              <a:spcBef>
                <a:spcPts val="1900"/>
              </a:spcBef>
              <a:buClr>
                <a:schemeClr val="tx1"/>
              </a:buClr>
              <a:buSzPct val="80000"/>
              <a:buFont typeface="Courier New"/>
              <a:buChar char="o"/>
              <a:defRPr kumimoji="0" sz="1800" b="0" kern="1200">
                <a:solidFill>
                  <a:schemeClr val="tx1"/>
                </a:solidFill>
                <a:latin typeface="+mn-lt"/>
                <a:ea typeface="+mn-ea"/>
                <a:cs typeface="+mn-cs"/>
              </a:defRPr>
            </a:lvl1pPr>
            <a:lvl2pPr marL="633600" indent="-277200" algn="l" rtl="0" eaLnBrk="1" latinLnBrk="0" hangingPunct="1">
              <a:spcBef>
                <a:spcPts val="400"/>
              </a:spcBef>
              <a:spcAft>
                <a:spcPts val="400"/>
              </a:spcAft>
              <a:buClr>
                <a:schemeClr val="tx1"/>
              </a:buClr>
              <a:buSzPct val="90000"/>
              <a:buFont typeface="Arial"/>
              <a:buChar char="•"/>
              <a:defRPr kumimoji="0" sz="1700" kern="1200">
                <a:solidFill>
                  <a:schemeClr val="tx1"/>
                </a:solidFill>
                <a:latin typeface="+mn-lt"/>
                <a:ea typeface="+mn-ea"/>
                <a:cs typeface="+mn-cs"/>
              </a:defRPr>
            </a:lvl2pPr>
            <a:lvl3pPr marL="914400" indent="-252000" algn="l" rtl="0" eaLnBrk="1" latinLnBrk="0" hangingPunct="1">
              <a:spcBef>
                <a:spcPts val="0"/>
              </a:spcBef>
              <a:spcAft>
                <a:spcPts val="300"/>
              </a:spcAft>
              <a:buClr>
                <a:schemeClr val="tx1"/>
              </a:buClr>
              <a:buSzPct val="85000"/>
              <a:buFont typeface="Lucida Grande"/>
              <a:buChar char="−"/>
              <a:defRPr kumimoji="0" sz="16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000" indent="0">
              <a:buFont typeface="Courier New"/>
              <a:buNone/>
            </a:pPr>
            <a:r>
              <a:rPr lang="en-US" sz="1700" dirty="0" smtClean="0"/>
              <a:t>ALS: Under injection of additional He, the fast beam ion instability affects later bunches in the train and causes </a:t>
            </a:r>
            <a:r>
              <a:rPr lang="en-US" sz="1700" dirty="0" err="1" smtClean="0"/>
              <a:t>emittance</a:t>
            </a:r>
            <a:r>
              <a:rPr lang="en-US" sz="1700" dirty="0" smtClean="0"/>
              <a:t> growth</a:t>
            </a:r>
          </a:p>
        </p:txBody>
      </p:sp>
    </p:spTree>
    <p:extLst>
      <p:ext uri="{BB962C8B-B14F-4D97-AF65-F5344CB8AC3E}">
        <p14:creationId xmlns:p14="http://schemas.microsoft.com/office/powerpoint/2010/main" val="302146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The performance reach of accelerators and storage rings crucially depends on the vacuum system</a:t>
            </a:r>
          </a:p>
          <a:p>
            <a:pPr marL="378900" indent="-342900">
              <a:buFont typeface="+mj-lt"/>
              <a:buAutoNum type="arabicPeriod" startAt="2"/>
            </a:pPr>
            <a:r>
              <a:rPr lang="en-US" dirty="0" smtClean="0"/>
              <a:t>The </a:t>
            </a:r>
            <a:r>
              <a:rPr lang="en-US" b="1" dirty="0" smtClean="0"/>
              <a:t>vacuum system </a:t>
            </a:r>
            <a:r>
              <a:rPr lang="en-US" dirty="0" smtClean="0"/>
              <a:t>plays an important role for beam stability</a:t>
            </a:r>
          </a:p>
          <a:p>
            <a:pPr lvl="1"/>
            <a:r>
              <a:rPr lang="en-US" sz="1600" dirty="0"/>
              <a:t>F</a:t>
            </a:r>
            <a:r>
              <a:rPr lang="en-US" sz="1600" dirty="0" smtClean="0"/>
              <a:t>inite conductivity of the material(s), shape, coating of the vacuum chamber determine the main component of the resistive wall impedance of a machine</a:t>
            </a:r>
          </a:p>
          <a:p>
            <a:pPr lvl="1"/>
            <a:r>
              <a:rPr lang="en-US" sz="1600" dirty="0" smtClean="0"/>
              <a:t>Transitions between pipes, flanges, bellows, pumping ports, valves are other important contributors to the </a:t>
            </a:r>
            <a:r>
              <a:rPr lang="en-US" sz="1600" b="1" dirty="0" smtClean="0"/>
              <a:t>global machine impedance </a:t>
            </a:r>
          </a:p>
          <a:p>
            <a:pPr lvl="1"/>
            <a:r>
              <a:rPr lang="en-US" sz="1600" dirty="0" smtClean="0"/>
              <a:t>The machine impedance needs to be kept below a certain </a:t>
            </a:r>
            <a:r>
              <a:rPr lang="en-US" sz="1600" b="1" dirty="0" smtClean="0"/>
              <a:t>budget</a:t>
            </a:r>
            <a:r>
              <a:rPr lang="en-US" sz="1600" dirty="0" smtClean="0"/>
              <a:t> to allow operation at the desired intensity</a:t>
            </a:r>
          </a:p>
          <a:p>
            <a:pPr lvl="1"/>
            <a:endParaRPr lang="en-US" dirty="0" smtClean="0"/>
          </a:p>
          <a:p>
            <a:pPr lvl="1"/>
            <a:endParaRPr lang="en-US" dirty="0"/>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4</a:t>
            </a:fld>
            <a:endParaRPr lang="en-US" dirty="0">
              <a:solidFill>
                <a:srgbClr val="0055A0">
                  <a:tint val="75000"/>
                </a:srgbClr>
              </a:solidFill>
              <a:latin typeface="Aria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97567" y="3914191"/>
            <a:ext cx="2277091" cy="2078837"/>
          </a:xfrm>
          <a:prstGeom prst="rect">
            <a:avLst/>
          </a:prstGeom>
        </p:spPr>
      </p:pic>
      <p:pic>
        <p:nvPicPr>
          <p:cNvPr id="12" name="Picture 17" descr="Zywig_options"/>
          <p:cNvPicPr>
            <a:picLocks noChangeAspect="1" noChangeArrowheads="1"/>
          </p:cNvPicPr>
          <p:nvPr/>
        </p:nvPicPr>
        <p:blipFill>
          <a:blip r:embed="rId3">
            <a:extLst>
              <a:ext uri="{28A0092B-C50C-407E-A947-70E740481C1C}">
                <a14:useLocalDpi xmlns:a14="http://schemas.microsoft.com/office/drawing/2010/main" val="0"/>
              </a:ext>
            </a:extLst>
          </a:blip>
          <a:srcRect l="5049" t="6546" r="7109" b="3110"/>
          <a:stretch>
            <a:fillRect/>
          </a:stretch>
        </p:blipFill>
        <p:spPr bwMode="auto">
          <a:xfrm>
            <a:off x="4635941" y="3573401"/>
            <a:ext cx="3846879" cy="258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844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kern="0" dirty="0" err="1" smtClean="0">
                <a:solidFill>
                  <a:srgbClr val="0055A0"/>
                </a:solidFill>
              </a:rPr>
              <a:t>Observations</a:t>
            </a:r>
            <a:endParaRPr lang="de-DE" kern="0" dirty="0">
              <a:solidFill>
                <a:srgbClr val="0055A0"/>
              </a:solidFill>
            </a:endParaRPr>
          </a:p>
        </p:txBody>
      </p:sp>
      <p:sp>
        <p:nvSpPr>
          <p:cNvPr id="24"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40</a:t>
            </a:fld>
            <a:endParaRPr lang="en-US" dirty="0">
              <a:solidFill>
                <a:srgbClr val="0055A0">
                  <a:tint val="75000"/>
                </a:srgbClr>
              </a:solidFill>
              <a:latin typeface="Arial"/>
            </a:endParaRPr>
          </a:p>
        </p:txBody>
      </p:sp>
      <p:sp>
        <p:nvSpPr>
          <p:cNvPr id="10" name="Content Placeholder 12"/>
          <p:cNvSpPr>
            <a:spLocks noGrp="1"/>
          </p:cNvSpPr>
          <p:nvPr>
            <p:ph idx="1"/>
          </p:nvPr>
        </p:nvSpPr>
        <p:spPr>
          <a:xfrm>
            <a:off x="479095" y="1102958"/>
            <a:ext cx="8229600" cy="4964536"/>
          </a:xfrm>
        </p:spPr>
        <p:txBody>
          <a:bodyPr>
            <a:normAutofit/>
          </a:bodyPr>
          <a:lstStyle/>
          <a:p>
            <a:r>
              <a:rPr lang="en-US" sz="2000" dirty="0" smtClean="0"/>
              <a:t>Fast beam ion instabilities observed in ALS (see below) PLS, SOLEIL, BESSY II, ELETTRA, </a:t>
            </a:r>
            <a:r>
              <a:rPr lang="en-US" sz="2000" dirty="0"/>
              <a:t>ALBA, </a:t>
            </a:r>
            <a:r>
              <a:rPr lang="en-US" sz="2000" dirty="0" err="1"/>
              <a:t>Cesr</a:t>
            </a:r>
            <a:r>
              <a:rPr lang="en-US" sz="2000" dirty="0"/>
              <a:t>-</a:t>
            </a:r>
            <a:r>
              <a:rPr lang="en-US" sz="2000" dirty="0" smtClean="0"/>
              <a:t>TA</a:t>
            </a:r>
          </a:p>
          <a:p>
            <a:r>
              <a:rPr lang="en-US" sz="2000" dirty="0" smtClean="0"/>
              <a:t>Usually the </a:t>
            </a:r>
            <a:r>
              <a:rPr lang="en-US" sz="2000" b="1" dirty="0" smtClean="0">
                <a:solidFill>
                  <a:srgbClr val="0000FF"/>
                </a:solidFill>
              </a:rPr>
              <a:t>fast beam ion instability </a:t>
            </a:r>
            <a:r>
              <a:rPr lang="en-US" sz="2000" dirty="0" smtClean="0"/>
              <a:t>is observed in electron rings </a:t>
            </a:r>
          </a:p>
          <a:p>
            <a:pPr lvl="1"/>
            <a:r>
              <a:rPr lang="en-US" sz="1800" dirty="0"/>
              <a:t>D</a:t>
            </a:r>
            <a:r>
              <a:rPr lang="en-US" sz="1800" dirty="0" smtClean="0"/>
              <a:t>uring commissioning/start up (chamber not yet conditioned, bad vacuum, feedback system not yet operational)</a:t>
            </a:r>
          </a:p>
          <a:p>
            <a:pPr lvl="1"/>
            <a:r>
              <a:rPr lang="en-US" sz="1800" dirty="0" smtClean="0"/>
              <a:t>Because of some local pressure rise (e.g. due to impedance heating)</a:t>
            </a:r>
          </a:p>
          <a:p>
            <a:pPr lvl="1"/>
            <a:r>
              <a:rPr lang="en-US" sz="1800" dirty="0" smtClean="0"/>
              <a:t>Artificially induced by injecting gas into the vacuum chamber and raising the pressure by more than one order of magnitude (for studies)</a:t>
            </a:r>
          </a:p>
          <a:p>
            <a:r>
              <a:rPr lang="en-US" sz="2000" dirty="0" smtClean="0"/>
              <a:t>Analytical models and simulation tools have been developed</a:t>
            </a:r>
          </a:p>
          <a:p>
            <a:pPr lvl="1"/>
            <a:r>
              <a:rPr lang="en-US" sz="1800" dirty="0" smtClean="0"/>
              <a:t>Observations usually less severe than predictions, as if some stabilizing effects are not included in existing models </a:t>
            </a:r>
            <a:r>
              <a:rPr lang="en-US" sz="1800" dirty="0" smtClean="0">
                <a:sym typeface="Wingdings"/>
              </a:rPr>
              <a:t> </a:t>
            </a:r>
            <a:r>
              <a:rPr lang="en-US" sz="1800" dirty="0">
                <a:sym typeface="Wingdings"/>
              </a:rPr>
              <a:t>m</a:t>
            </a:r>
            <a:r>
              <a:rPr lang="en-US" sz="1800" dirty="0" smtClean="0"/>
              <a:t>ore benchmark with dedicated experiments needed</a:t>
            </a:r>
          </a:p>
          <a:p>
            <a:pPr lvl="1"/>
            <a:r>
              <a:rPr lang="en-US" sz="1800" smtClean="0"/>
              <a:t>Instrumental </a:t>
            </a:r>
            <a:r>
              <a:rPr lang="en-US" sz="1800" dirty="0" smtClean="0"/>
              <a:t>to produce vacuum specifications of future machines</a:t>
            </a:r>
          </a:p>
        </p:txBody>
      </p:sp>
      <p:sp>
        <p:nvSpPr>
          <p:cNvPr id="3" name="Footer Placeholder 2"/>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1262194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kern="0" dirty="0" err="1" smtClean="0">
                <a:solidFill>
                  <a:srgbClr val="0055A0"/>
                </a:solidFill>
              </a:rPr>
              <a:t>Example</a:t>
            </a:r>
            <a:r>
              <a:rPr lang="de-DE" kern="0" dirty="0" smtClean="0">
                <a:solidFill>
                  <a:srgbClr val="0055A0"/>
                </a:solidFill>
              </a:rPr>
              <a:t>: </a:t>
            </a:r>
            <a:r>
              <a:rPr lang="de-DE" kern="0" dirty="0" err="1" smtClean="0">
                <a:solidFill>
                  <a:srgbClr val="0055A0"/>
                </a:solidFill>
              </a:rPr>
              <a:t>Vacuum</a:t>
            </a:r>
            <a:r>
              <a:rPr lang="de-DE" kern="0" dirty="0" smtClean="0">
                <a:solidFill>
                  <a:srgbClr val="0055A0"/>
                </a:solidFill>
              </a:rPr>
              <a:t> </a:t>
            </a:r>
            <a:r>
              <a:rPr lang="de-DE" kern="0" dirty="0" err="1" smtClean="0">
                <a:solidFill>
                  <a:srgbClr val="0055A0"/>
                </a:solidFill>
              </a:rPr>
              <a:t>specification</a:t>
            </a:r>
            <a:r>
              <a:rPr lang="de-DE" kern="0" dirty="0" smtClean="0">
                <a:solidFill>
                  <a:srgbClr val="0055A0"/>
                </a:solidFill>
              </a:rPr>
              <a:t> </a:t>
            </a:r>
            <a:r>
              <a:rPr lang="de-DE" kern="0" dirty="0" err="1" smtClean="0">
                <a:solidFill>
                  <a:srgbClr val="0055A0"/>
                </a:solidFill>
              </a:rPr>
              <a:t>for</a:t>
            </a:r>
            <a:r>
              <a:rPr lang="de-DE" kern="0" dirty="0" smtClean="0">
                <a:solidFill>
                  <a:srgbClr val="0055A0"/>
                </a:solidFill>
              </a:rPr>
              <a:t> CLIC </a:t>
            </a:r>
            <a:r>
              <a:rPr lang="de-DE" kern="0" dirty="0" err="1" smtClean="0">
                <a:solidFill>
                  <a:srgbClr val="0055A0"/>
                </a:solidFill>
              </a:rPr>
              <a:t>main</a:t>
            </a:r>
            <a:r>
              <a:rPr lang="de-DE" kern="0" dirty="0" smtClean="0">
                <a:solidFill>
                  <a:srgbClr val="0055A0"/>
                </a:solidFill>
              </a:rPr>
              <a:t> </a:t>
            </a:r>
            <a:r>
              <a:rPr lang="de-DE" kern="0" dirty="0" err="1" smtClean="0">
                <a:solidFill>
                  <a:srgbClr val="0055A0"/>
                </a:solidFill>
              </a:rPr>
              <a:t>linac</a:t>
            </a:r>
            <a:endParaRPr lang="de-DE" kern="0" dirty="0">
              <a:solidFill>
                <a:srgbClr val="0055A0"/>
              </a:solidFill>
            </a:endParaRPr>
          </a:p>
        </p:txBody>
      </p:sp>
      <p:sp>
        <p:nvSpPr>
          <p:cNvPr id="24"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41</a:t>
            </a:fld>
            <a:endParaRPr lang="en-US" dirty="0">
              <a:solidFill>
                <a:srgbClr val="0055A0">
                  <a:tint val="75000"/>
                </a:srgbClr>
              </a:solidFill>
              <a:latin typeface="Arial"/>
            </a:endParaRPr>
          </a:p>
        </p:txBody>
      </p:sp>
      <p:sp>
        <p:nvSpPr>
          <p:cNvPr id="10" name="Content Placeholder 12"/>
          <p:cNvSpPr>
            <a:spLocks noGrp="1"/>
          </p:cNvSpPr>
          <p:nvPr>
            <p:ph idx="1"/>
          </p:nvPr>
        </p:nvSpPr>
        <p:spPr>
          <a:xfrm>
            <a:off x="479095" y="1102958"/>
            <a:ext cx="8229600" cy="4964536"/>
          </a:xfrm>
        </p:spPr>
        <p:txBody>
          <a:bodyPr>
            <a:normAutofit/>
          </a:bodyPr>
          <a:lstStyle/>
          <a:p>
            <a:r>
              <a:rPr lang="en-US" sz="2000" dirty="0" smtClean="0"/>
              <a:t>Fast beam ion instability sets in for total pressures above 10 </a:t>
            </a:r>
            <a:r>
              <a:rPr lang="en-US" sz="2000" dirty="0" err="1" smtClean="0"/>
              <a:t>nTorr</a:t>
            </a:r>
            <a:r>
              <a:rPr lang="en-US" sz="2000" dirty="0" smtClean="0"/>
              <a:t> in unbaked vacuum and above 60 </a:t>
            </a:r>
            <a:r>
              <a:rPr lang="en-US" sz="2000" dirty="0" err="1" smtClean="0"/>
              <a:t>nTorr</a:t>
            </a:r>
            <a:r>
              <a:rPr lang="en-US" sz="2000" dirty="0" smtClean="0"/>
              <a:t> in NEG vacuum</a:t>
            </a:r>
          </a:p>
        </p:txBody>
      </p:sp>
      <p:sp>
        <p:nvSpPr>
          <p:cNvPr id="3" name="Footer Placeholder 2"/>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pic>
        <p:nvPicPr>
          <p:cNvPr id="6" name="Picture 5"/>
          <p:cNvPicPr>
            <a:picLocks noChangeAspect="1"/>
          </p:cNvPicPr>
          <p:nvPr/>
        </p:nvPicPr>
        <p:blipFill>
          <a:blip r:embed="rId3"/>
          <a:stretch>
            <a:fillRect/>
          </a:stretch>
        </p:blipFill>
        <p:spPr>
          <a:xfrm>
            <a:off x="1778207" y="2067078"/>
            <a:ext cx="5774579" cy="1352786"/>
          </a:xfrm>
          <a:prstGeom prst="rect">
            <a:avLst/>
          </a:prstGeom>
        </p:spPr>
      </p:pic>
      <p:pic>
        <p:nvPicPr>
          <p:cNvPr id="7" name="Picture 6"/>
          <p:cNvPicPr>
            <a:picLocks noChangeAspect="1"/>
          </p:cNvPicPr>
          <p:nvPr/>
        </p:nvPicPr>
        <p:blipFill>
          <a:blip r:embed="rId4"/>
          <a:stretch>
            <a:fillRect/>
          </a:stretch>
        </p:blipFill>
        <p:spPr>
          <a:xfrm>
            <a:off x="136445" y="3494916"/>
            <a:ext cx="4061547" cy="2637368"/>
          </a:xfrm>
          <a:prstGeom prst="rect">
            <a:avLst/>
          </a:prstGeom>
        </p:spPr>
      </p:pic>
      <p:pic>
        <p:nvPicPr>
          <p:cNvPr id="8" name="Picture 7"/>
          <p:cNvPicPr>
            <a:picLocks noChangeAspect="1"/>
          </p:cNvPicPr>
          <p:nvPr/>
        </p:nvPicPr>
        <p:blipFill>
          <a:blip r:embed="rId5"/>
          <a:stretch>
            <a:fillRect/>
          </a:stretch>
        </p:blipFill>
        <p:spPr>
          <a:xfrm>
            <a:off x="4511388" y="3482883"/>
            <a:ext cx="4175412" cy="2664000"/>
          </a:xfrm>
          <a:prstGeom prst="rect">
            <a:avLst/>
          </a:prstGeom>
        </p:spPr>
      </p:pic>
      <p:pic>
        <p:nvPicPr>
          <p:cNvPr id="9" name="Picture 8"/>
          <p:cNvPicPr>
            <a:picLocks noChangeAspect="1"/>
          </p:cNvPicPr>
          <p:nvPr/>
        </p:nvPicPr>
        <p:blipFill rotWithShape="1">
          <a:blip r:embed="rId6"/>
          <a:srcRect t="68600" r="53875"/>
          <a:stretch/>
        </p:blipFill>
        <p:spPr>
          <a:xfrm>
            <a:off x="729981" y="3821330"/>
            <a:ext cx="2122369" cy="804818"/>
          </a:xfrm>
          <a:prstGeom prst="rect">
            <a:avLst/>
          </a:prstGeom>
        </p:spPr>
      </p:pic>
    </p:spTree>
    <p:extLst>
      <p:ext uri="{BB962C8B-B14F-4D97-AF65-F5344CB8AC3E}">
        <p14:creationId xmlns:p14="http://schemas.microsoft.com/office/powerpoint/2010/main" val="368901075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Summary and conclusions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design of the vacuum system of an accelerator is crucial due to</a:t>
            </a:r>
          </a:p>
          <a:p>
            <a:pPr lvl="1"/>
            <a:r>
              <a:rPr lang="en-US" dirty="0" smtClean="0"/>
              <a:t>Collisions of beam particles with residual gas</a:t>
            </a:r>
          </a:p>
          <a:p>
            <a:pPr lvl="1"/>
            <a:r>
              <a:rPr lang="en-US" dirty="0" smtClean="0"/>
              <a:t>Impedance of vacuum chamber(s) and equipment</a:t>
            </a:r>
          </a:p>
          <a:p>
            <a:pPr lvl="1"/>
            <a:r>
              <a:rPr lang="en-US" dirty="0" smtClean="0"/>
              <a:t>Interactions of stray particles with the inner surface of the vacuum chamber</a:t>
            </a:r>
          </a:p>
          <a:p>
            <a:r>
              <a:rPr lang="en-US" dirty="0" smtClean="0"/>
              <a:t>Beam can be affected in terms of</a:t>
            </a:r>
          </a:p>
          <a:p>
            <a:pPr lvl="1"/>
            <a:r>
              <a:rPr lang="en-US" dirty="0" smtClean="0"/>
              <a:t>Lifetime degradation and </a:t>
            </a:r>
            <a:r>
              <a:rPr lang="en-US" dirty="0" err="1" smtClean="0"/>
              <a:t>emittance</a:t>
            </a:r>
            <a:r>
              <a:rPr lang="en-US" dirty="0" smtClean="0"/>
              <a:t> growth from collisions</a:t>
            </a:r>
          </a:p>
          <a:p>
            <a:pPr lvl="1"/>
            <a:r>
              <a:rPr lang="en-US" dirty="0" smtClean="0"/>
              <a:t>Vacuum instability with poor lifetime and possible interlock of operation</a:t>
            </a:r>
            <a:endParaRPr lang="en-US" dirty="0"/>
          </a:p>
          <a:p>
            <a:pPr lvl="1"/>
            <a:r>
              <a:rPr lang="en-US" dirty="0" smtClean="0"/>
              <a:t>Beam instabilities and loss due to the impedance</a:t>
            </a:r>
          </a:p>
          <a:p>
            <a:pPr lvl="1"/>
            <a:r>
              <a:rPr lang="en-US" dirty="0" smtClean="0"/>
              <a:t>Beam instabilities and loss due to e-cloud and ion accumulation</a:t>
            </a:r>
            <a:endParaRPr lang="en-US" dirty="0"/>
          </a:p>
          <a:p>
            <a:pPr lvl="1">
              <a:buFont typeface="Lucida Grande"/>
              <a:buChar char="→"/>
            </a:pPr>
            <a:r>
              <a:rPr lang="en-US" dirty="0" smtClean="0"/>
              <a:t>Equipment can be also affected and limit performance, </a:t>
            </a:r>
            <a:r>
              <a:rPr lang="en-US" dirty="0"/>
              <a:t>e</a:t>
            </a:r>
            <a:r>
              <a:rPr lang="en-US" dirty="0" smtClean="0"/>
              <a:t>.g. </a:t>
            </a:r>
            <a:r>
              <a:rPr lang="en-US" dirty="0"/>
              <a:t>k</a:t>
            </a:r>
            <a:r>
              <a:rPr lang="en-US" dirty="0" smtClean="0"/>
              <a:t>icker flashovers from poor vacuum, heat load from e-cloud in cold systems, etc.</a:t>
            </a:r>
          </a:p>
          <a:p>
            <a:r>
              <a:rPr lang="en-US" dirty="0" smtClean="0"/>
              <a:t>Different types of machines are dominated by different effects, e.g.</a:t>
            </a:r>
          </a:p>
          <a:p>
            <a:pPr lvl="1"/>
            <a:r>
              <a:rPr lang="en-US" dirty="0" smtClean="0"/>
              <a:t>Light sources: elastic and inelastic scattering, ion trapping &amp; instability</a:t>
            </a:r>
          </a:p>
          <a:p>
            <a:pPr lvl="1"/>
            <a:r>
              <a:rPr lang="en-US" dirty="0" smtClean="0"/>
              <a:t>Heavy ion machines: charge exchange, gas ionization, vacuum instability, e-cloud</a:t>
            </a:r>
          </a:p>
          <a:p>
            <a:pPr lvl="1"/>
            <a:r>
              <a:rPr lang="en-US" dirty="0" smtClean="0"/>
              <a:t>Proton machines: e-cloud</a:t>
            </a:r>
          </a:p>
          <a:p>
            <a:endParaRPr lang="en-US" dirty="0"/>
          </a:p>
        </p:txBody>
      </p:sp>
      <p:sp>
        <p:nvSpPr>
          <p:cNvPr id="6" name="Slide Number Placeholder 5"/>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42</a:t>
            </a:fld>
            <a:endParaRPr lang="en-US" dirty="0">
              <a:solidFill>
                <a:srgbClr val="0055A0">
                  <a:tint val="75000"/>
                </a:srgbClr>
              </a:solidFill>
              <a:latin typeface="Arial"/>
            </a:endParaRPr>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2587819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946" y="2604800"/>
            <a:ext cx="8226854" cy="528507"/>
          </a:xfrm>
        </p:spPr>
        <p:txBody>
          <a:bodyPr>
            <a:noAutofit/>
          </a:bodyPr>
          <a:lstStyle/>
          <a:p>
            <a:r>
              <a:rPr lang="en-US" dirty="0" smtClean="0"/>
              <a:t>Thank you for your attention</a:t>
            </a:r>
            <a:endParaRPr lang="en-US" dirty="0"/>
          </a:p>
        </p:txBody>
      </p:sp>
      <p:sp>
        <p:nvSpPr>
          <p:cNvPr id="6" name="Slide Number Placeholder 5"/>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43</a:t>
            </a:fld>
            <a:endParaRPr lang="en-US" dirty="0">
              <a:solidFill>
                <a:srgbClr val="0055A0">
                  <a:tint val="75000"/>
                </a:srgbClr>
              </a:solidFill>
              <a:latin typeface="Arial"/>
            </a:endParaRPr>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97495114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References (I)</a:t>
            </a:r>
            <a:endParaRPr lang="en-US" sz="3000" dirty="0"/>
          </a:p>
        </p:txBody>
      </p:sp>
      <p:sp>
        <p:nvSpPr>
          <p:cNvPr id="3" name="Content Placeholder 2"/>
          <p:cNvSpPr>
            <a:spLocks noGrp="1"/>
          </p:cNvSpPr>
          <p:nvPr>
            <p:ph idx="1"/>
          </p:nvPr>
        </p:nvSpPr>
        <p:spPr>
          <a:xfrm>
            <a:off x="457200" y="914399"/>
            <a:ext cx="8226854" cy="5237765"/>
          </a:xfrm>
        </p:spPr>
        <p:txBody>
          <a:bodyPr>
            <a:normAutofit lnSpcReduction="10000"/>
          </a:bodyPr>
          <a:lstStyle/>
          <a:p>
            <a:r>
              <a:rPr lang="en-US" i="1" dirty="0" smtClean="0"/>
              <a:t>Lifetime, cross-section and activation</a:t>
            </a:r>
            <a:r>
              <a:rPr lang="en-US" dirty="0" smtClean="0"/>
              <a:t>, P. </a:t>
            </a:r>
            <a:r>
              <a:rPr lang="en-US" dirty="0" err="1" smtClean="0"/>
              <a:t>Grafström</a:t>
            </a:r>
            <a:r>
              <a:rPr lang="en-US" dirty="0" smtClean="0"/>
              <a:t>, CAS, </a:t>
            </a:r>
            <a:r>
              <a:rPr lang="de-DE" dirty="0"/>
              <a:t>CERN-2007-</a:t>
            </a:r>
            <a:r>
              <a:rPr lang="de-DE" dirty="0" smtClean="0"/>
              <a:t>003, </a:t>
            </a:r>
            <a:r>
              <a:rPr lang="en-US" dirty="0" smtClean="0"/>
              <a:t>p. 213</a:t>
            </a:r>
          </a:p>
          <a:p>
            <a:r>
              <a:rPr lang="en-US" i="1" dirty="0" smtClean="0"/>
              <a:t>Beam residual gas interaction</a:t>
            </a:r>
            <a:r>
              <a:rPr lang="en-US" dirty="0" smtClean="0"/>
              <a:t>, S. P. </a:t>
            </a:r>
            <a:r>
              <a:rPr lang="en-US" dirty="0" err="1" smtClean="0"/>
              <a:t>Møller</a:t>
            </a:r>
            <a:r>
              <a:rPr lang="en-US" dirty="0" smtClean="0"/>
              <a:t>, CAS, CERN 99-05, p. 155</a:t>
            </a:r>
          </a:p>
          <a:p>
            <a:r>
              <a:rPr lang="en-US" i="1" dirty="0" smtClean="0"/>
              <a:t>Interaction of stored </a:t>
            </a:r>
            <a:r>
              <a:rPr lang="en-US" i="1" dirty="0"/>
              <a:t>i</a:t>
            </a:r>
            <a:r>
              <a:rPr lang="en-US" i="1" dirty="0" smtClean="0"/>
              <a:t>on beams with the residual </a:t>
            </a:r>
            <a:r>
              <a:rPr lang="en-US" i="1" dirty="0"/>
              <a:t>g</a:t>
            </a:r>
            <a:r>
              <a:rPr lang="en-US" i="1" dirty="0" smtClean="0"/>
              <a:t>as</a:t>
            </a:r>
            <a:r>
              <a:rPr lang="en-US" dirty="0" smtClean="0"/>
              <a:t>, B. </a:t>
            </a:r>
            <a:r>
              <a:rPr lang="en-US" dirty="0" err="1" smtClean="0"/>
              <a:t>Franzke</a:t>
            </a:r>
            <a:r>
              <a:rPr lang="en-US" dirty="0" smtClean="0"/>
              <a:t>, CAS, CERN 92-01, p. 100</a:t>
            </a:r>
          </a:p>
          <a:p>
            <a:r>
              <a:rPr lang="en-US" i="1" dirty="0" smtClean="0"/>
              <a:t>Single beam lifetime</a:t>
            </a:r>
            <a:r>
              <a:rPr lang="en-US" dirty="0" smtClean="0"/>
              <a:t>, A. </a:t>
            </a:r>
            <a:r>
              <a:rPr lang="en-US" dirty="0" err="1" smtClean="0"/>
              <a:t>Wrulich</a:t>
            </a:r>
            <a:r>
              <a:rPr lang="en-US" dirty="0" smtClean="0"/>
              <a:t>, CAS, CERN 94-01, p. 409</a:t>
            </a:r>
          </a:p>
          <a:p>
            <a:r>
              <a:rPr lang="en-US" i="1" dirty="0"/>
              <a:t>Lifetime issues in ALBA</a:t>
            </a:r>
            <a:r>
              <a:rPr lang="en-US" dirty="0"/>
              <a:t>, G. Rumolo and M. Muñoz, AAD-SR-BD-AN-</a:t>
            </a:r>
            <a:r>
              <a:rPr lang="en-US" dirty="0" smtClean="0"/>
              <a:t>0072</a:t>
            </a:r>
          </a:p>
          <a:p>
            <a:r>
              <a:rPr lang="en-US" i="1" dirty="0" smtClean="0"/>
              <a:t>Dynamic outgassing</a:t>
            </a:r>
            <a:r>
              <a:rPr lang="en-US" dirty="0" smtClean="0"/>
              <a:t>, O. </a:t>
            </a:r>
            <a:r>
              <a:rPr lang="en-US" dirty="0" err="1" smtClean="0"/>
              <a:t>Gröbner</a:t>
            </a:r>
            <a:r>
              <a:rPr lang="en-US" dirty="0" smtClean="0"/>
              <a:t>, </a:t>
            </a:r>
            <a:r>
              <a:rPr lang="en-US" dirty="0"/>
              <a:t>CAS, CERN 99-05, p. </a:t>
            </a:r>
            <a:r>
              <a:rPr lang="en-US" dirty="0" smtClean="0"/>
              <a:t>127</a:t>
            </a:r>
          </a:p>
          <a:p>
            <a:r>
              <a:rPr lang="en-US" i="1" dirty="0" smtClean="0"/>
              <a:t>A theory of the beam loss-induced vacuum instability applied to the heavy-ion synchrotron SIS18</a:t>
            </a:r>
            <a:r>
              <a:rPr lang="en-US" dirty="0" smtClean="0"/>
              <a:t>, E. </a:t>
            </a:r>
            <a:r>
              <a:rPr lang="en-US" dirty="0" err="1" smtClean="0"/>
              <a:t>Mustafin</a:t>
            </a:r>
            <a:r>
              <a:rPr lang="en-US" dirty="0" smtClean="0"/>
              <a:t> et al., NIM A 510 (2003) 199-205</a:t>
            </a:r>
          </a:p>
          <a:p>
            <a:r>
              <a:rPr lang="en-US" i="1" dirty="0"/>
              <a:t>Estimations of beam lifetime in the SIS18</a:t>
            </a:r>
            <a:r>
              <a:rPr lang="en-US" dirty="0"/>
              <a:t>, G. Rumolo et al., Proc. of ICFA Advanced Beam Dynamics Workshop HB2004, </a:t>
            </a:r>
            <a:r>
              <a:rPr lang="en-US" dirty="0" err="1"/>
              <a:t>Bensheim</a:t>
            </a:r>
            <a:r>
              <a:rPr lang="en-US" dirty="0"/>
              <a:t>, Germany, 18 – 22 October, </a:t>
            </a:r>
            <a:r>
              <a:rPr lang="en-US" dirty="0" smtClean="0"/>
              <a:t>2004</a:t>
            </a:r>
          </a:p>
          <a:p>
            <a:endParaRPr lang="en-US" dirty="0"/>
          </a:p>
          <a:p>
            <a:endParaRPr lang="en-US" dirty="0" smtClean="0"/>
          </a:p>
          <a:p>
            <a:endParaRPr lang="en-US" dirty="0" smtClean="0"/>
          </a:p>
          <a:p>
            <a:endParaRPr lang="en-US" dirty="0"/>
          </a:p>
        </p:txBody>
      </p:sp>
      <p:sp>
        <p:nvSpPr>
          <p:cNvPr id="6" name="Slide Number Placeholder 5"/>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44</a:t>
            </a:fld>
            <a:endParaRPr lang="en-US" dirty="0">
              <a:solidFill>
                <a:srgbClr val="0055A0">
                  <a:tint val="75000"/>
                </a:srgbClr>
              </a:solidFill>
              <a:latin typeface="Arial"/>
            </a:endParaRPr>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402041330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References (II)</a:t>
            </a:r>
            <a:endParaRPr lang="en-US" sz="3000" dirty="0"/>
          </a:p>
        </p:txBody>
      </p:sp>
      <p:sp>
        <p:nvSpPr>
          <p:cNvPr id="3" name="Content Placeholder 2"/>
          <p:cNvSpPr>
            <a:spLocks noGrp="1"/>
          </p:cNvSpPr>
          <p:nvPr>
            <p:ph idx="1"/>
          </p:nvPr>
        </p:nvSpPr>
        <p:spPr>
          <a:xfrm>
            <a:off x="457200" y="914399"/>
            <a:ext cx="8226854" cy="5237765"/>
          </a:xfrm>
        </p:spPr>
        <p:txBody>
          <a:bodyPr>
            <a:normAutofit/>
          </a:bodyPr>
          <a:lstStyle/>
          <a:p>
            <a:r>
              <a:rPr lang="en-US" i="1" dirty="0" smtClean="0"/>
              <a:t>SIS18 </a:t>
            </a:r>
            <a:r>
              <a:rPr lang="en-US" i="1" dirty="0"/>
              <a:t>Operation for </a:t>
            </a:r>
            <a:r>
              <a:rPr lang="en-US" i="1" dirty="0" smtClean="0"/>
              <a:t>FAIR</a:t>
            </a:r>
            <a:r>
              <a:rPr lang="en-US" dirty="0" smtClean="0"/>
              <a:t>, P. Spiller, MAC meeting, 11 September 2011</a:t>
            </a:r>
          </a:p>
          <a:p>
            <a:r>
              <a:rPr lang="en-US" i="1" dirty="0" smtClean="0"/>
              <a:t>Electron clouds</a:t>
            </a:r>
            <a:r>
              <a:rPr lang="en-US" dirty="0" smtClean="0"/>
              <a:t>, G. Rumolo and G. </a:t>
            </a:r>
            <a:r>
              <a:rPr lang="en-US" dirty="0" err="1" smtClean="0"/>
              <a:t>Iadarola</a:t>
            </a:r>
            <a:r>
              <a:rPr lang="en-US" dirty="0" smtClean="0"/>
              <a:t>, Proc. of CAS on </a:t>
            </a:r>
            <a:r>
              <a:rPr lang="en-US" dirty="0"/>
              <a:t>Intensity Limitations in Particle </a:t>
            </a:r>
            <a:r>
              <a:rPr lang="en-US" dirty="0" smtClean="0"/>
              <a:t>beams, 2015</a:t>
            </a:r>
          </a:p>
          <a:p>
            <a:r>
              <a:rPr lang="en-US" i="1" dirty="0" smtClean="0"/>
              <a:t>Review </a:t>
            </a:r>
            <a:r>
              <a:rPr lang="en-US" i="1" dirty="0"/>
              <a:t>on two stream instabilities in </a:t>
            </a:r>
            <a:r>
              <a:rPr lang="en-US" i="1" dirty="0" smtClean="0"/>
              <a:t>accelerators</a:t>
            </a:r>
            <a:r>
              <a:rPr lang="en-US" dirty="0" smtClean="0"/>
              <a:t>, G. </a:t>
            </a:r>
            <a:r>
              <a:rPr lang="en-US" dirty="0"/>
              <a:t>Rumolo, TWIICE, Topical Workshop on Instabilities, Impedances and Collective </a:t>
            </a:r>
            <a:r>
              <a:rPr lang="en-US" dirty="0" smtClean="0"/>
              <a:t>Effects, </a:t>
            </a:r>
            <a:r>
              <a:rPr lang="en-US" dirty="0"/>
              <a:t>Synchrotron </a:t>
            </a:r>
            <a:r>
              <a:rPr lang="en-US" dirty="0" smtClean="0"/>
              <a:t>SOLEIL, 16</a:t>
            </a:r>
            <a:r>
              <a:rPr lang="en-US" dirty="0"/>
              <a:t>-17 January, </a:t>
            </a:r>
            <a:r>
              <a:rPr lang="en-US" dirty="0" smtClean="0"/>
              <a:t>2014</a:t>
            </a:r>
          </a:p>
          <a:p>
            <a:r>
              <a:rPr lang="en-US" i="1" dirty="0" smtClean="0"/>
              <a:t>Numerical modeling of fast beam ion instabilities</a:t>
            </a:r>
            <a:r>
              <a:rPr lang="en-US" dirty="0" smtClean="0"/>
              <a:t>, L. </a:t>
            </a:r>
            <a:r>
              <a:rPr lang="en-US" dirty="0" err="1" smtClean="0"/>
              <a:t>Mether</a:t>
            </a:r>
            <a:r>
              <a:rPr lang="en-US" dirty="0" smtClean="0"/>
              <a:t>, G. </a:t>
            </a:r>
            <a:r>
              <a:rPr lang="en-US" dirty="0" err="1" smtClean="0"/>
              <a:t>Iadarola</a:t>
            </a:r>
            <a:r>
              <a:rPr lang="en-US" dirty="0" smtClean="0"/>
              <a:t>, G. Rumolo, Proc. </a:t>
            </a:r>
            <a:r>
              <a:rPr lang="en-US" dirty="0"/>
              <a:t>of ICFA Advanced Beam Dynamics Workshop </a:t>
            </a:r>
            <a:r>
              <a:rPr lang="en-US" dirty="0" smtClean="0"/>
              <a:t>HB2016, Malmö, Sweden, 3 </a:t>
            </a:r>
            <a:r>
              <a:rPr lang="mr-IN" dirty="0" smtClean="0"/>
              <a:t>–</a:t>
            </a:r>
            <a:r>
              <a:rPr lang="en-US" dirty="0" smtClean="0"/>
              <a:t> 8 July, 2016</a:t>
            </a:r>
          </a:p>
          <a:p>
            <a:r>
              <a:rPr lang="en-US" i="1" dirty="0"/>
              <a:t>First observations of a fast beam ion </a:t>
            </a:r>
            <a:r>
              <a:rPr lang="en-US" i="1" dirty="0" smtClean="0"/>
              <a:t>instability</a:t>
            </a:r>
            <a:r>
              <a:rPr lang="en-US" dirty="0" smtClean="0"/>
              <a:t>, </a:t>
            </a:r>
            <a:r>
              <a:rPr lang="nb-NO" dirty="0" smtClean="0"/>
              <a:t>J</a:t>
            </a:r>
            <a:r>
              <a:rPr lang="nb-NO" dirty="0"/>
              <a:t>. Byrd, A. </a:t>
            </a:r>
            <a:r>
              <a:rPr lang="nb-NO" dirty="0" err="1"/>
              <a:t>Chao</a:t>
            </a:r>
            <a:r>
              <a:rPr lang="nb-NO" dirty="0"/>
              <a:t>, S. </a:t>
            </a:r>
            <a:r>
              <a:rPr lang="nb-NO" dirty="0" err="1"/>
              <a:t>Heifets</a:t>
            </a:r>
            <a:r>
              <a:rPr lang="nb-NO" dirty="0"/>
              <a:t>, et </a:t>
            </a:r>
            <a:r>
              <a:rPr lang="nb-NO" dirty="0" smtClean="0"/>
              <a:t>al., </a:t>
            </a:r>
            <a:r>
              <a:rPr lang="nb-NO" dirty="0" err="1" smtClean="0"/>
              <a:t>Phys</a:t>
            </a:r>
            <a:r>
              <a:rPr lang="nb-NO" dirty="0"/>
              <a:t>. Rev. Lett. 79 (1997), 79-</a:t>
            </a:r>
            <a:r>
              <a:rPr lang="nb-NO" dirty="0" smtClean="0"/>
              <a:t>82</a:t>
            </a:r>
          </a:p>
          <a:p>
            <a:r>
              <a:rPr lang="nb-NO" i="1" dirty="0" smtClean="0"/>
              <a:t>Fast </a:t>
            </a:r>
            <a:r>
              <a:rPr lang="nb-NO" i="1" dirty="0"/>
              <a:t>Beam-ion </a:t>
            </a:r>
            <a:r>
              <a:rPr lang="nb-NO" i="1" dirty="0" err="1"/>
              <a:t>Instabilities</a:t>
            </a:r>
            <a:r>
              <a:rPr lang="nb-NO" i="1" dirty="0"/>
              <a:t> in CLIC Main </a:t>
            </a:r>
            <a:r>
              <a:rPr lang="nb-NO" i="1" dirty="0" err="1"/>
              <a:t>Linac</a:t>
            </a:r>
            <a:r>
              <a:rPr lang="nb-NO" i="1" dirty="0"/>
              <a:t> </a:t>
            </a:r>
            <a:r>
              <a:rPr lang="nb-NO" i="1" dirty="0" err="1"/>
              <a:t>Vacuum</a:t>
            </a:r>
            <a:r>
              <a:rPr lang="nb-NO" i="1" dirty="0"/>
              <a:t> </a:t>
            </a:r>
            <a:r>
              <a:rPr lang="nb-NO" i="1" dirty="0" err="1" smtClean="0"/>
              <a:t>Specifications</a:t>
            </a:r>
            <a:r>
              <a:rPr lang="nb-NO" dirty="0" smtClean="0"/>
              <a:t>, A. </a:t>
            </a:r>
            <a:r>
              <a:rPr lang="nb-NO" dirty="0" err="1" smtClean="0"/>
              <a:t>Oeftiger</a:t>
            </a:r>
            <a:r>
              <a:rPr lang="nb-NO" dirty="0" smtClean="0"/>
              <a:t> and G. Rumolo, </a:t>
            </a:r>
            <a:r>
              <a:rPr lang="mr-IN" dirty="0" smtClean="0"/>
              <a:t>CERN</a:t>
            </a:r>
            <a:r>
              <a:rPr lang="en-US" dirty="0" smtClean="0"/>
              <a:t>-</a:t>
            </a:r>
            <a:r>
              <a:rPr lang="mr-IN" dirty="0" smtClean="0"/>
              <a:t>OPEN</a:t>
            </a:r>
            <a:r>
              <a:rPr lang="en-US" dirty="0" smtClean="0"/>
              <a:t>-</a:t>
            </a:r>
            <a:r>
              <a:rPr lang="mr-IN" dirty="0" smtClean="0"/>
              <a:t>2011</a:t>
            </a:r>
            <a:r>
              <a:rPr lang="en-US" dirty="0" smtClean="0"/>
              <a:t>-</a:t>
            </a:r>
            <a:r>
              <a:rPr lang="mr-IN" dirty="0" smtClean="0"/>
              <a:t>050</a:t>
            </a:r>
            <a:r>
              <a:rPr lang="en-US" dirty="0" smtClean="0"/>
              <a:t>, </a:t>
            </a:r>
            <a:r>
              <a:rPr lang="mr-IN" dirty="0" smtClean="0"/>
              <a:t>CLIC</a:t>
            </a:r>
            <a:r>
              <a:rPr lang="en-US" dirty="0" smtClean="0"/>
              <a:t>-</a:t>
            </a:r>
            <a:r>
              <a:rPr lang="mr-IN" dirty="0" smtClean="0"/>
              <a:t>Note</a:t>
            </a:r>
            <a:r>
              <a:rPr lang="en-US" dirty="0" smtClean="0"/>
              <a:t>-</a:t>
            </a:r>
            <a:r>
              <a:rPr lang="mr-IN" dirty="0" smtClean="0"/>
              <a:t>930</a:t>
            </a:r>
            <a:r>
              <a:rPr lang="en-US" dirty="0" smtClean="0"/>
              <a:t> (2011)</a:t>
            </a:r>
            <a:endParaRPr lang="nb-NO" dirty="0"/>
          </a:p>
          <a:p>
            <a:endParaRPr lang="en-US" dirty="0"/>
          </a:p>
          <a:p>
            <a:endParaRPr lang="en-US" dirty="0"/>
          </a:p>
          <a:p>
            <a:endParaRPr lang="en-US" dirty="0" smtClean="0"/>
          </a:p>
          <a:p>
            <a:endParaRPr lang="en-US" dirty="0" smtClean="0"/>
          </a:p>
          <a:p>
            <a:endParaRPr lang="en-US" dirty="0"/>
          </a:p>
        </p:txBody>
      </p:sp>
      <p:sp>
        <p:nvSpPr>
          <p:cNvPr id="6" name="Slide Number Placeholder 5"/>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45</a:t>
            </a:fld>
            <a:endParaRPr lang="en-US" dirty="0">
              <a:solidFill>
                <a:srgbClr val="0055A0">
                  <a:tint val="75000"/>
                </a:srgbClr>
              </a:solidFill>
              <a:latin typeface="Arial"/>
            </a:endParaRPr>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46265743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9920" y="5350243"/>
            <a:ext cx="4266070" cy="369332"/>
          </a:xfrm>
          <a:prstGeom prst="rect">
            <a:avLst/>
          </a:prstGeom>
          <a:noFill/>
        </p:spPr>
        <p:txBody>
          <a:bodyPr wrap="square" rtlCol="0">
            <a:spAutoFit/>
          </a:bodyPr>
          <a:lstStyle/>
          <a:p>
            <a:r>
              <a:rPr lang="en-US" dirty="0"/>
              <a:t>Exercise of “beam induced bake </a:t>
            </a:r>
            <a:r>
              <a:rPr lang="en-US" dirty="0" smtClean="0"/>
              <a:t>out”</a:t>
            </a:r>
            <a:endParaRPr lang="en-US" dirty="0"/>
          </a:p>
        </p:txBody>
      </p:sp>
      <p:sp>
        <p:nvSpPr>
          <p:cNvPr id="8" name="Slide Number Placeholder 7"/>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46</a:t>
            </a:fld>
            <a:endParaRPr lang="en-US"/>
          </a:p>
        </p:txBody>
      </p:sp>
      <p:sp>
        <p:nvSpPr>
          <p:cNvPr id="10" name="Title 1"/>
          <p:cNvSpPr>
            <a:spLocks noGrp="1"/>
          </p:cNvSpPr>
          <p:nvPr>
            <p:ph type="title"/>
          </p:nvPr>
        </p:nvSpPr>
        <p:spPr>
          <a:xfrm>
            <a:off x="457200" y="233493"/>
            <a:ext cx="8226854" cy="528507"/>
          </a:xfrm>
        </p:spPr>
        <p:txBody>
          <a:bodyPr>
            <a:noAutofit/>
          </a:bodyPr>
          <a:lstStyle/>
          <a:p>
            <a:pPr lvl="0" defTabSz="914400" fontAlgn="base">
              <a:spcAft>
                <a:spcPct val="0"/>
              </a:spcAft>
              <a:defRPr/>
            </a:pPr>
            <a:r>
              <a:rPr lang="de-DE" kern="0" dirty="0" err="1" smtClean="0">
                <a:solidFill>
                  <a:srgbClr val="0055A0"/>
                </a:solidFill>
              </a:rPr>
              <a:t>Example</a:t>
            </a:r>
            <a:r>
              <a:rPr lang="de-DE" kern="0" dirty="0" smtClean="0">
                <a:solidFill>
                  <a:srgbClr val="0055A0"/>
                </a:solidFill>
              </a:rPr>
              <a:t>: Outgassing </a:t>
            </a:r>
            <a:r>
              <a:rPr lang="de-DE" kern="0" dirty="0" err="1" smtClean="0">
                <a:solidFill>
                  <a:srgbClr val="0055A0"/>
                </a:solidFill>
              </a:rPr>
              <a:t>of</a:t>
            </a:r>
            <a:r>
              <a:rPr lang="de-DE" kern="0" dirty="0" smtClean="0">
                <a:solidFill>
                  <a:srgbClr val="0055A0"/>
                </a:solidFill>
              </a:rPr>
              <a:t> SPS </a:t>
            </a:r>
            <a:r>
              <a:rPr lang="de-DE" kern="0" dirty="0" err="1" smtClean="0">
                <a:solidFill>
                  <a:srgbClr val="0055A0"/>
                </a:solidFill>
              </a:rPr>
              <a:t>injection</a:t>
            </a:r>
            <a:r>
              <a:rPr lang="de-DE" kern="0" dirty="0" smtClean="0">
                <a:solidFill>
                  <a:srgbClr val="0055A0"/>
                </a:solidFill>
              </a:rPr>
              <a:t> </a:t>
            </a:r>
            <a:r>
              <a:rPr lang="de-DE" kern="0" dirty="0" err="1" smtClean="0">
                <a:solidFill>
                  <a:srgbClr val="0055A0"/>
                </a:solidFill>
              </a:rPr>
              <a:t>kicker</a:t>
            </a:r>
            <a:endParaRPr lang="de-DE" kern="0" dirty="0">
              <a:solidFill>
                <a:srgbClr val="0055A0"/>
              </a:solidFill>
            </a:endParaRPr>
          </a:p>
        </p:txBody>
      </p:sp>
      <p:sp>
        <p:nvSpPr>
          <p:cNvPr id="14"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46</a:t>
            </a:fld>
            <a:endParaRPr lang="en-US" dirty="0">
              <a:solidFill>
                <a:srgbClr val="0055A0">
                  <a:tint val="75000"/>
                </a:srgbClr>
              </a:solidFill>
              <a:latin typeface="Arial"/>
            </a:endParaRPr>
          </a:p>
        </p:txBody>
      </p:sp>
      <p:sp>
        <p:nvSpPr>
          <p:cNvPr id="2" name="Footer Placeholder 1"/>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0" y="1307093"/>
            <a:ext cx="3874078" cy="3364684"/>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955" y="1307093"/>
            <a:ext cx="4263845" cy="3395161"/>
          </a:xfrm>
          <a:prstGeom prst="rect">
            <a:avLst/>
          </a:prstGeom>
        </p:spPr>
      </p:pic>
      <p:cxnSp>
        <p:nvCxnSpPr>
          <p:cNvPr id="5" name="Straight Connector 4"/>
          <p:cNvCxnSpPr/>
          <p:nvPr/>
        </p:nvCxnSpPr>
        <p:spPr>
          <a:xfrm flipV="1">
            <a:off x="3556000" y="1676400"/>
            <a:ext cx="5029200" cy="12700"/>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181600" y="1332493"/>
            <a:ext cx="2806700" cy="323165"/>
          </a:xfrm>
          <a:prstGeom prst="rect">
            <a:avLst/>
          </a:prstGeom>
          <a:noFill/>
        </p:spPr>
        <p:txBody>
          <a:bodyPr wrap="square" rtlCol="0">
            <a:spAutoFit/>
          </a:bodyPr>
          <a:lstStyle/>
          <a:p>
            <a:r>
              <a:rPr lang="en-US" sz="1500" dirty="0" smtClean="0">
                <a:solidFill>
                  <a:srgbClr val="FF0000"/>
                </a:solidFill>
              </a:rPr>
              <a:t>Pressure interlock value</a:t>
            </a:r>
            <a:endParaRPr lang="en-US" sz="1500" dirty="0">
              <a:solidFill>
                <a:srgbClr val="FF0000"/>
              </a:solidFill>
            </a:endParaRPr>
          </a:p>
        </p:txBody>
      </p:sp>
    </p:spTree>
    <p:extLst>
      <p:ext uri="{BB962C8B-B14F-4D97-AF65-F5344CB8AC3E}">
        <p14:creationId xmlns:p14="http://schemas.microsoft.com/office/powerpoint/2010/main" val="67137693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9920" y="5350243"/>
            <a:ext cx="4266070" cy="369332"/>
          </a:xfrm>
          <a:prstGeom prst="rect">
            <a:avLst/>
          </a:prstGeom>
          <a:noFill/>
        </p:spPr>
        <p:txBody>
          <a:bodyPr wrap="square" rtlCol="0">
            <a:spAutoFit/>
          </a:bodyPr>
          <a:lstStyle/>
          <a:p>
            <a:r>
              <a:rPr lang="en-US" dirty="0"/>
              <a:t>Exercise of “beam induced bake </a:t>
            </a:r>
            <a:r>
              <a:rPr lang="en-US" dirty="0" smtClean="0"/>
              <a:t>out”</a:t>
            </a:r>
            <a:endParaRPr lang="en-US" dirty="0"/>
          </a:p>
        </p:txBody>
      </p:sp>
      <p:sp>
        <p:nvSpPr>
          <p:cNvPr id="8" name="Slide Number Placeholder 7"/>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47</a:t>
            </a:fld>
            <a:endParaRPr lang="en-US"/>
          </a:p>
        </p:txBody>
      </p:sp>
      <p:sp>
        <p:nvSpPr>
          <p:cNvPr id="10" name="Title 1"/>
          <p:cNvSpPr>
            <a:spLocks noGrp="1"/>
          </p:cNvSpPr>
          <p:nvPr>
            <p:ph type="title"/>
          </p:nvPr>
        </p:nvSpPr>
        <p:spPr>
          <a:xfrm>
            <a:off x="457200" y="233493"/>
            <a:ext cx="8226854" cy="528507"/>
          </a:xfrm>
        </p:spPr>
        <p:txBody>
          <a:bodyPr>
            <a:noAutofit/>
          </a:bodyPr>
          <a:lstStyle/>
          <a:p>
            <a:pPr lvl="0" defTabSz="914400" fontAlgn="base">
              <a:spcAft>
                <a:spcPct val="0"/>
              </a:spcAft>
              <a:defRPr/>
            </a:pPr>
            <a:r>
              <a:rPr lang="de-DE" kern="0" dirty="0" err="1" smtClean="0">
                <a:solidFill>
                  <a:srgbClr val="0055A0"/>
                </a:solidFill>
              </a:rPr>
              <a:t>Example</a:t>
            </a:r>
            <a:r>
              <a:rPr lang="de-DE" kern="0" dirty="0" smtClean="0">
                <a:solidFill>
                  <a:srgbClr val="0055A0"/>
                </a:solidFill>
              </a:rPr>
              <a:t>: Outgassing </a:t>
            </a:r>
            <a:r>
              <a:rPr lang="de-DE" kern="0" dirty="0" err="1" smtClean="0">
                <a:solidFill>
                  <a:srgbClr val="0055A0"/>
                </a:solidFill>
              </a:rPr>
              <a:t>of</a:t>
            </a:r>
            <a:r>
              <a:rPr lang="de-DE" kern="0" dirty="0" smtClean="0">
                <a:solidFill>
                  <a:srgbClr val="0055A0"/>
                </a:solidFill>
              </a:rPr>
              <a:t> SPS </a:t>
            </a:r>
            <a:r>
              <a:rPr lang="de-DE" kern="0" dirty="0" err="1" smtClean="0">
                <a:solidFill>
                  <a:srgbClr val="0055A0"/>
                </a:solidFill>
              </a:rPr>
              <a:t>injection</a:t>
            </a:r>
            <a:r>
              <a:rPr lang="de-DE" kern="0" dirty="0" smtClean="0">
                <a:solidFill>
                  <a:srgbClr val="0055A0"/>
                </a:solidFill>
              </a:rPr>
              <a:t> </a:t>
            </a:r>
            <a:r>
              <a:rPr lang="de-DE" kern="0" dirty="0" err="1" smtClean="0">
                <a:solidFill>
                  <a:srgbClr val="0055A0"/>
                </a:solidFill>
              </a:rPr>
              <a:t>kicker</a:t>
            </a:r>
            <a:endParaRPr lang="de-DE" kern="0" dirty="0">
              <a:solidFill>
                <a:srgbClr val="0055A0"/>
              </a:solidFill>
            </a:endParaRPr>
          </a:p>
        </p:txBody>
      </p:sp>
      <p:sp>
        <p:nvSpPr>
          <p:cNvPr id="14"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47</a:t>
            </a:fld>
            <a:endParaRPr lang="en-US" dirty="0">
              <a:solidFill>
                <a:srgbClr val="0055A0">
                  <a:tint val="75000"/>
                </a:srgbClr>
              </a:solidFill>
              <a:latin typeface="Arial"/>
            </a:endParaRPr>
          </a:p>
        </p:txBody>
      </p:sp>
      <p:sp>
        <p:nvSpPr>
          <p:cNvPr id="2" name="Footer Placeholder 1"/>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0" y="1307093"/>
            <a:ext cx="3874078" cy="3364684"/>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955" y="1307093"/>
            <a:ext cx="4263845" cy="3395161"/>
          </a:xfrm>
          <a:prstGeom prst="rect">
            <a:avLst/>
          </a:prstGeom>
        </p:spPr>
      </p:pic>
      <p:cxnSp>
        <p:nvCxnSpPr>
          <p:cNvPr id="11" name="Straight Connector 10"/>
          <p:cNvCxnSpPr/>
          <p:nvPr/>
        </p:nvCxnSpPr>
        <p:spPr>
          <a:xfrm flipV="1">
            <a:off x="3556000" y="1676400"/>
            <a:ext cx="5029200" cy="12700"/>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181600" y="1332493"/>
            <a:ext cx="2806700" cy="323165"/>
          </a:xfrm>
          <a:prstGeom prst="rect">
            <a:avLst/>
          </a:prstGeom>
          <a:noFill/>
        </p:spPr>
        <p:txBody>
          <a:bodyPr wrap="square" rtlCol="0">
            <a:spAutoFit/>
          </a:bodyPr>
          <a:lstStyle/>
          <a:p>
            <a:r>
              <a:rPr lang="en-US" sz="1500" dirty="0" smtClean="0">
                <a:solidFill>
                  <a:srgbClr val="FF0000"/>
                </a:solidFill>
              </a:rPr>
              <a:t>Pressure interlock value</a:t>
            </a:r>
            <a:endParaRPr lang="en-US" sz="1500" dirty="0">
              <a:solidFill>
                <a:srgbClr val="FF0000"/>
              </a:solidFill>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3657" y="897619"/>
            <a:ext cx="4390796" cy="5268956"/>
          </a:xfrm>
          <a:prstGeom prst="rect">
            <a:avLst/>
          </a:prstGeom>
        </p:spPr>
      </p:pic>
    </p:spTree>
    <p:extLst>
      <p:ext uri="{BB962C8B-B14F-4D97-AF65-F5344CB8AC3E}">
        <p14:creationId xmlns:p14="http://schemas.microsoft.com/office/powerpoint/2010/main" val="382837767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48</a:t>
            </a:fld>
            <a:endParaRPr lang="en-US"/>
          </a:p>
        </p:txBody>
      </p:sp>
      <p:sp>
        <p:nvSpPr>
          <p:cNvPr id="10" name="Title 1"/>
          <p:cNvSpPr>
            <a:spLocks noGrp="1"/>
          </p:cNvSpPr>
          <p:nvPr>
            <p:ph type="title"/>
          </p:nvPr>
        </p:nvSpPr>
        <p:spPr>
          <a:xfrm>
            <a:off x="457200" y="233493"/>
            <a:ext cx="8226854" cy="528507"/>
          </a:xfrm>
        </p:spPr>
        <p:txBody>
          <a:bodyPr>
            <a:noAutofit/>
          </a:bodyPr>
          <a:lstStyle/>
          <a:p>
            <a:pPr lvl="0" defTabSz="914400" fontAlgn="base">
              <a:spcAft>
                <a:spcPct val="0"/>
              </a:spcAft>
              <a:defRPr/>
            </a:pPr>
            <a:r>
              <a:rPr lang="de-DE" kern="0" dirty="0" err="1" smtClean="0">
                <a:solidFill>
                  <a:srgbClr val="0055A0"/>
                </a:solidFill>
              </a:rPr>
              <a:t>Example</a:t>
            </a:r>
            <a:r>
              <a:rPr lang="de-DE" kern="0" dirty="0" smtClean="0">
                <a:solidFill>
                  <a:srgbClr val="0055A0"/>
                </a:solidFill>
              </a:rPr>
              <a:t>: Outgassing </a:t>
            </a:r>
            <a:r>
              <a:rPr lang="de-DE" kern="0" dirty="0" err="1" smtClean="0">
                <a:solidFill>
                  <a:srgbClr val="0055A0"/>
                </a:solidFill>
              </a:rPr>
              <a:t>of</a:t>
            </a:r>
            <a:r>
              <a:rPr lang="de-DE" kern="0" dirty="0" smtClean="0">
                <a:solidFill>
                  <a:srgbClr val="0055A0"/>
                </a:solidFill>
              </a:rPr>
              <a:t> LHC </a:t>
            </a:r>
            <a:r>
              <a:rPr lang="de-DE" kern="0" dirty="0" err="1" smtClean="0">
                <a:solidFill>
                  <a:srgbClr val="0055A0"/>
                </a:solidFill>
              </a:rPr>
              <a:t>injection</a:t>
            </a:r>
            <a:r>
              <a:rPr lang="de-DE" kern="0" dirty="0" smtClean="0">
                <a:solidFill>
                  <a:srgbClr val="0055A0"/>
                </a:solidFill>
              </a:rPr>
              <a:t> </a:t>
            </a:r>
            <a:r>
              <a:rPr lang="de-DE" kern="0" dirty="0" err="1" smtClean="0">
                <a:solidFill>
                  <a:srgbClr val="0055A0"/>
                </a:solidFill>
              </a:rPr>
              <a:t>kicker</a:t>
            </a:r>
            <a:endParaRPr lang="de-DE" kern="0" dirty="0">
              <a:solidFill>
                <a:srgbClr val="0055A0"/>
              </a:solidFill>
            </a:endParaRPr>
          </a:p>
        </p:txBody>
      </p:sp>
      <p:sp>
        <p:nvSpPr>
          <p:cNvPr id="14"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48</a:t>
            </a:fld>
            <a:endParaRPr lang="en-US" dirty="0">
              <a:solidFill>
                <a:srgbClr val="0055A0">
                  <a:tint val="75000"/>
                </a:srgbClr>
              </a:solidFill>
              <a:latin typeface="Arial"/>
            </a:endParaRPr>
          </a:p>
        </p:txBody>
      </p:sp>
      <p:sp>
        <p:nvSpPr>
          <p:cNvPr id="2" name="Footer Placeholder 1"/>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pic>
        <p:nvPicPr>
          <p:cNvPr id="18" name="Picture 17"/>
          <p:cNvPicPr>
            <a:picLocks noChangeAspect="1"/>
          </p:cNvPicPr>
          <p:nvPr/>
        </p:nvPicPr>
        <p:blipFill>
          <a:blip r:embed="rId2"/>
          <a:stretch>
            <a:fillRect/>
          </a:stretch>
        </p:blipFill>
        <p:spPr>
          <a:xfrm>
            <a:off x="302041" y="1614269"/>
            <a:ext cx="8382013" cy="3432682"/>
          </a:xfrm>
          <a:prstGeom prst="rect">
            <a:avLst/>
          </a:prstGeom>
        </p:spPr>
      </p:pic>
      <p:sp>
        <p:nvSpPr>
          <p:cNvPr id="4" name="TextBox 3"/>
          <p:cNvSpPr txBox="1"/>
          <p:nvPr/>
        </p:nvSpPr>
        <p:spPr>
          <a:xfrm>
            <a:off x="2364537" y="5336439"/>
            <a:ext cx="6607190" cy="553998"/>
          </a:xfrm>
          <a:prstGeom prst="rect">
            <a:avLst/>
          </a:prstGeom>
          <a:noFill/>
        </p:spPr>
        <p:txBody>
          <a:bodyPr wrap="square" rtlCol="0">
            <a:spAutoFit/>
          </a:bodyPr>
          <a:lstStyle/>
          <a:p>
            <a:r>
              <a:rPr lang="en-US" sz="1500" i="1" dirty="0"/>
              <a:t>LHC Beam Vacuum </a:t>
            </a:r>
            <a:r>
              <a:rPr lang="en-US" sz="1500" i="1" dirty="0" smtClean="0"/>
              <a:t>Evolution during </a:t>
            </a:r>
            <a:r>
              <a:rPr lang="en-US" sz="1500" i="1" dirty="0"/>
              <a:t>2015 Machine </a:t>
            </a:r>
            <a:r>
              <a:rPr lang="en-US" sz="1500" i="1" dirty="0" smtClean="0"/>
              <a:t>Operation</a:t>
            </a:r>
            <a:r>
              <a:rPr lang="en-US" sz="1500" dirty="0" smtClean="0"/>
              <a:t>, </a:t>
            </a:r>
          </a:p>
          <a:p>
            <a:r>
              <a:rPr lang="en-US" sz="1500" dirty="0" smtClean="0"/>
              <a:t>C. Yin-</a:t>
            </a:r>
            <a:r>
              <a:rPr lang="en-US" sz="1500" dirty="0" err="1" smtClean="0"/>
              <a:t>Vallgren</a:t>
            </a:r>
            <a:r>
              <a:rPr lang="en-US" sz="1500" dirty="0" smtClean="0"/>
              <a:t> and G. </a:t>
            </a:r>
            <a:r>
              <a:rPr lang="en-US" sz="1500" dirty="0" err="1" smtClean="0"/>
              <a:t>Bregliozzi</a:t>
            </a:r>
            <a:r>
              <a:rPr lang="en-US" sz="1500" dirty="0" smtClean="0"/>
              <a:t>, Electron cloud meeting #29, 8 April 2016</a:t>
            </a:r>
            <a:endParaRPr lang="en-US" sz="1500" dirty="0"/>
          </a:p>
        </p:txBody>
      </p:sp>
    </p:spTree>
    <p:extLst>
      <p:ext uri="{BB962C8B-B14F-4D97-AF65-F5344CB8AC3E}">
        <p14:creationId xmlns:p14="http://schemas.microsoft.com/office/powerpoint/2010/main" val="99733130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49</a:t>
            </a:fld>
            <a:endParaRPr lang="en-US"/>
          </a:p>
        </p:txBody>
      </p:sp>
      <p:sp>
        <p:nvSpPr>
          <p:cNvPr id="10" name="Title 1"/>
          <p:cNvSpPr>
            <a:spLocks noGrp="1"/>
          </p:cNvSpPr>
          <p:nvPr>
            <p:ph type="title"/>
          </p:nvPr>
        </p:nvSpPr>
        <p:spPr>
          <a:xfrm>
            <a:off x="457200" y="233493"/>
            <a:ext cx="8226854" cy="528507"/>
          </a:xfrm>
        </p:spPr>
        <p:txBody>
          <a:bodyPr>
            <a:noAutofit/>
          </a:bodyPr>
          <a:lstStyle/>
          <a:p>
            <a:pPr lvl="0" defTabSz="914400" fontAlgn="base">
              <a:spcAft>
                <a:spcPct val="0"/>
              </a:spcAft>
              <a:defRPr/>
            </a:pPr>
            <a:r>
              <a:rPr lang="de-DE" kern="0" dirty="0" err="1" smtClean="0">
                <a:solidFill>
                  <a:srgbClr val="0055A0"/>
                </a:solidFill>
              </a:rPr>
              <a:t>Example</a:t>
            </a:r>
            <a:r>
              <a:rPr lang="de-DE" kern="0" dirty="0" smtClean="0">
                <a:solidFill>
                  <a:srgbClr val="0055A0"/>
                </a:solidFill>
              </a:rPr>
              <a:t>: Outgassing </a:t>
            </a:r>
            <a:r>
              <a:rPr lang="de-DE" kern="0" dirty="0" err="1" smtClean="0">
                <a:solidFill>
                  <a:srgbClr val="0055A0"/>
                </a:solidFill>
              </a:rPr>
              <a:t>of</a:t>
            </a:r>
            <a:r>
              <a:rPr lang="de-DE" kern="0" dirty="0" smtClean="0">
                <a:solidFill>
                  <a:srgbClr val="0055A0"/>
                </a:solidFill>
              </a:rPr>
              <a:t> LHC </a:t>
            </a:r>
            <a:r>
              <a:rPr lang="de-DE" kern="0" dirty="0" err="1" smtClean="0">
                <a:solidFill>
                  <a:srgbClr val="0055A0"/>
                </a:solidFill>
              </a:rPr>
              <a:t>injection</a:t>
            </a:r>
            <a:r>
              <a:rPr lang="de-DE" kern="0" dirty="0" smtClean="0">
                <a:solidFill>
                  <a:srgbClr val="0055A0"/>
                </a:solidFill>
              </a:rPr>
              <a:t> </a:t>
            </a:r>
            <a:r>
              <a:rPr lang="de-DE" kern="0" dirty="0" err="1" smtClean="0">
                <a:solidFill>
                  <a:srgbClr val="0055A0"/>
                </a:solidFill>
              </a:rPr>
              <a:t>kicker</a:t>
            </a:r>
            <a:endParaRPr lang="de-DE" kern="0" dirty="0">
              <a:solidFill>
                <a:srgbClr val="0055A0"/>
              </a:solidFill>
            </a:endParaRPr>
          </a:p>
        </p:txBody>
      </p:sp>
      <p:sp>
        <p:nvSpPr>
          <p:cNvPr id="14"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49</a:t>
            </a:fld>
            <a:endParaRPr lang="en-US" dirty="0">
              <a:solidFill>
                <a:srgbClr val="0055A0">
                  <a:tint val="75000"/>
                </a:srgbClr>
              </a:solidFill>
              <a:latin typeface="Arial"/>
            </a:endParaRPr>
          </a:p>
        </p:txBody>
      </p:sp>
      <p:sp>
        <p:nvSpPr>
          <p:cNvPr id="2" name="Footer Placeholder 1"/>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pic>
        <p:nvPicPr>
          <p:cNvPr id="13" name="Picture 12"/>
          <p:cNvPicPr>
            <a:picLocks noChangeAspect="1"/>
          </p:cNvPicPr>
          <p:nvPr/>
        </p:nvPicPr>
        <p:blipFill>
          <a:blip r:embed="rId2"/>
          <a:stretch>
            <a:fillRect/>
          </a:stretch>
        </p:blipFill>
        <p:spPr>
          <a:xfrm>
            <a:off x="985376" y="829549"/>
            <a:ext cx="7200000" cy="5321589"/>
          </a:xfrm>
          <a:prstGeom prst="rect">
            <a:avLst/>
          </a:prstGeom>
        </p:spPr>
      </p:pic>
    </p:spTree>
    <p:extLst>
      <p:ext uri="{BB962C8B-B14F-4D97-AF65-F5344CB8AC3E}">
        <p14:creationId xmlns:p14="http://schemas.microsoft.com/office/powerpoint/2010/main" val="11616997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The performance reach of accelerators and storage rings crucially depends on the vacuum system</a:t>
            </a:r>
          </a:p>
          <a:p>
            <a:pPr marL="378900" indent="-342900">
              <a:buFont typeface="+mj-lt"/>
              <a:buAutoNum type="arabicPeriod" startAt="2"/>
            </a:pPr>
            <a:r>
              <a:rPr lang="en-US" dirty="0" smtClean="0"/>
              <a:t>The </a:t>
            </a:r>
            <a:r>
              <a:rPr lang="en-US" b="1" dirty="0" smtClean="0"/>
              <a:t>vacuum system </a:t>
            </a:r>
            <a:r>
              <a:rPr lang="en-US" dirty="0" smtClean="0"/>
              <a:t>plays an important role for beam stability</a:t>
            </a:r>
          </a:p>
          <a:p>
            <a:pPr lvl="1"/>
            <a:r>
              <a:rPr lang="en-US" sz="1600" dirty="0"/>
              <a:t>F</a:t>
            </a:r>
            <a:r>
              <a:rPr lang="en-US" sz="1600" dirty="0" smtClean="0"/>
              <a:t>inite conductivity of the material(s), shape, coating of the vacuum chamber determine the main component of the resistive wall impedance of a machine</a:t>
            </a:r>
          </a:p>
          <a:p>
            <a:pPr lvl="1"/>
            <a:r>
              <a:rPr lang="en-US" sz="1600" dirty="0" smtClean="0"/>
              <a:t>Transitions between pipes, flanges, bellows, pumping ports, valves are other important contributors to the </a:t>
            </a:r>
            <a:r>
              <a:rPr lang="en-US" sz="1600" b="1" dirty="0" smtClean="0"/>
              <a:t>global machine impedance </a:t>
            </a:r>
          </a:p>
          <a:p>
            <a:pPr lvl="1"/>
            <a:r>
              <a:rPr lang="en-US" sz="1600" dirty="0" smtClean="0"/>
              <a:t>The machine impedance needs to be kept below a certain </a:t>
            </a:r>
            <a:r>
              <a:rPr lang="en-US" sz="1600" b="1" dirty="0" smtClean="0"/>
              <a:t>budget</a:t>
            </a:r>
            <a:r>
              <a:rPr lang="en-US" sz="1600" dirty="0" smtClean="0"/>
              <a:t> to allow operation at the desired intensity</a:t>
            </a:r>
          </a:p>
          <a:p>
            <a:pPr lvl="1"/>
            <a:endParaRPr lang="en-US" dirty="0" smtClean="0"/>
          </a:p>
          <a:p>
            <a:pPr lvl="1"/>
            <a:endParaRPr lang="en-US" dirty="0"/>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5</a:t>
            </a:fld>
            <a:endParaRPr lang="en-US" dirty="0">
              <a:solidFill>
                <a:srgbClr val="0055A0">
                  <a:tint val="75000"/>
                </a:srgbClr>
              </a:solidFill>
              <a:latin typeface="Aria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97567" y="3914191"/>
            <a:ext cx="2277091" cy="2078837"/>
          </a:xfrm>
          <a:prstGeom prst="rect">
            <a:avLst/>
          </a:prstGeom>
        </p:spPr>
      </p:pic>
      <p:pic>
        <p:nvPicPr>
          <p:cNvPr id="12" name="Picture 17" descr="Zywig_options"/>
          <p:cNvPicPr>
            <a:picLocks noChangeAspect="1" noChangeArrowheads="1"/>
          </p:cNvPicPr>
          <p:nvPr/>
        </p:nvPicPr>
        <p:blipFill>
          <a:blip r:embed="rId3">
            <a:extLst>
              <a:ext uri="{28A0092B-C50C-407E-A947-70E740481C1C}">
                <a14:useLocalDpi xmlns:a14="http://schemas.microsoft.com/office/drawing/2010/main" val="0"/>
              </a:ext>
            </a:extLst>
          </a:blip>
          <a:srcRect l="5049" t="6546" r="7109" b="3110"/>
          <a:stretch>
            <a:fillRect/>
          </a:stretch>
        </p:blipFill>
        <p:spPr bwMode="auto">
          <a:xfrm>
            <a:off x="4635941" y="3573401"/>
            <a:ext cx="3846879" cy="25826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89797" y="5273889"/>
            <a:ext cx="3459979" cy="369332"/>
          </a:xfrm>
          <a:prstGeom prst="rect">
            <a:avLst/>
          </a:prstGeom>
          <a:solidFill>
            <a:schemeClr val="bg1"/>
          </a:solidFill>
          <a:ln>
            <a:solidFill>
              <a:srgbClr val="262626"/>
            </a:solidFill>
          </a:ln>
        </p:spPr>
        <p:txBody>
          <a:bodyPr wrap="square" rtlCol="0">
            <a:spAutoFit/>
          </a:bodyPr>
          <a:lstStyle/>
          <a:p>
            <a:r>
              <a:rPr lang="en-US" dirty="0" smtClean="0"/>
              <a:t>Talk of E. </a:t>
            </a:r>
            <a:r>
              <a:rPr lang="en-US" dirty="0" err="1" smtClean="0"/>
              <a:t>Métral</a:t>
            </a:r>
            <a:r>
              <a:rPr lang="en-US" dirty="0" smtClean="0"/>
              <a:t> this afternoon</a:t>
            </a:r>
            <a:endParaRPr lang="en-US" dirty="0"/>
          </a:p>
        </p:txBody>
      </p:sp>
    </p:spTree>
    <p:extLst>
      <p:ext uri="{BB962C8B-B14F-4D97-AF65-F5344CB8AC3E}">
        <p14:creationId xmlns:p14="http://schemas.microsoft.com/office/powerpoint/2010/main" val="257163418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Example: photoelectrons</a:t>
            </a:r>
            <a:endParaRPr lang="en-US" sz="3400" b="1" dirty="0">
              <a:solidFill>
                <a:srgbClr val="FF0000"/>
              </a:solidFill>
            </a:endParaRPr>
          </a:p>
        </p:txBody>
      </p:sp>
      <p:grpSp>
        <p:nvGrpSpPr>
          <p:cNvPr id="8" name="Group 7"/>
          <p:cNvGrpSpPr/>
          <p:nvPr/>
        </p:nvGrpSpPr>
        <p:grpSpPr>
          <a:xfrm>
            <a:off x="1372385" y="1235394"/>
            <a:ext cx="6911739" cy="2670251"/>
            <a:chOff x="1372385" y="1605834"/>
            <a:chExt cx="6911739" cy="2670251"/>
          </a:xfrm>
        </p:grpSpPr>
        <p:grpSp>
          <p:nvGrpSpPr>
            <p:cNvPr id="12" name="Group 11"/>
            <p:cNvGrpSpPr/>
            <p:nvPr/>
          </p:nvGrpSpPr>
          <p:grpSpPr>
            <a:xfrm>
              <a:off x="5034656" y="1605834"/>
              <a:ext cx="3249468" cy="2670251"/>
              <a:chOff x="5034656" y="1605834"/>
              <a:chExt cx="3249468" cy="2670251"/>
            </a:xfrm>
          </p:grpSpPr>
          <p:grpSp>
            <p:nvGrpSpPr>
              <p:cNvPr id="15" name="Group 14"/>
              <p:cNvGrpSpPr/>
              <p:nvPr/>
            </p:nvGrpSpPr>
            <p:grpSpPr>
              <a:xfrm>
                <a:off x="5034656" y="1605834"/>
                <a:ext cx="3249468" cy="2601926"/>
                <a:chOff x="5034656" y="1605834"/>
                <a:chExt cx="3249468" cy="2601926"/>
              </a:xfrm>
            </p:grpSpPr>
            <p:sp>
              <p:nvSpPr>
                <p:cNvPr id="17" name="Oval 16"/>
                <p:cNvSpPr/>
                <p:nvPr/>
              </p:nvSpPr>
              <p:spPr>
                <a:xfrm>
                  <a:off x="5167496" y="2275790"/>
                  <a:ext cx="2973400" cy="1252234"/>
                </a:xfrm>
                <a:prstGeom prst="ellipse">
                  <a:avLst/>
                </a:prstGeom>
                <a:noFill/>
                <a:ln w="28575" cmpd="sng">
                  <a:solidFill>
                    <a:srgbClr val="6F6F6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519220" y="2757418"/>
                  <a:ext cx="340038" cy="33714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23"/>
                <p:cNvGrpSpPr/>
                <p:nvPr/>
              </p:nvGrpSpPr>
              <p:grpSpPr>
                <a:xfrm>
                  <a:off x="7006052" y="2820275"/>
                  <a:ext cx="1134844" cy="163264"/>
                  <a:chOff x="5247392" y="3071247"/>
                  <a:chExt cx="1686808" cy="258305"/>
                </a:xfrm>
              </p:grpSpPr>
              <p:sp>
                <p:nvSpPr>
                  <p:cNvPr id="27" name="Freeform 26"/>
                  <p:cNvSpPr/>
                  <p:nvPr/>
                </p:nvSpPr>
                <p:spPr>
                  <a:xfrm>
                    <a:off x="5247392" y="3071247"/>
                    <a:ext cx="1425661" cy="258305"/>
                  </a:xfrm>
                  <a:custGeom>
                    <a:avLst/>
                    <a:gdLst>
                      <a:gd name="connsiteX0" fmla="*/ 0 w 1425661"/>
                      <a:gd name="connsiteY0" fmla="*/ 437331 h 445319"/>
                      <a:gd name="connsiteX1" fmla="*/ 227627 w 1425661"/>
                      <a:gd name="connsiteY1" fmla="*/ 5991 h 445319"/>
                      <a:gd name="connsiteX2" fmla="*/ 503175 w 1425661"/>
                      <a:gd name="connsiteY2" fmla="*/ 401386 h 445319"/>
                      <a:gd name="connsiteX3" fmla="*/ 742782 w 1425661"/>
                      <a:gd name="connsiteY3" fmla="*/ 41936 h 445319"/>
                      <a:gd name="connsiteX4" fmla="*/ 1006349 w 1425661"/>
                      <a:gd name="connsiteY4" fmla="*/ 437331 h 445319"/>
                      <a:gd name="connsiteX5" fmla="*/ 1245956 w 1425661"/>
                      <a:gd name="connsiteY5" fmla="*/ 89863 h 445319"/>
                      <a:gd name="connsiteX6" fmla="*/ 1425661 w 1425661"/>
                      <a:gd name="connsiteY6" fmla="*/ 269588 h 445319"/>
                      <a:gd name="connsiteX7" fmla="*/ 1425661 w 1425661"/>
                      <a:gd name="connsiteY7" fmla="*/ 269588 h 44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661" h="445319">
                        <a:moveTo>
                          <a:pt x="0" y="437331"/>
                        </a:moveTo>
                        <a:cubicBezTo>
                          <a:pt x="71882" y="224656"/>
                          <a:pt x="143765" y="11982"/>
                          <a:pt x="227627" y="5991"/>
                        </a:cubicBezTo>
                        <a:cubicBezTo>
                          <a:pt x="311489" y="0"/>
                          <a:pt x="417316" y="395395"/>
                          <a:pt x="503175" y="401386"/>
                        </a:cubicBezTo>
                        <a:cubicBezTo>
                          <a:pt x="589034" y="407377"/>
                          <a:pt x="658920" y="35945"/>
                          <a:pt x="742782" y="41936"/>
                        </a:cubicBezTo>
                        <a:cubicBezTo>
                          <a:pt x="826644" y="47927"/>
                          <a:pt x="922487" y="429343"/>
                          <a:pt x="1006349" y="437331"/>
                        </a:cubicBezTo>
                        <a:cubicBezTo>
                          <a:pt x="1090211" y="445319"/>
                          <a:pt x="1176071" y="117820"/>
                          <a:pt x="1245956" y="89863"/>
                        </a:cubicBezTo>
                        <a:cubicBezTo>
                          <a:pt x="1315841" y="61906"/>
                          <a:pt x="1425661" y="269588"/>
                          <a:pt x="1425661" y="269588"/>
                        </a:cubicBezTo>
                        <a:lnTo>
                          <a:pt x="1425661" y="269588"/>
                        </a:ln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8" name="Straight Arrow Connector 27"/>
                  <p:cNvCxnSpPr/>
                  <p:nvPr/>
                </p:nvCxnSpPr>
                <p:spPr>
                  <a:xfrm>
                    <a:off x="6682737" y="3235047"/>
                    <a:ext cx="251463" cy="158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grpSp>
            <p:cxnSp>
              <p:nvCxnSpPr>
                <p:cNvPr id="20" name="Straight Connector 19"/>
                <p:cNvCxnSpPr/>
                <p:nvPr/>
              </p:nvCxnSpPr>
              <p:spPr>
                <a:xfrm rot="5400000">
                  <a:off x="4700031" y="1940459"/>
                  <a:ext cx="670628" cy="1377"/>
                </a:xfrm>
                <a:prstGeom prst="line">
                  <a:avLst/>
                </a:prstGeom>
                <a:ln>
                  <a:solidFill>
                    <a:srgbClr val="6F6F6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5045734" y="2275790"/>
                  <a:ext cx="3227313" cy="672"/>
                </a:xfrm>
                <a:prstGeom prst="line">
                  <a:avLst/>
                </a:prstGeom>
                <a:ln>
                  <a:solidFill>
                    <a:srgbClr val="6F6F6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7937044" y="1946131"/>
                  <a:ext cx="670628" cy="1377"/>
                </a:xfrm>
                <a:prstGeom prst="line">
                  <a:avLst/>
                </a:prstGeom>
                <a:ln>
                  <a:solidFill>
                    <a:srgbClr val="6F6F6F"/>
                  </a:solidFill>
                </a:ln>
              </p:spPr>
              <p:style>
                <a:lnRef idx="2">
                  <a:schemeClr val="accent1"/>
                </a:lnRef>
                <a:fillRef idx="0">
                  <a:schemeClr val="accent1"/>
                </a:fillRef>
                <a:effectRef idx="1">
                  <a:schemeClr val="accent1"/>
                </a:effectRef>
                <a:fontRef idx="minor">
                  <a:schemeClr val="tx1"/>
                </a:fontRef>
              </p:style>
            </p:cxnSp>
            <p:grpSp>
              <p:nvGrpSpPr>
                <p:cNvPr id="23" name="Group 53"/>
                <p:cNvGrpSpPr/>
                <p:nvPr/>
              </p:nvGrpSpPr>
              <p:grpSpPr>
                <a:xfrm flipV="1">
                  <a:off x="5045734" y="3531461"/>
                  <a:ext cx="3238390" cy="676299"/>
                  <a:chOff x="454818" y="2852959"/>
                  <a:chExt cx="3734594" cy="798861"/>
                </a:xfrm>
              </p:grpSpPr>
              <p:cxnSp>
                <p:nvCxnSpPr>
                  <p:cNvPr id="24" name="Straight Connector 23"/>
                  <p:cNvCxnSpPr/>
                  <p:nvPr/>
                </p:nvCxnSpPr>
                <p:spPr>
                  <a:xfrm rot="5400000">
                    <a:off x="59531" y="3248246"/>
                    <a:ext cx="792162" cy="1588"/>
                  </a:xfrm>
                  <a:prstGeom prst="line">
                    <a:avLst/>
                  </a:prstGeom>
                  <a:ln>
                    <a:solidFill>
                      <a:srgbClr val="6F6F6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467593" y="3644327"/>
                    <a:ext cx="3721819" cy="794"/>
                  </a:xfrm>
                  <a:prstGeom prst="line">
                    <a:avLst/>
                  </a:prstGeom>
                  <a:ln>
                    <a:solidFill>
                      <a:srgbClr val="6F6F6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3792537" y="3254945"/>
                    <a:ext cx="792162" cy="1588"/>
                  </a:xfrm>
                  <a:prstGeom prst="line">
                    <a:avLst/>
                  </a:prstGeom>
                  <a:ln>
                    <a:solidFill>
                      <a:srgbClr val="6F6F6F"/>
                    </a:solidFill>
                  </a:ln>
                </p:spPr>
                <p:style>
                  <a:lnRef idx="2">
                    <a:schemeClr val="accent1"/>
                  </a:lnRef>
                  <a:fillRef idx="0">
                    <a:schemeClr val="accent1"/>
                  </a:fillRef>
                  <a:effectRef idx="1">
                    <a:schemeClr val="accent1"/>
                  </a:effectRef>
                  <a:fontRef idx="minor">
                    <a:schemeClr val="tx1"/>
                  </a:fontRef>
                </p:style>
              </p:cxnSp>
            </p:grpSp>
          </p:grpSp>
          <p:sp>
            <p:nvSpPr>
              <p:cNvPr id="16" name="TextBox 15"/>
              <p:cNvSpPr txBox="1"/>
              <p:nvPr/>
            </p:nvSpPr>
            <p:spPr>
              <a:xfrm>
                <a:off x="5082576" y="3952920"/>
                <a:ext cx="2322514" cy="323165"/>
              </a:xfrm>
              <a:prstGeom prst="rect">
                <a:avLst/>
              </a:prstGeom>
              <a:noFill/>
            </p:spPr>
            <p:txBody>
              <a:bodyPr wrap="none" rtlCol="0">
                <a:spAutoFit/>
              </a:bodyPr>
              <a:lstStyle/>
              <a:p>
                <a:r>
                  <a:rPr lang="en-US" sz="1500" dirty="0" smtClean="0">
                    <a:latin typeface="Helvetica"/>
                    <a:cs typeface="Helvetica"/>
                  </a:rPr>
                  <a:t>cross sectional view (</a:t>
                </a:r>
                <a:r>
                  <a:rPr lang="en-US" sz="1500" dirty="0" err="1" smtClean="0">
                    <a:latin typeface="Helvetica"/>
                    <a:cs typeface="Helvetica"/>
                  </a:rPr>
                  <a:t>x,y</a:t>
                </a:r>
                <a:r>
                  <a:rPr lang="en-US" sz="1500" dirty="0" smtClean="0">
                    <a:latin typeface="Helvetica"/>
                    <a:cs typeface="Helvetica"/>
                  </a:rPr>
                  <a:t>)</a:t>
                </a:r>
                <a:endParaRPr lang="en-US" sz="1500" dirty="0">
                  <a:latin typeface="Helvetica"/>
                  <a:cs typeface="Helvetica"/>
                </a:endParaRPr>
              </a:p>
            </p:txBody>
          </p:sp>
        </p:grpSp>
        <p:cxnSp>
          <p:nvCxnSpPr>
            <p:cNvPr id="13" name="Straight Connector 12"/>
            <p:cNvCxnSpPr/>
            <p:nvPr/>
          </p:nvCxnSpPr>
          <p:spPr>
            <a:xfrm flipV="1">
              <a:off x="1372385" y="2895275"/>
              <a:ext cx="2285215" cy="28531"/>
            </a:xfrm>
            <a:prstGeom prst="line">
              <a:avLst/>
            </a:prstGeom>
            <a:ln w="25400" cap="flat" cmpd="sng" algn="ctr">
              <a:solidFill>
                <a:schemeClr val="tx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200400" y="2923806"/>
              <a:ext cx="1600200" cy="22659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29" name="Content Placeholder 8"/>
          <p:cNvSpPr>
            <a:spLocks noGrp="1"/>
          </p:cNvSpPr>
          <p:nvPr>
            <p:ph idx="1"/>
          </p:nvPr>
        </p:nvSpPr>
        <p:spPr>
          <a:xfrm>
            <a:off x="469181" y="4247142"/>
            <a:ext cx="8229600" cy="1252949"/>
          </a:xfrm>
        </p:spPr>
        <p:txBody>
          <a:bodyPr>
            <a:normAutofit fontScale="92500"/>
          </a:bodyPr>
          <a:lstStyle/>
          <a:p>
            <a:r>
              <a:rPr lang="en-US" sz="2000" dirty="0" smtClean="0">
                <a:latin typeface="+mj-lt"/>
              </a:rPr>
              <a:t>When the </a:t>
            </a:r>
            <a:r>
              <a:rPr lang="en-US" sz="2000" dirty="0" smtClean="0">
                <a:solidFill>
                  <a:srgbClr val="0000FF"/>
                </a:solidFill>
                <a:latin typeface="+mj-lt"/>
              </a:rPr>
              <a:t>synchrotron radiation </a:t>
            </a:r>
            <a:r>
              <a:rPr lang="en-US" sz="2000" dirty="0" smtClean="0">
                <a:latin typeface="+mj-lt"/>
              </a:rPr>
              <a:t>hits the beam pipe</a:t>
            </a:r>
          </a:p>
          <a:p>
            <a:pPr lvl="1"/>
            <a:r>
              <a:rPr lang="en-US" sz="1600" dirty="0" smtClean="0">
                <a:latin typeface="+mj-lt"/>
              </a:rPr>
              <a:t>partly it produces electron emission within a 1/</a:t>
            </a:r>
            <a:r>
              <a:rPr lang="en-US" sz="1600" dirty="0" smtClean="0">
                <a:latin typeface="Symbol" charset="2"/>
                <a:cs typeface="Symbol" charset="2"/>
              </a:rPr>
              <a:t>g</a:t>
            </a:r>
            <a:r>
              <a:rPr lang="en-US" sz="1600" dirty="0" smtClean="0">
                <a:latin typeface="+mj-lt"/>
              </a:rPr>
              <a:t> angle from the point where it impinges</a:t>
            </a:r>
          </a:p>
          <a:p>
            <a:pPr lvl="1"/>
            <a:r>
              <a:rPr lang="en-US" sz="1600" dirty="0" smtClean="0">
                <a:latin typeface="+mj-lt"/>
              </a:rPr>
              <a:t>partly it is reflected inside the pipe and hits at different locations, too, producing electrons with a more complex </a:t>
            </a:r>
            <a:r>
              <a:rPr lang="en-US" sz="1600" dirty="0" err="1" smtClean="0">
                <a:latin typeface="+mj-lt"/>
              </a:rPr>
              <a:t>azimuthal</a:t>
            </a:r>
            <a:r>
              <a:rPr lang="en-US" sz="1600" dirty="0" smtClean="0">
                <a:latin typeface="+mj-lt"/>
              </a:rPr>
              <a:t> distribution.</a:t>
            </a:r>
          </a:p>
        </p:txBody>
      </p:sp>
      <p:grpSp>
        <p:nvGrpSpPr>
          <p:cNvPr id="30" name="Group 55"/>
          <p:cNvGrpSpPr/>
          <p:nvPr/>
        </p:nvGrpSpPr>
        <p:grpSpPr>
          <a:xfrm>
            <a:off x="1372385" y="1100295"/>
            <a:ext cx="3134377" cy="3146847"/>
            <a:chOff x="6318798" y="1817851"/>
            <a:chExt cx="2774066" cy="2815350"/>
          </a:xfrm>
        </p:grpSpPr>
        <p:grpSp>
          <p:nvGrpSpPr>
            <p:cNvPr id="31" name="Group 71"/>
            <p:cNvGrpSpPr/>
            <p:nvPr/>
          </p:nvGrpSpPr>
          <p:grpSpPr>
            <a:xfrm>
              <a:off x="6318798" y="1817851"/>
              <a:ext cx="1520056" cy="2540111"/>
              <a:chOff x="5642744" y="1773285"/>
              <a:chExt cx="1520056" cy="2540111"/>
            </a:xfrm>
          </p:grpSpPr>
          <p:sp>
            <p:nvSpPr>
              <p:cNvPr id="33" name="Freeform 32"/>
              <p:cNvSpPr/>
              <p:nvPr/>
            </p:nvSpPr>
            <p:spPr>
              <a:xfrm>
                <a:off x="5642744" y="1821212"/>
                <a:ext cx="481210" cy="2492184"/>
              </a:xfrm>
              <a:custGeom>
                <a:avLst/>
                <a:gdLst>
                  <a:gd name="connsiteX0" fmla="*/ 0 w 481210"/>
                  <a:gd name="connsiteY0" fmla="*/ 0 h 2492184"/>
                  <a:gd name="connsiteX1" fmla="*/ 467233 w 481210"/>
                  <a:gd name="connsiteY1" fmla="*/ 1234110 h 2492184"/>
                  <a:gd name="connsiteX2" fmla="*/ 83862 w 481210"/>
                  <a:gd name="connsiteY2" fmla="*/ 2492184 h 2492184"/>
                </a:gdLst>
                <a:ahLst/>
                <a:cxnLst>
                  <a:cxn ang="0">
                    <a:pos x="connsiteX0" y="connsiteY0"/>
                  </a:cxn>
                  <a:cxn ang="0">
                    <a:pos x="connsiteX1" y="connsiteY1"/>
                  </a:cxn>
                  <a:cxn ang="0">
                    <a:pos x="connsiteX2" y="connsiteY2"/>
                  </a:cxn>
                </a:cxnLst>
                <a:rect l="l" t="t" r="r" b="b"/>
                <a:pathLst>
                  <a:path w="481210" h="2492184">
                    <a:moveTo>
                      <a:pt x="0" y="0"/>
                    </a:moveTo>
                    <a:cubicBezTo>
                      <a:pt x="226628" y="409373"/>
                      <a:pt x="453256" y="818746"/>
                      <a:pt x="467233" y="1234110"/>
                    </a:cubicBezTo>
                    <a:cubicBezTo>
                      <a:pt x="481210" y="1649474"/>
                      <a:pt x="282536" y="2070829"/>
                      <a:pt x="83862" y="2492184"/>
                    </a:cubicBezTo>
                  </a:path>
                </a:pathLst>
              </a:custGeom>
              <a:ln>
                <a:solidFill>
                  <a:srgbClr val="6F6F6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6681590" y="1773285"/>
                <a:ext cx="481210" cy="2492184"/>
              </a:xfrm>
              <a:custGeom>
                <a:avLst/>
                <a:gdLst>
                  <a:gd name="connsiteX0" fmla="*/ 0 w 481210"/>
                  <a:gd name="connsiteY0" fmla="*/ 0 h 2492184"/>
                  <a:gd name="connsiteX1" fmla="*/ 467233 w 481210"/>
                  <a:gd name="connsiteY1" fmla="*/ 1234110 h 2492184"/>
                  <a:gd name="connsiteX2" fmla="*/ 83862 w 481210"/>
                  <a:gd name="connsiteY2" fmla="*/ 2492184 h 2492184"/>
                </a:gdLst>
                <a:ahLst/>
                <a:cxnLst>
                  <a:cxn ang="0">
                    <a:pos x="connsiteX0" y="connsiteY0"/>
                  </a:cxn>
                  <a:cxn ang="0">
                    <a:pos x="connsiteX1" y="connsiteY1"/>
                  </a:cxn>
                  <a:cxn ang="0">
                    <a:pos x="connsiteX2" y="connsiteY2"/>
                  </a:cxn>
                </a:cxnLst>
                <a:rect l="l" t="t" r="r" b="b"/>
                <a:pathLst>
                  <a:path w="481210" h="2492184">
                    <a:moveTo>
                      <a:pt x="0" y="0"/>
                    </a:moveTo>
                    <a:cubicBezTo>
                      <a:pt x="226628" y="409373"/>
                      <a:pt x="453256" y="818746"/>
                      <a:pt x="467233" y="1234110"/>
                    </a:cubicBezTo>
                    <a:cubicBezTo>
                      <a:pt x="481210" y="1649474"/>
                      <a:pt x="282536" y="2070829"/>
                      <a:pt x="83862" y="2492184"/>
                    </a:cubicBezTo>
                  </a:path>
                </a:pathLst>
              </a:custGeom>
              <a:ln>
                <a:solidFill>
                  <a:srgbClr val="6F6F6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5" name="Group 39"/>
              <p:cNvGrpSpPr/>
              <p:nvPr/>
            </p:nvGrpSpPr>
            <p:grpSpPr>
              <a:xfrm rot="5227648">
                <a:off x="6351338" y="3801724"/>
                <a:ext cx="698567" cy="117488"/>
                <a:chOff x="5247392" y="3071247"/>
                <a:chExt cx="1686808" cy="258305"/>
              </a:xfrm>
            </p:grpSpPr>
            <p:sp>
              <p:nvSpPr>
                <p:cNvPr id="45" name="Freeform 44"/>
                <p:cNvSpPr/>
                <p:nvPr/>
              </p:nvSpPr>
              <p:spPr>
                <a:xfrm>
                  <a:off x="5247392" y="3071247"/>
                  <a:ext cx="1425661" cy="258305"/>
                </a:xfrm>
                <a:custGeom>
                  <a:avLst/>
                  <a:gdLst>
                    <a:gd name="connsiteX0" fmla="*/ 0 w 1425661"/>
                    <a:gd name="connsiteY0" fmla="*/ 437331 h 445319"/>
                    <a:gd name="connsiteX1" fmla="*/ 227627 w 1425661"/>
                    <a:gd name="connsiteY1" fmla="*/ 5991 h 445319"/>
                    <a:gd name="connsiteX2" fmla="*/ 503175 w 1425661"/>
                    <a:gd name="connsiteY2" fmla="*/ 401386 h 445319"/>
                    <a:gd name="connsiteX3" fmla="*/ 742782 w 1425661"/>
                    <a:gd name="connsiteY3" fmla="*/ 41936 h 445319"/>
                    <a:gd name="connsiteX4" fmla="*/ 1006349 w 1425661"/>
                    <a:gd name="connsiteY4" fmla="*/ 437331 h 445319"/>
                    <a:gd name="connsiteX5" fmla="*/ 1245956 w 1425661"/>
                    <a:gd name="connsiteY5" fmla="*/ 89863 h 445319"/>
                    <a:gd name="connsiteX6" fmla="*/ 1425661 w 1425661"/>
                    <a:gd name="connsiteY6" fmla="*/ 269588 h 445319"/>
                    <a:gd name="connsiteX7" fmla="*/ 1425661 w 1425661"/>
                    <a:gd name="connsiteY7" fmla="*/ 269588 h 44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661" h="445319">
                      <a:moveTo>
                        <a:pt x="0" y="437331"/>
                      </a:moveTo>
                      <a:cubicBezTo>
                        <a:pt x="71882" y="224656"/>
                        <a:pt x="143765" y="11982"/>
                        <a:pt x="227627" y="5991"/>
                      </a:cubicBezTo>
                      <a:cubicBezTo>
                        <a:pt x="311489" y="0"/>
                        <a:pt x="417316" y="395395"/>
                        <a:pt x="503175" y="401386"/>
                      </a:cubicBezTo>
                      <a:cubicBezTo>
                        <a:pt x="589034" y="407377"/>
                        <a:pt x="658920" y="35945"/>
                        <a:pt x="742782" y="41936"/>
                      </a:cubicBezTo>
                      <a:cubicBezTo>
                        <a:pt x="826644" y="47927"/>
                        <a:pt x="922487" y="429343"/>
                        <a:pt x="1006349" y="437331"/>
                      </a:cubicBezTo>
                      <a:cubicBezTo>
                        <a:pt x="1090211" y="445319"/>
                        <a:pt x="1176071" y="117820"/>
                        <a:pt x="1245956" y="89863"/>
                      </a:cubicBezTo>
                      <a:cubicBezTo>
                        <a:pt x="1315841" y="61906"/>
                        <a:pt x="1425661" y="269588"/>
                        <a:pt x="1425661" y="269588"/>
                      </a:cubicBezTo>
                      <a:lnTo>
                        <a:pt x="1425661" y="269588"/>
                      </a:ln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6" name="Straight Arrow Connector 45"/>
                <p:cNvCxnSpPr/>
                <p:nvPr/>
              </p:nvCxnSpPr>
              <p:spPr>
                <a:xfrm>
                  <a:off x="6682737" y="3235047"/>
                  <a:ext cx="251463" cy="158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grpSp>
          <p:sp>
            <p:nvSpPr>
              <p:cNvPr id="38" name="Freeform 37"/>
              <p:cNvSpPr/>
              <p:nvPr/>
            </p:nvSpPr>
            <p:spPr>
              <a:xfrm>
                <a:off x="6178515" y="1817851"/>
                <a:ext cx="481210" cy="2492184"/>
              </a:xfrm>
              <a:custGeom>
                <a:avLst/>
                <a:gdLst>
                  <a:gd name="connsiteX0" fmla="*/ 0 w 481210"/>
                  <a:gd name="connsiteY0" fmla="*/ 0 h 2492184"/>
                  <a:gd name="connsiteX1" fmla="*/ 467233 w 481210"/>
                  <a:gd name="connsiteY1" fmla="*/ 1234110 h 2492184"/>
                  <a:gd name="connsiteX2" fmla="*/ 83862 w 481210"/>
                  <a:gd name="connsiteY2" fmla="*/ 2492184 h 2492184"/>
                </a:gdLst>
                <a:ahLst/>
                <a:cxnLst>
                  <a:cxn ang="0">
                    <a:pos x="connsiteX0" y="connsiteY0"/>
                  </a:cxn>
                  <a:cxn ang="0">
                    <a:pos x="connsiteX1" y="connsiteY1"/>
                  </a:cxn>
                  <a:cxn ang="0">
                    <a:pos x="connsiteX2" y="connsiteY2"/>
                  </a:cxn>
                </a:cxnLst>
                <a:rect l="l" t="t" r="r" b="b"/>
                <a:pathLst>
                  <a:path w="481210" h="2492184">
                    <a:moveTo>
                      <a:pt x="0" y="0"/>
                    </a:moveTo>
                    <a:cubicBezTo>
                      <a:pt x="226628" y="409373"/>
                      <a:pt x="453256" y="818746"/>
                      <a:pt x="467233" y="1234110"/>
                    </a:cubicBezTo>
                    <a:cubicBezTo>
                      <a:pt x="481210" y="1649474"/>
                      <a:pt x="282536" y="2070829"/>
                      <a:pt x="83862" y="2492184"/>
                    </a:cubicBezTo>
                  </a:path>
                </a:pathLst>
              </a:custGeom>
              <a:ln w="25400" cap="flat" cmpd="sng" algn="ctr">
                <a:solidFill>
                  <a:srgbClr val="6F6F6F"/>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9" name="Group 65"/>
              <p:cNvGrpSpPr/>
              <p:nvPr/>
            </p:nvGrpSpPr>
            <p:grpSpPr>
              <a:xfrm rot="4275192">
                <a:off x="6498266" y="3338855"/>
                <a:ext cx="698567" cy="117488"/>
                <a:chOff x="5247392" y="3071247"/>
                <a:chExt cx="1686808" cy="258305"/>
              </a:xfrm>
            </p:grpSpPr>
            <p:sp>
              <p:nvSpPr>
                <p:cNvPr id="43" name="Freeform 42"/>
                <p:cNvSpPr/>
                <p:nvPr/>
              </p:nvSpPr>
              <p:spPr>
                <a:xfrm>
                  <a:off x="5247392" y="3071247"/>
                  <a:ext cx="1425661" cy="258305"/>
                </a:xfrm>
                <a:custGeom>
                  <a:avLst/>
                  <a:gdLst>
                    <a:gd name="connsiteX0" fmla="*/ 0 w 1425661"/>
                    <a:gd name="connsiteY0" fmla="*/ 437331 h 445319"/>
                    <a:gd name="connsiteX1" fmla="*/ 227627 w 1425661"/>
                    <a:gd name="connsiteY1" fmla="*/ 5991 h 445319"/>
                    <a:gd name="connsiteX2" fmla="*/ 503175 w 1425661"/>
                    <a:gd name="connsiteY2" fmla="*/ 401386 h 445319"/>
                    <a:gd name="connsiteX3" fmla="*/ 742782 w 1425661"/>
                    <a:gd name="connsiteY3" fmla="*/ 41936 h 445319"/>
                    <a:gd name="connsiteX4" fmla="*/ 1006349 w 1425661"/>
                    <a:gd name="connsiteY4" fmla="*/ 437331 h 445319"/>
                    <a:gd name="connsiteX5" fmla="*/ 1245956 w 1425661"/>
                    <a:gd name="connsiteY5" fmla="*/ 89863 h 445319"/>
                    <a:gd name="connsiteX6" fmla="*/ 1425661 w 1425661"/>
                    <a:gd name="connsiteY6" fmla="*/ 269588 h 445319"/>
                    <a:gd name="connsiteX7" fmla="*/ 1425661 w 1425661"/>
                    <a:gd name="connsiteY7" fmla="*/ 269588 h 44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661" h="445319">
                      <a:moveTo>
                        <a:pt x="0" y="437331"/>
                      </a:moveTo>
                      <a:cubicBezTo>
                        <a:pt x="71882" y="224656"/>
                        <a:pt x="143765" y="11982"/>
                        <a:pt x="227627" y="5991"/>
                      </a:cubicBezTo>
                      <a:cubicBezTo>
                        <a:pt x="311489" y="0"/>
                        <a:pt x="417316" y="395395"/>
                        <a:pt x="503175" y="401386"/>
                      </a:cubicBezTo>
                      <a:cubicBezTo>
                        <a:pt x="589034" y="407377"/>
                        <a:pt x="658920" y="35945"/>
                        <a:pt x="742782" y="41936"/>
                      </a:cubicBezTo>
                      <a:cubicBezTo>
                        <a:pt x="826644" y="47927"/>
                        <a:pt x="922487" y="429343"/>
                        <a:pt x="1006349" y="437331"/>
                      </a:cubicBezTo>
                      <a:cubicBezTo>
                        <a:pt x="1090211" y="445319"/>
                        <a:pt x="1176071" y="117820"/>
                        <a:pt x="1245956" y="89863"/>
                      </a:cubicBezTo>
                      <a:cubicBezTo>
                        <a:pt x="1315841" y="61906"/>
                        <a:pt x="1425661" y="269588"/>
                        <a:pt x="1425661" y="269588"/>
                      </a:cubicBezTo>
                      <a:lnTo>
                        <a:pt x="1425661" y="269588"/>
                      </a:ln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4" name="Straight Arrow Connector 43"/>
                <p:cNvCxnSpPr/>
                <p:nvPr/>
              </p:nvCxnSpPr>
              <p:spPr>
                <a:xfrm>
                  <a:off x="6682737" y="3235047"/>
                  <a:ext cx="251463" cy="158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grpSp>
          <p:grpSp>
            <p:nvGrpSpPr>
              <p:cNvPr id="40" name="Group 68"/>
              <p:cNvGrpSpPr/>
              <p:nvPr/>
            </p:nvGrpSpPr>
            <p:grpSpPr>
              <a:xfrm rot="3000163">
                <a:off x="6529551" y="2849847"/>
                <a:ext cx="698567" cy="117488"/>
                <a:chOff x="5247392" y="3071247"/>
                <a:chExt cx="1686808" cy="258305"/>
              </a:xfrm>
            </p:grpSpPr>
            <p:sp>
              <p:nvSpPr>
                <p:cNvPr id="41" name="Freeform 40"/>
                <p:cNvSpPr/>
                <p:nvPr/>
              </p:nvSpPr>
              <p:spPr>
                <a:xfrm>
                  <a:off x="5247392" y="3071247"/>
                  <a:ext cx="1425661" cy="258305"/>
                </a:xfrm>
                <a:custGeom>
                  <a:avLst/>
                  <a:gdLst>
                    <a:gd name="connsiteX0" fmla="*/ 0 w 1425661"/>
                    <a:gd name="connsiteY0" fmla="*/ 437331 h 445319"/>
                    <a:gd name="connsiteX1" fmla="*/ 227627 w 1425661"/>
                    <a:gd name="connsiteY1" fmla="*/ 5991 h 445319"/>
                    <a:gd name="connsiteX2" fmla="*/ 503175 w 1425661"/>
                    <a:gd name="connsiteY2" fmla="*/ 401386 h 445319"/>
                    <a:gd name="connsiteX3" fmla="*/ 742782 w 1425661"/>
                    <a:gd name="connsiteY3" fmla="*/ 41936 h 445319"/>
                    <a:gd name="connsiteX4" fmla="*/ 1006349 w 1425661"/>
                    <a:gd name="connsiteY4" fmla="*/ 437331 h 445319"/>
                    <a:gd name="connsiteX5" fmla="*/ 1245956 w 1425661"/>
                    <a:gd name="connsiteY5" fmla="*/ 89863 h 445319"/>
                    <a:gd name="connsiteX6" fmla="*/ 1425661 w 1425661"/>
                    <a:gd name="connsiteY6" fmla="*/ 269588 h 445319"/>
                    <a:gd name="connsiteX7" fmla="*/ 1425661 w 1425661"/>
                    <a:gd name="connsiteY7" fmla="*/ 269588 h 44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661" h="445319">
                      <a:moveTo>
                        <a:pt x="0" y="437331"/>
                      </a:moveTo>
                      <a:cubicBezTo>
                        <a:pt x="71882" y="224656"/>
                        <a:pt x="143765" y="11982"/>
                        <a:pt x="227627" y="5991"/>
                      </a:cubicBezTo>
                      <a:cubicBezTo>
                        <a:pt x="311489" y="0"/>
                        <a:pt x="417316" y="395395"/>
                        <a:pt x="503175" y="401386"/>
                      </a:cubicBezTo>
                      <a:cubicBezTo>
                        <a:pt x="589034" y="407377"/>
                        <a:pt x="658920" y="35945"/>
                        <a:pt x="742782" y="41936"/>
                      </a:cubicBezTo>
                      <a:cubicBezTo>
                        <a:pt x="826644" y="47927"/>
                        <a:pt x="922487" y="429343"/>
                        <a:pt x="1006349" y="437331"/>
                      </a:cubicBezTo>
                      <a:cubicBezTo>
                        <a:pt x="1090211" y="445319"/>
                        <a:pt x="1176071" y="117820"/>
                        <a:pt x="1245956" y="89863"/>
                      </a:cubicBezTo>
                      <a:cubicBezTo>
                        <a:pt x="1315841" y="61906"/>
                        <a:pt x="1425661" y="269588"/>
                        <a:pt x="1425661" y="269588"/>
                      </a:cubicBezTo>
                      <a:lnTo>
                        <a:pt x="1425661" y="269588"/>
                      </a:ln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2" name="Straight Arrow Connector 41"/>
                <p:cNvCxnSpPr/>
                <p:nvPr/>
              </p:nvCxnSpPr>
              <p:spPr>
                <a:xfrm>
                  <a:off x="6682737" y="3235047"/>
                  <a:ext cx="251463" cy="158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rot="19968662">
                <a:off x="6256379" y="1859590"/>
                <a:ext cx="200910" cy="61709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rot="1533211">
                <a:off x="6287375" y="3640092"/>
                <a:ext cx="214469" cy="61709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TextBox 31"/>
            <p:cNvSpPr txBox="1"/>
            <p:nvPr/>
          </p:nvSpPr>
          <p:spPr>
            <a:xfrm>
              <a:off x="7080305" y="4310036"/>
              <a:ext cx="2012559" cy="323165"/>
            </a:xfrm>
            <a:prstGeom prst="rect">
              <a:avLst/>
            </a:prstGeom>
            <a:noFill/>
          </p:spPr>
          <p:txBody>
            <a:bodyPr wrap="none" rtlCol="0">
              <a:spAutoFit/>
            </a:bodyPr>
            <a:lstStyle/>
            <a:p>
              <a:r>
                <a:rPr lang="en-US" sz="1500" dirty="0" smtClean="0">
                  <a:latin typeface="Helvetica"/>
                  <a:cs typeface="Helvetica"/>
                </a:rPr>
                <a:t>view from above (</a:t>
              </a:r>
              <a:r>
                <a:rPr lang="en-US" sz="1500" dirty="0" err="1" smtClean="0">
                  <a:latin typeface="Helvetica"/>
                  <a:cs typeface="Helvetica"/>
                </a:rPr>
                <a:t>x,s</a:t>
              </a:r>
              <a:r>
                <a:rPr lang="en-US" sz="1500" dirty="0" smtClean="0">
                  <a:latin typeface="Helvetica"/>
                  <a:cs typeface="Helvetica"/>
                </a:rPr>
                <a:t>)</a:t>
              </a:r>
              <a:endParaRPr lang="en-US" sz="1500" dirty="0">
                <a:latin typeface="Helvetica"/>
                <a:cs typeface="Helvetica"/>
              </a:endParaRPr>
            </a:p>
          </p:txBody>
        </p:sp>
      </p:grpSp>
      <p:grpSp>
        <p:nvGrpSpPr>
          <p:cNvPr id="47" name="Group 46"/>
          <p:cNvGrpSpPr/>
          <p:nvPr/>
        </p:nvGrpSpPr>
        <p:grpSpPr>
          <a:xfrm>
            <a:off x="6070482" y="2146106"/>
            <a:ext cx="1921099" cy="776212"/>
            <a:chOff x="6070482" y="2516546"/>
            <a:chExt cx="1921099" cy="776212"/>
          </a:xfrm>
        </p:grpSpPr>
        <p:grpSp>
          <p:nvGrpSpPr>
            <p:cNvPr id="48" name="Group 27"/>
            <p:cNvGrpSpPr/>
            <p:nvPr/>
          </p:nvGrpSpPr>
          <p:grpSpPr>
            <a:xfrm rot="9461578" flipV="1">
              <a:off x="7207371" y="3185583"/>
              <a:ext cx="733600" cy="93474"/>
              <a:chOff x="5247392" y="3071247"/>
              <a:chExt cx="1686808" cy="258305"/>
            </a:xfrm>
          </p:grpSpPr>
          <p:sp>
            <p:nvSpPr>
              <p:cNvPr id="58" name="Freeform 57"/>
              <p:cNvSpPr/>
              <p:nvPr/>
            </p:nvSpPr>
            <p:spPr>
              <a:xfrm>
                <a:off x="5247392" y="3071247"/>
                <a:ext cx="1425661" cy="258305"/>
              </a:xfrm>
              <a:custGeom>
                <a:avLst/>
                <a:gdLst>
                  <a:gd name="connsiteX0" fmla="*/ 0 w 1425661"/>
                  <a:gd name="connsiteY0" fmla="*/ 437331 h 445319"/>
                  <a:gd name="connsiteX1" fmla="*/ 227627 w 1425661"/>
                  <a:gd name="connsiteY1" fmla="*/ 5991 h 445319"/>
                  <a:gd name="connsiteX2" fmla="*/ 503175 w 1425661"/>
                  <a:gd name="connsiteY2" fmla="*/ 401386 h 445319"/>
                  <a:gd name="connsiteX3" fmla="*/ 742782 w 1425661"/>
                  <a:gd name="connsiteY3" fmla="*/ 41936 h 445319"/>
                  <a:gd name="connsiteX4" fmla="*/ 1006349 w 1425661"/>
                  <a:gd name="connsiteY4" fmla="*/ 437331 h 445319"/>
                  <a:gd name="connsiteX5" fmla="*/ 1245956 w 1425661"/>
                  <a:gd name="connsiteY5" fmla="*/ 89863 h 445319"/>
                  <a:gd name="connsiteX6" fmla="*/ 1425661 w 1425661"/>
                  <a:gd name="connsiteY6" fmla="*/ 269588 h 445319"/>
                  <a:gd name="connsiteX7" fmla="*/ 1425661 w 1425661"/>
                  <a:gd name="connsiteY7" fmla="*/ 269588 h 44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661" h="445319">
                    <a:moveTo>
                      <a:pt x="0" y="437331"/>
                    </a:moveTo>
                    <a:cubicBezTo>
                      <a:pt x="71882" y="224656"/>
                      <a:pt x="143765" y="11982"/>
                      <a:pt x="227627" y="5991"/>
                    </a:cubicBezTo>
                    <a:cubicBezTo>
                      <a:pt x="311489" y="0"/>
                      <a:pt x="417316" y="395395"/>
                      <a:pt x="503175" y="401386"/>
                    </a:cubicBezTo>
                    <a:cubicBezTo>
                      <a:pt x="589034" y="407377"/>
                      <a:pt x="658920" y="35945"/>
                      <a:pt x="742782" y="41936"/>
                    </a:cubicBezTo>
                    <a:cubicBezTo>
                      <a:pt x="826644" y="47927"/>
                      <a:pt x="922487" y="429343"/>
                      <a:pt x="1006349" y="437331"/>
                    </a:cubicBezTo>
                    <a:cubicBezTo>
                      <a:pt x="1090211" y="445319"/>
                      <a:pt x="1176071" y="117820"/>
                      <a:pt x="1245956" y="89863"/>
                    </a:cubicBezTo>
                    <a:cubicBezTo>
                      <a:pt x="1315841" y="61906"/>
                      <a:pt x="1425661" y="269588"/>
                      <a:pt x="1425661" y="269588"/>
                    </a:cubicBezTo>
                    <a:lnTo>
                      <a:pt x="1425661" y="269588"/>
                    </a:ln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9" name="Straight Arrow Connector 58"/>
              <p:cNvCxnSpPr/>
              <p:nvPr/>
            </p:nvCxnSpPr>
            <p:spPr>
              <a:xfrm>
                <a:off x="6682737" y="3235047"/>
                <a:ext cx="251463" cy="158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grpSp>
        <p:grpSp>
          <p:nvGrpSpPr>
            <p:cNvPr id="49" name="Group 75"/>
            <p:cNvGrpSpPr/>
            <p:nvPr/>
          </p:nvGrpSpPr>
          <p:grpSpPr>
            <a:xfrm rot="12138422">
              <a:off x="7257981" y="2566713"/>
              <a:ext cx="733600" cy="93474"/>
              <a:chOff x="5247392" y="3071247"/>
              <a:chExt cx="1686808" cy="258305"/>
            </a:xfrm>
          </p:grpSpPr>
          <p:sp>
            <p:nvSpPr>
              <p:cNvPr id="56" name="Freeform 55"/>
              <p:cNvSpPr/>
              <p:nvPr/>
            </p:nvSpPr>
            <p:spPr>
              <a:xfrm>
                <a:off x="5247392" y="3071247"/>
                <a:ext cx="1425661" cy="258305"/>
              </a:xfrm>
              <a:custGeom>
                <a:avLst/>
                <a:gdLst>
                  <a:gd name="connsiteX0" fmla="*/ 0 w 1425661"/>
                  <a:gd name="connsiteY0" fmla="*/ 437331 h 445319"/>
                  <a:gd name="connsiteX1" fmla="*/ 227627 w 1425661"/>
                  <a:gd name="connsiteY1" fmla="*/ 5991 h 445319"/>
                  <a:gd name="connsiteX2" fmla="*/ 503175 w 1425661"/>
                  <a:gd name="connsiteY2" fmla="*/ 401386 h 445319"/>
                  <a:gd name="connsiteX3" fmla="*/ 742782 w 1425661"/>
                  <a:gd name="connsiteY3" fmla="*/ 41936 h 445319"/>
                  <a:gd name="connsiteX4" fmla="*/ 1006349 w 1425661"/>
                  <a:gd name="connsiteY4" fmla="*/ 437331 h 445319"/>
                  <a:gd name="connsiteX5" fmla="*/ 1245956 w 1425661"/>
                  <a:gd name="connsiteY5" fmla="*/ 89863 h 445319"/>
                  <a:gd name="connsiteX6" fmla="*/ 1425661 w 1425661"/>
                  <a:gd name="connsiteY6" fmla="*/ 269588 h 445319"/>
                  <a:gd name="connsiteX7" fmla="*/ 1425661 w 1425661"/>
                  <a:gd name="connsiteY7" fmla="*/ 269588 h 44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661" h="445319">
                    <a:moveTo>
                      <a:pt x="0" y="437331"/>
                    </a:moveTo>
                    <a:cubicBezTo>
                      <a:pt x="71882" y="224656"/>
                      <a:pt x="143765" y="11982"/>
                      <a:pt x="227627" y="5991"/>
                    </a:cubicBezTo>
                    <a:cubicBezTo>
                      <a:pt x="311489" y="0"/>
                      <a:pt x="417316" y="395395"/>
                      <a:pt x="503175" y="401386"/>
                    </a:cubicBezTo>
                    <a:cubicBezTo>
                      <a:pt x="589034" y="407377"/>
                      <a:pt x="658920" y="35945"/>
                      <a:pt x="742782" y="41936"/>
                    </a:cubicBezTo>
                    <a:cubicBezTo>
                      <a:pt x="826644" y="47927"/>
                      <a:pt x="922487" y="429343"/>
                      <a:pt x="1006349" y="437331"/>
                    </a:cubicBezTo>
                    <a:cubicBezTo>
                      <a:pt x="1090211" y="445319"/>
                      <a:pt x="1176071" y="117820"/>
                      <a:pt x="1245956" y="89863"/>
                    </a:cubicBezTo>
                    <a:cubicBezTo>
                      <a:pt x="1315841" y="61906"/>
                      <a:pt x="1425661" y="269588"/>
                      <a:pt x="1425661" y="269588"/>
                    </a:cubicBezTo>
                    <a:lnTo>
                      <a:pt x="1425661" y="269588"/>
                    </a:ln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7" name="Straight Arrow Connector 56"/>
              <p:cNvCxnSpPr/>
              <p:nvPr/>
            </p:nvCxnSpPr>
            <p:spPr>
              <a:xfrm>
                <a:off x="6682737" y="3235047"/>
                <a:ext cx="251463" cy="158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grpSp>
        <p:grpSp>
          <p:nvGrpSpPr>
            <p:cNvPr id="50" name="Group 78"/>
            <p:cNvGrpSpPr/>
            <p:nvPr/>
          </p:nvGrpSpPr>
          <p:grpSpPr>
            <a:xfrm rot="11342147">
              <a:off x="6070482" y="2516546"/>
              <a:ext cx="1010254" cy="63418"/>
              <a:chOff x="5247392" y="3071247"/>
              <a:chExt cx="1686808" cy="258305"/>
            </a:xfrm>
          </p:grpSpPr>
          <p:sp>
            <p:nvSpPr>
              <p:cNvPr id="54" name="Freeform 53"/>
              <p:cNvSpPr/>
              <p:nvPr/>
            </p:nvSpPr>
            <p:spPr>
              <a:xfrm>
                <a:off x="5247392" y="3071247"/>
                <a:ext cx="1425661" cy="258305"/>
              </a:xfrm>
              <a:custGeom>
                <a:avLst/>
                <a:gdLst>
                  <a:gd name="connsiteX0" fmla="*/ 0 w 1425661"/>
                  <a:gd name="connsiteY0" fmla="*/ 437331 h 445319"/>
                  <a:gd name="connsiteX1" fmla="*/ 227627 w 1425661"/>
                  <a:gd name="connsiteY1" fmla="*/ 5991 h 445319"/>
                  <a:gd name="connsiteX2" fmla="*/ 503175 w 1425661"/>
                  <a:gd name="connsiteY2" fmla="*/ 401386 h 445319"/>
                  <a:gd name="connsiteX3" fmla="*/ 742782 w 1425661"/>
                  <a:gd name="connsiteY3" fmla="*/ 41936 h 445319"/>
                  <a:gd name="connsiteX4" fmla="*/ 1006349 w 1425661"/>
                  <a:gd name="connsiteY4" fmla="*/ 437331 h 445319"/>
                  <a:gd name="connsiteX5" fmla="*/ 1245956 w 1425661"/>
                  <a:gd name="connsiteY5" fmla="*/ 89863 h 445319"/>
                  <a:gd name="connsiteX6" fmla="*/ 1425661 w 1425661"/>
                  <a:gd name="connsiteY6" fmla="*/ 269588 h 445319"/>
                  <a:gd name="connsiteX7" fmla="*/ 1425661 w 1425661"/>
                  <a:gd name="connsiteY7" fmla="*/ 269588 h 44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661" h="445319">
                    <a:moveTo>
                      <a:pt x="0" y="437331"/>
                    </a:moveTo>
                    <a:cubicBezTo>
                      <a:pt x="71882" y="224656"/>
                      <a:pt x="143765" y="11982"/>
                      <a:pt x="227627" y="5991"/>
                    </a:cubicBezTo>
                    <a:cubicBezTo>
                      <a:pt x="311489" y="0"/>
                      <a:pt x="417316" y="395395"/>
                      <a:pt x="503175" y="401386"/>
                    </a:cubicBezTo>
                    <a:cubicBezTo>
                      <a:pt x="589034" y="407377"/>
                      <a:pt x="658920" y="35945"/>
                      <a:pt x="742782" y="41936"/>
                    </a:cubicBezTo>
                    <a:cubicBezTo>
                      <a:pt x="826644" y="47927"/>
                      <a:pt x="922487" y="429343"/>
                      <a:pt x="1006349" y="437331"/>
                    </a:cubicBezTo>
                    <a:cubicBezTo>
                      <a:pt x="1090211" y="445319"/>
                      <a:pt x="1176071" y="117820"/>
                      <a:pt x="1245956" y="89863"/>
                    </a:cubicBezTo>
                    <a:cubicBezTo>
                      <a:pt x="1315841" y="61906"/>
                      <a:pt x="1425661" y="269588"/>
                      <a:pt x="1425661" y="269588"/>
                    </a:cubicBezTo>
                    <a:lnTo>
                      <a:pt x="1425661" y="269588"/>
                    </a:ln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5" name="Straight Arrow Connector 54"/>
              <p:cNvCxnSpPr/>
              <p:nvPr/>
            </p:nvCxnSpPr>
            <p:spPr>
              <a:xfrm>
                <a:off x="6682737" y="3235047"/>
                <a:ext cx="251463" cy="158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grpSp>
        <p:grpSp>
          <p:nvGrpSpPr>
            <p:cNvPr id="51" name="Group 81"/>
            <p:cNvGrpSpPr/>
            <p:nvPr/>
          </p:nvGrpSpPr>
          <p:grpSpPr>
            <a:xfrm rot="10257853" flipV="1">
              <a:off x="6149439" y="3229340"/>
              <a:ext cx="1010254" cy="63418"/>
              <a:chOff x="5247392" y="3071247"/>
              <a:chExt cx="1686808" cy="258305"/>
            </a:xfrm>
          </p:grpSpPr>
          <p:sp>
            <p:nvSpPr>
              <p:cNvPr id="52" name="Freeform 51"/>
              <p:cNvSpPr/>
              <p:nvPr/>
            </p:nvSpPr>
            <p:spPr>
              <a:xfrm>
                <a:off x="5247392" y="3071247"/>
                <a:ext cx="1425661" cy="258305"/>
              </a:xfrm>
              <a:custGeom>
                <a:avLst/>
                <a:gdLst>
                  <a:gd name="connsiteX0" fmla="*/ 0 w 1425661"/>
                  <a:gd name="connsiteY0" fmla="*/ 437331 h 445319"/>
                  <a:gd name="connsiteX1" fmla="*/ 227627 w 1425661"/>
                  <a:gd name="connsiteY1" fmla="*/ 5991 h 445319"/>
                  <a:gd name="connsiteX2" fmla="*/ 503175 w 1425661"/>
                  <a:gd name="connsiteY2" fmla="*/ 401386 h 445319"/>
                  <a:gd name="connsiteX3" fmla="*/ 742782 w 1425661"/>
                  <a:gd name="connsiteY3" fmla="*/ 41936 h 445319"/>
                  <a:gd name="connsiteX4" fmla="*/ 1006349 w 1425661"/>
                  <a:gd name="connsiteY4" fmla="*/ 437331 h 445319"/>
                  <a:gd name="connsiteX5" fmla="*/ 1245956 w 1425661"/>
                  <a:gd name="connsiteY5" fmla="*/ 89863 h 445319"/>
                  <a:gd name="connsiteX6" fmla="*/ 1425661 w 1425661"/>
                  <a:gd name="connsiteY6" fmla="*/ 269588 h 445319"/>
                  <a:gd name="connsiteX7" fmla="*/ 1425661 w 1425661"/>
                  <a:gd name="connsiteY7" fmla="*/ 269588 h 44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661" h="445319">
                    <a:moveTo>
                      <a:pt x="0" y="437331"/>
                    </a:moveTo>
                    <a:cubicBezTo>
                      <a:pt x="71882" y="224656"/>
                      <a:pt x="143765" y="11982"/>
                      <a:pt x="227627" y="5991"/>
                    </a:cubicBezTo>
                    <a:cubicBezTo>
                      <a:pt x="311489" y="0"/>
                      <a:pt x="417316" y="395395"/>
                      <a:pt x="503175" y="401386"/>
                    </a:cubicBezTo>
                    <a:cubicBezTo>
                      <a:pt x="589034" y="407377"/>
                      <a:pt x="658920" y="35945"/>
                      <a:pt x="742782" y="41936"/>
                    </a:cubicBezTo>
                    <a:cubicBezTo>
                      <a:pt x="826644" y="47927"/>
                      <a:pt x="922487" y="429343"/>
                      <a:pt x="1006349" y="437331"/>
                    </a:cubicBezTo>
                    <a:cubicBezTo>
                      <a:pt x="1090211" y="445319"/>
                      <a:pt x="1176071" y="117820"/>
                      <a:pt x="1245956" y="89863"/>
                    </a:cubicBezTo>
                    <a:cubicBezTo>
                      <a:pt x="1315841" y="61906"/>
                      <a:pt x="1425661" y="269588"/>
                      <a:pt x="1425661" y="269588"/>
                    </a:cubicBezTo>
                    <a:lnTo>
                      <a:pt x="1425661" y="269588"/>
                    </a:ln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3" name="Straight Arrow Connector 52"/>
              <p:cNvCxnSpPr/>
              <p:nvPr/>
            </p:nvCxnSpPr>
            <p:spPr>
              <a:xfrm>
                <a:off x="6682737" y="3235047"/>
                <a:ext cx="251463" cy="158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grpSp>
      </p:grpSp>
      <p:sp>
        <p:nvSpPr>
          <p:cNvPr id="60" name="Block Arc 59"/>
          <p:cNvSpPr/>
          <p:nvPr/>
        </p:nvSpPr>
        <p:spPr>
          <a:xfrm rot="5400000">
            <a:off x="7673835" y="2306444"/>
            <a:ext cx="521457" cy="485494"/>
          </a:xfrm>
          <a:prstGeom prst="blockArc">
            <a:avLst>
              <a:gd name="adj1" fmla="val 11619083"/>
              <a:gd name="adj2" fmla="val 20689156"/>
              <a:gd name="adj3" fmla="val 14423"/>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1" name="Block Arc 60"/>
          <p:cNvSpPr/>
          <p:nvPr/>
        </p:nvSpPr>
        <p:spPr>
          <a:xfrm rot="16200000" flipH="1">
            <a:off x="6229593" y="774675"/>
            <a:ext cx="1268110" cy="3519304"/>
          </a:xfrm>
          <a:prstGeom prst="blockArc">
            <a:avLst>
              <a:gd name="adj1" fmla="val 11699721"/>
              <a:gd name="adj2" fmla="val 20884736"/>
              <a:gd name="adj3" fmla="val 4858"/>
            </a:avLst>
          </a:prstGeom>
          <a:gradFill flip="none" rotWithShape="1">
            <a:gsLst>
              <a:gs pos="0">
                <a:srgbClr val="FFFF00"/>
              </a:gs>
              <a:gs pos="100000">
                <a:srgbClr val="FFFFFF"/>
              </a:gs>
            </a:gsLst>
            <a:lin ang="54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3"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50</a:t>
            </a:fld>
            <a:endParaRPr lang="en-US" dirty="0">
              <a:solidFill>
                <a:srgbClr val="0055A0">
                  <a:tint val="75000"/>
                </a:srgbClr>
              </a:solidFill>
              <a:latin typeface="Arial"/>
            </a:endParaRPr>
          </a:p>
        </p:txBody>
      </p:sp>
      <p:pic>
        <p:nvPicPr>
          <p:cNvPr id="64" name="Picture 63" descr="latex-image-1.pdf"/>
          <p:cNvPicPr>
            <a:picLocks noChangeAspect="1"/>
          </p:cNvPicPr>
          <p:nvPr/>
        </p:nvPicPr>
        <p:blipFill>
          <a:blip r:embed="rId2"/>
          <a:stretch>
            <a:fillRect/>
          </a:stretch>
        </p:blipFill>
        <p:spPr>
          <a:xfrm>
            <a:off x="3006321" y="5500091"/>
            <a:ext cx="3503729" cy="653107"/>
          </a:xfrm>
          <a:prstGeom prst="rect">
            <a:avLst/>
          </a:prstGeom>
          <a:solidFill>
            <a:schemeClr val="bg1"/>
          </a:solidFill>
        </p:spPr>
      </p:pic>
      <p:sp>
        <p:nvSpPr>
          <p:cNvPr id="3" name="Footer Placeholder 2"/>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2382500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60" grpId="0" animBg="1"/>
      <p:bldP spid="6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Secondary electron emission</a:t>
            </a:r>
            <a:endParaRPr lang="en-US" sz="3400" dirty="0"/>
          </a:p>
        </p:txBody>
      </p:sp>
      <p:sp>
        <p:nvSpPr>
          <p:cNvPr id="11" name="Content Placeholder 8"/>
          <p:cNvSpPr>
            <a:spLocks noGrp="1"/>
          </p:cNvSpPr>
          <p:nvPr>
            <p:ph idx="1"/>
          </p:nvPr>
        </p:nvSpPr>
        <p:spPr>
          <a:xfrm>
            <a:off x="519074" y="1006704"/>
            <a:ext cx="5500726" cy="2063091"/>
          </a:xfrm>
        </p:spPr>
        <p:txBody>
          <a:bodyPr>
            <a:normAutofit fontScale="70000" lnSpcReduction="20000"/>
          </a:bodyPr>
          <a:lstStyle/>
          <a:p>
            <a:r>
              <a:rPr lang="en-US" sz="2235" dirty="0" smtClean="0"/>
              <a:t>When electrons hit the pipe wall, they do not just disappear…..</a:t>
            </a:r>
          </a:p>
          <a:p>
            <a:pPr lvl="1">
              <a:buClr>
                <a:schemeClr val="tx1"/>
              </a:buClr>
            </a:pPr>
            <a:r>
              <a:rPr lang="en-US" sz="1882" dirty="0" smtClean="0">
                <a:solidFill>
                  <a:srgbClr val="0000FF"/>
                </a:solidFill>
                <a:latin typeface="+mj-lt"/>
              </a:rPr>
              <a:t>High energy electrons </a:t>
            </a:r>
            <a:r>
              <a:rPr lang="en-US" sz="1882" dirty="0" smtClean="0">
                <a:latin typeface="+mj-lt"/>
              </a:rPr>
              <a:t>easily survive and actually multiply through </a:t>
            </a:r>
            <a:r>
              <a:rPr lang="en-US" sz="1882" b="1" dirty="0" smtClean="0">
                <a:solidFill>
                  <a:srgbClr val="FF0000"/>
                </a:solidFill>
                <a:latin typeface="+mj-lt"/>
              </a:rPr>
              <a:t>secondary electron emission </a:t>
            </a:r>
          </a:p>
          <a:p>
            <a:pPr lvl="1">
              <a:buClr>
                <a:schemeClr val="tx1"/>
              </a:buClr>
            </a:pPr>
            <a:r>
              <a:rPr lang="en-US" sz="1882" dirty="0" smtClean="0">
                <a:solidFill>
                  <a:srgbClr val="0000FF"/>
                </a:solidFill>
                <a:latin typeface="+mj-lt"/>
              </a:rPr>
              <a:t>Low energy electrons </a:t>
            </a:r>
            <a:r>
              <a:rPr lang="en-US" sz="1882" dirty="0" smtClean="0">
                <a:latin typeface="+mj-lt"/>
              </a:rPr>
              <a:t>tend to survive long because they are likely to be </a:t>
            </a:r>
            <a:r>
              <a:rPr lang="en-US" sz="1882" dirty="0" smtClean="0">
                <a:solidFill>
                  <a:srgbClr val="008000"/>
                </a:solidFill>
                <a:latin typeface="+mj-lt"/>
              </a:rPr>
              <a:t>elastically reflected</a:t>
            </a:r>
            <a:r>
              <a:rPr lang="en-US" sz="1882" dirty="0" smtClean="0">
                <a:latin typeface="+mj-lt"/>
              </a:rPr>
              <a:t>.</a:t>
            </a:r>
          </a:p>
          <a:p>
            <a:r>
              <a:rPr lang="en-US" sz="2235" b="1" dirty="0" smtClean="0">
                <a:latin typeface="+mj-lt"/>
              </a:rPr>
              <a:t>Secondary electron emission is governed by the curve below</a:t>
            </a:r>
          </a:p>
        </p:txBody>
      </p:sp>
      <p:sp>
        <p:nvSpPr>
          <p:cNvPr id="13" name="Slide Number Placeholder 12"/>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51</a:t>
            </a:fld>
            <a:endParaRPr lang="en-US"/>
          </a:p>
        </p:txBody>
      </p:sp>
      <p:cxnSp>
        <p:nvCxnSpPr>
          <p:cNvPr id="18" name="Straight Connector 17"/>
          <p:cNvCxnSpPr/>
          <p:nvPr/>
        </p:nvCxnSpPr>
        <p:spPr>
          <a:xfrm>
            <a:off x="6248400" y="1501230"/>
            <a:ext cx="2438400" cy="1588"/>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flipH="1" flipV="1">
            <a:off x="6439694" y="1768724"/>
            <a:ext cx="989012" cy="457200"/>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535513" y="2539311"/>
            <a:ext cx="212440" cy="200606"/>
          </a:xfrm>
          <a:prstGeom prst="ellipse">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p:nvCxnSpPr>
        <p:spPr>
          <a:xfrm rot="5400000">
            <a:off x="6042218" y="1949212"/>
            <a:ext cx="2241165" cy="1588"/>
          </a:xfrm>
          <a:prstGeom prst="line">
            <a:avLst/>
          </a:prstGeom>
          <a:ln w="6350" cap="flat" cmpd="sng" algn="ctr">
            <a:solidFill>
              <a:schemeClr val="tx1"/>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250712" y="2253239"/>
            <a:ext cx="520200" cy="323165"/>
          </a:xfrm>
          <a:prstGeom prst="rect">
            <a:avLst/>
          </a:prstGeom>
          <a:noFill/>
        </p:spPr>
        <p:txBody>
          <a:bodyPr wrap="square" rtlCol="0">
            <a:spAutoFit/>
          </a:bodyPr>
          <a:lstStyle/>
          <a:p>
            <a:r>
              <a:rPr lang="en-US" sz="1500" dirty="0" err="1" smtClean="0">
                <a:solidFill>
                  <a:srgbClr val="0000FF"/>
                </a:solidFill>
              </a:rPr>
              <a:t>E</a:t>
            </a:r>
            <a:r>
              <a:rPr lang="en-US" sz="1500" baseline="-25000" dirty="0" err="1" smtClean="0">
                <a:solidFill>
                  <a:srgbClr val="0000FF"/>
                </a:solidFill>
              </a:rPr>
              <a:t>p</a:t>
            </a:r>
            <a:endParaRPr lang="en-US" sz="1500" dirty="0">
              <a:solidFill>
                <a:srgbClr val="0000FF"/>
              </a:solidFill>
            </a:endParaRPr>
          </a:p>
        </p:txBody>
      </p:sp>
      <p:sp>
        <p:nvSpPr>
          <p:cNvPr id="39" name="Freeform 38"/>
          <p:cNvSpPr/>
          <p:nvPr/>
        </p:nvSpPr>
        <p:spPr>
          <a:xfrm>
            <a:off x="6967422" y="1920874"/>
            <a:ext cx="189913" cy="83091"/>
          </a:xfrm>
          <a:custGeom>
            <a:avLst/>
            <a:gdLst>
              <a:gd name="connsiteX0" fmla="*/ 0 w 189913"/>
              <a:gd name="connsiteY0" fmla="*/ 0 h 83091"/>
              <a:gd name="connsiteX1" fmla="*/ 83087 w 189913"/>
              <a:gd name="connsiteY1" fmla="*/ 71221 h 83091"/>
              <a:gd name="connsiteX2" fmla="*/ 189913 w 189913"/>
              <a:gd name="connsiteY2" fmla="*/ 71221 h 83091"/>
            </a:gdLst>
            <a:ahLst/>
            <a:cxnLst>
              <a:cxn ang="0">
                <a:pos x="connsiteX0" y="connsiteY0"/>
              </a:cxn>
              <a:cxn ang="0">
                <a:pos x="connsiteX1" y="connsiteY1"/>
              </a:cxn>
              <a:cxn ang="0">
                <a:pos x="connsiteX2" y="connsiteY2"/>
              </a:cxn>
            </a:cxnLst>
            <a:rect l="l" t="t" r="r" b="b"/>
            <a:pathLst>
              <a:path w="189913" h="83091">
                <a:moveTo>
                  <a:pt x="0" y="0"/>
                </a:moveTo>
                <a:cubicBezTo>
                  <a:pt x="25717" y="29675"/>
                  <a:pt x="51435" y="59351"/>
                  <a:pt x="83087" y="71221"/>
                </a:cubicBezTo>
                <a:cubicBezTo>
                  <a:pt x="114739" y="83091"/>
                  <a:pt x="152326" y="77156"/>
                  <a:pt x="189913" y="71221"/>
                </a:cubicBezTo>
              </a:path>
            </a:pathLst>
          </a:custGeom>
          <a:ln w="95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TextBox 39"/>
          <p:cNvSpPr txBox="1"/>
          <p:nvPr/>
        </p:nvSpPr>
        <p:spPr>
          <a:xfrm>
            <a:off x="6861445" y="1956485"/>
            <a:ext cx="307760" cy="323165"/>
          </a:xfrm>
          <a:prstGeom prst="rect">
            <a:avLst/>
          </a:prstGeom>
          <a:noFill/>
        </p:spPr>
        <p:txBody>
          <a:bodyPr wrap="square" rtlCol="0">
            <a:spAutoFit/>
          </a:bodyPr>
          <a:lstStyle/>
          <a:p>
            <a:r>
              <a:rPr lang="en-US" sz="1500" dirty="0" err="1" smtClean="0">
                <a:latin typeface="Symbol" charset="2"/>
                <a:cs typeface="Symbol" charset="2"/>
              </a:rPr>
              <a:t>q</a:t>
            </a:r>
            <a:endParaRPr lang="en-US" sz="1500" dirty="0">
              <a:latin typeface="Symbol" charset="2"/>
              <a:cs typeface="Symbol" charset="2"/>
            </a:endParaRPr>
          </a:p>
        </p:txBody>
      </p:sp>
      <p:grpSp>
        <p:nvGrpSpPr>
          <p:cNvPr id="3" name="Group 47"/>
          <p:cNvGrpSpPr/>
          <p:nvPr/>
        </p:nvGrpSpPr>
        <p:grpSpPr>
          <a:xfrm>
            <a:off x="7162800" y="1502818"/>
            <a:ext cx="1818438" cy="944329"/>
            <a:chOff x="7162800" y="1754188"/>
            <a:chExt cx="1818438" cy="944329"/>
          </a:xfrm>
        </p:grpSpPr>
        <p:grpSp>
          <p:nvGrpSpPr>
            <p:cNvPr id="6" name="Group 42"/>
            <p:cNvGrpSpPr/>
            <p:nvPr/>
          </p:nvGrpSpPr>
          <p:grpSpPr>
            <a:xfrm>
              <a:off x="7162800" y="1754188"/>
              <a:ext cx="1410379" cy="666175"/>
              <a:chOff x="7162800" y="1754188"/>
              <a:chExt cx="1410379" cy="666175"/>
            </a:xfrm>
          </p:grpSpPr>
          <p:sp>
            <p:nvSpPr>
              <p:cNvPr id="22" name="Oval 21"/>
              <p:cNvSpPr/>
              <p:nvPr/>
            </p:nvSpPr>
            <p:spPr>
              <a:xfrm>
                <a:off x="7543800" y="2161594"/>
                <a:ext cx="212440" cy="200606"/>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8360739" y="2219757"/>
                <a:ext cx="212440" cy="200606"/>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rot="16200000" flipH="1">
                <a:off x="7149597" y="1767391"/>
                <a:ext cx="407406" cy="3810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7162800" y="1754188"/>
                <a:ext cx="1122142" cy="50114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45" name="TextBox 44"/>
            <p:cNvSpPr txBox="1"/>
            <p:nvPr/>
          </p:nvSpPr>
          <p:spPr>
            <a:xfrm>
              <a:off x="7834875" y="2421518"/>
              <a:ext cx="1146363" cy="276999"/>
            </a:xfrm>
            <a:prstGeom prst="rect">
              <a:avLst/>
            </a:prstGeom>
            <a:noFill/>
          </p:spPr>
          <p:txBody>
            <a:bodyPr wrap="square" rtlCol="0">
              <a:spAutoFit/>
            </a:bodyPr>
            <a:lstStyle/>
            <a:p>
              <a:r>
                <a:rPr lang="en-US" sz="1200" dirty="0" err="1" smtClean="0">
                  <a:solidFill>
                    <a:srgbClr val="FF0000"/>
                  </a:solidFill>
                </a:rPr>
                <a:t>secondaries</a:t>
              </a:r>
              <a:endParaRPr lang="en-US" sz="1200" dirty="0">
                <a:solidFill>
                  <a:srgbClr val="FF0000"/>
                </a:solidFill>
              </a:endParaRPr>
            </a:p>
          </p:txBody>
        </p:sp>
      </p:grpSp>
      <p:grpSp>
        <p:nvGrpSpPr>
          <p:cNvPr id="7" name="Group 46"/>
          <p:cNvGrpSpPr/>
          <p:nvPr/>
        </p:nvGrpSpPr>
        <p:grpSpPr>
          <a:xfrm>
            <a:off x="7169205" y="1550299"/>
            <a:ext cx="1132187" cy="1686893"/>
            <a:chOff x="7169205" y="1801669"/>
            <a:chExt cx="1132187" cy="1686893"/>
          </a:xfrm>
        </p:grpSpPr>
        <p:grpSp>
          <p:nvGrpSpPr>
            <p:cNvPr id="8" name="Group 43"/>
            <p:cNvGrpSpPr/>
            <p:nvPr/>
          </p:nvGrpSpPr>
          <p:grpSpPr>
            <a:xfrm>
              <a:off x="7169205" y="1801669"/>
              <a:ext cx="640225" cy="1222559"/>
              <a:chOff x="7169205" y="1801669"/>
              <a:chExt cx="640225" cy="1222559"/>
            </a:xfrm>
          </p:grpSpPr>
          <p:cxnSp>
            <p:nvCxnSpPr>
              <p:cNvPr id="41" name="Straight Arrow Connector 40"/>
              <p:cNvCxnSpPr/>
              <p:nvPr/>
            </p:nvCxnSpPr>
            <p:spPr>
              <a:xfrm rot="16200000" flipH="1">
                <a:off x="6903299" y="2067575"/>
                <a:ext cx="989012" cy="45720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7596990" y="2823622"/>
                <a:ext cx="212440" cy="200606"/>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6" name="TextBox 45"/>
            <p:cNvSpPr txBox="1"/>
            <p:nvPr/>
          </p:nvSpPr>
          <p:spPr>
            <a:xfrm>
              <a:off x="7354746" y="3026897"/>
              <a:ext cx="946646" cy="461665"/>
            </a:xfrm>
            <a:prstGeom prst="rect">
              <a:avLst/>
            </a:prstGeom>
            <a:noFill/>
          </p:spPr>
          <p:txBody>
            <a:bodyPr wrap="square" rtlCol="0">
              <a:spAutoFit/>
            </a:bodyPr>
            <a:lstStyle/>
            <a:p>
              <a:r>
                <a:rPr lang="en-US" sz="1200" dirty="0" smtClean="0">
                  <a:solidFill>
                    <a:srgbClr val="008000"/>
                  </a:solidFill>
                </a:rPr>
                <a:t>elastically reflected</a:t>
              </a:r>
              <a:endParaRPr lang="en-US" sz="1200" dirty="0">
                <a:solidFill>
                  <a:srgbClr val="008000"/>
                </a:solidFill>
              </a:endParaRPr>
            </a:p>
          </p:txBody>
        </p:sp>
      </p:grpSp>
      <p:grpSp>
        <p:nvGrpSpPr>
          <p:cNvPr id="9" name="Group 49"/>
          <p:cNvGrpSpPr/>
          <p:nvPr/>
        </p:nvGrpSpPr>
        <p:grpSpPr>
          <a:xfrm>
            <a:off x="445863" y="3130663"/>
            <a:ext cx="8394711" cy="2974318"/>
            <a:chOff x="445863" y="3382033"/>
            <a:chExt cx="8394711" cy="2974318"/>
          </a:xfrm>
        </p:grpSpPr>
        <p:pic>
          <p:nvPicPr>
            <p:cNvPr id="34" name="Picture 7" descr="seys.pdf                                                       00052080Macintosh HD                   BC25E8C6:"/>
            <p:cNvPicPr>
              <a:picLocks noChangeAspect="1" noChangeArrowheads="1"/>
            </p:cNvPicPr>
            <p:nvPr/>
          </p:nvPicPr>
          <p:blipFill>
            <a:blip r:embed="rId2">
              <a:lum bright="-40000" contrast="58000"/>
            </a:blip>
            <a:srcRect l="6734" t="9513" r="9764" b="5708"/>
            <a:stretch>
              <a:fillRect/>
            </a:stretch>
          </p:blipFill>
          <p:spPr bwMode="auto">
            <a:xfrm>
              <a:off x="445863" y="3382033"/>
              <a:ext cx="4136840" cy="2974318"/>
            </a:xfrm>
            <a:prstGeom prst="rect">
              <a:avLst/>
            </a:prstGeom>
            <a:noFill/>
          </p:spPr>
        </p:pic>
        <p:grpSp>
          <p:nvGrpSpPr>
            <p:cNvPr id="10" name="Group 46"/>
            <p:cNvGrpSpPr/>
            <p:nvPr/>
          </p:nvGrpSpPr>
          <p:grpSpPr>
            <a:xfrm>
              <a:off x="5304191" y="3775784"/>
              <a:ext cx="3536383" cy="2285575"/>
              <a:chOff x="5304191" y="3775784"/>
              <a:chExt cx="3536383" cy="2285575"/>
            </a:xfrm>
          </p:grpSpPr>
          <p:sp>
            <p:nvSpPr>
              <p:cNvPr id="35" name="Rounded Rectangle 34"/>
              <p:cNvSpPr/>
              <p:nvPr/>
            </p:nvSpPr>
            <p:spPr>
              <a:xfrm>
                <a:off x="5304191" y="5551656"/>
                <a:ext cx="3536383" cy="509703"/>
              </a:xfrm>
              <a:prstGeom prst="roundRect">
                <a:avLst/>
              </a:prstGeom>
              <a:ln w="28575" cmpd="sng">
                <a:solidFill>
                  <a:srgbClr val="3366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36" name="Picture 35" descr="latex-image-1.pdf"/>
              <p:cNvPicPr>
                <a:picLocks noChangeAspect="1"/>
              </p:cNvPicPr>
              <p:nvPr/>
            </p:nvPicPr>
            <p:blipFill>
              <a:blip r:embed="rId3"/>
              <a:stretch>
                <a:fillRect/>
              </a:stretch>
            </p:blipFill>
            <p:spPr>
              <a:xfrm>
                <a:off x="5304191" y="3775784"/>
                <a:ext cx="2452049" cy="1440000"/>
              </a:xfrm>
              <a:prstGeom prst="rect">
                <a:avLst/>
              </a:prstGeom>
            </p:spPr>
          </p:pic>
          <p:pic>
            <p:nvPicPr>
              <p:cNvPr id="43" name="Picture 42" descr="latex-image-1.pdf"/>
              <p:cNvPicPr>
                <a:picLocks noChangeAspect="1"/>
              </p:cNvPicPr>
              <p:nvPr/>
            </p:nvPicPr>
            <p:blipFill>
              <a:blip r:embed="rId4"/>
              <a:stretch>
                <a:fillRect/>
              </a:stretch>
            </p:blipFill>
            <p:spPr>
              <a:xfrm>
                <a:off x="7854801" y="3775784"/>
                <a:ext cx="831999" cy="431999"/>
              </a:xfrm>
              <a:prstGeom prst="rect">
                <a:avLst/>
              </a:prstGeom>
            </p:spPr>
          </p:pic>
        </p:grpSp>
        <p:pic>
          <p:nvPicPr>
            <p:cNvPr id="49" name="Picture 48" descr="latex-image-1.pdf"/>
            <p:cNvPicPr>
              <a:picLocks noChangeAspect="1"/>
            </p:cNvPicPr>
            <p:nvPr/>
          </p:nvPicPr>
          <p:blipFill>
            <a:blip r:embed="rId5"/>
            <a:stretch>
              <a:fillRect/>
            </a:stretch>
          </p:blipFill>
          <p:spPr>
            <a:xfrm>
              <a:off x="5372229" y="5670410"/>
              <a:ext cx="3393288" cy="250379"/>
            </a:xfrm>
            <a:prstGeom prst="rect">
              <a:avLst/>
            </a:prstGeom>
          </p:spPr>
        </p:pic>
      </p:grpSp>
      <p:sp>
        <p:nvSpPr>
          <p:cNvPr id="47"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51</a:t>
            </a:fld>
            <a:endParaRPr lang="en-US" dirty="0">
              <a:solidFill>
                <a:srgbClr val="0055A0">
                  <a:tint val="75000"/>
                </a:srgbClr>
              </a:solidFill>
              <a:latin typeface="Arial"/>
            </a:endParaRPr>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2922850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1094624" y="2313708"/>
            <a:ext cx="6424438" cy="831273"/>
          </a:xfrm>
          <a:prstGeom prst="ellipse">
            <a:avLst/>
          </a:prstGeom>
          <a:gradFill flip="none" rotWithShape="1">
            <a:gsLst>
              <a:gs pos="0">
                <a:schemeClr val="dk1">
                  <a:tint val="73000"/>
                  <a:satMod val="150000"/>
                  <a:alpha val="63000"/>
                </a:schemeClr>
              </a:gs>
              <a:gs pos="25000">
                <a:schemeClr val="dk1">
                  <a:tint val="96000"/>
                  <a:shade val="80000"/>
                  <a:satMod val="105000"/>
                  <a:alpha val="63000"/>
                </a:schemeClr>
              </a:gs>
              <a:gs pos="38000">
                <a:schemeClr val="dk1">
                  <a:tint val="96000"/>
                  <a:shade val="59000"/>
                  <a:satMod val="120000"/>
                  <a:alpha val="63000"/>
                </a:schemeClr>
              </a:gs>
              <a:gs pos="55000">
                <a:schemeClr val="dk1">
                  <a:shade val="57000"/>
                  <a:satMod val="120000"/>
                  <a:alpha val="63000"/>
                </a:schemeClr>
              </a:gs>
              <a:gs pos="80000">
                <a:schemeClr val="dk1">
                  <a:shade val="56000"/>
                  <a:satMod val="145000"/>
                  <a:alpha val="63000"/>
                </a:schemeClr>
              </a:gs>
              <a:gs pos="88000">
                <a:schemeClr val="dk1">
                  <a:shade val="63000"/>
                  <a:satMod val="160000"/>
                  <a:alpha val="63000"/>
                </a:schemeClr>
              </a:gs>
              <a:gs pos="100000">
                <a:schemeClr val="dk1">
                  <a:tint val="99555"/>
                  <a:satMod val="155000"/>
                  <a:alpha val="63000"/>
                </a:schemeClr>
              </a:gs>
            </a:gsLst>
            <a:lin ang="5400000" scaled="1"/>
            <a:tileRect/>
          </a:gradFill>
          <a:ln>
            <a:noFill/>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pPr lvl="0" defTabSz="914400" fontAlgn="base">
              <a:spcAft>
                <a:spcPct val="0"/>
              </a:spcAft>
              <a:defRPr/>
            </a:pPr>
            <a:r>
              <a:rPr lang="en-US" sz="3200" kern="0" dirty="0" smtClean="0">
                <a:solidFill>
                  <a:srgbClr val="0055A0"/>
                </a:solidFill>
              </a:rPr>
              <a:t>Transverse beam instability</a:t>
            </a:r>
            <a:br>
              <a:rPr lang="en-US" sz="3200" kern="0" dirty="0" smtClean="0">
                <a:solidFill>
                  <a:srgbClr val="0055A0"/>
                </a:solidFill>
              </a:rPr>
            </a:br>
            <a:r>
              <a:rPr lang="en-US" sz="3200" kern="0" dirty="0" smtClean="0">
                <a:solidFill>
                  <a:srgbClr val="0055A0"/>
                </a:solidFill>
              </a:rPr>
              <a:t>Single bunch mechanism</a:t>
            </a:r>
            <a:endParaRPr lang="en-US" sz="4000" kern="0" dirty="0">
              <a:solidFill>
                <a:srgbClr val="0055A0"/>
              </a:solidFill>
            </a:endParaRPr>
          </a:p>
        </p:txBody>
      </p:sp>
      <p:sp>
        <p:nvSpPr>
          <p:cNvPr id="8" name="Content Placeholder 8"/>
          <p:cNvSpPr>
            <a:spLocks noGrp="1"/>
          </p:cNvSpPr>
          <p:nvPr>
            <p:ph idx="1"/>
          </p:nvPr>
        </p:nvSpPr>
        <p:spPr>
          <a:xfrm>
            <a:off x="495138" y="4368800"/>
            <a:ext cx="8229600" cy="1828800"/>
          </a:xfrm>
        </p:spPr>
        <p:txBody>
          <a:bodyPr>
            <a:normAutofit fontScale="85000" lnSpcReduction="20000"/>
          </a:bodyPr>
          <a:lstStyle/>
          <a:p>
            <a:r>
              <a:rPr lang="en-US" sz="2000" dirty="0" smtClean="0"/>
              <a:t>A beam going through an electron cloud focuses the electrons (pinch), so that the central density of electrons changes along the bunch</a:t>
            </a:r>
          </a:p>
          <a:p>
            <a:r>
              <a:rPr lang="en-US" sz="2000" dirty="0" smtClean="0">
                <a:latin typeface="+mj-lt"/>
              </a:rPr>
              <a:t>Since electrons are drawn toward the bunch local </a:t>
            </a:r>
            <a:r>
              <a:rPr lang="en-US" sz="2000" dirty="0" err="1" smtClean="0">
                <a:latin typeface="+mj-lt"/>
              </a:rPr>
              <a:t>centroid</a:t>
            </a:r>
            <a:r>
              <a:rPr lang="en-US" sz="2000" dirty="0" smtClean="0">
                <a:latin typeface="+mj-lt"/>
              </a:rPr>
              <a:t>, this is the mechanism that can couple head and tail of a bunch </a:t>
            </a:r>
          </a:p>
          <a:p>
            <a:pPr>
              <a:buSzPct val="100000"/>
              <a:buFont typeface="Lucida Grande"/>
              <a:buChar char="→"/>
            </a:pPr>
            <a:r>
              <a:rPr lang="en-US" sz="2000" b="1" dirty="0" smtClean="0">
                <a:solidFill>
                  <a:srgbClr val="0055A0"/>
                </a:solidFill>
                <a:latin typeface="+mj-lt"/>
              </a:rPr>
              <a:t>While the bunch is perfectly centered on the pipe axis, the pinch also happens symmetrically and no coherent kick is generated along the bunch</a:t>
            </a:r>
          </a:p>
        </p:txBody>
      </p:sp>
      <p:cxnSp>
        <p:nvCxnSpPr>
          <p:cNvPr id="10" name="Straight Connector 9"/>
          <p:cNvCxnSpPr/>
          <p:nvPr/>
        </p:nvCxnSpPr>
        <p:spPr>
          <a:xfrm>
            <a:off x="242153" y="1262062"/>
            <a:ext cx="8686800" cy="1588"/>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42153" y="4075536"/>
            <a:ext cx="8686800" cy="1588"/>
          </a:xfrm>
          <a:prstGeom prst="line">
            <a:avLst/>
          </a:prstGeom>
          <a:ln>
            <a:solidFill>
              <a:srgbClr val="4D4D4D"/>
            </a:solidFill>
          </a:ln>
        </p:spPr>
        <p:style>
          <a:lnRef idx="2">
            <a:schemeClr val="accent1"/>
          </a:lnRef>
          <a:fillRef idx="0">
            <a:schemeClr val="accent1"/>
          </a:fillRef>
          <a:effectRef idx="1">
            <a:schemeClr val="accent1"/>
          </a:effectRef>
          <a:fontRef idx="minor">
            <a:schemeClr val="tx1"/>
          </a:fontRef>
        </p:style>
      </p:cxnSp>
      <p:sp>
        <p:nvSpPr>
          <p:cNvPr id="9" name="Slide Number Placeholder 8"/>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52</a:t>
            </a:fld>
            <a:endParaRPr lang="en-US" dirty="0"/>
          </a:p>
        </p:txBody>
      </p:sp>
      <p:sp>
        <p:nvSpPr>
          <p:cNvPr id="26" name="TextBox 25"/>
          <p:cNvSpPr txBox="1"/>
          <p:nvPr/>
        </p:nvSpPr>
        <p:spPr>
          <a:xfrm>
            <a:off x="2676844" y="4036199"/>
            <a:ext cx="293561" cy="307777"/>
          </a:xfrm>
          <a:prstGeom prst="rect">
            <a:avLst/>
          </a:prstGeom>
          <a:noFill/>
        </p:spPr>
        <p:txBody>
          <a:bodyPr wrap="square" rtlCol="0">
            <a:spAutoFit/>
          </a:bodyPr>
          <a:lstStyle/>
          <a:p>
            <a:r>
              <a:rPr lang="en-US" sz="1400" i="1" dirty="0" err="1" smtClean="0"/>
              <a:t>s</a:t>
            </a:r>
            <a:endParaRPr lang="en-US" sz="1400" i="1" dirty="0"/>
          </a:p>
        </p:txBody>
      </p:sp>
      <p:sp>
        <p:nvSpPr>
          <p:cNvPr id="27" name="TextBox 26"/>
          <p:cNvSpPr txBox="1"/>
          <p:nvPr/>
        </p:nvSpPr>
        <p:spPr>
          <a:xfrm>
            <a:off x="44791" y="3009956"/>
            <a:ext cx="308611" cy="307777"/>
          </a:xfrm>
          <a:prstGeom prst="rect">
            <a:avLst/>
          </a:prstGeom>
          <a:noFill/>
        </p:spPr>
        <p:txBody>
          <a:bodyPr wrap="none" rtlCol="0">
            <a:spAutoFit/>
          </a:bodyPr>
          <a:lstStyle/>
          <a:p>
            <a:r>
              <a:rPr lang="en-US" sz="1400" i="1" dirty="0" err="1" smtClean="0"/>
              <a:t>y</a:t>
            </a:r>
            <a:endParaRPr lang="en-US" sz="1400" i="1" dirty="0"/>
          </a:p>
        </p:txBody>
      </p:sp>
      <p:cxnSp>
        <p:nvCxnSpPr>
          <p:cNvPr id="23" name="Straight Arrow Connector 22"/>
          <p:cNvCxnSpPr/>
          <p:nvPr/>
        </p:nvCxnSpPr>
        <p:spPr>
          <a:xfrm>
            <a:off x="37860" y="4134569"/>
            <a:ext cx="2985353" cy="1588"/>
          </a:xfrm>
          <a:prstGeom prst="straightConnector1">
            <a:avLst/>
          </a:prstGeom>
          <a:ln w="9525"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flipH="1" flipV="1">
            <a:off x="-586139" y="3510570"/>
            <a:ext cx="1249586" cy="1588"/>
          </a:xfrm>
          <a:prstGeom prst="straightConnector1">
            <a:avLst/>
          </a:prstGeom>
          <a:ln w="9525"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169662" y="1367618"/>
            <a:ext cx="1555246" cy="1708526"/>
            <a:chOff x="2005745" y="4727651"/>
            <a:chExt cx="1555246" cy="1708526"/>
          </a:xfrm>
        </p:grpSpPr>
        <p:sp>
          <p:nvSpPr>
            <p:cNvPr id="102" name="Oval 101"/>
            <p:cNvSpPr>
              <a:spLocks noChangeAspect="1"/>
            </p:cNvSpPr>
            <p:nvPr/>
          </p:nvSpPr>
          <p:spPr>
            <a:xfrm>
              <a:off x="2235152" y="58474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a:spLocks noChangeAspect="1"/>
            </p:cNvSpPr>
            <p:nvPr/>
          </p:nvSpPr>
          <p:spPr>
            <a:xfrm>
              <a:off x="2387552" y="543196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2433098" y="61145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2952102" y="5978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2034041" y="53096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a:spLocks noChangeAspect="1"/>
            </p:cNvSpPr>
            <p:nvPr/>
          </p:nvSpPr>
          <p:spPr>
            <a:xfrm>
              <a:off x="2500673" y="56322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a:spLocks noChangeAspect="1"/>
            </p:cNvSpPr>
            <p:nvPr/>
          </p:nvSpPr>
          <p:spPr>
            <a:xfrm>
              <a:off x="3243809" y="61265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flipH="1" flipV="1">
            <a:off x="4747034" y="1575334"/>
            <a:ext cx="2537138" cy="1708526"/>
            <a:chOff x="1783495" y="4727651"/>
            <a:chExt cx="2537138" cy="1708526"/>
          </a:xfrm>
        </p:grpSpPr>
        <p:sp>
          <p:nvSpPr>
            <p:cNvPr id="78" name="Oval 77"/>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1861563" y="47847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a:off x="3016140" y="50660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a:spLocks noChangeAspect="1"/>
            </p:cNvSpPr>
            <p:nvPr/>
          </p:nvSpPr>
          <p:spPr>
            <a:xfrm>
              <a:off x="2433098" y="61145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a:off x="3336972" y="48628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a:spLocks noChangeAspect="1"/>
            </p:cNvSpPr>
            <p:nvPr/>
          </p:nvSpPr>
          <p:spPr>
            <a:xfrm>
              <a:off x="2034041" y="53096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a:spLocks noChangeAspect="1"/>
            </p:cNvSpPr>
            <p:nvPr/>
          </p:nvSpPr>
          <p:spPr>
            <a:xfrm>
              <a:off x="2643548" y="5616352"/>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a:spLocks noChangeAspect="1"/>
            </p:cNvSpPr>
            <p:nvPr/>
          </p:nvSpPr>
          <p:spPr>
            <a:xfrm>
              <a:off x="2996097" y="60902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a:spLocks noChangeAspect="1"/>
            </p:cNvSpPr>
            <p:nvPr/>
          </p:nvSpPr>
          <p:spPr>
            <a:xfrm>
              <a:off x="178349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3046897" y="5238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234409" y="53264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a:off x="3474767" y="55174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7306312" y="1854470"/>
            <a:ext cx="1555246" cy="1708526"/>
            <a:chOff x="2005745" y="4727651"/>
            <a:chExt cx="1555246" cy="1708526"/>
          </a:xfrm>
        </p:grpSpPr>
        <p:sp>
          <p:nvSpPr>
            <p:cNvPr id="54" name="Oval 53"/>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2387552" y="473346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a:off x="2433098" y="61145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a:spLocks noChangeAspect="1"/>
            </p:cNvSpPr>
            <p:nvPr/>
          </p:nvSpPr>
          <p:spPr>
            <a:xfrm>
              <a:off x="2952102" y="5978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2148341" y="52080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2500673" y="56322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a:off x="3243809" y="61265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flipH="1" flipV="1">
            <a:off x="7245603" y="1834030"/>
            <a:ext cx="1699428" cy="2247232"/>
            <a:chOff x="1861563" y="4727651"/>
            <a:chExt cx="1699428" cy="2247232"/>
          </a:xfrm>
        </p:grpSpPr>
        <p:sp>
          <p:nvSpPr>
            <p:cNvPr id="30" name="Oval 29"/>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861563" y="47847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278760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2496598" y="620977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336972" y="48628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2122941" y="50937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2500673" y="56322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2174899" y="68674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243809" y="61265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1713468" y="1601041"/>
            <a:ext cx="1555246" cy="1987414"/>
            <a:chOff x="2005745" y="4733469"/>
            <a:chExt cx="1555246" cy="1987414"/>
          </a:xfrm>
        </p:grpSpPr>
        <p:sp>
          <p:nvSpPr>
            <p:cNvPr id="203" name="Oval 202"/>
            <p:cNvSpPr>
              <a:spLocks noChangeAspect="1"/>
            </p:cNvSpPr>
            <p:nvPr/>
          </p:nvSpPr>
          <p:spPr>
            <a:xfrm>
              <a:off x="2501852" y="49711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a:spLocks noChangeAspect="1"/>
            </p:cNvSpPr>
            <p:nvPr/>
          </p:nvSpPr>
          <p:spPr>
            <a:xfrm>
              <a:off x="2387552" y="473346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a:spLocks noChangeAspect="1"/>
            </p:cNvSpPr>
            <p:nvPr/>
          </p:nvSpPr>
          <p:spPr>
            <a:xfrm>
              <a:off x="2412952" y="59128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a:spLocks noChangeAspect="1"/>
            </p:cNvSpPr>
            <p:nvPr/>
          </p:nvSpPr>
          <p:spPr>
            <a:xfrm>
              <a:off x="2986810" y="5267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a:spLocks noChangeAspect="1"/>
            </p:cNvSpPr>
            <p:nvPr/>
          </p:nvSpPr>
          <p:spPr>
            <a:xfrm>
              <a:off x="3163431" y="51340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a:spLocks noChangeAspect="1"/>
            </p:cNvSpPr>
            <p:nvPr/>
          </p:nvSpPr>
          <p:spPr>
            <a:xfrm>
              <a:off x="2534698" y="64320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a:spLocks noChangeAspect="1"/>
            </p:cNvSpPr>
            <p:nvPr/>
          </p:nvSpPr>
          <p:spPr>
            <a:xfrm>
              <a:off x="2825102" y="60169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a:spLocks noChangeAspect="1"/>
            </p:cNvSpPr>
            <p:nvPr/>
          </p:nvSpPr>
          <p:spPr>
            <a:xfrm>
              <a:off x="2605541" y="53858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a:spLocks noChangeAspect="1"/>
            </p:cNvSpPr>
            <p:nvPr/>
          </p:nvSpPr>
          <p:spPr>
            <a:xfrm>
              <a:off x="2424473" y="54925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a:spLocks noChangeAspect="1"/>
            </p:cNvSpPr>
            <p:nvPr/>
          </p:nvSpPr>
          <p:spPr>
            <a:xfrm>
              <a:off x="28563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a:spLocks noChangeAspect="1"/>
            </p:cNvSpPr>
            <p:nvPr/>
          </p:nvSpPr>
          <p:spPr>
            <a:xfrm>
              <a:off x="3088534" y="53809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a:spLocks noChangeAspect="1"/>
            </p:cNvSpPr>
            <p:nvPr/>
          </p:nvSpPr>
          <p:spPr>
            <a:xfrm>
              <a:off x="2301899" y="66134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a:spLocks noChangeAspect="1"/>
            </p:cNvSpPr>
            <p:nvPr/>
          </p:nvSpPr>
          <p:spPr>
            <a:xfrm>
              <a:off x="3193009" y="60122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7"/>
          <p:cNvGrpSpPr/>
          <p:nvPr/>
        </p:nvGrpSpPr>
        <p:grpSpPr>
          <a:xfrm flipH="1" flipV="1">
            <a:off x="3432451" y="1990104"/>
            <a:ext cx="2247396" cy="1735594"/>
            <a:chOff x="1313595" y="4829251"/>
            <a:chExt cx="2247396" cy="1735594"/>
          </a:xfrm>
        </p:grpSpPr>
        <p:sp>
          <p:nvSpPr>
            <p:cNvPr id="179" name="Oval 178"/>
            <p:cNvSpPr>
              <a:spLocks noChangeAspect="1"/>
            </p:cNvSpPr>
            <p:nvPr/>
          </p:nvSpPr>
          <p:spPr>
            <a:xfrm>
              <a:off x="2298652" y="50981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a:spLocks noChangeAspect="1"/>
            </p:cNvSpPr>
            <p:nvPr/>
          </p:nvSpPr>
          <p:spPr>
            <a:xfrm>
              <a:off x="2471163" y="50641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a:spLocks noChangeAspect="1"/>
            </p:cNvSpPr>
            <p:nvPr/>
          </p:nvSpPr>
          <p:spPr>
            <a:xfrm>
              <a:off x="2909431" y="48292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a:spLocks noChangeAspect="1"/>
            </p:cNvSpPr>
            <p:nvPr/>
          </p:nvSpPr>
          <p:spPr>
            <a:xfrm>
              <a:off x="2598198" y="64574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a:spLocks noChangeAspect="1"/>
            </p:cNvSpPr>
            <p:nvPr/>
          </p:nvSpPr>
          <p:spPr>
            <a:xfrm>
              <a:off x="3336972" y="59042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a:spLocks noChangeAspect="1"/>
            </p:cNvSpPr>
            <p:nvPr/>
          </p:nvSpPr>
          <p:spPr>
            <a:xfrm>
              <a:off x="2773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a:spLocks noChangeAspect="1"/>
            </p:cNvSpPr>
            <p:nvPr/>
          </p:nvSpPr>
          <p:spPr>
            <a:xfrm>
              <a:off x="2034041" y="53096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a:spLocks noChangeAspect="1"/>
            </p:cNvSpPr>
            <p:nvPr/>
          </p:nvSpPr>
          <p:spPr>
            <a:xfrm>
              <a:off x="2643548" y="5616352"/>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a:spLocks noChangeAspect="1"/>
            </p:cNvSpPr>
            <p:nvPr/>
          </p:nvSpPr>
          <p:spPr>
            <a:xfrm>
              <a:off x="29028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a:spLocks noChangeAspect="1"/>
            </p:cNvSpPr>
            <p:nvPr/>
          </p:nvSpPr>
          <p:spPr>
            <a:xfrm>
              <a:off x="1313595" y="57445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a:spLocks noChangeAspect="1"/>
            </p:cNvSpPr>
            <p:nvPr/>
          </p:nvSpPr>
          <p:spPr>
            <a:xfrm>
              <a:off x="3243809" y="61265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2259281" y="1961121"/>
            <a:ext cx="1555246" cy="1702708"/>
            <a:chOff x="2005745" y="4733469"/>
            <a:chExt cx="1555246" cy="1702708"/>
          </a:xfrm>
        </p:grpSpPr>
        <p:sp>
          <p:nvSpPr>
            <p:cNvPr id="155" name="Oval 154"/>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a:spLocks noChangeAspect="1"/>
            </p:cNvSpPr>
            <p:nvPr/>
          </p:nvSpPr>
          <p:spPr>
            <a:xfrm>
              <a:off x="2387552" y="473346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a:spLocks noChangeAspect="1"/>
            </p:cNvSpPr>
            <p:nvPr/>
          </p:nvSpPr>
          <p:spPr>
            <a:xfrm>
              <a:off x="2884031" y="50705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2433098" y="61145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2952102" y="5978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a:spLocks noChangeAspect="1"/>
            </p:cNvSpPr>
            <p:nvPr/>
          </p:nvSpPr>
          <p:spPr>
            <a:xfrm>
              <a:off x="2148341" y="52080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2500673" y="56322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a:spLocks noChangeAspect="1"/>
            </p:cNvSpPr>
            <p:nvPr/>
          </p:nvSpPr>
          <p:spPr>
            <a:xfrm>
              <a:off x="2743152" y="5390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2767497" y="55695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a:spLocks noChangeAspect="1"/>
            </p:cNvSpPr>
            <p:nvPr/>
          </p:nvSpPr>
          <p:spPr>
            <a:xfrm>
              <a:off x="2894497" y="57720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a:spLocks noChangeAspect="1"/>
            </p:cNvSpPr>
            <p:nvPr/>
          </p:nvSpPr>
          <p:spPr>
            <a:xfrm>
              <a:off x="3205709" y="59614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0" name="Group 129"/>
          <p:cNvGrpSpPr/>
          <p:nvPr/>
        </p:nvGrpSpPr>
        <p:grpSpPr>
          <a:xfrm flipH="1" flipV="1">
            <a:off x="135795" y="1812692"/>
            <a:ext cx="1699428" cy="2033118"/>
            <a:chOff x="1861563" y="4403059"/>
            <a:chExt cx="1699428" cy="2033118"/>
          </a:xfrm>
        </p:grpSpPr>
        <p:sp>
          <p:nvSpPr>
            <p:cNvPr id="131" name="Oval 130"/>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1861563" y="46069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a:spLocks noChangeAspect="1"/>
            </p:cNvSpPr>
            <p:nvPr/>
          </p:nvSpPr>
          <p:spPr>
            <a:xfrm>
              <a:off x="25843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a:spLocks noChangeAspect="1"/>
            </p:cNvSpPr>
            <p:nvPr/>
          </p:nvSpPr>
          <p:spPr>
            <a:xfrm>
              <a:off x="278760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a:spLocks noChangeAspect="1"/>
            </p:cNvSpPr>
            <p:nvPr/>
          </p:nvSpPr>
          <p:spPr>
            <a:xfrm>
              <a:off x="3012210" y="45310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a:spLocks noChangeAspect="1"/>
            </p:cNvSpPr>
            <p:nvPr/>
          </p:nvSpPr>
          <p:spPr>
            <a:xfrm>
              <a:off x="3220643" y="58188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a:spLocks noChangeAspect="1"/>
            </p:cNvSpPr>
            <p:nvPr/>
          </p:nvSpPr>
          <p:spPr>
            <a:xfrm>
              <a:off x="2496598" y="620977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a:spLocks noChangeAspect="1"/>
            </p:cNvSpPr>
            <p:nvPr/>
          </p:nvSpPr>
          <p:spPr>
            <a:xfrm>
              <a:off x="3336972" y="48628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a:spLocks noChangeAspect="1"/>
            </p:cNvSpPr>
            <p:nvPr/>
          </p:nvSpPr>
          <p:spPr>
            <a:xfrm>
              <a:off x="2531947" y="59114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a:spLocks noChangeAspect="1"/>
            </p:cNvSpPr>
            <p:nvPr/>
          </p:nvSpPr>
          <p:spPr>
            <a:xfrm>
              <a:off x="2122941" y="50937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a:spLocks noChangeAspect="1"/>
            </p:cNvSpPr>
            <p:nvPr/>
          </p:nvSpPr>
          <p:spPr>
            <a:xfrm>
              <a:off x="2500673" y="56322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a:spLocks noChangeAspect="1"/>
            </p:cNvSpPr>
            <p:nvPr/>
          </p:nvSpPr>
          <p:spPr>
            <a:xfrm>
              <a:off x="2627797" y="46671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a:spLocks noChangeAspect="1"/>
            </p:cNvSpPr>
            <p:nvPr/>
          </p:nvSpPr>
          <p:spPr>
            <a:xfrm>
              <a:off x="3266334" y="44030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a:spLocks noChangeAspect="1"/>
            </p:cNvSpPr>
            <p:nvPr/>
          </p:nvSpPr>
          <p:spPr>
            <a:xfrm>
              <a:off x="3243809" y="46279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2" name="Group 251"/>
          <p:cNvGrpSpPr/>
          <p:nvPr/>
        </p:nvGrpSpPr>
        <p:grpSpPr>
          <a:xfrm flipH="1" flipV="1">
            <a:off x="6906157" y="1329825"/>
            <a:ext cx="1777496" cy="1800578"/>
            <a:chOff x="1783495" y="4727651"/>
            <a:chExt cx="1777496" cy="1800578"/>
          </a:xfrm>
        </p:grpSpPr>
        <p:sp>
          <p:nvSpPr>
            <p:cNvPr id="253" name="Oval 252"/>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a:spLocks noChangeAspect="1"/>
            </p:cNvSpPr>
            <p:nvPr/>
          </p:nvSpPr>
          <p:spPr>
            <a:xfrm>
              <a:off x="1861563" y="47847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a:spLocks noChangeAspect="1"/>
            </p:cNvSpPr>
            <p:nvPr/>
          </p:nvSpPr>
          <p:spPr>
            <a:xfrm>
              <a:off x="2298652" y="64208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a:spLocks noChangeAspect="1"/>
            </p:cNvSpPr>
            <p:nvPr/>
          </p:nvSpPr>
          <p:spPr>
            <a:xfrm>
              <a:off x="2923310" y="63471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a:spLocks noChangeAspect="1"/>
            </p:cNvSpPr>
            <p:nvPr/>
          </p:nvSpPr>
          <p:spPr>
            <a:xfrm>
              <a:off x="2433098" y="61145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a:spLocks noChangeAspect="1"/>
            </p:cNvSpPr>
            <p:nvPr/>
          </p:nvSpPr>
          <p:spPr>
            <a:xfrm>
              <a:off x="3336972" y="48628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a:spLocks noChangeAspect="1"/>
            </p:cNvSpPr>
            <p:nvPr/>
          </p:nvSpPr>
          <p:spPr>
            <a:xfrm>
              <a:off x="2034041" y="53096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a:spLocks noChangeAspect="1"/>
            </p:cNvSpPr>
            <p:nvPr/>
          </p:nvSpPr>
          <p:spPr>
            <a:xfrm>
              <a:off x="2643548" y="5616352"/>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a:spLocks noChangeAspect="1"/>
            </p:cNvSpPr>
            <p:nvPr/>
          </p:nvSpPr>
          <p:spPr>
            <a:xfrm>
              <a:off x="178349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a:spLocks noChangeAspect="1"/>
            </p:cNvSpPr>
            <p:nvPr/>
          </p:nvSpPr>
          <p:spPr>
            <a:xfrm>
              <a:off x="3472409" y="5466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7" name="Group 276"/>
          <p:cNvGrpSpPr/>
          <p:nvPr/>
        </p:nvGrpSpPr>
        <p:grpSpPr>
          <a:xfrm flipH="1">
            <a:off x="5519376" y="2197634"/>
            <a:ext cx="1917196" cy="1708526"/>
            <a:chOff x="1783495" y="4727651"/>
            <a:chExt cx="1917196" cy="1708526"/>
          </a:xfrm>
        </p:grpSpPr>
        <p:sp>
          <p:nvSpPr>
            <p:cNvPr id="278" name="Oval 277"/>
            <p:cNvSpPr>
              <a:spLocks noChangeAspect="1"/>
            </p:cNvSpPr>
            <p:nvPr/>
          </p:nvSpPr>
          <p:spPr>
            <a:xfrm>
              <a:off x="2501852" y="49965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a:spLocks noChangeAspect="1"/>
            </p:cNvSpPr>
            <p:nvPr/>
          </p:nvSpPr>
          <p:spPr>
            <a:xfrm>
              <a:off x="1861563" y="47847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a:spLocks noChangeAspect="1"/>
            </p:cNvSpPr>
            <p:nvPr/>
          </p:nvSpPr>
          <p:spPr>
            <a:xfrm>
              <a:off x="3016140" y="50660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a:spLocks noChangeAspect="1"/>
            </p:cNvSpPr>
            <p:nvPr/>
          </p:nvSpPr>
          <p:spPr>
            <a:xfrm>
              <a:off x="2433098" y="58351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a:spLocks noChangeAspect="1"/>
            </p:cNvSpPr>
            <p:nvPr/>
          </p:nvSpPr>
          <p:spPr>
            <a:xfrm>
              <a:off x="3540172" y="50660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a:spLocks noChangeAspect="1"/>
            </p:cNvSpPr>
            <p:nvPr/>
          </p:nvSpPr>
          <p:spPr>
            <a:xfrm>
              <a:off x="2186441" y="53096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a:spLocks noChangeAspect="1"/>
            </p:cNvSpPr>
            <p:nvPr/>
          </p:nvSpPr>
          <p:spPr>
            <a:xfrm>
              <a:off x="2643548" y="5616352"/>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a:spLocks noChangeAspect="1"/>
            </p:cNvSpPr>
            <p:nvPr/>
          </p:nvSpPr>
          <p:spPr>
            <a:xfrm>
              <a:off x="2538897" y="54153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a:spLocks noChangeAspect="1"/>
            </p:cNvSpPr>
            <p:nvPr/>
          </p:nvSpPr>
          <p:spPr>
            <a:xfrm>
              <a:off x="2830997" y="56457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a:spLocks noChangeAspect="1"/>
            </p:cNvSpPr>
            <p:nvPr/>
          </p:nvSpPr>
          <p:spPr>
            <a:xfrm>
              <a:off x="178349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a:spLocks noChangeAspect="1"/>
            </p:cNvSpPr>
            <p:nvPr/>
          </p:nvSpPr>
          <p:spPr>
            <a:xfrm>
              <a:off x="3046897" y="53783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a:spLocks noChangeAspect="1"/>
            </p:cNvSpPr>
            <p:nvPr/>
          </p:nvSpPr>
          <p:spPr>
            <a:xfrm>
              <a:off x="3243809" y="5974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a:spLocks noChangeAspect="1"/>
            </p:cNvSpPr>
            <p:nvPr/>
          </p:nvSpPr>
          <p:spPr>
            <a:xfrm>
              <a:off x="3614467" y="54158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2" name="Group 301"/>
          <p:cNvGrpSpPr/>
          <p:nvPr/>
        </p:nvGrpSpPr>
        <p:grpSpPr>
          <a:xfrm flipV="1">
            <a:off x="3288817" y="1716038"/>
            <a:ext cx="2217859" cy="1769846"/>
            <a:chOff x="1518574" y="4882231"/>
            <a:chExt cx="2217859" cy="1769846"/>
          </a:xfrm>
        </p:grpSpPr>
        <p:sp>
          <p:nvSpPr>
            <p:cNvPr id="303" name="Oval 302"/>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a:spLocks noChangeAspect="1"/>
            </p:cNvSpPr>
            <p:nvPr/>
          </p:nvSpPr>
          <p:spPr>
            <a:xfrm>
              <a:off x="1785363" y="51276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a:spLocks noChangeAspect="1"/>
            </p:cNvSpPr>
            <p:nvPr/>
          </p:nvSpPr>
          <p:spPr>
            <a:xfrm>
              <a:off x="3016140" y="50660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a:spLocks noChangeAspect="1"/>
            </p:cNvSpPr>
            <p:nvPr/>
          </p:nvSpPr>
          <p:spPr>
            <a:xfrm>
              <a:off x="2705052" y="60887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a:spLocks noChangeAspect="1"/>
            </p:cNvSpPr>
            <p:nvPr/>
          </p:nvSpPr>
          <p:spPr>
            <a:xfrm>
              <a:off x="3036431" y="54134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a:spLocks noChangeAspect="1"/>
            </p:cNvSpPr>
            <p:nvPr/>
          </p:nvSpPr>
          <p:spPr>
            <a:xfrm>
              <a:off x="3537998" y="58224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a:spLocks noChangeAspect="1"/>
            </p:cNvSpPr>
            <p:nvPr/>
          </p:nvSpPr>
          <p:spPr>
            <a:xfrm>
              <a:off x="3578272" y="52946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a:spLocks noChangeAspect="1"/>
            </p:cNvSpPr>
            <p:nvPr/>
          </p:nvSpPr>
          <p:spPr>
            <a:xfrm>
              <a:off x="2646247" y="63559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a:spLocks noChangeAspect="1"/>
            </p:cNvSpPr>
            <p:nvPr/>
          </p:nvSpPr>
          <p:spPr>
            <a:xfrm>
              <a:off x="2034041" y="53096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a:spLocks noChangeAspect="1"/>
            </p:cNvSpPr>
            <p:nvPr/>
          </p:nvSpPr>
          <p:spPr>
            <a:xfrm>
              <a:off x="3392848" y="5692552"/>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a:spLocks noChangeAspect="1"/>
            </p:cNvSpPr>
            <p:nvPr/>
          </p:nvSpPr>
          <p:spPr>
            <a:xfrm>
              <a:off x="15185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a:spLocks noChangeAspect="1"/>
            </p:cNvSpPr>
            <p:nvPr/>
          </p:nvSpPr>
          <p:spPr>
            <a:xfrm>
              <a:off x="3618397" y="5466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a:spLocks noChangeAspect="1"/>
            </p:cNvSpPr>
            <p:nvPr/>
          </p:nvSpPr>
          <p:spPr>
            <a:xfrm>
              <a:off x="2996097" y="60902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a:spLocks noChangeAspect="1"/>
            </p:cNvSpPr>
            <p:nvPr/>
          </p:nvSpPr>
          <p:spPr>
            <a:xfrm>
              <a:off x="2266095" y="6544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a:spLocks noChangeAspect="1"/>
            </p:cNvSpPr>
            <p:nvPr/>
          </p:nvSpPr>
          <p:spPr>
            <a:xfrm>
              <a:off x="3046897" y="5238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a:spLocks noChangeAspect="1"/>
            </p:cNvSpPr>
            <p:nvPr/>
          </p:nvSpPr>
          <p:spPr>
            <a:xfrm>
              <a:off x="3342534" y="52158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a:spLocks noChangeAspect="1"/>
            </p:cNvSpPr>
            <p:nvPr/>
          </p:nvSpPr>
          <p:spPr>
            <a:xfrm>
              <a:off x="2416199" y="63975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a:spLocks noChangeAspect="1"/>
            </p:cNvSpPr>
            <p:nvPr/>
          </p:nvSpPr>
          <p:spPr>
            <a:xfrm>
              <a:off x="3650209" y="56439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a:spLocks noChangeAspect="1"/>
            </p:cNvSpPr>
            <p:nvPr/>
          </p:nvSpPr>
          <p:spPr>
            <a:xfrm>
              <a:off x="3474767" y="55174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7" name="Group 326"/>
          <p:cNvGrpSpPr/>
          <p:nvPr/>
        </p:nvGrpSpPr>
        <p:grpSpPr>
          <a:xfrm flipV="1">
            <a:off x="3324131" y="1868164"/>
            <a:ext cx="1955333" cy="1515846"/>
            <a:chOff x="1709163" y="4882231"/>
            <a:chExt cx="1955333" cy="1515846"/>
          </a:xfrm>
        </p:grpSpPr>
        <p:sp>
          <p:nvSpPr>
            <p:cNvPr id="328" name="Oval 327"/>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a:spLocks noChangeAspect="1"/>
            </p:cNvSpPr>
            <p:nvPr/>
          </p:nvSpPr>
          <p:spPr>
            <a:xfrm>
              <a:off x="1709163" y="54451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a:spLocks noChangeAspect="1"/>
            </p:cNvSpPr>
            <p:nvPr/>
          </p:nvSpPr>
          <p:spPr>
            <a:xfrm>
              <a:off x="2851040" y="50660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p:cNvSpPr>
              <a:spLocks noChangeAspect="1"/>
            </p:cNvSpPr>
            <p:nvPr/>
          </p:nvSpPr>
          <p:spPr>
            <a:xfrm>
              <a:off x="2706231" y="55785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p:cNvSpPr>
              <a:spLocks noChangeAspect="1"/>
            </p:cNvSpPr>
            <p:nvPr/>
          </p:nvSpPr>
          <p:spPr>
            <a:xfrm>
              <a:off x="3291610" y="5559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a:spLocks noChangeAspect="1"/>
            </p:cNvSpPr>
            <p:nvPr/>
          </p:nvSpPr>
          <p:spPr>
            <a:xfrm>
              <a:off x="3537998" y="58224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a:spLocks noChangeAspect="1"/>
            </p:cNvSpPr>
            <p:nvPr/>
          </p:nvSpPr>
          <p:spPr>
            <a:xfrm>
              <a:off x="3578272" y="52946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a:spLocks noChangeAspect="1"/>
            </p:cNvSpPr>
            <p:nvPr/>
          </p:nvSpPr>
          <p:spPr>
            <a:xfrm>
              <a:off x="2646247" y="50351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a:spLocks noChangeAspect="1"/>
            </p:cNvSpPr>
            <p:nvPr/>
          </p:nvSpPr>
          <p:spPr>
            <a:xfrm>
              <a:off x="1881641" y="52334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a:spLocks noChangeAspect="1"/>
            </p:cNvSpPr>
            <p:nvPr/>
          </p:nvSpPr>
          <p:spPr>
            <a:xfrm>
              <a:off x="3392848" y="5692552"/>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a:spLocks noChangeAspect="1"/>
            </p:cNvSpPr>
            <p:nvPr/>
          </p:nvSpPr>
          <p:spPr>
            <a:xfrm>
              <a:off x="2013874" y="60024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a:spLocks noChangeAspect="1"/>
            </p:cNvSpPr>
            <p:nvPr/>
          </p:nvSpPr>
          <p:spPr>
            <a:xfrm>
              <a:off x="2449997" y="60884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a:spLocks noChangeAspect="1"/>
            </p:cNvSpPr>
            <p:nvPr/>
          </p:nvSpPr>
          <p:spPr>
            <a:xfrm>
              <a:off x="2996097" y="60902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a:spLocks noChangeAspect="1"/>
            </p:cNvSpPr>
            <p:nvPr/>
          </p:nvSpPr>
          <p:spPr>
            <a:xfrm>
              <a:off x="2329595" y="6290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a:spLocks noChangeAspect="1"/>
            </p:cNvSpPr>
            <p:nvPr/>
          </p:nvSpPr>
          <p:spPr>
            <a:xfrm>
              <a:off x="3046897" y="5238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a:spLocks noChangeAspect="1"/>
            </p:cNvSpPr>
            <p:nvPr/>
          </p:nvSpPr>
          <p:spPr>
            <a:xfrm>
              <a:off x="3342534" y="52158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a:spLocks noChangeAspect="1"/>
            </p:cNvSpPr>
            <p:nvPr/>
          </p:nvSpPr>
          <p:spPr>
            <a:xfrm>
              <a:off x="3358109" y="59233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a:spLocks noChangeAspect="1"/>
            </p:cNvSpPr>
            <p:nvPr/>
          </p:nvSpPr>
          <p:spPr>
            <a:xfrm>
              <a:off x="3474767" y="55174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2" name="Group 351"/>
          <p:cNvGrpSpPr/>
          <p:nvPr/>
        </p:nvGrpSpPr>
        <p:grpSpPr>
          <a:xfrm flipH="1" flipV="1">
            <a:off x="170494" y="1545912"/>
            <a:ext cx="1854544" cy="2235320"/>
            <a:chOff x="1846147" y="4200857"/>
            <a:chExt cx="1854544" cy="2235320"/>
          </a:xfrm>
        </p:grpSpPr>
        <p:sp>
          <p:nvSpPr>
            <p:cNvPr id="353" name="Oval 352"/>
            <p:cNvSpPr>
              <a:spLocks noChangeAspect="1"/>
            </p:cNvSpPr>
            <p:nvPr/>
          </p:nvSpPr>
          <p:spPr>
            <a:xfrm>
              <a:off x="20446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a:spLocks noChangeAspect="1"/>
            </p:cNvSpPr>
            <p:nvPr/>
          </p:nvSpPr>
          <p:spPr>
            <a:xfrm>
              <a:off x="1861563" y="47847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p:cNvSpPr>
              <a:spLocks noChangeAspect="1"/>
            </p:cNvSpPr>
            <p:nvPr/>
          </p:nvSpPr>
          <p:spPr>
            <a:xfrm>
              <a:off x="2546240" y="43421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a:spLocks noChangeAspect="1"/>
            </p:cNvSpPr>
            <p:nvPr/>
          </p:nvSpPr>
          <p:spPr>
            <a:xfrm>
              <a:off x="278760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p:cNvSpPr>
              <a:spLocks noChangeAspect="1"/>
            </p:cNvSpPr>
            <p:nvPr/>
          </p:nvSpPr>
          <p:spPr>
            <a:xfrm>
              <a:off x="2923310" y="4200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a:spLocks noChangeAspect="1"/>
            </p:cNvSpPr>
            <p:nvPr/>
          </p:nvSpPr>
          <p:spPr>
            <a:xfrm>
              <a:off x="2908252" y="48695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Oval 358"/>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Oval 359"/>
            <p:cNvSpPr>
              <a:spLocks noChangeAspect="1"/>
            </p:cNvSpPr>
            <p:nvPr/>
          </p:nvSpPr>
          <p:spPr>
            <a:xfrm>
              <a:off x="3431310" y="6194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Oval 360"/>
            <p:cNvSpPr>
              <a:spLocks noChangeAspect="1"/>
            </p:cNvSpPr>
            <p:nvPr/>
          </p:nvSpPr>
          <p:spPr>
            <a:xfrm>
              <a:off x="3550843" y="59221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p:cNvSpPr>
              <a:spLocks noChangeAspect="1"/>
            </p:cNvSpPr>
            <p:nvPr/>
          </p:nvSpPr>
          <p:spPr>
            <a:xfrm>
              <a:off x="2496598" y="620977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a:spLocks noChangeAspect="1"/>
            </p:cNvSpPr>
            <p:nvPr/>
          </p:nvSpPr>
          <p:spPr>
            <a:xfrm>
              <a:off x="3336972" y="48628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Oval 363"/>
            <p:cNvSpPr>
              <a:spLocks noChangeAspect="1"/>
            </p:cNvSpPr>
            <p:nvPr/>
          </p:nvSpPr>
          <p:spPr>
            <a:xfrm>
              <a:off x="1846147" y="58606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a:spLocks noChangeAspect="1"/>
            </p:cNvSpPr>
            <p:nvPr/>
          </p:nvSpPr>
          <p:spPr>
            <a:xfrm>
              <a:off x="2122941" y="50937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Oval 365"/>
            <p:cNvSpPr>
              <a:spLocks noChangeAspect="1"/>
            </p:cNvSpPr>
            <p:nvPr/>
          </p:nvSpPr>
          <p:spPr>
            <a:xfrm>
              <a:off x="2500673" y="56322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Oval 369"/>
            <p:cNvSpPr>
              <a:spLocks noChangeAspect="1"/>
            </p:cNvSpPr>
            <p:nvPr/>
          </p:nvSpPr>
          <p:spPr>
            <a:xfrm>
              <a:off x="2691297" y="63188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Oval 370"/>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p:cNvSpPr>
              <a:spLocks noChangeAspect="1"/>
            </p:cNvSpPr>
            <p:nvPr/>
          </p:nvSpPr>
          <p:spPr>
            <a:xfrm>
              <a:off x="2615097" y="45147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Oval 372"/>
            <p:cNvSpPr>
              <a:spLocks noChangeAspect="1"/>
            </p:cNvSpPr>
            <p:nvPr/>
          </p:nvSpPr>
          <p:spPr>
            <a:xfrm>
              <a:off x="3266334" y="4720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Oval 373"/>
            <p:cNvSpPr>
              <a:spLocks noChangeAspect="1"/>
            </p:cNvSpPr>
            <p:nvPr/>
          </p:nvSpPr>
          <p:spPr>
            <a:xfrm>
              <a:off x="1920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p:cNvSpPr>
              <a:spLocks noChangeAspect="1"/>
            </p:cNvSpPr>
            <p:nvPr/>
          </p:nvSpPr>
          <p:spPr>
            <a:xfrm>
              <a:off x="3243809" y="62408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Oval 375"/>
            <p:cNvSpPr>
              <a:spLocks noChangeAspect="1"/>
            </p:cNvSpPr>
            <p:nvPr/>
          </p:nvSpPr>
          <p:spPr>
            <a:xfrm>
              <a:off x="3614467" y="57841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7" name="Group 376"/>
          <p:cNvGrpSpPr/>
          <p:nvPr/>
        </p:nvGrpSpPr>
        <p:grpSpPr>
          <a:xfrm flipH="1" flipV="1">
            <a:off x="135795" y="1340034"/>
            <a:ext cx="1940728" cy="2047578"/>
            <a:chOff x="1620263" y="4327857"/>
            <a:chExt cx="1940728" cy="2047578"/>
          </a:xfrm>
        </p:grpSpPr>
        <p:sp>
          <p:nvSpPr>
            <p:cNvPr id="378" name="Oval 377"/>
            <p:cNvSpPr>
              <a:spLocks noChangeAspect="1"/>
            </p:cNvSpPr>
            <p:nvPr/>
          </p:nvSpPr>
          <p:spPr>
            <a:xfrm>
              <a:off x="2108152" y="5110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p:cNvSpPr>
              <a:spLocks noChangeAspect="1"/>
            </p:cNvSpPr>
            <p:nvPr/>
          </p:nvSpPr>
          <p:spPr>
            <a:xfrm>
              <a:off x="1620263" y="49752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p:cNvSpPr>
              <a:spLocks noChangeAspect="1"/>
            </p:cNvSpPr>
            <p:nvPr/>
          </p:nvSpPr>
          <p:spPr>
            <a:xfrm>
              <a:off x="25843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Oval 380"/>
            <p:cNvSpPr>
              <a:spLocks noChangeAspect="1"/>
            </p:cNvSpPr>
            <p:nvPr/>
          </p:nvSpPr>
          <p:spPr>
            <a:xfrm>
              <a:off x="2787602" y="60017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Oval 381"/>
            <p:cNvSpPr>
              <a:spLocks noChangeAspect="1"/>
            </p:cNvSpPr>
            <p:nvPr/>
          </p:nvSpPr>
          <p:spPr>
            <a:xfrm>
              <a:off x="2758210" y="4327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Oval 382"/>
            <p:cNvSpPr>
              <a:spLocks noChangeAspect="1"/>
            </p:cNvSpPr>
            <p:nvPr/>
          </p:nvSpPr>
          <p:spPr>
            <a:xfrm>
              <a:off x="30606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Oval 383"/>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Oval 385"/>
            <p:cNvSpPr>
              <a:spLocks noChangeAspect="1"/>
            </p:cNvSpPr>
            <p:nvPr/>
          </p:nvSpPr>
          <p:spPr>
            <a:xfrm>
              <a:off x="3411143" y="51203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Oval 386"/>
            <p:cNvSpPr>
              <a:spLocks noChangeAspect="1"/>
            </p:cNvSpPr>
            <p:nvPr/>
          </p:nvSpPr>
          <p:spPr>
            <a:xfrm>
              <a:off x="2496598" y="620977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Oval 387"/>
            <p:cNvSpPr>
              <a:spLocks noChangeAspect="1"/>
            </p:cNvSpPr>
            <p:nvPr/>
          </p:nvSpPr>
          <p:spPr>
            <a:xfrm>
              <a:off x="3336972" y="48628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a:spLocks noChangeAspect="1"/>
            </p:cNvSpPr>
            <p:nvPr/>
          </p:nvSpPr>
          <p:spPr>
            <a:xfrm>
              <a:off x="2531947" y="59114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Oval 389"/>
            <p:cNvSpPr>
              <a:spLocks noChangeAspect="1"/>
            </p:cNvSpPr>
            <p:nvPr/>
          </p:nvSpPr>
          <p:spPr>
            <a:xfrm>
              <a:off x="1754641" y="51699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Oval 390"/>
            <p:cNvSpPr>
              <a:spLocks noChangeAspect="1"/>
            </p:cNvSpPr>
            <p:nvPr/>
          </p:nvSpPr>
          <p:spPr>
            <a:xfrm>
              <a:off x="2907073" y="58354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a:spLocks noChangeAspect="1"/>
            </p:cNvSpPr>
            <p:nvPr/>
          </p:nvSpPr>
          <p:spPr>
            <a:xfrm>
              <a:off x="2280574" y="57865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Oval 392"/>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Oval 393"/>
            <p:cNvSpPr>
              <a:spLocks noChangeAspect="1"/>
            </p:cNvSpPr>
            <p:nvPr/>
          </p:nvSpPr>
          <p:spPr>
            <a:xfrm>
              <a:off x="2335697" y="62154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Oval 394"/>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Oval 395"/>
            <p:cNvSpPr>
              <a:spLocks noChangeAspect="1"/>
            </p:cNvSpPr>
            <p:nvPr/>
          </p:nvSpPr>
          <p:spPr>
            <a:xfrm>
              <a:off x="2005745" y="62271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Oval 396"/>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Oval 397"/>
            <p:cNvSpPr>
              <a:spLocks noChangeAspect="1"/>
            </p:cNvSpPr>
            <p:nvPr/>
          </p:nvSpPr>
          <p:spPr>
            <a:xfrm>
              <a:off x="2999634" y="53174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Oval 398"/>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Oval 399"/>
            <p:cNvSpPr>
              <a:spLocks noChangeAspect="1"/>
            </p:cNvSpPr>
            <p:nvPr/>
          </p:nvSpPr>
          <p:spPr>
            <a:xfrm>
              <a:off x="3243809" y="61265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3"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52</a:t>
            </a:fld>
            <a:endParaRPr lang="en-US" dirty="0">
              <a:solidFill>
                <a:srgbClr val="0055A0">
                  <a:tint val="75000"/>
                </a:srgbClr>
              </a:solidFill>
              <a:latin typeface="Arial"/>
            </a:endParaRPr>
          </a:p>
        </p:txBody>
      </p:sp>
      <p:sp>
        <p:nvSpPr>
          <p:cNvPr id="3" name="Footer Placeholder 2"/>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304596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Oval 401"/>
          <p:cNvSpPr/>
          <p:nvPr/>
        </p:nvSpPr>
        <p:spPr>
          <a:xfrm rot="21343666">
            <a:off x="1094624" y="2199408"/>
            <a:ext cx="6424438" cy="831273"/>
          </a:xfrm>
          <a:prstGeom prst="ellipse">
            <a:avLst/>
          </a:prstGeom>
          <a:gradFill flip="none" rotWithShape="1">
            <a:gsLst>
              <a:gs pos="0">
                <a:schemeClr val="dk1">
                  <a:tint val="73000"/>
                  <a:satMod val="150000"/>
                  <a:alpha val="63000"/>
                </a:schemeClr>
              </a:gs>
              <a:gs pos="25000">
                <a:schemeClr val="dk1">
                  <a:tint val="96000"/>
                  <a:shade val="80000"/>
                  <a:satMod val="105000"/>
                  <a:alpha val="63000"/>
                </a:schemeClr>
              </a:gs>
              <a:gs pos="38000">
                <a:schemeClr val="dk1">
                  <a:tint val="96000"/>
                  <a:shade val="59000"/>
                  <a:satMod val="120000"/>
                  <a:alpha val="63000"/>
                </a:schemeClr>
              </a:gs>
              <a:gs pos="55000">
                <a:schemeClr val="dk1">
                  <a:shade val="57000"/>
                  <a:satMod val="120000"/>
                  <a:alpha val="63000"/>
                </a:schemeClr>
              </a:gs>
              <a:gs pos="80000">
                <a:schemeClr val="dk1">
                  <a:shade val="56000"/>
                  <a:satMod val="145000"/>
                  <a:alpha val="63000"/>
                </a:schemeClr>
              </a:gs>
              <a:gs pos="88000">
                <a:schemeClr val="dk1">
                  <a:shade val="63000"/>
                  <a:satMod val="160000"/>
                  <a:alpha val="63000"/>
                </a:schemeClr>
              </a:gs>
              <a:gs pos="100000">
                <a:schemeClr val="dk1">
                  <a:tint val="99555"/>
                  <a:satMod val="155000"/>
                  <a:alpha val="63000"/>
                </a:schemeClr>
              </a:gs>
            </a:gsLst>
            <a:lin ang="5400000" scaled="1"/>
            <a:tileRect/>
          </a:gradFill>
          <a:ln>
            <a:noFill/>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pPr lvl="0" defTabSz="914400" fontAlgn="base">
              <a:spcAft>
                <a:spcPct val="0"/>
              </a:spcAft>
              <a:defRPr/>
            </a:pPr>
            <a:r>
              <a:rPr lang="en-US" sz="3200" kern="0" dirty="0" smtClean="0">
                <a:solidFill>
                  <a:srgbClr val="0055A0"/>
                </a:solidFill>
              </a:rPr>
              <a:t>Transverse beam instability</a:t>
            </a:r>
            <a:br>
              <a:rPr lang="en-US" sz="3200" kern="0" dirty="0" smtClean="0">
                <a:solidFill>
                  <a:srgbClr val="0055A0"/>
                </a:solidFill>
              </a:rPr>
            </a:br>
            <a:r>
              <a:rPr lang="en-US" sz="3200" kern="0" dirty="0" smtClean="0">
                <a:solidFill>
                  <a:srgbClr val="0055A0"/>
                </a:solidFill>
              </a:rPr>
              <a:t>Single bunch mechanism</a:t>
            </a:r>
            <a:endParaRPr lang="en-US" sz="4000" kern="0" dirty="0">
              <a:solidFill>
                <a:srgbClr val="0055A0"/>
              </a:solidFill>
            </a:endParaRPr>
          </a:p>
        </p:txBody>
      </p:sp>
      <p:cxnSp>
        <p:nvCxnSpPr>
          <p:cNvPr id="10" name="Straight Connector 9"/>
          <p:cNvCxnSpPr/>
          <p:nvPr/>
        </p:nvCxnSpPr>
        <p:spPr>
          <a:xfrm>
            <a:off x="242153" y="1262062"/>
            <a:ext cx="8686800" cy="1588"/>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42153" y="4075536"/>
            <a:ext cx="8686800" cy="1588"/>
          </a:xfrm>
          <a:prstGeom prst="line">
            <a:avLst/>
          </a:prstGeom>
          <a:ln>
            <a:solidFill>
              <a:srgbClr val="4D4D4D"/>
            </a:solidFill>
          </a:ln>
        </p:spPr>
        <p:style>
          <a:lnRef idx="2">
            <a:schemeClr val="accent1"/>
          </a:lnRef>
          <a:fillRef idx="0">
            <a:schemeClr val="accent1"/>
          </a:fillRef>
          <a:effectRef idx="1">
            <a:schemeClr val="accent1"/>
          </a:effectRef>
          <a:fontRef idx="minor">
            <a:schemeClr val="tx1"/>
          </a:fontRef>
        </p:style>
      </p:cxnSp>
      <p:sp>
        <p:nvSpPr>
          <p:cNvPr id="9" name="Slide Number Placeholder 8"/>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53</a:t>
            </a:fld>
            <a:endParaRPr lang="en-US" dirty="0"/>
          </a:p>
        </p:txBody>
      </p:sp>
      <p:grpSp>
        <p:nvGrpSpPr>
          <p:cNvPr id="22" name="Group 21"/>
          <p:cNvGrpSpPr/>
          <p:nvPr/>
        </p:nvGrpSpPr>
        <p:grpSpPr>
          <a:xfrm>
            <a:off x="6169662" y="1367618"/>
            <a:ext cx="1555246" cy="1708526"/>
            <a:chOff x="2005745" y="4727651"/>
            <a:chExt cx="1555246" cy="1708526"/>
          </a:xfrm>
        </p:grpSpPr>
        <p:sp>
          <p:nvSpPr>
            <p:cNvPr id="102" name="Oval 101"/>
            <p:cNvSpPr>
              <a:spLocks noChangeAspect="1"/>
            </p:cNvSpPr>
            <p:nvPr/>
          </p:nvSpPr>
          <p:spPr>
            <a:xfrm>
              <a:off x="2235152" y="58474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a:spLocks noChangeAspect="1"/>
            </p:cNvSpPr>
            <p:nvPr/>
          </p:nvSpPr>
          <p:spPr>
            <a:xfrm>
              <a:off x="2387552" y="543196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2433098" y="61145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2952102" y="5978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2034041" y="53096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a:spLocks noChangeAspect="1"/>
            </p:cNvSpPr>
            <p:nvPr/>
          </p:nvSpPr>
          <p:spPr>
            <a:xfrm>
              <a:off x="2500673" y="56322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a:spLocks noChangeAspect="1"/>
            </p:cNvSpPr>
            <p:nvPr/>
          </p:nvSpPr>
          <p:spPr>
            <a:xfrm>
              <a:off x="3243809" y="61265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flipH="1" flipV="1">
            <a:off x="4226334" y="1816634"/>
            <a:ext cx="2537138" cy="1708526"/>
            <a:chOff x="1783495" y="4727651"/>
            <a:chExt cx="2537138" cy="1708526"/>
          </a:xfrm>
        </p:grpSpPr>
        <p:sp>
          <p:nvSpPr>
            <p:cNvPr id="78" name="Oval 77"/>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1861563" y="47847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a:off x="3016140" y="50660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a:spLocks noChangeAspect="1"/>
            </p:cNvSpPr>
            <p:nvPr/>
          </p:nvSpPr>
          <p:spPr>
            <a:xfrm>
              <a:off x="2433098" y="61145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a:off x="3336972" y="48628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a:spLocks noChangeAspect="1"/>
            </p:cNvSpPr>
            <p:nvPr/>
          </p:nvSpPr>
          <p:spPr>
            <a:xfrm>
              <a:off x="2034041" y="53096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a:spLocks noChangeAspect="1"/>
            </p:cNvSpPr>
            <p:nvPr/>
          </p:nvSpPr>
          <p:spPr>
            <a:xfrm>
              <a:off x="2643548" y="5616352"/>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a:spLocks noChangeAspect="1"/>
            </p:cNvSpPr>
            <p:nvPr/>
          </p:nvSpPr>
          <p:spPr>
            <a:xfrm>
              <a:off x="2996097" y="60902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a:spLocks noChangeAspect="1"/>
            </p:cNvSpPr>
            <p:nvPr/>
          </p:nvSpPr>
          <p:spPr>
            <a:xfrm>
              <a:off x="178349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3046897" y="5238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234409" y="53264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a:off x="3474767" y="55174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7306312" y="1854470"/>
            <a:ext cx="1555246" cy="1708526"/>
            <a:chOff x="2005745" y="4727651"/>
            <a:chExt cx="1555246" cy="1708526"/>
          </a:xfrm>
        </p:grpSpPr>
        <p:sp>
          <p:nvSpPr>
            <p:cNvPr id="54" name="Oval 53"/>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2387552" y="473346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a:off x="2433098" y="61145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a:spLocks noChangeAspect="1"/>
            </p:cNvSpPr>
            <p:nvPr/>
          </p:nvSpPr>
          <p:spPr>
            <a:xfrm>
              <a:off x="2952102" y="5978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2148341" y="52080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2500673" y="56322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a:off x="3243809" y="61265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flipH="1" flipV="1">
            <a:off x="7245603" y="1834030"/>
            <a:ext cx="1699428" cy="2247232"/>
            <a:chOff x="1861563" y="4727651"/>
            <a:chExt cx="1699428" cy="2247232"/>
          </a:xfrm>
        </p:grpSpPr>
        <p:sp>
          <p:nvSpPr>
            <p:cNvPr id="30" name="Oval 29"/>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861563" y="47847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278760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2496598" y="620977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336972" y="48628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2122941" y="50937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2500673" y="56322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1917850" y="589314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2174899" y="68674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243809" y="61265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1713468" y="1524841"/>
            <a:ext cx="1555246" cy="1987414"/>
            <a:chOff x="2005745" y="4733469"/>
            <a:chExt cx="1555246" cy="1987414"/>
          </a:xfrm>
        </p:grpSpPr>
        <p:sp>
          <p:nvSpPr>
            <p:cNvPr id="203" name="Oval 202"/>
            <p:cNvSpPr>
              <a:spLocks noChangeAspect="1"/>
            </p:cNvSpPr>
            <p:nvPr/>
          </p:nvSpPr>
          <p:spPr>
            <a:xfrm>
              <a:off x="2501852" y="49711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a:spLocks noChangeAspect="1"/>
            </p:cNvSpPr>
            <p:nvPr/>
          </p:nvSpPr>
          <p:spPr>
            <a:xfrm>
              <a:off x="2387552" y="473346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a:spLocks noChangeAspect="1"/>
            </p:cNvSpPr>
            <p:nvPr/>
          </p:nvSpPr>
          <p:spPr>
            <a:xfrm>
              <a:off x="2412952" y="59128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a:spLocks noChangeAspect="1"/>
            </p:cNvSpPr>
            <p:nvPr/>
          </p:nvSpPr>
          <p:spPr>
            <a:xfrm>
              <a:off x="2986810" y="5267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a:spLocks noChangeAspect="1"/>
            </p:cNvSpPr>
            <p:nvPr/>
          </p:nvSpPr>
          <p:spPr>
            <a:xfrm>
              <a:off x="3163431" y="51340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a:spLocks noChangeAspect="1"/>
            </p:cNvSpPr>
            <p:nvPr/>
          </p:nvSpPr>
          <p:spPr>
            <a:xfrm>
              <a:off x="2534698" y="64320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a:spLocks noChangeAspect="1"/>
            </p:cNvSpPr>
            <p:nvPr/>
          </p:nvSpPr>
          <p:spPr>
            <a:xfrm>
              <a:off x="2825102" y="60169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a:spLocks noChangeAspect="1"/>
            </p:cNvSpPr>
            <p:nvPr/>
          </p:nvSpPr>
          <p:spPr>
            <a:xfrm>
              <a:off x="2605541" y="53858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a:spLocks noChangeAspect="1"/>
            </p:cNvSpPr>
            <p:nvPr/>
          </p:nvSpPr>
          <p:spPr>
            <a:xfrm>
              <a:off x="2424473" y="54925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a:spLocks noChangeAspect="1"/>
            </p:cNvSpPr>
            <p:nvPr/>
          </p:nvSpPr>
          <p:spPr>
            <a:xfrm>
              <a:off x="28563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a:spLocks noChangeAspect="1"/>
            </p:cNvSpPr>
            <p:nvPr/>
          </p:nvSpPr>
          <p:spPr>
            <a:xfrm>
              <a:off x="3088534" y="53809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a:spLocks noChangeAspect="1"/>
            </p:cNvSpPr>
            <p:nvPr/>
          </p:nvSpPr>
          <p:spPr>
            <a:xfrm>
              <a:off x="2301899" y="66134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a:spLocks noChangeAspect="1"/>
            </p:cNvSpPr>
            <p:nvPr/>
          </p:nvSpPr>
          <p:spPr>
            <a:xfrm>
              <a:off x="3193009" y="60122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7"/>
          <p:cNvGrpSpPr/>
          <p:nvPr/>
        </p:nvGrpSpPr>
        <p:grpSpPr>
          <a:xfrm flipH="1" flipV="1">
            <a:off x="3432451" y="1990104"/>
            <a:ext cx="2247396" cy="1735594"/>
            <a:chOff x="1313595" y="4829251"/>
            <a:chExt cx="2247396" cy="1735594"/>
          </a:xfrm>
        </p:grpSpPr>
        <p:sp>
          <p:nvSpPr>
            <p:cNvPr id="179" name="Oval 178"/>
            <p:cNvSpPr>
              <a:spLocks noChangeAspect="1"/>
            </p:cNvSpPr>
            <p:nvPr/>
          </p:nvSpPr>
          <p:spPr>
            <a:xfrm>
              <a:off x="2298652" y="50981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a:spLocks noChangeAspect="1"/>
            </p:cNvSpPr>
            <p:nvPr/>
          </p:nvSpPr>
          <p:spPr>
            <a:xfrm>
              <a:off x="2471163" y="50641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a:spLocks noChangeAspect="1"/>
            </p:cNvSpPr>
            <p:nvPr/>
          </p:nvSpPr>
          <p:spPr>
            <a:xfrm>
              <a:off x="2909431" y="48292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a:spLocks noChangeAspect="1"/>
            </p:cNvSpPr>
            <p:nvPr/>
          </p:nvSpPr>
          <p:spPr>
            <a:xfrm>
              <a:off x="2598198" y="64574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a:spLocks noChangeAspect="1"/>
            </p:cNvSpPr>
            <p:nvPr/>
          </p:nvSpPr>
          <p:spPr>
            <a:xfrm>
              <a:off x="3336972" y="59042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a:spLocks noChangeAspect="1"/>
            </p:cNvSpPr>
            <p:nvPr/>
          </p:nvSpPr>
          <p:spPr>
            <a:xfrm>
              <a:off x="2773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a:spLocks noChangeAspect="1"/>
            </p:cNvSpPr>
            <p:nvPr/>
          </p:nvSpPr>
          <p:spPr>
            <a:xfrm>
              <a:off x="2034041" y="53096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a:spLocks noChangeAspect="1"/>
            </p:cNvSpPr>
            <p:nvPr/>
          </p:nvSpPr>
          <p:spPr>
            <a:xfrm>
              <a:off x="2643548" y="5616352"/>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a:spLocks noChangeAspect="1"/>
            </p:cNvSpPr>
            <p:nvPr/>
          </p:nvSpPr>
          <p:spPr>
            <a:xfrm>
              <a:off x="29028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a:spLocks noChangeAspect="1"/>
            </p:cNvSpPr>
            <p:nvPr/>
          </p:nvSpPr>
          <p:spPr>
            <a:xfrm>
              <a:off x="1313595" y="57445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a:spLocks noChangeAspect="1"/>
            </p:cNvSpPr>
            <p:nvPr/>
          </p:nvSpPr>
          <p:spPr>
            <a:xfrm>
              <a:off x="3243809" y="61265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2259281" y="1884921"/>
            <a:ext cx="1555246" cy="1702708"/>
            <a:chOff x="2005745" y="4733469"/>
            <a:chExt cx="1555246" cy="1702708"/>
          </a:xfrm>
        </p:grpSpPr>
        <p:sp>
          <p:nvSpPr>
            <p:cNvPr id="155" name="Oval 154"/>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a:spLocks noChangeAspect="1"/>
            </p:cNvSpPr>
            <p:nvPr/>
          </p:nvSpPr>
          <p:spPr>
            <a:xfrm>
              <a:off x="2387552" y="473346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a:spLocks noChangeAspect="1"/>
            </p:cNvSpPr>
            <p:nvPr/>
          </p:nvSpPr>
          <p:spPr>
            <a:xfrm>
              <a:off x="2884031" y="50705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2433098" y="61145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2952102" y="5978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a:spLocks noChangeAspect="1"/>
            </p:cNvSpPr>
            <p:nvPr/>
          </p:nvSpPr>
          <p:spPr>
            <a:xfrm>
              <a:off x="2148341" y="52080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2500673" y="56322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a:spLocks noChangeAspect="1"/>
            </p:cNvSpPr>
            <p:nvPr/>
          </p:nvSpPr>
          <p:spPr>
            <a:xfrm>
              <a:off x="2743152" y="5390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2767497" y="55695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a:spLocks noChangeAspect="1"/>
            </p:cNvSpPr>
            <p:nvPr/>
          </p:nvSpPr>
          <p:spPr>
            <a:xfrm>
              <a:off x="2894497" y="57720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a:spLocks noChangeAspect="1"/>
            </p:cNvSpPr>
            <p:nvPr/>
          </p:nvSpPr>
          <p:spPr>
            <a:xfrm>
              <a:off x="3205709" y="59614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0" name="Group 129"/>
          <p:cNvGrpSpPr/>
          <p:nvPr/>
        </p:nvGrpSpPr>
        <p:grpSpPr>
          <a:xfrm flipH="1" flipV="1">
            <a:off x="135795" y="1736492"/>
            <a:ext cx="1699428" cy="2033118"/>
            <a:chOff x="1861563" y="4403059"/>
            <a:chExt cx="1699428" cy="2033118"/>
          </a:xfrm>
        </p:grpSpPr>
        <p:sp>
          <p:nvSpPr>
            <p:cNvPr id="131" name="Oval 130"/>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1861563" y="46069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a:spLocks noChangeAspect="1"/>
            </p:cNvSpPr>
            <p:nvPr/>
          </p:nvSpPr>
          <p:spPr>
            <a:xfrm>
              <a:off x="25843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a:spLocks noChangeAspect="1"/>
            </p:cNvSpPr>
            <p:nvPr/>
          </p:nvSpPr>
          <p:spPr>
            <a:xfrm>
              <a:off x="278760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a:spLocks noChangeAspect="1"/>
            </p:cNvSpPr>
            <p:nvPr/>
          </p:nvSpPr>
          <p:spPr>
            <a:xfrm>
              <a:off x="3012210" y="45310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a:spLocks noChangeAspect="1"/>
            </p:cNvSpPr>
            <p:nvPr/>
          </p:nvSpPr>
          <p:spPr>
            <a:xfrm>
              <a:off x="3220643" y="58188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a:spLocks noChangeAspect="1"/>
            </p:cNvSpPr>
            <p:nvPr/>
          </p:nvSpPr>
          <p:spPr>
            <a:xfrm>
              <a:off x="2496598" y="620977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a:spLocks noChangeAspect="1"/>
            </p:cNvSpPr>
            <p:nvPr/>
          </p:nvSpPr>
          <p:spPr>
            <a:xfrm>
              <a:off x="3336972" y="48628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a:spLocks noChangeAspect="1"/>
            </p:cNvSpPr>
            <p:nvPr/>
          </p:nvSpPr>
          <p:spPr>
            <a:xfrm>
              <a:off x="2531947" y="59114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a:spLocks noChangeAspect="1"/>
            </p:cNvSpPr>
            <p:nvPr/>
          </p:nvSpPr>
          <p:spPr>
            <a:xfrm>
              <a:off x="2122941" y="50937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a:spLocks noChangeAspect="1"/>
            </p:cNvSpPr>
            <p:nvPr/>
          </p:nvSpPr>
          <p:spPr>
            <a:xfrm>
              <a:off x="2500673" y="56322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a:spLocks noChangeAspect="1"/>
            </p:cNvSpPr>
            <p:nvPr/>
          </p:nvSpPr>
          <p:spPr>
            <a:xfrm>
              <a:off x="2627797" y="46671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a:spLocks noChangeAspect="1"/>
            </p:cNvSpPr>
            <p:nvPr/>
          </p:nvSpPr>
          <p:spPr>
            <a:xfrm>
              <a:off x="3266334" y="44030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a:spLocks noChangeAspect="1"/>
            </p:cNvSpPr>
            <p:nvPr/>
          </p:nvSpPr>
          <p:spPr>
            <a:xfrm>
              <a:off x="3243809" y="46279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2" name="Group 251"/>
          <p:cNvGrpSpPr/>
          <p:nvPr/>
        </p:nvGrpSpPr>
        <p:grpSpPr>
          <a:xfrm flipH="1" flipV="1">
            <a:off x="6906157" y="1329825"/>
            <a:ext cx="1777496" cy="1800578"/>
            <a:chOff x="1783495" y="4727651"/>
            <a:chExt cx="1777496" cy="1800578"/>
          </a:xfrm>
        </p:grpSpPr>
        <p:sp>
          <p:nvSpPr>
            <p:cNvPr id="253" name="Oval 252"/>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a:spLocks noChangeAspect="1"/>
            </p:cNvSpPr>
            <p:nvPr/>
          </p:nvSpPr>
          <p:spPr>
            <a:xfrm>
              <a:off x="1861563" y="47847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a:spLocks noChangeAspect="1"/>
            </p:cNvSpPr>
            <p:nvPr/>
          </p:nvSpPr>
          <p:spPr>
            <a:xfrm>
              <a:off x="2298652" y="64208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a:spLocks noChangeAspect="1"/>
            </p:cNvSpPr>
            <p:nvPr/>
          </p:nvSpPr>
          <p:spPr>
            <a:xfrm>
              <a:off x="2923310" y="63471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a:spLocks noChangeAspect="1"/>
            </p:cNvSpPr>
            <p:nvPr/>
          </p:nvSpPr>
          <p:spPr>
            <a:xfrm>
              <a:off x="2433098" y="61145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a:spLocks noChangeAspect="1"/>
            </p:cNvSpPr>
            <p:nvPr/>
          </p:nvSpPr>
          <p:spPr>
            <a:xfrm>
              <a:off x="3336972" y="48628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a:spLocks noChangeAspect="1"/>
            </p:cNvSpPr>
            <p:nvPr/>
          </p:nvSpPr>
          <p:spPr>
            <a:xfrm>
              <a:off x="2034041" y="53096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a:spLocks noChangeAspect="1"/>
            </p:cNvSpPr>
            <p:nvPr/>
          </p:nvSpPr>
          <p:spPr>
            <a:xfrm>
              <a:off x="2643548" y="5616352"/>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a:spLocks noChangeAspect="1"/>
            </p:cNvSpPr>
            <p:nvPr/>
          </p:nvSpPr>
          <p:spPr>
            <a:xfrm>
              <a:off x="178349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a:spLocks noChangeAspect="1"/>
            </p:cNvSpPr>
            <p:nvPr/>
          </p:nvSpPr>
          <p:spPr>
            <a:xfrm>
              <a:off x="3472409" y="5466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7" name="Group 276"/>
          <p:cNvGrpSpPr/>
          <p:nvPr/>
        </p:nvGrpSpPr>
        <p:grpSpPr>
          <a:xfrm flipH="1">
            <a:off x="5265376" y="1930934"/>
            <a:ext cx="1917196" cy="1708526"/>
            <a:chOff x="1783495" y="4727651"/>
            <a:chExt cx="1917196" cy="1708526"/>
          </a:xfrm>
        </p:grpSpPr>
        <p:sp>
          <p:nvSpPr>
            <p:cNvPr id="278" name="Oval 277"/>
            <p:cNvSpPr>
              <a:spLocks noChangeAspect="1"/>
            </p:cNvSpPr>
            <p:nvPr/>
          </p:nvSpPr>
          <p:spPr>
            <a:xfrm>
              <a:off x="2501852" y="49965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a:spLocks noChangeAspect="1"/>
            </p:cNvSpPr>
            <p:nvPr/>
          </p:nvSpPr>
          <p:spPr>
            <a:xfrm>
              <a:off x="1861563" y="47847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a:spLocks noChangeAspect="1"/>
            </p:cNvSpPr>
            <p:nvPr/>
          </p:nvSpPr>
          <p:spPr>
            <a:xfrm>
              <a:off x="3016140" y="50660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a:spLocks noChangeAspect="1"/>
            </p:cNvSpPr>
            <p:nvPr/>
          </p:nvSpPr>
          <p:spPr>
            <a:xfrm>
              <a:off x="2433098" y="58351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a:spLocks noChangeAspect="1"/>
            </p:cNvSpPr>
            <p:nvPr/>
          </p:nvSpPr>
          <p:spPr>
            <a:xfrm>
              <a:off x="3540172" y="50660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a:spLocks noChangeAspect="1"/>
            </p:cNvSpPr>
            <p:nvPr/>
          </p:nvSpPr>
          <p:spPr>
            <a:xfrm>
              <a:off x="2186441" y="53096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a:spLocks noChangeAspect="1"/>
            </p:cNvSpPr>
            <p:nvPr/>
          </p:nvSpPr>
          <p:spPr>
            <a:xfrm>
              <a:off x="2643548" y="5616352"/>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a:spLocks noChangeAspect="1"/>
            </p:cNvSpPr>
            <p:nvPr/>
          </p:nvSpPr>
          <p:spPr>
            <a:xfrm>
              <a:off x="2538897" y="54153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a:spLocks noChangeAspect="1"/>
            </p:cNvSpPr>
            <p:nvPr/>
          </p:nvSpPr>
          <p:spPr>
            <a:xfrm>
              <a:off x="2830997" y="56457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a:spLocks noChangeAspect="1"/>
            </p:cNvSpPr>
            <p:nvPr/>
          </p:nvSpPr>
          <p:spPr>
            <a:xfrm>
              <a:off x="178349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a:spLocks noChangeAspect="1"/>
            </p:cNvSpPr>
            <p:nvPr/>
          </p:nvSpPr>
          <p:spPr>
            <a:xfrm>
              <a:off x="3046897" y="53783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a:spLocks noChangeAspect="1"/>
            </p:cNvSpPr>
            <p:nvPr/>
          </p:nvSpPr>
          <p:spPr>
            <a:xfrm>
              <a:off x="3243809" y="5974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a:spLocks noChangeAspect="1"/>
            </p:cNvSpPr>
            <p:nvPr/>
          </p:nvSpPr>
          <p:spPr>
            <a:xfrm>
              <a:off x="3614467" y="54158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2" name="Group 301"/>
          <p:cNvGrpSpPr/>
          <p:nvPr/>
        </p:nvGrpSpPr>
        <p:grpSpPr>
          <a:xfrm flipV="1">
            <a:off x="3288817" y="1716038"/>
            <a:ext cx="2217859" cy="1769846"/>
            <a:chOff x="1518574" y="4882231"/>
            <a:chExt cx="2217859" cy="1769846"/>
          </a:xfrm>
        </p:grpSpPr>
        <p:sp>
          <p:nvSpPr>
            <p:cNvPr id="303" name="Oval 302"/>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a:spLocks noChangeAspect="1"/>
            </p:cNvSpPr>
            <p:nvPr/>
          </p:nvSpPr>
          <p:spPr>
            <a:xfrm>
              <a:off x="1785363" y="51276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a:spLocks noChangeAspect="1"/>
            </p:cNvSpPr>
            <p:nvPr/>
          </p:nvSpPr>
          <p:spPr>
            <a:xfrm>
              <a:off x="3016140" y="50660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a:spLocks noChangeAspect="1"/>
            </p:cNvSpPr>
            <p:nvPr/>
          </p:nvSpPr>
          <p:spPr>
            <a:xfrm>
              <a:off x="2705052" y="60887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a:spLocks noChangeAspect="1"/>
            </p:cNvSpPr>
            <p:nvPr/>
          </p:nvSpPr>
          <p:spPr>
            <a:xfrm>
              <a:off x="3036431" y="54134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a:spLocks noChangeAspect="1"/>
            </p:cNvSpPr>
            <p:nvPr/>
          </p:nvSpPr>
          <p:spPr>
            <a:xfrm>
              <a:off x="3537998" y="58224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a:spLocks noChangeAspect="1"/>
            </p:cNvSpPr>
            <p:nvPr/>
          </p:nvSpPr>
          <p:spPr>
            <a:xfrm>
              <a:off x="3578272" y="52946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a:spLocks noChangeAspect="1"/>
            </p:cNvSpPr>
            <p:nvPr/>
          </p:nvSpPr>
          <p:spPr>
            <a:xfrm>
              <a:off x="2646247" y="63559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a:spLocks noChangeAspect="1"/>
            </p:cNvSpPr>
            <p:nvPr/>
          </p:nvSpPr>
          <p:spPr>
            <a:xfrm>
              <a:off x="2034041" y="53096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a:spLocks noChangeAspect="1"/>
            </p:cNvSpPr>
            <p:nvPr/>
          </p:nvSpPr>
          <p:spPr>
            <a:xfrm>
              <a:off x="3392848" y="5692552"/>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a:spLocks noChangeAspect="1"/>
            </p:cNvSpPr>
            <p:nvPr/>
          </p:nvSpPr>
          <p:spPr>
            <a:xfrm>
              <a:off x="15185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a:spLocks noChangeAspect="1"/>
            </p:cNvSpPr>
            <p:nvPr/>
          </p:nvSpPr>
          <p:spPr>
            <a:xfrm>
              <a:off x="3618397" y="5466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a:spLocks noChangeAspect="1"/>
            </p:cNvSpPr>
            <p:nvPr/>
          </p:nvSpPr>
          <p:spPr>
            <a:xfrm>
              <a:off x="2996097" y="60902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a:spLocks noChangeAspect="1"/>
            </p:cNvSpPr>
            <p:nvPr/>
          </p:nvSpPr>
          <p:spPr>
            <a:xfrm>
              <a:off x="2266095" y="6544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a:spLocks noChangeAspect="1"/>
            </p:cNvSpPr>
            <p:nvPr/>
          </p:nvSpPr>
          <p:spPr>
            <a:xfrm>
              <a:off x="3046897" y="5238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a:spLocks noChangeAspect="1"/>
            </p:cNvSpPr>
            <p:nvPr/>
          </p:nvSpPr>
          <p:spPr>
            <a:xfrm>
              <a:off x="3342534" y="52158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a:spLocks noChangeAspect="1"/>
            </p:cNvSpPr>
            <p:nvPr/>
          </p:nvSpPr>
          <p:spPr>
            <a:xfrm>
              <a:off x="2416199" y="63975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a:spLocks noChangeAspect="1"/>
            </p:cNvSpPr>
            <p:nvPr/>
          </p:nvSpPr>
          <p:spPr>
            <a:xfrm>
              <a:off x="3650209" y="56439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a:spLocks noChangeAspect="1"/>
            </p:cNvSpPr>
            <p:nvPr/>
          </p:nvSpPr>
          <p:spPr>
            <a:xfrm>
              <a:off x="3474767" y="55174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7" name="Group 326"/>
          <p:cNvGrpSpPr/>
          <p:nvPr/>
        </p:nvGrpSpPr>
        <p:grpSpPr>
          <a:xfrm flipV="1">
            <a:off x="3324131" y="1791964"/>
            <a:ext cx="1955333" cy="1515846"/>
            <a:chOff x="1709163" y="4882231"/>
            <a:chExt cx="1955333" cy="1515846"/>
          </a:xfrm>
        </p:grpSpPr>
        <p:sp>
          <p:nvSpPr>
            <p:cNvPr id="328" name="Oval 327"/>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a:spLocks noChangeAspect="1"/>
            </p:cNvSpPr>
            <p:nvPr/>
          </p:nvSpPr>
          <p:spPr>
            <a:xfrm>
              <a:off x="1709163" y="54451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a:spLocks noChangeAspect="1"/>
            </p:cNvSpPr>
            <p:nvPr/>
          </p:nvSpPr>
          <p:spPr>
            <a:xfrm>
              <a:off x="2851040" y="50660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p:cNvSpPr>
              <a:spLocks noChangeAspect="1"/>
            </p:cNvSpPr>
            <p:nvPr/>
          </p:nvSpPr>
          <p:spPr>
            <a:xfrm>
              <a:off x="2706231" y="55785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p:cNvSpPr>
              <a:spLocks noChangeAspect="1"/>
            </p:cNvSpPr>
            <p:nvPr/>
          </p:nvSpPr>
          <p:spPr>
            <a:xfrm>
              <a:off x="3291610" y="5559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a:spLocks noChangeAspect="1"/>
            </p:cNvSpPr>
            <p:nvPr/>
          </p:nvSpPr>
          <p:spPr>
            <a:xfrm>
              <a:off x="3537998" y="58224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a:spLocks noChangeAspect="1"/>
            </p:cNvSpPr>
            <p:nvPr/>
          </p:nvSpPr>
          <p:spPr>
            <a:xfrm>
              <a:off x="3578272" y="52946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a:spLocks noChangeAspect="1"/>
            </p:cNvSpPr>
            <p:nvPr/>
          </p:nvSpPr>
          <p:spPr>
            <a:xfrm>
              <a:off x="2646247" y="50351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a:spLocks noChangeAspect="1"/>
            </p:cNvSpPr>
            <p:nvPr/>
          </p:nvSpPr>
          <p:spPr>
            <a:xfrm>
              <a:off x="1881641" y="52334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a:spLocks noChangeAspect="1"/>
            </p:cNvSpPr>
            <p:nvPr/>
          </p:nvSpPr>
          <p:spPr>
            <a:xfrm>
              <a:off x="3392848" y="5692552"/>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a:spLocks noChangeAspect="1"/>
            </p:cNvSpPr>
            <p:nvPr/>
          </p:nvSpPr>
          <p:spPr>
            <a:xfrm>
              <a:off x="2013874" y="60024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a:spLocks noChangeAspect="1"/>
            </p:cNvSpPr>
            <p:nvPr/>
          </p:nvSpPr>
          <p:spPr>
            <a:xfrm>
              <a:off x="2449997" y="60884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a:spLocks noChangeAspect="1"/>
            </p:cNvSpPr>
            <p:nvPr/>
          </p:nvSpPr>
          <p:spPr>
            <a:xfrm>
              <a:off x="2996097" y="60902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a:spLocks noChangeAspect="1"/>
            </p:cNvSpPr>
            <p:nvPr/>
          </p:nvSpPr>
          <p:spPr>
            <a:xfrm>
              <a:off x="2329595" y="6290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a:spLocks noChangeAspect="1"/>
            </p:cNvSpPr>
            <p:nvPr/>
          </p:nvSpPr>
          <p:spPr>
            <a:xfrm>
              <a:off x="3046897" y="5238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a:spLocks noChangeAspect="1"/>
            </p:cNvSpPr>
            <p:nvPr/>
          </p:nvSpPr>
          <p:spPr>
            <a:xfrm>
              <a:off x="3342534" y="52158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a:spLocks noChangeAspect="1"/>
            </p:cNvSpPr>
            <p:nvPr/>
          </p:nvSpPr>
          <p:spPr>
            <a:xfrm>
              <a:off x="3358109" y="59233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a:spLocks noChangeAspect="1"/>
            </p:cNvSpPr>
            <p:nvPr/>
          </p:nvSpPr>
          <p:spPr>
            <a:xfrm>
              <a:off x="3474767" y="55174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2" name="Group 351"/>
          <p:cNvGrpSpPr/>
          <p:nvPr/>
        </p:nvGrpSpPr>
        <p:grpSpPr>
          <a:xfrm flipH="1" flipV="1">
            <a:off x="170494" y="1469712"/>
            <a:ext cx="1854544" cy="2235320"/>
            <a:chOff x="1846147" y="4200857"/>
            <a:chExt cx="1854544" cy="2235320"/>
          </a:xfrm>
        </p:grpSpPr>
        <p:sp>
          <p:nvSpPr>
            <p:cNvPr id="353" name="Oval 352"/>
            <p:cNvSpPr>
              <a:spLocks noChangeAspect="1"/>
            </p:cNvSpPr>
            <p:nvPr/>
          </p:nvSpPr>
          <p:spPr>
            <a:xfrm>
              <a:off x="20446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a:spLocks noChangeAspect="1"/>
            </p:cNvSpPr>
            <p:nvPr/>
          </p:nvSpPr>
          <p:spPr>
            <a:xfrm>
              <a:off x="1861563" y="47847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p:cNvSpPr>
              <a:spLocks noChangeAspect="1"/>
            </p:cNvSpPr>
            <p:nvPr/>
          </p:nvSpPr>
          <p:spPr>
            <a:xfrm>
              <a:off x="2546240" y="43421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a:spLocks noChangeAspect="1"/>
            </p:cNvSpPr>
            <p:nvPr/>
          </p:nvSpPr>
          <p:spPr>
            <a:xfrm>
              <a:off x="278760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p:cNvSpPr>
              <a:spLocks noChangeAspect="1"/>
            </p:cNvSpPr>
            <p:nvPr/>
          </p:nvSpPr>
          <p:spPr>
            <a:xfrm>
              <a:off x="2923310" y="4200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a:spLocks noChangeAspect="1"/>
            </p:cNvSpPr>
            <p:nvPr/>
          </p:nvSpPr>
          <p:spPr>
            <a:xfrm>
              <a:off x="2908252" y="48695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Oval 358"/>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Oval 359"/>
            <p:cNvSpPr>
              <a:spLocks noChangeAspect="1"/>
            </p:cNvSpPr>
            <p:nvPr/>
          </p:nvSpPr>
          <p:spPr>
            <a:xfrm>
              <a:off x="3431310" y="6194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Oval 360"/>
            <p:cNvSpPr>
              <a:spLocks noChangeAspect="1"/>
            </p:cNvSpPr>
            <p:nvPr/>
          </p:nvSpPr>
          <p:spPr>
            <a:xfrm>
              <a:off x="3550843" y="48028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p:cNvSpPr>
              <a:spLocks noChangeAspect="1"/>
            </p:cNvSpPr>
            <p:nvPr/>
          </p:nvSpPr>
          <p:spPr>
            <a:xfrm>
              <a:off x="2496598" y="620977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a:spLocks noChangeAspect="1"/>
            </p:cNvSpPr>
            <p:nvPr/>
          </p:nvSpPr>
          <p:spPr>
            <a:xfrm>
              <a:off x="3336972" y="48628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Oval 363"/>
            <p:cNvSpPr>
              <a:spLocks noChangeAspect="1"/>
            </p:cNvSpPr>
            <p:nvPr/>
          </p:nvSpPr>
          <p:spPr>
            <a:xfrm>
              <a:off x="1846147" y="58606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a:spLocks noChangeAspect="1"/>
            </p:cNvSpPr>
            <p:nvPr/>
          </p:nvSpPr>
          <p:spPr>
            <a:xfrm>
              <a:off x="2122941" y="50937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Oval 365"/>
            <p:cNvSpPr>
              <a:spLocks noChangeAspect="1"/>
            </p:cNvSpPr>
            <p:nvPr/>
          </p:nvSpPr>
          <p:spPr>
            <a:xfrm>
              <a:off x="2500673" y="56322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Oval 369"/>
            <p:cNvSpPr>
              <a:spLocks noChangeAspect="1"/>
            </p:cNvSpPr>
            <p:nvPr/>
          </p:nvSpPr>
          <p:spPr>
            <a:xfrm>
              <a:off x="2691297" y="63188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Oval 370"/>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p:cNvSpPr>
              <a:spLocks noChangeAspect="1"/>
            </p:cNvSpPr>
            <p:nvPr/>
          </p:nvSpPr>
          <p:spPr>
            <a:xfrm>
              <a:off x="2615097" y="45147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Oval 372"/>
            <p:cNvSpPr>
              <a:spLocks noChangeAspect="1"/>
            </p:cNvSpPr>
            <p:nvPr/>
          </p:nvSpPr>
          <p:spPr>
            <a:xfrm>
              <a:off x="3266334" y="4720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Oval 373"/>
            <p:cNvSpPr>
              <a:spLocks noChangeAspect="1"/>
            </p:cNvSpPr>
            <p:nvPr/>
          </p:nvSpPr>
          <p:spPr>
            <a:xfrm>
              <a:off x="1920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p:cNvSpPr>
              <a:spLocks noChangeAspect="1"/>
            </p:cNvSpPr>
            <p:nvPr/>
          </p:nvSpPr>
          <p:spPr>
            <a:xfrm>
              <a:off x="3243809" y="62408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Oval 375"/>
            <p:cNvSpPr>
              <a:spLocks noChangeAspect="1"/>
            </p:cNvSpPr>
            <p:nvPr/>
          </p:nvSpPr>
          <p:spPr>
            <a:xfrm>
              <a:off x="3614467" y="57841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7" name="Group 376"/>
          <p:cNvGrpSpPr/>
          <p:nvPr/>
        </p:nvGrpSpPr>
        <p:grpSpPr>
          <a:xfrm flipH="1" flipV="1">
            <a:off x="135795" y="1263834"/>
            <a:ext cx="1940728" cy="2047578"/>
            <a:chOff x="1620263" y="4327857"/>
            <a:chExt cx="1940728" cy="2047578"/>
          </a:xfrm>
        </p:grpSpPr>
        <p:sp>
          <p:nvSpPr>
            <p:cNvPr id="378" name="Oval 377"/>
            <p:cNvSpPr>
              <a:spLocks noChangeAspect="1"/>
            </p:cNvSpPr>
            <p:nvPr/>
          </p:nvSpPr>
          <p:spPr>
            <a:xfrm>
              <a:off x="2108152" y="5110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p:cNvSpPr>
              <a:spLocks noChangeAspect="1"/>
            </p:cNvSpPr>
            <p:nvPr/>
          </p:nvSpPr>
          <p:spPr>
            <a:xfrm>
              <a:off x="1620263" y="49752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p:cNvSpPr>
              <a:spLocks noChangeAspect="1"/>
            </p:cNvSpPr>
            <p:nvPr/>
          </p:nvSpPr>
          <p:spPr>
            <a:xfrm>
              <a:off x="25843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Oval 380"/>
            <p:cNvSpPr>
              <a:spLocks noChangeAspect="1"/>
            </p:cNvSpPr>
            <p:nvPr/>
          </p:nvSpPr>
          <p:spPr>
            <a:xfrm>
              <a:off x="2787602" y="60017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Oval 381"/>
            <p:cNvSpPr>
              <a:spLocks noChangeAspect="1"/>
            </p:cNvSpPr>
            <p:nvPr/>
          </p:nvSpPr>
          <p:spPr>
            <a:xfrm>
              <a:off x="2758210" y="4327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Oval 382"/>
            <p:cNvSpPr>
              <a:spLocks noChangeAspect="1"/>
            </p:cNvSpPr>
            <p:nvPr/>
          </p:nvSpPr>
          <p:spPr>
            <a:xfrm>
              <a:off x="30606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Oval 383"/>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Oval 385"/>
            <p:cNvSpPr>
              <a:spLocks noChangeAspect="1"/>
            </p:cNvSpPr>
            <p:nvPr/>
          </p:nvSpPr>
          <p:spPr>
            <a:xfrm>
              <a:off x="3411143" y="51203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Oval 386"/>
            <p:cNvSpPr>
              <a:spLocks noChangeAspect="1"/>
            </p:cNvSpPr>
            <p:nvPr/>
          </p:nvSpPr>
          <p:spPr>
            <a:xfrm>
              <a:off x="2496598" y="620977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Oval 387"/>
            <p:cNvSpPr>
              <a:spLocks noChangeAspect="1"/>
            </p:cNvSpPr>
            <p:nvPr/>
          </p:nvSpPr>
          <p:spPr>
            <a:xfrm>
              <a:off x="3336972" y="48628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a:spLocks noChangeAspect="1"/>
            </p:cNvSpPr>
            <p:nvPr/>
          </p:nvSpPr>
          <p:spPr>
            <a:xfrm>
              <a:off x="2531947" y="59114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Oval 389"/>
            <p:cNvSpPr>
              <a:spLocks noChangeAspect="1"/>
            </p:cNvSpPr>
            <p:nvPr/>
          </p:nvSpPr>
          <p:spPr>
            <a:xfrm>
              <a:off x="1754641" y="51699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Oval 390"/>
            <p:cNvSpPr>
              <a:spLocks noChangeAspect="1"/>
            </p:cNvSpPr>
            <p:nvPr/>
          </p:nvSpPr>
          <p:spPr>
            <a:xfrm>
              <a:off x="2907073" y="58354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a:spLocks noChangeAspect="1"/>
            </p:cNvSpPr>
            <p:nvPr/>
          </p:nvSpPr>
          <p:spPr>
            <a:xfrm>
              <a:off x="2280574" y="57865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Oval 392"/>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Oval 393"/>
            <p:cNvSpPr>
              <a:spLocks noChangeAspect="1"/>
            </p:cNvSpPr>
            <p:nvPr/>
          </p:nvSpPr>
          <p:spPr>
            <a:xfrm>
              <a:off x="2335697" y="62154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Oval 394"/>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Oval 395"/>
            <p:cNvSpPr>
              <a:spLocks noChangeAspect="1"/>
            </p:cNvSpPr>
            <p:nvPr/>
          </p:nvSpPr>
          <p:spPr>
            <a:xfrm>
              <a:off x="2005745" y="62271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Oval 396"/>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Oval 397"/>
            <p:cNvSpPr>
              <a:spLocks noChangeAspect="1"/>
            </p:cNvSpPr>
            <p:nvPr/>
          </p:nvSpPr>
          <p:spPr>
            <a:xfrm>
              <a:off x="2999634" y="53174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Oval 398"/>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Oval 399"/>
            <p:cNvSpPr>
              <a:spLocks noChangeAspect="1"/>
            </p:cNvSpPr>
            <p:nvPr/>
          </p:nvSpPr>
          <p:spPr>
            <a:xfrm>
              <a:off x="3243809" y="61265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8" name="Content Placeholder 8"/>
          <p:cNvSpPr>
            <a:spLocks noGrp="1"/>
          </p:cNvSpPr>
          <p:nvPr>
            <p:ph idx="1"/>
          </p:nvPr>
        </p:nvSpPr>
        <p:spPr>
          <a:xfrm>
            <a:off x="486525" y="4622800"/>
            <a:ext cx="7936039" cy="819884"/>
          </a:xfrm>
        </p:spPr>
        <p:txBody>
          <a:bodyPr>
            <a:normAutofit fontScale="92500" lnSpcReduction="20000"/>
          </a:bodyPr>
          <a:lstStyle/>
          <a:p>
            <a:pPr>
              <a:buFont typeface="Lucida Grande"/>
              <a:buChar char="→"/>
            </a:pPr>
            <a:r>
              <a:rPr lang="en-US" sz="2000" b="1" dirty="0" smtClean="0">
                <a:solidFill>
                  <a:srgbClr val="0055A0"/>
                </a:solidFill>
                <a:latin typeface="+mj-lt"/>
              </a:rPr>
              <a:t>If the head of the bunch is slightly displaced by an amount </a:t>
            </a:r>
            <a:r>
              <a:rPr lang="en-US" sz="2000" b="1" i="1" dirty="0" err="1" smtClean="0">
                <a:solidFill>
                  <a:srgbClr val="0055A0"/>
                </a:solidFill>
                <a:latin typeface="Symbol" charset="2"/>
                <a:cs typeface="Symbol" charset="2"/>
              </a:rPr>
              <a:t>D</a:t>
            </a:r>
            <a:r>
              <a:rPr lang="en-US" sz="2000" b="1" i="1" dirty="0" err="1" smtClean="0">
                <a:solidFill>
                  <a:srgbClr val="0055A0"/>
                </a:solidFill>
                <a:latin typeface="+mj-lt"/>
              </a:rPr>
              <a:t>y</a:t>
            </a:r>
            <a:r>
              <a:rPr lang="en-US" sz="2000" b="1" baseline="-25000" dirty="0" err="1" smtClean="0">
                <a:solidFill>
                  <a:srgbClr val="0055A0"/>
                </a:solidFill>
                <a:latin typeface="+mj-lt"/>
              </a:rPr>
              <a:t>head</a:t>
            </a:r>
            <a:r>
              <a:rPr lang="en-US" sz="2000" b="1" dirty="0" smtClean="0">
                <a:solidFill>
                  <a:srgbClr val="0055A0"/>
                </a:solidFill>
                <a:latin typeface="+mj-lt"/>
              </a:rPr>
              <a:t> , an asymmetric pinch will take place, resulting into a net kick felt by the bunch tail </a:t>
            </a:r>
            <a:r>
              <a:rPr lang="en-US" sz="2000" b="1" i="1" dirty="0" err="1" smtClean="0">
                <a:solidFill>
                  <a:srgbClr val="0055A0"/>
                </a:solidFill>
                <a:latin typeface="Symbol" charset="2"/>
                <a:cs typeface="Symbol" charset="2"/>
              </a:rPr>
              <a:t>D</a:t>
            </a:r>
            <a:r>
              <a:rPr lang="en-US" sz="2000" b="1" i="1" dirty="0" err="1" smtClean="0">
                <a:solidFill>
                  <a:srgbClr val="0055A0"/>
                </a:solidFill>
                <a:latin typeface="+mj-lt"/>
              </a:rPr>
              <a:t>y’</a:t>
            </a:r>
            <a:r>
              <a:rPr lang="en-US" sz="2000" b="1" baseline="-25000" dirty="0" err="1" smtClean="0">
                <a:solidFill>
                  <a:srgbClr val="0055A0"/>
                </a:solidFill>
                <a:latin typeface="+mj-lt"/>
              </a:rPr>
              <a:t>tail</a:t>
            </a:r>
            <a:endParaRPr lang="en-US" sz="2000" b="1" dirty="0" smtClean="0">
              <a:solidFill>
                <a:srgbClr val="0055A0"/>
              </a:solidFill>
              <a:latin typeface="+mj-lt"/>
            </a:endParaRPr>
          </a:p>
        </p:txBody>
      </p:sp>
      <p:cxnSp>
        <p:nvCxnSpPr>
          <p:cNvPr id="403" name="Straight Arrow Connector 402"/>
          <p:cNvCxnSpPr/>
          <p:nvPr/>
        </p:nvCxnSpPr>
        <p:spPr>
          <a:xfrm rot="16200000" flipV="1">
            <a:off x="939309" y="2610618"/>
            <a:ext cx="549564" cy="1588"/>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pic>
        <p:nvPicPr>
          <p:cNvPr id="404" name="Picture 403" descr="latex-image-1.pdf"/>
          <p:cNvPicPr>
            <a:picLocks noChangeAspect="1"/>
          </p:cNvPicPr>
          <p:nvPr/>
        </p:nvPicPr>
        <p:blipFill>
          <a:blip r:embed="rId2"/>
          <a:stretch>
            <a:fillRect/>
          </a:stretch>
        </p:blipFill>
        <p:spPr>
          <a:xfrm>
            <a:off x="198824" y="1904779"/>
            <a:ext cx="2085675" cy="339134"/>
          </a:xfrm>
          <a:prstGeom prst="rect">
            <a:avLst/>
          </a:prstGeom>
          <a:solidFill>
            <a:schemeClr val="bg1"/>
          </a:solidFill>
          <a:ln>
            <a:solidFill>
              <a:schemeClr val="accent6"/>
            </a:solidFill>
          </a:ln>
        </p:spPr>
      </p:pic>
      <p:pic>
        <p:nvPicPr>
          <p:cNvPr id="405" name="Picture 404" descr="latex-image-1.pdf"/>
          <p:cNvPicPr>
            <a:picLocks noChangeAspect="1"/>
          </p:cNvPicPr>
          <p:nvPr/>
        </p:nvPicPr>
        <p:blipFill>
          <a:blip r:embed="rId3"/>
          <a:stretch>
            <a:fillRect/>
          </a:stretch>
        </p:blipFill>
        <p:spPr>
          <a:xfrm>
            <a:off x="7621943" y="2145074"/>
            <a:ext cx="1116666" cy="368711"/>
          </a:xfrm>
          <a:prstGeom prst="rect">
            <a:avLst/>
          </a:prstGeom>
          <a:solidFill>
            <a:schemeClr val="bg1"/>
          </a:solidFill>
          <a:ln>
            <a:solidFill>
              <a:srgbClr val="4D4D4D"/>
            </a:solidFill>
          </a:ln>
        </p:spPr>
      </p:pic>
      <p:cxnSp>
        <p:nvCxnSpPr>
          <p:cNvPr id="407" name="Straight Arrow Connector 406"/>
          <p:cNvCxnSpPr/>
          <p:nvPr/>
        </p:nvCxnSpPr>
        <p:spPr>
          <a:xfrm flipV="1">
            <a:off x="7478251" y="2389968"/>
            <a:ext cx="19965" cy="429418"/>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11"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53</a:t>
            </a:fld>
            <a:endParaRPr lang="en-US" dirty="0">
              <a:solidFill>
                <a:srgbClr val="0055A0">
                  <a:tint val="75000"/>
                </a:srgbClr>
              </a:solidFill>
              <a:latin typeface="Arial"/>
            </a:endParaRPr>
          </a:p>
        </p:txBody>
      </p:sp>
      <p:sp>
        <p:nvSpPr>
          <p:cNvPr id="3" name="Footer Placeholder 2"/>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210280486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Freeform 408"/>
          <p:cNvSpPr/>
          <p:nvPr/>
        </p:nvSpPr>
        <p:spPr>
          <a:xfrm rot="21351767" flipV="1">
            <a:off x="834754" y="1543880"/>
            <a:ext cx="6536651" cy="1685636"/>
          </a:xfrm>
          <a:custGeom>
            <a:avLst/>
            <a:gdLst>
              <a:gd name="connsiteX0" fmla="*/ 6342303 w 6536651"/>
              <a:gd name="connsiteY0" fmla="*/ 392545 h 1685636"/>
              <a:gd name="connsiteX1" fmla="*/ 4910667 w 6536651"/>
              <a:gd name="connsiteY1" fmla="*/ 103909 h 1685636"/>
              <a:gd name="connsiteX2" fmla="*/ 3502122 w 6536651"/>
              <a:gd name="connsiteY2" fmla="*/ 69273 h 1685636"/>
              <a:gd name="connsiteX3" fmla="*/ 1793394 w 6536651"/>
              <a:gd name="connsiteY3" fmla="*/ 184727 h 1685636"/>
              <a:gd name="connsiteX4" fmla="*/ 211667 w 6536651"/>
              <a:gd name="connsiteY4" fmla="*/ 1177636 h 1685636"/>
              <a:gd name="connsiteX5" fmla="*/ 523394 w 6536651"/>
              <a:gd name="connsiteY5" fmla="*/ 1674091 h 1685636"/>
              <a:gd name="connsiteX6" fmla="*/ 1689485 w 6536651"/>
              <a:gd name="connsiteY6" fmla="*/ 1108364 h 1685636"/>
              <a:gd name="connsiteX7" fmla="*/ 2509212 w 6536651"/>
              <a:gd name="connsiteY7" fmla="*/ 704273 h 1685636"/>
              <a:gd name="connsiteX8" fmla="*/ 4818303 w 6536651"/>
              <a:gd name="connsiteY8" fmla="*/ 819727 h 1685636"/>
              <a:gd name="connsiteX9" fmla="*/ 6076758 w 6536651"/>
              <a:gd name="connsiteY9" fmla="*/ 692727 h 1685636"/>
              <a:gd name="connsiteX10" fmla="*/ 6342303 w 6536651"/>
              <a:gd name="connsiteY10" fmla="*/ 392545 h 168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36651" h="1685636">
                <a:moveTo>
                  <a:pt x="6342303" y="392545"/>
                </a:moveTo>
                <a:cubicBezTo>
                  <a:pt x="6147955" y="294409"/>
                  <a:pt x="5384030" y="157788"/>
                  <a:pt x="4910667" y="103909"/>
                </a:cubicBezTo>
                <a:cubicBezTo>
                  <a:pt x="4437304" y="50030"/>
                  <a:pt x="4021667" y="55803"/>
                  <a:pt x="3502122" y="69273"/>
                </a:cubicBezTo>
                <a:cubicBezTo>
                  <a:pt x="2982577" y="82743"/>
                  <a:pt x="2341803" y="0"/>
                  <a:pt x="1793394" y="184727"/>
                </a:cubicBezTo>
                <a:cubicBezTo>
                  <a:pt x="1244985" y="369454"/>
                  <a:pt x="423334" y="929409"/>
                  <a:pt x="211667" y="1177636"/>
                </a:cubicBezTo>
                <a:cubicBezTo>
                  <a:pt x="0" y="1425863"/>
                  <a:pt x="277091" y="1685636"/>
                  <a:pt x="523394" y="1674091"/>
                </a:cubicBezTo>
                <a:cubicBezTo>
                  <a:pt x="769697" y="1662546"/>
                  <a:pt x="1689485" y="1108364"/>
                  <a:pt x="1689485" y="1108364"/>
                </a:cubicBezTo>
                <a:cubicBezTo>
                  <a:pt x="2020455" y="946728"/>
                  <a:pt x="1987742" y="752379"/>
                  <a:pt x="2509212" y="704273"/>
                </a:cubicBezTo>
                <a:cubicBezTo>
                  <a:pt x="3030682" y="656167"/>
                  <a:pt x="4223712" y="821651"/>
                  <a:pt x="4818303" y="819727"/>
                </a:cubicBezTo>
                <a:cubicBezTo>
                  <a:pt x="5412894" y="817803"/>
                  <a:pt x="5826607" y="769697"/>
                  <a:pt x="6076758" y="692727"/>
                </a:cubicBezTo>
                <a:cubicBezTo>
                  <a:pt x="6326909" y="615757"/>
                  <a:pt x="6536651" y="490681"/>
                  <a:pt x="6342303" y="392545"/>
                </a:cubicBezTo>
                <a:close/>
              </a:path>
            </a:pathLst>
          </a:custGeom>
          <a:solidFill>
            <a:schemeClr val="dk1">
              <a:alpha val="65000"/>
            </a:schemeClr>
          </a:solidFill>
          <a:ln>
            <a:noFill/>
            <a:headEnd type="none" w="med" len="med"/>
            <a:tailEnd type="none" w="med" len="med"/>
          </a:ln>
          <a:effectLst>
            <a:glow rad="635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pPr lvl="0" defTabSz="914400" fontAlgn="base">
              <a:spcAft>
                <a:spcPct val="0"/>
              </a:spcAft>
              <a:defRPr/>
            </a:pPr>
            <a:r>
              <a:rPr lang="en-US" sz="3200" kern="0" dirty="0" smtClean="0">
                <a:solidFill>
                  <a:srgbClr val="0055A0"/>
                </a:solidFill>
              </a:rPr>
              <a:t>Transverse beam instability</a:t>
            </a:r>
            <a:br>
              <a:rPr lang="en-US" sz="3200" kern="0" dirty="0" smtClean="0">
                <a:solidFill>
                  <a:srgbClr val="0055A0"/>
                </a:solidFill>
              </a:rPr>
            </a:br>
            <a:r>
              <a:rPr lang="en-US" sz="3200" kern="0" dirty="0" smtClean="0">
                <a:solidFill>
                  <a:srgbClr val="0055A0"/>
                </a:solidFill>
              </a:rPr>
              <a:t>Single bunch mechanism</a:t>
            </a:r>
            <a:endParaRPr lang="en-US" sz="4000" kern="0" dirty="0">
              <a:solidFill>
                <a:srgbClr val="0055A0"/>
              </a:solidFill>
            </a:endParaRPr>
          </a:p>
        </p:txBody>
      </p:sp>
      <p:cxnSp>
        <p:nvCxnSpPr>
          <p:cNvPr id="10" name="Straight Connector 9"/>
          <p:cNvCxnSpPr/>
          <p:nvPr/>
        </p:nvCxnSpPr>
        <p:spPr>
          <a:xfrm>
            <a:off x="242153" y="1262062"/>
            <a:ext cx="8686800" cy="1588"/>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42153" y="4075536"/>
            <a:ext cx="8686800" cy="1588"/>
          </a:xfrm>
          <a:prstGeom prst="line">
            <a:avLst/>
          </a:prstGeom>
          <a:ln>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169662" y="1367618"/>
            <a:ext cx="1555246" cy="1708526"/>
            <a:chOff x="2005745" y="4727651"/>
            <a:chExt cx="1555246" cy="1708526"/>
          </a:xfrm>
        </p:grpSpPr>
        <p:sp>
          <p:nvSpPr>
            <p:cNvPr id="102" name="Oval 101"/>
            <p:cNvSpPr>
              <a:spLocks noChangeAspect="1"/>
            </p:cNvSpPr>
            <p:nvPr/>
          </p:nvSpPr>
          <p:spPr>
            <a:xfrm>
              <a:off x="2235152" y="58474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a:spLocks noChangeAspect="1"/>
            </p:cNvSpPr>
            <p:nvPr/>
          </p:nvSpPr>
          <p:spPr>
            <a:xfrm>
              <a:off x="2387552" y="543196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2433098" y="61145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2952102" y="5978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2034041" y="53096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a:spLocks noChangeAspect="1"/>
            </p:cNvSpPr>
            <p:nvPr/>
          </p:nvSpPr>
          <p:spPr>
            <a:xfrm>
              <a:off x="2500673" y="56322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a:spLocks noChangeAspect="1"/>
            </p:cNvSpPr>
            <p:nvPr/>
          </p:nvSpPr>
          <p:spPr>
            <a:xfrm>
              <a:off x="3243809" y="61265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flipH="1" flipV="1">
            <a:off x="4226334" y="1816634"/>
            <a:ext cx="2537138" cy="1708526"/>
            <a:chOff x="1783495" y="4727651"/>
            <a:chExt cx="2537138" cy="1708526"/>
          </a:xfrm>
        </p:grpSpPr>
        <p:sp>
          <p:nvSpPr>
            <p:cNvPr id="78" name="Oval 77"/>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1861563" y="47847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a:off x="3016140" y="50660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a:spLocks noChangeAspect="1"/>
            </p:cNvSpPr>
            <p:nvPr/>
          </p:nvSpPr>
          <p:spPr>
            <a:xfrm>
              <a:off x="2433098" y="61145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a:off x="3336972" y="48628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a:spLocks noChangeAspect="1"/>
            </p:cNvSpPr>
            <p:nvPr/>
          </p:nvSpPr>
          <p:spPr>
            <a:xfrm>
              <a:off x="2034041" y="53096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a:spLocks noChangeAspect="1"/>
            </p:cNvSpPr>
            <p:nvPr/>
          </p:nvSpPr>
          <p:spPr>
            <a:xfrm>
              <a:off x="2643548" y="5616352"/>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a:spLocks noChangeAspect="1"/>
            </p:cNvSpPr>
            <p:nvPr/>
          </p:nvSpPr>
          <p:spPr>
            <a:xfrm>
              <a:off x="2996097" y="60902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a:spLocks noChangeAspect="1"/>
            </p:cNvSpPr>
            <p:nvPr/>
          </p:nvSpPr>
          <p:spPr>
            <a:xfrm>
              <a:off x="178349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3046897" y="5238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234409" y="53264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a:off x="3474767" y="55174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7306312" y="1854470"/>
            <a:ext cx="1555246" cy="1708526"/>
            <a:chOff x="2005745" y="4727651"/>
            <a:chExt cx="1555246" cy="1708526"/>
          </a:xfrm>
        </p:grpSpPr>
        <p:sp>
          <p:nvSpPr>
            <p:cNvPr id="54" name="Oval 53"/>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2387552" y="473346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a:off x="2433098" y="61145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a:spLocks noChangeAspect="1"/>
            </p:cNvSpPr>
            <p:nvPr/>
          </p:nvSpPr>
          <p:spPr>
            <a:xfrm>
              <a:off x="2952102" y="5978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2148341" y="52080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2500673" y="56322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a:off x="3243809" y="61265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flipH="1" flipV="1">
            <a:off x="7245603" y="1834030"/>
            <a:ext cx="1699428" cy="2247232"/>
            <a:chOff x="1861563" y="4727651"/>
            <a:chExt cx="1699428" cy="2247232"/>
          </a:xfrm>
        </p:grpSpPr>
        <p:sp>
          <p:nvSpPr>
            <p:cNvPr id="30" name="Oval 29"/>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861563" y="47847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278760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2496598" y="620977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336972" y="48628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2122941" y="50937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2500673" y="56322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2174899" y="68674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243809" y="61265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1713468" y="1524841"/>
            <a:ext cx="1555246" cy="1987414"/>
            <a:chOff x="2005745" y="4733469"/>
            <a:chExt cx="1555246" cy="1987414"/>
          </a:xfrm>
        </p:grpSpPr>
        <p:sp>
          <p:nvSpPr>
            <p:cNvPr id="203" name="Oval 202"/>
            <p:cNvSpPr>
              <a:spLocks noChangeAspect="1"/>
            </p:cNvSpPr>
            <p:nvPr/>
          </p:nvSpPr>
          <p:spPr>
            <a:xfrm>
              <a:off x="2209752" y="48949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a:spLocks noChangeAspect="1"/>
            </p:cNvSpPr>
            <p:nvPr/>
          </p:nvSpPr>
          <p:spPr>
            <a:xfrm>
              <a:off x="2387552" y="473346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a:spLocks noChangeAspect="1"/>
            </p:cNvSpPr>
            <p:nvPr/>
          </p:nvSpPr>
          <p:spPr>
            <a:xfrm>
              <a:off x="2412952" y="59128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a:spLocks noChangeAspect="1"/>
            </p:cNvSpPr>
            <p:nvPr/>
          </p:nvSpPr>
          <p:spPr>
            <a:xfrm>
              <a:off x="2986810" y="5267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a:spLocks noChangeAspect="1"/>
            </p:cNvSpPr>
            <p:nvPr/>
          </p:nvSpPr>
          <p:spPr>
            <a:xfrm>
              <a:off x="3163431" y="51340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a:spLocks noChangeAspect="1"/>
            </p:cNvSpPr>
            <p:nvPr/>
          </p:nvSpPr>
          <p:spPr>
            <a:xfrm>
              <a:off x="2534698" y="64320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a:spLocks noChangeAspect="1"/>
            </p:cNvSpPr>
            <p:nvPr/>
          </p:nvSpPr>
          <p:spPr>
            <a:xfrm>
              <a:off x="2825102" y="60169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a:spLocks noChangeAspect="1"/>
            </p:cNvSpPr>
            <p:nvPr/>
          </p:nvSpPr>
          <p:spPr>
            <a:xfrm>
              <a:off x="2605541" y="53858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a:spLocks noChangeAspect="1"/>
            </p:cNvSpPr>
            <p:nvPr/>
          </p:nvSpPr>
          <p:spPr>
            <a:xfrm>
              <a:off x="2424473" y="54925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a:spLocks noChangeAspect="1"/>
            </p:cNvSpPr>
            <p:nvPr/>
          </p:nvSpPr>
          <p:spPr>
            <a:xfrm>
              <a:off x="28563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a:spLocks noChangeAspect="1"/>
            </p:cNvSpPr>
            <p:nvPr/>
          </p:nvSpPr>
          <p:spPr>
            <a:xfrm>
              <a:off x="3088534" y="53809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a:spLocks noChangeAspect="1"/>
            </p:cNvSpPr>
            <p:nvPr/>
          </p:nvSpPr>
          <p:spPr>
            <a:xfrm>
              <a:off x="2301899" y="66134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a:spLocks noChangeAspect="1"/>
            </p:cNvSpPr>
            <p:nvPr/>
          </p:nvSpPr>
          <p:spPr>
            <a:xfrm>
              <a:off x="3193009" y="60122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7"/>
          <p:cNvGrpSpPr/>
          <p:nvPr/>
        </p:nvGrpSpPr>
        <p:grpSpPr>
          <a:xfrm flipH="1" flipV="1">
            <a:off x="3432451" y="1990104"/>
            <a:ext cx="2247396" cy="1735594"/>
            <a:chOff x="1313595" y="4829251"/>
            <a:chExt cx="2247396" cy="1735594"/>
          </a:xfrm>
        </p:grpSpPr>
        <p:sp>
          <p:nvSpPr>
            <p:cNvPr id="179" name="Oval 178"/>
            <p:cNvSpPr>
              <a:spLocks noChangeAspect="1"/>
            </p:cNvSpPr>
            <p:nvPr/>
          </p:nvSpPr>
          <p:spPr>
            <a:xfrm>
              <a:off x="2298652" y="50981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a:spLocks noChangeAspect="1"/>
            </p:cNvSpPr>
            <p:nvPr/>
          </p:nvSpPr>
          <p:spPr>
            <a:xfrm>
              <a:off x="2471163" y="50641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a:spLocks noChangeAspect="1"/>
            </p:cNvSpPr>
            <p:nvPr/>
          </p:nvSpPr>
          <p:spPr>
            <a:xfrm>
              <a:off x="2909431" y="48292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a:spLocks noChangeAspect="1"/>
            </p:cNvSpPr>
            <p:nvPr/>
          </p:nvSpPr>
          <p:spPr>
            <a:xfrm>
              <a:off x="2598198" y="64574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a:spLocks noChangeAspect="1"/>
            </p:cNvSpPr>
            <p:nvPr/>
          </p:nvSpPr>
          <p:spPr>
            <a:xfrm>
              <a:off x="3336972" y="59042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a:spLocks noChangeAspect="1"/>
            </p:cNvSpPr>
            <p:nvPr/>
          </p:nvSpPr>
          <p:spPr>
            <a:xfrm>
              <a:off x="2773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a:spLocks noChangeAspect="1"/>
            </p:cNvSpPr>
            <p:nvPr/>
          </p:nvSpPr>
          <p:spPr>
            <a:xfrm>
              <a:off x="2034041" y="53096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a:spLocks noChangeAspect="1"/>
            </p:cNvSpPr>
            <p:nvPr/>
          </p:nvSpPr>
          <p:spPr>
            <a:xfrm>
              <a:off x="2643548" y="5616352"/>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a:spLocks noChangeAspect="1"/>
            </p:cNvSpPr>
            <p:nvPr/>
          </p:nvSpPr>
          <p:spPr>
            <a:xfrm>
              <a:off x="29028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a:spLocks noChangeAspect="1"/>
            </p:cNvSpPr>
            <p:nvPr/>
          </p:nvSpPr>
          <p:spPr>
            <a:xfrm>
              <a:off x="1313595" y="57445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a:spLocks noChangeAspect="1"/>
            </p:cNvSpPr>
            <p:nvPr/>
          </p:nvSpPr>
          <p:spPr>
            <a:xfrm>
              <a:off x="3243809" y="61265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2254710" y="1973821"/>
            <a:ext cx="1470917" cy="1492114"/>
            <a:chOff x="2090074" y="4733469"/>
            <a:chExt cx="1470917" cy="1492114"/>
          </a:xfrm>
        </p:grpSpPr>
        <p:sp>
          <p:nvSpPr>
            <p:cNvPr id="155" name="Oval 154"/>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a:spLocks noChangeAspect="1"/>
            </p:cNvSpPr>
            <p:nvPr/>
          </p:nvSpPr>
          <p:spPr>
            <a:xfrm>
              <a:off x="2387552" y="473346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a:spLocks noChangeAspect="1"/>
            </p:cNvSpPr>
            <p:nvPr/>
          </p:nvSpPr>
          <p:spPr>
            <a:xfrm>
              <a:off x="3003440" y="48501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a:spLocks noChangeAspect="1"/>
            </p:cNvSpPr>
            <p:nvPr/>
          </p:nvSpPr>
          <p:spPr>
            <a:xfrm>
              <a:off x="2884031" y="49181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2433098" y="61145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2952102" y="5978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a:spLocks noChangeAspect="1"/>
            </p:cNvSpPr>
            <p:nvPr/>
          </p:nvSpPr>
          <p:spPr>
            <a:xfrm>
              <a:off x="2148341" y="52080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2500673" y="56322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a:spLocks noChangeAspect="1"/>
            </p:cNvSpPr>
            <p:nvPr/>
          </p:nvSpPr>
          <p:spPr>
            <a:xfrm>
              <a:off x="2743152" y="5390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2767497" y="55695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2196245" y="54270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a:spLocks noChangeAspect="1"/>
            </p:cNvSpPr>
            <p:nvPr/>
          </p:nvSpPr>
          <p:spPr>
            <a:xfrm>
              <a:off x="2894497" y="57720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a:spLocks noChangeAspect="1"/>
            </p:cNvSpPr>
            <p:nvPr/>
          </p:nvSpPr>
          <p:spPr>
            <a:xfrm>
              <a:off x="3205709" y="59614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0" name="Group 129"/>
          <p:cNvGrpSpPr/>
          <p:nvPr/>
        </p:nvGrpSpPr>
        <p:grpSpPr>
          <a:xfrm flipH="1" flipV="1">
            <a:off x="135795" y="1736492"/>
            <a:ext cx="1699428" cy="1905120"/>
            <a:chOff x="1861563" y="4531057"/>
            <a:chExt cx="1699428" cy="1905120"/>
          </a:xfrm>
        </p:grpSpPr>
        <p:sp>
          <p:nvSpPr>
            <p:cNvPr id="131" name="Oval 130"/>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1861563" y="46069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a:spLocks noChangeAspect="1"/>
            </p:cNvSpPr>
            <p:nvPr/>
          </p:nvSpPr>
          <p:spPr>
            <a:xfrm>
              <a:off x="25843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a:spLocks noChangeAspect="1"/>
            </p:cNvSpPr>
            <p:nvPr/>
          </p:nvSpPr>
          <p:spPr>
            <a:xfrm>
              <a:off x="278760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a:spLocks noChangeAspect="1"/>
            </p:cNvSpPr>
            <p:nvPr/>
          </p:nvSpPr>
          <p:spPr>
            <a:xfrm>
              <a:off x="3012210" y="45310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a:spLocks noChangeAspect="1"/>
            </p:cNvSpPr>
            <p:nvPr/>
          </p:nvSpPr>
          <p:spPr>
            <a:xfrm>
              <a:off x="3220643" y="58188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a:spLocks noChangeAspect="1"/>
            </p:cNvSpPr>
            <p:nvPr/>
          </p:nvSpPr>
          <p:spPr>
            <a:xfrm>
              <a:off x="2496598" y="620977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a:spLocks noChangeAspect="1"/>
            </p:cNvSpPr>
            <p:nvPr/>
          </p:nvSpPr>
          <p:spPr>
            <a:xfrm>
              <a:off x="3336972" y="48628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a:spLocks noChangeAspect="1"/>
            </p:cNvSpPr>
            <p:nvPr/>
          </p:nvSpPr>
          <p:spPr>
            <a:xfrm>
              <a:off x="2531947" y="59114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a:spLocks noChangeAspect="1"/>
            </p:cNvSpPr>
            <p:nvPr/>
          </p:nvSpPr>
          <p:spPr>
            <a:xfrm>
              <a:off x="2122941" y="50937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a:spLocks noChangeAspect="1"/>
            </p:cNvSpPr>
            <p:nvPr/>
          </p:nvSpPr>
          <p:spPr>
            <a:xfrm>
              <a:off x="2500673" y="56322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a:spLocks noChangeAspect="1"/>
            </p:cNvSpPr>
            <p:nvPr/>
          </p:nvSpPr>
          <p:spPr>
            <a:xfrm>
              <a:off x="20435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a:spLocks noChangeAspect="1"/>
            </p:cNvSpPr>
            <p:nvPr/>
          </p:nvSpPr>
          <p:spPr>
            <a:xfrm>
              <a:off x="2627797" y="46671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a:spLocks noChangeAspect="1"/>
            </p:cNvSpPr>
            <p:nvPr/>
          </p:nvSpPr>
          <p:spPr>
            <a:xfrm>
              <a:off x="3243809" y="46279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2" name="Group 251"/>
          <p:cNvGrpSpPr/>
          <p:nvPr/>
        </p:nvGrpSpPr>
        <p:grpSpPr>
          <a:xfrm flipH="1" flipV="1">
            <a:off x="6906157" y="1329825"/>
            <a:ext cx="1777496" cy="1800578"/>
            <a:chOff x="1783495" y="4727651"/>
            <a:chExt cx="1777496" cy="1800578"/>
          </a:xfrm>
        </p:grpSpPr>
        <p:sp>
          <p:nvSpPr>
            <p:cNvPr id="253" name="Oval 252"/>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a:spLocks noChangeAspect="1"/>
            </p:cNvSpPr>
            <p:nvPr/>
          </p:nvSpPr>
          <p:spPr>
            <a:xfrm>
              <a:off x="1861563" y="47847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a:spLocks noChangeAspect="1"/>
            </p:cNvSpPr>
            <p:nvPr/>
          </p:nvSpPr>
          <p:spPr>
            <a:xfrm>
              <a:off x="2298652" y="64208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a:spLocks noChangeAspect="1"/>
            </p:cNvSpPr>
            <p:nvPr/>
          </p:nvSpPr>
          <p:spPr>
            <a:xfrm>
              <a:off x="2923310" y="63471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a:spLocks noChangeAspect="1"/>
            </p:cNvSpPr>
            <p:nvPr/>
          </p:nvSpPr>
          <p:spPr>
            <a:xfrm>
              <a:off x="2433098" y="61145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a:spLocks noChangeAspect="1"/>
            </p:cNvSpPr>
            <p:nvPr/>
          </p:nvSpPr>
          <p:spPr>
            <a:xfrm>
              <a:off x="3336972" y="48628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a:spLocks noChangeAspect="1"/>
            </p:cNvSpPr>
            <p:nvPr/>
          </p:nvSpPr>
          <p:spPr>
            <a:xfrm>
              <a:off x="2034041" y="53096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a:spLocks noChangeAspect="1"/>
            </p:cNvSpPr>
            <p:nvPr/>
          </p:nvSpPr>
          <p:spPr>
            <a:xfrm>
              <a:off x="2643548" y="5616352"/>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a:spLocks noChangeAspect="1"/>
            </p:cNvSpPr>
            <p:nvPr/>
          </p:nvSpPr>
          <p:spPr>
            <a:xfrm>
              <a:off x="178349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a:spLocks noChangeAspect="1"/>
            </p:cNvSpPr>
            <p:nvPr/>
          </p:nvSpPr>
          <p:spPr>
            <a:xfrm>
              <a:off x="3472409" y="5466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7" name="Group 276"/>
          <p:cNvGrpSpPr/>
          <p:nvPr/>
        </p:nvGrpSpPr>
        <p:grpSpPr>
          <a:xfrm flipH="1">
            <a:off x="5265376" y="1930934"/>
            <a:ext cx="1917196" cy="1708526"/>
            <a:chOff x="1783495" y="4727651"/>
            <a:chExt cx="1917196" cy="1708526"/>
          </a:xfrm>
        </p:grpSpPr>
        <p:sp>
          <p:nvSpPr>
            <p:cNvPr id="278" name="Oval 277"/>
            <p:cNvSpPr>
              <a:spLocks noChangeAspect="1"/>
            </p:cNvSpPr>
            <p:nvPr/>
          </p:nvSpPr>
          <p:spPr>
            <a:xfrm>
              <a:off x="2501852" y="49965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a:spLocks noChangeAspect="1"/>
            </p:cNvSpPr>
            <p:nvPr/>
          </p:nvSpPr>
          <p:spPr>
            <a:xfrm>
              <a:off x="1861563" y="47847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a:spLocks noChangeAspect="1"/>
            </p:cNvSpPr>
            <p:nvPr/>
          </p:nvSpPr>
          <p:spPr>
            <a:xfrm>
              <a:off x="3016140" y="50660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a:spLocks noChangeAspect="1"/>
            </p:cNvSpPr>
            <p:nvPr/>
          </p:nvSpPr>
          <p:spPr>
            <a:xfrm>
              <a:off x="2433098" y="58351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a:spLocks noChangeAspect="1"/>
            </p:cNvSpPr>
            <p:nvPr/>
          </p:nvSpPr>
          <p:spPr>
            <a:xfrm>
              <a:off x="3540172" y="50660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a:spLocks noChangeAspect="1"/>
            </p:cNvSpPr>
            <p:nvPr/>
          </p:nvSpPr>
          <p:spPr>
            <a:xfrm>
              <a:off x="2186441" y="53096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a:spLocks noChangeAspect="1"/>
            </p:cNvSpPr>
            <p:nvPr/>
          </p:nvSpPr>
          <p:spPr>
            <a:xfrm>
              <a:off x="2643548" y="5616352"/>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a:spLocks noChangeAspect="1"/>
            </p:cNvSpPr>
            <p:nvPr/>
          </p:nvSpPr>
          <p:spPr>
            <a:xfrm>
              <a:off x="2538897" y="54153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a:spLocks noChangeAspect="1"/>
            </p:cNvSpPr>
            <p:nvPr/>
          </p:nvSpPr>
          <p:spPr>
            <a:xfrm>
              <a:off x="2830997" y="56457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a:spLocks noChangeAspect="1"/>
            </p:cNvSpPr>
            <p:nvPr/>
          </p:nvSpPr>
          <p:spPr>
            <a:xfrm>
              <a:off x="178349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a:spLocks noChangeAspect="1"/>
            </p:cNvSpPr>
            <p:nvPr/>
          </p:nvSpPr>
          <p:spPr>
            <a:xfrm>
              <a:off x="3046897" y="53783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a:spLocks noChangeAspect="1"/>
            </p:cNvSpPr>
            <p:nvPr/>
          </p:nvSpPr>
          <p:spPr>
            <a:xfrm>
              <a:off x="3243809" y="5974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a:spLocks noChangeAspect="1"/>
            </p:cNvSpPr>
            <p:nvPr/>
          </p:nvSpPr>
          <p:spPr>
            <a:xfrm>
              <a:off x="3614467" y="54158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2" name="Group 301"/>
          <p:cNvGrpSpPr/>
          <p:nvPr/>
        </p:nvGrpSpPr>
        <p:grpSpPr>
          <a:xfrm flipV="1">
            <a:off x="3288817" y="1716038"/>
            <a:ext cx="2217859" cy="1769846"/>
            <a:chOff x="1518574" y="4882231"/>
            <a:chExt cx="2217859" cy="1769846"/>
          </a:xfrm>
        </p:grpSpPr>
        <p:sp>
          <p:nvSpPr>
            <p:cNvPr id="303" name="Oval 302"/>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a:spLocks noChangeAspect="1"/>
            </p:cNvSpPr>
            <p:nvPr/>
          </p:nvSpPr>
          <p:spPr>
            <a:xfrm>
              <a:off x="1785363" y="51276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a:spLocks noChangeAspect="1"/>
            </p:cNvSpPr>
            <p:nvPr/>
          </p:nvSpPr>
          <p:spPr>
            <a:xfrm>
              <a:off x="3016140" y="50660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a:spLocks noChangeAspect="1"/>
            </p:cNvSpPr>
            <p:nvPr/>
          </p:nvSpPr>
          <p:spPr>
            <a:xfrm>
              <a:off x="2705052" y="60887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a:spLocks noChangeAspect="1"/>
            </p:cNvSpPr>
            <p:nvPr/>
          </p:nvSpPr>
          <p:spPr>
            <a:xfrm>
              <a:off x="3036431" y="54134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a:spLocks noChangeAspect="1"/>
            </p:cNvSpPr>
            <p:nvPr/>
          </p:nvSpPr>
          <p:spPr>
            <a:xfrm>
              <a:off x="3537998" y="58224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a:spLocks noChangeAspect="1"/>
            </p:cNvSpPr>
            <p:nvPr/>
          </p:nvSpPr>
          <p:spPr>
            <a:xfrm>
              <a:off x="3578272" y="52946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a:spLocks noChangeAspect="1"/>
            </p:cNvSpPr>
            <p:nvPr/>
          </p:nvSpPr>
          <p:spPr>
            <a:xfrm>
              <a:off x="2646247" y="63559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a:spLocks noChangeAspect="1"/>
            </p:cNvSpPr>
            <p:nvPr/>
          </p:nvSpPr>
          <p:spPr>
            <a:xfrm>
              <a:off x="2034041" y="53096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a:spLocks noChangeAspect="1"/>
            </p:cNvSpPr>
            <p:nvPr/>
          </p:nvSpPr>
          <p:spPr>
            <a:xfrm>
              <a:off x="3392848" y="5692552"/>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a:spLocks noChangeAspect="1"/>
            </p:cNvSpPr>
            <p:nvPr/>
          </p:nvSpPr>
          <p:spPr>
            <a:xfrm>
              <a:off x="15185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a:spLocks noChangeAspect="1"/>
            </p:cNvSpPr>
            <p:nvPr/>
          </p:nvSpPr>
          <p:spPr>
            <a:xfrm>
              <a:off x="3618397" y="5466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a:spLocks noChangeAspect="1"/>
            </p:cNvSpPr>
            <p:nvPr/>
          </p:nvSpPr>
          <p:spPr>
            <a:xfrm>
              <a:off x="2996097" y="60902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a:spLocks noChangeAspect="1"/>
            </p:cNvSpPr>
            <p:nvPr/>
          </p:nvSpPr>
          <p:spPr>
            <a:xfrm>
              <a:off x="2266095" y="6544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a:spLocks noChangeAspect="1"/>
            </p:cNvSpPr>
            <p:nvPr/>
          </p:nvSpPr>
          <p:spPr>
            <a:xfrm>
              <a:off x="3046897" y="5238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a:spLocks noChangeAspect="1"/>
            </p:cNvSpPr>
            <p:nvPr/>
          </p:nvSpPr>
          <p:spPr>
            <a:xfrm>
              <a:off x="3342534" y="52158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a:spLocks noChangeAspect="1"/>
            </p:cNvSpPr>
            <p:nvPr/>
          </p:nvSpPr>
          <p:spPr>
            <a:xfrm>
              <a:off x="2416199" y="63975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a:spLocks noChangeAspect="1"/>
            </p:cNvSpPr>
            <p:nvPr/>
          </p:nvSpPr>
          <p:spPr>
            <a:xfrm>
              <a:off x="3650209" y="56439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a:spLocks noChangeAspect="1"/>
            </p:cNvSpPr>
            <p:nvPr/>
          </p:nvSpPr>
          <p:spPr>
            <a:xfrm>
              <a:off x="3474767" y="55174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7" name="Group 326"/>
          <p:cNvGrpSpPr/>
          <p:nvPr/>
        </p:nvGrpSpPr>
        <p:grpSpPr>
          <a:xfrm flipV="1">
            <a:off x="3324131" y="1791964"/>
            <a:ext cx="1955333" cy="1515846"/>
            <a:chOff x="1709163" y="4882231"/>
            <a:chExt cx="1955333" cy="1515846"/>
          </a:xfrm>
        </p:grpSpPr>
        <p:sp>
          <p:nvSpPr>
            <p:cNvPr id="328" name="Oval 327"/>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a:spLocks noChangeAspect="1"/>
            </p:cNvSpPr>
            <p:nvPr/>
          </p:nvSpPr>
          <p:spPr>
            <a:xfrm>
              <a:off x="1709163" y="54451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a:spLocks noChangeAspect="1"/>
            </p:cNvSpPr>
            <p:nvPr/>
          </p:nvSpPr>
          <p:spPr>
            <a:xfrm>
              <a:off x="2851040" y="50660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p:cNvSpPr>
              <a:spLocks noChangeAspect="1"/>
            </p:cNvSpPr>
            <p:nvPr/>
          </p:nvSpPr>
          <p:spPr>
            <a:xfrm>
              <a:off x="2706231" y="55785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p:cNvSpPr>
              <a:spLocks noChangeAspect="1"/>
            </p:cNvSpPr>
            <p:nvPr/>
          </p:nvSpPr>
          <p:spPr>
            <a:xfrm>
              <a:off x="3291610" y="5559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a:spLocks noChangeAspect="1"/>
            </p:cNvSpPr>
            <p:nvPr/>
          </p:nvSpPr>
          <p:spPr>
            <a:xfrm>
              <a:off x="3537998" y="58224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a:spLocks noChangeAspect="1"/>
            </p:cNvSpPr>
            <p:nvPr/>
          </p:nvSpPr>
          <p:spPr>
            <a:xfrm>
              <a:off x="3578272" y="52946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a:spLocks noChangeAspect="1"/>
            </p:cNvSpPr>
            <p:nvPr/>
          </p:nvSpPr>
          <p:spPr>
            <a:xfrm>
              <a:off x="2646247" y="50351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a:spLocks noChangeAspect="1"/>
            </p:cNvSpPr>
            <p:nvPr/>
          </p:nvSpPr>
          <p:spPr>
            <a:xfrm>
              <a:off x="1881641" y="52334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a:spLocks noChangeAspect="1"/>
            </p:cNvSpPr>
            <p:nvPr/>
          </p:nvSpPr>
          <p:spPr>
            <a:xfrm>
              <a:off x="3392848" y="5692552"/>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a:spLocks noChangeAspect="1"/>
            </p:cNvSpPr>
            <p:nvPr/>
          </p:nvSpPr>
          <p:spPr>
            <a:xfrm>
              <a:off x="2013874" y="60024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a:spLocks noChangeAspect="1"/>
            </p:cNvSpPr>
            <p:nvPr/>
          </p:nvSpPr>
          <p:spPr>
            <a:xfrm>
              <a:off x="2449997" y="60884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a:spLocks noChangeAspect="1"/>
            </p:cNvSpPr>
            <p:nvPr/>
          </p:nvSpPr>
          <p:spPr>
            <a:xfrm>
              <a:off x="2996097" y="60902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a:spLocks noChangeAspect="1"/>
            </p:cNvSpPr>
            <p:nvPr/>
          </p:nvSpPr>
          <p:spPr>
            <a:xfrm>
              <a:off x="2329595" y="6290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a:spLocks noChangeAspect="1"/>
            </p:cNvSpPr>
            <p:nvPr/>
          </p:nvSpPr>
          <p:spPr>
            <a:xfrm>
              <a:off x="3046897" y="5238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a:spLocks noChangeAspect="1"/>
            </p:cNvSpPr>
            <p:nvPr/>
          </p:nvSpPr>
          <p:spPr>
            <a:xfrm>
              <a:off x="3342534" y="52158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a:spLocks noChangeAspect="1"/>
            </p:cNvSpPr>
            <p:nvPr/>
          </p:nvSpPr>
          <p:spPr>
            <a:xfrm>
              <a:off x="3358109" y="59233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a:spLocks noChangeAspect="1"/>
            </p:cNvSpPr>
            <p:nvPr/>
          </p:nvSpPr>
          <p:spPr>
            <a:xfrm>
              <a:off x="3474767" y="55174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2" name="Group 351"/>
          <p:cNvGrpSpPr/>
          <p:nvPr/>
        </p:nvGrpSpPr>
        <p:grpSpPr>
          <a:xfrm flipH="1" flipV="1">
            <a:off x="575290" y="1291075"/>
            <a:ext cx="1839128" cy="2235320"/>
            <a:chOff x="1861563" y="4200857"/>
            <a:chExt cx="1839128" cy="2235320"/>
          </a:xfrm>
        </p:grpSpPr>
        <p:sp>
          <p:nvSpPr>
            <p:cNvPr id="353" name="Oval 352"/>
            <p:cNvSpPr>
              <a:spLocks noChangeAspect="1"/>
            </p:cNvSpPr>
            <p:nvPr/>
          </p:nvSpPr>
          <p:spPr>
            <a:xfrm>
              <a:off x="20446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a:spLocks noChangeAspect="1"/>
            </p:cNvSpPr>
            <p:nvPr/>
          </p:nvSpPr>
          <p:spPr>
            <a:xfrm>
              <a:off x="1861563" y="47847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p:cNvSpPr>
              <a:spLocks noChangeAspect="1"/>
            </p:cNvSpPr>
            <p:nvPr/>
          </p:nvSpPr>
          <p:spPr>
            <a:xfrm>
              <a:off x="2546240" y="43421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a:spLocks noChangeAspect="1"/>
            </p:cNvSpPr>
            <p:nvPr/>
          </p:nvSpPr>
          <p:spPr>
            <a:xfrm>
              <a:off x="278760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p:cNvSpPr>
              <a:spLocks noChangeAspect="1"/>
            </p:cNvSpPr>
            <p:nvPr/>
          </p:nvSpPr>
          <p:spPr>
            <a:xfrm>
              <a:off x="2923310" y="4200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a:spLocks noChangeAspect="1"/>
            </p:cNvSpPr>
            <p:nvPr/>
          </p:nvSpPr>
          <p:spPr>
            <a:xfrm>
              <a:off x="2908252" y="48695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Oval 358"/>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Oval 359"/>
            <p:cNvSpPr>
              <a:spLocks noChangeAspect="1"/>
            </p:cNvSpPr>
            <p:nvPr/>
          </p:nvSpPr>
          <p:spPr>
            <a:xfrm>
              <a:off x="3431310" y="6194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Oval 360"/>
            <p:cNvSpPr>
              <a:spLocks noChangeAspect="1"/>
            </p:cNvSpPr>
            <p:nvPr/>
          </p:nvSpPr>
          <p:spPr>
            <a:xfrm>
              <a:off x="3550843" y="48028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p:cNvSpPr>
              <a:spLocks noChangeAspect="1"/>
            </p:cNvSpPr>
            <p:nvPr/>
          </p:nvSpPr>
          <p:spPr>
            <a:xfrm>
              <a:off x="2496598" y="620977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a:spLocks noChangeAspect="1"/>
            </p:cNvSpPr>
            <p:nvPr/>
          </p:nvSpPr>
          <p:spPr>
            <a:xfrm>
              <a:off x="3336972" y="48628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Oval 363"/>
            <p:cNvSpPr>
              <a:spLocks noChangeAspect="1"/>
            </p:cNvSpPr>
            <p:nvPr/>
          </p:nvSpPr>
          <p:spPr>
            <a:xfrm>
              <a:off x="2062047" y="57717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a:spLocks noChangeAspect="1"/>
            </p:cNvSpPr>
            <p:nvPr/>
          </p:nvSpPr>
          <p:spPr>
            <a:xfrm>
              <a:off x="2122941" y="50937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Oval 365"/>
            <p:cNvSpPr>
              <a:spLocks noChangeAspect="1"/>
            </p:cNvSpPr>
            <p:nvPr/>
          </p:nvSpPr>
          <p:spPr>
            <a:xfrm>
              <a:off x="2500673" y="56322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a:spLocks noChangeAspect="1"/>
            </p:cNvSpPr>
            <p:nvPr/>
          </p:nvSpPr>
          <p:spPr>
            <a:xfrm>
              <a:off x="2217074" y="55452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Oval 369"/>
            <p:cNvSpPr>
              <a:spLocks noChangeAspect="1"/>
            </p:cNvSpPr>
            <p:nvPr/>
          </p:nvSpPr>
          <p:spPr>
            <a:xfrm>
              <a:off x="2691297" y="63188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Oval 370"/>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p:cNvSpPr>
              <a:spLocks noChangeAspect="1"/>
            </p:cNvSpPr>
            <p:nvPr/>
          </p:nvSpPr>
          <p:spPr>
            <a:xfrm>
              <a:off x="2615097" y="45147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Oval 372"/>
            <p:cNvSpPr>
              <a:spLocks noChangeAspect="1"/>
            </p:cNvSpPr>
            <p:nvPr/>
          </p:nvSpPr>
          <p:spPr>
            <a:xfrm>
              <a:off x="3266334" y="4720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Oval 373"/>
            <p:cNvSpPr>
              <a:spLocks noChangeAspect="1"/>
            </p:cNvSpPr>
            <p:nvPr/>
          </p:nvSpPr>
          <p:spPr>
            <a:xfrm>
              <a:off x="1920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p:cNvSpPr>
              <a:spLocks noChangeAspect="1"/>
            </p:cNvSpPr>
            <p:nvPr/>
          </p:nvSpPr>
          <p:spPr>
            <a:xfrm>
              <a:off x="3243809" y="62408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Oval 375"/>
            <p:cNvSpPr>
              <a:spLocks noChangeAspect="1"/>
            </p:cNvSpPr>
            <p:nvPr/>
          </p:nvSpPr>
          <p:spPr>
            <a:xfrm>
              <a:off x="3614467" y="57841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7" name="Group 376"/>
          <p:cNvGrpSpPr/>
          <p:nvPr/>
        </p:nvGrpSpPr>
        <p:grpSpPr>
          <a:xfrm flipH="1" flipV="1">
            <a:off x="135795" y="1263834"/>
            <a:ext cx="1940728" cy="2047578"/>
            <a:chOff x="1620263" y="4327857"/>
            <a:chExt cx="1940728" cy="2047578"/>
          </a:xfrm>
        </p:grpSpPr>
        <p:sp>
          <p:nvSpPr>
            <p:cNvPr id="378" name="Oval 377"/>
            <p:cNvSpPr>
              <a:spLocks noChangeAspect="1"/>
            </p:cNvSpPr>
            <p:nvPr/>
          </p:nvSpPr>
          <p:spPr>
            <a:xfrm>
              <a:off x="2108152" y="5110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p:cNvSpPr>
              <a:spLocks noChangeAspect="1"/>
            </p:cNvSpPr>
            <p:nvPr/>
          </p:nvSpPr>
          <p:spPr>
            <a:xfrm>
              <a:off x="1620263" y="49752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p:cNvSpPr>
              <a:spLocks noChangeAspect="1"/>
            </p:cNvSpPr>
            <p:nvPr/>
          </p:nvSpPr>
          <p:spPr>
            <a:xfrm>
              <a:off x="25843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Oval 380"/>
            <p:cNvSpPr>
              <a:spLocks noChangeAspect="1"/>
            </p:cNvSpPr>
            <p:nvPr/>
          </p:nvSpPr>
          <p:spPr>
            <a:xfrm>
              <a:off x="2787602" y="60017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Oval 381"/>
            <p:cNvSpPr>
              <a:spLocks noChangeAspect="1"/>
            </p:cNvSpPr>
            <p:nvPr/>
          </p:nvSpPr>
          <p:spPr>
            <a:xfrm>
              <a:off x="2758210" y="4327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Oval 382"/>
            <p:cNvSpPr>
              <a:spLocks noChangeAspect="1"/>
            </p:cNvSpPr>
            <p:nvPr/>
          </p:nvSpPr>
          <p:spPr>
            <a:xfrm>
              <a:off x="3174952" y="5872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Oval 383"/>
            <p:cNvSpPr>
              <a:spLocks noChangeAspect="1"/>
            </p:cNvSpPr>
            <p:nvPr/>
          </p:nvSpPr>
          <p:spPr>
            <a:xfrm>
              <a:off x="3036431" y="48927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Oval 385"/>
            <p:cNvSpPr>
              <a:spLocks noChangeAspect="1"/>
            </p:cNvSpPr>
            <p:nvPr/>
          </p:nvSpPr>
          <p:spPr>
            <a:xfrm>
              <a:off x="3411143" y="51203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Oval 386"/>
            <p:cNvSpPr>
              <a:spLocks noChangeAspect="1"/>
            </p:cNvSpPr>
            <p:nvPr/>
          </p:nvSpPr>
          <p:spPr>
            <a:xfrm>
              <a:off x="2496598" y="620977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Oval 387"/>
            <p:cNvSpPr>
              <a:spLocks noChangeAspect="1"/>
            </p:cNvSpPr>
            <p:nvPr/>
          </p:nvSpPr>
          <p:spPr>
            <a:xfrm>
              <a:off x="3336972" y="48628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a:spLocks noChangeAspect="1"/>
            </p:cNvSpPr>
            <p:nvPr/>
          </p:nvSpPr>
          <p:spPr>
            <a:xfrm>
              <a:off x="2531947" y="59114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Oval 389"/>
            <p:cNvSpPr>
              <a:spLocks noChangeAspect="1"/>
            </p:cNvSpPr>
            <p:nvPr/>
          </p:nvSpPr>
          <p:spPr>
            <a:xfrm>
              <a:off x="1754641" y="51699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Oval 390"/>
            <p:cNvSpPr>
              <a:spLocks noChangeAspect="1"/>
            </p:cNvSpPr>
            <p:nvPr/>
          </p:nvSpPr>
          <p:spPr>
            <a:xfrm>
              <a:off x="2907073" y="58354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a:spLocks noChangeAspect="1"/>
            </p:cNvSpPr>
            <p:nvPr/>
          </p:nvSpPr>
          <p:spPr>
            <a:xfrm>
              <a:off x="2280574" y="57865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Oval 392"/>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Oval 393"/>
            <p:cNvSpPr>
              <a:spLocks noChangeAspect="1"/>
            </p:cNvSpPr>
            <p:nvPr/>
          </p:nvSpPr>
          <p:spPr>
            <a:xfrm>
              <a:off x="2335697" y="62154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Oval 394"/>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Oval 395"/>
            <p:cNvSpPr>
              <a:spLocks noChangeAspect="1"/>
            </p:cNvSpPr>
            <p:nvPr/>
          </p:nvSpPr>
          <p:spPr>
            <a:xfrm>
              <a:off x="2005745" y="62271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Oval 396"/>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Oval 397"/>
            <p:cNvSpPr>
              <a:spLocks noChangeAspect="1"/>
            </p:cNvSpPr>
            <p:nvPr/>
          </p:nvSpPr>
          <p:spPr>
            <a:xfrm>
              <a:off x="2999634" y="53174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Oval 398"/>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Oval 399"/>
            <p:cNvSpPr>
              <a:spLocks noChangeAspect="1"/>
            </p:cNvSpPr>
            <p:nvPr/>
          </p:nvSpPr>
          <p:spPr>
            <a:xfrm>
              <a:off x="3243809" y="61265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8" name="Content Placeholder 8"/>
          <p:cNvSpPr>
            <a:spLocks noGrp="1"/>
          </p:cNvSpPr>
          <p:nvPr>
            <p:ph idx="1"/>
          </p:nvPr>
        </p:nvSpPr>
        <p:spPr>
          <a:xfrm>
            <a:off x="486525" y="4622800"/>
            <a:ext cx="7936039" cy="819884"/>
          </a:xfrm>
        </p:spPr>
        <p:txBody>
          <a:bodyPr>
            <a:normAutofit fontScale="92500" lnSpcReduction="20000"/>
          </a:bodyPr>
          <a:lstStyle/>
          <a:p>
            <a:pPr>
              <a:buFont typeface="Lucida Grande"/>
              <a:buChar char="→"/>
            </a:pPr>
            <a:r>
              <a:rPr lang="en-US" sz="2000" b="1" dirty="0">
                <a:solidFill>
                  <a:srgbClr val="0055A0"/>
                </a:solidFill>
                <a:latin typeface="+mj-lt"/>
              </a:rPr>
              <a:t>After several turns (passages through the electron cloud), the “perturbation” in the head motion transfers to the bunch tail, and its amplitude may grow under some conditions </a:t>
            </a:r>
          </a:p>
        </p:txBody>
      </p:sp>
      <p:sp>
        <p:nvSpPr>
          <p:cNvPr id="411"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54</a:t>
            </a:fld>
            <a:endParaRPr lang="en-US" dirty="0">
              <a:solidFill>
                <a:srgbClr val="0055A0">
                  <a:tint val="75000"/>
                </a:srgbClr>
              </a:solidFill>
              <a:latin typeface="Arial"/>
            </a:endParaRPr>
          </a:p>
        </p:txBody>
      </p:sp>
      <p:sp>
        <p:nvSpPr>
          <p:cNvPr id="3" name="Footer Placeholder 2"/>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32533310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Freeform 401"/>
          <p:cNvSpPr/>
          <p:nvPr/>
        </p:nvSpPr>
        <p:spPr>
          <a:xfrm>
            <a:off x="1454788" y="1659467"/>
            <a:ext cx="6477000" cy="1662545"/>
          </a:xfrm>
          <a:custGeom>
            <a:avLst/>
            <a:gdLst>
              <a:gd name="connsiteX0" fmla="*/ 365606 w 6477000"/>
              <a:gd name="connsiteY0" fmla="*/ 937106 h 1662545"/>
              <a:gd name="connsiteX1" fmla="*/ 2316788 w 6477000"/>
              <a:gd name="connsiteY1" fmla="*/ 1924 h 1662545"/>
              <a:gd name="connsiteX2" fmla="*/ 4314151 w 6477000"/>
              <a:gd name="connsiteY2" fmla="*/ 925560 h 1662545"/>
              <a:gd name="connsiteX3" fmla="*/ 5942060 w 6477000"/>
              <a:gd name="connsiteY3" fmla="*/ 509924 h 1662545"/>
              <a:gd name="connsiteX4" fmla="*/ 6265333 w 6477000"/>
              <a:gd name="connsiteY4" fmla="*/ 925560 h 1662545"/>
              <a:gd name="connsiteX5" fmla="*/ 4672060 w 6477000"/>
              <a:gd name="connsiteY5" fmla="*/ 1514378 h 1662545"/>
              <a:gd name="connsiteX6" fmla="*/ 2894060 w 6477000"/>
              <a:gd name="connsiteY6" fmla="*/ 821651 h 1662545"/>
              <a:gd name="connsiteX7" fmla="*/ 885151 w 6477000"/>
              <a:gd name="connsiteY7" fmla="*/ 1549015 h 1662545"/>
              <a:gd name="connsiteX8" fmla="*/ 123151 w 6477000"/>
              <a:gd name="connsiteY8" fmla="*/ 1502833 h 1662545"/>
              <a:gd name="connsiteX9" fmla="*/ 365606 w 6477000"/>
              <a:gd name="connsiteY9" fmla="*/ 937106 h 166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77000" h="1662545">
                <a:moveTo>
                  <a:pt x="365606" y="937106"/>
                </a:moveTo>
                <a:cubicBezTo>
                  <a:pt x="731212" y="686955"/>
                  <a:pt x="1658697" y="3848"/>
                  <a:pt x="2316788" y="1924"/>
                </a:cubicBezTo>
                <a:cubicBezTo>
                  <a:pt x="2974879" y="0"/>
                  <a:pt x="3709939" y="840893"/>
                  <a:pt x="4314151" y="925560"/>
                </a:cubicBezTo>
                <a:cubicBezTo>
                  <a:pt x="4918363" y="1010227"/>
                  <a:pt x="5616863" y="509924"/>
                  <a:pt x="5942060" y="509924"/>
                </a:cubicBezTo>
                <a:cubicBezTo>
                  <a:pt x="6267257" y="509924"/>
                  <a:pt x="6477000" y="758151"/>
                  <a:pt x="6265333" y="925560"/>
                </a:cubicBezTo>
                <a:cubicBezTo>
                  <a:pt x="6053666" y="1092969"/>
                  <a:pt x="5233939" y="1531696"/>
                  <a:pt x="4672060" y="1514378"/>
                </a:cubicBezTo>
                <a:cubicBezTo>
                  <a:pt x="4110181" y="1497060"/>
                  <a:pt x="3525211" y="815878"/>
                  <a:pt x="2894060" y="821651"/>
                </a:cubicBezTo>
                <a:cubicBezTo>
                  <a:pt x="2262909" y="827424"/>
                  <a:pt x="1346969" y="1435485"/>
                  <a:pt x="885151" y="1549015"/>
                </a:cubicBezTo>
                <a:cubicBezTo>
                  <a:pt x="423333" y="1662545"/>
                  <a:pt x="209742" y="1606742"/>
                  <a:pt x="123151" y="1502833"/>
                </a:cubicBezTo>
                <a:cubicBezTo>
                  <a:pt x="36560" y="1398924"/>
                  <a:pt x="0" y="1187258"/>
                  <a:pt x="365606" y="937106"/>
                </a:cubicBezTo>
                <a:close/>
              </a:path>
            </a:pathLst>
          </a:custGeom>
          <a:solidFill>
            <a:schemeClr val="dk1">
              <a:alpha val="64000"/>
            </a:schemeClr>
          </a:solidFill>
          <a:ln>
            <a:noFill/>
            <a:headEnd type="none" w="med" len="med"/>
            <a:tailEnd type="none" w="med" len="med"/>
          </a:ln>
          <a:effectLst>
            <a:glow rad="635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pPr lvl="0" defTabSz="914400" fontAlgn="base">
              <a:spcAft>
                <a:spcPct val="0"/>
              </a:spcAft>
              <a:defRPr/>
            </a:pPr>
            <a:r>
              <a:rPr lang="en-US" sz="3200" kern="0" dirty="0" smtClean="0">
                <a:solidFill>
                  <a:srgbClr val="0055A0"/>
                </a:solidFill>
              </a:rPr>
              <a:t>Transverse beam instability</a:t>
            </a:r>
            <a:br>
              <a:rPr lang="en-US" sz="3200" kern="0" dirty="0" smtClean="0">
                <a:solidFill>
                  <a:srgbClr val="0055A0"/>
                </a:solidFill>
              </a:rPr>
            </a:br>
            <a:r>
              <a:rPr lang="en-US" sz="3200" kern="0" dirty="0" smtClean="0">
                <a:solidFill>
                  <a:srgbClr val="0055A0"/>
                </a:solidFill>
              </a:rPr>
              <a:t>Single bunch mechanism</a:t>
            </a:r>
            <a:endParaRPr lang="en-US" sz="4000" kern="0" dirty="0">
              <a:solidFill>
                <a:srgbClr val="0055A0"/>
              </a:solidFill>
            </a:endParaRPr>
          </a:p>
        </p:txBody>
      </p:sp>
      <p:sp>
        <p:nvSpPr>
          <p:cNvPr id="8" name="Content Placeholder 8"/>
          <p:cNvSpPr>
            <a:spLocks noGrp="1"/>
          </p:cNvSpPr>
          <p:nvPr>
            <p:ph idx="1"/>
          </p:nvPr>
        </p:nvSpPr>
        <p:spPr>
          <a:xfrm>
            <a:off x="495138" y="4606076"/>
            <a:ext cx="8229600" cy="588224"/>
          </a:xfrm>
        </p:spPr>
        <p:txBody>
          <a:bodyPr>
            <a:normAutofit fontScale="92500" lnSpcReduction="20000"/>
          </a:bodyPr>
          <a:lstStyle/>
          <a:p>
            <a:pPr>
              <a:buSzPct val="100000"/>
              <a:buFont typeface="Lucida Grande"/>
              <a:buChar char="→"/>
            </a:pPr>
            <a:r>
              <a:rPr lang="en-US" sz="2000" b="1" dirty="0" smtClean="0">
                <a:solidFill>
                  <a:srgbClr val="0055A0"/>
                </a:solidFill>
                <a:latin typeface="+mj-lt"/>
              </a:rPr>
              <a:t>After </a:t>
            </a:r>
            <a:r>
              <a:rPr lang="en-US" sz="2000" b="1" dirty="0">
                <a:solidFill>
                  <a:srgbClr val="0055A0"/>
                </a:solidFill>
                <a:latin typeface="+mj-lt"/>
              </a:rPr>
              <a:t>a number of turns much larger than the synchrotron period, the unstable coherent motion has propagated to the whole </a:t>
            </a:r>
            <a:r>
              <a:rPr lang="en-US" sz="2000" b="1" dirty="0" smtClean="0">
                <a:solidFill>
                  <a:srgbClr val="0055A0"/>
                </a:solidFill>
                <a:latin typeface="+mj-lt"/>
              </a:rPr>
              <a:t>bunch</a:t>
            </a:r>
            <a:endParaRPr lang="en-US" sz="2000" b="1" dirty="0">
              <a:solidFill>
                <a:srgbClr val="0055A0"/>
              </a:solidFill>
              <a:latin typeface="+mj-lt"/>
            </a:endParaRPr>
          </a:p>
        </p:txBody>
      </p:sp>
      <p:cxnSp>
        <p:nvCxnSpPr>
          <p:cNvPr id="10" name="Straight Connector 9"/>
          <p:cNvCxnSpPr/>
          <p:nvPr/>
        </p:nvCxnSpPr>
        <p:spPr>
          <a:xfrm>
            <a:off x="242153" y="1262062"/>
            <a:ext cx="8686800" cy="1588"/>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42153" y="4075536"/>
            <a:ext cx="8686800" cy="1588"/>
          </a:xfrm>
          <a:prstGeom prst="line">
            <a:avLst/>
          </a:prstGeom>
          <a:ln>
            <a:solidFill>
              <a:srgbClr val="4D4D4D"/>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8446348" y="2680187"/>
            <a:ext cx="293561" cy="307777"/>
          </a:xfrm>
          <a:prstGeom prst="rect">
            <a:avLst/>
          </a:prstGeom>
          <a:noFill/>
        </p:spPr>
        <p:txBody>
          <a:bodyPr wrap="square" rtlCol="0">
            <a:spAutoFit/>
          </a:bodyPr>
          <a:lstStyle/>
          <a:p>
            <a:r>
              <a:rPr lang="en-US" sz="1400" i="1" dirty="0" err="1" smtClean="0"/>
              <a:t>s</a:t>
            </a:r>
            <a:endParaRPr lang="en-US" sz="1400" i="1" dirty="0"/>
          </a:p>
        </p:txBody>
      </p:sp>
      <p:sp>
        <p:nvSpPr>
          <p:cNvPr id="27" name="TextBox 26"/>
          <p:cNvSpPr txBox="1"/>
          <p:nvPr/>
        </p:nvSpPr>
        <p:spPr>
          <a:xfrm>
            <a:off x="5576454" y="1567872"/>
            <a:ext cx="308611" cy="307777"/>
          </a:xfrm>
          <a:prstGeom prst="rect">
            <a:avLst/>
          </a:prstGeom>
          <a:noFill/>
        </p:spPr>
        <p:txBody>
          <a:bodyPr wrap="none" rtlCol="0">
            <a:spAutoFit/>
          </a:bodyPr>
          <a:lstStyle/>
          <a:p>
            <a:r>
              <a:rPr lang="en-US" sz="1400" i="1" dirty="0" err="1" smtClean="0"/>
              <a:t>y</a:t>
            </a:r>
            <a:endParaRPr lang="en-US" sz="1400" i="1" dirty="0"/>
          </a:p>
        </p:txBody>
      </p:sp>
      <p:cxnSp>
        <p:nvCxnSpPr>
          <p:cNvPr id="23" name="Straight Arrow Connector 22"/>
          <p:cNvCxnSpPr/>
          <p:nvPr/>
        </p:nvCxnSpPr>
        <p:spPr>
          <a:xfrm>
            <a:off x="5807364" y="2778557"/>
            <a:ext cx="2985353" cy="1588"/>
          </a:xfrm>
          <a:prstGeom prst="straightConnector1">
            <a:avLst/>
          </a:prstGeom>
          <a:ln w="9525"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flipH="1" flipV="1">
            <a:off x="5183365" y="2154558"/>
            <a:ext cx="1249586" cy="1588"/>
          </a:xfrm>
          <a:prstGeom prst="straightConnector1">
            <a:avLst/>
          </a:prstGeom>
          <a:ln w="9525"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169662" y="1367618"/>
            <a:ext cx="1555246" cy="1708526"/>
            <a:chOff x="2005745" y="4727651"/>
            <a:chExt cx="1555246" cy="1708526"/>
          </a:xfrm>
        </p:grpSpPr>
        <p:sp>
          <p:nvSpPr>
            <p:cNvPr id="102" name="Oval 101"/>
            <p:cNvSpPr>
              <a:spLocks noChangeAspect="1"/>
            </p:cNvSpPr>
            <p:nvPr/>
          </p:nvSpPr>
          <p:spPr>
            <a:xfrm>
              <a:off x="2235152" y="58474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a:spLocks noChangeAspect="1"/>
            </p:cNvSpPr>
            <p:nvPr/>
          </p:nvSpPr>
          <p:spPr>
            <a:xfrm>
              <a:off x="2387552" y="543196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2433098" y="61145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2952102" y="5978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2034041" y="53096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a:spLocks noChangeAspect="1"/>
            </p:cNvSpPr>
            <p:nvPr/>
          </p:nvSpPr>
          <p:spPr>
            <a:xfrm>
              <a:off x="2500673" y="56322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a:spLocks noChangeAspect="1"/>
            </p:cNvSpPr>
            <p:nvPr/>
          </p:nvSpPr>
          <p:spPr>
            <a:xfrm>
              <a:off x="3243809" y="61265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flipH="1" flipV="1">
            <a:off x="4747034" y="1575334"/>
            <a:ext cx="2537138" cy="1708526"/>
            <a:chOff x="1783495" y="4727651"/>
            <a:chExt cx="2537138" cy="1708526"/>
          </a:xfrm>
        </p:grpSpPr>
        <p:sp>
          <p:nvSpPr>
            <p:cNvPr id="78" name="Oval 77"/>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1861563" y="47847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a:off x="3016140" y="50660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a:spLocks noChangeAspect="1"/>
            </p:cNvSpPr>
            <p:nvPr/>
          </p:nvSpPr>
          <p:spPr>
            <a:xfrm>
              <a:off x="2433098" y="61145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a:off x="3336972" y="48628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a:spLocks noChangeAspect="1"/>
            </p:cNvSpPr>
            <p:nvPr/>
          </p:nvSpPr>
          <p:spPr>
            <a:xfrm>
              <a:off x="2034041" y="53096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a:spLocks noChangeAspect="1"/>
            </p:cNvSpPr>
            <p:nvPr/>
          </p:nvSpPr>
          <p:spPr>
            <a:xfrm>
              <a:off x="2643548" y="5616352"/>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a:spLocks noChangeAspect="1"/>
            </p:cNvSpPr>
            <p:nvPr/>
          </p:nvSpPr>
          <p:spPr>
            <a:xfrm>
              <a:off x="2996097" y="60902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a:spLocks noChangeAspect="1"/>
            </p:cNvSpPr>
            <p:nvPr/>
          </p:nvSpPr>
          <p:spPr>
            <a:xfrm>
              <a:off x="178349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3046897" y="5238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234409" y="53264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a:off x="3474767" y="55174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7306312" y="1854470"/>
            <a:ext cx="1555246" cy="1708526"/>
            <a:chOff x="2005745" y="4727651"/>
            <a:chExt cx="1555246" cy="1708526"/>
          </a:xfrm>
        </p:grpSpPr>
        <p:sp>
          <p:nvSpPr>
            <p:cNvPr id="54" name="Oval 53"/>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2387552" y="473346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a:off x="2433098" y="61145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a:spLocks noChangeAspect="1"/>
            </p:cNvSpPr>
            <p:nvPr/>
          </p:nvSpPr>
          <p:spPr>
            <a:xfrm>
              <a:off x="2952102" y="5978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2148341" y="52080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2500673" y="56322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a:off x="3243809" y="61265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flipH="1" flipV="1">
            <a:off x="7245603" y="1834030"/>
            <a:ext cx="1699428" cy="2247232"/>
            <a:chOff x="1861563" y="4727651"/>
            <a:chExt cx="1699428" cy="2247232"/>
          </a:xfrm>
        </p:grpSpPr>
        <p:sp>
          <p:nvSpPr>
            <p:cNvPr id="30" name="Oval 29"/>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861563" y="47847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278760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2496598" y="620977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336972" y="48628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2122941" y="50937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2500673" y="56322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2174899" y="68674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243809" y="61265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1734996" y="1278181"/>
            <a:ext cx="1555246" cy="2419332"/>
            <a:chOff x="2005745" y="4733469"/>
            <a:chExt cx="1555246" cy="2419332"/>
          </a:xfrm>
        </p:grpSpPr>
        <p:sp>
          <p:nvSpPr>
            <p:cNvPr id="203" name="Oval 202"/>
            <p:cNvSpPr>
              <a:spLocks noChangeAspect="1"/>
            </p:cNvSpPr>
            <p:nvPr/>
          </p:nvSpPr>
          <p:spPr>
            <a:xfrm>
              <a:off x="2501852" y="49711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a:spLocks noChangeAspect="1"/>
            </p:cNvSpPr>
            <p:nvPr/>
          </p:nvSpPr>
          <p:spPr>
            <a:xfrm>
              <a:off x="2387552" y="473346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a:spLocks noChangeAspect="1"/>
            </p:cNvSpPr>
            <p:nvPr/>
          </p:nvSpPr>
          <p:spPr>
            <a:xfrm>
              <a:off x="2412952" y="59128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a:spLocks noChangeAspect="1"/>
            </p:cNvSpPr>
            <p:nvPr/>
          </p:nvSpPr>
          <p:spPr>
            <a:xfrm>
              <a:off x="2986810" y="5267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a:spLocks noChangeAspect="1"/>
            </p:cNvSpPr>
            <p:nvPr/>
          </p:nvSpPr>
          <p:spPr>
            <a:xfrm>
              <a:off x="3163431" y="51340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a:spLocks noChangeAspect="1"/>
            </p:cNvSpPr>
            <p:nvPr/>
          </p:nvSpPr>
          <p:spPr>
            <a:xfrm>
              <a:off x="2534698" y="64320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a:spLocks noChangeAspect="1"/>
            </p:cNvSpPr>
            <p:nvPr/>
          </p:nvSpPr>
          <p:spPr>
            <a:xfrm>
              <a:off x="2825102" y="60169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a:spLocks noChangeAspect="1"/>
            </p:cNvSpPr>
            <p:nvPr/>
          </p:nvSpPr>
          <p:spPr>
            <a:xfrm>
              <a:off x="2605541" y="53858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a:spLocks noChangeAspect="1"/>
            </p:cNvSpPr>
            <p:nvPr/>
          </p:nvSpPr>
          <p:spPr>
            <a:xfrm>
              <a:off x="2424473" y="54925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a:spLocks noChangeAspect="1"/>
            </p:cNvSpPr>
            <p:nvPr/>
          </p:nvSpPr>
          <p:spPr>
            <a:xfrm>
              <a:off x="28563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a:spLocks noChangeAspect="1"/>
            </p:cNvSpPr>
            <p:nvPr/>
          </p:nvSpPr>
          <p:spPr>
            <a:xfrm>
              <a:off x="3088534" y="53809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a:spLocks noChangeAspect="1"/>
            </p:cNvSpPr>
            <p:nvPr/>
          </p:nvSpPr>
          <p:spPr>
            <a:xfrm>
              <a:off x="2301899" y="66134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a:spLocks noChangeAspect="1"/>
            </p:cNvSpPr>
            <p:nvPr/>
          </p:nvSpPr>
          <p:spPr>
            <a:xfrm>
              <a:off x="3193009" y="70453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7"/>
          <p:cNvGrpSpPr/>
          <p:nvPr/>
        </p:nvGrpSpPr>
        <p:grpSpPr>
          <a:xfrm flipH="1" flipV="1">
            <a:off x="2722027" y="1369170"/>
            <a:ext cx="2398092" cy="2051554"/>
            <a:chOff x="1313595" y="4617649"/>
            <a:chExt cx="2398092" cy="2051554"/>
          </a:xfrm>
        </p:grpSpPr>
        <p:sp>
          <p:nvSpPr>
            <p:cNvPr id="179" name="Oval 178"/>
            <p:cNvSpPr>
              <a:spLocks noChangeAspect="1"/>
            </p:cNvSpPr>
            <p:nvPr/>
          </p:nvSpPr>
          <p:spPr>
            <a:xfrm>
              <a:off x="2298652" y="50981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a:spLocks noChangeAspect="1"/>
            </p:cNvSpPr>
            <p:nvPr/>
          </p:nvSpPr>
          <p:spPr>
            <a:xfrm>
              <a:off x="2471163" y="50641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a:spLocks noChangeAspect="1"/>
            </p:cNvSpPr>
            <p:nvPr/>
          </p:nvSpPr>
          <p:spPr>
            <a:xfrm>
              <a:off x="2715679" y="515211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a:spLocks noChangeAspect="1"/>
            </p:cNvSpPr>
            <p:nvPr/>
          </p:nvSpPr>
          <p:spPr>
            <a:xfrm>
              <a:off x="3228110" y="461764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a:spLocks noChangeAspect="1"/>
            </p:cNvSpPr>
            <p:nvPr/>
          </p:nvSpPr>
          <p:spPr>
            <a:xfrm>
              <a:off x="2598198" y="64574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a:spLocks noChangeAspect="1"/>
            </p:cNvSpPr>
            <p:nvPr/>
          </p:nvSpPr>
          <p:spPr>
            <a:xfrm>
              <a:off x="3336972" y="646384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a:spLocks noChangeAspect="1"/>
            </p:cNvSpPr>
            <p:nvPr/>
          </p:nvSpPr>
          <p:spPr>
            <a:xfrm>
              <a:off x="2773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a:spLocks noChangeAspect="1"/>
            </p:cNvSpPr>
            <p:nvPr/>
          </p:nvSpPr>
          <p:spPr>
            <a:xfrm>
              <a:off x="2034041" y="53096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a:spLocks noChangeAspect="1"/>
            </p:cNvSpPr>
            <p:nvPr/>
          </p:nvSpPr>
          <p:spPr>
            <a:xfrm>
              <a:off x="2643548" y="5616352"/>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a:spLocks noChangeAspect="1"/>
            </p:cNvSpPr>
            <p:nvPr/>
          </p:nvSpPr>
          <p:spPr>
            <a:xfrm>
              <a:off x="29028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a:spLocks noChangeAspect="1"/>
            </p:cNvSpPr>
            <p:nvPr/>
          </p:nvSpPr>
          <p:spPr>
            <a:xfrm>
              <a:off x="1313595" y="57445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a:spLocks noChangeAspect="1"/>
            </p:cNvSpPr>
            <p:nvPr/>
          </p:nvSpPr>
          <p:spPr>
            <a:xfrm>
              <a:off x="3243809" y="61265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a:spLocks noChangeAspect="1"/>
            </p:cNvSpPr>
            <p:nvPr/>
          </p:nvSpPr>
          <p:spPr>
            <a:xfrm>
              <a:off x="3625463" y="656178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2259281" y="1479393"/>
            <a:ext cx="1555246" cy="2184436"/>
            <a:chOff x="2005745" y="4251741"/>
            <a:chExt cx="1555246" cy="2184436"/>
          </a:xfrm>
        </p:grpSpPr>
        <p:sp>
          <p:nvSpPr>
            <p:cNvPr id="155" name="Oval 154"/>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a:spLocks noChangeAspect="1"/>
            </p:cNvSpPr>
            <p:nvPr/>
          </p:nvSpPr>
          <p:spPr>
            <a:xfrm>
              <a:off x="2387552" y="473346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a:spLocks noChangeAspect="1"/>
            </p:cNvSpPr>
            <p:nvPr/>
          </p:nvSpPr>
          <p:spPr>
            <a:xfrm>
              <a:off x="2126774" y="54536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a:spLocks noChangeAspect="1"/>
            </p:cNvSpPr>
            <p:nvPr/>
          </p:nvSpPr>
          <p:spPr>
            <a:xfrm>
              <a:off x="2044439" y="50705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a:spLocks noChangeAspect="1"/>
            </p:cNvSpPr>
            <p:nvPr/>
          </p:nvSpPr>
          <p:spPr>
            <a:xfrm>
              <a:off x="3228110" y="425174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a:spLocks noChangeAspect="1"/>
            </p:cNvSpPr>
            <p:nvPr/>
          </p:nvSpPr>
          <p:spPr>
            <a:xfrm>
              <a:off x="2937991" y="435912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2433098" y="61145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2952102" y="5978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a:spLocks noChangeAspect="1"/>
            </p:cNvSpPr>
            <p:nvPr/>
          </p:nvSpPr>
          <p:spPr>
            <a:xfrm>
              <a:off x="2148341" y="52080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2500673" y="56322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a:spLocks noChangeAspect="1"/>
            </p:cNvSpPr>
            <p:nvPr/>
          </p:nvSpPr>
          <p:spPr>
            <a:xfrm>
              <a:off x="2743152" y="5390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2767497" y="55695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a:spLocks noChangeAspect="1"/>
            </p:cNvSpPr>
            <p:nvPr/>
          </p:nvSpPr>
          <p:spPr>
            <a:xfrm>
              <a:off x="2894497" y="57720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a:spLocks noChangeAspect="1"/>
            </p:cNvSpPr>
            <p:nvPr/>
          </p:nvSpPr>
          <p:spPr>
            <a:xfrm>
              <a:off x="3205709" y="59614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0" name="Group 129"/>
          <p:cNvGrpSpPr/>
          <p:nvPr/>
        </p:nvGrpSpPr>
        <p:grpSpPr>
          <a:xfrm flipH="1" flipV="1">
            <a:off x="667148" y="2114028"/>
            <a:ext cx="1749331" cy="1905120"/>
            <a:chOff x="1861563" y="4531057"/>
            <a:chExt cx="1749331" cy="1905120"/>
          </a:xfrm>
        </p:grpSpPr>
        <p:sp>
          <p:nvSpPr>
            <p:cNvPr id="131" name="Oval 130"/>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1861563" y="46069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a:spLocks noChangeAspect="1"/>
            </p:cNvSpPr>
            <p:nvPr/>
          </p:nvSpPr>
          <p:spPr>
            <a:xfrm>
              <a:off x="25843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a:spLocks noChangeAspect="1"/>
            </p:cNvSpPr>
            <p:nvPr/>
          </p:nvSpPr>
          <p:spPr>
            <a:xfrm>
              <a:off x="278760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a:spLocks noChangeAspect="1"/>
            </p:cNvSpPr>
            <p:nvPr/>
          </p:nvSpPr>
          <p:spPr>
            <a:xfrm>
              <a:off x="3012210" y="45310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a:spLocks noChangeAspect="1"/>
            </p:cNvSpPr>
            <p:nvPr/>
          </p:nvSpPr>
          <p:spPr>
            <a:xfrm>
              <a:off x="3220643" y="58188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a:spLocks noChangeAspect="1"/>
            </p:cNvSpPr>
            <p:nvPr/>
          </p:nvSpPr>
          <p:spPr>
            <a:xfrm>
              <a:off x="2496598" y="620977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a:spLocks noChangeAspect="1"/>
            </p:cNvSpPr>
            <p:nvPr/>
          </p:nvSpPr>
          <p:spPr>
            <a:xfrm>
              <a:off x="3336972" y="48628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a:spLocks noChangeAspect="1"/>
            </p:cNvSpPr>
            <p:nvPr/>
          </p:nvSpPr>
          <p:spPr>
            <a:xfrm>
              <a:off x="2531947" y="59114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a:spLocks noChangeAspect="1"/>
            </p:cNvSpPr>
            <p:nvPr/>
          </p:nvSpPr>
          <p:spPr>
            <a:xfrm>
              <a:off x="2122941" y="50937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a:spLocks noChangeAspect="1"/>
            </p:cNvSpPr>
            <p:nvPr/>
          </p:nvSpPr>
          <p:spPr>
            <a:xfrm>
              <a:off x="2500673" y="543851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a:spLocks noChangeAspect="1"/>
            </p:cNvSpPr>
            <p:nvPr/>
          </p:nvSpPr>
          <p:spPr>
            <a:xfrm>
              <a:off x="2627797" y="46671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a:spLocks noChangeAspect="1"/>
            </p:cNvSpPr>
            <p:nvPr/>
          </p:nvSpPr>
          <p:spPr>
            <a:xfrm>
              <a:off x="3524670" y="466134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a:spLocks noChangeAspect="1"/>
            </p:cNvSpPr>
            <p:nvPr/>
          </p:nvSpPr>
          <p:spPr>
            <a:xfrm>
              <a:off x="3243809" y="46279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2" name="Group 251"/>
          <p:cNvGrpSpPr/>
          <p:nvPr/>
        </p:nvGrpSpPr>
        <p:grpSpPr>
          <a:xfrm flipH="1" flipV="1">
            <a:off x="6906157" y="1329825"/>
            <a:ext cx="1777496" cy="1800578"/>
            <a:chOff x="1783495" y="4727651"/>
            <a:chExt cx="1777496" cy="1800578"/>
          </a:xfrm>
        </p:grpSpPr>
        <p:sp>
          <p:nvSpPr>
            <p:cNvPr id="253" name="Oval 252"/>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a:spLocks noChangeAspect="1"/>
            </p:cNvSpPr>
            <p:nvPr/>
          </p:nvSpPr>
          <p:spPr>
            <a:xfrm>
              <a:off x="1861563" y="47847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a:spLocks noChangeAspect="1"/>
            </p:cNvSpPr>
            <p:nvPr/>
          </p:nvSpPr>
          <p:spPr>
            <a:xfrm>
              <a:off x="27494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a:spLocks noChangeAspect="1"/>
            </p:cNvSpPr>
            <p:nvPr/>
          </p:nvSpPr>
          <p:spPr>
            <a:xfrm>
              <a:off x="2298652" y="64208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a:spLocks noChangeAspect="1"/>
            </p:cNvSpPr>
            <p:nvPr/>
          </p:nvSpPr>
          <p:spPr>
            <a:xfrm>
              <a:off x="2923310" y="63471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a:spLocks noChangeAspect="1"/>
            </p:cNvSpPr>
            <p:nvPr/>
          </p:nvSpPr>
          <p:spPr>
            <a:xfrm>
              <a:off x="2433098" y="61145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a:spLocks noChangeAspect="1"/>
            </p:cNvSpPr>
            <p:nvPr/>
          </p:nvSpPr>
          <p:spPr>
            <a:xfrm>
              <a:off x="3336972" y="48628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a:spLocks noChangeAspect="1"/>
            </p:cNvSpPr>
            <p:nvPr/>
          </p:nvSpPr>
          <p:spPr>
            <a:xfrm>
              <a:off x="2034041" y="53096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a:spLocks noChangeAspect="1"/>
            </p:cNvSpPr>
            <p:nvPr/>
          </p:nvSpPr>
          <p:spPr>
            <a:xfrm>
              <a:off x="2643548" y="5616352"/>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a:spLocks noChangeAspect="1"/>
            </p:cNvSpPr>
            <p:nvPr/>
          </p:nvSpPr>
          <p:spPr>
            <a:xfrm>
              <a:off x="178349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a:spLocks noChangeAspect="1"/>
            </p:cNvSpPr>
            <p:nvPr/>
          </p:nvSpPr>
          <p:spPr>
            <a:xfrm>
              <a:off x="3472409" y="5466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7" name="Group 276"/>
          <p:cNvGrpSpPr/>
          <p:nvPr/>
        </p:nvGrpSpPr>
        <p:grpSpPr>
          <a:xfrm flipH="1">
            <a:off x="5519376" y="2197634"/>
            <a:ext cx="1917196" cy="1708526"/>
            <a:chOff x="1783495" y="4727651"/>
            <a:chExt cx="1917196" cy="1708526"/>
          </a:xfrm>
        </p:grpSpPr>
        <p:sp>
          <p:nvSpPr>
            <p:cNvPr id="278" name="Oval 277"/>
            <p:cNvSpPr>
              <a:spLocks noChangeAspect="1"/>
            </p:cNvSpPr>
            <p:nvPr/>
          </p:nvSpPr>
          <p:spPr>
            <a:xfrm>
              <a:off x="2501852" y="49965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a:spLocks noChangeAspect="1"/>
            </p:cNvSpPr>
            <p:nvPr/>
          </p:nvSpPr>
          <p:spPr>
            <a:xfrm>
              <a:off x="1861563" y="47847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a:spLocks noChangeAspect="1"/>
            </p:cNvSpPr>
            <p:nvPr/>
          </p:nvSpPr>
          <p:spPr>
            <a:xfrm>
              <a:off x="3016140" y="50660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a:spLocks noChangeAspect="1"/>
            </p:cNvSpPr>
            <p:nvPr/>
          </p:nvSpPr>
          <p:spPr>
            <a:xfrm>
              <a:off x="2433098" y="58351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a:spLocks noChangeAspect="1"/>
            </p:cNvSpPr>
            <p:nvPr/>
          </p:nvSpPr>
          <p:spPr>
            <a:xfrm>
              <a:off x="3540172" y="50660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a:spLocks noChangeAspect="1"/>
            </p:cNvSpPr>
            <p:nvPr/>
          </p:nvSpPr>
          <p:spPr>
            <a:xfrm>
              <a:off x="2646247" y="60003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a:spLocks noChangeAspect="1"/>
            </p:cNvSpPr>
            <p:nvPr/>
          </p:nvSpPr>
          <p:spPr>
            <a:xfrm>
              <a:off x="2186441" y="53096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a:spLocks noChangeAspect="1"/>
            </p:cNvSpPr>
            <p:nvPr/>
          </p:nvSpPr>
          <p:spPr>
            <a:xfrm>
              <a:off x="2643548" y="5616352"/>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a:spLocks noChangeAspect="1"/>
            </p:cNvSpPr>
            <p:nvPr/>
          </p:nvSpPr>
          <p:spPr>
            <a:xfrm>
              <a:off x="2538897" y="54153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a:spLocks noChangeAspect="1"/>
            </p:cNvSpPr>
            <p:nvPr/>
          </p:nvSpPr>
          <p:spPr>
            <a:xfrm>
              <a:off x="2830997" y="56457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a:spLocks noChangeAspect="1"/>
            </p:cNvSpPr>
            <p:nvPr/>
          </p:nvSpPr>
          <p:spPr>
            <a:xfrm>
              <a:off x="178349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a:spLocks noChangeAspect="1"/>
            </p:cNvSpPr>
            <p:nvPr/>
          </p:nvSpPr>
          <p:spPr>
            <a:xfrm>
              <a:off x="3046897" y="53783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a:spLocks noChangeAspect="1"/>
            </p:cNvSpPr>
            <p:nvPr/>
          </p:nvSpPr>
          <p:spPr>
            <a:xfrm>
              <a:off x="3266334" y="5101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a:spLocks noChangeAspect="1"/>
            </p:cNvSpPr>
            <p:nvPr/>
          </p:nvSpPr>
          <p:spPr>
            <a:xfrm>
              <a:off x="3243809" y="5974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a:spLocks noChangeAspect="1"/>
            </p:cNvSpPr>
            <p:nvPr/>
          </p:nvSpPr>
          <p:spPr>
            <a:xfrm>
              <a:off x="3614467" y="54158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2" name="Group 301"/>
          <p:cNvGrpSpPr/>
          <p:nvPr/>
        </p:nvGrpSpPr>
        <p:grpSpPr>
          <a:xfrm flipV="1">
            <a:off x="3288817" y="1463542"/>
            <a:ext cx="2217859" cy="2035180"/>
            <a:chOff x="1518574" y="4869393"/>
            <a:chExt cx="2217859" cy="2035180"/>
          </a:xfrm>
        </p:grpSpPr>
        <p:sp>
          <p:nvSpPr>
            <p:cNvPr id="303" name="Oval 302"/>
            <p:cNvSpPr>
              <a:spLocks noChangeAspect="1"/>
            </p:cNvSpPr>
            <p:nvPr/>
          </p:nvSpPr>
          <p:spPr>
            <a:xfrm>
              <a:off x="2235152" y="565709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a:spLocks noChangeAspect="1"/>
            </p:cNvSpPr>
            <p:nvPr/>
          </p:nvSpPr>
          <p:spPr>
            <a:xfrm>
              <a:off x="1785363" y="486939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a:spLocks noChangeAspect="1"/>
            </p:cNvSpPr>
            <p:nvPr/>
          </p:nvSpPr>
          <p:spPr>
            <a:xfrm>
              <a:off x="3016140" y="50660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a:spLocks noChangeAspect="1"/>
            </p:cNvSpPr>
            <p:nvPr/>
          </p:nvSpPr>
          <p:spPr>
            <a:xfrm>
              <a:off x="2705052" y="60887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a:spLocks noChangeAspect="1"/>
            </p:cNvSpPr>
            <p:nvPr/>
          </p:nvSpPr>
          <p:spPr>
            <a:xfrm>
              <a:off x="3036431" y="54134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a:spLocks noChangeAspect="1"/>
            </p:cNvSpPr>
            <p:nvPr/>
          </p:nvSpPr>
          <p:spPr>
            <a:xfrm>
              <a:off x="3537998" y="58224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a:spLocks noChangeAspect="1"/>
            </p:cNvSpPr>
            <p:nvPr/>
          </p:nvSpPr>
          <p:spPr>
            <a:xfrm>
              <a:off x="3578272" y="52946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a:spLocks noChangeAspect="1"/>
            </p:cNvSpPr>
            <p:nvPr/>
          </p:nvSpPr>
          <p:spPr>
            <a:xfrm>
              <a:off x="2646247" y="63559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a:spLocks noChangeAspect="1"/>
            </p:cNvSpPr>
            <p:nvPr/>
          </p:nvSpPr>
          <p:spPr>
            <a:xfrm>
              <a:off x="2034041" y="48791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a:spLocks noChangeAspect="1"/>
            </p:cNvSpPr>
            <p:nvPr/>
          </p:nvSpPr>
          <p:spPr>
            <a:xfrm>
              <a:off x="3392848" y="5692552"/>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a:spLocks noChangeAspect="1"/>
            </p:cNvSpPr>
            <p:nvPr/>
          </p:nvSpPr>
          <p:spPr>
            <a:xfrm>
              <a:off x="1518574" y="679715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a:spLocks noChangeAspect="1"/>
            </p:cNvSpPr>
            <p:nvPr/>
          </p:nvSpPr>
          <p:spPr>
            <a:xfrm>
              <a:off x="3618397" y="5466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a:spLocks noChangeAspect="1"/>
            </p:cNvSpPr>
            <p:nvPr/>
          </p:nvSpPr>
          <p:spPr>
            <a:xfrm>
              <a:off x="2996097" y="60902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a:spLocks noChangeAspect="1"/>
            </p:cNvSpPr>
            <p:nvPr/>
          </p:nvSpPr>
          <p:spPr>
            <a:xfrm>
              <a:off x="2266095" y="6544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a:spLocks noChangeAspect="1"/>
            </p:cNvSpPr>
            <p:nvPr/>
          </p:nvSpPr>
          <p:spPr>
            <a:xfrm>
              <a:off x="3046897" y="5238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a:spLocks noChangeAspect="1"/>
            </p:cNvSpPr>
            <p:nvPr/>
          </p:nvSpPr>
          <p:spPr>
            <a:xfrm>
              <a:off x="3342534" y="52158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a:spLocks noChangeAspect="1"/>
            </p:cNvSpPr>
            <p:nvPr/>
          </p:nvSpPr>
          <p:spPr>
            <a:xfrm>
              <a:off x="2416199" y="63975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a:spLocks noChangeAspect="1"/>
            </p:cNvSpPr>
            <p:nvPr/>
          </p:nvSpPr>
          <p:spPr>
            <a:xfrm>
              <a:off x="3650209" y="56439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a:spLocks noChangeAspect="1"/>
            </p:cNvSpPr>
            <p:nvPr/>
          </p:nvSpPr>
          <p:spPr>
            <a:xfrm>
              <a:off x="3474767" y="55174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7" name="Group 326"/>
          <p:cNvGrpSpPr/>
          <p:nvPr/>
        </p:nvGrpSpPr>
        <p:grpSpPr>
          <a:xfrm flipV="1">
            <a:off x="3324131" y="1868164"/>
            <a:ext cx="1955333" cy="1515846"/>
            <a:chOff x="1709163" y="4882231"/>
            <a:chExt cx="1955333" cy="1515846"/>
          </a:xfrm>
        </p:grpSpPr>
        <p:sp>
          <p:nvSpPr>
            <p:cNvPr id="328" name="Oval 327"/>
            <p:cNvSpPr>
              <a:spLocks noChangeAspect="1"/>
            </p:cNvSpPr>
            <p:nvPr/>
          </p:nvSpPr>
          <p:spPr>
            <a:xfrm>
              <a:off x="2235152" y="4882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a:spLocks noChangeAspect="1"/>
            </p:cNvSpPr>
            <p:nvPr/>
          </p:nvSpPr>
          <p:spPr>
            <a:xfrm>
              <a:off x="1709163" y="54451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a:spLocks noChangeAspect="1"/>
            </p:cNvSpPr>
            <p:nvPr/>
          </p:nvSpPr>
          <p:spPr>
            <a:xfrm>
              <a:off x="2851040" y="50660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a:spLocks noChangeAspect="1"/>
            </p:cNvSpPr>
            <p:nvPr/>
          </p:nvSpPr>
          <p:spPr>
            <a:xfrm>
              <a:off x="269235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p:cNvSpPr>
              <a:spLocks noChangeAspect="1"/>
            </p:cNvSpPr>
            <p:nvPr/>
          </p:nvSpPr>
          <p:spPr>
            <a:xfrm>
              <a:off x="2923310" y="5216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p:cNvSpPr>
              <a:spLocks noChangeAspect="1"/>
            </p:cNvSpPr>
            <p:nvPr/>
          </p:nvSpPr>
          <p:spPr>
            <a:xfrm>
              <a:off x="29971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p:cNvSpPr>
              <a:spLocks noChangeAspect="1"/>
            </p:cNvSpPr>
            <p:nvPr/>
          </p:nvSpPr>
          <p:spPr>
            <a:xfrm>
              <a:off x="2706231" y="55785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p:cNvSpPr>
              <a:spLocks noChangeAspect="1"/>
            </p:cNvSpPr>
            <p:nvPr/>
          </p:nvSpPr>
          <p:spPr>
            <a:xfrm>
              <a:off x="3291610" y="5559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p:cNvSpPr>
              <a:spLocks noChangeAspect="1"/>
            </p:cNvSpPr>
            <p:nvPr/>
          </p:nvSpPr>
          <p:spPr>
            <a:xfrm>
              <a:off x="3131743" y="58442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a:spLocks noChangeAspect="1"/>
            </p:cNvSpPr>
            <p:nvPr/>
          </p:nvSpPr>
          <p:spPr>
            <a:xfrm>
              <a:off x="3537998" y="582242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a:spLocks noChangeAspect="1"/>
            </p:cNvSpPr>
            <p:nvPr/>
          </p:nvSpPr>
          <p:spPr>
            <a:xfrm>
              <a:off x="3578272" y="52946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a:spLocks noChangeAspect="1"/>
            </p:cNvSpPr>
            <p:nvPr/>
          </p:nvSpPr>
          <p:spPr>
            <a:xfrm>
              <a:off x="2646247" y="50351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a:spLocks noChangeAspect="1"/>
            </p:cNvSpPr>
            <p:nvPr/>
          </p:nvSpPr>
          <p:spPr>
            <a:xfrm>
              <a:off x="2376785" y="57715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a:spLocks noChangeAspect="1"/>
            </p:cNvSpPr>
            <p:nvPr/>
          </p:nvSpPr>
          <p:spPr>
            <a:xfrm>
              <a:off x="3392848" y="5692552"/>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a:spLocks noChangeAspect="1"/>
            </p:cNvSpPr>
            <p:nvPr/>
          </p:nvSpPr>
          <p:spPr>
            <a:xfrm>
              <a:off x="2013874" y="60024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a:spLocks noChangeAspect="1"/>
            </p:cNvSpPr>
            <p:nvPr/>
          </p:nvSpPr>
          <p:spPr>
            <a:xfrm>
              <a:off x="2449997" y="60884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a:spLocks noChangeAspect="1"/>
            </p:cNvSpPr>
            <p:nvPr/>
          </p:nvSpPr>
          <p:spPr>
            <a:xfrm>
              <a:off x="2996097" y="60902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a:spLocks noChangeAspect="1"/>
            </p:cNvSpPr>
            <p:nvPr/>
          </p:nvSpPr>
          <p:spPr>
            <a:xfrm>
              <a:off x="2329595" y="6290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a:spLocks noChangeAspect="1"/>
            </p:cNvSpPr>
            <p:nvPr/>
          </p:nvSpPr>
          <p:spPr>
            <a:xfrm>
              <a:off x="3046897" y="5238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a:spLocks noChangeAspect="1"/>
            </p:cNvSpPr>
            <p:nvPr/>
          </p:nvSpPr>
          <p:spPr>
            <a:xfrm>
              <a:off x="3342534" y="52158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a:spLocks noChangeAspect="1"/>
            </p:cNvSpPr>
            <p:nvPr/>
          </p:nvSpPr>
          <p:spPr>
            <a:xfrm>
              <a:off x="3358109" y="61816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a:spLocks noChangeAspect="1"/>
            </p:cNvSpPr>
            <p:nvPr/>
          </p:nvSpPr>
          <p:spPr>
            <a:xfrm>
              <a:off x="3474767" y="55174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2" name="Group 351"/>
          <p:cNvGrpSpPr/>
          <p:nvPr/>
        </p:nvGrpSpPr>
        <p:grpSpPr>
          <a:xfrm flipH="1" flipV="1">
            <a:off x="170494" y="1545912"/>
            <a:ext cx="1871319" cy="2235320"/>
            <a:chOff x="1829372" y="4200857"/>
            <a:chExt cx="1871319" cy="2235320"/>
          </a:xfrm>
        </p:grpSpPr>
        <p:sp>
          <p:nvSpPr>
            <p:cNvPr id="353" name="Oval 352"/>
            <p:cNvSpPr>
              <a:spLocks noChangeAspect="1"/>
            </p:cNvSpPr>
            <p:nvPr/>
          </p:nvSpPr>
          <p:spPr>
            <a:xfrm>
              <a:off x="1829372" y="49898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a:spLocks noChangeAspect="1"/>
            </p:cNvSpPr>
            <p:nvPr/>
          </p:nvSpPr>
          <p:spPr>
            <a:xfrm>
              <a:off x="1861563" y="47847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p:cNvSpPr>
              <a:spLocks noChangeAspect="1"/>
            </p:cNvSpPr>
            <p:nvPr/>
          </p:nvSpPr>
          <p:spPr>
            <a:xfrm>
              <a:off x="2546240" y="43421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a:spLocks noChangeAspect="1"/>
            </p:cNvSpPr>
            <p:nvPr/>
          </p:nvSpPr>
          <p:spPr>
            <a:xfrm>
              <a:off x="2787602" y="58239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p:cNvSpPr>
              <a:spLocks noChangeAspect="1"/>
            </p:cNvSpPr>
            <p:nvPr/>
          </p:nvSpPr>
          <p:spPr>
            <a:xfrm>
              <a:off x="2923310" y="4200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a:spLocks noChangeAspect="1"/>
            </p:cNvSpPr>
            <p:nvPr/>
          </p:nvSpPr>
          <p:spPr>
            <a:xfrm>
              <a:off x="2908252" y="48695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Oval 358"/>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Oval 359"/>
            <p:cNvSpPr>
              <a:spLocks noChangeAspect="1"/>
            </p:cNvSpPr>
            <p:nvPr/>
          </p:nvSpPr>
          <p:spPr>
            <a:xfrm>
              <a:off x="3431310" y="6194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Oval 360"/>
            <p:cNvSpPr>
              <a:spLocks noChangeAspect="1"/>
            </p:cNvSpPr>
            <p:nvPr/>
          </p:nvSpPr>
          <p:spPr>
            <a:xfrm>
              <a:off x="3550843" y="48028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p:cNvSpPr>
              <a:spLocks noChangeAspect="1"/>
            </p:cNvSpPr>
            <p:nvPr/>
          </p:nvSpPr>
          <p:spPr>
            <a:xfrm>
              <a:off x="2496598" y="620977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a:spLocks noChangeAspect="1"/>
            </p:cNvSpPr>
            <p:nvPr/>
          </p:nvSpPr>
          <p:spPr>
            <a:xfrm>
              <a:off x="3336972" y="48628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Oval 363"/>
            <p:cNvSpPr>
              <a:spLocks noChangeAspect="1"/>
            </p:cNvSpPr>
            <p:nvPr/>
          </p:nvSpPr>
          <p:spPr>
            <a:xfrm>
              <a:off x="1846147" y="58606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a:spLocks noChangeAspect="1"/>
            </p:cNvSpPr>
            <p:nvPr/>
          </p:nvSpPr>
          <p:spPr>
            <a:xfrm>
              <a:off x="2122941" y="50937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Oval 365"/>
            <p:cNvSpPr>
              <a:spLocks noChangeAspect="1"/>
            </p:cNvSpPr>
            <p:nvPr/>
          </p:nvSpPr>
          <p:spPr>
            <a:xfrm>
              <a:off x="2500673" y="56322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a:spLocks noChangeAspect="1"/>
            </p:cNvSpPr>
            <p:nvPr/>
          </p:nvSpPr>
          <p:spPr>
            <a:xfrm>
              <a:off x="2090074" y="58500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p:cNvSpPr>
              <a:spLocks noChangeAspect="1"/>
            </p:cNvSpPr>
            <p:nvPr/>
          </p:nvSpPr>
          <p:spPr>
            <a:xfrm>
              <a:off x="2538897" y="52121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Oval 369"/>
            <p:cNvSpPr>
              <a:spLocks noChangeAspect="1"/>
            </p:cNvSpPr>
            <p:nvPr/>
          </p:nvSpPr>
          <p:spPr>
            <a:xfrm>
              <a:off x="2691297" y="63188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Oval 370"/>
            <p:cNvSpPr>
              <a:spLocks noChangeAspect="1"/>
            </p:cNvSpPr>
            <p:nvPr/>
          </p:nvSpPr>
          <p:spPr>
            <a:xfrm>
              <a:off x="2005745" y="63287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p:cNvSpPr>
              <a:spLocks noChangeAspect="1"/>
            </p:cNvSpPr>
            <p:nvPr/>
          </p:nvSpPr>
          <p:spPr>
            <a:xfrm>
              <a:off x="2615097" y="45147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Oval 372"/>
            <p:cNvSpPr>
              <a:spLocks noChangeAspect="1"/>
            </p:cNvSpPr>
            <p:nvPr/>
          </p:nvSpPr>
          <p:spPr>
            <a:xfrm>
              <a:off x="3266334" y="47205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Oval 373"/>
            <p:cNvSpPr>
              <a:spLocks noChangeAspect="1"/>
            </p:cNvSpPr>
            <p:nvPr/>
          </p:nvSpPr>
          <p:spPr>
            <a:xfrm>
              <a:off x="1920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p:cNvSpPr>
              <a:spLocks noChangeAspect="1"/>
            </p:cNvSpPr>
            <p:nvPr/>
          </p:nvSpPr>
          <p:spPr>
            <a:xfrm>
              <a:off x="3243809" y="62408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Oval 375"/>
            <p:cNvSpPr>
              <a:spLocks noChangeAspect="1"/>
            </p:cNvSpPr>
            <p:nvPr/>
          </p:nvSpPr>
          <p:spPr>
            <a:xfrm>
              <a:off x="3614467" y="57841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7" name="Group 376"/>
          <p:cNvGrpSpPr/>
          <p:nvPr/>
        </p:nvGrpSpPr>
        <p:grpSpPr>
          <a:xfrm flipH="1" flipV="1">
            <a:off x="135795" y="1340034"/>
            <a:ext cx="1940728" cy="2047578"/>
            <a:chOff x="1620263" y="4327857"/>
            <a:chExt cx="1940728" cy="2047578"/>
          </a:xfrm>
        </p:grpSpPr>
        <p:sp>
          <p:nvSpPr>
            <p:cNvPr id="378" name="Oval 377"/>
            <p:cNvSpPr>
              <a:spLocks noChangeAspect="1"/>
            </p:cNvSpPr>
            <p:nvPr/>
          </p:nvSpPr>
          <p:spPr>
            <a:xfrm>
              <a:off x="2108152" y="5110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p:cNvSpPr>
              <a:spLocks noChangeAspect="1"/>
            </p:cNvSpPr>
            <p:nvPr/>
          </p:nvSpPr>
          <p:spPr>
            <a:xfrm>
              <a:off x="1620263" y="497528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p:cNvSpPr>
              <a:spLocks noChangeAspect="1"/>
            </p:cNvSpPr>
            <p:nvPr/>
          </p:nvSpPr>
          <p:spPr>
            <a:xfrm>
              <a:off x="2584340" y="496443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Oval 380"/>
            <p:cNvSpPr>
              <a:spLocks noChangeAspect="1"/>
            </p:cNvSpPr>
            <p:nvPr/>
          </p:nvSpPr>
          <p:spPr>
            <a:xfrm>
              <a:off x="2787602" y="600170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Oval 381"/>
            <p:cNvSpPr>
              <a:spLocks noChangeAspect="1"/>
            </p:cNvSpPr>
            <p:nvPr/>
          </p:nvSpPr>
          <p:spPr>
            <a:xfrm>
              <a:off x="2758210" y="43278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Oval 382"/>
            <p:cNvSpPr>
              <a:spLocks noChangeAspect="1"/>
            </p:cNvSpPr>
            <p:nvPr/>
          </p:nvSpPr>
          <p:spPr>
            <a:xfrm>
              <a:off x="3060652" y="56442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Oval 383"/>
            <p:cNvSpPr>
              <a:spLocks noChangeAspect="1"/>
            </p:cNvSpPr>
            <p:nvPr/>
          </p:nvSpPr>
          <p:spPr>
            <a:xfrm>
              <a:off x="3036431" y="472765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a:spLocks noChangeAspect="1"/>
            </p:cNvSpPr>
            <p:nvPr/>
          </p:nvSpPr>
          <p:spPr>
            <a:xfrm>
              <a:off x="3228110" y="55216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Oval 385"/>
            <p:cNvSpPr>
              <a:spLocks noChangeAspect="1"/>
            </p:cNvSpPr>
            <p:nvPr/>
          </p:nvSpPr>
          <p:spPr>
            <a:xfrm>
              <a:off x="3411143" y="512037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Oval 386"/>
            <p:cNvSpPr>
              <a:spLocks noChangeAspect="1"/>
            </p:cNvSpPr>
            <p:nvPr/>
          </p:nvSpPr>
          <p:spPr>
            <a:xfrm>
              <a:off x="2496598" y="620977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Oval 387"/>
            <p:cNvSpPr>
              <a:spLocks noChangeAspect="1"/>
            </p:cNvSpPr>
            <p:nvPr/>
          </p:nvSpPr>
          <p:spPr>
            <a:xfrm>
              <a:off x="3336972" y="486282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a:spLocks noChangeAspect="1"/>
            </p:cNvSpPr>
            <p:nvPr/>
          </p:nvSpPr>
          <p:spPr>
            <a:xfrm>
              <a:off x="2531947" y="591141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Oval 389"/>
            <p:cNvSpPr>
              <a:spLocks noChangeAspect="1"/>
            </p:cNvSpPr>
            <p:nvPr/>
          </p:nvSpPr>
          <p:spPr>
            <a:xfrm>
              <a:off x="1754641" y="516990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Oval 390"/>
            <p:cNvSpPr>
              <a:spLocks noChangeAspect="1"/>
            </p:cNvSpPr>
            <p:nvPr/>
          </p:nvSpPr>
          <p:spPr>
            <a:xfrm>
              <a:off x="2907073" y="583542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a:spLocks noChangeAspect="1"/>
            </p:cNvSpPr>
            <p:nvPr/>
          </p:nvSpPr>
          <p:spPr>
            <a:xfrm>
              <a:off x="2280574" y="578659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Oval 392"/>
            <p:cNvSpPr>
              <a:spLocks noChangeAspect="1"/>
            </p:cNvSpPr>
            <p:nvPr/>
          </p:nvSpPr>
          <p:spPr>
            <a:xfrm>
              <a:off x="2844752" y="5491831"/>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Oval 393"/>
            <p:cNvSpPr>
              <a:spLocks noChangeAspect="1"/>
            </p:cNvSpPr>
            <p:nvPr/>
          </p:nvSpPr>
          <p:spPr>
            <a:xfrm>
              <a:off x="2335697" y="62154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Oval 394"/>
            <p:cNvSpPr>
              <a:spLocks noChangeAspect="1"/>
            </p:cNvSpPr>
            <p:nvPr/>
          </p:nvSpPr>
          <p:spPr>
            <a:xfrm>
              <a:off x="2691297" y="6268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Oval 395"/>
            <p:cNvSpPr>
              <a:spLocks noChangeAspect="1"/>
            </p:cNvSpPr>
            <p:nvPr/>
          </p:nvSpPr>
          <p:spPr>
            <a:xfrm>
              <a:off x="2005745" y="6227157"/>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Oval 396"/>
            <p:cNvSpPr>
              <a:spLocks noChangeAspect="1"/>
            </p:cNvSpPr>
            <p:nvPr/>
          </p:nvSpPr>
          <p:spPr>
            <a:xfrm>
              <a:off x="2996097" y="612761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Oval 397"/>
            <p:cNvSpPr>
              <a:spLocks noChangeAspect="1"/>
            </p:cNvSpPr>
            <p:nvPr/>
          </p:nvSpPr>
          <p:spPr>
            <a:xfrm>
              <a:off x="2999634" y="531745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Oval 398"/>
            <p:cNvSpPr>
              <a:spLocks noChangeAspect="1"/>
            </p:cNvSpPr>
            <p:nvPr/>
          </p:nvSpPr>
          <p:spPr>
            <a:xfrm>
              <a:off x="2174899" y="6118163"/>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Oval 399"/>
            <p:cNvSpPr>
              <a:spLocks noChangeAspect="1"/>
            </p:cNvSpPr>
            <p:nvPr/>
          </p:nvSpPr>
          <p:spPr>
            <a:xfrm>
              <a:off x="3243809" y="6126529"/>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a:spLocks noChangeAspect="1"/>
            </p:cNvSpPr>
            <p:nvPr/>
          </p:nvSpPr>
          <p:spPr>
            <a:xfrm>
              <a:off x="3474767" y="5873015"/>
              <a:ext cx="86224" cy="1074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5" name="TextBox 404"/>
          <p:cNvSpPr txBox="1"/>
          <p:nvPr/>
        </p:nvSpPr>
        <p:spPr>
          <a:xfrm>
            <a:off x="905436" y="5534641"/>
            <a:ext cx="1851950" cy="646331"/>
          </a:xfrm>
          <a:prstGeom prst="rect">
            <a:avLst/>
          </a:prstGeom>
          <a:noFill/>
        </p:spPr>
        <p:txBody>
          <a:bodyPr wrap="square" rtlCol="0">
            <a:spAutoFit/>
          </a:bodyPr>
          <a:lstStyle/>
          <a:p>
            <a:pPr algn="ctr"/>
            <a:r>
              <a:rPr lang="en-US" b="1" dirty="0" smtClean="0">
                <a:solidFill>
                  <a:srgbClr val="0055A0"/>
                </a:solidFill>
              </a:rPr>
              <a:t>Intra-bunch motion</a:t>
            </a:r>
            <a:endParaRPr lang="en-US" b="1" dirty="0">
              <a:solidFill>
                <a:srgbClr val="0055A0"/>
              </a:solidFill>
            </a:endParaRPr>
          </a:p>
        </p:txBody>
      </p:sp>
      <p:sp>
        <p:nvSpPr>
          <p:cNvPr id="406" name="TextBox 405"/>
          <p:cNvSpPr txBox="1"/>
          <p:nvPr/>
        </p:nvSpPr>
        <p:spPr>
          <a:xfrm>
            <a:off x="5648382" y="5781567"/>
            <a:ext cx="2642885" cy="369332"/>
          </a:xfrm>
          <a:prstGeom prst="rect">
            <a:avLst/>
          </a:prstGeom>
          <a:noFill/>
        </p:spPr>
        <p:txBody>
          <a:bodyPr wrap="square" rtlCol="0">
            <a:spAutoFit/>
          </a:bodyPr>
          <a:lstStyle/>
          <a:p>
            <a:pPr algn="ctr"/>
            <a:r>
              <a:rPr lang="en-US" b="1" dirty="0" err="1" smtClean="0">
                <a:solidFill>
                  <a:srgbClr val="0055A0"/>
                </a:solidFill>
              </a:rPr>
              <a:t>Emittance</a:t>
            </a:r>
            <a:r>
              <a:rPr lang="en-US" b="1" dirty="0" smtClean="0">
                <a:solidFill>
                  <a:srgbClr val="0055A0"/>
                </a:solidFill>
              </a:rPr>
              <a:t> blow up</a:t>
            </a:r>
            <a:endParaRPr lang="en-US" b="1" dirty="0">
              <a:solidFill>
                <a:srgbClr val="0055A0"/>
              </a:solidFill>
            </a:endParaRPr>
          </a:p>
        </p:txBody>
      </p:sp>
      <p:sp>
        <p:nvSpPr>
          <p:cNvPr id="408"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55</a:t>
            </a:fld>
            <a:endParaRPr lang="en-US" dirty="0">
              <a:solidFill>
                <a:srgbClr val="0055A0">
                  <a:tint val="75000"/>
                </a:srgbClr>
              </a:solidFill>
              <a:latin typeface="Arial"/>
            </a:endParaRPr>
          </a:p>
        </p:txBody>
      </p:sp>
      <p:sp>
        <p:nvSpPr>
          <p:cNvPr id="14" name="Down Arrow 13"/>
          <p:cNvSpPr/>
          <p:nvPr/>
        </p:nvSpPr>
        <p:spPr>
          <a:xfrm>
            <a:off x="1588915" y="5194300"/>
            <a:ext cx="484632" cy="353538"/>
          </a:xfrm>
          <a:prstGeom prst="downArrow">
            <a:avLst/>
          </a:prstGeom>
          <a:solidFill>
            <a:srgbClr val="0055A0"/>
          </a:solidFill>
          <a:ln>
            <a:solidFill>
              <a:srgbClr val="0055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Down Arrow 408"/>
          <p:cNvSpPr/>
          <p:nvPr/>
        </p:nvSpPr>
        <p:spPr>
          <a:xfrm>
            <a:off x="6746291" y="5203259"/>
            <a:ext cx="484632" cy="578308"/>
          </a:xfrm>
          <a:prstGeom prst="downArrow">
            <a:avLst/>
          </a:prstGeom>
          <a:solidFill>
            <a:srgbClr val="0055A0"/>
          </a:solidFill>
          <a:ln>
            <a:solidFill>
              <a:srgbClr val="0055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28988584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rgbClr val="0055A0"/>
                </a:solidFill>
              </a:rPr>
              <a:t>Observations</a:t>
            </a:r>
            <a:r>
              <a:rPr lang="de-DE" sz="3200" kern="0" dirty="0" smtClean="0">
                <a:solidFill>
                  <a:srgbClr val="0055A0"/>
                </a:solidFill>
              </a:rPr>
              <a:t> (I)</a:t>
            </a:r>
            <a:br>
              <a:rPr lang="de-DE" sz="3200" kern="0" dirty="0" smtClean="0">
                <a:solidFill>
                  <a:srgbClr val="0055A0"/>
                </a:solidFill>
              </a:rPr>
            </a:br>
            <a:r>
              <a:rPr lang="de-DE" sz="3200" kern="0" dirty="0" err="1" smtClean="0">
                <a:solidFill>
                  <a:srgbClr val="0055A0"/>
                </a:solidFill>
              </a:rPr>
              <a:t>Blow</a:t>
            </a:r>
            <a:r>
              <a:rPr lang="de-DE" sz="3200" kern="0" dirty="0" smtClean="0">
                <a:solidFill>
                  <a:srgbClr val="0055A0"/>
                </a:solidFill>
              </a:rPr>
              <a:t> </a:t>
            </a:r>
            <a:r>
              <a:rPr lang="de-DE" sz="3200" kern="0" dirty="0" err="1" smtClean="0">
                <a:solidFill>
                  <a:srgbClr val="0055A0"/>
                </a:solidFill>
              </a:rPr>
              <a:t>up</a:t>
            </a:r>
            <a:r>
              <a:rPr lang="de-DE" sz="3200" kern="0" dirty="0" smtClean="0">
                <a:solidFill>
                  <a:srgbClr val="0055A0"/>
                </a:solidFill>
              </a:rPr>
              <a:t> </a:t>
            </a:r>
            <a:r>
              <a:rPr lang="de-DE" sz="3200" kern="0" dirty="0" err="1" smtClean="0">
                <a:solidFill>
                  <a:srgbClr val="0055A0"/>
                </a:solidFill>
              </a:rPr>
              <a:t>at</a:t>
            </a:r>
            <a:r>
              <a:rPr lang="de-DE" sz="3200" kern="0" dirty="0" smtClean="0">
                <a:solidFill>
                  <a:srgbClr val="0055A0"/>
                </a:solidFill>
              </a:rPr>
              <a:t> KEK-LER</a:t>
            </a:r>
            <a:endParaRPr lang="de-DE" sz="4000" kern="0" dirty="0">
              <a:solidFill>
                <a:srgbClr val="0055A0"/>
              </a:solidFill>
            </a:endParaRPr>
          </a:p>
        </p:txBody>
      </p:sp>
      <p:sp>
        <p:nvSpPr>
          <p:cNvPr id="12" name="Content Placeholder 8"/>
          <p:cNvSpPr>
            <a:spLocks noGrp="1"/>
          </p:cNvSpPr>
          <p:nvPr>
            <p:ph idx="1"/>
          </p:nvPr>
        </p:nvSpPr>
        <p:spPr>
          <a:xfrm>
            <a:off x="594325" y="5169781"/>
            <a:ext cx="8077200" cy="604688"/>
          </a:xfrm>
        </p:spPr>
        <p:txBody>
          <a:bodyPr>
            <a:normAutofit fontScale="92500" lnSpcReduction="20000"/>
          </a:bodyPr>
          <a:lstStyle/>
          <a:p>
            <a:pPr marL="36000" indent="0">
              <a:buNone/>
            </a:pPr>
            <a:r>
              <a:rPr lang="en-US" sz="2000" dirty="0" smtClean="0"/>
              <a:t>The electron cloud causes beam size blow up (through instability and incoherent effects) that manifests itself at the tail of the bunch train</a:t>
            </a:r>
          </a:p>
        </p:txBody>
      </p:sp>
      <p:sp>
        <p:nvSpPr>
          <p:cNvPr id="10" name="Text Box 3"/>
          <p:cNvSpPr txBox="1">
            <a:spLocks noChangeArrowheads="1"/>
          </p:cNvSpPr>
          <p:nvPr/>
        </p:nvSpPr>
        <p:spPr bwMode="auto">
          <a:xfrm>
            <a:off x="5622925" y="1757848"/>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1" name="Text Box 4"/>
          <p:cNvSpPr txBox="1">
            <a:spLocks noChangeArrowheads="1"/>
          </p:cNvSpPr>
          <p:nvPr/>
        </p:nvSpPr>
        <p:spPr bwMode="auto">
          <a:xfrm>
            <a:off x="4572000" y="1621323"/>
            <a:ext cx="37338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sp>
        <p:nvSpPr>
          <p:cNvPr id="13" name="Rectangle 5"/>
          <p:cNvSpPr>
            <a:spLocks noChangeArrowheads="1"/>
          </p:cNvSpPr>
          <p:nvPr/>
        </p:nvSpPr>
        <p:spPr bwMode="auto">
          <a:xfrm>
            <a:off x="7924800" y="2230923"/>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4" name="Text Box 6"/>
          <p:cNvSpPr txBox="1">
            <a:spLocks noChangeArrowheads="1"/>
          </p:cNvSpPr>
          <p:nvPr/>
        </p:nvSpPr>
        <p:spPr bwMode="auto">
          <a:xfrm>
            <a:off x="990600" y="3983523"/>
            <a:ext cx="64770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sp>
        <p:nvSpPr>
          <p:cNvPr id="15" name="Text Box 8"/>
          <p:cNvSpPr txBox="1">
            <a:spLocks noChangeArrowheads="1"/>
          </p:cNvSpPr>
          <p:nvPr/>
        </p:nvSpPr>
        <p:spPr bwMode="auto">
          <a:xfrm>
            <a:off x="671229" y="1596052"/>
            <a:ext cx="4312855" cy="646331"/>
          </a:xfrm>
          <a:prstGeom prst="rect">
            <a:avLst/>
          </a:prstGeom>
          <a:noFill/>
          <a:ln w="9525">
            <a:noFill/>
            <a:miter lim="800000"/>
            <a:headEnd/>
            <a:tailEnd/>
          </a:ln>
          <a:effectLst/>
        </p:spPr>
        <p:txBody>
          <a:bodyPr wrap="square">
            <a:prstTxWarp prst="textNoShape">
              <a:avLst/>
            </a:prstTxWarp>
            <a:spAutoFit/>
          </a:bodyPr>
          <a:lstStyle/>
          <a:p>
            <a:r>
              <a:rPr lang="en-US" dirty="0" smtClean="0"/>
              <a:t>Vertical beam size blow up observed with a streak camera</a:t>
            </a:r>
            <a:endParaRPr lang="en-US" dirty="0"/>
          </a:p>
        </p:txBody>
      </p:sp>
      <p:pic>
        <p:nvPicPr>
          <p:cNvPr id="16" name="Picture 11"/>
          <p:cNvPicPr>
            <a:picLocks noChangeAspect="1" noChangeArrowheads="1"/>
          </p:cNvPicPr>
          <p:nvPr/>
        </p:nvPicPr>
        <p:blipFill>
          <a:blip r:embed="rId2"/>
          <a:srcRect/>
          <a:stretch>
            <a:fillRect/>
          </a:stretch>
        </p:blipFill>
        <p:spPr bwMode="auto">
          <a:xfrm>
            <a:off x="5867400" y="1284333"/>
            <a:ext cx="1524000" cy="1495425"/>
          </a:xfrm>
          <a:prstGeom prst="rect">
            <a:avLst/>
          </a:prstGeom>
          <a:noFill/>
          <a:ln w="9525">
            <a:noFill/>
            <a:miter lim="800000"/>
            <a:headEnd/>
            <a:tailEnd/>
          </a:ln>
          <a:effectLst/>
        </p:spPr>
      </p:pic>
      <p:pic>
        <p:nvPicPr>
          <p:cNvPr id="17" name="Picture 12"/>
          <p:cNvPicPr>
            <a:picLocks noChangeAspect="1" noChangeArrowheads="1"/>
          </p:cNvPicPr>
          <p:nvPr/>
        </p:nvPicPr>
        <p:blipFill>
          <a:blip r:embed="rId3"/>
          <a:srcRect/>
          <a:stretch>
            <a:fillRect/>
          </a:stretch>
        </p:blipFill>
        <p:spPr bwMode="auto">
          <a:xfrm>
            <a:off x="533400" y="2611923"/>
            <a:ext cx="3733800" cy="2055813"/>
          </a:xfrm>
          <a:prstGeom prst="rect">
            <a:avLst/>
          </a:prstGeom>
          <a:noFill/>
        </p:spPr>
      </p:pic>
      <p:sp>
        <p:nvSpPr>
          <p:cNvPr id="18" name="Text Box 13"/>
          <p:cNvSpPr txBox="1">
            <a:spLocks noChangeArrowheads="1"/>
          </p:cNvSpPr>
          <p:nvPr/>
        </p:nvSpPr>
        <p:spPr bwMode="auto">
          <a:xfrm>
            <a:off x="990600" y="2154723"/>
            <a:ext cx="25146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sp>
        <p:nvSpPr>
          <p:cNvPr id="19" name="Rectangle 14"/>
          <p:cNvSpPr>
            <a:spLocks noChangeArrowheads="1"/>
          </p:cNvSpPr>
          <p:nvPr/>
        </p:nvSpPr>
        <p:spPr bwMode="auto">
          <a:xfrm>
            <a:off x="609600" y="2230923"/>
            <a:ext cx="1741488" cy="441325"/>
          </a:xfrm>
          <a:prstGeom prst="rect">
            <a:avLst/>
          </a:prstGeom>
          <a:noFill/>
          <a:ln w="9525">
            <a:noFill/>
            <a:miter lim="800000"/>
            <a:headEnd/>
            <a:tailEnd/>
          </a:ln>
          <a:effectLst/>
        </p:spPr>
        <p:txBody>
          <a:bodyPr wrap="none">
            <a:prstTxWarp prst="textNoShape">
              <a:avLst/>
            </a:prstTxWarp>
            <a:spAutoFit/>
          </a:bodyPr>
          <a:lstStyle/>
          <a:p>
            <a:r>
              <a:rPr lang="de-DE" sz="2200">
                <a:latin typeface="Textile" charset="0"/>
              </a:rPr>
              <a:t>Train head</a:t>
            </a:r>
          </a:p>
        </p:txBody>
      </p:sp>
      <p:pic>
        <p:nvPicPr>
          <p:cNvPr id="20" name="Picture 15"/>
          <p:cNvPicPr>
            <a:picLocks noChangeAspect="1" noChangeArrowheads="1"/>
          </p:cNvPicPr>
          <p:nvPr/>
        </p:nvPicPr>
        <p:blipFill>
          <a:blip r:embed="rId4"/>
          <a:srcRect/>
          <a:stretch>
            <a:fillRect/>
          </a:stretch>
        </p:blipFill>
        <p:spPr bwMode="auto">
          <a:xfrm>
            <a:off x="4800600" y="3069123"/>
            <a:ext cx="3695700" cy="1676400"/>
          </a:xfrm>
          <a:prstGeom prst="rect">
            <a:avLst/>
          </a:prstGeom>
          <a:noFill/>
        </p:spPr>
      </p:pic>
      <p:sp>
        <p:nvSpPr>
          <p:cNvPr id="21" name="Rectangle 16"/>
          <p:cNvSpPr>
            <a:spLocks noChangeArrowheads="1"/>
          </p:cNvSpPr>
          <p:nvPr/>
        </p:nvSpPr>
        <p:spPr bwMode="auto">
          <a:xfrm>
            <a:off x="6858000" y="2688123"/>
            <a:ext cx="1530350" cy="441325"/>
          </a:xfrm>
          <a:prstGeom prst="rect">
            <a:avLst/>
          </a:prstGeom>
          <a:noFill/>
          <a:ln w="9525">
            <a:noFill/>
            <a:miter lim="800000"/>
            <a:headEnd/>
            <a:tailEnd/>
          </a:ln>
          <a:effectLst/>
        </p:spPr>
        <p:txBody>
          <a:bodyPr wrap="none">
            <a:prstTxWarp prst="textNoShape">
              <a:avLst/>
            </a:prstTxWarp>
            <a:spAutoFit/>
          </a:bodyPr>
          <a:lstStyle/>
          <a:p>
            <a:r>
              <a:rPr lang="de-DE" sz="2200">
                <a:latin typeface="Textile" charset="0"/>
              </a:rPr>
              <a:t>Train tail</a:t>
            </a:r>
          </a:p>
        </p:txBody>
      </p:sp>
      <p:sp>
        <p:nvSpPr>
          <p:cNvPr id="24"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56</a:t>
            </a:fld>
            <a:endParaRPr lang="en-US" dirty="0">
              <a:solidFill>
                <a:srgbClr val="0055A0">
                  <a:tint val="75000"/>
                </a:srgbClr>
              </a:solidFill>
              <a:latin typeface="Arial"/>
            </a:endParaRPr>
          </a:p>
        </p:txBody>
      </p:sp>
      <p:sp>
        <p:nvSpPr>
          <p:cNvPr id="26" name="TextBox 25"/>
          <p:cNvSpPr txBox="1"/>
          <p:nvPr/>
        </p:nvSpPr>
        <p:spPr>
          <a:xfrm>
            <a:off x="4800600" y="5790458"/>
            <a:ext cx="3984972" cy="292388"/>
          </a:xfrm>
          <a:prstGeom prst="rect">
            <a:avLst/>
          </a:prstGeom>
          <a:noFill/>
          <a:ln>
            <a:solidFill>
              <a:srgbClr val="0055A0"/>
            </a:solidFill>
          </a:ln>
        </p:spPr>
        <p:txBody>
          <a:bodyPr wrap="square" rtlCol="0">
            <a:spAutoFit/>
          </a:bodyPr>
          <a:lstStyle/>
          <a:p>
            <a:r>
              <a:rPr lang="en-US" sz="1300" dirty="0" smtClean="0"/>
              <a:t>From K. </a:t>
            </a:r>
            <a:r>
              <a:rPr lang="en-US" sz="1300" dirty="0" err="1" smtClean="0"/>
              <a:t>Ohmi</a:t>
            </a:r>
            <a:r>
              <a:rPr lang="en-US" sz="1300" dirty="0" smtClean="0"/>
              <a:t>, K. </a:t>
            </a:r>
            <a:r>
              <a:rPr lang="en-US" sz="1300" dirty="0" err="1" smtClean="0"/>
              <a:t>Oide</a:t>
            </a:r>
            <a:r>
              <a:rPr lang="en-US" sz="1300" dirty="0" smtClean="0"/>
              <a:t>, F. Zimmermann, </a:t>
            </a:r>
            <a:r>
              <a:rPr lang="en-US" sz="1300" i="1" dirty="0" smtClean="0"/>
              <a:t>et al.</a:t>
            </a:r>
            <a:endParaRPr lang="en-US" sz="1300" i="1" dirty="0"/>
          </a:p>
        </p:txBody>
      </p:sp>
      <p:sp>
        <p:nvSpPr>
          <p:cNvPr id="3" name="Footer Placeholder 2"/>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271026679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8"/>
          <p:cNvSpPr>
            <a:spLocks noGrp="1"/>
          </p:cNvSpPr>
          <p:nvPr>
            <p:ph idx="1"/>
          </p:nvPr>
        </p:nvSpPr>
        <p:spPr>
          <a:xfrm>
            <a:off x="575037" y="4279204"/>
            <a:ext cx="8229600" cy="1377418"/>
          </a:xfrm>
        </p:spPr>
        <p:txBody>
          <a:bodyPr>
            <a:normAutofit fontScale="85000" lnSpcReduction="10000"/>
          </a:bodyPr>
          <a:lstStyle/>
          <a:p>
            <a:r>
              <a:rPr lang="en-US" sz="2000" dirty="0" smtClean="0"/>
              <a:t>Horizontal and vertical tune shifts along a 46 bunch train in </a:t>
            </a:r>
            <a:r>
              <a:rPr lang="en-US" sz="2000" dirty="0" err="1" smtClean="0"/>
              <a:t>Cesr</a:t>
            </a:r>
            <a:r>
              <a:rPr lang="en-US" sz="2000" dirty="0" smtClean="0"/>
              <a:t>-TA (Cornell facility presently used for electron cloud studies) taken during a positron run</a:t>
            </a:r>
          </a:p>
          <a:p>
            <a:r>
              <a:rPr lang="en-US" sz="2000" dirty="0" smtClean="0"/>
              <a:t>Dependence on the beam current is shown, clearly pointing to stronger electron cloud for higher currents.</a:t>
            </a:r>
          </a:p>
        </p:txBody>
      </p:sp>
      <p:pic>
        <p:nvPicPr>
          <p:cNvPr id="7" name="Picture 12" descr="qx"/>
          <p:cNvPicPr>
            <a:picLocks noChangeAspect="1" noChangeArrowheads="1"/>
          </p:cNvPicPr>
          <p:nvPr/>
        </p:nvPicPr>
        <p:blipFill>
          <a:blip r:embed="rId2"/>
          <a:srcRect/>
          <a:stretch>
            <a:fillRect/>
          </a:stretch>
        </p:blipFill>
        <p:spPr bwMode="auto">
          <a:xfrm>
            <a:off x="270237" y="1383604"/>
            <a:ext cx="4183282" cy="2520000"/>
          </a:xfrm>
          <a:prstGeom prst="rect">
            <a:avLst/>
          </a:prstGeom>
          <a:noFill/>
        </p:spPr>
      </p:pic>
      <p:pic>
        <p:nvPicPr>
          <p:cNvPr id="9" name="Picture 6" descr="qy"/>
          <p:cNvPicPr>
            <a:picLocks noChangeAspect="1" noChangeArrowheads="1"/>
          </p:cNvPicPr>
          <p:nvPr/>
        </p:nvPicPr>
        <p:blipFill>
          <a:blip r:embed="rId3"/>
          <a:srcRect/>
          <a:stretch>
            <a:fillRect/>
          </a:stretch>
        </p:blipFill>
        <p:spPr bwMode="auto">
          <a:xfrm>
            <a:off x="4654941" y="1383604"/>
            <a:ext cx="4149696" cy="2520000"/>
          </a:xfrm>
          <a:prstGeom prst="rect">
            <a:avLst/>
          </a:prstGeom>
          <a:noFill/>
        </p:spPr>
      </p:pic>
      <p:sp>
        <p:nvSpPr>
          <p:cNvPr id="8" name="Slide Number Placeholder 7"/>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57</a:t>
            </a:fld>
            <a:endParaRPr lang="en-US"/>
          </a:p>
        </p:txBody>
      </p:sp>
      <p:sp>
        <p:nvSpPr>
          <p:cNvPr id="10" name="Title 1"/>
          <p:cNvSpPr>
            <a:spLocks noGrp="1"/>
          </p:cNvSpPr>
          <p:nvPr>
            <p:ph type="title"/>
          </p:nvPr>
        </p:nvSpPr>
        <p:spPr>
          <a:xfrm>
            <a:off x="457200" y="233493"/>
            <a:ext cx="8226854" cy="528507"/>
          </a:xfrm>
        </p:spPr>
        <p:txBody>
          <a:bodyPr>
            <a:noAutofit/>
          </a:bodyPr>
          <a:lstStyle/>
          <a:p>
            <a:pPr lvl="0" defTabSz="914400" fontAlgn="base">
              <a:spcAft>
                <a:spcPct val="0"/>
              </a:spcAft>
              <a:defRPr/>
            </a:pPr>
            <a:r>
              <a:rPr lang="de-DE" sz="3200" kern="0" dirty="0" err="1" smtClean="0">
                <a:solidFill>
                  <a:srgbClr val="0055A0"/>
                </a:solidFill>
              </a:rPr>
              <a:t>Observations</a:t>
            </a:r>
            <a:r>
              <a:rPr lang="de-DE" sz="3200" kern="0" dirty="0" smtClean="0">
                <a:solidFill>
                  <a:srgbClr val="0055A0"/>
                </a:solidFill>
              </a:rPr>
              <a:t> (II)</a:t>
            </a:r>
            <a:br>
              <a:rPr lang="de-DE" sz="3200" kern="0" dirty="0" smtClean="0">
                <a:solidFill>
                  <a:srgbClr val="0055A0"/>
                </a:solidFill>
              </a:rPr>
            </a:br>
            <a:r>
              <a:rPr lang="de-DE" sz="3200" kern="0" dirty="0" smtClean="0">
                <a:solidFill>
                  <a:srgbClr val="0055A0"/>
                </a:solidFill>
              </a:rPr>
              <a:t>Tune </a:t>
            </a:r>
            <a:r>
              <a:rPr lang="de-DE" sz="3200" kern="0" dirty="0" err="1" smtClean="0">
                <a:solidFill>
                  <a:srgbClr val="0055A0"/>
                </a:solidFill>
              </a:rPr>
              <a:t>shift</a:t>
            </a:r>
            <a:r>
              <a:rPr lang="de-DE" sz="3200" kern="0" dirty="0" smtClean="0">
                <a:solidFill>
                  <a:srgbClr val="0055A0"/>
                </a:solidFill>
              </a:rPr>
              <a:t> </a:t>
            </a:r>
            <a:r>
              <a:rPr lang="de-DE" sz="3200" kern="0" dirty="0" err="1" smtClean="0">
                <a:solidFill>
                  <a:srgbClr val="0055A0"/>
                </a:solidFill>
              </a:rPr>
              <a:t>at</a:t>
            </a:r>
            <a:r>
              <a:rPr lang="de-DE" sz="3200" kern="0" dirty="0" smtClean="0">
                <a:solidFill>
                  <a:srgbClr val="0055A0"/>
                </a:solidFill>
              </a:rPr>
              <a:t> </a:t>
            </a:r>
            <a:r>
              <a:rPr lang="de-DE" sz="3200" kern="0" dirty="0" err="1" smtClean="0">
                <a:solidFill>
                  <a:srgbClr val="0055A0"/>
                </a:solidFill>
              </a:rPr>
              <a:t>Cesr</a:t>
            </a:r>
            <a:r>
              <a:rPr lang="de-DE" sz="3200" kern="0" dirty="0" smtClean="0">
                <a:solidFill>
                  <a:srgbClr val="0055A0"/>
                </a:solidFill>
              </a:rPr>
              <a:t>-TA</a:t>
            </a:r>
            <a:endParaRPr lang="de-DE" sz="4000" kern="0" dirty="0">
              <a:solidFill>
                <a:srgbClr val="0055A0"/>
              </a:solidFill>
            </a:endParaRPr>
          </a:p>
        </p:txBody>
      </p:sp>
      <p:sp>
        <p:nvSpPr>
          <p:cNvPr id="11" name="TextBox 10"/>
          <p:cNvSpPr txBox="1"/>
          <p:nvPr/>
        </p:nvSpPr>
        <p:spPr>
          <a:xfrm>
            <a:off x="4800600" y="5790458"/>
            <a:ext cx="3984972" cy="292388"/>
          </a:xfrm>
          <a:prstGeom prst="rect">
            <a:avLst/>
          </a:prstGeom>
          <a:noFill/>
          <a:ln>
            <a:solidFill>
              <a:srgbClr val="0055A0"/>
            </a:solidFill>
          </a:ln>
        </p:spPr>
        <p:txBody>
          <a:bodyPr wrap="square" rtlCol="0">
            <a:spAutoFit/>
          </a:bodyPr>
          <a:lstStyle/>
          <a:p>
            <a:r>
              <a:rPr lang="en-US" sz="1300" dirty="0" smtClean="0"/>
              <a:t>From M. Palmer, J. Crittenden, G. Dugan, </a:t>
            </a:r>
            <a:r>
              <a:rPr lang="en-US" sz="1300" i="1" dirty="0" smtClean="0"/>
              <a:t>et al.</a:t>
            </a:r>
            <a:endParaRPr lang="en-US" sz="1300" i="1" dirty="0"/>
          </a:p>
        </p:txBody>
      </p:sp>
      <p:sp>
        <p:nvSpPr>
          <p:cNvPr id="14"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57</a:t>
            </a:fld>
            <a:endParaRPr lang="en-US" dirty="0">
              <a:solidFill>
                <a:srgbClr val="0055A0">
                  <a:tint val="75000"/>
                </a:srgbClr>
              </a:solidFill>
              <a:latin typeface="Arial"/>
            </a:endParaRPr>
          </a:p>
        </p:txBody>
      </p:sp>
      <p:sp>
        <p:nvSpPr>
          <p:cNvPr id="2" name="Footer Placeholder 1"/>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149414866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58</a:t>
            </a:fld>
            <a:endParaRPr lang="en-US"/>
          </a:p>
        </p:txBody>
      </p:sp>
      <p:sp>
        <p:nvSpPr>
          <p:cNvPr id="10" name="Title 1"/>
          <p:cNvSpPr>
            <a:spLocks noGrp="1"/>
          </p:cNvSpPr>
          <p:nvPr>
            <p:ph type="title"/>
          </p:nvPr>
        </p:nvSpPr>
        <p:spPr>
          <a:xfrm>
            <a:off x="457200" y="233493"/>
            <a:ext cx="8226854" cy="528507"/>
          </a:xfrm>
        </p:spPr>
        <p:txBody>
          <a:bodyPr>
            <a:noAutofit/>
          </a:bodyPr>
          <a:lstStyle/>
          <a:p>
            <a:pPr lvl="0" defTabSz="914400" fontAlgn="base">
              <a:spcAft>
                <a:spcPct val="0"/>
              </a:spcAft>
              <a:defRPr/>
            </a:pPr>
            <a:r>
              <a:rPr lang="de-DE" sz="3200" kern="0" dirty="0" err="1" smtClean="0">
                <a:solidFill>
                  <a:srgbClr val="0055A0"/>
                </a:solidFill>
              </a:rPr>
              <a:t>Observations</a:t>
            </a:r>
            <a:r>
              <a:rPr lang="de-DE" sz="3200" kern="0" dirty="0" smtClean="0">
                <a:solidFill>
                  <a:srgbClr val="0055A0"/>
                </a:solidFill>
              </a:rPr>
              <a:t> (III)</a:t>
            </a:r>
            <a:br>
              <a:rPr lang="de-DE" sz="3200" kern="0" dirty="0" smtClean="0">
                <a:solidFill>
                  <a:srgbClr val="0055A0"/>
                </a:solidFill>
              </a:rPr>
            </a:br>
            <a:r>
              <a:rPr lang="de-DE" sz="3200" kern="0" dirty="0" err="1" smtClean="0">
                <a:solidFill>
                  <a:srgbClr val="0055A0"/>
                </a:solidFill>
              </a:rPr>
              <a:t>Instabilities</a:t>
            </a:r>
            <a:r>
              <a:rPr lang="de-DE" sz="3200" kern="0" dirty="0" smtClean="0">
                <a:solidFill>
                  <a:srgbClr val="0055A0"/>
                </a:solidFill>
              </a:rPr>
              <a:t> in </a:t>
            </a:r>
            <a:r>
              <a:rPr lang="de-DE" sz="3200" kern="0" dirty="0" err="1" smtClean="0">
                <a:solidFill>
                  <a:srgbClr val="0055A0"/>
                </a:solidFill>
              </a:rPr>
              <a:t>Da</a:t>
            </a:r>
            <a:r>
              <a:rPr lang="de-DE" sz="3200" kern="0" dirty="0" err="1" smtClean="0">
                <a:solidFill>
                  <a:srgbClr val="0055A0"/>
                </a:solidFill>
                <a:latin typeface="Symbol" charset="2"/>
                <a:cs typeface="Symbol" charset="2"/>
              </a:rPr>
              <a:t>F</a:t>
            </a:r>
            <a:r>
              <a:rPr lang="de-DE" sz="3200" kern="0" dirty="0" err="1" smtClean="0">
                <a:solidFill>
                  <a:srgbClr val="0055A0"/>
                </a:solidFill>
              </a:rPr>
              <a:t>ne</a:t>
            </a:r>
            <a:endParaRPr lang="de-DE" sz="4000" kern="0" dirty="0">
              <a:solidFill>
                <a:srgbClr val="0055A0"/>
              </a:solidFill>
            </a:endParaRPr>
          </a:p>
        </p:txBody>
      </p:sp>
      <p:sp>
        <p:nvSpPr>
          <p:cNvPr id="11" name="TextBox 10"/>
          <p:cNvSpPr txBox="1"/>
          <p:nvPr/>
        </p:nvSpPr>
        <p:spPr>
          <a:xfrm>
            <a:off x="5289674" y="5790458"/>
            <a:ext cx="3495898" cy="292388"/>
          </a:xfrm>
          <a:prstGeom prst="rect">
            <a:avLst/>
          </a:prstGeom>
          <a:noFill/>
          <a:ln>
            <a:solidFill>
              <a:srgbClr val="0055A0"/>
            </a:solidFill>
          </a:ln>
        </p:spPr>
        <p:txBody>
          <a:bodyPr wrap="square" rtlCol="0">
            <a:spAutoFit/>
          </a:bodyPr>
          <a:lstStyle/>
          <a:p>
            <a:r>
              <a:rPr lang="en-US" sz="1300" dirty="0" smtClean="0"/>
              <a:t>From T. </a:t>
            </a:r>
            <a:r>
              <a:rPr lang="en-US" sz="1300" dirty="0" err="1" smtClean="0"/>
              <a:t>Demma</a:t>
            </a:r>
            <a:r>
              <a:rPr lang="en-US" sz="1300" dirty="0" smtClean="0"/>
              <a:t> (LER Workshop 2010)</a:t>
            </a:r>
            <a:endParaRPr lang="en-US" sz="1300" i="1" dirty="0"/>
          </a:p>
        </p:txBody>
      </p:sp>
      <p:sp>
        <p:nvSpPr>
          <p:cNvPr id="14"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58</a:t>
            </a:fld>
            <a:endParaRPr lang="en-US" dirty="0">
              <a:solidFill>
                <a:srgbClr val="0055A0">
                  <a:tint val="75000"/>
                </a:srgbClr>
              </a:solidFill>
              <a:latin typeface="Arial"/>
            </a:endParaRPr>
          </a:p>
        </p:txBody>
      </p:sp>
      <p:sp>
        <p:nvSpPr>
          <p:cNvPr id="15" name="Content Placeholder 12"/>
          <p:cNvSpPr>
            <a:spLocks noGrp="1"/>
          </p:cNvSpPr>
          <p:nvPr>
            <p:ph idx="1"/>
          </p:nvPr>
        </p:nvSpPr>
        <p:spPr>
          <a:xfrm>
            <a:off x="479095" y="1362895"/>
            <a:ext cx="8229600" cy="1255912"/>
          </a:xfrm>
        </p:spPr>
        <p:txBody>
          <a:bodyPr>
            <a:normAutofit fontScale="85000" lnSpcReduction="20000"/>
          </a:bodyPr>
          <a:lstStyle/>
          <a:p>
            <a:pPr>
              <a:buClr>
                <a:schemeClr val="tx1"/>
              </a:buClr>
            </a:pPr>
            <a:r>
              <a:rPr lang="en-US" sz="2000" b="1" dirty="0" smtClean="0">
                <a:solidFill>
                  <a:srgbClr val="0000FF"/>
                </a:solidFill>
              </a:rPr>
              <a:t>Coupled bunch instability </a:t>
            </a:r>
            <a:r>
              <a:rPr lang="en-US" sz="2000" dirty="0" smtClean="0"/>
              <a:t>data from DAFNE (only positron ring) have been compared with PEI-M simulations</a:t>
            </a:r>
          </a:p>
          <a:p>
            <a:r>
              <a:rPr lang="en-US" sz="2000" dirty="0" smtClean="0"/>
              <a:t>Very good agreement found, it confirms that the observed horizontal instability is caused by electron cloud</a:t>
            </a:r>
          </a:p>
        </p:txBody>
      </p:sp>
      <p:pic>
        <p:nvPicPr>
          <p:cNvPr id="16" name="Picture 15"/>
          <p:cNvPicPr>
            <a:picLocks noChangeAspect="1"/>
          </p:cNvPicPr>
          <p:nvPr/>
        </p:nvPicPr>
        <p:blipFill>
          <a:blip r:embed="rId2"/>
          <a:stretch>
            <a:fillRect/>
          </a:stretch>
        </p:blipFill>
        <p:spPr>
          <a:xfrm>
            <a:off x="91651" y="2767861"/>
            <a:ext cx="3561240" cy="1978957"/>
          </a:xfrm>
          <a:prstGeom prst="rect">
            <a:avLst/>
          </a:prstGeom>
        </p:spPr>
      </p:pic>
      <p:sp>
        <p:nvSpPr>
          <p:cNvPr id="17" name="TextBox 16"/>
          <p:cNvSpPr txBox="1"/>
          <p:nvPr/>
        </p:nvSpPr>
        <p:spPr>
          <a:xfrm>
            <a:off x="296966" y="4867564"/>
            <a:ext cx="2730247" cy="323165"/>
          </a:xfrm>
          <a:prstGeom prst="rect">
            <a:avLst/>
          </a:prstGeom>
          <a:noFill/>
        </p:spPr>
        <p:txBody>
          <a:bodyPr wrap="none" rtlCol="0">
            <a:spAutoFit/>
          </a:bodyPr>
          <a:lstStyle/>
          <a:p>
            <a:r>
              <a:rPr lang="en-US" sz="1500" dirty="0" smtClean="0"/>
              <a:t>Horizontal instability on mode -1</a:t>
            </a:r>
            <a:endParaRPr lang="en-US" sz="1500" dirty="0"/>
          </a:p>
        </p:txBody>
      </p:sp>
      <p:pic>
        <p:nvPicPr>
          <p:cNvPr id="18" name="Picture 17"/>
          <p:cNvPicPr>
            <a:picLocks noChangeAspect="1"/>
          </p:cNvPicPr>
          <p:nvPr/>
        </p:nvPicPr>
        <p:blipFill>
          <a:blip r:embed="rId3"/>
          <a:stretch>
            <a:fillRect/>
          </a:stretch>
        </p:blipFill>
        <p:spPr>
          <a:xfrm>
            <a:off x="4115884" y="2767861"/>
            <a:ext cx="4743000" cy="2587867"/>
          </a:xfrm>
          <a:prstGeom prst="rect">
            <a:avLst/>
          </a:prstGeom>
        </p:spPr>
      </p:pic>
      <p:sp>
        <p:nvSpPr>
          <p:cNvPr id="2" name="Footer Placeholder 1"/>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31391843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Example: Residual gas ionization</a:t>
            </a:r>
            <a:endParaRPr lang="en-US" sz="3000" b="1" dirty="0">
              <a:solidFill>
                <a:srgbClr val="FF0000"/>
              </a:solidFill>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59</a:t>
            </a:fld>
            <a:endParaRPr lang="en-US"/>
          </a:p>
        </p:txBody>
      </p:sp>
      <p:sp>
        <p:nvSpPr>
          <p:cNvPr id="8"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59</a:t>
            </a:fld>
            <a:endParaRPr lang="en-US" dirty="0">
              <a:solidFill>
                <a:srgbClr val="0055A0">
                  <a:tint val="75000"/>
                </a:srgbClr>
              </a:solidFill>
              <a:latin typeface="Arial"/>
            </a:endParaRPr>
          </a:p>
        </p:txBody>
      </p:sp>
      <p:pic>
        <p:nvPicPr>
          <p:cNvPr id="13" name="Picture 57"/>
          <p:cNvPicPr>
            <a:picLocks noChangeAspect="1" noChangeArrowheads="1"/>
          </p:cNvPicPr>
          <p:nvPr/>
        </p:nvPicPr>
        <p:blipFill rotWithShape="1">
          <a:blip r:embed="rId2"/>
          <a:srcRect t="20072"/>
          <a:stretch/>
        </p:blipFill>
        <p:spPr bwMode="auto">
          <a:xfrm>
            <a:off x="3208302" y="1086250"/>
            <a:ext cx="5300663" cy="2338505"/>
          </a:xfrm>
          <a:prstGeom prst="rect">
            <a:avLst/>
          </a:prstGeom>
          <a:noFill/>
          <a:ln w="9525">
            <a:noFill/>
            <a:miter lim="800000"/>
            <a:headEnd/>
            <a:tailEnd/>
          </a:ln>
        </p:spPr>
      </p:pic>
      <p:sp>
        <p:nvSpPr>
          <p:cNvPr id="18" name="Text Box 60"/>
          <p:cNvSpPr txBox="1">
            <a:spLocks noChangeArrowheads="1"/>
          </p:cNvSpPr>
          <p:nvPr/>
        </p:nvSpPr>
        <p:spPr bwMode="auto">
          <a:xfrm>
            <a:off x="549752" y="3586099"/>
            <a:ext cx="8034048" cy="1815882"/>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600" dirty="0" smtClean="0"/>
              <a:t>The </a:t>
            </a:r>
            <a:r>
              <a:rPr lang="en-US" sz="1600" dirty="0" smtClean="0">
                <a:solidFill>
                  <a:srgbClr val="0000FF"/>
                </a:solidFill>
              </a:rPr>
              <a:t>number of electron/ion pairs created per unit length</a:t>
            </a:r>
            <a:r>
              <a:rPr lang="en-US" sz="1600" dirty="0" smtClean="0"/>
              <a:t> (</a:t>
            </a:r>
            <a:r>
              <a:rPr lang="en-US" sz="1600" dirty="0" smtClean="0">
                <a:latin typeface="Symbol" pitchFamily="-65" charset="2"/>
              </a:rPr>
              <a:t>l</a:t>
            </a:r>
            <a:r>
              <a:rPr lang="en-US" sz="1600" dirty="0" smtClean="0"/>
              <a:t>=</a:t>
            </a:r>
            <a:r>
              <a:rPr lang="en-US" sz="1600" dirty="0" err="1" smtClean="0"/>
              <a:t>dN</a:t>
            </a:r>
            <a:r>
              <a:rPr lang="en-US" sz="1600" baseline="-25000" dirty="0" err="1" smtClean="0"/>
              <a:t>ion</a:t>
            </a:r>
            <a:r>
              <a:rPr lang="en-US" sz="1600" dirty="0" smtClean="0"/>
              <a:t>/ds = </a:t>
            </a:r>
            <a:r>
              <a:rPr lang="en-US" sz="1600" dirty="0" err="1" smtClean="0"/>
              <a:t>dN</a:t>
            </a:r>
            <a:r>
              <a:rPr lang="en-US" sz="1600" baseline="-25000" dirty="0" err="1" smtClean="0"/>
              <a:t>el</a:t>
            </a:r>
            <a:r>
              <a:rPr lang="en-US" sz="1600" dirty="0" smtClean="0"/>
              <a:t>/ds)</a:t>
            </a:r>
          </a:p>
          <a:p>
            <a:pPr marL="285750" indent="-285750">
              <a:spcBef>
                <a:spcPct val="50000"/>
              </a:spcBef>
              <a:buFont typeface="Arial"/>
              <a:buChar char="•"/>
            </a:pPr>
            <a:r>
              <a:rPr lang="en-US" sz="1600" dirty="0" smtClean="0"/>
              <a:t>Scattering ionization (depends on cross section of ionization process)</a:t>
            </a:r>
          </a:p>
          <a:p>
            <a:pPr marL="285750" indent="-285750">
              <a:spcBef>
                <a:spcPct val="50000"/>
              </a:spcBef>
              <a:buFont typeface="Arial"/>
              <a:buChar char="•"/>
            </a:pPr>
            <a:endParaRPr lang="en-US" sz="1600" dirty="0"/>
          </a:p>
          <a:p>
            <a:pPr marL="285750" indent="-285750">
              <a:spcBef>
                <a:spcPct val="50000"/>
              </a:spcBef>
              <a:buFont typeface="Arial"/>
              <a:buChar char="•"/>
            </a:pPr>
            <a:endParaRPr lang="en-US" sz="1600" dirty="0" smtClean="0"/>
          </a:p>
          <a:p>
            <a:pPr marL="285750" indent="-285750">
              <a:spcBef>
                <a:spcPct val="50000"/>
              </a:spcBef>
              <a:buFont typeface="Arial"/>
              <a:buChar char="•"/>
            </a:pPr>
            <a:r>
              <a:rPr lang="en-US" sz="1600" dirty="0" smtClean="0"/>
              <a:t>Field ionization, first bunch (only when beam electric field is above threshold)</a:t>
            </a:r>
            <a:endParaRPr lang="en-US" sz="1600" dirty="0"/>
          </a:p>
        </p:txBody>
      </p:sp>
      <p:pic>
        <p:nvPicPr>
          <p:cNvPr id="19" name="Picture 18" descr="latex-image-1.pdf"/>
          <p:cNvPicPr>
            <a:picLocks noChangeAspect="1"/>
          </p:cNvPicPr>
          <p:nvPr/>
        </p:nvPicPr>
        <p:blipFill>
          <a:blip r:embed="rId3"/>
          <a:stretch>
            <a:fillRect/>
          </a:stretch>
        </p:blipFill>
        <p:spPr>
          <a:xfrm>
            <a:off x="1537402" y="4334611"/>
            <a:ext cx="5929813" cy="648000"/>
          </a:xfrm>
          <a:prstGeom prst="rect">
            <a:avLst/>
          </a:prstGeom>
        </p:spPr>
      </p:pic>
      <p:pic>
        <p:nvPicPr>
          <p:cNvPr id="20" name="Picture 57"/>
          <p:cNvPicPr>
            <a:picLocks noChangeAspect="1" noChangeArrowheads="1"/>
          </p:cNvPicPr>
          <p:nvPr/>
        </p:nvPicPr>
        <p:blipFill rotWithShape="1">
          <a:blip r:embed="rId2"/>
          <a:srcRect r="65651" b="76056"/>
          <a:stretch/>
        </p:blipFill>
        <p:spPr bwMode="auto">
          <a:xfrm>
            <a:off x="1136947" y="1256043"/>
            <a:ext cx="1820720" cy="700546"/>
          </a:xfrm>
          <a:prstGeom prst="rect">
            <a:avLst/>
          </a:prstGeom>
          <a:noFill/>
          <a:ln w="9525">
            <a:noFill/>
            <a:miter lim="800000"/>
            <a:headEnd/>
            <a:tailEnd/>
          </a:ln>
        </p:spPr>
      </p:pic>
      <p:pic>
        <p:nvPicPr>
          <p:cNvPr id="5" name="Picture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0492" y="5401981"/>
            <a:ext cx="6482400" cy="613753"/>
          </a:xfrm>
          <a:prstGeom prst="rect">
            <a:avLst/>
          </a:prstGeom>
        </p:spPr>
      </p:pic>
      <p:sp>
        <p:nvSpPr>
          <p:cNvPr id="3" name="Footer Placeholder 2"/>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19648329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The performance reach of accelerators and storage rings crucially depends on the vacuum system</a:t>
            </a:r>
          </a:p>
          <a:p>
            <a:pPr marL="378900" indent="-342900">
              <a:buFont typeface="+mj-lt"/>
              <a:buAutoNum type="arabicPeriod" startAt="3"/>
            </a:pPr>
            <a:r>
              <a:rPr lang="en-US" dirty="0" smtClean="0"/>
              <a:t>The </a:t>
            </a:r>
            <a:r>
              <a:rPr lang="en-US" b="1" dirty="0" smtClean="0"/>
              <a:t>vacuum chamber </a:t>
            </a:r>
            <a:r>
              <a:rPr lang="en-US" dirty="0" smtClean="0"/>
              <a:t>also affects beam stability and lifetime otherwise</a:t>
            </a:r>
          </a:p>
          <a:p>
            <a:pPr lvl="1"/>
            <a:r>
              <a:rPr lang="en-US" sz="1600" dirty="0" smtClean="0"/>
              <a:t>Surface properties at the inner wall of the vacuum chamber, in particular </a:t>
            </a:r>
            <a:r>
              <a:rPr lang="en-US" sz="1600" b="1" dirty="0" smtClean="0"/>
              <a:t>desorption and electron yields</a:t>
            </a:r>
            <a:r>
              <a:rPr lang="en-US" sz="1600" dirty="0" smtClean="0"/>
              <a:t>, are critical</a:t>
            </a:r>
          </a:p>
          <a:p>
            <a:pPr lvl="2"/>
            <a:r>
              <a:rPr lang="en-US" dirty="0" smtClean="0"/>
              <a:t>High desorption yields can lead to </a:t>
            </a:r>
            <a:r>
              <a:rPr lang="en-US" b="1" dirty="0" smtClean="0"/>
              <a:t>pressure runaway</a:t>
            </a:r>
          </a:p>
          <a:p>
            <a:pPr lvl="2"/>
            <a:r>
              <a:rPr lang="en-US" dirty="0" smtClean="0"/>
              <a:t>High electron yields can lead to </a:t>
            </a:r>
            <a:r>
              <a:rPr lang="en-US" b="1" dirty="0" smtClean="0"/>
              <a:t>electron cloud formation</a:t>
            </a:r>
          </a:p>
          <a:p>
            <a:pPr lvl="1"/>
            <a:r>
              <a:rPr lang="en-US" sz="1600" dirty="0" smtClean="0"/>
              <a:t>Distributed pumping from surface/design (e.g. NEG coating, pumping holes) </a:t>
            </a:r>
          </a:p>
          <a:p>
            <a:pPr lvl="1"/>
            <a:r>
              <a:rPr lang="en-US" sz="1600" dirty="0" smtClean="0"/>
              <a:t>Shape </a:t>
            </a:r>
            <a:r>
              <a:rPr lang="en-US" sz="1600" dirty="0" err="1" smtClean="0"/>
              <a:t>optimisation</a:t>
            </a:r>
            <a:r>
              <a:rPr lang="en-US" sz="1600" dirty="0" smtClean="0"/>
              <a:t> for photon absorption (antechambers, slits)</a:t>
            </a:r>
          </a:p>
          <a:p>
            <a:pPr lvl="1"/>
            <a:endParaRPr lang="en-US" dirty="0" smtClean="0"/>
          </a:p>
          <a:p>
            <a:pPr lvl="1"/>
            <a:endParaRPr lang="en-US" dirty="0"/>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6</a:t>
            </a:fld>
            <a:endParaRPr lang="en-US" dirty="0">
              <a:solidFill>
                <a:srgbClr val="0055A0">
                  <a:tint val="75000"/>
                </a:srgbClr>
              </a:solidFill>
              <a:latin typeface="Arial"/>
            </a:endParaRPr>
          </a:p>
        </p:txBody>
      </p:sp>
      <p:sp>
        <p:nvSpPr>
          <p:cNvPr id="7" name="Oval 6"/>
          <p:cNvSpPr>
            <a:spLocks noChangeAspect="1"/>
          </p:cNvSpPr>
          <p:nvPr/>
        </p:nvSpPr>
        <p:spPr>
          <a:xfrm>
            <a:off x="6479366" y="3898108"/>
            <a:ext cx="2242457" cy="2231998"/>
          </a:xfrm>
          <a:prstGeom prst="ellipse">
            <a:avLst/>
          </a:prstGeom>
          <a:noFill/>
          <a:ln w="381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7814125" y="4075277"/>
            <a:ext cx="323968" cy="401696"/>
          </a:xfrm>
          <a:prstGeom prst="straightConnector1">
            <a:avLst/>
          </a:prstGeom>
          <a:ln>
            <a:solidFill>
              <a:srgbClr val="595959"/>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Oval 9"/>
          <p:cNvSpPr>
            <a:spLocks noChangeAspect="1"/>
          </p:cNvSpPr>
          <p:nvPr/>
        </p:nvSpPr>
        <p:spPr>
          <a:xfrm>
            <a:off x="7710456" y="4476974"/>
            <a:ext cx="106546" cy="10763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7746241" y="3967056"/>
            <a:ext cx="106910" cy="1080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8319519" y="4432641"/>
            <a:ext cx="106910" cy="1080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8096108" y="4455461"/>
            <a:ext cx="106910" cy="1080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7888787" y="4044804"/>
            <a:ext cx="272116" cy="0"/>
          </a:xfrm>
          <a:prstGeom prst="straightConnector1">
            <a:avLst/>
          </a:prstGeom>
          <a:ln>
            <a:solidFill>
              <a:srgbClr val="59595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8160903" y="4044804"/>
            <a:ext cx="0" cy="387837"/>
          </a:xfrm>
          <a:prstGeom prst="straightConnector1">
            <a:avLst/>
          </a:prstGeom>
          <a:ln>
            <a:solidFill>
              <a:srgbClr val="59595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2" idx="0"/>
          </p:cNvCxnSpPr>
          <p:nvPr/>
        </p:nvCxnSpPr>
        <p:spPr>
          <a:xfrm>
            <a:off x="8160903" y="4044804"/>
            <a:ext cx="212071" cy="387837"/>
          </a:xfrm>
          <a:prstGeom prst="straightConnector1">
            <a:avLst/>
          </a:prstGeom>
          <a:ln>
            <a:solidFill>
              <a:srgbClr val="595959"/>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548269" y="4221028"/>
            <a:ext cx="324373" cy="307777"/>
          </a:xfrm>
          <a:prstGeom prst="rect">
            <a:avLst/>
          </a:prstGeom>
          <a:noFill/>
        </p:spPr>
        <p:txBody>
          <a:bodyPr wrap="none" rtlCol="0">
            <a:spAutoFit/>
          </a:bodyPr>
          <a:lstStyle/>
          <a:p>
            <a:r>
              <a:rPr lang="en-US" sz="1400" dirty="0">
                <a:solidFill>
                  <a:srgbClr val="FF0000"/>
                </a:solidFill>
              </a:rPr>
              <a:t>e</a:t>
            </a:r>
            <a:r>
              <a:rPr lang="en-US" sz="1400" baseline="30000" dirty="0" smtClean="0">
                <a:solidFill>
                  <a:srgbClr val="FF0000"/>
                </a:solidFill>
              </a:rPr>
              <a:t>-</a:t>
            </a:r>
            <a:endParaRPr lang="en-US" sz="1400" dirty="0">
              <a:solidFill>
                <a:srgbClr val="FF0000"/>
              </a:solidFill>
            </a:endParaRPr>
          </a:p>
        </p:txBody>
      </p:sp>
      <p:sp>
        <p:nvSpPr>
          <p:cNvPr id="25" name="Oval 24"/>
          <p:cNvSpPr>
            <a:spLocks noChangeAspect="1"/>
          </p:cNvSpPr>
          <p:nvPr/>
        </p:nvSpPr>
        <p:spPr>
          <a:xfrm>
            <a:off x="7404592" y="4816107"/>
            <a:ext cx="392004" cy="396000"/>
          </a:xfrm>
          <a:prstGeom prst="ellipse">
            <a:avLst/>
          </a:prstGeom>
          <a:gradFill flip="none" rotWithShape="1">
            <a:gsLst>
              <a:gs pos="0">
                <a:srgbClr val="0000FF"/>
              </a:gs>
              <a:gs pos="100000">
                <a:srgbClr val="FFFFFF"/>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7762289" y="4904330"/>
            <a:ext cx="633770" cy="307777"/>
          </a:xfrm>
          <a:prstGeom prst="rect">
            <a:avLst/>
          </a:prstGeom>
          <a:noFill/>
        </p:spPr>
        <p:txBody>
          <a:bodyPr wrap="none" rtlCol="0">
            <a:spAutoFit/>
          </a:bodyPr>
          <a:lstStyle/>
          <a:p>
            <a:r>
              <a:rPr lang="en-US" sz="1400" dirty="0" smtClean="0">
                <a:solidFill>
                  <a:srgbClr val="0000FF"/>
                </a:solidFill>
              </a:rPr>
              <a:t>beam</a:t>
            </a:r>
            <a:endParaRPr lang="en-US" sz="1400" dirty="0">
              <a:solidFill>
                <a:srgbClr val="0000FF"/>
              </a:solidFill>
            </a:endParaRPr>
          </a:p>
        </p:txBody>
      </p:sp>
      <p:cxnSp>
        <p:nvCxnSpPr>
          <p:cNvPr id="27" name="Straight Arrow Connector 26"/>
          <p:cNvCxnSpPr/>
          <p:nvPr/>
        </p:nvCxnSpPr>
        <p:spPr>
          <a:xfrm flipH="1">
            <a:off x="6507953" y="5030685"/>
            <a:ext cx="401696" cy="1"/>
          </a:xfrm>
          <a:prstGeom prst="straightConnector1">
            <a:avLst/>
          </a:prstGeom>
          <a:ln>
            <a:solidFill>
              <a:srgbClr val="595959"/>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Oval 27"/>
          <p:cNvSpPr/>
          <p:nvPr/>
        </p:nvSpPr>
        <p:spPr>
          <a:xfrm rot="16200000">
            <a:off x="6935590" y="4965904"/>
            <a:ext cx="142546" cy="144000"/>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a:off x="6479366" y="5030686"/>
            <a:ext cx="455497" cy="295035"/>
          </a:xfrm>
          <a:prstGeom prst="straightConnector1">
            <a:avLst/>
          </a:prstGeom>
          <a:ln>
            <a:solidFill>
              <a:srgbClr val="59595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6479366" y="4541763"/>
            <a:ext cx="229889" cy="488923"/>
          </a:xfrm>
          <a:prstGeom prst="straightConnector1">
            <a:avLst/>
          </a:prstGeom>
          <a:ln>
            <a:solidFill>
              <a:srgbClr val="59595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6479366" y="5030686"/>
            <a:ext cx="229889" cy="387837"/>
          </a:xfrm>
          <a:prstGeom prst="straightConnector1">
            <a:avLst/>
          </a:prstGeom>
          <a:ln>
            <a:solidFill>
              <a:srgbClr val="595959"/>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6672575" y="4374233"/>
            <a:ext cx="215538" cy="236348"/>
            <a:chOff x="6465231" y="4633393"/>
            <a:chExt cx="215538" cy="236348"/>
          </a:xfrm>
        </p:grpSpPr>
        <p:sp>
          <p:nvSpPr>
            <p:cNvPr id="30" name="Oval 29"/>
            <p:cNvSpPr/>
            <p:nvPr/>
          </p:nvSpPr>
          <p:spPr>
            <a:xfrm rot="16200000">
              <a:off x="6465958" y="4677732"/>
              <a:ext cx="142546" cy="144000"/>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rot="16200000">
              <a:off x="6527645" y="4726468"/>
              <a:ext cx="142546" cy="144000"/>
            </a:xfrm>
            <a:prstGeom prst="ellipse">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rot="16200000">
              <a:off x="6537496" y="4632666"/>
              <a:ext cx="142546" cy="144000"/>
            </a:xfrm>
            <a:prstGeom prst="ellipse">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920526" y="5274433"/>
            <a:ext cx="215538" cy="236348"/>
            <a:chOff x="6465231" y="4633393"/>
            <a:chExt cx="215538" cy="236348"/>
          </a:xfrm>
        </p:grpSpPr>
        <p:sp>
          <p:nvSpPr>
            <p:cNvPr id="41" name="Oval 40"/>
            <p:cNvSpPr/>
            <p:nvPr/>
          </p:nvSpPr>
          <p:spPr>
            <a:xfrm rot="16200000">
              <a:off x="6465958" y="4677732"/>
              <a:ext cx="142546" cy="144000"/>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rot="16200000">
              <a:off x="6527645" y="4726468"/>
              <a:ext cx="142546" cy="144000"/>
            </a:xfrm>
            <a:prstGeom prst="ellipse">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16200000">
              <a:off x="6537496" y="4632666"/>
              <a:ext cx="142546" cy="144000"/>
            </a:xfrm>
            <a:prstGeom prst="ellipse">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62262" y="5403021"/>
            <a:ext cx="215538" cy="236348"/>
            <a:chOff x="6465231" y="4633393"/>
            <a:chExt cx="215538" cy="236348"/>
          </a:xfrm>
        </p:grpSpPr>
        <p:sp>
          <p:nvSpPr>
            <p:cNvPr id="45" name="Oval 44"/>
            <p:cNvSpPr/>
            <p:nvPr/>
          </p:nvSpPr>
          <p:spPr>
            <a:xfrm rot="16200000">
              <a:off x="6465958" y="4677732"/>
              <a:ext cx="142546" cy="144000"/>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16200000">
              <a:off x="6527645" y="4726468"/>
              <a:ext cx="142546" cy="144000"/>
            </a:xfrm>
            <a:prstGeom prst="ellipse">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rot="16200000">
              <a:off x="6537496" y="4632666"/>
              <a:ext cx="142546" cy="144000"/>
            </a:xfrm>
            <a:prstGeom prst="ellipse">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8" name="Picture 47"/>
          <p:cNvPicPr>
            <a:picLocks noChangeAspect="1"/>
          </p:cNvPicPr>
          <p:nvPr/>
        </p:nvPicPr>
        <p:blipFill>
          <a:blip r:embed="rId2"/>
          <a:stretch>
            <a:fillRect/>
          </a:stretch>
        </p:blipFill>
        <p:spPr>
          <a:xfrm>
            <a:off x="159149" y="3863235"/>
            <a:ext cx="2466544" cy="2266871"/>
          </a:xfrm>
          <a:prstGeom prst="rect">
            <a:avLst/>
          </a:prstGeom>
        </p:spPr>
      </p:pic>
      <p:pic>
        <p:nvPicPr>
          <p:cNvPr id="49" name="Picture 48" descr="Beam-Scree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779" y="4105307"/>
            <a:ext cx="2851310" cy="1891369"/>
          </a:xfrm>
          <a:prstGeom prst="rect">
            <a:avLst/>
          </a:prstGeom>
        </p:spPr>
      </p:pic>
    </p:spTree>
    <p:extLst>
      <p:ext uri="{BB962C8B-B14F-4D97-AF65-F5344CB8AC3E}">
        <p14:creationId xmlns:p14="http://schemas.microsoft.com/office/powerpoint/2010/main" val="2233197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Trapping condition </a:t>
            </a:r>
            <a:br>
              <a:rPr lang="en-US" sz="3400" dirty="0" smtClean="0"/>
            </a:br>
            <a:r>
              <a:rPr lang="en-US" sz="3400" dirty="0" smtClean="0"/>
              <a:t>(Gaussian beams)</a:t>
            </a:r>
            <a:endParaRPr lang="en-US" sz="3400" dirty="0"/>
          </a:p>
        </p:txBody>
      </p:sp>
      <p:cxnSp>
        <p:nvCxnSpPr>
          <p:cNvPr id="12" name="Straight Connector 11"/>
          <p:cNvCxnSpPr/>
          <p:nvPr/>
        </p:nvCxnSpPr>
        <p:spPr>
          <a:xfrm>
            <a:off x="373613" y="2188687"/>
            <a:ext cx="8229600" cy="1588"/>
          </a:xfrm>
          <a:prstGeom prst="line">
            <a:avLst/>
          </a:prstGeom>
          <a:ln w="9525" cap="flat" cmpd="sng" algn="ctr">
            <a:solidFill>
              <a:srgbClr val="262626"/>
            </a:solidFill>
            <a:prstDash val="lgDash"/>
            <a:round/>
            <a:headEnd type="none" w="lg" len="lg"/>
            <a:tailEnd type="stealth" w="lg" len="lg"/>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6718300" y="1996599"/>
            <a:ext cx="1524000" cy="381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p:nvPr/>
        </p:nvCxnSpPr>
        <p:spPr>
          <a:xfrm rot="5400000">
            <a:off x="6393294" y="3005093"/>
            <a:ext cx="3699600" cy="1588"/>
          </a:xfrm>
          <a:prstGeom prst="line">
            <a:avLst/>
          </a:prstGeom>
          <a:ln>
            <a:solidFill>
              <a:srgbClr val="262626"/>
            </a:solidFill>
          </a:ln>
        </p:spPr>
        <p:style>
          <a:lnRef idx="2">
            <a:schemeClr val="accent1"/>
          </a:lnRef>
          <a:fillRef idx="0">
            <a:schemeClr val="accent1"/>
          </a:fillRef>
          <a:effectRef idx="1">
            <a:schemeClr val="accent1"/>
          </a:effectRef>
          <a:fontRef idx="minor">
            <a:schemeClr val="tx1"/>
          </a:fontRef>
        </p:style>
      </p:cxnSp>
      <p:sp>
        <p:nvSpPr>
          <p:cNvPr id="31" name="Oval 30"/>
          <p:cNvSpPr/>
          <p:nvPr/>
        </p:nvSpPr>
        <p:spPr>
          <a:xfrm>
            <a:off x="6744402" y="1823099"/>
            <a:ext cx="152400" cy="15240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rot="16200000">
            <a:off x="7277617" y="3605640"/>
            <a:ext cx="2221755" cy="292388"/>
          </a:xfrm>
          <a:prstGeom prst="rect">
            <a:avLst/>
          </a:prstGeom>
          <a:noFill/>
        </p:spPr>
        <p:txBody>
          <a:bodyPr wrap="square" rtlCol="0">
            <a:spAutoFit/>
          </a:bodyPr>
          <a:lstStyle/>
          <a:p>
            <a:r>
              <a:rPr lang="en-US" sz="1300" dirty="0" smtClean="0"/>
              <a:t>Section </a:t>
            </a:r>
            <a:r>
              <a:rPr lang="en-US" sz="1300" dirty="0" err="1" smtClean="0"/>
              <a:t>i</a:t>
            </a:r>
            <a:endParaRPr lang="en-US" sz="1300" dirty="0"/>
          </a:p>
        </p:txBody>
      </p:sp>
      <p:sp>
        <p:nvSpPr>
          <p:cNvPr id="47" name="TextBox 46"/>
          <p:cNvSpPr txBox="1"/>
          <p:nvPr/>
        </p:nvSpPr>
        <p:spPr>
          <a:xfrm>
            <a:off x="6731743" y="1515587"/>
            <a:ext cx="1512145" cy="338554"/>
          </a:xfrm>
          <a:prstGeom prst="rect">
            <a:avLst/>
          </a:prstGeom>
          <a:noFill/>
        </p:spPr>
        <p:txBody>
          <a:bodyPr wrap="square" rtlCol="0">
            <a:spAutoFit/>
          </a:bodyPr>
          <a:lstStyle/>
          <a:p>
            <a:r>
              <a:rPr lang="en-US" sz="1600" dirty="0" smtClean="0">
                <a:solidFill>
                  <a:srgbClr val="0000FF"/>
                </a:solidFill>
              </a:rPr>
              <a:t>Ion of mass A</a:t>
            </a:r>
            <a:endParaRPr lang="en-US" sz="1600" dirty="0">
              <a:solidFill>
                <a:srgbClr val="0000FF"/>
              </a:solidFill>
            </a:endParaRPr>
          </a:p>
        </p:txBody>
      </p:sp>
      <p:sp>
        <p:nvSpPr>
          <p:cNvPr id="38" name="Oval 37"/>
          <p:cNvSpPr/>
          <p:nvPr/>
        </p:nvSpPr>
        <p:spPr>
          <a:xfrm>
            <a:off x="8064616" y="1853734"/>
            <a:ext cx="152400" cy="15240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Group 23"/>
          <p:cNvGrpSpPr/>
          <p:nvPr/>
        </p:nvGrpSpPr>
        <p:grpSpPr>
          <a:xfrm>
            <a:off x="5423272" y="2411171"/>
            <a:ext cx="3377455" cy="1064573"/>
            <a:chOff x="5423272" y="2411171"/>
            <a:chExt cx="3377455" cy="1064573"/>
          </a:xfrm>
        </p:grpSpPr>
        <p:sp>
          <p:nvSpPr>
            <p:cNvPr id="40" name="TextBox 39"/>
            <p:cNvSpPr txBox="1"/>
            <p:nvPr/>
          </p:nvSpPr>
          <p:spPr>
            <a:xfrm>
              <a:off x="5659842" y="2411171"/>
              <a:ext cx="2394794" cy="292388"/>
            </a:xfrm>
            <a:prstGeom prst="rect">
              <a:avLst/>
            </a:prstGeom>
            <a:noFill/>
          </p:spPr>
          <p:txBody>
            <a:bodyPr wrap="square" rtlCol="0">
              <a:spAutoFit/>
            </a:bodyPr>
            <a:lstStyle/>
            <a:p>
              <a:r>
                <a:rPr lang="en-US" sz="1300" dirty="0" smtClean="0"/>
                <a:t>Kick from the passing bunch</a:t>
              </a:r>
              <a:endParaRPr lang="en-US" sz="1300" dirty="0"/>
            </a:p>
          </p:txBody>
        </p:sp>
        <p:pic>
          <p:nvPicPr>
            <p:cNvPr id="17" name="Picture 16" descr="latex-image-1.pdf"/>
            <p:cNvPicPr>
              <a:picLocks noChangeAspect="1"/>
            </p:cNvPicPr>
            <p:nvPr/>
          </p:nvPicPr>
          <p:blipFill>
            <a:blip r:embed="rId2"/>
            <a:stretch>
              <a:fillRect/>
            </a:stretch>
          </p:blipFill>
          <p:spPr>
            <a:xfrm>
              <a:off x="5423272" y="2755744"/>
              <a:ext cx="3377455" cy="720000"/>
            </a:xfrm>
            <a:prstGeom prst="rect">
              <a:avLst/>
            </a:prstGeom>
            <a:solidFill>
              <a:schemeClr val="bg1"/>
            </a:solidFill>
          </p:spPr>
        </p:pic>
      </p:grpSp>
      <p:grpSp>
        <p:nvGrpSpPr>
          <p:cNvPr id="50" name="Group 49"/>
          <p:cNvGrpSpPr/>
          <p:nvPr/>
        </p:nvGrpSpPr>
        <p:grpSpPr>
          <a:xfrm>
            <a:off x="1087797" y="4368379"/>
            <a:ext cx="6908800" cy="1679084"/>
            <a:chOff x="1087797" y="4368379"/>
            <a:chExt cx="6908800" cy="1679084"/>
          </a:xfrm>
        </p:grpSpPr>
        <p:sp>
          <p:nvSpPr>
            <p:cNvPr id="41" name="Round Diagonal Corner Rectangle 40"/>
            <p:cNvSpPr/>
            <p:nvPr/>
          </p:nvSpPr>
          <p:spPr>
            <a:xfrm>
              <a:off x="1087797" y="4368379"/>
              <a:ext cx="6908800" cy="1679084"/>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8" name="Picture 4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569" y="4633507"/>
              <a:ext cx="1952755" cy="324000"/>
            </a:xfrm>
            <a:prstGeom prst="rect">
              <a:avLst/>
            </a:prstGeom>
          </p:spPr>
        </p:pic>
        <p:pic>
          <p:nvPicPr>
            <p:cNvPr id="49" name="Picture 4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3569" y="5147741"/>
              <a:ext cx="6530826" cy="720000"/>
            </a:xfrm>
            <a:prstGeom prst="rect">
              <a:avLst/>
            </a:prstGeom>
          </p:spPr>
        </p:pic>
      </p:grpSp>
      <p:sp>
        <p:nvSpPr>
          <p:cNvPr id="52"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60</a:t>
            </a:fld>
            <a:endParaRPr lang="en-US" dirty="0">
              <a:solidFill>
                <a:srgbClr val="0055A0">
                  <a:tint val="75000"/>
                </a:srgbClr>
              </a:solidFill>
              <a:latin typeface="Arial"/>
            </a:endParaRPr>
          </a:p>
        </p:txBody>
      </p:sp>
      <p:sp>
        <p:nvSpPr>
          <p:cNvPr id="3" name="Footer Placeholder 2"/>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633767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Trapping condition </a:t>
            </a:r>
            <a:br>
              <a:rPr lang="en-US" sz="3400" dirty="0" smtClean="0"/>
            </a:br>
            <a:r>
              <a:rPr lang="en-US" sz="3400" dirty="0" smtClean="0"/>
              <a:t>(Gaussian beams)</a:t>
            </a:r>
            <a:endParaRPr lang="en-US" sz="3400" dirty="0"/>
          </a:p>
        </p:txBody>
      </p:sp>
      <p:cxnSp>
        <p:nvCxnSpPr>
          <p:cNvPr id="12" name="Straight Connector 11"/>
          <p:cNvCxnSpPr/>
          <p:nvPr/>
        </p:nvCxnSpPr>
        <p:spPr>
          <a:xfrm>
            <a:off x="373613" y="2188687"/>
            <a:ext cx="8229600" cy="1588"/>
          </a:xfrm>
          <a:prstGeom prst="line">
            <a:avLst/>
          </a:prstGeom>
          <a:ln w="9525" cap="flat" cmpd="sng" algn="ctr">
            <a:solidFill>
              <a:srgbClr val="262626"/>
            </a:solidFill>
            <a:prstDash val="lgDash"/>
            <a:round/>
            <a:headEnd type="none"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6393294" y="3005093"/>
            <a:ext cx="3699600" cy="1588"/>
          </a:xfrm>
          <a:prstGeom prst="line">
            <a:avLst/>
          </a:prstGeom>
          <a:ln>
            <a:solidFill>
              <a:srgbClr val="262626"/>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rot="16200000">
            <a:off x="7277617" y="3605640"/>
            <a:ext cx="2221755" cy="292388"/>
          </a:xfrm>
          <a:prstGeom prst="rect">
            <a:avLst/>
          </a:prstGeom>
          <a:noFill/>
        </p:spPr>
        <p:txBody>
          <a:bodyPr wrap="square" rtlCol="0">
            <a:spAutoFit/>
          </a:bodyPr>
          <a:lstStyle/>
          <a:p>
            <a:r>
              <a:rPr lang="en-US" sz="1300" dirty="0" smtClean="0"/>
              <a:t>Section </a:t>
            </a:r>
            <a:r>
              <a:rPr lang="en-US" sz="1300" dirty="0" err="1" smtClean="0"/>
              <a:t>i</a:t>
            </a:r>
            <a:endParaRPr lang="en-US" sz="1300" dirty="0"/>
          </a:p>
        </p:txBody>
      </p:sp>
      <p:grpSp>
        <p:nvGrpSpPr>
          <p:cNvPr id="23" name="Group 22"/>
          <p:cNvGrpSpPr/>
          <p:nvPr/>
        </p:nvGrpSpPr>
        <p:grpSpPr>
          <a:xfrm>
            <a:off x="114300" y="1156881"/>
            <a:ext cx="6604002" cy="3758556"/>
            <a:chOff x="114300" y="2473394"/>
            <a:chExt cx="6604002" cy="3758556"/>
          </a:xfrm>
        </p:grpSpPr>
        <p:sp>
          <p:nvSpPr>
            <p:cNvPr id="39" name="TextBox 38"/>
            <p:cNvSpPr txBox="1"/>
            <p:nvPr/>
          </p:nvSpPr>
          <p:spPr>
            <a:xfrm>
              <a:off x="1866359" y="5193353"/>
              <a:ext cx="2362200" cy="492443"/>
            </a:xfrm>
            <a:prstGeom prst="rect">
              <a:avLst/>
            </a:prstGeom>
            <a:noFill/>
          </p:spPr>
          <p:txBody>
            <a:bodyPr wrap="square" rtlCol="0">
              <a:spAutoFit/>
            </a:bodyPr>
            <a:lstStyle/>
            <a:p>
              <a:r>
                <a:rPr lang="en-US" sz="1300" dirty="0" smtClean="0"/>
                <a:t>Transport through the drift space between bunches</a:t>
              </a:r>
              <a:endParaRPr lang="en-US" sz="1300" dirty="0"/>
            </a:p>
          </p:txBody>
        </p:sp>
        <p:sp>
          <p:nvSpPr>
            <p:cNvPr id="43" name="TextBox 42"/>
            <p:cNvSpPr txBox="1"/>
            <p:nvPr/>
          </p:nvSpPr>
          <p:spPr>
            <a:xfrm rot="16200000">
              <a:off x="342190" y="4974879"/>
              <a:ext cx="2221755" cy="292388"/>
            </a:xfrm>
            <a:prstGeom prst="rect">
              <a:avLst/>
            </a:prstGeom>
            <a:noFill/>
          </p:spPr>
          <p:txBody>
            <a:bodyPr wrap="square" rtlCol="0">
              <a:spAutoFit/>
            </a:bodyPr>
            <a:lstStyle/>
            <a:p>
              <a:r>
                <a:rPr lang="en-US" sz="1300" dirty="0" smtClean="0"/>
                <a:t>Section i+1</a:t>
              </a:r>
              <a:endParaRPr lang="en-US" sz="1300" dirty="0"/>
            </a:p>
          </p:txBody>
        </p:sp>
        <p:grpSp>
          <p:nvGrpSpPr>
            <p:cNvPr id="21" name="Group 20"/>
            <p:cNvGrpSpPr/>
            <p:nvPr/>
          </p:nvGrpSpPr>
          <p:grpSpPr>
            <a:xfrm>
              <a:off x="114300" y="2473394"/>
              <a:ext cx="6604002" cy="3699600"/>
              <a:chOff x="114300" y="2473394"/>
              <a:chExt cx="6604002" cy="3699600"/>
            </a:xfrm>
          </p:grpSpPr>
          <p:sp>
            <p:nvSpPr>
              <p:cNvPr id="14" name="Oval 13"/>
              <p:cNvSpPr/>
              <p:nvPr/>
            </p:nvSpPr>
            <p:spPr>
              <a:xfrm>
                <a:off x="114300" y="3327400"/>
                <a:ext cx="1524000" cy="381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Left Brace 17"/>
              <p:cNvSpPr/>
              <p:nvPr/>
            </p:nvSpPr>
            <p:spPr>
              <a:xfrm rot="5400000" flipH="1" flipV="1">
                <a:off x="2723812" y="3029511"/>
                <a:ext cx="419100" cy="3951818"/>
              </a:xfrm>
              <a:prstGeom prst="leftBrace">
                <a:avLst>
                  <a:gd name="adj1" fmla="val 37222"/>
                  <a:gd name="adj2" fmla="val 50889"/>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9" name="Straight Connector 28"/>
              <p:cNvCxnSpPr/>
              <p:nvPr/>
            </p:nvCxnSpPr>
            <p:spPr>
              <a:xfrm rot="5400000">
                <a:off x="-211500" y="4322400"/>
                <a:ext cx="3699600" cy="1588"/>
              </a:xfrm>
              <a:prstGeom prst="line">
                <a:avLst/>
              </a:prstGeom>
              <a:ln>
                <a:solidFill>
                  <a:srgbClr val="262626"/>
                </a:solidFill>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44" idx="6"/>
              </p:cNvCxnSpPr>
              <p:nvPr/>
            </p:nvCxnSpPr>
            <p:spPr>
              <a:xfrm flipH="1">
                <a:off x="1618777" y="3215812"/>
                <a:ext cx="5099525" cy="369656"/>
              </a:xfrm>
              <a:prstGeom prst="straightConnector1">
                <a:avLst/>
              </a:prstGeom>
              <a:ln>
                <a:solidFill>
                  <a:srgbClr val="262626"/>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1663700" y="3607645"/>
                <a:ext cx="5041900" cy="1587"/>
              </a:xfrm>
              <a:prstGeom prst="straightConnector1">
                <a:avLst/>
              </a:prstGeom>
              <a:ln>
                <a:solidFill>
                  <a:schemeClr val="tx1">
                    <a:lumMod val="50000"/>
                    <a:lumOff val="50000"/>
                  </a:schemeClr>
                </a:solidFill>
                <a:headEnd type="arrow" w="lg" len="med"/>
                <a:tailEnd type="arrow" w="lg" len="med"/>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4127039" y="3609232"/>
                <a:ext cx="356521" cy="338554"/>
              </a:xfrm>
              <a:prstGeom prst="rect">
                <a:avLst/>
              </a:prstGeom>
              <a:noFill/>
            </p:spPr>
            <p:txBody>
              <a:bodyPr wrap="none" rtlCol="0">
                <a:spAutoFit/>
              </a:bodyPr>
              <a:lstStyle/>
              <a:p>
                <a:r>
                  <a:rPr lang="en-US" sz="1600" dirty="0" smtClean="0">
                    <a:solidFill>
                      <a:schemeClr val="tx1">
                        <a:lumMod val="50000"/>
                        <a:lumOff val="50000"/>
                      </a:schemeClr>
                    </a:solidFill>
                  </a:rPr>
                  <a:t>T</a:t>
                </a:r>
                <a:r>
                  <a:rPr lang="en-US" sz="1600" baseline="-25000" dirty="0" smtClean="0">
                    <a:solidFill>
                      <a:schemeClr val="tx1">
                        <a:lumMod val="50000"/>
                        <a:lumOff val="50000"/>
                      </a:schemeClr>
                    </a:solidFill>
                  </a:rPr>
                  <a:t>b</a:t>
                </a:r>
                <a:endParaRPr lang="en-US" sz="1600" dirty="0">
                  <a:solidFill>
                    <a:schemeClr val="tx1">
                      <a:lumMod val="50000"/>
                      <a:lumOff val="50000"/>
                    </a:schemeClr>
                  </a:solidFill>
                </a:endParaRPr>
              </a:p>
            </p:txBody>
          </p:sp>
          <p:pic>
            <p:nvPicPr>
              <p:cNvPr id="16" name="Picture 15" descr="latex-image-1.pdf"/>
              <p:cNvPicPr>
                <a:picLocks noChangeAspect="1"/>
              </p:cNvPicPr>
              <p:nvPr/>
            </p:nvPicPr>
            <p:blipFill>
              <a:blip r:embed="rId2"/>
              <a:stretch>
                <a:fillRect/>
              </a:stretch>
            </p:blipFill>
            <p:spPr>
              <a:xfrm>
                <a:off x="957453" y="3942470"/>
                <a:ext cx="3951818" cy="828000"/>
              </a:xfrm>
              <a:prstGeom prst="rect">
                <a:avLst/>
              </a:prstGeom>
              <a:solidFill>
                <a:schemeClr val="bg1"/>
              </a:solidFill>
            </p:spPr>
          </p:pic>
        </p:grpSp>
      </p:grpSp>
      <p:sp>
        <p:nvSpPr>
          <p:cNvPr id="47" name="TextBox 46"/>
          <p:cNvSpPr txBox="1"/>
          <p:nvPr/>
        </p:nvSpPr>
        <p:spPr>
          <a:xfrm>
            <a:off x="6731743" y="1515587"/>
            <a:ext cx="1512145" cy="338554"/>
          </a:xfrm>
          <a:prstGeom prst="rect">
            <a:avLst/>
          </a:prstGeom>
          <a:noFill/>
        </p:spPr>
        <p:txBody>
          <a:bodyPr wrap="square" rtlCol="0">
            <a:spAutoFit/>
          </a:bodyPr>
          <a:lstStyle/>
          <a:p>
            <a:r>
              <a:rPr lang="en-US" sz="1600" dirty="0" smtClean="0">
                <a:solidFill>
                  <a:srgbClr val="0000FF"/>
                </a:solidFill>
              </a:rPr>
              <a:t>Ion of mass A</a:t>
            </a:r>
            <a:endParaRPr lang="en-US" sz="1600" dirty="0">
              <a:solidFill>
                <a:srgbClr val="0000FF"/>
              </a:solidFill>
            </a:endParaRPr>
          </a:p>
        </p:txBody>
      </p:sp>
      <p:sp>
        <p:nvSpPr>
          <p:cNvPr id="44" name="Oval 43"/>
          <p:cNvSpPr/>
          <p:nvPr/>
        </p:nvSpPr>
        <p:spPr>
          <a:xfrm>
            <a:off x="1466377" y="2192755"/>
            <a:ext cx="152400" cy="15240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6718300" y="1996599"/>
            <a:ext cx="1524000" cy="381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descr="latex-image-1.pdf"/>
          <p:cNvPicPr>
            <a:picLocks noChangeAspect="1"/>
          </p:cNvPicPr>
          <p:nvPr/>
        </p:nvPicPr>
        <p:blipFill>
          <a:blip r:embed="rId3"/>
          <a:stretch>
            <a:fillRect/>
          </a:stretch>
        </p:blipFill>
        <p:spPr>
          <a:xfrm>
            <a:off x="1130902" y="5081101"/>
            <a:ext cx="7112986" cy="918343"/>
          </a:xfrm>
          <a:prstGeom prst="rect">
            <a:avLst/>
          </a:prstGeom>
        </p:spPr>
      </p:pic>
      <p:sp>
        <p:nvSpPr>
          <p:cNvPr id="36"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61</a:t>
            </a:fld>
            <a:endParaRPr lang="en-US" dirty="0">
              <a:solidFill>
                <a:srgbClr val="0055A0">
                  <a:tint val="75000"/>
                </a:srgbClr>
              </a:solidFill>
              <a:latin typeface="Arial"/>
            </a:endParaRPr>
          </a:p>
        </p:txBody>
      </p:sp>
      <p:sp>
        <p:nvSpPr>
          <p:cNvPr id="3" name="Footer Placeholder 2"/>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1377812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Diagonal Corner Rectangle 30"/>
          <p:cNvSpPr/>
          <p:nvPr/>
        </p:nvSpPr>
        <p:spPr>
          <a:xfrm>
            <a:off x="2506349" y="4368379"/>
            <a:ext cx="3776235" cy="1363681"/>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400" dirty="0" smtClean="0"/>
              <a:t>Trapping condition </a:t>
            </a:r>
            <a:br>
              <a:rPr lang="en-US" sz="3400" dirty="0" smtClean="0"/>
            </a:br>
            <a:r>
              <a:rPr lang="en-US" sz="3400" dirty="0" smtClean="0"/>
              <a:t>(Gaussian beams)</a:t>
            </a:r>
            <a:endParaRPr lang="en-US" sz="3400" dirty="0"/>
          </a:p>
        </p:txBody>
      </p:sp>
      <p:sp>
        <p:nvSpPr>
          <p:cNvPr id="36"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62</a:t>
            </a:fld>
            <a:endParaRPr lang="en-US" dirty="0">
              <a:solidFill>
                <a:srgbClr val="0055A0">
                  <a:tint val="75000"/>
                </a:srgbClr>
              </a:solidFill>
              <a:latin typeface="Arial"/>
            </a:endParaRPr>
          </a:p>
        </p:txBody>
      </p:sp>
      <p:pic>
        <p:nvPicPr>
          <p:cNvPr id="24" name="Picture 23" descr="latex-image-1.pdf"/>
          <p:cNvPicPr>
            <a:picLocks noChangeAspect="1"/>
          </p:cNvPicPr>
          <p:nvPr/>
        </p:nvPicPr>
        <p:blipFill>
          <a:blip r:embed="rId2"/>
          <a:stretch>
            <a:fillRect/>
          </a:stretch>
        </p:blipFill>
        <p:spPr>
          <a:xfrm>
            <a:off x="2235200" y="1518060"/>
            <a:ext cx="4234737" cy="360000"/>
          </a:xfrm>
          <a:prstGeom prst="rect">
            <a:avLst/>
          </a:prstGeom>
        </p:spPr>
      </p:pic>
      <p:pic>
        <p:nvPicPr>
          <p:cNvPr id="25" name="Picture 24" descr="latex-image-1.pdf"/>
          <p:cNvPicPr>
            <a:picLocks noChangeAspect="1"/>
          </p:cNvPicPr>
          <p:nvPr/>
        </p:nvPicPr>
        <p:blipFill>
          <a:blip r:embed="rId3"/>
          <a:stretch>
            <a:fillRect/>
          </a:stretch>
        </p:blipFill>
        <p:spPr>
          <a:xfrm>
            <a:off x="2919686" y="2178612"/>
            <a:ext cx="2865764" cy="755999"/>
          </a:xfrm>
          <a:prstGeom prst="rect">
            <a:avLst/>
          </a:prstGeom>
        </p:spPr>
      </p:pic>
      <p:sp>
        <p:nvSpPr>
          <p:cNvPr id="27" name="Down Arrow 26"/>
          <p:cNvSpPr/>
          <p:nvPr/>
        </p:nvSpPr>
        <p:spPr>
          <a:xfrm>
            <a:off x="4008635" y="3510096"/>
            <a:ext cx="687867" cy="595341"/>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2595" y="4623950"/>
            <a:ext cx="3229227" cy="760344"/>
          </a:xfrm>
          <a:prstGeom prst="rect">
            <a:avLst/>
          </a:prstGeom>
        </p:spPr>
      </p:pic>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136856857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Oval 555"/>
          <p:cNvSpPr/>
          <p:nvPr/>
        </p:nvSpPr>
        <p:spPr>
          <a:xfrm>
            <a:off x="544755" y="2217505"/>
            <a:ext cx="1157168" cy="831273"/>
          </a:xfrm>
          <a:prstGeom prst="ellipse">
            <a:avLst/>
          </a:prstGeom>
          <a:solidFill>
            <a:srgbClr val="FF0000">
              <a:alpha val="63000"/>
            </a:srgbClr>
          </a:solidFill>
          <a:ln>
            <a:solidFill>
              <a:srgbClr val="FF0000"/>
            </a:solidFill>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83" name="Oval 482"/>
          <p:cNvSpPr/>
          <p:nvPr/>
        </p:nvSpPr>
        <p:spPr>
          <a:xfrm>
            <a:off x="2908508" y="2217505"/>
            <a:ext cx="1157168" cy="831273"/>
          </a:xfrm>
          <a:prstGeom prst="ellipse">
            <a:avLst/>
          </a:prstGeom>
          <a:solidFill>
            <a:srgbClr val="FF0000">
              <a:alpha val="63000"/>
            </a:srgbClr>
          </a:solidFill>
          <a:ln>
            <a:solidFill>
              <a:srgbClr val="FF0000"/>
            </a:solidFill>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06" name="Oval 405"/>
          <p:cNvSpPr/>
          <p:nvPr/>
        </p:nvSpPr>
        <p:spPr>
          <a:xfrm>
            <a:off x="5272261" y="2217505"/>
            <a:ext cx="1157168" cy="831273"/>
          </a:xfrm>
          <a:prstGeom prst="ellipse">
            <a:avLst/>
          </a:prstGeom>
          <a:solidFill>
            <a:srgbClr val="FF0000">
              <a:alpha val="63000"/>
            </a:srgbClr>
          </a:solidFill>
          <a:ln>
            <a:solidFill>
              <a:srgbClr val="FF0000"/>
            </a:solidFill>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02" name="Oval 401"/>
          <p:cNvSpPr/>
          <p:nvPr/>
        </p:nvSpPr>
        <p:spPr>
          <a:xfrm>
            <a:off x="7636013" y="2217505"/>
            <a:ext cx="1157168" cy="831273"/>
          </a:xfrm>
          <a:prstGeom prst="ellipse">
            <a:avLst/>
          </a:prstGeom>
          <a:solidFill>
            <a:srgbClr val="FF0000">
              <a:alpha val="63000"/>
            </a:srgbClr>
          </a:solidFill>
          <a:ln>
            <a:solidFill>
              <a:srgbClr val="FF0000"/>
            </a:solidFill>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pPr lvl="0" defTabSz="914400" fontAlgn="base">
              <a:spcAft>
                <a:spcPct val="0"/>
              </a:spcAft>
              <a:defRPr/>
            </a:pPr>
            <a:r>
              <a:rPr lang="en-US" sz="3200" kern="0" dirty="0" smtClean="0">
                <a:solidFill>
                  <a:srgbClr val="0055A0"/>
                </a:solidFill>
              </a:rPr>
              <a:t>Transverse Fast Beam Ion Instability</a:t>
            </a:r>
            <a:endParaRPr lang="en-US" sz="4000" kern="0" dirty="0">
              <a:solidFill>
                <a:srgbClr val="0055A0"/>
              </a:solidFill>
            </a:endParaRPr>
          </a:p>
        </p:txBody>
      </p:sp>
      <p:cxnSp>
        <p:nvCxnSpPr>
          <p:cNvPr id="10" name="Straight Connector 9"/>
          <p:cNvCxnSpPr/>
          <p:nvPr/>
        </p:nvCxnSpPr>
        <p:spPr>
          <a:xfrm>
            <a:off x="242153" y="1262062"/>
            <a:ext cx="8686800" cy="1588"/>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42153" y="4075536"/>
            <a:ext cx="8686800" cy="1588"/>
          </a:xfrm>
          <a:prstGeom prst="line">
            <a:avLst/>
          </a:prstGeom>
          <a:ln>
            <a:solidFill>
              <a:srgbClr val="4D4D4D"/>
            </a:solidFill>
          </a:ln>
        </p:spPr>
        <p:style>
          <a:lnRef idx="2">
            <a:schemeClr val="accent1"/>
          </a:lnRef>
          <a:fillRef idx="0">
            <a:schemeClr val="accent1"/>
          </a:fillRef>
          <a:effectRef idx="1">
            <a:schemeClr val="accent1"/>
          </a:effectRef>
          <a:fontRef idx="minor">
            <a:schemeClr val="tx1"/>
          </a:fontRef>
        </p:style>
      </p:cxnSp>
      <p:sp>
        <p:nvSpPr>
          <p:cNvPr id="9" name="Slide Number Placeholder 8"/>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63</a:t>
            </a:fld>
            <a:endParaRPr lang="en-US" dirty="0"/>
          </a:p>
        </p:txBody>
      </p:sp>
      <p:grpSp>
        <p:nvGrpSpPr>
          <p:cNvPr id="22" name="Group 21"/>
          <p:cNvGrpSpPr>
            <a:grpSpLocks noChangeAspect="1"/>
          </p:cNvGrpSpPr>
          <p:nvPr/>
        </p:nvGrpSpPr>
        <p:grpSpPr>
          <a:xfrm>
            <a:off x="4357167" y="1946465"/>
            <a:ext cx="2440953" cy="1589947"/>
            <a:chOff x="2034041" y="4964433"/>
            <a:chExt cx="1755235" cy="1143304"/>
          </a:xfrm>
          <a:solidFill>
            <a:srgbClr val="0055A0"/>
          </a:solidFill>
        </p:grpSpPr>
        <p:sp>
          <p:nvSpPr>
            <p:cNvPr id="102" name="Oval 101"/>
            <p:cNvSpPr>
              <a:spLocks noChangeAspect="1"/>
            </p:cNvSpPr>
            <p:nvPr/>
          </p:nvSpPr>
          <p:spPr>
            <a:xfrm>
              <a:off x="2235152" y="5847431"/>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a:spLocks noChangeAspect="1"/>
            </p:cNvSpPr>
            <p:nvPr/>
          </p:nvSpPr>
          <p:spPr>
            <a:xfrm>
              <a:off x="2423597" y="534784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a:spLocks noChangeAspect="1"/>
            </p:cNvSpPr>
            <p:nvPr/>
          </p:nvSpPr>
          <p:spPr>
            <a:xfrm>
              <a:off x="2749440" y="4964433"/>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a:spLocks noChangeAspect="1"/>
            </p:cNvSpPr>
            <p:nvPr/>
          </p:nvSpPr>
          <p:spPr>
            <a:xfrm>
              <a:off x="2692352" y="5823909"/>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a:off x="2923310" y="521685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spect="1"/>
            </p:cNvSpPr>
            <p:nvPr/>
          </p:nvSpPr>
          <p:spPr>
            <a:xfrm>
              <a:off x="2997152" y="5644231"/>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3036431" y="5280442"/>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3228110" y="5329373"/>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3131743" y="5664021"/>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2300933" y="5501633"/>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2952102" y="5906755"/>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a:spLocks noChangeAspect="1"/>
            </p:cNvSpPr>
            <p:nvPr/>
          </p:nvSpPr>
          <p:spPr>
            <a:xfrm>
              <a:off x="2646247" y="600031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2034041" y="5309605"/>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a:spLocks noChangeAspect="1"/>
            </p:cNvSpPr>
            <p:nvPr/>
          </p:nvSpPr>
          <p:spPr>
            <a:xfrm>
              <a:off x="2500673" y="563222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a:spLocks noChangeAspect="1"/>
            </p:cNvSpPr>
            <p:nvPr/>
          </p:nvSpPr>
          <p:spPr>
            <a:xfrm>
              <a:off x="2090074" y="585009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a:spLocks noChangeAspect="1"/>
            </p:cNvSpPr>
            <p:nvPr/>
          </p:nvSpPr>
          <p:spPr>
            <a:xfrm>
              <a:off x="2844752" y="5491831"/>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a:spLocks noChangeAspect="1"/>
            </p:cNvSpPr>
            <p:nvPr/>
          </p:nvSpPr>
          <p:spPr>
            <a:xfrm>
              <a:off x="2538897" y="5212129"/>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a:spLocks noChangeAspect="1"/>
            </p:cNvSpPr>
            <p:nvPr/>
          </p:nvSpPr>
          <p:spPr>
            <a:xfrm>
              <a:off x="3111822" y="5486885"/>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a:spLocks noChangeAspect="1"/>
            </p:cNvSpPr>
            <p:nvPr/>
          </p:nvSpPr>
          <p:spPr>
            <a:xfrm>
              <a:off x="2779827" y="5370529"/>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a:spLocks noChangeAspect="1"/>
            </p:cNvSpPr>
            <p:nvPr/>
          </p:nvSpPr>
          <p:spPr>
            <a:xfrm>
              <a:off x="3266334" y="5101559"/>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a:spLocks noChangeAspect="1"/>
            </p:cNvSpPr>
            <p:nvPr/>
          </p:nvSpPr>
          <p:spPr>
            <a:xfrm>
              <a:off x="2559379" y="538507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a:spLocks noChangeAspect="1"/>
            </p:cNvSpPr>
            <p:nvPr/>
          </p:nvSpPr>
          <p:spPr>
            <a:xfrm>
              <a:off x="3387989" y="5285312"/>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a:spLocks noChangeAspect="1"/>
            </p:cNvSpPr>
            <p:nvPr/>
          </p:nvSpPr>
          <p:spPr>
            <a:xfrm>
              <a:off x="3703052" y="5320215"/>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a:grpSpLocks noChangeAspect="1"/>
          </p:cNvGrpSpPr>
          <p:nvPr/>
        </p:nvGrpSpPr>
        <p:grpSpPr>
          <a:xfrm flipH="1" flipV="1">
            <a:off x="5262842" y="2005833"/>
            <a:ext cx="3461497" cy="1238907"/>
            <a:chOff x="1831555" y="5216857"/>
            <a:chExt cx="2489078" cy="890880"/>
          </a:xfrm>
          <a:solidFill>
            <a:srgbClr val="0055A0"/>
          </a:solidFill>
        </p:grpSpPr>
        <p:sp>
          <p:nvSpPr>
            <p:cNvPr id="78" name="Oval 77"/>
            <p:cNvSpPr>
              <a:spLocks noChangeAspect="1"/>
            </p:cNvSpPr>
            <p:nvPr/>
          </p:nvSpPr>
          <p:spPr>
            <a:xfrm>
              <a:off x="2331271" y="5771489"/>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1861563" y="558695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a:off x="3016140" y="5426543"/>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a:spLocks noChangeAspect="1"/>
            </p:cNvSpPr>
            <p:nvPr/>
          </p:nvSpPr>
          <p:spPr>
            <a:xfrm>
              <a:off x="2692352" y="5823909"/>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2923310" y="521685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a:off x="2997152" y="5644231"/>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a:off x="2303509" y="5412620"/>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3228110" y="552165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3456146" y="5856282"/>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a:spLocks noChangeAspect="1"/>
            </p:cNvSpPr>
            <p:nvPr/>
          </p:nvSpPr>
          <p:spPr>
            <a:xfrm>
              <a:off x="2433098" y="5910230"/>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a:off x="3385029" y="5547790"/>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a:spLocks noChangeAspect="1"/>
            </p:cNvSpPr>
            <p:nvPr/>
          </p:nvSpPr>
          <p:spPr>
            <a:xfrm>
              <a:off x="2646247" y="600031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a:spLocks noChangeAspect="1"/>
            </p:cNvSpPr>
            <p:nvPr/>
          </p:nvSpPr>
          <p:spPr>
            <a:xfrm>
              <a:off x="2034041" y="545381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a:spLocks noChangeAspect="1"/>
            </p:cNvSpPr>
            <p:nvPr/>
          </p:nvSpPr>
          <p:spPr>
            <a:xfrm>
              <a:off x="2643547" y="5484155"/>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2090074" y="585009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a:spLocks noChangeAspect="1"/>
            </p:cNvSpPr>
            <p:nvPr/>
          </p:nvSpPr>
          <p:spPr>
            <a:xfrm>
              <a:off x="2844752" y="5491831"/>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a:spLocks noChangeAspect="1"/>
            </p:cNvSpPr>
            <p:nvPr/>
          </p:nvSpPr>
          <p:spPr>
            <a:xfrm>
              <a:off x="2538897" y="5404401"/>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a:spLocks noChangeAspect="1"/>
            </p:cNvSpPr>
            <p:nvPr/>
          </p:nvSpPr>
          <p:spPr>
            <a:xfrm>
              <a:off x="2996096" y="5933983"/>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a:spLocks noChangeAspect="1"/>
            </p:cNvSpPr>
            <p:nvPr/>
          </p:nvSpPr>
          <p:spPr>
            <a:xfrm>
              <a:off x="1831555" y="577594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3527493" y="5599129"/>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a:off x="3266334" y="5353925"/>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a:off x="2174898" y="5613442"/>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234409" y="5410553"/>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a:off x="3474766" y="5361184"/>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7"/>
          <p:cNvGrpSpPr>
            <a:grpSpLocks noChangeAspect="1"/>
          </p:cNvGrpSpPr>
          <p:nvPr/>
        </p:nvGrpSpPr>
        <p:grpSpPr>
          <a:xfrm flipH="1" flipV="1">
            <a:off x="3669294" y="1898773"/>
            <a:ext cx="2490095" cy="1493699"/>
            <a:chOff x="1911640" y="5309605"/>
            <a:chExt cx="1818926" cy="1091104"/>
          </a:xfrm>
          <a:solidFill>
            <a:schemeClr val="tx1"/>
          </a:solidFill>
        </p:grpSpPr>
        <p:sp>
          <p:nvSpPr>
            <p:cNvPr id="180" name="Oval 179"/>
            <p:cNvSpPr>
              <a:spLocks noChangeAspect="1"/>
            </p:cNvSpPr>
            <p:nvPr/>
          </p:nvSpPr>
          <p:spPr>
            <a:xfrm>
              <a:off x="2483368" y="595531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a:spLocks noChangeAspect="1"/>
            </p:cNvSpPr>
            <p:nvPr/>
          </p:nvSpPr>
          <p:spPr>
            <a:xfrm>
              <a:off x="2993538" y="5770116"/>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a:spLocks noChangeAspect="1"/>
            </p:cNvSpPr>
            <p:nvPr/>
          </p:nvSpPr>
          <p:spPr>
            <a:xfrm>
              <a:off x="3644342" y="5884944"/>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a:spLocks noChangeAspect="1"/>
            </p:cNvSpPr>
            <p:nvPr/>
          </p:nvSpPr>
          <p:spPr>
            <a:xfrm>
              <a:off x="2984334" y="546100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a:spLocks noChangeAspect="1"/>
            </p:cNvSpPr>
            <p:nvPr/>
          </p:nvSpPr>
          <p:spPr>
            <a:xfrm>
              <a:off x="3436532" y="563202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a:spLocks noChangeAspect="1"/>
            </p:cNvSpPr>
            <p:nvPr/>
          </p:nvSpPr>
          <p:spPr>
            <a:xfrm>
              <a:off x="2628698" y="536639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a:spLocks noChangeAspect="1"/>
            </p:cNvSpPr>
            <p:nvPr/>
          </p:nvSpPr>
          <p:spPr>
            <a:xfrm>
              <a:off x="3228110" y="552165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a:spLocks noChangeAspect="1"/>
            </p:cNvSpPr>
            <p:nvPr/>
          </p:nvSpPr>
          <p:spPr>
            <a:xfrm>
              <a:off x="3131743" y="574662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a:spLocks noChangeAspect="1"/>
            </p:cNvSpPr>
            <p:nvPr/>
          </p:nvSpPr>
          <p:spPr>
            <a:xfrm>
              <a:off x="2415107" y="606679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a:spLocks noChangeAspect="1"/>
            </p:cNvSpPr>
            <p:nvPr/>
          </p:nvSpPr>
          <p:spPr>
            <a:xfrm>
              <a:off x="3336972" y="590422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a:spLocks noChangeAspect="1"/>
            </p:cNvSpPr>
            <p:nvPr/>
          </p:nvSpPr>
          <p:spPr>
            <a:xfrm>
              <a:off x="2858684" y="629328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a:spLocks noChangeAspect="1"/>
            </p:cNvSpPr>
            <p:nvPr/>
          </p:nvSpPr>
          <p:spPr>
            <a:xfrm>
              <a:off x="2034041" y="530960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a:spLocks noChangeAspect="1"/>
            </p:cNvSpPr>
            <p:nvPr/>
          </p:nvSpPr>
          <p:spPr>
            <a:xfrm>
              <a:off x="2619136" y="567739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a:spLocks noChangeAspect="1"/>
            </p:cNvSpPr>
            <p:nvPr/>
          </p:nvSpPr>
          <p:spPr>
            <a:xfrm>
              <a:off x="3574167" y="613086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a:spLocks noChangeAspect="1"/>
            </p:cNvSpPr>
            <p:nvPr/>
          </p:nvSpPr>
          <p:spPr>
            <a:xfrm>
              <a:off x="2917982" y="5565074"/>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a:spLocks noChangeAspect="1"/>
            </p:cNvSpPr>
            <p:nvPr/>
          </p:nvSpPr>
          <p:spPr>
            <a:xfrm>
              <a:off x="3576354" y="55173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a:spLocks noChangeAspect="1"/>
            </p:cNvSpPr>
            <p:nvPr/>
          </p:nvSpPr>
          <p:spPr>
            <a:xfrm>
              <a:off x="2691297" y="62680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a:spLocks noChangeAspect="1"/>
            </p:cNvSpPr>
            <p:nvPr/>
          </p:nvSpPr>
          <p:spPr>
            <a:xfrm>
              <a:off x="1911640" y="564689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a:spLocks noChangeAspect="1"/>
            </p:cNvSpPr>
            <p:nvPr/>
          </p:nvSpPr>
          <p:spPr>
            <a:xfrm>
              <a:off x="2996096" y="617645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a:spLocks noChangeAspect="1"/>
            </p:cNvSpPr>
            <p:nvPr/>
          </p:nvSpPr>
          <p:spPr>
            <a:xfrm>
              <a:off x="3266334" y="535791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a:spLocks noChangeAspect="1"/>
            </p:cNvSpPr>
            <p:nvPr/>
          </p:nvSpPr>
          <p:spPr>
            <a:xfrm>
              <a:off x="2174899" y="611816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a:spLocks noChangeAspect="1"/>
            </p:cNvSpPr>
            <p:nvPr/>
          </p:nvSpPr>
          <p:spPr>
            <a:xfrm>
              <a:off x="3243809" y="612652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a:spLocks noChangeAspect="1"/>
            </p:cNvSpPr>
            <p:nvPr/>
          </p:nvSpPr>
          <p:spPr>
            <a:xfrm>
              <a:off x="3474767" y="58730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2" name="Group 301"/>
          <p:cNvGrpSpPr>
            <a:grpSpLocks noChangeAspect="1"/>
          </p:cNvGrpSpPr>
          <p:nvPr/>
        </p:nvGrpSpPr>
        <p:grpSpPr>
          <a:xfrm flipV="1">
            <a:off x="3901213" y="1926505"/>
            <a:ext cx="1982618" cy="1572082"/>
            <a:chOff x="2235152" y="5216857"/>
            <a:chExt cx="1624500" cy="1288126"/>
          </a:xfrm>
          <a:solidFill>
            <a:srgbClr val="0055A0"/>
          </a:solidFill>
        </p:grpSpPr>
        <p:sp>
          <p:nvSpPr>
            <p:cNvPr id="303" name="Oval 302"/>
            <p:cNvSpPr>
              <a:spLocks noChangeAspect="1"/>
            </p:cNvSpPr>
            <p:nvPr/>
          </p:nvSpPr>
          <p:spPr>
            <a:xfrm>
              <a:off x="2235152" y="5416258"/>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a:spLocks noChangeAspect="1"/>
            </p:cNvSpPr>
            <p:nvPr/>
          </p:nvSpPr>
          <p:spPr>
            <a:xfrm>
              <a:off x="2291930" y="5798638"/>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a:spLocks noChangeAspect="1"/>
            </p:cNvSpPr>
            <p:nvPr/>
          </p:nvSpPr>
          <p:spPr>
            <a:xfrm>
              <a:off x="3016140" y="5545289"/>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a:spLocks noChangeAspect="1"/>
            </p:cNvSpPr>
            <p:nvPr/>
          </p:nvSpPr>
          <p:spPr>
            <a:xfrm>
              <a:off x="2692352" y="5604812"/>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a:spLocks noChangeAspect="1"/>
            </p:cNvSpPr>
            <p:nvPr/>
          </p:nvSpPr>
          <p:spPr>
            <a:xfrm>
              <a:off x="2923310" y="521685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a:spLocks noChangeAspect="1"/>
            </p:cNvSpPr>
            <p:nvPr/>
          </p:nvSpPr>
          <p:spPr>
            <a:xfrm>
              <a:off x="2705052" y="6088731"/>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a:spLocks noChangeAspect="1"/>
            </p:cNvSpPr>
            <p:nvPr/>
          </p:nvSpPr>
          <p:spPr>
            <a:xfrm>
              <a:off x="3036431" y="5413451"/>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a:spLocks noChangeAspect="1"/>
            </p:cNvSpPr>
            <p:nvPr/>
          </p:nvSpPr>
          <p:spPr>
            <a:xfrm>
              <a:off x="3228110" y="552165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a:spLocks noChangeAspect="1"/>
            </p:cNvSpPr>
            <p:nvPr/>
          </p:nvSpPr>
          <p:spPr>
            <a:xfrm>
              <a:off x="3282344" y="6255068"/>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a:spLocks noChangeAspect="1"/>
            </p:cNvSpPr>
            <p:nvPr/>
          </p:nvSpPr>
          <p:spPr>
            <a:xfrm>
              <a:off x="3606453" y="5904583"/>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a:spLocks noChangeAspect="1"/>
            </p:cNvSpPr>
            <p:nvPr/>
          </p:nvSpPr>
          <p:spPr>
            <a:xfrm>
              <a:off x="3715182" y="576020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a:spLocks noChangeAspect="1"/>
            </p:cNvSpPr>
            <p:nvPr/>
          </p:nvSpPr>
          <p:spPr>
            <a:xfrm>
              <a:off x="3043285" y="620528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a:spLocks noChangeAspect="1"/>
            </p:cNvSpPr>
            <p:nvPr/>
          </p:nvSpPr>
          <p:spPr>
            <a:xfrm>
              <a:off x="2362625" y="6103799"/>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a:spLocks noChangeAspect="1"/>
            </p:cNvSpPr>
            <p:nvPr/>
          </p:nvSpPr>
          <p:spPr>
            <a:xfrm>
              <a:off x="3324393" y="5856876"/>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a:spLocks noChangeAspect="1"/>
            </p:cNvSpPr>
            <p:nvPr/>
          </p:nvSpPr>
          <p:spPr>
            <a:xfrm>
              <a:off x="2463253" y="574054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a:spLocks noChangeAspect="1"/>
            </p:cNvSpPr>
            <p:nvPr/>
          </p:nvSpPr>
          <p:spPr>
            <a:xfrm>
              <a:off x="2406640" y="5587681"/>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a:spLocks noChangeAspect="1"/>
            </p:cNvSpPr>
            <p:nvPr/>
          </p:nvSpPr>
          <p:spPr>
            <a:xfrm>
              <a:off x="3618397" y="5466129"/>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a:spLocks noChangeAspect="1"/>
            </p:cNvSpPr>
            <p:nvPr/>
          </p:nvSpPr>
          <p:spPr>
            <a:xfrm>
              <a:off x="2886569" y="6090215"/>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a:spLocks noChangeAspect="1"/>
            </p:cNvSpPr>
            <p:nvPr/>
          </p:nvSpPr>
          <p:spPr>
            <a:xfrm>
              <a:off x="2266095" y="6229710"/>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a:spLocks noChangeAspect="1"/>
            </p:cNvSpPr>
            <p:nvPr/>
          </p:nvSpPr>
          <p:spPr>
            <a:xfrm>
              <a:off x="3046897" y="5238619"/>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a:spLocks noChangeAspect="1"/>
            </p:cNvSpPr>
            <p:nvPr/>
          </p:nvSpPr>
          <p:spPr>
            <a:xfrm>
              <a:off x="3342534" y="5407571"/>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a:spLocks noChangeAspect="1"/>
            </p:cNvSpPr>
            <p:nvPr/>
          </p:nvSpPr>
          <p:spPr>
            <a:xfrm>
              <a:off x="2416199" y="6397563"/>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a:spLocks noChangeAspect="1"/>
            </p:cNvSpPr>
            <p:nvPr/>
          </p:nvSpPr>
          <p:spPr>
            <a:xfrm>
              <a:off x="3773428" y="6013660"/>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a:spLocks noChangeAspect="1"/>
            </p:cNvSpPr>
            <p:nvPr/>
          </p:nvSpPr>
          <p:spPr>
            <a:xfrm>
              <a:off x="3474767" y="5517415"/>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8" name="Content Placeholder 8"/>
          <p:cNvSpPr>
            <a:spLocks noGrp="1"/>
          </p:cNvSpPr>
          <p:nvPr>
            <p:ph idx="1"/>
          </p:nvPr>
        </p:nvSpPr>
        <p:spPr>
          <a:xfrm>
            <a:off x="657573" y="4428559"/>
            <a:ext cx="7936039" cy="1048862"/>
          </a:xfrm>
        </p:spPr>
        <p:txBody>
          <a:bodyPr>
            <a:normAutofit fontScale="92500" lnSpcReduction="20000"/>
          </a:bodyPr>
          <a:lstStyle/>
          <a:p>
            <a:pPr>
              <a:buFont typeface="Lucida Grande"/>
              <a:buChar char="→"/>
            </a:pPr>
            <a:r>
              <a:rPr lang="en-US" sz="2000" b="1" dirty="0">
                <a:solidFill>
                  <a:srgbClr val="0055A0"/>
                </a:solidFill>
                <a:latin typeface="+mj-lt"/>
              </a:rPr>
              <a:t>The </a:t>
            </a:r>
            <a:r>
              <a:rPr lang="en-US" sz="2000" b="1" dirty="0" smtClean="0">
                <a:solidFill>
                  <a:srgbClr val="0055A0"/>
                </a:solidFill>
                <a:latin typeface="+mj-lt"/>
              </a:rPr>
              <a:t>ions </a:t>
            </a:r>
            <a:r>
              <a:rPr lang="en-US" sz="2000" b="1" dirty="0">
                <a:solidFill>
                  <a:srgbClr val="0055A0"/>
                </a:solidFill>
                <a:latin typeface="+mj-lt"/>
              </a:rPr>
              <a:t>accumulate along one bunch </a:t>
            </a:r>
            <a:r>
              <a:rPr lang="en-US" sz="2000" b="1" dirty="0" smtClean="0">
                <a:solidFill>
                  <a:srgbClr val="0055A0"/>
                </a:solidFill>
                <a:latin typeface="+mj-lt"/>
              </a:rPr>
              <a:t>train</a:t>
            </a:r>
          </a:p>
          <a:p>
            <a:pPr>
              <a:buFont typeface="Lucida Grande"/>
              <a:buChar char="→"/>
            </a:pPr>
            <a:r>
              <a:rPr lang="en-US" sz="2000" b="1" dirty="0" smtClean="0">
                <a:solidFill>
                  <a:srgbClr val="0055A0"/>
                </a:solidFill>
                <a:latin typeface="+mj-lt"/>
              </a:rPr>
              <a:t>Head and tail </a:t>
            </a:r>
            <a:r>
              <a:rPr lang="en-US" sz="2000" b="1" dirty="0">
                <a:solidFill>
                  <a:srgbClr val="0055A0"/>
                </a:solidFill>
                <a:latin typeface="+mj-lt"/>
              </a:rPr>
              <a:t>of the train </a:t>
            </a:r>
            <a:r>
              <a:rPr lang="en-US" sz="2000" b="1" dirty="0" smtClean="0">
                <a:solidFill>
                  <a:srgbClr val="0055A0"/>
                </a:solidFill>
                <a:latin typeface="+mj-lt"/>
              </a:rPr>
              <a:t>are coupled through the ions (both in linear and circular machines). </a:t>
            </a:r>
          </a:p>
        </p:txBody>
      </p:sp>
      <p:sp>
        <p:nvSpPr>
          <p:cNvPr id="411"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63</a:t>
            </a:fld>
            <a:endParaRPr lang="en-US" dirty="0">
              <a:solidFill>
                <a:srgbClr val="0055A0">
                  <a:tint val="75000"/>
                </a:srgbClr>
              </a:solidFill>
              <a:latin typeface="Arial"/>
            </a:endParaRPr>
          </a:p>
        </p:txBody>
      </p:sp>
      <p:grpSp>
        <p:nvGrpSpPr>
          <p:cNvPr id="409" name="Group 408"/>
          <p:cNvGrpSpPr>
            <a:grpSpLocks noChangeAspect="1"/>
          </p:cNvGrpSpPr>
          <p:nvPr/>
        </p:nvGrpSpPr>
        <p:grpSpPr>
          <a:xfrm flipH="1" flipV="1">
            <a:off x="1766694" y="2016666"/>
            <a:ext cx="1897543" cy="1473286"/>
            <a:chOff x="2174899" y="5299240"/>
            <a:chExt cx="1386092" cy="1076195"/>
          </a:xfrm>
          <a:solidFill>
            <a:schemeClr val="tx1"/>
          </a:solidFill>
        </p:grpSpPr>
        <p:sp>
          <p:nvSpPr>
            <p:cNvPr id="412" name="Oval 411"/>
            <p:cNvSpPr>
              <a:spLocks noChangeAspect="1"/>
            </p:cNvSpPr>
            <p:nvPr/>
          </p:nvSpPr>
          <p:spPr>
            <a:xfrm>
              <a:off x="2483368" y="595531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Oval 412"/>
            <p:cNvSpPr>
              <a:spLocks noChangeAspect="1"/>
            </p:cNvSpPr>
            <p:nvPr/>
          </p:nvSpPr>
          <p:spPr>
            <a:xfrm>
              <a:off x="2993538" y="5770116"/>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Oval 413"/>
            <p:cNvSpPr>
              <a:spLocks noChangeAspect="1"/>
            </p:cNvSpPr>
            <p:nvPr/>
          </p:nvSpPr>
          <p:spPr>
            <a:xfrm>
              <a:off x="2692352" y="582390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Oval 414"/>
            <p:cNvSpPr>
              <a:spLocks noChangeAspect="1"/>
            </p:cNvSpPr>
            <p:nvPr/>
          </p:nvSpPr>
          <p:spPr>
            <a:xfrm>
              <a:off x="2984334" y="546100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Oval 415"/>
            <p:cNvSpPr>
              <a:spLocks noChangeAspect="1"/>
            </p:cNvSpPr>
            <p:nvPr/>
          </p:nvSpPr>
          <p:spPr>
            <a:xfrm>
              <a:off x="2997152" y="564423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Oval 416"/>
            <p:cNvSpPr>
              <a:spLocks noChangeAspect="1"/>
            </p:cNvSpPr>
            <p:nvPr/>
          </p:nvSpPr>
          <p:spPr>
            <a:xfrm>
              <a:off x="2628698" y="536639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Oval 417"/>
            <p:cNvSpPr>
              <a:spLocks noChangeAspect="1"/>
            </p:cNvSpPr>
            <p:nvPr/>
          </p:nvSpPr>
          <p:spPr>
            <a:xfrm>
              <a:off x="3228110" y="552165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Oval 418"/>
            <p:cNvSpPr>
              <a:spLocks noChangeAspect="1"/>
            </p:cNvSpPr>
            <p:nvPr/>
          </p:nvSpPr>
          <p:spPr>
            <a:xfrm>
              <a:off x="3131743" y="574662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Oval 419"/>
            <p:cNvSpPr>
              <a:spLocks noChangeAspect="1"/>
            </p:cNvSpPr>
            <p:nvPr/>
          </p:nvSpPr>
          <p:spPr>
            <a:xfrm>
              <a:off x="2415107" y="606679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Oval 420"/>
            <p:cNvSpPr>
              <a:spLocks noChangeAspect="1"/>
            </p:cNvSpPr>
            <p:nvPr/>
          </p:nvSpPr>
          <p:spPr>
            <a:xfrm>
              <a:off x="3336972" y="590422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p:cNvSpPr>
              <a:spLocks noChangeAspect="1"/>
            </p:cNvSpPr>
            <p:nvPr/>
          </p:nvSpPr>
          <p:spPr>
            <a:xfrm>
              <a:off x="2675601" y="600031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p:cNvSpPr>
              <a:spLocks noChangeAspect="1"/>
            </p:cNvSpPr>
            <p:nvPr/>
          </p:nvSpPr>
          <p:spPr>
            <a:xfrm>
              <a:off x="2314756" y="5578162"/>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p:cNvSpPr>
              <a:spLocks noChangeAspect="1"/>
            </p:cNvSpPr>
            <p:nvPr/>
          </p:nvSpPr>
          <p:spPr>
            <a:xfrm>
              <a:off x="2619136" y="567739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p:cNvSpPr>
              <a:spLocks noChangeAspect="1"/>
            </p:cNvSpPr>
            <p:nvPr/>
          </p:nvSpPr>
          <p:spPr>
            <a:xfrm>
              <a:off x="2902874" y="585009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Oval 425"/>
            <p:cNvSpPr>
              <a:spLocks noChangeAspect="1"/>
            </p:cNvSpPr>
            <p:nvPr/>
          </p:nvSpPr>
          <p:spPr>
            <a:xfrm>
              <a:off x="2881367" y="549183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Oval 426"/>
            <p:cNvSpPr>
              <a:spLocks noChangeAspect="1"/>
            </p:cNvSpPr>
            <p:nvPr/>
          </p:nvSpPr>
          <p:spPr>
            <a:xfrm>
              <a:off x="2538896" y="550511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p:cNvSpPr>
              <a:spLocks noChangeAspect="1"/>
            </p:cNvSpPr>
            <p:nvPr/>
          </p:nvSpPr>
          <p:spPr>
            <a:xfrm>
              <a:off x="2691297" y="62680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p:cNvSpPr>
              <a:spLocks noChangeAspect="1"/>
            </p:cNvSpPr>
            <p:nvPr/>
          </p:nvSpPr>
          <p:spPr>
            <a:xfrm>
              <a:off x="2204560" y="581779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Oval 429"/>
            <p:cNvSpPr>
              <a:spLocks noChangeAspect="1"/>
            </p:cNvSpPr>
            <p:nvPr/>
          </p:nvSpPr>
          <p:spPr>
            <a:xfrm>
              <a:off x="2996096" y="617645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Oval 430"/>
            <p:cNvSpPr>
              <a:spLocks noChangeAspect="1"/>
            </p:cNvSpPr>
            <p:nvPr/>
          </p:nvSpPr>
          <p:spPr>
            <a:xfrm>
              <a:off x="3266334" y="535791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2" name="Oval 431"/>
            <p:cNvSpPr>
              <a:spLocks noChangeAspect="1"/>
            </p:cNvSpPr>
            <p:nvPr/>
          </p:nvSpPr>
          <p:spPr>
            <a:xfrm>
              <a:off x="2174899" y="611816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Oval 432"/>
            <p:cNvSpPr>
              <a:spLocks noChangeAspect="1"/>
            </p:cNvSpPr>
            <p:nvPr/>
          </p:nvSpPr>
          <p:spPr>
            <a:xfrm>
              <a:off x="3243809" y="612652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Oval 433"/>
            <p:cNvSpPr>
              <a:spLocks noChangeAspect="1"/>
            </p:cNvSpPr>
            <p:nvPr/>
          </p:nvSpPr>
          <p:spPr>
            <a:xfrm>
              <a:off x="3474767" y="529924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35" name="Group 434"/>
          <p:cNvGrpSpPr>
            <a:grpSpLocks noChangeAspect="1"/>
          </p:cNvGrpSpPr>
          <p:nvPr/>
        </p:nvGrpSpPr>
        <p:grpSpPr>
          <a:xfrm flipH="1" flipV="1">
            <a:off x="2008523" y="2118916"/>
            <a:ext cx="1897543" cy="1392958"/>
            <a:chOff x="2174899" y="5357919"/>
            <a:chExt cx="1386092" cy="1017516"/>
          </a:xfrm>
          <a:solidFill>
            <a:schemeClr val="tx1"/>
          </a:solidFill>
        </p:grpSpPr>
        <p:sp>
          <p:nvSpPr>
            <p:cNvPr id="436" name="Oval 435"/>
            <p:cNvSpPr>
              <a:spLocks noChangeAspect="1"/>
            </p:cNvSpPr>
            <p:nvPr/>
          </p:nvSpPr>
          <p:spPr>
            <a:xfrm>
              <a:off x="2483368" y="595531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Oval 436"/>
            <p:cNvSpPr>
              <a:spLocks noChangeAspect="1"/>
            </p:cNvSpPr>
            <p:nvPr/>
          </p:nvSpPr>
          <p:spPr>
            <a:xfrm>
              <a:off x="2993538" y="5770116"/>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Oval 437"/>
            <p:cNvSpPr>
              <a:spLocks noChangeAspect="1"/>
            </p:cNvSpPr>
            <p:nvPr/>
          </p:nvSpPr>
          <p:spPr>
            <a:xfrm>
              <a:off x="2692352" y="582390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Oval 438"/>
            <p:cNvSpPr>
              <a:spLocks noChangeAspect="1"/>
            </p:cNvSpPr>
            <p:nvPr/>
          </p:nvSpPr>
          <p:spPr>
            <a:xfrm>
              <a:off x="2984334" y="546100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Oval 439"/>
            <p:cNvSpPr>
              <a:spLocks noChangeAspect="1"/>
            </p:cNvSpPr>
            <p:nvPr/>
          </p:nvSpPr>
          <p:spPr>
            <a:xfrm>
              <a:off x="2338039" y="572967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p:cNvSpPr>
              <a:spLocks noChangeAspect="1"/>
            </p:cNvSpPr>
            <p:nvPr/>
          </p:nvSpPr>
          <p:spPr>
            <a:xfrm>
              <a:off x="2628698" y="536639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Oval 441"/>
            <p:cNvSpPr>
              <a:spLocks noChangeAspect="1"/>
            </p:cNvSpPr>
            <p:nvPr/>
          </p:nvSpPr>
          <p:spPr>
            <a:xfrm>
              <a:off x="3289135" y="552165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p:cNvSpPr>
              <a:spLocks noChangeAspect="1"/>
            </p:cNvSpPr>
            <p:nvPr/>
          </p:nvSpPr>
          <p:spPr>
            <a:xfrm>
              <a:off x="2216308" y="5954144"/>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p:cNvSpPr>
              <a:spLocks noChangeAspect="1"/>
            </p:cNvSpPr>
            <p:nvPr/>
          </p:nvSpPr>
          <p:spPr>
            <a:xfrm>
              <a:off x="2415107" y="606679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p:cNvSpPr>
              <a:spLocks noChangeAspect="1"/>
            </p:cNvSpPr>
            <p:nvPr/>
          </p:nvSpPr>
          <p:spPr>
            <a:xfrm>
              <a:off x="3336971" y="597745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Oval 445"/>
            <p:cNvSpPr>
              <a:spLocks noChangeAspect="1"/>
            </p:cNvSpPr>
            <p:nvPr/>
          </p:nvSpPr>
          <p:spPr>
            <a:xfrm>
              <a:off x="2773247" y="600031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Oval 446"/>
            <p:cNvSpPr>
              <a:spLocks noChangeAspect="1"/>
            </p:cNvSpPr>
            <p:nvPr/>
          </p:nvSpPr>
          <p:spPr>
            <a:xfrm>
              <a:off x="2314756" y="5578162"/>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p:cNvSpPr>
              <a:spLocks noChangeAspect="1"/>
            </p:cNvSpPr>
            <p:nvPr/>
          </p:nvSpPr>
          <p:spPr>
            <a:xfrm>
              <a:off x="2619136" y="567739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Oval 448"/>
            <p:cNvSpPr>
              <a:spLocks noChangeAspect="1"/>
            </p:cNvSpPr>
            <p:nvPr/>
          </p:nvSpPr>
          <p:spPr>
            <a:xfrm>
              <a:off x="2597730" y="591113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p:cNvSpPr>
              <a:spLocks noChangeAspect="1"/>
            </p:cNvSpPr>
            <p:nvPr/>
          </p:nvSpPr>
          <p:spPr>
            <a:xfrm>
              <a:off x="2881367" y="5601696"/>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p:cNvSpPr>
              <a:spLocks noChangeAspect="1"/>
            </p:cNvSpPr>
            <p:nvPr/>
          </p:nvSpPr>
          <p:spPr>
            <a:xfrm>
              <a:off x="2538896" y="550511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Oval 451"/>
            <p:cNvSpPr>
              <a:spLocks noChangeAspect="1"/>
            </p:cNvSpPr>
            <p:nvPr/>
          </p:nvSpPr>
          <p:spPr>
            <a:xfrm>
              <a:off x="2691297" y="62680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Oval 452"/>
            <p:cNvSpPr>
              <a:spLocks noChangeAspect="1"/>
            </p:cNvSpPr>
            <p:nvPr/>
          </p:nvSpPr>
          <p:spPr>
            <a:xfrm>
              <a:off x="2204560" y="581779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Oval 453"/>
            <p:cNvSpPr>
              <a:spLocks noChangeAspect="1"/>
            </p:cNvSpPr>
            <p:nvPr/>
          </p:nvSpPr>
          <p:spPr>
            <a:xfrm>
              <a:off x="2996096" y="617645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p:cNvSpPr>
              <a:spLocks noChangeAspect="1"/>
            </p:cNvSpPr>
            <p:nvPr/>
          </p:nvSpPr>
          <p:spPr>
            <a:xfrm>
              <a:off x="3266334" y="535791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p:cNvSpPr>
              <a:spLocks noChangeAspect="1"/>
            </p:cNvSpPr>
            <p:nvPr/>
          </p:nvSpPr>
          <p:spPr>
            <a:xfrm>
              <a:off x="2174899" y="611816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Oval 456"/>
            <p:cNvSpPr>
              <a:spLocks noChangeAspect="1"/>
            </p:cNvSpPr>
            <p:nvPr/>
          </p:nvSpPr>
          <p:spPr>
            <a:xfrm>
              <a:off x="3243809" y="612652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8" name="Oval 457"/>
            <p:cNvSpPr>
              <a:spLocks noChangeAspect="1"/>
            </p:cNvSpPr>
            <p:nvPr/>
          </p:nvSpPr>
          <p:spPr>
            <a:xfrm>
              <a:off x="3474767" y="58730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9" name="Group 458"/>
          <p:cNvGrpSpPr>
            <a:grpSpLocks noChangeAspect="1"/>
          </p:cNvGrpSpPr>
          <p:nvPr/>
        </p:nvGrpSpPr>
        <p:grpSpPr>
          <a:xfrm flipH="1" flipV="1">
            <a:off x="2119755" y="1650523"/>
            <a:ext cx="1897543" cy="1392958"/>
            <a:chOff x="2174899" y="5357919"/>
            <a:chExt cx="1386092" cy="1017516"/>
          </a:xfrm>
          <a:solidFill>
            <a:schemeClr val="tx1"/>
          </a:solidFill>
        </p:grpSpPr>
        <p:sp>
          <p:nvSpPr>
            <p:cNvPr id="460" name="Oval 459"/>
            <p:cNvSpPr>
              <a:spLocks noChangeAspect="1"/>
            </p:cNvSpPr>
            <p:nvPr/>
          </p:nvSpPr>
          <p:spPr>
            <a:xfrm>
              <a:off x="2483368" y="595531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Oval 460"/>
            <p:cNvSpPr>
              <a:spLocks noChangeAspect="1"/>
            </p:cNvSpPr>
            <p:nvPr/>
          </p:nvSpPr>
          <p:spPr>
            <a:xfrm>
              <a:off x="2993538" y="5770116"/>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2" name="Oval 461"/>
            <p:cNvSpPr>
              <a:spLocks noChangeAspect="1"/>
            </p:cNvSpPr>
            <p:nvPr/>
          </p:nvSpPr>
          <p:spPr>
            <a:xfrm>
              <a:off x="2692352" y="582390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Oval 462"/>
            <p:cNvSpPr>
              <a:spLocks noChangeAspect="1"/>
            </p:cNvSpPr>
            <p:nvPr/>
          </p:nvSpPr>
          <p:spPr>
            <a:xfrm>
              <a:off x="2984334" y="546100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4" name="Oval 463"/>
            <p:cNvSpPr>
              <a:spLocks noChangeAspect="1"/>
            </p:cNvSpPr>
            <p:nvPr/>
          </p:nvSpPr>
          <p:spPr>
            <a:xfrm>
              <a:off x="2997152" y="564423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Oval 464"/>
            <p:cNvSpPr>
              <a:spLocks noChangeAspect="1"/>
            </p:cNvSpPr>
            <p:nvPr/>
          </p:nvSpPr>
          <p:spPr>
            <a:xfrm>
              <a:off x="2628698" y="536639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Oval 465"/>
            <p:cNvSpPr>
              <a:spLocks noChangeAspect="1"/>
            </p:cNvSpPr>
            <p:nvPr/>
          </p:nvSpPr>
          <p:spPr>
            <a:xfrm>
              <a:off x="3228110" y="552165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Oval 466"/>
            <p:cNvSpPr>
              <a:spLocks noChangeAspect="1"/>
            </p:cNvSpPr>
            <p:nvPr/>
          </p:nvSpPr>
          <p:spPr>
            <a:xfrm>
              <a:off x="3131743" y="574662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p:cNvSpPr>
              <a:spLocks noChangeAspect="1"/>
            </p:cNvSpPr>
            <p:nvPr/>
          </p:nvSpPr>
          <p:spPr>
            <a:xfrm>
              <a:off x="2415107" y="606679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Oval 468"/>
            <p:cNvSpPr>
              <a:spLocks noChangeAspect="1"/>
            </p:cNvSpPr>
            <p:nvPr/>
          </p:nvSpPr>
          <p:spPr>
            <a:xfrm>
              <a:off x="3336972" y="590422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Oval 469"/>
            <p:cNvSpPr>
              <a:spLocks noChangeAspect="1"/>
            </p:cNvSpPr>
            <p:nvPr/>
          </p:nvSpPr>
          <p:spPr>
            <a:xfrm>
              <a:off x="2675601" y="600031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Oval 470"/>
            <p:cNvSpPr>
              <a:spLocks noChangeAspect="1"/>
            </p:cNvSpPr>
            <p:nvPr/>
          </p:nvSpPr>
          <p:spPr>
            <a:xfrm>
              <a:off x="2314756" y="5578162"/>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Oval 471"/>
            <p:cNvSpPr>
              <a:spLocks noChangeAspect="1"/>
            </p:cNvSpPr>
            <p:nvPr/>
          </p:nvSpPr>
          <p:spPr>
            <a:xfrm>
              <a:off x="2619136" y="567739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p:cNvSpPr>
              <a:spLocks noChangeAspect="1"/>
            </p:cNvSpPr>
            <p:nvPr/>
          </p:nvSpPr>
          <p:spPr>
            <a:xfrm>
              <a:off x="2902874" y="585009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Oval 473"/>
            <p:cNvSpPr>
              <a:spLocks noChangeAspect="1"/>
            </p:cNvSpPr>
            <p:nvPr/>
          </p:nvSpPr>
          <p:spPr>
            <a:xfrm>
              <a:off x="2881367" y="549183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Oval 474"/>
            <p:cNvSpPr>
              <a:spLocks noChangeAspect="1"/>
            </p:cNvSpPr>
            <p:nvPr/>
          </p:nvSpPr>
          <p:spPr>
            <a:xfrm>
              <a:off x="2538896" y="550511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Oval 475"/>
            <p:cNvSpPr>
              <a:spLocks noChangeAspect="1"/>
            </p:cNvSpPr>
            <p:nvPr/>
          </p:nvSpPr>
          <p:spPr>
            <a:xfrm>
              <a:off x="2691297" y="62680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Oval 476"/>
            <p:cNvSpPr>
              <a:spLocks noChangeAspect="1"/>
            </p:cNvSpPr>
            <p:nvPr/>
          </p:nvSpPr>
          <p:spPr>
            <a:xfrm>
              <a:off x="2204560" y="581779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Oval 477"/>
            <p:cNvSpPr>
              <a:spLocks noChangeAspect="1"/>
            </p:cNvSpPr>
            <p:nvPr/>
          </p:nvSpPr>
          <p:spPr>
            <a:xfrm>
              <a:off x="2996096" y="617645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p:cNvSpPr>
              <a:spLocks noChangeAspect="1"/>
            </p:cNvSpPr>
            <p:nvPr/>
          </p:nvSpPr>
          <p:spPr>
            <a:xfrm>
              <a:off x="3266334" y="535791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Oval 479"/>
            <p:cNvSpPr>
              <a:spLocks noChangeAspect="1"/>
            </p:cNvSpPr>
            <p:nvPr/>
          </p:nvSpPr>
          <p:spPr>
            <a:xfrm>
              <a:off x="2174899" y="611816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 name="Oval 480"/>
            <p:cNvSpPr>
              <a:spLocks noChangeAspect="1"/>
            </p:cNvSpPr>
            <p:nvPr/>
          </p:nvSpPr>
          <p:spPr>
            <a:xfrm>
              <a:off x="3243809" y="612652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Oval 481"/>
            <p:cNvSpPr>
              <a:spLocks noChangeAspect="1"/>
            </p:cNvSpPr>
            <p:nvPr/>
          </p:nvSpPr>
          <p:spPr>
            <a:xfrm>
              <a:off x="3474767" y="58730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84" name="Group 483"/>
          <p:cNvGrpSpPr>
            <a:grpSpLocks noChangeAspect="1"/>
          </p:cNvGrpSpPr>
          <p:nvPr/>
        </p:nvGrpSpPr>
        <p:grpSpPr>
          <a:xfrm flipH="1" flipV="1">
            <a:off x="175225" y="1884985"/>
            <a:ext cx="2010840" cy="1392270"/>
            <a:chOff x="2174899" y="5297378"/>
            <a:chExt cx="1468853" cy="1017015"/>
          </a:xfrm>
          <a:solidFill>
            <a:schemeClr val="tx1"/>
          </a:solidFill>
        </p:grpSpPr>
        <p:sp>
          <p:nvSpPr>
            <p:cNvPr id="485" name="Oval 484"/>
            <p:cNvSpPr>
              <a:spLocks noChangeAspect="1"/>
            </p:cNvSpPr>
            <p:nvPr/>
          </p:nvSpPr>
          <p:spPr>
            <a:xfrm>
              <a:off x="2483368" y="595531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Oval 485"/>
            <p:cNvSpPr>
              <a:spLocks noChangeAspect="1"/>
            </p:cNvSpPr>
            <p:nvPr/>
          </p:nvSpPr>
          <p:spPr>
            <a:xfrm>
              <a:off x="2993538" y="5770116"/>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Oval 486"/>
            <p:cNvSpPr>
              <a:spLocks noChangeAspect="1"/>
            </p:cNvSpPr>
            <p:nvPr/>
          </p:nvSpPr>
          <p:spPr>
            <a:xfrm>
              <a:off x="2692352" y="582390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p:cNvSpPr>
              <a:spLocks noChangeAspect="1"/>
            </p:cNvSpPr>
            <p:nvPr/>
          </p:nvSpPr>
          <p:spPr>
            <a:xfrm>
              <a:off x="2984334" y="546100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Oval 488"/>
            <p:cNvSpPr>
              <a:spLocks noChangeAspect="1"/>
            </p:cNvSpPr>
            <p:nvPr/>
          </p:nvSpPr>
          <p:spPr>
            <a:xfrm>
              <a:off x="2997152" y="564423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0" name="Oval 489"/>
            <p:cNvSpPr>
              <a:spLocks noChangeAspect="1"/>
            </p:cNvSpPr>
            <p:nvPr/>
          </p:nvSpPr>
          <p:spPr>
            <a:xfrm>
              <a:off x="2628698" y="536639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Oval 490"/>
            <p:cNvSpPr>
              <a:spLocks noChangeAspect="1"/>
            </p:cNvSpPr>
            <p:nvPr/>
          </p:nvSpPr>
          <p:spPr>
            <a:xfrm>
              <a:off x="3228110" y="552165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Oval 491"/>
            <p:cNvSpPr>
              <a:spLocks noChangeAspect="1"/>
            </p:cNvSpPr>
            <p:nvPr/>
          </p:nvSpPr>
          <p:spPr>
            <a:xfrm>
              <a:off x="3131743" y="574662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Oval 492"/>
            <p:cNvSpPr>
              <a:spLocks noChangeAspect="1"/>
            </p:cNvSpPr>
            <p:nvPr/>
          </p:nvSpPr>
          <p:spPr>
            <a:xfrm>
              <a:off x="2415107" y="606679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Oval 493"/>
            <p:cNvSpPr>
              <a:spLocks noChangeAspect="1"/>
            </p:cNvSpPr>
            <p:nvPr/>
          </p:nvSpPr>
          <p:spPr>
            <a:xfrm>
              <a:off x="3336972" y="590422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Oval 494"/>
            <p:cNvSpPr>
              <a:spLocks noChangeAspect="1"/>
            </p:cNvSpPr>
            <p:nvPr/>
          </p:nvSpPr>
          <p:spPr>
            <a:xfrm>
              <a:off x="2675601" y="600031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Oval 495"/>
            <p:cNvSpPr>
              <a:spLocks noChangeAspect="1"/>
            </p:cNvSpPr>
            <p:nvPr/>
          </p:nvSpPr>
          <p:spPr>
            <a:xfrm>
              <a:off x="2326961" y="529737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p:cNvSpPr>
              <a:spLocks noChangeAspect="1"/>
            </p:cNvSpPr>
            <p:nvPr/>
          </p:nvSpPr>
          <p:spPr>
            <a:xfrm>
              <a:off x="2619136" y="567739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Oval 497"/>
            <p:cNvSpPr>
              <a:spLocks noChangeAspect="1"/>
            </p:cNvSpPr>
            <p:nvPr/>
          </p:nvSpPr>
          <p:spPr>
            <a:xfrm>
              <a:off x="2902874" y="585009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Oval 498"/>
            <p:cNvSpPr>
              <a:spLocks noChangeAspect="1"/>
            </p:cNvSpPr>
            <p:nvPr/>
          </p:nvSpPr>
          <p:spPr>
            <a:xfrm>
              <a:off x="2881367" y="549183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Oval 499"/>
            <p:cNvSpPr>
              <a:spLocks noChangeAspect="1"/>
            </p:cNvSpPr>
            <p:nvPr/>
          </p:nvSpPr>
          <p:spPr>
            <a:xfrm>
              <a:off x="2538896" y="550511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Oval 500"/>
            <p:cNvSpPr>
              <a:spLocks noChangeAspect="1"/>
            </p:cNvSpPr>
            <p:nvPr/>
          </p:nvSpPr>
          <p:spPr>
            <a:xfrm>
              <a:off x="3118472" y="620697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Oval 501"/>
            <p:cNvSpPr>
              <a:spLocks noChangeAspect="1"/>
            </p:cNvSpPr>
            <p:nvPr/>
          </p:nvSpPr>
          <p:spPr>
            <a:xfrm>
              <a:off x="2204560" y="581779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Oval 502"/>
            <p:cNvSpPr>
              <a:spLocks noChangeAspect="1"/>
            </p:cNvSpPr>
            <p:nvPr/>
          </p:nvSpPr>
          <p:spPr>
            <a:xfrm>
              <a:off x="3557528" y="615203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Oval 503"/>
            <p:cNvSpPr>
              <a:spLocks noChangeAspect="1"/>
            </p:cNvSpPr>
            <p:nvPr/>
          </p:nvSpPr>
          <p:spPr>
            <a:xfrm>
              <a:off x="3266334" y="535791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Oval 504"/>
            <p:cNvSpPr>
              <a:spLocks noChangeAspect="1"/>
            </p:cNvSpPr>
            <p:nvPr/>
          </p:nvSpPr>
          <p:spPr>
            <a:xfrm>
              <a:off x="2174899" y="611816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Oval 505"/>
            <p:cNvSpPr>
              <a:spLocks noChangeAspect="1"/>
            </p:cNvSpPr>
            <p:nvPr/>
          </p:nvSpPr>
          <p:spPr>
            <a:xfrm>
              <a:off x="3243809" y="612652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Oval 506"/>
            <p:cNvSpPr>
              <a:spLocks noChangeAspect="1"/>
            </p:cNvSpPr>
            <p:nvPr/>
          </p:nvSpPr>
          <p:spPr>
            <a:xfrm>
              <a:off x="3474767" y="58730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8" name="Group 507"/>
          <p:cNvGrpSpPr>
            <a:grpSpLocks noChangeAspect="1"/>
          </p:cNvGrpSpPr>
          <p:nvPr/>
        </p:nvGrpSpPr>
        <p:grpSpPr>
          <a:xfrm flipH="1" flipV="1">
            <a:off x="406558" y="1841514"/>
            <a:ext cx="1897543" cy="1572173"/>
            <a:chOff x="2174899" y="5357919"/>
            <a:chExt cx="1386092" cy="1148428"/>
          </a:xfrm>
          <a:solidFill>
            <a:schemeClr val="tx1"/>
          </a:solidFill>
        </p:grpSpPr>
        <p:sp>
          <p:nvSpPr>
            <p:cNvPr id="509" name="Oval 508"/>
            <p:cNvSpPr>
              <a:spLocks noChangeAspect="1"/>
            </p:cNvSpPr>
            <p:nvPr/>
          </p:nvSpPr>
          <p:spPr>
            <a:xfrm>
              <a:off x="2483368" y="595531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Oval 509"/>
            <p:cNvSpPr>
              <a:spLocks noChangeAspect="1"/>
            </p:cNvSpPr>
            <p:nvPr/>
          </p:nvSpPr>
          <p:spPr>
            <a:xfrm>
              <a:off x="2993538" y="5770116"/>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Oval 510"/>
            <p:cNvSpPr>
              <a:spLocks noChangeAspect="1"/>
            </p:cNvSpPr>
            <p:nvPr/>
          </p:nvSpPr>
          <p:spPr>
            <a:xfrm>
              <a:off x="2692352" y="582390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Oval 511"/>
            <p:cNvSpPr>
              <a:spLocks noChangeAspect="1"/>
            </p:cNvSpPr>
            <p:nvPr/>
          </p:nvSpPr>
          <p:spPr>
            <a:xfrm>
              <a:off x="2984334" y="546100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p:cNvSpPr>
              <a:spLocks noChangeAspect="1"/>
            </p:cNvSpPr>
            <p:nvPr/>
          </p:nvSpPr>
          <p:spPr>
            <a:xfrm>
              <a:off x="2997152" y="564423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Oval 513"/>
            <p:cNvSpPr>
              <a:spLocks noChangeAspect="1"/>
            </p:cNvSpPr>
            <p:nvPr/>
          </p:nvSpPr>
          <p:spPr>
            <a:xfrm>
              <a:off x="2628698" y="536639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Oval 514"/>
            <p:cNvSpPr>
              <a:spLocks noChangeAspect="1"/>
            </p:cNvSpPr>
            <p:nvPr/>
          </p:nvSpPr>
          <p:spPr>
            <a:xfrm>
              <a:off x="3228110" y="552165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Oval 515"/>
            <p:cNvSpPr>
              <a:spLocks noChangeAspect="1"/>
            </p:cNvSpPr>
            <p:nvPr/>
          </p:nvSpPr>
          <p:spPr>
            <a:xfrm>
              <a:off x="3131743" y="574662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Oval 516"/>
            <p:cNvSpPr>
              <a:spLocks noChangeAspect="1"/>
            </p:cNvSpPr>
            <p:nvPr/>
          </p:nvSpPr>
          <p:spPr>
            <a:xfrm>
              <a:off x="2415107" y="606679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Oval 517"/>
            <p:cNvSpPr>
              <a:spLocks noChangeAspect="1"/>
            </p:cNvSpPr>
            <p:nvPr/>
          </p:nvSpPr>
          <p:spPr>
            <a:xfrm>
              <a:off x="3336972" y="590422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Oval 518"/>
            <p:cNvSpPr>
              <a:spLocks noChangeAspect="1"/>
            </p:cNvSpPr>
            <p:nvPr/>
          </p:nvSpPr>
          <p:spPr>
            <a:xfrm>
              <a:off x="2675601" y="600031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Oval 519"/>
            <p:cNvSpPr>
              <a:spLocks noChangeAspect="1"/>
            </p:cNvSpPr>
            <p:nvPr/>
          </p:nvSpPr>
          <p:spPr>
            <a:xfrm>
              <a:off x="2314756" y="5578162"/>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p:cNvSpPr>
              <a:spLocks noChangeAspect="1"/>
            </p:cNvSpPr>
            <p:nvPr/>
          </p:nvSpPr>
          <p:spPr>
            <a:xfrm>
              <a:off x="2619136" y="567739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p:cNvSpPr>
              <a:spLocks noChangeAspect="1"/>
            </p:cNvSpPr>
            <p:nvPr/>
          </p:nvSpPr>
          <p:spPr>
            <a:xfrm>
              <a:off x="2829638" y="569139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Oval 522"/>
            <p:cNvSpPr>
              <a:spLocks noChangeAspect="1"/>
            </p:cNvSpPr>
            <p:nvPr/>
          </p:nvSpPr>
          <p:spPr>
            <a:xfrm>
              <a:off x="2881367" y="549183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Oval 523"/>
            <p:cNvSpPr>
              <a:spLocks noChangeAspect="1"/>
            </p:cNvSpPr>
            <p:nvPr/>
          </p:nvSpPr>
          <p:spPr>
            <a:xfrm>
              <a:off x="2538896" y="550511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Oval 524"/>
            <p:cNvSpPr>
              <a:spLocks noChangeAspect="1"/>
            </p:cNvSpPr>
            <p:nvPr/>
          </p:nvSpPr>
          <p:spPr>
            <a:xfrm>
              <a:off x="2691297" y="62680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Oval 525"/>
            <p:cNvSpPr>
              <a:spLocks noChangeAspect="1"/>
            </p:cNvSpPr>
            <p:nvPr/>
          </p:nvSpPr>
          <p:spPr>
            <a:xfrm>
              <a:off x="2204560" y="581779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Oval 526"/>
            <p:cNvSpPr>
              <a:spLocks noChangeAspect="1"/>
            </p:cNvSpPr>
            <p:nvPr/>
          </p:nvSpPr>
          <p:spPr>
            <a:xfrm>
              <a:off x="2996096" y="617645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Oval 527"/>
            <p:cNvSpPr>
              <a:spLocks noChangeAspect="1"/>
            </p:cNvSpPr>
            <p:nvPr/>
          </p:nvSpPr>
          <p:spPr>
            <a:xfrm>
              <a:off x="3266334" y="535791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Oval 528"/>
            <p:cNvSpPr>
              <a:spLocks noChangeAspect="1"/>
            </p:cNvSpPr>
            <p:nvPr/>
          </p:nvSpPr>
          <p:spPr>
            <a:xfrm>
              <a:off x="2174899" y="639892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 name="Oval 529"/>
            <p:cNvSpPr>
              <a:spLocks noChangeAspect="1"/>
            </p:cNvSpPr>
            <p:nvPr/>
          </p:nvSpPr>
          <p:spPr>
            <a:xfrm>
              <a:off x="3243809" y="612652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p:cNvSpPr>
              <a:spLocks noChangeAspect="1"/>
            </p:cNvSpPr>
            <p:nvPr/>
          </p:nvSpPr>
          <p:spPr>
            <a:xfrm>
              <a:off x="3474767" y="58730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2" name="Group 531"/>
          <p:cNvGrpSpPr>
            <a:grpSpLocks noChangeAspect="1"/>
          </p:cNvGrpSpPr>
          <p:nvPr/>
        </p:nvGrpSpPr>
        <p:grpSpPr>
          <a:xfrm flipH="1" flipV="1">
            <a:off x="210425" y="1708594"/>
            <a:ext cx="1693539" cy="1351644"/>
            <a:chOff x="2174899" y="5226037"/>
            <a:chExt cx="1237075" cy="987341"/>
          </a:xfrm>
          <a:solidFill>
            <a:schemeClr val="tx1"/>
          </a:solidFill>
        </p:grpSpPr>
        <p:sp>
          <p:nvSpPr>
            <p:cNvPr id="533" name="Oval 532"/>
            <p:cNvSpPr>
              <a:spLocks noChangeAspect="1"/>
            </p:cNvSpPr>
            <p:nvPr/>
          </p:nvSpPr>
          <p:spPr>
            <a:xfrm>
              <a:off x="2568808" y="591868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Oval 533"/>
            <p:cNvSpPr>
              <a:spLocks noChangeAspect="1"/>
            </p:cNvSpPr>
            <p:nvPr/>
          </p:nvSpPr>
          <p:spPr>
            <a:xfrm>
              <a:off x="2993538" y="5770116"/>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Oval 534"/>
            <p:cNvSpPr>
              <a:spLocks noChangeAspect="1"/>
            </p:cNvSpPr>
            <p:nvPr/>
          </p:nvSpPr>
          <p:spPr>
            <a:xfrm>
              <a:off x="2692352" y="582390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6" name="Oval 535"/>
            <p:cNvSpPr>
              <a:spLocks noChangeAspect="1"/>
            </p:cNvSpPr>
            <p:nvPr/>
          </p:nvSpPr>
          <p:spPr>
            <a:xfrm>
              <a:off x="2984334" y="546100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Oval 536"/>
            <p:cNvSpPr>
              <a:spLocks noChangeAspect="1"/>
            </p:cNvSpPr>
            <p:nvPr/>
          </p:nvSpPr>
          <p:spPr>
            <a:xfrm>
              <a:off x="2997152" y="564423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Oval 537"/>
            <p:cNvSpPr>
              <a:spLocks noChangeAspect="1"/>
            </p:cNvSpPr>
            <p:nvPr/>
          </p:nvSpPr>
          <p:spPr>
            <a:xfrm>
              <a:off x="2628698" y="536639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Oval 538"/>
            <p:cNvSpPr>
              <a:spLocks noChangeAspect="1"/>
            </p:cNvSpPr>
            <p:nvPr/>
          </p:nvSpPr>
          <p:spPr>
            <a:xfrm>
              <a:off x="3325750" y="552165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p:cNvSpPr>
              <a:spLocks noChangeAspect="1"/>
            </p:cNvSpPr>
            <p:nvPr/>
          </p:nvSpPr>
          <p:spPr>
            <a:xfrm>
              <a:off x="3131743" y="579545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Oval 540"/>
            <p:cNvSpPr>
              <a:spLocks noChangeAspect="1"/>
            </p:cNvSpPr>
            <p:nvPr/>
          </p:nvSpPr>
          <p:spPr>
            <a:xfrm>
              <a:off x="2415107" y="606679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Oval 541"/>
            <p:cNvSpPr>
              <a:spLocks noChangeAspect="1"/>
            </p:cNvSpPr>
            <p:nvPr/>
          </p:nvSpPr>
          <p:spPr>
            <a:xfrm>
              <a:off x="3275943" y="5806562"/>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Oval 542"/>
            <p:cNvSpPr>
              <a:spLocks noChangeAspect="1"/>
            </p:cNvSpPr>
            <p:nvPr/>
          </p:nvSpPr>
          <p:spPr>
            <a:xfrm>
              <a:off x="2675601" y="600031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p:cNvSpPr>
              <a:spLocks noChangeAspect="1"/>
            </p:cNvSpPr>
            <p:nvPr/>
          </p:nvSpPr>
          <p:spPr>
            <a:xfrm>
              <a:off x="2314756" y="5578162"/>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Oval 544"/>
            <p:cNvSpPr>
              <a:spLocks noChangeAspect="1"/>
            </p:cNvSpPr>
            <p:nvPr/>
          </p:nvSpPr>
          <p:spPr>
            <a:xfrm>
              <a:off x="2619136" y="567739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Oval 545"/>
            <p:cNvSpPr>
              <a:spLocks noChangeAspect="1"/>
            </p:cNvSpPr>
            <p:nvPr/>
          </p:nvSpPr>
          <p:spPr>
            <a:xfrm>
              <a:off x="2902874" y="585009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Oval 546"/>
            <p:cNvSpPr>
              <a:spLocks noChangeAspect="1"/>
            </p:cNvSpPr>
            <p:nvPr/>
          </p:nvSpPr>
          <p:spPr>
            <a:xfrm>
              <a:off x="2881367" y="549183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Oval 547"/>
            <p:cNvSpPr>
              <a:spLocks noChangeAspect="1"/>
            </p:cNvSpPr>
            <p:nvPr/>
          </p:nvSpPr>
          <p:spPr>
            <a:xfrm>
              <a:off x="2538896" y="550511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Oval 548"/>
            <p:cNvSpPr>
              <a:spLocks noChangeAspect="1"/>
            </p:cNvSpPr>
            <p:nvPr/>
          </p:nvSpPr>
          <p:spPr>
            <a:xfrm>
              <a:off x="2813347" y="569424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Oval 549"/>
            <p:cNvSpPr>
              <a:spLocks noChangeAspect="1"/>
            </p:cNvSpPr>
            <p:nvPr/>
          </p:nvSpPr>
          <p:spPr>
            <a:xfrm>
              <a:off x="2204560" y="581779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Oval 550"/>
            <p:cNvSpPr>
              <a:spLocks noChangeAspect="1"/>
            </p:cNvSpPr>
            <p:nvPr/>
          </p:nvSpPr>
          <p:spPr>
            <a:xfrm>
              <a:off x="3081531" y="539513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Oval 551"/>
            <p:cNvSpPr>
              <a:spLocks noChangeAspect="1"/>
            </p:cNvSpPr>
            <p:nvPr/>
          </p:nvSpPr>
          <p:spPr>
            <a:xfrm>
              <a:off x="3266334" y="535791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Oval 552"/>
            <p:cNvSpPr>
              <a:spLocks noChangeAspect="1"/>
            </p:cNvSpPr>
            <p:nvPr/>
          </p:nvSpPr>
          <p:spPr>
            <a:xfrm>
              <a:off x="2174899" y="610595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Oval 553"/>
            <p:cNvSpPr>
              <a:spLocks noChangeAspect="1"/>
            </p:cNvSpPr>
            <p:nvPr/>
          </p:nvSpPr>
          <p:spPr>
            <a:xfrm>
              <a:off x="3158367" y="525976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5" name="Oval 554"/>
            <p:cNvSpPr>
              <a:spLocks noChangeAspect="1"/>
            </p:cNvSpPr>
            <p:nvPr/>
          </p:nvSpPr>
          <p:spPr>
            <a:xfrm>
              <a:off x="3291679" y="522603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57" name="Group 556"/>
          <p:cNvGrpSpPr>
            <a:grpSpLocks noChangeAspect="1"/>
          </p:cNvGrpSpPr>
          <p:nvPr/>
        </p:nvGrpSpPr>
        <p:grpSpPr>
          <a:xfrm flipH="1" flipV="1">
            <a:off x="59235" y="2207109"/>
            <a:ext cx="1897543" cy="1392958"/>
            <a:chOff x="2174899" y="5357919"/>
            <a:chExt cx="1386092" cy="1017516"/>
          </a:xfrm>
          <a:solidFill>
            <a:schemeClr val="tx1"/>
          </a:solidFill>
        </p:grpSpPr>
        <p:sp>
          <p:nvSpPr>
            <p:cNvPr id="558" name="Oval 557"/>
            <p:cNvSpPr>
              <a:spLocks noChangeAspect="1"/>
            </p:cNvSpPr>
            <p:nvPr/>
          </p:nvSpPr>
          <p:spPr>
            <a:xfrm>
              <a:off x="2483368" y="595531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Oval 558"/>
            <p:cNvSpPr>
              <a:spLocks noChangeAspect="1"/>
            </p:cNvSpPr>
            <p:nvPr/>
          </p:nvSpPr>
          <p:spPr>
            <a:xfrm>
              <a:off x="2993538" y="5770116"/>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0" name="Oval 559"/>
            <p:cNvSpPr>
              <a:spLocks noChangeAspect="1"/>
            </p:cNvSpPr>
            <p:nvPr/>
          </p:nvSpPr>
          <p:spPr>
            <a:xfrm>
              <a:off x="2313973" y="586053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Oval 560"/>
            <p:cNvSpPr>
              <a:spLocks noChangeAspect="1"/>
            </p:cNvSpPr>
            <p:nvPr/>
          </p:nvSpPr>
          <p:spPr>
            <a:xfrm>
              <a:off x="3362689" y="554645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Oval 561"/>
            <p:cNvSpPr>
              <a:spLocks noChangeAspect="1"/>
            </p:cNvSpPr>
            <p:nvPr/>
          </p:nvSpPr>
          <p:spPr>
            <a:xfrm>
              <a:off x="2997152" y="564423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Oval 562"/>
            <p:cNvSpPr>
              <a:spLocks noChangeAspect="1"/>
            </p:cNvSpPr>
            <p:nvPr/>
          </p:nvSpPr>
          <p:spPr>
            <a:xfrm>
              <a:off x="2677518" y="5488464"/>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Oval 563"/>
            <p:cNvSpPr>
              <a:spLocks noChangeAspect="1"/>
            </p:cNvSpPr>
            <p:nvPr/>
          </p:nvSpPr>
          <p:spPr>
            <a:xfrm>
              <a:off x="3228110" y="552165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5" name="Oval 564"/>
            <p:cNvSpPr>
              <a:spLocks noChangeAspect="1"/>
            </p:cNvSpPr>
            <p:nvPr/>
          </p:nvSpPr>
          <p:spPr>
            <a:xfrm>
              <a:off x="3265996" y="564895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Oval 565"/>
            <p:cNvSpPr>
              <a:spLocks noChangeAspect="1"/>
            </p:cNvSpPr>
            <p:nvPr/>
          </p:nvSpPr>
          <p:spPr>
            <a:xfrm>
              <a:off x="2415107" y="606679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Oval 566"/>
            <p:cNvSpPr>
              <a:spLocks noChangeAspect="1"/>
            </p:cNvSpPr>
            <p:nvPr/>
          </p:nvSpPr>
          <p:spPr>
            <a:xfrm>
              <a:off x="3336972" y="590422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Oval 567"/>
            <p:cNvSpPr>
              <a:spLocks noChangeAspect="1"/>
            </p:cNvSpPr>
            <p:nvPr/>
          </p:nvSpPr>
          <p:spPr>
            <a:xfrm>
              <a:off x="2675601" y="600031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Oval 568"/>
            <p:cNvSpPr>
              <a:spLocks noChangeAspect="1"/>
            </p:cNvSpPr>
            <p:nvPr/>
          </p:nvSpPr>
          <p:spPr>
            <a:xfrm>
              <a:off x="2314756" y="5578162"/>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Oval 569"/>
            <p:cNvSpPr>
              <a:spLocks noChangeAspect="1"/>
            </p:cNvSpPr>
            <p:nvPr/>
          </p:nvSpPr>
          <p:spPr>
            <a:xfrm>
              <a:off x="2619136" y="567739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1" name="Oval 570"/>
            <p:cNvSpPr>
              <a:spLocks noChangeAspect="1"/>
            </p:cNvSpPr>
            <p:nvPr/>
          </p:nvSpPr>
          <p:spPr>
            <a:xfrm>
              <a:off x="2829638" y="569139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2" name="Oval 571"/>
            <p:cNvSpPr>
              <a:spLocks noChangeAspect="1"/>
            </p:cNvSpPr>
            <p:nvPr/>
          </p:nvSpPr>
          <p:spPr>
            <a:xfrm>
              <a:off x="2881367" y="549183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Oval 572"/>
            <p:cNvSpPr>
              <a:spLocks noChangeAspect="1"/>
            </p:cNvSpPr>
            <p:nvPr/>
          </p:nvSpPr>
          <p:spPr>
            <a:xfrm>
              <a:off x="2538896" y="550511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Oval 573"/>
            <p:cNvSpPr>
              <a:spLocks noChangeAspect="1"/>
            </p:cNvSpPr>
            <p:nvPr/>
          </p:nvSpPr>
          <p:spPr>
            <a:xfrm>
              <a:off x="2691297" y="62680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5" name="Oval 574"/>
            <p:cNvSpPr>
              <a:spLocks noChangeAspect="1"/>
            </p:cNvSpPr>
            <p:nvPr/>
          </p:nvSpPr>
          <p:spPr>
            <a:xfrm>
              <a:off x="2204560" y="581779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6" name="Oval 575"/>
            <p:cNvSpPr>
              <a:spLocks noChangeAspect="1"/>
            </p:cNvSpPr>
            <p:nvPr/>
          </p:nvSpPr>
          <p:spPr>
            <a:xfrm>
              <a:off x="2996096" y="617645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7" name="Oval 576"/>
            <p:cNvSpPr>
              <a:spLocks noChangeAspect="1"/>
            </p:cNvSpPr>
            <p:nvPr/>
          </p:nvSpPr>
          <p:spPr>
            <a:xfrm>
              <a:off x="3266334" y="535791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8" name="Oval 577"/>
            <p:cNvSpPr>
              <a:spLocks noChangeAspect="1"/>
            </p:cNvSpPr>
            <p:nvPr/>
          </p:nvSpPr>
          <p:spPr>
            <a:xfrm>
              <a:off x="2174899" y="611816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Oval 578"/>
            <p:cNvSpPr>
              <a:spLocks noChangeAspect="1"/>
            </p:cNvSpPr>
            <p:nvPr/>
          </p:nvSpPr>
          <p:spPr>
            <a:xfrm>
              <a:off x="3439088" y="617535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Oval 579"/>
            <p:cNvSpPr>
              <a:spLocks noChangeAspect="1"/>
            </p:cNvSpPr>
            <p:nvPr/>
          </p:nvSpPr>
          <p:spPr>
            <a:xfrm>
              <a:off x="3474767" y="58730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Footer Placeholder 2"/>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367995119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Oval 555"/>
          <p:cNvSpPr/>
          <p:nvPr/>
        </p:nvSpPr>
        <p:spPr>
          <a:xfrm>
            <a:off x="544755" y="2802425"/>
            <a:ext cx="1157168" cy="831273"/>
          </a:xfrm>
          <a:prstGeom prst="ellipse">
            <a:avLst/>
          </a:prstGeom>
          <a:solidFill>
            <a:srgbClr val="FF0000">
              <a:alpha val="63000"/>
            </a:srgbClr>
          </a:solidFill>
          <a:ln>
            <a:solidFill>
              <a:srgbClr val="FF0000"/>
            </a:solidFill>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83" name="Oval 482"/>
          <p:cNvSpPr/>
          <p:nvPr/>
        </p:nvSpPr>
        <p:spPr>
          <a:xfrm>
            <a:off x="2908508" y="1799705"/>
            <a:ext cx="1157168" cy="831273"/>
          </a:xfrm>
          <a:prstGeom prst="ellipse">
            <a:avLst/>
          </a:prstGeom>
          <a:solidFill>
            <a:srgbClr val="FF0000">
              <a:alpha val="63000"/>
            </a:srgbClr>
          </a:solidFill>
          <a:ln>
            <a:solidFill>
              <a:srgbClr val="FF0000"/>
            </a:solidFill>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06" name="Oval 405"/>
          <p:cNvSpPr/>
          <p:nvPr/>
        </p:nvSpPr>
        <p:spPr>
          <a:xfrm>
            <a:off x="5272261" y="2217505"/>
            <a:ext cx="1157168" cy="831273"/>
          </a:xfrm>
          <a:prstGeom prst="ellipse">
            <a:avLst/>
          </a:prstGeom>
          <a:solidFill>
            <a:srgbClr val="FF0000">
              <a:alpha val="63000"/>
            </a:srgbClr>
          </a:solidFill>
          <a:ln>
            <a:solidFill>
              <a:srgbClr val="FF0000"/>
            </a:solidFill>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02" name="Oval 401"/>
          <p:cNvSpPr/>
          <p:nvPr/>
        </p:nvSpPr>
        <p:spPr>
          <a:xfrm>
            <a:off x="7636013" y="2117233"/>
            <a:ext cx="1157168" cy="831273"/>
          </a:xfrm>
          <a:prstGeom prst="ellipse">
            <a:avLst/>
          </a:prstGeom>
          <a:solidFill>
            <a:srgbClr val="FF0000">
              <a:alpha val="63000"/>
            </a:srgbClr>
          </a:solidFill>
          <a:ln>
            <a:solidFill>
              <a:srgbClr val="FF0000"/>
            </a:solidFill>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10" name="Straight Connector 9"/>
          <p:cNvCxnSpPr/>
          <p:nvPr/>
        </p:nvCxnSpPr>
        <p:spPr>
          <a:xfrm>
            <a:off x="242153" y="1262062"/>
            <a:ext cx="8686800" cy="1588"/>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42153" y="4075536"/>
            <a:ext cx="8686800" cy="1588"/>
          </a:xfrm>
          <a:prstGeom prst="line">
            <a:avLst/>
          </a:prstGeom>
          <a:ln>
            <a:solidFill>
              <a:srgbClr val="4D4D4D"/>
            </a:solidFill>
          </a:ln>
        </p:spPr>
        <p:style>
          <a:lnRef idx="2">
            <a:schemeClr val="accent1"/>
          </a:lnRef>
          <a:fillRef idx="0">
            <a:schemeClr val="accent1"/>
          </a:fillRef>
          <a:effectRef idx="1">
            <a:schemeClr val="accent1"/>
          </a:effectRef>
          <a:fontRef idx="minor">
            <a:schemeClr val="tx1"/>
          </a:fontRef>
        </p:style>
      </p:cxnSp>
      <p:sp>
        <p:nvSpPr>
          <p:cNvPr id="9" name="Slide Number Placeholder 8"/>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64</a:t>
            </a:fld>
            <a:endParaRPr lang="en-US" dirty="0"/>
          </a:p>
        </p:txBody>
      </p:sp>
      <p:grpSp>
        <p:nvGrpSpPr>
          <p:cNvPr id="22" name="Group 21"/>
          <p:cNvGrpSpPr>
            <a:grpSpLocks noChangeAspect="1"/>
          </p:cNvGrpSpPr>
          <p:nvPr/>
        </p:nvGrpSpPr>
        <p:grpSpPr>
          <a:xfrm>
            <a:off x="4357167" y="1679073"/>
            <a:ext cx="2440953" cy="1589947"/>
            <a:chOff x="2034041" y="4964433"/>
            <a:chExt cx="1755235" cy="1143304"/>
          </a:xfrm>
          <a:solidFill>
            <a:srgbClr val="0055A0"/>
          </a:solidFill>
        </p:grpSpPr>
        <p:sp>
          <p:nvSpPr>
            <p:cNvPr id="102" name="Oval 101"/>
            <p:cNvSpPr>
              <a:spLocks noChangeAspect="1"/>
            </p:cNvSpPr>
            <p:nvPr/>
          </p:nvSpPr>
          <p:spPr>
            <a:xfrm>
              <a:off x="2235152" y="5847431"/>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a:spLocks noChangeAspect="1"/>
            </p:cNvSpPr>
            <p:nvPr/>
          </p:nvSpPr>
          <p:spPr>
            <a:xfrm>
              <a:off x="2423597" y="534784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a:spLocks noChangeAspect="1"/>
            </p:cNvSpPr>
            <p:nvPr/>
          </p:nvSpPr>
          <p:spPr>
            <a:xfrm>
              <a:off x="2749440" y="4964433"/>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a:spLocks noChangeAspect="1"/>
            </p:cNvSpPr>
            <p:nvPr/>
          </p:nvSpPr>
          <p:spPr>
            <a:xfrm>
              <a:off x="2692352" y="5823909"/>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a:off x="2923310" y="521685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spect="1"/>
            </p:cNvSpPr>
            <p:nvPr/>
          </p:nvSpPr>
          <p:spPr>
            <a:xfrm>
              <a:off x="2997152" y="5644231"/>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3036431" y="5280442"/>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3228110" y="5329373"/>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3131743" y="5664021"/>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2300933" y="5501633"/>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2952102" y="5906755"/>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a:spLocks noChangeAspect="1"/>
            </p:cNvSpPr>
            <p:nvPr/>
          </p:nvSpPr>
          <p:spPr>
            <a:xfrm>
              <a:off x="2646247" y="600031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2034041" y="5309605"/>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a:spLocks noChangeAspect="1"/>
            </p:cNvSpPr>
            <p:nvPr/>
          </p:nvSpPr>
          <p:spPr>
            <a:xfrm>
              <a:off x="2500673" y="563222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a:spLocks noChangeAspect="1"/>
            </p:cNvSpPr>
            <p:nvPr/>
          </p:nvSpPr>
          <p:spPr>
            <a:xfrm>
              <a:off x="2090074" y="585009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a:spLocks noChangeAspect="1"/>
            </p:cNvSpPr>
            <p:nvPr/>
          </p:nvSpPr>
          <p:spPr>
            <a:xfrm>
              <a:off x="2844752" y="5491831"/>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a:spLocks noChangeAspect="1"/>
            </p:cNvSpPr>
            <p:nvPr/>
          </p:nvSpPr>
          <p:spPr>
            <a:xfrm>
              <a:off x="2538897" y="5212129"/>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a:spLocks noChangeAspect="1"/>
            </p:cNvSpPr>
            <p:nvPr/>
          </p:nvSpPr>
          <p:spPr>
            <a:xfrm>
              <a:off x="3111822" y="5486885"/>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a:spLocks noChangeAspect="1"/>
            </p:cNvSpPr>
            <p:nvPr/>
          </p:nvSpPr>
          <p:spPr>
            <a:xfrm>
              <a:off x="2779827" y="5370529"/>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a:spLocks noChangeAspect="1"/>
            </p:cNvSpPr>
            <p:nvPr/>
          </p:nvSpPr>
          <p:spPr>
            <a:xfrm>
              <a:off x="3266334" y="5101559"/>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a:spLocks noChangeAspect="1"/>
            </p:cNvSpPr>
            <p:nvPr/>
          </p:nvSpPr>
          <p:spPr>
            <a:xfrm>
              <a:off x="2559379" y="538507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a:spLocks noChangeAspect="1"/>
            </p:cNvSpPr>
            <p:nvPr/>
          </p:nvSpPr>
          <p:spPr>
            <a:xfrm>
              <a:off x="3387989" y="5285312"/>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a:spLocks noChangeAspect="1"/>
            </p:cNvSpPr>
            <p:nvPr/>
          </p:nvSpPr>
          <p:spPr>
            <a:xfrm>
              <a:off x="3703052" y="5320215"/>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a:grpSpLocks noChangeAspect="1"/>
          </p:cNvGrpSpPr>
          <p:nvPr/>
        </p:nvGrpSpPr>
        <p:grpSpPr>
          <a:xfrm flipH="1" flipV="1">
            <a:off x="5262842" y="1888849"/>
            <a:ext cx="3461497" cy="1238907"/>
            <a:chOff x="1831555" y="5216857"/>
            <a:chExt cx="2489078" cy="890880"/>
          </a:xfrm>
          <a:solidFill>
            <a:srgbClr val="0055A0"/>
          </a:solidFill>
        </p:grpSpPr>
        <p:sp>
          <p:nvSpPr>
            <p:cNvPr id="78" name="Oval 77"/>
            <p:cNvSpPr>
              <a:spLocks noChangeAspect="1"/>
            </p:cNvSpPr>
            <p:nvPr/>
          </p:nvSpPr>
          <p:spPr>
            <a:xfrm>
              <a:off x="2331271" y="5771489"/>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1861563" y="558695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a:off x="3016140" y="5426543"/>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a:spLocks noChangeAspect="1"/>
            </p:cNvSpPr>
            <p:nvPr/>
          </p:nvSpPr>
          <p:spPr>
            <a:xfrm>
              <a:off x="2692352" y="5823909"/>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2923310" y="521685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a:off x="2997152" y="5644231"/>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a:off x="2303509" y="5412620"/>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3228110" y="552165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3456146" y="5856282"/>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a:spLocks noChangeAspect="1"/>
            </p:cNvSpPr>
            <p:nvPr/>
          </p:nvSpPr>
          <p:spPr>
            <a:xfrm>
              <a:off x="2433098" y="5910230"/>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a:off x="3385029" y="5547790"/>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a:spLocks noChangeAspect="1"/>
            </p:cNvSpPr>
            <p:nvPr/>
          </p:nvSpPr>
          <p:spPr>
            <a:xfrm>
              <a:off x="2646247" y="600031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a:spLocks noChangeAspect="1"/>
            </p:cNvSpPr>
            <p:nvPr/>
          </p:nvSpPr>
          <p:spPr>
            <a:xfrm>
              <a:off x="2034041" y="545381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a:spLocks noChangeAspect="1"/>
            </p:cNvSpPr>
            <p:nvPr/>
          </p:nvSpPr>
          <p:spPr>
            <a:xfrm>
              <a:off x="2643547" y="5484155"/>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2090074" y="585009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a:spLocks noChangeAspect="1"/>
            </p:cNvSpPr>
            <p:nvPr/>
          </p:nvSpPr>
          <p:spPr>
            <a:xfrm>
              <a:off x="2844752" y="5491831"/>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a:spLocks noChangeAspect="1"/>
            </p:cNvSpPr>
            <p:nvPr/>
          </p:nvSpPr>
          <p:spPr>
            <a:xfrm>
              <a:off x="2538897" y="5404401"/>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a:spLocks noChangeAspect="1"/>
            </p:cNvSpPr>
            <p:nvPr/>
          </p:nvSpPr>
          <p:spPr>
            <a:xfrm>
              <a:off x="2996096" y="5933983"/>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a:spLocks noChangeAspect="1"/>
            </p:cNvSpPr>
            <p:nvPr/>
          </p:nvSpPr>
          <p:spPr>
            <a:xfrm>
              <a:off x="1831555" y="577594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3527493" y="5599129"/>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a:off x="3266334" y="5353925"/>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a:off x="2174898" y="5613442"/>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234409" y="5410553"/>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a:off x="3474766" y="5361184"/>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7"/>
          <p:cNvGrpSpPr>
            <a:grpSpLocks noChangeAspect="1"/>
          </p:cNvGrpSpPr>
          <p:nvPr/>
        </p:nvGrpSpPr>
        <p:grpSpPr>
          <a:xfrm flipH="1" flipV="1">
            <a:off x="3669294" y="1698229"/>
            <a:ext cx="2490095" cy="1493699"/>
            <a:chOff x="1911640" y="5309605"/>
            <a:chExt cx="1818926" cy="1091104"/>
          </a:xfrm>
          <a:solidFill>
            <a:schemeClr val="tx1"/>
          </a:solidFill>
        </p:grpSpPr>
        <p:sp>
          <p:nvSpPr>
            <p:cNvPr id="180" name="Oval 179"/>
            <p:cNvSpPr>
              <a:spLocks noChangeAspect="1"/>
            </p:cNvSpPr>
            <p:nvPr/>
          </p:nvSpPr>
          <p:spPr>
            <a:xfrm>
              <a:off x="2483368" y="595531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a:spLocks noChangeAspect="1"/>
            </p:cNvSpPr>
            <p:nvPr/>
          </p:nvSpPr>
          <p:spPr>
            <a:xfrm>
              <a:off x="2993538" y="5770116"/>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a:spLocks noChangeAspect="1"/>
            </p:cNvSpPr>
            <p:nvPr/>
          </p:nvSpPr>
          <p:spPr>
            <a:xfrm>
              <a:off x="3644342" y="5884944"/>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a:spLocks noChangeAspect="1"/>
            </p:cNvSpPr>
            <p:nvPr/>
          </p:nvSpPr>
          <p:spPr>
            <a:xfrm>
              <a:off x="2984334" y="546100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a:spLocks noChangeAspect="1"/>
            </p:cNvSpPr>
            <p:nvPr/>
          </p:nvSpPr>
          <p:spPr>
            <a:xfrm>
              <a:off x="3436532" y="563202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a:spLocks noChangeAspect="1"/>
            </p:cNvSpPr>
            <p:nvPr/>
          </p:nvSpPr>
          <p:spPr>
            <a:xfrm>
              <a:off x="2628698" y="536639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a:spLocks noChangeAspect="1"/>
            </p:cNvSpPr>
            <p:nvPr/>
          </p:nvSpPr>
          <p:spPr>
            <a:xfrm>
              <a:off x="3228110" y="552165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a:spLocks noChangeAspect="1"/>
            </p:cNvSpPr>
            <p:nvPr/>
          </p:nvSpPr>
          <p:spPr>
            <a:xfrm>
              <a:off x="3131743" y="574662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a:spLocks noChangeAspect="1"/>
            </p:cNvSpPr>
            <p:nvPr/>
          </p:nvSpPr>
          <p:spPr>
            <a:xfrm>
              <a:off x="2415107" y="606679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a:spLocks noChangeAspect="1"/>
            </p:cNvSpPr>
            <p:nvPr/>
          </p:nvSpPr>
          <p:spPr>
            <a:xfrm>
              <a:off x="3336972" y="590422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a:spLocks noChangeAspect="1"/>
            </p:cNvSpPr>
            <p:nvPr/>
          </p:nvSpPr>
          <p:spPr>
            <a:xfrm>
              <a:off x="2858684" y="629328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a:spLocks noChangeAspect="1"/>
            </p:cNvSpPr>
            <p:nvPr/>
          </p:nvSpPr>
          <p:spPr>
            <a:xfrm>
              <a:off x="2034041" y="530960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a:spLocks noChangeAspect="1"/>
            </p:cNvSpPr>
            <p:nvPr/>
          </p:nvSpPr>
          <p:spPr>
            <a:xfrm>
              <a:off x="2619136" y="567739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a:spLocks noChangeAspect="1"/>
            </p:cNvSpPr>
            <p:nvPr/>
          </p:nvSpPr>
          <p:spPr>
            <a:xfrm>
              <a:off x="3574167" y="613086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a:spLocks noChangeAspect="1"/>
            </p:cNvSpPr>
            <p:nvPr/>
          </p:nvSpPr>
          <p:spPr>
            <a:xfrm>
              <a:off x="2917982" y="5565074"/>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a:spLocks noChangeAspect="1"/>
            </p:cNvSpPr>
            <p:nvPr/>
          </p:nvSpPr>
          <p:spPr>
            <a:xfrm>
              <a:off x="3576354" y="55173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a:spLocks noChangeAspect="1"/>
            </p:cNvSpPr>
            <p:nvPr/>
          </p:nvSpPr>
          <p:spPr>
            <a:xfrm>
              <a:off x="2691297" y="62680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a:spLocks noChangeAspect="1"/>
            </p:cNvSpPr>
            <p:nvPr/>
          </p:nvSpPr>
          <p:spPr>
            <a:xfrm>
              <a:off x="1911640" y="564689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a:spLocks noChangeAspect="1"/>
            </p:cNvSpPr>
            <p:nvPr/>
          </p:nvSpPr>
          <p:spPr>
            <a:xfrm>
              <a:off x="2996096" y="617645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a:spLocks noChangeAspect="1"/>
            </p:cNvSpPr>
            <p:nvPr/>
          </p:nvSpPr>
          <p:spPr>
            <a:xfrm>
              <a:off x="3266334" y="535791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a:spLocks noChangeAspect="1"/>
            </p:cNvSpPr>
            <p:nvPr/>
          </p:nvSpPr>
          <p:spPr>
            <a:xfrm>
              <a:off x="2174899" y="611816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a:spLocks noChangeAspect="1"/>
            </p:cNvSpPr>
            <p:nvPr/>
          </p:nvSpPr>
          <p:spPr>
            <a:xfrm>
              <a:off x="3243809" y="612652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a:spLocks noChangeAspect="1"/>
            </p:cNvSpPr>
            <p:nvPr/>
          </p:nvSpPr>
          <p:spPr>
            <a:xfrm>
              <a:off x="3474767" y="58730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2" name="Group 301"/>
          <p:cNvGrpSpPr>
            <a:grpSpLocks noChangeAspect="1"/>
          </p:cNvGrpSpPr>
          <p:nvPr/>
        </p:nvGrpSpPr>
        <p:grpSpPr>
          <a:xfrm flipV="1">
            <a:off x="3901213" y="1926505"/>
            <a:ext cx="1982618" cy="1572082"/>
            <a:chOff x="2235152" y="5216857"/>
            <a:chExt cx="1624500" cy="1288126"/>
          </a:xfrm>
          <a:solidFill>
            <a:srgbClr val="0055A0"/>
          </a:solidFill>
        </p:grpSpPr>
        <p:sp>
          <p:nvSpPr>
            <p:cNvPr id="303" name="Oval 302"/>
            <p:cNvSpPr>
              <a:spLocks noChangeAspect="1"/>
            </p:cNvSpPr>
            <p:nvPr/>
          </p:nvSpPr>
          <p:spPr>
            <a:xfrm>
              <a:off x="2235152" y="5416258"/>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a:spLocks noChangeAspect="1"/>
            </p:cNvSpPr>
            <p:nvPr/>
          </p:nvSpPr>
          <p:spPr>
            <a:xfrm>
              <a:off x="2291930" y="5798638"/>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a:spLocks noChangeAspect="1"/>
            </p:cNvSpPr>
            <p:nvPr/>
          </p:nvSpPr>
          <p:spPr>
            <a:xfrm>
              <a:off x="3016140" y="5545289"/>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a:spLocks noChangeAspect="1"/>
            </p:cNvSpPr>
            <p:nvPr/>
          </p:nvSpPr>
          <p:spPr>
            <a:xfrm>
              <a:off x="2692352" y="5604812"/>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a:spLocks noChangeAspect="1"/>
            </p:cNvSpPr>
            <p:nvPr/>
          </p:nvSpPr>
          <p:spPr>
            <a:xfrm>
              <a:off x="2923310" y="521685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a:spLocks noChangeAspect="1"/>
            </p:cNvSpPr>
            <p:nvPr/>
          </p:nvSpPr>
          <p:spPr>
            <a:xfrm>
              <a:off x="2705052" y="6088731"/>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a:spLocks noChangeAspect="1"/>
            </p:cNvSpPr>
            <p:nvPr/>
          </p:nvSpPr>
          <p:spPr>
            <a:xfrm>
              <a:off x="3036431" y="5413451"/>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a:spLocks noChangeAspect="1"/>
            </p:cNvSpPr>
            <p:nvPr/>
          </p:nvSpPr>
          <p:spPr>
            <a:xfrm>
              <a:off x="3228110" y="552165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a:spLocks noChangeAspect="1"/>
            </p:cNvSpPr>
            <p:nvPr/>
          </p:nvSpPr>
          <p:spPr>
            <a:xfrm>
              <a:off x="3282344" y="6255068"/>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a:spLocks noChangeAspect="1"/>
            </p:cNvSpPr>
            <p:nvPr/>
          </p:nvSpPr>
          <p:spPr>
            <a:xfrm>
              <a:off x="3606453" y="5904583"/>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a:spLocks noChangeAspect="1"/>
            </p:cNvSpPr>
            <p:nvPr/>
          </p:nvSpPr>
          <p:spPr>
            <a:xfrm>
              <a:off x="3715182" y="576020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a:spLocks noChangeAspect="1"/>
            </p:cNvSpPr>
            <p:nvPr/>
          </p:nvSpPr>
          <p:spPr>
            <a:xfrm>
              <a:off x="3043285" y="620528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a:spLocks noChangeAspect="1"/>
            </p:cNvSpPr>
            <p:nvPr/>
          </p:nvSpPr>
          <p:spPr>
            <a:xfrm>
              <a:off x="2362625" y="6103799"/>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a:spLocks noChangeAspect="1"/>
            </p:cNvSpPr>
            <p:nvPr/>
          </p:nvSpPr>
          <p:spPr>
            <a:xfrm>
              <a:off x="3324393" y="5856876"/>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a:spLocks noChangeAspect="1"/>
            </p:cNvSpPr>
            <p:nvPr/>
          </p:nvSpPr>
          <p:spPr>
            <a:xfrm>
              <a:off x="2463253" y="5740547"/>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a:spLocks noChangeAspect="1"/>
            </p:cNvSpPr>
            <p:nvPr/>
          </p:nvSpPr>
          <p:spPr>
            <a:xfrm>
              <a:off x="2406640" y="5587681"/>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a:spLocks noChangeAspect="1"/>
            </p:cNvSpPr>
            <p:nvPr/>
          </p:nvSpPr>
          <p:spPr>
            <a:xfrm>
              <a:off x="3618397" y="5466129"/>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a:spLocks noChangeAspect="1"/>
            </p:cNvSpPr>
            <p:nvPr/>
          </p:nvSpPr>
          <p:spPr>
            <a:xfrm>
              <a:off x="2886569" y="6090215"/>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a:spLocks noChangeAspect="1"/>
            </p:cNvSpPr>
            <p:nvPr/>
          </p:nvSpPr>
          <p:spPr>
            <a:xfrm>
              <a:off x="2266095" y="6229710"/>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a:spLocks noChangeAspect="1"/>
            </p:cNvSpPr>
            <p:nvPr/>
          </p:nvSpPr>
          <p:spPr>
            <a:xfrm>
              <a:off x="3046897" y="5238619"/>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a:spLocks noChangeAspect="1"/>
            </p:cNvSpPr>
            <p:nvPr/>
          </p:nvSpPr>
          <p:spPr>
            <a:xfrm>
              <a:off x="3342534" y="5407571"/>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a:spLocks noChangeAspect="1"/>
            </p:cNvSpPr>
            <p:nvPr/>
          </p:nvSpPr>
          <p:spPr>
            <a:xfrm>
              <a:off x="2416199" y="6397563"/>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a:spLocks noChangeAspect="1"/>
            </p:cNvSpPr>
            <p:nvPr/>
          </p:nvSpPr>
          <p:spPr>
            <a:xfrm>
              <a:off x="3773428" y="6013660"/>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a:spLocks noChangeAspect="1"/>
            </p:cNvSpPr>
            <p:nvPr/>
          </p:nvSpPr>
          <p:spPr>
            <a:xfrm>
              <a:off x="3474767" y="5517415"/>
              <a:ext cx="86224" cy="107420"/>
            </a:xfrm>
            <a:prstGeom prst="ellipse">
              <a:avLst/>
            </a:prstGeom>
            <a:grpFill/>
            <a:ln>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8" name="Content Placeholder 8"/>
          <p:cNvSpPr>
            <a:spLocks noGrp="1"/>
          </p:cNvSpPr>
          <p:nvPr>
            <p:ph idx="1"/>
          </p:nvPr>
        </p:nvSpPr>
        <p:spPr>
          <a:xfrm>
            <a:off x="657573" y="4428559"/>
            <a:ext cx="7936039" cy="1303501"/>
          </a:xfrm>
        </p:spPr>
        <p:txBody>
          <a:bodyPr>
            <a:normAutofit fontScale="92500" lnSpcReduction="20000"/>
          </a:bodyPr>
          <a:lstStyle/>
          <a:p>
            <a:pPr>
              <a:buFont typeface="Lucida Grande"/>
              <a:buChar char="→"/>
            </a:pPr>
            <a:r>
              <a:rPr lang="en-US" sz="2000" b="1" dirty="0">
                <a:solidFill>
                  <a:srgbClr val="0055A0"/>
                </a:solidFill>
                <a:latin typeface="+mj-lt"/>
              </a:rPr>
              <a:t>The </a:t>
            </a:r>
            <a:r>
              <a:rPr lang="en-US" sz="2000" b="1" dirty="0" smtClean="0">
                <a:solidFill>
                  <a:srgbClr val="0055A0"/>
                </a:solidFill>
                <a:latin typeface="+mj-lt"/>
              </a:rPr>
              <a:t>ions keep memory of the offset of the generating bunch and transfer this information to the following bunches.</a:t>
            </a:r>
          </a:p>
          <a:p>
            <a:pPr>
              <a:buFont typeface="Lucida Grande"/>
              <a:buChar char="→"/>
            </a:pPr>
            <a:r>
              <a:rPr lang="en-US" sz="2000" b="1" dirty="0" smtClean="0">
                <a:solidFill>
                  <a:srgbClr val="0055A0"/>
                </a:solidFill>
                <a:latin typeface="+mj-lt"/>
              </a:rPr>
              <a:t>The driven oscillation </a:t>
            </a:r>
            <a:r>
              <a:rPr lang="en-US" sz="2000" b="1" dirty="0">
                <a:solidFill>
                  <a:srgbClr val="0055A0"/>
                </a:solidFill>
                <a:latin typeface="+mj-lt"/>
              </a:rPr>
              <a:t>is </a:t>
            </a:r>
            <a:r>
              <a:rPr lang="en-US" sz="2000" b="1" dirty="0" smtClean="0">
                <a:solidFill>
                  <a:srgbClr val="0055A0"/>
                </a:solidFill>
                <a:latin typeface="+mj-lt"/>
              </a:rPr>
              <a:t>expected to be at a main frequency related </a:t>
            </a:r>
            <a:r>
              <a:rPr lang="en-US" sz="2000" b="1" dirty="0">
                <a:solidFill>
                  <a:srgbClr val="0055A0"/>
                </a:solidFill>
                <a:latin typeface="+mj-lt"/>
              </a:rPr>
              <a:t>to the ion oscillation frequency.</a:t>
            </a:r>
          </a:p>
        </p:txBody>
      </p:sp>
      <p:sp>
        <p:nvSpPr>
          <p:cNvPr id="411"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64</a:t>
            </a:fld>
            <a:endParaRPr lang="en-US" dirty="0">
              <a:solidFill>
                <a:srgbClr val="0055A0">
                  <a:tint val="75000"/>
                </a:srgbClr>
              </a:solidFill>
              <a:latin typeface="Arial"/>
            </a:endParaRPr>
          </a:p>
        </p:txBody>
      </p:sp>
      <p:grpSp>
        <p:nvGrpSpPr>
          <p:cNvPr id="409" name="Group 408"/>
          <p:cNvGrpSpPr>
            <a:grpSpLocks noChangeAspect="1"/>
          </p:cNvGrpSpPr>
          <p:nvPr/>
        </p:nvGrpSpPr>
        <p:grpSpPr>
          <a:xfrm flipH="1" flipV="1">
            <a:off x="1766694" y="2016666"/>
            <a:ext cx="1897543" cy="1473286"/>
            <a:chOff x="2174899" y="5299240"/>
            <a:chExt cx="1386092" cy="1076195"/>
          </a:xfrm>
          <a:solidFill>
            <a:schemeClr val="tx1"/>
          </a:solidFill>
        </p:grpSpPr>
        <p:sp>
          <p:nvSpPr>
            <p:cNvPr id="412" name="Oval 411"/>
            <p:cNvSpPr>
              <a:spLocks noChangeAspect="1"/>
            </p:cNvSpPr>
            <p:nvPr/>
          </p:nvSpPr>
          <p:spPr>
            <a:xfrm>
              <a:off x="2483368" y="595531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Oval 412"/>
            <p:cNvSpPr>
              <a:spLocks noChangeAspect="1"/>
            </p:cNvSpPr>
            <p:nvPr/>
          </p:nvSpPr>
          <p:spPr>
            <a:xfrm>
              <a:off x="2993538" y="5770116"/>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Oval 413"/>
            <p:cNvSpPr>
              <a:spLocks noChangeAspect="1"/>
            </p:cNvSpPr>
            <p:nvPr/>
          </p:nvSpPr>
          <p:spPr>
            <a:xfrm>
              <a:off x="2692352" y="582390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Oval 414"/>
            <p:cNvSpPr>
              <a:spLocks noChangeAspect="1"/>
            </p:cNvSpPr>
            <p:nvPr/>
          </p:nvSpPr>
          <p:spPr>
            <a:xfrm>
              <a:off x="2984334" y="546100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Oval 415"/>
            <p:cNvSpPr>
              <a:spLocks noChangeAspect="1"/>
            </p:cNvSpPr>
            <p:nvPr/>
          </p:nvSpPr>
          <p:spPr>
            <a:xfrm>
              <a:off x="2997152" y="564423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Oval 416"/>
            <p:cNvSpPr>
              <a:spLocks noChangeAspect="1"/>
            </p:cNvSpPr>
            <p:nvPr/>
          </p:nvSpPr>
          <p:spPr>
            <a:xfrm>
              <a:off x="2628698" y="536639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Oval 417"/>
            <p:cNvSpPr>
              <a:spLocks noChangeAspect="1"/>
            </p:cNvSpPr>
            <p:nvPr/>
          </p:nvSpPr>
          <p:spPr>
            <a:xfrm>
              <a:off x="3228110" y="552165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Oval 418"/>
            <p:cNvSpPr>
              <a:spLocks noChangeAspect="1"/>
            </p:cNvSpPr>
            <p:nvPr/>
          </p:nvSpPr>
          <p:spPr>
            <a:xfrm>
              <a:off x="3131743" y="574662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Oval 419"/>
            <p:cNvSpPr>
              <a:spLocks noChangeAspect="1"/>
            </p:cNvSpPr>
            <p:nvPr/>
          </p:nvSpPr>
          <p:spPr>
            <a:xfrm>
              <a:off x="2415107" y="606679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Oval 420"/>
            <p:cNvSpPr>
              <a:spLocks noChangeAspect="1"/>
            </p:cNvSpPr>
            <p:nvPr/>
          </p:nvSpPr>
          <p:spPr>
            <a:xfrm>
              <a:off x="3336972" y="590422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p:cNvSpPr>
              <a:spLocks noChangeAspect="1"/>
            </p:cNvSpPr>
            <p:nvPr/>
          </p:nvSpPr>
          <p:spPr>
            <a:xfrm>
              <a:off x="2675601" y="600031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p:cNvSpPr>
              <a:spLocks noChangeAspect="1"/>
            </p:cNvSpPr>
            <p:nvPr/>
          </p:nvSpPr>
          <p:spPr>
            <a:xfrm>
              <a:off x="2314756" y="5578162"/>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p:cNvSpPr>
              <a:spLocks noChangeAspect="1"/>
            </p:cNvSpPr>
            <p:nvPr/>
          </p:nvSpPr>
          <p:spPr>
            <a:xfrm>
              <a:off x="2619136" y="567739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p:cNvSpPr>
              <a:spLocks noChangeAspect="1"/>
            </p:cNvSpPr>
            <p:nvPr/>
          </p:nvSpPr>
          <p:spPr>
            <a:xfrm>
              <a:off x="2902874" y="585009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Oval 425"/>
            <p:cNvSpPr>
              <a:spLocks noChangeAspect="1"/>
            </p:cNvSpPr>
            <p:nvPr/>
          </p:nvSpPr>
          <p:spPr>
            <a:xfrm>
              <a:off x="2881367" y="549183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Oval 426"/>
            <p:cNvSpPr>
              <a:spLocks noChangeAspect="1"/>
            </p:cNvSpPr>
            <p:nvPr/>
          </p:nvSpPr>
          <p:spPr>
            <a:xfrm>
              <a:off x="2538896" y="550511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p:cNvSpPr>
              <a:spLocks noChangeAspect="1"/>
            </p:cNvSpPr>
            <p:nvPr/>
          </p:nvSpPr>
          <p:spPr>
            <a:xfrm>
              <a:off x="2691297" y="62680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p:cNvSpPr>
              <a:spLocks noChangeAspect="1"/>
            </p:cNvSpPr>
            <p:nvPr/>
          </p:nvSpPr>
          <p:spPr>
            <a:xfrm>
              <a:off x="2204560" y="581779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Oval 429"/>
            <p:cNvSpPr>
              <a:spLocks noChangeAspect="1"/>
            </p:cNvSpPr>
            <p:nvPr/>
          </p:nvSpPr>
          <p:spPr>
            <a:xfrm>
              <a:off x="2996096" y="617645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Oval 430"/>
            <p:cNvSpPr>
              <a:spLocks noChangeAspect="1"/>
            </p:cNvSpPr>
            <p:nvPr/>
          </p:nvSpPr>
          <p:spPr>
            <a:xfrm>
              <a:off x="3266334" y="535791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2" name="Oval 431"/>
            <p:cNvSpPr>
              <a:spLocks noChangeAspect="1"/>
            </p:cNvSpPr>
            <p:nvPr/>
          </p:nvSpPr>
          <p:spPr>
            <a:xfrm>
              <a:off x="2174899" y="611816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Oval 432"/>
            <p:cNvSpPr>
              <a:spLocks noChangeAspect="1"/>
            </p:cNvSpPr>
            <p:nvPr/>
          </p:nvSpPr>
          <p:spPr>
            <a:xfrm>
              <a:off x="3243809" y="612652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Oval 433"/>
            <p:cNvSpPr>
              <a:spLocks noChangeAspect="1"/>
            </p:cNvSpPr>
            <p:nvPr/>
          </p:nvSpPr>
          <p:spPr>
            <a:xfrm>
              <a:off x="3474767" y="529924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35" name="Group 434"/>
          <p:cNvGrpSpPr>
            <a:grpSpLocks noChangeAspect="1"/>
          </p:cNvGrpSpPr>
          <p:nvPr/>
        </p:nvGrpSpPr>
        <p:grpSpPr>
          <a:xfrm flipH="1" flipV="1">
            <a:off x="2008525" y="1500594"/>
            <a:ext cx="1941110" cy="1515055"/>
            <a:chOff x="2143074" y="5268728"/>
            <a:chExt cx="1417917" cy="1106707"/>
          </a:xfrm>
          <a:solidFill>
            <a:schemeClr val="tx1"/>
          </a:solidFill>
        </p:grpSpPr>
        <p:sp>
          <p:nvSpPr>
            <p:cNvPr id="436" name="Oval 435"/>
            <p:cNvSpPr>
              <a:spLocks noChangeAspect="1"/>
            </p:cNvSpPr>
            <p:nvPr/>
          </p:nvSpPr>
          <p:spPr>
            <a:xfrm>
              <a:off x="2483368" y="595531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Oval 436"/>
            <p:cNvSpPr>
              <a:spLocks noChangeAspect="1"/>
            </p:cNvSpPr>
            <p:nvPr/>
          </p:nvSpPr>
          <p:spPr>
            <a:xfrm>
              <a:off x="2993538" y="5770116"/>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Oval 437"/>
            <p:cNvSpPr>
              <a:spLocks noChangeAspect="1"/>
            </p:cNvSpPr>
            <p:nvPr/>
          </p:nvSpPr>
          <p:spPr>
            <a:xfrm>
              <a:off x="2692352" y="582390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Oval 438"/>
            <p:cNvSpPr>
              <a:spLocks noChangeAspect="1"/>
            </p:cNvSpPr>
            <p:nvPr/>
          </p:nvSpPr>
          <p:spPr>
            <a:xfrm>
              <a:off x="2984334" y="541216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Oval 439"/>
            <p:cNvSpPr>
              <a:spLocks noChangeAspect="1"/>
            </p:cNvSpPr>
            <p:nvPr/>
          </p:nvSpPr>
          <p:spPr>
            <a:xfrm>
              <a:off x="2338039" y="572967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p:cNvSpPr>
              <a:spLocks noChangeAspect="1"/>
            </p:cNvSpPr>
            <p:nvPr/>
          </p:nvSpPr>
          <p:spPr>
            <a:xfrm>
              <a:off x="2616492" y="526872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Oval 441"/>
            <p:cNvSpPr>
              <a:spLocks noChangeAspect="1"/>
            </p:cNvSpPr>
            <p:nvPr/>
          </p:nvSpPr>
          <p:spPr>
            <a:xfrm>
              <a:off x="3289135" y="552165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p:cNvSpPr>
              <a:spLocks noChangeAspect="1"/>
            </p:cNvSpPr>
            <p:nvPr/>
          </p:nvSpPr>
          <p:spPr>
            <a:xfrm>
              <a:off x="2143074" y="55635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p:cNvSpPr>
              <a:spLocks noChangeAspect="1"/>
            </p:cNvSpPr>
            <p:nvPr/>
          </p:nvSpPr>
          <p:spPr>
            <a:xfrm>
              <a:off x="2415107" y="606679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p:cNvSpPr>
              <a:spLocks noChangeAspect="1"/>
            </p:cNvSpPr>
            <p:nvPr/>
          </p:nvSpPr>
          <p:spPr>
            <a:xfrm>
              <a:off x="3336971" y="597745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Oval 445"/>
            <p:cNvSpPr>
              <a:spLocks noChangeAspect="1"/>
            </p:cNvSpPr>
            <p:nvPr/>
          </p:nvSpPr>
          <p:spPr>
            <a:xfrm>
              <a:off x="2773247" y="600031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Oval 446"/>
            <p:cNvSpPr>
              <a:spLocks noChangeAspect="1"/>
            </p:cNvSpPr>
            <p:nvPr/>
          </p:nvSpPr>
          <p:spPr>
            <a:xfrm>
              <a:off x="2314756" y="5578162"/>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p:cNvSpPr>
              <a:spLocks noChangeAspect="1"/>
            </p:cNvSpPr>
            <p:nvPr/>
          </p:nvSpPr>
          <p:spPr>
            <a:xfrm>
              <a:off x="2716776" y="538442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Oval 448"/>
            <p:cNvSpPr>
              <a:spLocks noChangeAspect="1"/>
            </p:cNvSpPr>
            <p:nvPr/>
          </p:nvSpPr>
          <p:spPr>
            <a:xfrm>
              <a:off x="2597730" y="591113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p:cNvSpPr>
              <a:spLocks noChangeAspect="1"/>
            </p:cNvSpPr>
            <p:nvPr/>
          </p:nvSpPr>
          <p:spPr>
            <a:xfrm>
              <a:off x="3040032" y="5601696"/>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p:cNvSpPr>
              <a:spLocks noChangeAspect="1"/>
            </p:cNvSpPr>
            <p:nvPr/>
          </p:nvSpPr>
          <p:spPr>
            <a:xfrm>
              <a:off x="2380219" y="541966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Oval 451"/>
            <p:cNvSpPr>
              <a:spLocks noChangeAspect="1"/>
            </p:cNvSpPr>
            <p:nvPr/>
          </p:nvSpPr>
          <p:spPr>
            <a:xfrm>
              <a:off x="2691297" y="62680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Oval 452"/>
            <p:cNvSpPr>
              <a:spLocks noChangeAspect="1"/>
            </p:cNvSpPr>
            <p:nvPr/>
          </p:nvSpPr>
          <p:spPr>
            <a:xfrm>
              <a:off x="2204560" y="581779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Oval 453"/>
            <p:cNvSpPr>
              <a:spLocks noChangeAspect="1"/>
            </p:cNvSpPr>
            <p:nvPr/>
          </p:nvSpPr>
          <p:spPr>
            <a:xfrm>
              <a:off x="2996096" y="617645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p:cNvSpPr>
              <a:spLocks noChangeAspect="1"/>
            </p:cNvSpPr>
            <p:nvPr/>
          </p:nvSpPr>
          <p:spPr>
            <a:xfrm>
              <a:off x="3266334" y="535791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p:cNvSpPr>
              <a:spLocks noChangeAspect="1"/>
            </p:cNvSpPr>
            <p:nvPr/>
          </p:nvSpPr>
          <p:spPr>
            <a:xfrm>
              <a:off x="2174899" y="611816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Oval 456"/>
            <p:cNvSpPr>
              <a:spLocks noChangeAspect="1"/>
            </p:cNvSpPr>
            <p:nvPr/>
          </p:nvSpPr>
          <p:spPr>
            <a:xfrm>
              <a:off x="3243809" y="612652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8" name="Oval 457"/>
            <p:cNvSpPr>
              <a:spLocks noChangeAspect="1"/>
            </p:cNvSpPr>
            <p:nvPr/>
          </p:nvSpPr>
          <p:spPr>
            <a:xfrm>
              <a:off x="3474767" y="58730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9" name="Group 458"/>
          <p:cNvGrpSpPr>
            <a:grpSpLocks noChangeAspect="1"/>
          </p:cNvGrpSpPr>
          <p:nvPr/>
        </p:nvGrpSpPr>
        <p:grpSpPr>
          <a:xfrm flipH="1" flipV="1">
            <a:off x="2119755" y="1650580"/>
            <a:ext cx="1897543" cy="1803867"/>
            <a:chOff x="2174899" y="5057753"/>
            <a:chExt cx="1386092" cy="1317682"/>
          </a:xfrm>
          <a:solidFill>
            <a:schemeClr val="tx1"/>
          </a:solidFill>
        </p:grpSpPr>
        <p:sp>
          <p:nvSpPr>
            <p:cNvPr id="460" name="Oval 459"/>
            <p:cNvSpPr>
              <a:spLocks noChangeAspect="1"/>
            </p:cNvSpPr>
            <p:nvPr/>
          </p:nvSpPr>
          <p:spPr>
            <a:xfrm>
              <a:off x="2532188" y="593089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Oval 460"/>
            <p:cNvSpPr>
              <a:spLocks noChangeAspect="1"/>
            </p:cNvSpPr>
            <p:nvPr/>
          </p:nvSpPr>
          <p:spPr>
            <a:xfrm>
              <a:off x="2993538" y="5770116"/>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2" name="Oval 461"/>
            <p:cNvSpPr>
              <a:spLocks noChangeAspect="1"/>
            </p:cNvSpPr>
            <p:nvPr/>
          </p:nvSpPr>
          <p:spPr>
            <a:xfrm>
              <a:off x="2753377" y="582390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Oval 462"/>
            <p:cNvSpPr>
              <a:spLocks noChangeAspect="1"/>
            </p:cNvSpPr>
            <p:nvPr/>
          </p:nvSpPr>
          <p:spPr>
            <a:xfrm>
              <a:off x="2984334" y="526567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4" name="Oval 463"/>
            <p:cNvSpPr>
              <a:spLocks noChangeAspect="1"/>
            </p:cNvSpPr>
            <p:nvPr/>
          </p:nvSpPr>
          <p:spPr>
            <a:xfrm>
              <a:off x="3058176" y="547331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Oval 464"/>
            <p:cNvSpPr>
              <a:spLocks noChangeAspect="1"/>
            </p:cNvSpPr>
            <p:nvPr/>
          </p:nvSpPr>
          <p:spPr>
            <a:xfrm>
              <a:off x="2408991" y="5378594"/>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Oval 465"/>
            <p:cNvSpPr>
              <a:spLocks noChangeAspect="1"/>
            </p:cNvSpPr>
            <p:nvPr/>
          </p:nvSpPr>
          <p:spPr>
            <a:xfrm>
              <a:off x="3045024" y="505775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Oval 466"/>
            <p:cNvSpPr>
              <a:spLocks noChangeAspect="1"/>
            </p:cNvSpPr>
            <p:nvPr/>
          </p:nvSpPr>
          <p:spPr>
            <a:xfrm>
              <a:off x="3131743" y="574662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p:cNvSpPr>
              <a:spLocks noChangeAspect="1"/>
            </p:cNvSpPr>
            <p:nvPr/>
          </p:nvSpPr>
          <p:spPr>
            <a:xfrm>
              <a:off x="2415107" y="606679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Oval 468"/>
            <p:cNvSpPr>
              <a:spLocks noChangeAspect="1"/>
            </p:cNvSpPr>
            <p:nvPr/>
          </p:nvSpPr>
          <p:spPr>
            <a:xfrm>
              <a:off x="3336972" y="590422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Oval 469"/>
            <p:cNvSpPr>
              <a:spLocks noChangeAspect="1"/>
            </p:cNvSpPr>
            <p:nvPr/>
          </p:nvSpPr>
          <p:spPr>
            <a:xfrm>
              <a:off x="2675601" y="600031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Oval 470"/>
            <p:cNvSpPr>
              <a:spLocks noChangeAspect="1"/>
            </p:cNvSpPr>
            <p:nvPr/>
          </p:nvSpPr>
          <p:spPr>
            <a:xfrm>
              <a:off x="2314756" y="5578162"/>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Oval 471"/>
            <p:cNvSpPr>
              <a:spLocks noChangeAspect="1"/>
            </p:cNvSpPr>
            <p:nvPr/>
          </p:nvSpPr>
          <p:spPr>
            <a:xfrm>
              <a:off x="2619136" y="567739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p:cNvSpPr>
              <a:spLocks noChangeAspect="1"/>
            </p:cNvSpPr>
            <p:nvPr/>
          </p:nvSpPr>
          <p:spPr>
            <a:xfrm>
              <a:off x="2902874" y="585009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Oval 473"/>
            <p:cNvSpPr>
              <a:spLocks noChangeAspect="1"/>
            </p:cNvSpPr>
            <p:nvPr/>
          </p:nvSpPr>
          <p:spPr>
            <a:xfrm>
              <a:off x="2881367" y="549183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Oval 474"/>
            <p:cNvSpPr>
              <a:spLocks noChangeAspect="1"/>
            </p:cNvSpPr>
            <p:nvPr/>
          </p:nvSpPr>
          <p:spPr>
            <a:xfrm>
              <a:off x="2538896" y="550511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Oval 475"/>
            <p:cNvSpPr>
              <a:spLocks noChangeAspect="1"/>
            </p:cNvSpPr>
            <p:nvPr/>
          </p:nvSpPr>
          <p:spPr>
            <a:xfrm>
              <a:off x="2691297" y="62680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Oval 476"/>
            <p:cNvSpPr>
              <a:spLocks noChangeAspect="1"/>
            </p:cNvSpPr>
            <p:nvPr/>
          </p:nvSpPr>
          <p:spPr>
            <a:xfrm>
              <a:off x="2204560" y="581779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Oval 477"/>
            <p:cNvSpPr>
              <a:spLocks noChangeAspect="1"/>
            </p:cNvSpPr>
            <p:nvPr/>
          </p:nvSpPr>
          <p:spPr>
            <a:xfrm>
              <a:off x="2996096" y="617645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p:cNvSpPr>
              <a:spLocks noChangeAspect="1"/>
            </p:cNvSpPr>
            <p:nvPr/>
          </p:nvSpPr>
          <p:spPr>
            <a:xfrm>
              <a:off x="3266334" y="535791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Oval 479"/>
            <p:cNvSpPr>
              <a:spLocks noChangeAspect="1"/>
            </p:cNvSpPr>
            <p:nvPr/>
          </p:nvSpPr>
          <p:spPr>
            <a:xfrm>
              <a:off x="2174899" y="611816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 name="Oval 480"/>
            <p:cNvSpPr>
              <a:spLocks noChangeAspect="1"/>
            </p:cNvSpPr>
            <p:nvPr/>
          </p:nvSpPr>
          <p:spPr>
            <a:xfrm>
              <a:off x="3243809" y="612652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Oval 481"/>
            <p:cNvSpPr>
              <a:spLocks noChangeAspect="1"/>
            </p:cNvSpPr>
            <p:nvPr/>
          </p:nvSpPr>
          <p:spPr>
            <a:xfrm>
              <a:off x="3474767" y="58730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84" name="Group 483"/>
          <p:cNvGrpSpPr>
            <a:grpSpLocks noChangeAspect="1"/>
          </p:cNvGrpSpPr>
          <p:nvPr/>
        </p:nvGrpSpPr>
        <p:grpSpPr>
          <a:xfrm flipH="1" flipV="1">
            <a:off x="175225" y="1734577"/>
            <a:ext cx="2010840" cy="1392270"/>
            <a:chOff x="2174899" y="5297378"/>
            <a:chExt cx="1468853" cy="1017015"/>
          </a:xfrm>
          <a:solidFill>
            <a:schemeClr val="tx1"/>
          </a:solidFill>
        </p:grpSpPr>
        <p:sp>
          <p:nvSpPr>
            <p:cNvPr id="485" name="Oval 484"/>
            <p:cNvSpPr>
              <a:spLocks noChangeAspect="1"/>
            </p:cNvSpPr>
            <p:nvPr/>
          </p:nvSpPr>
          <p:spPr>
            <a:xfrm>
              <a:off x="2483368" y="595531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Oval 485"/>
            <p:cNvSpPr>
              <a:spLocks noChangeAspect="1"/>
            </p:cNvSpPr>
            <p:nvPr/>
          </p:nvSpPr>
          <p:spPr>
            <a:xfrm>
              <a:off x="2993538" y="5770116"/>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Oval 486"/>
            <p:cNvSpPr>
              <a:spLocks noChangeAspect="1"/>
            </p:cNvSpPr>
            <p:nvPr/>
          </p:nvSpPr>
          <p:spPr>
            <a:xfrm>
              <a:off x="2692352" y="582390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p:cNvSpPr>
              <a:spLocks noChangeAspect="1"/>
            </p:cNvSpPr>
            <p:nvPr/>
          </p:nvSpPr>
          <p:spPr>
            <a:xfrm>
              <a:off x="2984334" y="546100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Oval 488"/>
            <p:cNvSpPr>
              <a:spLocks noChangeAspect="1"/>
            </p:cNvSpPr>
            <p:nvPr/>
          </p:nvSpPr>
          <p:spPr>
            <a:xfrm>
              <a:off x="2997152" y="564423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0" name="Oval 489"/>
            <p:cNvSpPr>
              <a:spLocks noChangeAspect="1"/>
            </p:cNvSpPr>
            <p:nvPr/>
          </p:nvSpPr>
          <p:spPr>
            <a:xfrm>
              <a:off x="2628698" y="536639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Oval 490"/>
            <p:cNvSpPr>
              <a:spLocks noChangeAspect="1"/>
            </p:cNvSpPr>
            <p:nvPr/>
          </p:nvSpPr>
          <p:spPr>
            <a:xfrm>
              <a:off x="3228110" y="552165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Oval 491"/>
            <p:cNvSpPr>
              <a:spLocks noChangeAspect="1"/>
            </p:cNvSpPr>
            <p:nvPr/>
          </p:nvSpPr>
          <p:spPr>
            <a:xfrm>
              <a:off x="3131743" y="574662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Oval 492"/>
            <p:cNvSpPr>
              <a:spLocks noChangeAspect="1"/>
            </p:cNvSpPr>
            <p:nvPr/>
          </p:nvSpPr>
          <p:spPr>
            <a:xfrm>
              <a:off x="2415107" y="606679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Oval 493"/>
            <p:cNvSpPr>
              <a:spLocks noChangeAspect="1"/>
            </p:cNvSpPr>
            <p:nvPr/>
          </p:nvSpPr>
          <p:spPr>
            <a:xfrm>
              <a:off x="3336972" y="590422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Oval 494"/>
            <p:cNvSpPr>
              <a:spLocks noChangeAspect="1"/>
            </p:cNvSpPr>
            <p:nvPr/>
          </p:nvSpPr>
          <p:spPr>
            <a:xfrm>
              <a:off x="2675601" y="600031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Oval 495"/>
            <p:cNvSpPr>
              <a:spLocks noChangeAspect="1"/>
            </p:cNvSpPr>
            <p:nvPr/>
          </p:nvSpPr>
          <p:spPr>
            <a:xfrm>
              <a:off x="2326961" y="529737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p:cNvSpPr>
              <a:spLocks noChangeAspect="1"/>
            </p:cNvSpPr>
            <p:nvPr/>
          </p:nvSpPr>
          <p:spPr>
            <a:xfrm>
              <a:off x="2619136" y="567739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Oval 497"/>
            <p:cNvSpPr>
              <a:spLocks noChangeAspect="1"/>
            </p:cNvSpPr>
            <p:nvPr/>
          </p:nvSpPr>
          <p:spPr>
            <a:xfrm>
              <a:off x="2902874" y="585009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Oval 498"/>
            <p:cNvSpPr>
              <a:spLocks noChangeAspect="1"/>
            </p:cNvSpPr>
            <p:nvPr/>
          </p:nvSpPr>
          <p:spPr>
            <a:xfrm>
              <a:off x="2881367" y="549183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Oval 499"/>
            <p:cNvSpPr>
              <a:spLocks noChangeAspect="1"/>
            </p:cNvSpPr>
            <p:nvPr/>
          </p:nvSpPr>
          <p:spPr>
            <a:xfrm>
              <a:off x="2538896" y="550511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Oval 500"/>
            <p:cNvSpPr>
              <a:spLocks noChangeAspect="1"/>
            </p:cNvSpPr>
            <p:nvPr/>
          </p:nvSpPr>
          <p:spPr>
            <a:xfrm>
              <a:off x="3118472" y="620697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Oval 501"/>
            <p:cNvSpPr>
              <a:spLocks noChangeAspect="1"/>
            </p:cNvSpPr>
            <p:nvPr/>
          </p:nvSpPr>
          <p:spPr>
            <a:xfrm>
              <a:off x="2204560" y="581779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Oval 502"/>
            <p:cNvSpPr>
              <a:spLocks noChangeAspect="1"/>
            </p:cNvSpPr>
            <p:nvPr/>
          </p:nvSpPr>
          <p:spPr>
            <a:xfrm>
              <a:off x="3557528" y="615203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Oval 503"/>
            <p:cNvSpPr>
              <a:spLocks noChangeAspect="1"/>
            </p:cNvSpPr>
            <p:nvPr/>
          </p:nvSpPr>
          <p:spPr>
            <a:xfrm>
              <a:off x="3266334" y="535791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Oval 504"/>
            <p:cNvSpPr>
              <a:spLocks noChangeAspect="1"/>
            </p:cNvSpPr>
            <p:nvPr/>
          </p:nvSpPr>
          <p:spPr>
            <a:xfrm>
              <a:off x="2174899" y="611816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Oval 505"/>
            <p:cNvSpPr>
              <a:spLocks noChangeAspect="1"/>
            </p:cNvSpPr>
            <p:nvPr/>
          </p:nvSpPr>
          <p:spPr>
            <a:xfrm>
              <a:off x="3243809" y="612652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Oval 506"/>
            <p:cNvSpPr>
              <a:spLocks noChangeAspect="1"/>
            </p:cNvSpPr>
            <p:nvPr/>
          </p:nvSpPr>
          <p:spPr>
            <a:xfrm>
              <a:off x="3474767" y="58730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8" name="Group 507"/>
          <p:cNvGrpSpPr>
            <a:grpSpLocks noChangeAspect="1"/>
          </p:cNvGrpSpPr>
          <p:nvPr/>
        </p:nvGrpSpPr>
        <p:grpSpPr>
          <a:xfrm flipH="1" flipV="1">
            <a:off x="406558" y="1841514"/>
            <a:ext cx="1897543" cy="1572173"/>
            <a:chOff x="2174899" y="5357919"/>
            <a:chExt cx="1386092" cy="1148428"/>
          </a:xfrm>
          <a:solidFill>
            <a:schemeClr val="tx1"/>
          </a:solidFill>
        </p:grpSpPr>
        <p:sp>
          <p:nvSpPr>
            <p:cNvPr id="509" name="Oval 508"/>
            <p:cNvSpPr>
              <a:spLocks noChangeAspect="1"/>
            </p:cNvSpPr>
            <p:nvPr/>
          </p:nvSpPr>
          <p:spPr>
            <a:xfrm>
              <a:off x="2483368" y="595531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Oval 509"/>
            <p:cNvSpPr>
              <a:spLocks noChangeAspect="1"/>
            </p:cNvSpPr>
            <p:nvPr/>
          </p:nvSpPr>
          <p:spPr>
            <a:xfrm>
              <a:off x="3091177" y="5599204"/>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Oval 510"/>
            <p:cNvSpPr>
              <a:spLocks noChangeAspect="1"/>
            </p:cNvSpPr>
            <p:nvPr/>
          </p:nvSpPr>
          <p:spPr>
            <a:xfrm>
              <a:off x="2692352" y="582390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Oval 511"/>
            <p:cNvSpPr>
              <a:spLocks noChangeAspect="1"/>
            </p:cNvSpPr>
            <p:nvPr/>
          </p:nvSpPr>
          <p:spPr>
            <a:xfrm>
              <a:off x="2984334" y="546100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p:cNvSpPr>
              <a:spLocks noChangeAspect="1"/>
            </p:cNvSpPr>
            <p:nvPr/>
          </p:nvSpPr>
          <p:spPr>
            <a:xfrm>
              <a:off x="2997152" y="564423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Oval 513"/>
            <p:cNvSpPr>
              <a:spLocks noChangeAspect="1"/>
            </p:cNvSpPr>
            <p:nvPr/>
          </p:nvSpPr>
          <p:spPr>
            <a:xfrm>
              <a:off x="2628698" y="536639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Oval 514"/>
            <p:cNvSpPr>
              <a:spLocks noChangeAspect="1"/>
            </p:cNvSpPr>
            <p:nvPr/>
          </p:nvSpPr>
          <p:spPr>
            <a:xfrm>
              <a:off x="3228110" y="552165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Oval 515"/>
            <p:cNvSpPr>
              <a:spLocks noChangeAspect="1"/>
            </p:cNvSpPr>
            <p:nvPr/>
          </p:nvSpPr>
          <p:spPr>
            <a:xfrm>
              <a:off x="3131743" y="574662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Oval 516"/>
            <p:cNvSpPr>
              <a:spLocks noChangeAspect="1"/>
            </p:cNvSpPr>
            <p:nvPr/>
          </p:nvSpPr>
          <p:spPr>
            <a:xfrm>
              <a:off x="2415107" y="606679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Oval 517"/>
            <p:cNvSpPr>
              <a:spLocks noChangeAspect="1"/>
            </p:cNvSpPr>
            <p:nvPr/>
          </p:nvSpPr>
          <p:spPr>
            <a:xfrm>
              <a:off x="3336972" y="590422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Oval 518"/>
            <p:cNvSpPr>
              <a:spLocks noChangeAspect="1"/>
            </p:cNvSpPr>
            <p:nvPr/>
          </p:nvSpPr>
          <p:spPr>
            <a:xfrm>
              <a:off x="2675601" y="600031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Oval 519"/>
            <p:cNvSpPr>
              <a:spLocks noChangeAspect="1"/>
            </p:cNvSpPr>
            <p:nvPr/>
          </p:nvSpPr>
          <p:spPr>
            <a:xfrm>
              <a:off x="2314756" y="5578162"/>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p:cNvSpPr>
              <a:spLocks noChangeAspect="1"/>
            </p:cNvSpPr>
            <p:nvPr/>
          </p:nvSpPr>
          <p:spPr>
            <a:xfrm>
              <a:off x="2619136" y="567739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p:cNvSpPr>
              <a:spLocks noChangeAspect="1"/>
            </p:cNvSpPr>
            <p:nvPr/>
          </p:nvSpPr>
          <p:spPr>
            <a:xfrm>
              <a:off x="2829638" y="569139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Oval 522"/>
            <p:cNvSpPr>
              <a:spLocks noChangeAspect="1"/>
            </p:cNvSpPr>
            <p:nvPr/>
          </p:nvSpPr>
          <p:spPr>
            <a:xfrm>
              <a:off x="2881367" y="549183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Oval 523"/>
            <p:cNvSpPr>
              <a:spLocks noChangeAspect="1"/>
            </p:cNvSpPr>
            <p:nvPr/>
          </p:nvSpPr>
          <p:spPr>
            <a:xfrm>
              <a:off x="2538896" y="550511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Oval 524"/>
            <p:cNvSpPr>
              <a:spLocks noChangeAspect="1"/>
            </p:cNvSpPr>
            <p:nvPr/>
          </p:nvSpPr>
          <p:spPr>
            <a:xfrm>
              <a:off x="2691297" y="62680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Oval 525"/>
            <p:cNvSpPr>
              <a:spLocks noChangeAspect="1"/>
            </p:cNvSpPr>
            <p:nvPr/>
          </p:nvSpPr>
          <p:spPr>
            <a:xfrm>
              <a:off x="2204560" y="581779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Oval 526"/>
            <p:cNvSpPr>
              <a:spLocks noChangeAspect="1"/>
            </p:cNvSpPr>
            <p:nvPr/>
          </p:nvSpPr>
          <p:spPr>
            <a:xfrm>
              <a:off x="2996096" y="617645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Oval 527"/>
            <p:cNvSpPr>
              <a:spLocks noChangeAspect="1"/>
            </p:cNvSpPr>
            <p:nvPr/>
          </p:nvSpPr>
          <p:spPr>
            <a:xfrm>
              <a:off x="3266334" y="535791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Oval 528"/>
            <p:cNvSpPr>
              <a:spLocks noChangeAspect="1"/>
            </p:cNvSpPr>
            <p:nvPr/>
          </p:nvSpPr>
          <p:spPr>
            <a:xfrm>
              <a:off x="2174899" y="639892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 name="Oval 529"/>
            <p:cNvSpPr>
              <a:spLocks noChangeAspect="1"/>
            </p:cNvSpPr>
            <p:nvPr/>
          </p:nvSpPr>
          <p:spPr>
            <a:xfrm>
              <a:off x="3243809" y="612652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p:cNvSpPr>
              <a:spLocks noChangeAspect="1"/>
            </p:cNvSpPr>
            <p:nvPr/>
          </p:nvSpPr>
          <p:spPr>
            <a:xfrm>
              <a:off x="3474767" y="58730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2" name="Group 531"/>
          <p:cNvGrpSpPr>
            <a:grpSpLocks noChangeAspect="1"/>
          </p:cNvGrpSpPr>
          <p:nvPr/>
        </p:nvGrpSpPr>
        <p:grpSpPr>
          <a:xfrm flipH="1" flipV="1">
            <a:off x="126880" y="1641746"/>
            <a:ext cx="1693539" cy="1351644"/>
            <a:chOff x="2174899" y="5226037"/>
            <a:chExt cx="1237075" cy="987341"/>
          </a:xfrm>
          <a:solidFill>
            <a:schemeClr val="tx1"/>
          </a:solidFill>
        </p:grpSpPr>
        <p:sp>
          <p:nvSpPr>
            <p:cNvPr id="533" name="Oval 532"/>
            <p:cNvSpPr>
              <a:spLocks noChangeAspect="1"/>
            </p:cNvSpPr>
            <p:nvPr/>
          </p:nvSpPr>
          <p:spPr>
            <a:xfrm>
              <a:off x="2568808" y="591868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Oval 533"/>
            <p:cNvSpPr>
              <a:spLocks noChangeAspect="1"/>
            </p:cNvSpPr>
            <p:nvPr/>
          </p:nvSpPr>
          <p:spPr>
            <a:xfrm>
              <a:off x="2993538" y="5770116"/>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Oval 534"/>
            <p:cNvSpPr>
              <a:spLocks noChangeAspect="1"/>
            </p:cNvSpPr>
            <p:nvPr/>
          </p:nvSpPr>
          <p:spPr>
            <a:xfrm>
              <a:off x="2692352" y="582390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6" name="Oval 535"/>
            <p:cNvSpPr>
              <a:spLocks noChangeAspect="1"/>
            </p:cNvSpPr>
            <p:nvPr/>
          </p:nvSpPr>
          <p:spPr>
            <a:xfrm>
              <a:off x="2984334" y="546100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Oval 536"/>
            <p:cNvSpPr>
              <a:spLocks noChangeAspect="1"/>
            </p:cNvSpPr>
            <p:nvPr/>
          </p:nvSpPr>
          <p:spPr>
            <a:xfrm>
              <a:off x="2997152" y="564423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Oval 537"/>
            <p:cNvSpPr>
              <a:spLocks noChangeAspect="1"/>
            </p:cNvSpPr>
            <p:nvPr/>
          </p:nvSpPr>
          <p:spPr>
            <a:xfrm>
              <a:off x="2628698" y="536639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Oval 538"/>
            <p:cNvSpPr>
              <a:spLocks noChangeAspect="1"/>
            </p:cNvSpPr>
            <p:nvPr/>
          </p:nvSpPr>
          <p:spPr>
            <a:xfrm>
              <a:off x="3325750" y="552165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p:cNvSpPr>
              <a:spLocks noChangeAspect="1"/>
            </p:cNvSpPr>
            <p:nvPr/>
          </p:nvSpPr>
          <p:spPr>
            <a:xfrm>
              <a:off x="3131743" y="579545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Oval 540"/>
            <p:cNvSpPr>
              <a:spLocks noChangeAspect="1"/>
            </p:cNvSpPr>
            <p:nvPr/>
          </p:nvSpPr>
          <p:spPr>
            <a:xfrm>
              <a:off x="2415107" y="606679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Oval 541"/>
            <p:cNvSpPr>
              <a:spLocks noChangeAspect="1"/>
            </p:cNvSpPr>
            <p:nvPr/>
          </p:nvSpPr>
          <p:spPr>
            <a:xfrm>
              <a:off x="3275943" y="5806562"/>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Oval 542"/>
            <p:cNvSpPr>
              <a:spLocks noChangeAspect="1"/>
            </p:cNvSpPr>
            <p:nvPr/>
          </p:nvSpPr>
          <p:spPr>
            <a:xfrm>
              <a:off x="2675601" y="600031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p:cNvSpPr>
              <a:spLocks noChangeAspect="1"/>
            </p:cNvSpPr>
            <p:nvPr/>
          </p:nvSpPr>
          <p:spPr>
            <a:xfrm>
              <a:off x="2314756" y="5578162"/>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Oval 544"/>
            <p:cNvSpPr>
              <a:spLocks noChangeAspect="1"/>
            </p:cNvSpPr>
            <p:nvPr/>
          </p:nvSpPr>
          <p:spPr>
            <a:xfrm>
              <a:off x="2619136" y="567739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Oval 545"/>
            <p:cNvSpPr>
              <a:spLocks noChangeAspect="1"/>
            </p:cNvSpPr>
            <p:nvPr/>
          </p:nvSpPr>
          <p:spPr>
            <a:xfrm>
              <a:off x="2902874" y="585009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Oval 546"/>
            <p:cNvSpPr>
              <a:spLocks noChangeAspect="1"/>
            </p:cNvSpPr>
            <p:nvPr/>
          </p:nvSpPr>
          <p:spPr>
            <a:xfrm>
              <a:off x="3113276" y="558949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Oval 547"/>
            <p:cNvSpPr>
              <a:spLocks noChangeAspect="1"/>
            </p:cNvSpPr>
            <p:nvPr/>
          </p:nvSpPr>
          <p:spPr>
            <a:xfrm>
              <a:off x="2538896" y="550511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Oval 548"/>
            <p:cNvSpPr>
              <a:spLocks noChangeAspect="1"/>
            </p:cNvSpPr>
            <p:nvPr/>
          </p:nvSpPr>
          <p:spPr>
            <a:xfrm>
              <a:off x="2813347" y="569424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Oval 549"/>
            <p:cNvSpPr>
              <a:spLocks noChangeAspect="1"/>
            </p:cNvSpPr>
            <p:nvPr/>
          </p:nvSpPr>
          <p:spPr>
            <a:xfrm>
              <a:off x="2204560" y="581779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Oval 550"/>
            <p:cNvSpPr>
              <a:spLocks noChangeAspect="1"/>
            </p:cNvSpPr>
            <p:nvPr/>
          </p:nvSpPr>
          <p:spPr>
            <a:xfrm>
              <a:off x="3081531" y="539513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Oval 551"/>
            <p:cNvSpPr>
              <a:spLocks noChangeAspect="1"/>
            </p:cNvSpPr>
            <p:nvPr/>
          </p:nvSpPr>
          <p:spPr>
            <a:xfrm>
              <a:off x="3266334" y="535791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Oval 552"/>
            <p:cNvSpPr>
              <a:spLocks noChangeAspect="1"/>
            </p:cNvSpPr>
            <p:nvPr/>
          </p:nvSpPr>
          <p:spPr>
            <a:xfrm>
              <a:off x="2174899" y="610595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Oval 553"/>
            <p:cNvSpPr>
              <a:spLocks noChangeAspect="1"/>
            </p:cNvSpPr>
            <p:nvPr/>
          </p:nvSpPr>
          <p:spPr>
            <a:xfrm>
              <a:off x="3158367" y="525976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5" name="Oval 554"/>
            <p:cNvSpPr>
              <a:spLocks noChangeAspect="1"/>
            </p:cNvSpPr>
            <p:nvPr/>
          </p:nvSpPr>
          <p:spPr>
            <a:xfrm>
              <a:off x="3291679" y="522603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57" name="Group 556"/>
          <p:cNvGrpSpPr>
            <a:grpSpLocks noChangeAspect="1"/>
          </p:cNvGrpSpPr>
          <p:nvPr/>
        </p:nvGrpSpPr>
        <p:grpSpPr>
          <a:xfrm flipH="1" flipV="1">
            <a:off x="59235" y="2641621"/>
            <a:ext cx="1897543" cy="1392958"/>
            <a:chOff x="2174899" y="5357919"/>
            <a:chExt cx="1386092" cy="1017516"/>
          </a:xfrm>
          <a:solidFill>
            <a:schemeClr val="tx1"/>
          </a:solidFill>
        </p:grpSpPr>
        <p:sp>
          <p:nvSpPr>
            <p:cNvPr id="558" name="Oval 557"/>
            <p:cNvSpPr>
              <a:spLocks noChangeAspect="1"/>
            </p:cNvSpPr>
            <p:nvPr/>
          </p:nvSpPr>
          <p:spPr>
            <a:xfrm>
              <a:off x="2483368" y="595531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Oval 558"/>
            <p:cNvSpPr>
              <a:spLocks noChangeAspect="1"/>
            </p:cNvSpPr>
            <p:nvPr/>
          </p:nvSpPr>
          <p:spPr>
            <a:xfrm>
              <a:off x="2993538" y="5770116"/>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0" name="Oval 559"/>
            <p:cNvSpPr>
              <a:spLocks noChangeAspect="1"/>
            </p:cNvSpPr>
            <p:nvPr/>
          </p:nvSpPr>
          <p:spPr>
            <a:xfrm>
              <a:off x="2313973" y="586053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Oval 560"/>
            <p:cNvSpPr>
              <a:spLocks noChangeAspect="1"/>
            </p:cNvSpPr>
            <p:nvPr/>
          </p:nvSpPr>
          <p:spPr>
            <a:xfrm>
              <a:off x="3362689" y="554645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Oval 561"/>
            <p:cNvSpPr>
              <a:spLocks noChangeAspect="1"/>
            </p:cNvSpPr>
            <p:nvPr/>
          </p:nvSpPr>
          <p:spPr>
            <a:xfrm>
              <a:off x="2997152" y="564423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Oval 562"/>
            <p:cNvSpPr>
              <a:spLocks noChangeAspect="1"/>
            </p:cNvSpPr>
            <p:nvPr/>
          </p:nvSpPr>
          <p:spPr>
            <a:xfrm>
              <a:off x="2677518" y="5488464"/>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Oval 563"/>
            <p:cNvSpPr>
              <a:spLocks noChangeAspect="1"/>
            </p:cNvSpPr>
            <p:nvPr/>
          </p:nvSpPr>
          <p:spPr>
            <a:xfrm>
              <a:off x="3228110" y="552165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5" name="Oval 564"/>
            <p:cNvSpPr>
              <a:spLocks noChangeAspect="1"/>
            </p:cNvSpPr>
            <p:nvPr/>
          </p:nvSpPr>
          <p:spPr>
            <a:xfrm>
              <a:off x="3265996" y="564895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Oval 565"/>
            <p:cNvSpPr>
              <a:spLocks noChangeAspect="1"/>
            </p:cNvSpPr>
            <p:nvPr/>
          </p:nvSpPr>
          <p:spPr>
            <a:xfrm>
              <a:off x="2415107" y="606679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Oval 566"/>
            <p:cNvSpPr>
              <a:spLocks noChangeAspect="1"/>
            </p:cNvSpPr>
            <p:nvPr/>
          </p:nvSpPr>
          <p:spPr>
            <a:xfrm>
              <a:off x="3336972" y="590422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Oval 567"/>
            <p:cNvSpPr>
              <a:spLocks noChangeAspect="1"/>
            </p:cNvSpPr>
            <p:nvPr/>
          </p:nvSpPr>
          <p:spPr>
            <a:xfrm>
              <a:off x="2675601" y="6000317"/>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Oval 568"/>
            <p:cNvSpPr>
              <a:spLocks noChangeAspect="1"/>
            </p:cNvSpPr>
            <p:nvPr/>
          </p:nvSpPr>
          <p:spPr>
            <a:xfrm>
              <a:off x="2314756" y="5578162"/>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Oval 569"/>
            <p:cNvSpPr>
              <a:spLocks noChangeAspect="1"/>
            </p:cNvSpPr>
            <p:nvPr/>
          </p:nvSpPr>
          <p:spPr>
            <a:xfrm>
              <a:off x="2619136" y="567739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1" name="Oval 570"/>
            <p:cNvSpPr>
              <a:spLocks noChangeAspect="1"/>
            </p:cNvSpPr>
            <p:nvPr/>
          </p:nvSpPr>
          <p:spPr>
            <a:xfrm>
              <a:off x="2829638" y="569139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2" name="Oval 571"/>
            <p:cNvSpPr>
              <a:spLocks noChangeAspect="1"/>
            </p:cNvSpPr>
            <p:nvPr/>
          </p:nvSpPr>
          <p:spPr>
            <a:xfrm>
              <a:off x="2881367" y="549183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Oval 572"/>
            <p:cNvSpPr>
              <a:spLocks noChangeAspect="1"/>
            </p:cNvSpPr>
            <p:nvPr/>
          </p:nvSpPr>
          <p:spPr>
            <a:xfrm>
              <a:off x="2538896" y="5505111"/>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Oval 573"/>
            <p:cNvSpPr>
              <a:spLocks noChangeAspect="1"/>
            </p:cNvSpPr>
            <p:nvPr/>
          </p:nvSpPr>
          <p:spPr>
            <a:xfrm>
              <a:off x="2557033" y="62680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5" name="Oval 574"/>
            <p:cNvSpPr>
              <a:spLocks noChangeAspect="1"/>
            </p:cNvSpPr>
            <p:nvPr/>
          </p:nvSpPr>
          <p:spPr>
            <a:xfrm>
              <a:off x="2204560" y="581779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6" name="Oval 575"/>
            <p:cNvSpPr>
              <a:spLocks noChangeAspect="1"/>
            </p:cNvSpPr>
            <p:nvPr/>
          </p:nvSpPr>
          <p:spPr>
            <a:xfrm>
              <a:off x="2996096" y="6176450"/>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7" name="Oval 576"/>
            <p:cNvSpPr>
              <a:spLocks noChangeAspect="1"/>
            </p:cNvSpPr>
            <p:nvPr/>
          </p:nvSpPr>
          <p:spPr>
            <a:xfrm>
              <a:off x="3266334" y="5357919"/>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8" name="Oval 577"/>
            <p:cNvSpPr>
              <a:spLocks noChangeAspect="1"/>
            </p:cNvSpPr>
            <p:nvPr/>
          </p:nvSpPr>
          <p:spPr>
            <a:xfrm>
              <a:off x="2174899" y="6118163"/>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Oval 578"/>
            <p:cNvSpPr>
              <a:spLocks noChangeAspect="1"/>
            </p:cNvSpPr>
            <p:nvPr/>
          </p:nvSpPr>
          <p:spPr>
            <a:xfrm>
              <a:off x="3439088" y="6175358"/>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Oval 579"/>
            <p:cNvSpPr>
              <a:spLocks noChangeAspect="1"/>
            </p:cNvSpPr>
            <p:nvPr/>
          </p:nvSpPr>
          <p:spPr>
            <a:xfrm>
              <a:off x="3474767" y="5873015"/>
              <a:ext cx="86224" cy="10742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1" name="Title 1"/>
          <p:cNvSpPr>
            <a:spLocks noGrp="1"/>
          </p:cNvSpPr>
          <p:nvPr>
            <p:ph type="title"/>
          </p:nvPr>
        </p:nvSpPr>
        <p:spPr>
          <a:xfrm>
            <a:off x="457200" y="233493"/>
            <a:ext cx="8226854" cy="528507"/>
          </a:xfrm>
        </p:spPr>
        <p:txBody>
          <a:bodyPr>
            <a:noAutofit/>
          </a:bodyPr>
          <a:lstStyle/>
          <a:p>
            <a:pPr lvl="0" defTabSz="914400" fontAlgn="base">
              <a:spcAft>
                <a:spcPct val="0"/>
              </a:spcAft>
              <a:defRPr/>
            </a:pPr>
            <a:r>
              <a:rPr lang="en-US" sz="3200" kern="0" dirty="0" smtClean="0">
                <a:solidFill>
                  <a:srgbClr val="0055A0"/>
                </a:solidFill>
              </a:rPr>
              <a:t>Transverse Fast Beam Ion Instability</a:t>
            </a:r>
            <a:endParaRPr lang="en-US" sz="4000" kern="0" dirty="0">
              <a:solidFill>
                <a:srgbClr val="0055A0"/>
              </a:solidFill>
            </a:endParaRPr>
          </a:p>
        </p:txBody>
      </p:sp>
      <p:sp>
        <p:nvSpPr>
          <p:cNvPr id="2" name="Footer Placeholder 1"/>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338484148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8"/>
          <p:cNvSpPr>
            <a:spLocks noGrp="1"/>
          </p:cNvSpPr>
          <p:nvPr>
            <p:ph idx="1"/>
          </p:nvPr>
        </p:nvSpPr>
        <p:spPr>
          <a:xfrm>
            <a:off x="373612" y="1111189"/>
            <a:ext cx="8313187" cy="1752979"/>
          </a:xfrm>
        </p:spPr>
        <p:txBody>
          <a:bodyPr>
            <a:normAutofit/>
          </a:bodyPr>
          <a:lstStyle/>
          <a:p>
            <a:r>
              <a:rPr lang="en-US" sz="2000" dirty="0" smtClean="0"/>
              <a:t>In circular machines two possible regimes exist:</a:t>
            </a:r>
            <a:endParaRPr lang="en-US" sz="1200" dirty="0" smtClean="0">
              <a:latin typeface="+mj-lt"/>
            </a:endParaRPr>
          </a:p>
          <a:p>
            <a:pPr lvl="1"/>
            <a:r>
              <a:rPr lang="en-US" sz="1600" dirty="0" smtClean="0">
                <a:latin typeface="+mj-lt"/>
              </a:rPr>
              <a:t>Bunches are uniformly distributed around the machines</a:t>
            </a:r>
            <a:r>
              <a:rPr lang="en-US" sz="1600" dirty="0">
                <a:latin typeface="+mj-lt"/>
              </a:rPr>
              <a:t> </a:t>
            </a:r>
            <a:r>
              <a:rPr lang="en-US" sz="1600" dirty="0" smtClean="0">
                <a:latin typeface="+mj-lt"/>
                <a:sym typeface="Wingdings"/>
              </a:rPr>
              <a:t> </a:t>
            </a:r>
            <a:r>
              <a:rPr lang="en-US" sz="1600" dirty="0" smtClean="0">
                <a:latin typeface="+mj-lt"/>
              </a:rPr>
              <a:t>no clearing gap, </a:t>
            </a:r>
            <a:r>
              <a:rPr lang="en-US" sz="1600" b="1" dirty="0" smtClean="0">
                <a:latin typeface="+mj-lt"/>
              </a:rPr>
              <a:t>classical beam ion instability</a:t>
            </a:r>
          </a:p>
          <a:p>
            <a:pPr lvl="1"/>
            <a:r>
              <a:rPr lang="en-US" sz="1600" dirty="0" smtClean="0">
                <a:latin typeface="+mj-lt"/>
              </a:rPr>
              <a:t>Bunches are distributed in one (or more) train(s) with a long enough gap for ion clearing </a:t>
            </a:r>
            <a:r>
              <a:rPr lang="en-US" sz="1600" dirty="0" smtClean="0">
                <a:latin typeface="+mj-lt"/>
                <a:sym typeface="Wingdings"/>
              </a:rPr>
              <a:t> </a:t>
            </a:r>
            <a:r>
              <a:rPr lang="en-US" sz="1600" dirty="0">
                <a:latin typeface="+mj-lt"/>
                <a:sym typeface="Wingdings"/>
              </a:rPr>
              <a:t>T</a:t>
            </a:r>
            <a:r>
              <a:rPr lang="en-US" sz="1600" dirty="0" smtClean="0">
                <a:latin typeface="+mj-lt"/>
              </a:rPr>
              <a:t>he instability develops over one train length, </a:t>
            </a:r>
            <a:r>
              <a:rPr lang="en-US" sz="1600" b="1" dirty="0" smtClean="0">
                <a:latin typeface="+mj-lt"/>
              </a:rPr>
              <a:t>fast beam ion instability </a:t>
            </a:r>
            <a:endParaRPr lang="en-US" sz="1600" b="1" dirty="0" smtClean="0"/>
          </a:p>
        </p:txBody>
      </p:sp>
      <p:pic>
        <p:nvPicPr>
          <p:cNvPr id="13" name="Picture 12"/>
          <p:cNvPicPr>
            <a:picLocks noChangeAspect="1"/>
          </p:cNvPicPr>
          <p:nvPr/>
        </p:nvPicPr>
        <p:blipFill>
          <a:blip r:embed="rId3"/>
          <a:stretch>
            <a:fillRect/>
          </a:stretch>
        </p:blipFill>
        <p:spPr>
          <a:xfrm>
            <a:off x="1804572" y="2773930"/>
            <a:ext cx="5648159" cy="3330238"/>
          </a:xfrm>
          <a:prstGeom prst="rect">
            <a:avLst/>
          </a:prstGeom>
        </p:spPr>
      </p:pic>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fld id="{2E081447-C3CE-9F4F-A689-9A72CAFF10CA}" type="slidenum">
              <a:rPr lang="en-US" smtClean="0"/>
              <a:pPr/>
              <a:t>65</a:t>
            </a:fld>
            <a:endParaRPr lang="en-US"/>
          </a:p>
        </p:txBody>
      </p:sp>
      <p:sp>
        <p:nvSpPr>
          <p:cNvPr id="11" name="Title 1"/>
          <p:cNvSpPr>
            <a:spLocks noGrp="1"/>
          </p:cNvSpPr>
          <p:nvPr>
            <p:ph type="title"/>
          </p:nvPr>
        </p:nvSpPr>
        <p:spPr>
          <a:xfrm>
            <a:off x="457200" y="233493"/>
            <a:ext cx="8226854" cy="528507"/>
          </a:xfrm>
        </p:spPr>
        <p:txBody>
          <a:bodyPr>
            <a:noAutofit/>
          </a:bodyPr>
          <a:lstStyle/>
          <a:p>
            <a:pPr lvl="0" defTabSz="914400" fontAlgn="base">
              <a:spcAft>
                <a:spcPct val="0"/>
              </a:spcAft>
              <a:defRPr/>
            </a:pPr>
            <a:r>
              <a:rPr lang="en-US" sz="3200" kern="0" dirty="0" smtClean="0">
                <a:solidFill>
                  <a:srgbClr val="0055A0"/>
                </a:solidFill>
              </a:rPr>
              <a:t>Transverse Beam Ion Instability</a:t>
            </a:r>
            <a:endParaRPr lang="en-US" sz="4000" kern="0" dirty="0">
              <a:solidFill>
                <a:srgbClr val="0055A0"/>
              </a:solidFill>
            </a:endParaRPr>
          </a:p>
        </p:txBody>
      </p:sp>
      <p:sp>
        <p:nvSpPr>
          <p:cNvPr id="2" name="Footer Placeholder 1"/>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256545630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rgbClr val="0055A0"/>
                </a:solidFill>
              </a:rPr>
              <a:t>Theory</a:t>
            </a:r>
            <a:r>
              <a:rPr lang="de-DE" sz="3200" kern="0" dirty="0" smtClean="0">
                <a:solidFill>
                  <a:srgbClr val="0055A0"/>
                </a:solidFill>
              </a:rPr>
              <a:t> </a:t>
            </a:r>
            <a:r>
              <a:rPr lang="de-DE" sz="3200" kern="0" dirty="0" err="1" smtClean="0">
                <a:solidFill>
                  <a:srgbClr val="0055A0"/>
                </a:solidFill>
              </a:rPr>
              <a:t>and</a:t>
            </a:r>
            <a:r>
              <a:rPr lang="de-DE" sz="3200" kern="0" dirty="0" smtClean="0">
                <a:solidFill>
                  <a:srgbClr val="0055A0"/>
                </a:solidFill>
              </a:rPr>
              <a:t> </a:t>
            </a:r>
            <a:r>
              <a:rPr lang="de-DE" sz="3200" kern="0" dirty="0" err="1" smtClean="0">
                <a:solidFill>
                  <a:srgbClr val="0055A0"/>
                </a:solidFill>
              </a:rPr>
              <a:t>simulations</a:t>
            </a:r>
            <a:endParaRPr lang="de-DE" sz="4000" kern="0" dirty="0">
              <a:solidFill>
                <a:srgbClr val="0055A0"/>
              </a:solidFill>
            </a:endParaRPr>
          </a:p>
        </p:txBody>
      </p:sp>
      <p:sp>
        <p:nvSpPr>
          <p:cNvPr id="24"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66</a:t>
            </a:fld>
            <a:endParaRPr lang="en-US" dirty="0">
              <a:solidFill>
                <a:srgbClr val="0055A0">
                  <a:tint val="75000"/>
                </a:srgbClr>
              </a:solidFill>
              <a:latin typeface="Arial"/>
            </a:endParaRPr>
          </a:p>
        </p:txBody>
      </p:sp>
      <p:sp>
        <p:nvSpPr>
          <p:cNvPr id="10" name="Content Placeholder 12"/>
          <p:cNvSpPr>
            <a:spLocks noGrp="1"/>
          </p:cNvSpPr>
          <p:nvPr>
            <p:ph idx="1"/>
          </p:nvPr>
        </p:nvSpPr>
        <p:spPr>
          <a:xfrm>
            <a:off x="479095" y="952558"/>
            <a:ext cx="8229600" cy="5130444"/>
          </a:xfrm>
        </p:spPr>
        <p:txBody>
          <a:bodyPr>
            <a:normAutofit fontScale="92500"/>
          </a:bodyPr>
          <a:lstStyle/>
          <a:p>
            <a:r>
              <a:rPr lang="en-US" sz="2000" dirty="0" smtClean="0"/>
              <a:t>Detailed theory of fast beam ion instability in several references, e.g.</a:t>
            </a:r>
          </a:p>
          <a:p>
            <a:pPr lvl="1"/>
            <a:r>
              <a:rPr lang="en-US" sz="1600" i="1" dirty="0" smtClean="0"/>
              <a:t>“Fast beam-ion instability. I. Linear theory and simulations”</a:t>
            </a:r>
            <a:r>
              <a:rPr lang="en-US" sz="1600" dirty="0" smtClean="0"/>
              <a:t>, T.O. </a:t>
            </a:r>
            <a:r>
              <a:rPr lang="en-US" sz="1600" dirty="0" err="1" smtClean="0"/>
              <a:t>Raubenheimer</a:t>
            </a:r>
            <a:r>
              <a:rPr lang="en-US" sz="1600" dirty="0" smtClean="0"/>
              <a:t>, F. Zimmermann, Phys. Rev. E 52, 5, 5487</a:t>
            </a:r>
          </a:p>
          <a:p>
            <a:pPr lvl="1"/>
            <a:r>
              <a:rPr lang="en-US" sz="1600" i="1" dirty="0" smtClean="0"/>
              <a:t>“Fast beam-ion instability. II. Effect of ion </a:t>
            </a:r>
            <a:r>
              <a:rPr lang="en-US" sz="1600" i="1" dirty="0" err="1" smtClean="0"/>
              <a:t>decoherence</a:t>
            </a:r>
            <a:r>
              <a:rPr lang="en-US" sz="1600" i="1" dirty="0" smtClean="0"/>
              <a:t>”</a:t>
            </a:r>
            <a:r>
              <a:rPr lang="en-US" sz="1600" dirty="0" smtClean="0"/>
              <a:t>, G. V. </a:t>
            </a:r>
            <a:r>
              <a:rPr lang="en-US" sz="1600" dirty="0" err="1" smtClean="0"/>
              <a:t>Stupakov</a:t>
            </a:r>
            <a:r>
              <a:rPr lang="en-US" sz="1600" dirty="0" smtClean="0"/>
              <a:t>, </a:t>
            </a:r>
            <a:r>
              <a:rPr lang="en-US" sz="1600" dirty="0"/>
              <a:t>T.O. </a:t>
            </a:r>
            <a:r>
              <a:rPr lang="en-US" sz="1600" dirty="0" err="1"/>
              <a:t>Raubenheimer</a:t>
            </a:r>
            <a:r>
              <a:rPr lang="en-US" sz="1600" dirty="0"/>
              <a:t>, F. Zimmermann, Phys. Rev. E 52, 5, </a:t>
            </a:r>
            <a:r>
              <a:rPr lang="en-US" sz="1600" dirty="0" smtClean="0"/>
              <a:t>5499</a:t>
            </a:r>
          </a:p>
          <a:p>
            <a:pPr lvl="1"/>
            <a:r>
              <a:rPr lang="en-US" sz="1600" dirty="0" smtClean="0"/>
              <a:t>A. Chao, Notes on “</a:t>
            </a:r>
            <a:r>
              <a:rPr lang="en-US" sz="1600" i="1" dirty="0" smtClean="0"/>
              <a:t>Fast Ion Instabilities</a:t>
            </a:r>
            <a:r>
              <a:rPr lang="en-US" sz="1600" dirty="0" smtClean="0"/>
              <a:t>”, in USPAS lectures on Advanced Concepts in Accelerator Physics</a:t>
            </a:r>
          </a:p>
          <a:p>
            <a:r>
              <a:rPr lang="en-US" sz="2000" dirty="0" err="1" smtClean="0"/>
              <a:t>Macroparticle</a:t>
            </a:r>
            <a:r>
              <a:rPr lang="en-US" sz="2000" dirty="0" smtClean="0"/>
              <a:t> simulation tools developed from 1995 onwards</a:t>
            </a:r>
          </a:p>
          <a:p>
            <a:pPr lvl="1"/>
            <a:r>
              <a:rPr lang="en-US" sz="1600" b="1" dirty="0" smtClean="0"/>
              <a:t>Weak-strong</a:t>
            </a:r>
            <a:r>
              <a:rPr lang="en-US" sz="1600" dirty="0" smtClean="0"/>
              <a:t> </a:t>
            </a:r>
            <a:r>
              <a:rPr lang="en-US" sz="1600" dirty="0" smtClean="0">
                <a:sym typeface="Wingdings"/>
              </a:rPr>
              <a:t> </a:t>
            </a:r>
            <a:r>
              <a:rPr lang="en-US" sz="1600" dirty="0">
                <a:sym typeface="Wingdings"/>
              </a:rPr>
              <a:t>E</a:t>
            </a:r>
            <a:r>
              <a:rPr lang="en-US" sz="1600" dirty="0" smtClean="0"/>
              <a:t>.g.</a:t>
            </a:r>
            <a:r>
              <a:rPr lang="en-US" sz="1600" i="1" dirty="0" smtClean="0"/>
              <a:t> “Simulation study of Fast Beam Ion Instability”</a:t>
            </a:r>
            <a:r>
              <a:rPr lang="en-US" sz="1600" dirty="0" smtClean="0"/>
              <a:t>, </a:t>
            </a:r>
            <a:r>
              <a:rPr lang="en-US" sz="1600" dirty="0"/>
              <a:t>X. L. Zhang, et al</a:t>
            </a:r>
            <a:r>
              <a:rPr lang="en-US" sz="1600" dirty="0" smtClean="0"/>
              <a:t>., Proc. of APAC98, </a:t>
            </a:r>
            <a:r>
              <a:rPr lang="en-US" sz="1600" i="1" dirty="0" smtClean="0">
                <a:sym typeface="Wingdings"/>
              </a:rPr>
              <a:t>“Fast Beam Ion Instability simulations in the TESLA electron damping ring and the FEL beam transfer line”</a:t>
            </a:r>
            <a:r>
              <a:rPr lang="en-US" sz="1600" dirty="0" smtClean="0">
                <a:sym typeface="Wingdings"/>
              </a:rPr>
              <a:t>, C. </a:t>
            </a:r>
            <a:r>
              <a:rPr lang="en-US" sz="1600" dirty="0" err="1" smtClean="0">
                <a:sym typeface="Wingdings"/>
              </a:rPr>
              <a:t>Montag</a:t>
            </a:r>
            <a:r>
              <a:rPr lang="en-US" sz="1600" dirty="0" smtClean="0">
                <a:sym typeface="Wingdings"/>
              </a:rPr>
              <a:t>, Proc. of PAC01, </a:t>
            </a:r>
            <a:r>
              <a:rPr lang="en-US" sz="1600" i="1" dirty="0" smtClean="0">
                <a:sym typeface="Wingdings"/>
              </a:rPr>
              <a:t>“Simulation of the Beam-Ion Instability in the electron damping ring of ILC”</a:t>
            </a:r>
            <a:r>
              <a:rPr lang="en-US" sz="1600" dirty="0" smtClean="0">
                <a:sym typeface="Wingdings"/>
              </a:rPr>
              <a:t>, L. Wang et al., Proc. of PAC07</a:t>
            </a:r>
          </a:p>
          <a:p>
            <a:pPr lvl="1"/>
            <a:r>
              <a:rPr lang="en-US" sz="1600" b="1" dirty="0" smtClean="0">
                <a:sym typeface="Wingdings"/>
              </a:rPr>
              <a:t>Strong-strong </a:t>
            </a:r>
            <a:r>
              <a:rPr lang="en-US" sz="1600" dirty="0" smtClean="0">
                <a:sym typeface="Wingdings"/>
              </a:rPr>
              <a:t>with analytical field calculations  </a:t>
            </a:r>
            <a:r>
              <a:rPr lang="en-US" sz="1600" i="1" dirty="0"/>
              <a:t>“Fast beam-ion instability. I. Linear theory and simulations”</a:t>
            </a:r>
            <a:r>
              <a:rPr lang="en-US" sz="1600" dirty="0"/>
              <a:t>, T.O. </a:t>
            </a:r>
            <a:r>
              <a:rPr lang="en-US" sz="1600" dirty="0" err="1"/>
              <a:t>Raubenheimer</a:t>
            </a:r>
            <a:r>
              <a:rPr lang="en-US" sz="1600" dirty="0"/>
              <a:t>, F. Zimmermann, Phys. Rev. E 52, 5, 5487</a:t>
            </a:r>
          </a:p>
          <a:p>
            <a:pPr lvl="1"/>
            <a:r>
              <a:rPr lang="en-US" sz="1600" b="1" dirty="0" smtClean="0"/>
              <a:t>Self-consistent strong-strong </a:t>
            </a:r>
            <a:r>
              <a:rPr lang="en-US" sz="1600" dirty="0" smtClean="0"/>
              <a:t>model with PIC, acceleration, tunneling ionization, multi-species </a:t>
            </a:r>
            <a:r>
              <a:rPr lang="en-US" sz="1600" dirty="0" smtClean="0">
                <a:sym typeface="Wingdings"/>
              </a:rPr>
              <a:t> FASTION code</a:t>
            </a:r>
            <a:r>
              <a:rPr lang="en-US" sz="1600" i="1" dirty="0" smtClean="0">
                <a:sym typeface="Wingdings"/>
              </a:rPr>
              <a:t>, “Fast Ion Instability in the CLIC transfer line and main </a:t>
            </a:r>
            <a:r>
              <a:rPr lang="en-US" sz="1600" i="1" dirty="0" err="1" smtClean="0">
                <a:sym typeface="Wingdings"/>
              </a:rPr>
              <a:t>Linac</a:t>
            </a:r>
            <a:r>
              <a:rPr lang="en-US" sz="1600" i="1" dirty="0" smtClean="0">
                <a:sym typeface="Wingdings"/>
              </a:rPr>
              <a:t>”</a:t>
            </a:r>
            <a:r>
              <a:rPr lang="en-US" sz="1600" dirty="0" smtClean="0">
                <a:sym typeface="Wingdings"/>
              </a:rPr>
              <a:t>, G. Rumolo et al., Proc. of EPAC08 </a:t>
            </a:r>
            <a:endParaRPr lang="en-US" sz="1600" dirty="0" smtClean="0"/>
          </a:p>
          <a:p>
            <a:endParaRPr lang="en-US" sz="2000" dirty="0" smtClean="0"/>
          </a:p>
        </p:txBody>
      </p:sp>
      <p:sp>
        <p:nvSpPr>
          <p:cNvPr id="3" name="Footer Placeholder 2"/>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357867994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rgbClr val="0055A0"/>
                </a:solidFill>
              </a:rPr>
              <a:t>Simulations</a:t>
            </a:r>
            <a:r>
              <a:rPr lang="de-DE" sz="3200" kern="0" dirty="0" smtClean="0">
                <a:solidFill>
                  <a:srgbClr val="0055A0"/>
                </a:solidFill>
              </a:rPr>
              <a:t>:</a:t>
            </a:r>
            <a:r>
              <a:rPr lang="de-DE" sz="3200" kern="0" dirty="0">
                <a:solidFill>
                  <a:srgbClr val="0055A0"/>
                </a:solidFill>
              </a:rPr>
              <a:t/>
            </a:r>
            <a:br>
              <a:rPr lang="de-DE" sz="3200" kern="0" dirty="0">
                <a:solidFill>
                  <a:srgbClr val="0055A0"/>
                </a:solidFill>
              </a:rPr>
            </a:br>
            <a:r>
              <a:rPr lang="de-DE" sz="3200" kern="0" dirty="0" err="1" smtClean="0">
                <a:solidFill>
                  <a:srgbClr val="0055A0"/>
                </a:solidFill>
              </a:rPr>
              <a:t>the</a:t>
            </a:r>
            <a:r>
              <a:rPr lang="de-DE" sz="3200" kern="0" dirty="0" smtClean="0">
                <a:solidFill>
                  <a:srgbClr val="0055A0"/>
                </a:solidFill>
              </a:rPr>
              <a:t> CLIC Main </a:t>
            </a:r>
            <a:r>
              <a:rPr lang="de-DE" sz="3200" kern="0" dirty="0" err="1" smtClean="0">
                <a:solidFill>
                  <a:srgbClr val="0055A0"/>
                </a:solidFill>
              </a:rPr>
              <a:t>Linac</a:t>
            </a:r>
            <a:endParaRPr lang="de-DE" sz="4000" kern="0" dirty="0">
              <a:solidFill>
                <a:srgbClr val="0055A0"/>
              </a:solidFill>
            </a:endParaRPr>
          </a:p>
        </p:txBody>
      </p:sp>
      <p:sp>
        <p:nvSpPr>
          <p:cNvPr id="24"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67</a:t>
            </a:fld>
            <a:endParaRPr lang="en-US" dirty="0">
              <a:solidFill>
                <a:srgbClr val="0055A0">
                  <a:tint val="75000"/>
                </a:srgbClr>
              </a:solidFill>
              <a:latin typeface="Arial"/>
            </a:endParaRPr>
          </a:p>
        </p:txBody>
      </p:sp>
      <p:pic>
        <p:nvPicPr>
          <p:cNvPr id="4" name="Picture 3"/>
          <p:cNvPicPr>
            <a:picLocks noChangeAspect="1"/>
          </p:cNvPicPr>
          <p:nvPr/>
        </p:nvPicPr>
        <p:blipFill>
          <a:blip r:embed="rId2"/>
          <a:stretch>
            <a:fillRect/>
          </a:stretch>
        </p:blipFill>
        <p:spPr>
          <a:xfrm>
            <a:off x="858932" y="1017420"/>
            <a:ext cx="7239067" cy="4032501"/>
          </a:xfrm>
          <a:prstGeom prst="rect">
            <a:avLst/>
          </a:prstGeom>
        </p:spPr>
      </p:pic>
      <p:sp>
        <p:nvSpPr>
          <p:cNvPr id="8" name="Content Placeholder 8"/>
          <p:cNvSpPr>
            <a:spLocks noGrp="1"/>
          </p:cNvSpPr>
          <p:nvPr>
            <p:ph idx="1"/>
          </p:nvPr>
        </p:nvSpPr>
        <p:spPr>
          <a:xfrm>
            <a:off x="632786" y="5101753"/>
            <a:ext cx="8313187" cy="1044943"/>
          </a:xfrm>
        </p:spPr>
        <p:txBody>
          <a:bodyPr>
            <a:normAutofit fontScale="92500"/>
          </a:bodyPr>
          <a:lstStyle/>
          <a:p>
            <a:r>
              <a:rPr lang="en-US" sz="2000" dirty="0" smtClean="0"/>
              <a:t>Along the 20 km, a coherent instability develops due to 20 </a:t>
            </a:r>
            <a:r>
              <a:rPr lang="en-US" sz="2000" dirty="0" err="1" smtClean="0"/>
              <a:t>nTorr</a:t>
            </a:r>
            <a:r>
              <a:rPr lang="en-US" sz="2000" dirty="0" smtClean="0"/>
              <a:t> of H</a:t>
            </a:r>
            <a:r>
              <a:rPr lang="en-US" sz="2000" baseline="-25000" dirty="0" smtClean="0"/>
              <a:t>2</a:t>
            </a:r>
            <a:r>
              <a:rPr lang="en-US" sz="2000" dirty="0" smtClean="0"/>
              <a:t>O</a:t>
            </a:r>
          </a:p>
          <a:p>
            <a:r>
              <a:rPr lang="en-US" sz="2000" dirty="0" smtClean="0"/>
              <a:t>A characteristic frequency of 250 MHz can be identified </a:t>
            </a:r>
            <a:endParaRPr lang="en-US" sz="1600" b="1" dirty="0" smtClean="0"/>
          </a:p>
        </p:txBody>
      </p:sp>
      <p:sp>
        <p:nvSpPr>
          <p:cNvPr id="3" name="Footer Placeholder 2"/>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291028247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rgbClr val="0055A0"/>
                </a:solidFill>
              </a:rPr>
              <a:t>Simulations</a:t>
            </a:r>
            <a:r>
              <a:rPr lang="de-DE" sz="3200" kern="0" dirty="0" smtClean="0">
                <a:solidFill>
                  <a:srgbClr val="0055A0"/>
                </a:solidFill>
              </a:rPr>
              <a:t>:</a:t>
            </a:r>
            <a:r>
              <a:rPr lang="de-DE" sz="3200" kern="0" dirty="0">
                <a:solidFill>
                  <a:srgbClr val="0055A0"/>
                </a:solidFill>
              </a:rPr>
              <a:t/>
            </a:r>
            <a:br>
              <a:rPr lang="de-DE" sz="3200" kern="0" dirty="0">
                <a:solidFill>
                  <a:srgbClr val="0055A0"/>
                </a:solidFill>
              </a:rPr>
            </a:br>
            <a:r>
              <a:rPr lang="de-DE" sz="3200" kern="0" dirty="0" err="1" smtClean="0">
                <a:solidFill>
                  <a:srgbClr val="0055A0"/>
                </a:solidFill>
              </a:rPr>
              <a:t>the</a:t>
            </a:r>
            <a:r>
              <a:rPr lang="de-DE" sz="3200" kern="0" dirty="0" smtClean="0">
                <a:solidFill>
                  <a:srgbClr val="0055A0"/>
                </a:solidFill>
              </a:rPr>
              <a:t> CLIC Main </a:t>
            </a:r>
            <a:r>
              <a:rPr lang="de-DE" sz="3200" kern="0" dirty="0" err="1" smtClean="0">
                <a:solidFill>
                  <a:srgbClr val="0055A0"/>
                </a:solidFill>
              </a:rPr>
              <a:t>Linac</a:t>
            </a:r>
            <a:endParaRPr lang="de-DE" sz="4000" kern="0" dirty="0">
              <a:solidFill>
                <a:srgbClr val="0055A0"/>
              </a:solidFill>
            </a:endParaRPr>
          </a:p>
        </p:txBody>
      </p:sp>
      <p:sp>
        <p:nvSpPr>
          <p:cNvPr id="24"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68</a:t>
            </a:fld>
            <a:endParaRPr lang="en-US" dirty="0">
              <a:solidFill>
                <a:srgbClr val="0055A0">
                  <a:tint val="75000"/>
                </a:srgbClr>
              </a:solidFill>
              <a:latin typeface="Arial"/>
            </a:endParaRPr>
          </a:p>
        </p:txBody>
      </p:sp>
      <p:pic>
        <p:nvPicPr>
          <p:cNvPr id="4" name="Picture 3"/>
          <p:cNvPicPr>
            <a:picLocks noChangeAspect="1"/>
          </p:cNvPicPr>
          <p:nvPr/>
        </p:nvPicPr>
        <p:blipFill>
          <a:blip r:embed="rId2"/>
          <a:stretch>
            <a:fillRect/>
          </a:stretch>
        </p:blipFill>
        <p:spPr>
          <a:xfrm>
            <a:off x="858932" y="1017420"/>
            <a:ext cx="7239067" cy="4032501"/>
          </a:xfrm>
          <a:prstGeom prst="rect">
            <a:avLst/>
          </a:prstGeom>
        </p:spPr>
      </p:pic>
      <p:sp>
        <p:nvSpPr>
          <p:cNvPr id="8" name="Content Placeholder 8"/>
          <p:cNvSpPr>
            <a:spLocks noGrp="1"/>
          </p:cNvSpPr>
          <p:nvPr>
            <p:ph idx="1"/>
          </p:nvPr>
        </p:nvSpPr>
        <p:spPr>
          <a:xfrm>
            <a:off x="632786" y="5101753"/>
            <a:ext cx="8313187" cy="1044943"/>
          </a:xfrm>
        </p:spPr>
        <p:txBody>
          <a:bodyPr>
            <a:normAutofit fontScale="92500"/>
          </a:bodyPr>
          <a:lstStyle/>
          <a:p>
            <a:r>
              <a:rPr lang="en-US" sz="2000" dirty="0" smtClean="0"/>
              <a:t>Along the 20 km, a coherent instability develops due to 20 </a:t>
            </a:r>
            <a:r>
              <a:rPr lang="en-US" sz="2000" dirty="0" err="1" smtClean="0"/>
              <a:t>nTorr</a:t>
            </a:r>
            <a:r>
              <a:rPr lang="en-US" sz="2000" dirty="0" smtClean="0"/>
              <a:t> of H</a:t>
            </a:r>
            <a:r>
              <a:rPr lang="en-US" sz="2000" baseline="-25000" dirty="0" smtClean="0"/>
              <a:t>2</a:t>
            </a:r>
            <a:r>
              <a:rPr lang="en-US" sz="2000" dirty="0" smtClean="0"/>
              <a:t>O</a:t>
            </a:r>
          </a:p>
          <a:p>
            <a:r>
              <a:rPr lang="en-US" sz="2000" dirty="0" smtClean="0"/>
              <a:t>A characteristic frequency of 250 MHz can be identified </a:t>
            </a:r>
            <a:endParaRPr lang="en-US" sz="1600" b="1" dirty="0" smtClean="0"/>
          </a:p>
        </p:txBody>
      </p:sp>
      <p:pic>
        <p:nvPicPr>
          <p:cNvPr id="3" name="Picture 2"/>
          <p:cNvPicPr>
            <a:picLocks noChangeAspect="1"/>
          </p:cNvPicPr>
          <p:nvPr/>
        </p:nvPicPr>
        <p:blipFill>
          <a:blip r:embed="rId3"/>
          <a:stretch>
            <a:fillRect/>
          </a:stretch>
        </p:blipFill>
        <p:spPr>
          <a:xfrm>
            <a:off x="1854200" y="1253653"/>
            <a:ext cx="5435600" cy="3848100"/>
          </a:xfrm>
          <a:prstGeom prst="rect">
            <a:avLst/>
          </a:prstGeom>
          <a:ln>
            <a:solidFill>
              <a:srgbClr val="4D4D4D"/>
            </a:solidFill>
          </a:ln>
        </p:spPr>
      </p:pic>
      <p:sp>
        <p:nvSpPr>
          <p:cNvPr id="5" name="Footer Placeholder 4"/>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1766326076"/>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rgbClr val="0055A0"/>
                </a:solidFill>
              </a:rPr>
              <a:t>Simulations</a:t>
            </a:r>
            <a:r>
              <a:rPr lang="de-DE" sz="3200" kern="0" dirty="0" smtClean="0">
                <a:solidFill>
                  <a:srgbClr val="0055A0"/>
                </a:solidFill>
              </a:rPr>
              <a:t>:</a:t>
            </a:r>
            <a:r>
              <a:rPr lang="de-DE" sz="3200" kern="0" dirty="0">
                <a:solidFill>
                  <a:srgbClr val="0055A0"/>
                </a:solidFill>
              </a:rPr>
              <a:t/>
            </a:r>
            <a:br>
              <a:rPr lang="de-DE" sz="3200" kern="0" dirty="0">
                <a:solidFill>
                  <a:srgbClr val="0055A0"/>
                </a:solidFill>
              </a:rPr>
            </a:br>
            <a:r>
              <a:rPr lang="de-DE" sz="3200" kern="0" dirty="0" err="1" smtClean="0">
                <a:solidFill>
                  <a:srgbClr val="0055A0"/>
                </a:solidFill>
              </a:rPr>
              <a:t>the</a:t>
            </a:r>
            <a:r>
              <a:rPr lang="de-DE" sz="3200" kern="0" dirty="0" smtClean="0">
                <a:solidFill>
                  <a:srgbClr val="0055A0"/>
                </a:solidFill>
              </a:rPr>
              <a:t> CLIC Main </a:t>
            </a:r>
            <a:r>
              <a:rPr lang="de-DE" sz="3200" kern="0" dirty="0" err="1" smtClean="0">
                <a:solidFill>
                  <a:srgbClr val="0055A0"/>
                </a:solidFill>
              </a:rPr>
              <a:t>Linac</a:t>
            </a:r>
            <a:endParaRPr lang="de-DE" sz="4000" kern="0" dirty="0">
              <a:solidFill>
                <a:srgbClr val="0055A0"/>
              </a:solidFill>
            </a:endParaRPr>
          </a:p>
        </p:txBody>
      </p:sp>
      <p:sp>
        <p:nvSpPr>
          <p:cNvPr id="24"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69</a:t>
            </a:fld>
            <a:endParaRPr lang="en-US" dirty="0">
              <a:solidFill>
                <a:srgbClr val="0055A0">
                  <a:tint val="75000"/>
                </a:srgbClr>
              </a:solidFill>
              <a:latin typeface="Arial"/>
            </a:endParaRPr>
          </a:p>
        </p:txBody>
      </p:sp>
      <p:sp>
        <p:nvSpPr>
          <p:cNvPr id="8" name="Content Placeholder 8"/>
          <p:cNvSpPr>
            <a:spLocks noGrp="1"/>
          </p:cNvSpPr>
          <p:nvPr>
            <p:ph idx="1"/>
          </p:nvPr>
        </p:nvSpPr>
        <p:spPr>
          <a:xfrm>
            <a:off x="632786" y="5101753"/>
            <a:ext cx="8313187" cy="1044943"/>
          </a:xfrm>
        </p:spPr>
        <p:txBody>
          <a:bodyPr>
            <a:normAutofit fontScale="92500" lnSpcReduction="20000"/>
          </a:bodyPr>
          <a:lstStyle/>
          <a:p>
            <a:r>
              <a:rPr lang="en-US" sz="2000" dirty="0" smtClean="0"/>
              <a:t>Not only level of vacuum is important, but also its composition</a:t>
            </a:r>
          </a:p>
          <a:p>
            <a:r>
              <a:rPr lang="en-US" sz="2000" dirty="0" smtClean="0"/>
              <a:t>Usually H</a:t>
            </a:r>
            <a:r>
              <a:rPr lang="en-US" sz="2000" baseline="-25000" dirty="0" smtClean="0"/>
              <a:t>2</a:t>
            </a:r>
            <a:r>
              <a:rPr lang="en-US" sz="2000" dirty="0" smtClean="0"/>
              <a:t> is not trapped and ions are lost due to </a:t>
            </a:r>
            <a:r>
              <a:rPr lang="en-US" sz="2000" dirty="0" err="1" smtClean="0"/>
              <a:t>overfocusing</a:t>
            </a:r>
            <a:r>
              <a:rPr lang="en-US" sz="2000" dirty="0" smtClean="0"/>
              <a:t>, therefore it does not contribute to the instability</a:t>
            </a:r>
            <a:endParaRPr lang="en-US" sz="1600" b="1" dirty="0" smtClean="0"/>
          </a:p>
        </p:txBody>
      </p:sp>
      <p:pic>
        <p:nvPicPr>
          <p:cNvPr id="5" name="Picture 4"/>
          <p:cNvPicPr>
            <a:picLocks noChangeAspect="1"/>
          </p:cNvPicPr>
          <p:nvPr/>
        </p:nvPicPr>
        <p:blipFill>
          <a:blip r:embed="rId2"/>
          <a:stretch>
            <a:fillRect/>
          </a:stretch>
        </p:blipFill>
        <p:spPr>
          <a:xfrm>
            <a:off x="1778207" y="1036547"/>
            <a:ext cx="5774579" cy="1352786"/>
          </a:xfrm>
          <a:prstGeom prst="rect">
            <a:avLst/>
          </a:prstGeom>
        </p:spPr>
      </p:pic>
      <p:pic>
        <p:nvPicPr>
          <p:cNvPr id="6" name="Picture 5"/>
          <p:cNvPicPr>
            <a:picLocks noChangeAspect="1"/>
          </p:cNvPicPr>
          <p:nvPr/>
        </p:nvPicPr>
        <p:blipFill>
          <a:blip r:embed="rId3"/>
          <a:stretch>
            <a:fillRect/>
          </a:stretch>
        </p:blipFill>
        <p:spPr>
          <a:xfrm>
            <a:off x="136445" y="2464385"/>
            <a:ext cx="4061547" cy="2637368"/>
          </a:xfrm>
          <a:prstGeom prst="rect">
            <a:avLst/>
          </a:prstGeom>
        </p:spPr>
      </p:pic>
      <p:pic>
        <p:nvPicPr>
          <p:cNvPr id="7" name="Picture 6"/>
          <p:cNvPicPr>
            <a:picLocks noChangeAspect="1"/>
          </p:cNvPicPr>
          <p:nvPr/>
        </p:nvPicPr>
        <p:blipFill>
          <a:blip r:embed="rId4"/>
          <a:stretch>
            <a:fillRect/>
          </a:stretch>
        </p:blipFill>
        <p:spPr>
          <a:xfrm>
            <a:off x="4511388" y="2452352"/>
            <a:ext cx="4175412" cy="2664000"/>
          </a:xfrm>
          <a:prstGeom prst="rect">
            <a:avLst/>
          </a:prstGeom>
        </p:spPr>
      </p:pic>
      <p:sp>
        <p:nvSpPr>
          <p:cNvPr id="3" name="Footer Placeholder 2"/>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7778912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The performance reach of accelerators and storage rings crucially depends on the vacuum system</a:t>
            </a:r>
          </a:p>
          <a:p>
            <a:pPr marL="378900" indent="-342900">
              <a:buFont typeface="+mj-lt"/>
              <a:buAutoNum type="arabicPeriod" startAt="3"/>
            </a:pPr>
            <a:r>
              <a:rPr lang="en-US" dirty="0" smtClean="0"/>
              <a:t>The </a:t>
            </a:r>
            <a:r>
              <a:rPr lang="en-US" b="1" dirty="0" smtClean="0"/>
              <a:t>vacuum chamber </a:t>
            </a:r>
            <a:r>
              <a:rPr lang="en-US" dirty="0" smtClean="0"/>
              <a:t>also affects beam stability and lifetime otherwise</a:t>
            </a:r>
          </a:p>
          <a:p>
            <a:pPr lvl="1"/>
            <a:r>
              <a:rPr lang="en-US" sz="1600" dirty="0" smtClean="0"/>
              <a:t>Surface properties at the inner wall of the vacuum chamber, in particular </a:t>
            </a:r>
            <a:r>
              <a:rPr lang="en-US" sz="1600" b="1" dirty="0" smtClean="0"/>
              <a:t>desorption and electron yields</a:t>
            </a:r>
            <a:r>
              <a:rPr lang="en-US" sz="1600" dirty="0" smtClean="0"/>
              <a:t>, are critical</a:t>
            </a:r>
          </a:p>
          <a:p>
            <a:pPr lvl="2"/>
            <a:r>
              <a:rPr lang="en-US" dirty="0" smtClean="0"/>
              <a:t>High desorption yields can lead to </a:t>
            </a:r>
            <a:r>
              <a:rPr lang="en-US" b="1" dirty="0" smtClean="0"/>
              <a:t>pressure runaway</a:t>
            </a:r>
          </a:p>
          <a:p>
            <a:pPr lvl="2"/>
            <a:r>
              <a:rPr lang="en-US" dirty="0" smtClean="0"/>
              <a:t>High electron yields can lead to </a:t>
            </a:r>
            <a:r>
              <a:rPr lang="en-US" b="1" dirty="0" smtClean="0"/>
              <a:t>electron cloud formation</a:t>
            </a:r>
          </a:p>
          <a:p>
            <a:pPr lvl="1"/>
            <a:r>
              <a:rPr lang="en-US" sz="1600" dirty="0" smtClean="0"/>
              <a:t>Distributed pumping from surface/design (e.g. NEG coating, pumping holes) </a:t>
            </a:r>
          </a:p>
          <a:p>
            <a:pPr lvl="1"/>
            <a:r>
              <a:rPr lang="en-US" sz="1600" dirty="0" smtClean="0"/>
              <a:t>Shape </a:t>
            </a:r>
            <a:r>
              <a:rPr lang="en-US" sz="1600" dirty="0" err="1" smtClean="0"/>
              <a:t>optimisation</a:t>
            </a:r>
            <a:r>
              <a:rPr lang="en-US" sz="1600" dirty="0" smtClean="0"/>
              <a:t> for photon absorption (antechambers, slits)</a:t>
            </a:r>
          </a:p>
          <a:p>
            <a:pPr lvl="1"/>
            <a:endParaRPr lang="en-US" dirty="0" smtClean="0"/>
          </a:p>
          <a:p>
            <a:pPr lvl="1"/>
            <a:endParaRPr lang="en-US" dirty="0"/>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7</a:t>
            </a:fld>
            <a:endParaRPr lang="en-US" dirty="0">
              <a:solidFill>
                <a:srgbClr val="0055A0">
                  <a:tint val="75000"/>
                </a:srgbClr>
              </a:solidFill>
              <a:latin typeface="Arial"/>
            </a:endParaRPr>
          </a:p>
        </p:txBody>
      </p:sp>
      <p:sp>
        <p:nvSpPr>
          <p:cNvPr id="7" name="Oval 6"/>
          <p:cNvSpPr>
            <a:spLocks noChangeAspect="1"/>
          </p:cNvSpPr>
          <p:nvPr/>
        </p:nvSpPr>
        <p:spPr>
          <a:xfrm>
            <a:off x="6479366" y="3898108"/>
            <a:ext cx="2242457" cy="2231998"/>
          </a:xfrm>
          <a:prstGeom prst="ellipse">
            <a:avLst/>
          </a:prstGeom>
          <a:noFill/>
          <a:ln w="381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7814125" y="4075277"/>
            <a:ext cx="323968" cy="401696"/>
          </a:xfrm>
          <a:prstGeom prst="straightConnector1">
            <a:avLst/>
          </a:prstGeom>
          <a:ln>
            <a:solidFill>
              <a:srgbClr val="595959"/>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Oval 9"/>
          <p:cNvSpPr>
            <a:spLocks noChangeAspect="1"/>
          </p:cNvSpPr>
          <p:nvPr/>
        </p:nvSpPr>
        <p:spPr>
          <a:xfrm>
            <a:off x="7710456" y="4476974"/>
            <a:ext cx="106546" cy="10763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7746241" y="3967056"/>
            <a:ext cx="106910" cy="1080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8319519" y="4432641"/>
            <a:ext cx="106910" cy="1080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8096108" y="4455461"/>
            <a:ext cx="106910" cy="1080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7888787" y="4044804"/>
            <a:ext cx="272116" cy="0"/>
          </a:xfrm>
          <a:prstGeom prst="straightConnector1">
            <a:avLst/>
          </a:prstGeom>
          <a:ln>
            <a:solidFill>
              <a:srgbClr val="59595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8160903" y="4044804"/>
            <a:ext cx="0" cy="387837"/>
          </a:xfrm>
          <a:prstGeom prst="straightConnector1">
            <a:avLst/>
          </a:prstGeom>
          <a:ln>
            <a:solidFill>
              <a:srgbClr val="59595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2" idx="0"/>
          </p:cNvCxnSpPr>
          <p:nvPr/>
        </p:nvCxnSpPr>
        <p:spPr>
          <a:xfrm>
            <a:off x="8160903" y="4044804"/>
            <a:ext cx="212071" cy="387837"/>
          </a:xfrm>
          <a:prstGeom prst="straightConnector1">
            <a:avLst/>
          </a:prstGeom>
          <a:ln>
            <a:solidFill>
              <a:srgbClr val="595959"/>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548269" y="4221028"/>
            <a:ext cx="324373" cy="307777"/>
          </a:xfrm>
          <a:prstGeom prst="rect">
            <a:avLst/>
          </a:prstGeom>
          <a:noFill/>
        </p:spPr>
        <p:txBody>
          <a:bodyPr wrap="none" rtlCol="0">
            <a:spAutoFit/>
          </a:bodyPr>
          <a:lstStyle/>
          <a:p>
            <a:r>
              <a:rPr lang="en-US" sz="1400" dirty="0">
                <a:solidFill>
                  <a:srgbClr val="FF0000"/>
                </a:solidFill>
              </a:rPr>
              <a:t>e</a:t>
            </a:r>
            <a:r>
              <a:rPr lang="en-US" sz="1400" baseline="30000" dirty="0" smtClean="0">
                <a:solidFill>
                  <a:srgbClr val="FF0000"/>
                </a:solidFill>
              </a:rPr>
              <a:t>-</a:t>
            </a:r>
            <a:endParaRPr lang="en-US" sz="1400" dirty="0">
              <a:solidFill>
                <a:srgbClr val="FF0000"/>
              </a:solidFill>
            </a:endParaRPr>
          </a:p>
        </p:txBody>
      </p:sp>
      <p:sp>
        <p:nvSpPr>
          <p:cNvPr id="25" name="Oval 24"/>
          <p:cNvSpPr>
            <a:spLocks noChangeAspect="1"/>
          </p:cNvSpPr>
          <p:nvPr/>
        </p:nvSpPr>
        <p:spPr>
          <a:xfrm>
            <a:off x="7404592" y="4816107"/>
            <a:ext cx="392004" cy="396000"/>
          </a:xfrm>
          <a:prstGeom prst="ellipse">
            <a:avLst/>
          </a:prstGeom>
          <a:gradFill flip="none" rotWithShape="1">
            <a:gsLst>
              <a:gs pos="0">
                <a:srgbClr val="0000FF"/>
              </a:gs>
              <a:gs pos="100000">
                <a:srgbClr val="FFFFFF"/>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7762289" y="4904330"/>
            <a:ext cx="633770" cy="307777"/>
          </a:xfrm>
          <a:prstGeom prst="rect">
            <a:avLst/>
          </a:prstGeom>
          <a:noFill/>
        </p:spPr>
        <p:txBody>
          <a:bodyPr wrap="none" rtlCol="0">
            <a:spAutoFit/>
          </a:bodyPr>
          <a:lstStyle/>
          <a:p>
            <a:r>
              <a:rPr lang="en-US" sz="1400" dirty="0" smtClean="0">
                <a:solidFill>
                  <a:srgbClr val="0000FF"/>
                </a:solidFill>
              </a:rPr>
              <a:t>beam</a:t>
            </a:r>
            <a:endParaRPr lang="en-US" sz="1400" dirty="0">
              <a:solidFill>
                <a:srgbClr val="0000FF"/>
              </a:solidFill>
            </a:endParaRPr>
          </a:p>
        </p:txBody>
      </p:sp>
      <p:cxnSp>
        <p:nvCxnSpPr>
          <p:cNvPr id="27" name="Straight Arrow Connector 26"/>
          <p:cNvCxnSpPr/>
          <p:nvPr/>
        </p:nvCxnSpPr>
        <p:spPr>
          <a:xfrm flipH="1">
            <a:off x="6507953" y="5030685"/>
            <a:ext cx="401696" cy="1"/>
          </a:xfrm>
          <a:prstGeom prst="straightConnector1">
            <a:avLst/>
          </a:prstGeom>
          <a:ln>
            <a:solidFill>
              <a:srgbClr val="595959"/>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Oval 27"/>
          <p:cNvSpPr/>
          <p:nvPr/>
        </p:nvSpPr>
        <p:spPr>
          <a:xfrm rot="16200000">
            <a:off x="6935590" y="4965904"/>
            <a:ext cx="142546" cy="144000"/>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a:off x="6479366" y="5030686"/>
            <a:ext cx="455497" cy="295035"/>
          </a:xfrm>
          <a:prstGeom prst="straightConnector1">
            <a:avLst/>
          </a:prstGeom>
          <a:ln>
            <a:solidFill>
              <a:srgbClr val="59595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6479366" y="4541763"/>
            <a:ext cx="229889" cy="488923"/>
          </a:xfrm>
          <a:prstGeom prst="straightConnector1">
            <a:avLst/>
          </a:prstGeom>
          <a:ln>
            <a:solidFill>
              <a:srgbClr val="59595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6479366" y="5030686"/>
            <a:ext cx="229889" cy="387837"/>
          </a:xfrm>
          <a:prstGeom prst="straightConnector1">
            <a:avLst/>
          </a:prstGeom>
          <a:ln>
            <a:solidFill>
              <a:srgbClr val="595959"/>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6672575" y="4374233"/>
            <a:ext cx="215538" cy="236348"/>
            <a:chOff x="6465231" y="4633393"/>
            <a:chExt cx="215538" cy="236348"/>
          </a:xfrm>
        </p:grpSpPr>
        <p:sp>
          <p:nvSpPr>
            <p:cNvPr id="30" name="Oval 29"/>
            <p:cNvSpPr/>
            <p:nvPr/>
          </p:nvSpPr>
          <p:spPr>
            <a:xfrm rot="16200000">
              <a:off x="6465958" y="4677732"/>
              <a:ext cx="142546" cy="144000"/>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rot="16200000">
              <a:off x="6527645" y="4726468"/>
              <a:ext cx="142546" cy="144000"/>
            </a:xfrm>
            <a:prstGeom prst="ellipse">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rot="16200000">
              <a:off x="6537496" y="4632666"/>
              <a:ext cx="142546" cy="144000"/>
            </a:xfrm>
            <a:prstGeom prst="ellipse">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920526" y="5274433"/>
            <a:ext cx="215538" cy="236348"/>
            <a:chOff x="6465231" y="4633393"/>
            <a:chExt cx="215538" cy="236348"/>
          </a:xfrm>
        </p:grpSpPr>
        <p:sp>
          <p:nvSpPr>
            <p:cNvPr id="41" name="Oval 40"/>
            <p:cNvSpPr/>
            <p:nvPr/>
          </p:nvSpPr>
          <p:spPr>
            <a:xfrm rot="16200000">
              <a:off x="6465958" y="4677732"/>
              <a:ext cx="142546" cy="144000"/>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rot="16200000">
              <a:off x="6527645" y="4726468"/>
              <a:ext cx="142546" cy="144000"/>
            </a:xfrm>
            <a:prstGeom prst="ellipse">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16200000">
              <a:off x="6537496" y="4632666"/>
              <a:ext cx="142546" cy="144000"/>
            </a:xfrm>
            <a:prstGeom prst="ellipse">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62262" y="5403021"/>
            <a:ext cx="215538" cy="236348"/>
            <a:chOff x="6465231" y="4633393"/>
            <a:chExt cx="215538" cy="236348"/>
          </a:xfrm>
        </p:grpSpPr>
        <p:sp>
          <p:nvSpPr>
            <p:cNvPr id="45" name="Oval 44"/>
            <p:cNvSpPr/>
            <p:nvPr/>
          </p:nvSpPr>
          <p:spPr>
            <a:xfrm rot="16200000">
              <a:off x="6465958" y="4677732"/>
              <a:ext cx="142546" cy="144000"/>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16200000">
              <a:off x="6527645" y="4726468"/>
              <a:ext cx="142546" cy="144000"/>
            </a:xfrm>
            <a:prstGeom prst="ellipse">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rot="16200000">
              <a:off x="6537496" y="4632666"/>
              <a:ext cx="142546" cy="144000"/>
            </a:xfrm>
            <a:prstGeom prst="ellipse">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8" name="Picture 47"/>
          <p:cNvPicPr>
            <a:picLocks noChangeAspect="1"/>
          </p:cNvPicPr>
          <p:nvPr/>
        </p:nvPicPr>
        <p:blipFill>
          <a:blip r:embed="rId2"/>
          <a:stretch>
            <a:fillRect/>
          </a:stretch>
        </p:blipFill>
        <p:spPr>
          <a:xfrm>
            <a:off x="159149" y="3863235"/>
            <a:ext cx="2466544" cy="2266871"/>
          </a:xfrm>
          <a:prstGeom prst="rect">
            <a:avLst/>
          </a:prstGeom>
        </p:spPr>
      </p:pic>
      <p:pic>
        <p:nvPicPr>
          <p:cNvPr id="49" name="Picture 48" descr="Beam-Scree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779" y="4105307"/>
            <a:ext cx="2851310" cy="1891369"/>
          </a:xfrm>
          <a:prstGeom prst="rect">
            <a:avLst/>
          </a:prstGeom>
        </p:spPr>
      </p:pic>
      <p:sp>
        <p:nvSpPr>
          <p:cNvPr id="50" name="TextBox 49"/>
          <p:cNvSpPr txBox="1"/>
          <p:nvPr/>
        </p:nvSpPr>
        <p:spPr>
          <a:xfrm>
            <a:off x="1629211" y="5380743"/>
            <a:ext cx="5944979" cy="646331"/>
          </a:xfrm>
          <a:prstGeom prst="rect">
            <a:avLst/>
          </a:prstGeom>
          <a:solidFill>
            <a:schemeClr val="bg1"/>
          </a:solidFill>
          <a:ln>
            <a:solidFill>
              <a:srgbClr val="262626"/>
            </a:solidFill>
          </a:ln>
        </p:spPr>
        <p:txBody>
          <a:bodyPr wrap="square" rtlCol="0">
            <a:spAutoFit/>
          </a:bodyPr>
          <a:lstStyle/>
          <a:p>
            <a:r>
              <a:rPr lang="en-US" dirty="0" smtClean="0"/>
              <a:t>Talks of V. </a:t>
            </a:r>
            <a:r>
              <a:rPr lang="en-US" dirty="0" err="1" smtClean="0"/>
              <a:t>Baglin</a:t>
            </a:r>
            <a:r>
              <a:rPr lang="en-US" dirty="0" smtClean="0"/>
              <a:t>, R. </a:t>
            </a:r>
            <a:r>
              <a:rPr lang="en-US" dirty="0" err="1" smtClean="0"/>
              <a:t>Kersevan</a:t>
            </a:r>
            <a:r>
              <a:rPr lang="en-US" dirty="0" smtClean="0"/>
              <a:t>, R. </a:t>
            </a:r>
            <a:r>
              <a:rPr lang="en-US" dirty="0" err="1" smtClean="0"/>
              <a:t>Cimino</a:t>
            </a:r>
            <a:r>
              <a:rPr lang="en-US" dirty="0" smtClean="0"/>
              <a:t>, S. </a:t>
            </a:r>
            <a:r>
              <a:rPr lang="en-US" dirty="0" err="1" smtClean="0"/>
              <a:t>Calatroni</a:t>
            </a:r>
            <a:r>
              <a:rPr lang="en-US" dirty="0" smtClean="0"/>
              <a:t>, F. Zimmermann, M. Bender, F. </a:t>
            </a:r>
            <a:r>
              <a:rPr lang="en-US" dirty="0" err="1" smtClean="0"/>
              <a:t>Cullinan</a:t>
            </a:r>
            <a:r>
              <a:rPr lang="en-US" dirty="0" smtClean="0"/>
              <a:t>, G. </a:t>
            </a:r>
            <a:r>
              <a:rPr lang="en-US" dirty="0" err="1" smtClean="0"/>
              <a:t>Iadarola</a:t>
            </a:r>
            <a:r>
              <a:rPr lang="en-US" dirty="0" smtClean="0"/>
              <a:t>, etc.</a:t>
            </a:r>
            <a:endParaRPr lang="en-US" dirty="0"/>
          </a:p>
        </p:txBody>
      </p:sp>
    </p:spTree>
    <p:extLst>
      <p:ext uri="{BB962C8B-B14F-4D97-AF65-F5344CB8AC3E}">
        <p14:creationId xmlns:p14="http://schemas.microsoft.com/office/powerpoint/2010/main" val="108213158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600" dirty="0" smtClean="0"/>
              <a:t>Two-stream phenomena</a:t>
            </a:r>
            <a:br>
              <a:rPr lang="en-US" sz="2600" dirty="0" smtClean="0"/>
            </a:br>
            <a:r>
              <a:rPr lang="en-US" sz="2000" dirty="0" smtClean="0"/>
              <a:t>Ion effects in positron rings</a:t>
            </a:r>
            <a:endParaRPr lang="en-US" sz="2000" dirty="0"/>
          </a:p>
        </p:txBody>
      </p:sp>
      <p:sp>
        <p:nvSpPr>
          <p:cNvPr id="13" name="Content Placeholder 12"/>
          <p:cNvSpPr>
            <a:spLocks noGrp="1"/>
          </p:cNvSpPr>
          <p:nvPr>
            <p:ph idx="1"/>
          </p:nvPr>
        </p:nvSpPr>
        <p:spPr>
          <a:xfrm>
            <a:off x="479095" y="974428"/>
            <a:ext cx="8229600" cy="1732608"/>
          </a:xfrm>
        </p:spPr>
        <p:txBody>
          <a:bodyPr>
            <a:normAutofit fontScale="92500" lnSpcReduction="20000"/>
          </a:bodyPr>
          <a:lstStyle/>
          <a:p>
            <a:r>
              <a:rPr lang="en-US" sz="2000" dirty="0" smtClean="0"/>
              <a:t>Ions from gas ionization can also cause trouble in the positron </a:t>
            </a:r>
            <a:r>
              <a:rPr lang="en-US" sz="2000" dirty="0" err="1" smtClean="0"/>
              <a:t>DRs</a:t>
            </a:r>
            <a:endParaRPr lang="en-US" sz="2000" dirty="0" smtClean="0"/>
          </a:p>
          <a:p>
            <a:r>
              <a:rPr lang="en-US" sz="2000" dirty="0" smtClean="0"/>
              <a:t>When lost to the chamber walls, they produce more molecules according to their energy and the wall desorption yield</a:t>
            </a:r>
          </a:p>
          <a:p>
            <a:r>
              <a:rPr lang="en-US" sz="2000" dirty="0" smtClean="0"/>
              <a:t>Consequently, more ions are produced and the process can lead to an </a:t>
            </a:r>
            <a:r>
              <a:rPr lang="en-US" sz="2000" b="1" dirty="0" smtClean="0">
                <a:solidFill>
                  <a:srgbClr val="0000FF"/>
                </a:solidFill>
              </a:rPr>
              <a:t>ion induced pressure instability </a:t>
            </a:r>
          </a:p>
        </p:txBody>
      </p:sp>
      <p:sp>
        <p:nvSpPr>
          <p:cNvPr id="22" name="TextBox 21"/>
          <p:cNvSpPr txBox="1"/>
          <p:nvPr/>
        </p:nvSpPr>
        <p:spPr>
          <a:xfrm>
            <a:off x="6499412" y="2557626"/>
            <a:ext cx="2405529" cy="292388"/>
          </a:xfrm>
          <a:prstGeom prst="rect">
            <a:avLst/>
          </a:prstGeom>
          <a:noFill/>
          <a:ln>
            <a:solidFill>
              <a:srgbClr val="4D4D4D"/>
            </a:solidFill>
          </a:ln>
        </p:spPr>
        <p:txBody>
          <a:bodyPr wrap="square" rtlCol="0">
            <a:spAutoFit/>
          </a:bodyPr>
          <a:lstStyle/>
          <a:p>
            <a:r>
              <a:rPr lang="en-US" sz="1300" dirty="0" smtClean="0"/>
              <a:t>From O. </a:t>
            </a:r>
            <a:r>
              <a:rPr lang="en-US" sz="1300" dirty="0" err="1" smtClean="0"/>
              <a:t>Malyshev</a:t>
            </a:r>
            <a:r>
              <a:rPr lang="en-US" sz="1300" dirty="0" smtClean="0"/>
              <a:t>, LER2010</a:t>
            </a:r>
            <a:endParaRPr lang="en-US" sz="1300" dirty="0"/>
          </a:p>
        </p:txBody>
      </p:sp>
      <p:pic>
        <p:nvPicPr>
          <p:cNvPr id="9" name="Picture 8"/>
          <p:cNvPicPr>
            <a:picLocks noChangeAspect="1"/>
          </p:cNvPicPr>
          <p:nvPr/>
        </p:nvPicPr>
        <p:blipFill>
          <a:blip r:embed="rId2"/>
          <a:stretch>
            <a:fillRect/>
          </a:stretch>
        </p:blipFill>
        <p:spPr>
          <a:xfrm>
            <a:off x="844285" y="2856446"/>
            <a:ext cx="2547273" cy="2520000"/>
          </a:xfrm>
          <a:prstGeom prst="rect">
            <a:avLst/>
          </a:prstGeom>
        </p:spPr>
      </p:pic>
      <p:pic>
        <p:nvPicPr>
          <p:cNvPr id="10" name="Picture 9"/>
          <p:cNvPicPr>
            <a:picLocks noChangeAspect="1"/>
          </p:cNvPicPr>
          <p:nvPr/>
        </p:nvPicPr>
        <p:blipFill>
          <a:blip r:embed="rId3"/>
          <a:stretch>
            <a:fillRect/>
          </a:stretch>
        </p:blipFill>
        <p:spPr>
          <a:xfrm>
            <a:off x="4412328" y="2856446"/>
            <a:ext cx="4296367" cy="3240000"/>
          </a:xfrm>
          <a:prstGeom prst="rect">
            <a:avLst/>
          </a:prstGeom>
        </p:spPr>
      </p:pic>
      <p:pic>
        <p:nvPicPr>
          <p:cNvPr id="11" name="Picture 10"/>
          <p:cNvPicPr>
            <a:picLocks noChangeAspect="1"/>
          </p:cNvPicPr>
          <p:nvPr/>
        </p:nvPicPr>
        <p:blipFill>
          <a:blip r:embed="rId4"/>
          <a:stretch>
            <a:fillRect/>
          </a:stretch>
        </p:blipFill>
        <p:spPr>
          <a:xfrm>
            <a:off x="479095" y="5537747"/>
            <a:ext cx="3402000" cy="540000"/>
          </a:xfrm>
          <a:prstGeom prst="rect">
            <a:avLst/>
          </a:prstGeom>
        </p:spPr>
      </p:pic>
      <p:sp>
        <p:nvSpPr>
          <p:cNvPr id="14"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70</a:t>
            </a:fld>
            <a:endParaRPr lang="en-US" dirty="0">
              <a:solidFill>
                <a:srgbClr val="0055A0">
                  <a:tint val="75000"/>
                </a:srgbClr>
              </a:solidFill>
              <a:latin typeface="Arial"/>
            </a:endParaRPr>
          </a:p>
        </p:txBody>
      </p:sp>
      <p:sp>
        <p:nvSpPr>
          <p:cNvPr id="3" name="Footer Placeholder 2"/>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138725118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600" dirty="0" smtClean="0"/>
              <a:t>Two-stream phenomena</a:t>
            </a:r>
            <a:br>
              <a:rPr lang="en-US" sz="2600" dirty="0" smtClean="0"/>
            </a:br>
            <a:r>
              <a:rPr lang="en-US" sz="2000" dirty="0" smtClean="0"/>
              <a:t>Electrons in electron machines</a:t>
            </a:r>
            <a:endParaRPr lang="en-US" sz="2000" dirty="0"/>
          </a:p>
        </p:txBody>
      </p:sp>
      <p:sp>
        <p:nvSpPr>
          <p:cNvPr id="13" name="Content Placeholder 12"/>
          <p:cNvSpPr>
            <a:spLocks noGrp="1"/>
          </p:cNvSpPr>
          <p:nvPr>
            <p:ph idx="1"/>
          </p:nvPr>
        </p:nvSpPr>
        <p:spPr>
          <a:xfrm>
            <a:off x="459891" y="979095"/>
            <a:ext cx="8229600" cy="1456506"/>
          </a:xfrm>
        </p:spPr>
        <p:txBody>
          <a:bodyPr>
            <a:normAutofit fontScale="92500" lnSpcReduction="20000"/>
          </a:bodyPr>
          <a:lstStyle/>
          <a:p>
            <a:r>
              <a:rPr lang="en-US" sz="2000" dirty="0" smtClean="0"/>
              <a:t>There is experimental evidence of electron cloud formation also in rings running with electrons </a:t>
            </a:r>
          </a:p>
          <a:p>
            <a:pPr lvl="1"/>
            <a:r>
              <a:rPr lang="en-US" sz="1600" dirty="0" smtClean="0"/>
              <a:t>An anomalous heat load was observed in the ANKA superconducting wiggler, possibly ascribed to electron cloud (?)</a:t>
            </a:r>
          </a:p>
          <a:p>
            <a:pPr lvl="1"/>
            <a:r>
              <a:rPr lang="en-US" sz="1600" dirty="0" smtClean="0"/>
              <a:t>Both tune shift and RFA measurements taken at </a:t>
            </a:r>
            <a:r>
              <a:rPr lang="en-US" sz="1600" dirty="0" err="1" smtClean="0"/>
              <a:t>Cesr</a:t>
            </a:r>
            <a:r>
              <a:rPr lang="en-US" sz="1600" dirty="0" smtClean="0"/>
              <a:t>-TA with electrons circulating in the machine, demonstrate the existence of electron accumulation. </a:t>
            </a:r>
            <a:endParaRPr lang="en-US" sz="1200" dirty="0" smtClean="0"/>
          </a:p>
        </p:txBody>
      </p:sp>
      <p:pic>
        <p:nvPicPr>
          <p:cNvPr id="7" name="Picture 6"/>
          <p:cNvPicPr>
            <a:picLocks noChangeAspect="1"/>
          </p:cNvPicPr>
          <p:nvPr/>
        </p:nvPicPr>
        <p:blipFill>
          <a:blip r:embed="rId2"/>
          <a:stretch>
            <a:fillRect/>
          </a:stretch>
        </p:blipFill>
        <p:spPr>
          <a:xfrm>
            <a:off x="277906" y="3114618"/>
            <a:ext cx="4993480" cy="2711815"/>
          </a:xfrm>
          <a:prstGeom prst="rect">
            <a:avLst/>
          </a:prstGeom>
        </p:spPr>
      </p:pic>
      <p:pic>
        <p:nvPicPr>
          <p:cNvPr id="11" name="Picture 10"/>
          <p:cNvPicPr>
            <a:picLocks noChangeAspect="1"/>
          </p:cNvPicPr>
          <p:nvPr/>
        </p:nvPicPr>
        <p:blipFill>
          <a:blip r:embed="rId3"/>
          <a:srcRect l="52556" t="27524" r="3003"/>
          <a:stretch>
            <a:fillRect/>
          </a:stretch>
        </p:blipFill>
        <p:spPr>
          <a:xfrm>
            <a:off x="5854335" y="3306433"/>
            <a:ext cx="2832465" cy="2520000"/>
          </a:xfrm>
          <a:prstGeom prst="rect">
            <a:avLst/>
          </a:prstGeom>
        </p:spPr>
      </p:pic>
      <p:sp>
        <p:nvSpPr>
          <p:cNvPr id="12" name="TextBox 11"/>
          <p:cNvSpPr txBox="1"/>
          <p:nvPr/>
        </p:nvSpPr>
        <p:spPr>
          <a:xfrm>
            <a:off x="5854335" y="2688409"/>
            <a:ext cx="2669505" cy="523220"/>
          </a:xfrm>
          <a:prstGeom prst="rect">
            <a:avLst/>
          </a:prstGeom>
          <a:noFill/>
        </p:spPr>
        <p:txBody>
          <a:bodyPr wrap="square" rtlCol="0">
            <a:spAutoFit/>
          </a:bodyPr>
          <a:lstStyle/>
          <a:p>
            <a:r>
              <a:rPr lang="en-US" sz="1400" dirty="0" smtClean="0"/>
              <a:t>Measurements from </a:t>
            </a:r>
            <a:r>
              <a:rPr lang="en-US" sz="1400" dirty="0" err="1" smtClean="0"/>
              <a:t>RFAs</a:t>
            </a:r>
            <a:r>
              <a:rPr lang="en-US" sz="1400" dirty="0" smtClean="0"/>
              <a:t> in 3 different test chambers</a:t>
            </a:r>
            <a:endParaRPr lang="en-US" sz="1400" dirty="0"/>
          </a:p>
        </p:txBody>
      </p:sp>
      <p:sp>
        <p:nvSpPr>
          <p:cNvPr id="17" name="Slide Number Placeholder 5"/>
          <p:cNvSpPr>
            <a:spLocks noGrp="1"/>
          </p:cNvSpPr>
          <p:nvPr>
            <p:ph type="sldNum" sz="quarter" idx="4"/>
          </p:nvPr>
        </p:nvSpPr>
        <p:spPr>
          <a:xfrm>
            <a:off x="8185376" y="6356350"/>
            <a:ext cx="501424" cy="365125"/>
          </a:xfrm>
        </p:spPr>
        <p:txBody>
          <a:bodyPr/>
          <a:lstStyle/>
          <a:p>
            <a:fld id="{17918391-D411-FE40-AAD7-861AE5233E0E}" type="slidenum">
              <a:rPr lang="en-US" smtClean="0">
                <a:solidFill>
                  <a:srgbClr val="0055A0">
                    <a:tint val="75000"/>
                  </a:srgbClr>
                </a:solidFill>
                <a:latin typeface="Arial"/>
              </a:rPr>
              <a:pPr/>
              <a:t>71</a:t>
            </a:fld>
            <a:endParaRPr lang="en-US" dirty="0">
              <a:solidFill>
                <a:srgbClr val="0055A0">
                  <a:tint val="75000"/>
                </a:srgbClr>
              </a:solidFill>
              <a:latin typeface="Arial"/>
            </a:endParaRPr>
          </a:p>
        </p:txBody>
      </p:sp>
      <p:sp>
        <p:nvSpPr>
          <p:cNvPr id="3" name="Footer Placeholder 2"/>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Tree>
    <p:extLst>
      <p:ext uri="{BB962C8B-B14F-4D97-AF65-F5344CB8AC3E}">
        <p14:creationId xmlns:p14="http://schemas.microsoft.com/office/powerpoint/2010/main" val="38520596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of beam with residual gas</a:t>
            </a:r>
            <a:endParaRPr lang="en-US" dirty="0"/>
          </a:p>
        </p:txBody>
      </p:sp>
      <p:sp>
        <p:nvSpPr>
          <p:cNvPr id="3" name="Content Placeholder 2"/>
          <p:cNvSpPr>
            <a:spLocks noGrp="1"/>
          </p:cNvSpPr>
          <p:nvPr>
            <p:ph idx="1"/>
          </p:nvPr>
        </p:nvSpPr>
        <p:spPr/>
        <p:txBody>
          <a:bodyPr/>
          <a:lstStyle/>
          <a:p>
            <a:r>
              <a:rPr lang="en-US" dirty="0"/>
              <a:t>B</a:t>
            </a:r>
            <a:r>
              <a:rPr lang="en-US" dirty="0" smtClean="0"/>
              <a:t>eam particles (leptons, hadrons) </a:t>
            </a:r>
            <a:r>
              <a:rPr lang="mr-IN" dirty="0" smtClean="0"/>
              <a:t>–</a:t>
            </a:r>
            <a:r>
              <a:rPr lang="en-US" dirty="0" smtClean="0"/>
              <a:t> projectile </a:t>
            </a:r>
            <a:r>
              <a:rPr lang="mr-IN" dirty="0" smtClean="0"/>
              <a:t>–</a:t>
            </a:r>
            <a:r>
              <a:rPr lang="en-US" dirty="0" smtClean="0"/>
              <a:t> can interact with residual gas molecules </a:t>
            </a:r>
            <a:r>
              <a:rPr lang="mr-IN" dirty="0" smtClean="0"/>
              <a:t>–</a:t>
            </a:r>
            <a:r>
              <a:rPr lang="en-US" dirty="0" smtClean="0"/>
              <a:t> target </a:t>
            </a:r>
            <a:r>
              <a:rPr lang="mr-IN" dirty="0" smtClean="0"/>
              <a:t>–</a:t>
            </a:r>
            <a:r>
              <a:rPr lang="en-US" dirty="0" smtClean="0"/>
              <a:t> in different manners</a:t>
            </a:r>
          </a:p>
          <a:p>
            <a:pPr lvl="1"/>
            <a:endParaRPr lang="en-US" dirty="0" smtClean="0"/>
          </a:p>
          <a:p>
            <a:pPr lvl="1"/>
            <a:r>
              <a:rPr lang="en-US" b="1" dirty="0" smtClean="0"/>
              <a:t>Elastic collisions</a:t>
            </a:r>
            <a:r>
              <a:rPr lang="en-US" dirty="0" smtClean="0"/>
              <a:t>: mainly Coulomb interactions with no important energy loss but with transverse scattering. </a:t>
            </a:r>
          </a:p>
          <a:p>
            <a:pPr lvl="1"/>
            <a:r>
              <a:rPr lang="en-US" b="1" dirty="0" smtClean="0"/>
              <a:t>Inelastic collisions</a:t>
            </a:r>
            <a:r>
              <a:rPr lang="en-US" dirty="0" smtClean="0"/>
              <a:t>: many types, always associated with important energy transfer and/or particles change and creation</a:t>
            </a:r>
          </a:p>
          <a:p>
            <a:pPr lvl="2"/>
            <a:r>
              <a:rPr lang="en-US" dirty="0" smtClean="0"/>
              <a:t>Bremsstrahlung, or emission of electromagnetic radiation from deceleration, especially important for electrons</a:t>
            </a:r>
          </a:p>
          <a:p>
            <a:pPr lvl="2"/>
            <a:r>
              <a:rPr lang="en-US" dirty="0" smtClean="0"/>
              <a:t>Target ionization</a:t>
            </a:r>
          </a:p>
          <a:p>
            <a:pPr lvl="2"/>
            <a:r>
              <a:rPr lang="en-US" dirty="0" smtClean="0"/>
              <a:t>Electron capture or loss (only for </a:t>
            </a:r>
            <a:r>
              <a:rPr lang="en-US" dirty="0"/>
              <a:t>i</a:t>
            </a:r>
            <a:r>
              <a:rPr lang="en-US" dirty="0" smtClean="0"/>
              <a:t>ons)</a:t>
            </a:r>
          </a:p>
          <a:p>
            <a:pPr lvl="2"/>
            <a:r>
              <a:rPr lang="en-US" dirty="0" smtClean="0"/>
              <a:t>Nuclear reactions</a:t>
            </a:r>
          </a:p>
          <a:p>
            <a:pPr lvl="2"/>
            <a:endParaRPr lang="en-US" dirty="0"/>
          </a:p>
          <a:p>
            <a:r>
              <a:rPr lang="en-US" dirty="0" smtClean="0"/>
              <a:t>All these interactions lead to beam particle loss or </a:t>
            </a:r>
            <a:r>
              <a:rPr lang="en-US" dirty="0" err="1" smtClean="0"/>
              <a:t>emittance</a:t>
            </a:r>
            <a:r>
              <a:rPr lang="en-US" dirty="0" smtClean="0"/>
              <a:t> growth</a:t>
            </a:r>
            <a:endParaRPr lang="en-US" dirty="0"/>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8</a:t>
            </a:fld>
            <a:endParaRPr lang="en-US" dirty="0">
              <a:solidFill>
                <a:srgbClr val="0055A0">
                  <a:tint val="75000"/>
                </a:srgbClr>
              </a:solidFill>
              <a:latin typeface="Arial"/>
            </a:endParaRPr>
          </a:p>
        </p:txBody>
      </p:sp>
    </p:spTree>
    <p:extLst>
      <p:ext uri="{BB962C8B-B14F-4D97-AF65-F5344CB8AC3E}">
        <p14:creationId xmlns:p14="http://schemas.microsoft.com/office/powerpoint/2010/main" val="24050034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of beam with residual gas</a:t>
            </a:r>
            <a:endParaRPr lang="en-US" dirty="0"/>
          </a:p>
        </p:txBody>
      </p:sp>
      <p:sp>
        <p:nvSpPr>
          <p:cNvPr id="3" name="Content Placeholder 2"/>
          <p:cNvSpPr>
            <a:spLocks noGrp="1"/>
          </p:cNvSpPr>
          <p:nvPr>
            <p:ph idx="1"/>
          </p:nvPr>
        </p:nvSpPr>
        <p:spPr/>
        <p:txBody>
          <a:bodyPr/>
          <a:lstStyle/>
          <a:p>
            <a:r>
              <a:rPr lang="en-US" dirty="0" smtClean="0"/>
              <a:t>Assuming that every beam particle undergoing a collision is lost, the rate of loss of </a:t>
            </a:r>
            <a:r>
              <a:rPr lang="en-US" i="1" dirty="0" smtClean="0"/>
              <a:t>N</a:t>
            </a:r>
            <a:r>
              <a:rPr lang="en-US" dirty="0" smtClean="0"/>
              <a:t> particles moving with speed </a:t>
            </a:r>
            <a:r>
              <a:rPr lang="en-US" i="1" dirty="0" err="1" smtClean="0">
                <a:latin typeface="Symbol" charset="2"/>
                <a:cs typeface="Symbol" charset="2"/>
              </a:rPr>
              <a:t>b</a:t>
            </a:r>
            <a:r>
              <a:rPr lang="en-US" i="1" dirty="0" err="1" smtClean="0"/>
              <a:t>c</a:t>
            </a:r>
            <a:r>
              <a:rPr lang="en-US" dirty="0" smtClean="0"/>
              <a:t> and going through a layer </a:t>
            </a:r>
            <a:r>
              <a:rPr lang="en-US" i="1" dirty="0" smtClean="0"/>
              <a:t>dx</a:t>
            </a:r>
            <a:r>
              <a:rPr lang="en-US" dirty="0" smtClean="0"/>
              <a:t> of gas with density </a:t>
            </a:r>
            <a:r>
              <a:rPr lang="en-US" i="1" dirty="0" err="1" smtClean="0"/>
              <a:t>n</a:t>
            </a:r>
            <a:r>
              <a:rPr lang="en-US" i="1" baseline="-25000" dirty="0" err="1" smtClean="0"/>
              <a:t>g</a:t>
            </a:r>
            <a:r>
              <a:rPr lang="en-US" dirty="0" smtClean="0"/>
              <a:t> can be calculated from</a:t>
            </a:r>
          </a:p>
          <a:p>
            <a:endParaRPr lang="en-US" dirty="0"/>
          </a:p>
          <a:p>
            <a:pPr marL="756000" indent="-457200">
              <a:buNone/>
            </a:pPr>
            <a:r>
              <a:rPr lang="en-US" dirty="0" smtClean="0"/>
              <a:t>where </a:t>
            </a:r>
            <a:r>
              <a:rPr lang="en-US" i="1" dirty="0" smtClean="0">
                <a:latin typeface="Symbol" charset="2"/>
                <a:cs typeface="Symbol" charset="2"/>
              </a:rPr>
              <a:t>s</a:t>
            </a:r>
            <a:r>
              <a:rPr lang="en-US" dirty="0" smtClean="0"/>
              <a:t> is the cross section associated to the type of collision and depends on the target and projectile particle types, charge states and energies</a:t>
            </a:r>
          </a:p>
        </p:txBody>
      </p:sp>
      <p:sp>
        <p:nvSpPr>
          <p:cNvPr id="4" name="Footer Placeholder 3"/>
          <p:cNvSpPr>
            <a:spLocks noGrp="1"/>
          </p:cNvSpPr>
          <p:nvPr>
            <p:ph type="ftr" sz="quarter" idx="3"/>
          </p:nvPr>
        </p:nvSpPr>
        <p:spPr/>
        <p:txBody>
          <a:bodyPr/>
          <a:lstStyle/>
          <a:p>
            <a:r>
              <a:rPr lang="en-US" smtClean="0">
                <a:solidFill>
                  <a:srgbClr val="0055A0">
                    <a:tint val="75000"/>
                  </a:srgbClr>
                </a:solidFill>
                <a:latin typeface="Arial"/>
              </a:rPr>
              <a:t>Beam Dynamcs meets Vacuum et al.</a:t>
            </a:r>
            <a:endParaRPr lang="en-US" dirty="0">
              <a:solidFill>
                <a:srgbClr val="0055A0">
                  <a:tint val="75000"/>
                </a:srgbClr>
              </a:solidFill>
              <a:latin typeface="Arial"/>
            </a:endParaRPr>
          </a:p>
        </p:txBody>
      </p:sp>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latin typeface="Arial"/>
              </a:rPr>
              <a:pPr/>
              <a:t>9</a:t>
            </a:fld>
            <a:endParaRPr lang="en-US" dirty="0">
              <a:solidFill>
                <a:srgbClr val="0055A0">
                  <a:tint val="75000"/>
                </a:srgbClr>
              </a:solidFill>
              <a:latin typeface="Arial"/>
            </a:endParaRPr>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067875"/>
            <a:ext cx="2087999" cy="300607"/>
          </a:xfrm>
          <a:prstGeom prst="rect">
            <a:avLst/>
          </a:prstGeom>
        </p:spPr>
      </p:pic>
      <p:pic>
        <p:nvPicPr>
          <p:cNvPr id="7" name="Picture 6"/>
          <p:cNvPicPr>
            <a:picLocks noChangeAspect="1"/>
          </p:cNvPicPr>
          <p:nvPr/>
        </p:nvPicPr>
        <p:blipFill>
          <a:blip r:embed="rId3"/>
          <a:stretch>
            <a:fillRect/>
          </a:stretch>
        </p:blipFill>
        <p:spPr>
          <a:xfrm>
            <a:off x="5055755" y="3134805"/>
            <a:ext cx="3808967" cy="2934423"/>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697" y="3374451"/>
            <a:ext cx="3419703" cy="2552142"/>
          </a:xfrm>
          <a:prstGeom prst="rect">
            <a:avLst/>
          </a:prstGeom>
        </p:spPr>
      </p:pic>
      <p:pic>
        <p:nvPicPr>
          <p:cNvPr id="8" name="Picture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4832" y="5120779"/>
            <a:ext cx="6671849" cy="889015"/>
          </a:xfrm>
          <a:prstGeom prst="rect">
            <a:avLst/>
          </a:prstGeom>
          <a:solidFill>
            <a:schemeClr val="bg1"/>
          </a:solidFill>
          <a:ln>
            <a:noFill/>
          </a:ln>
        </p:spPr>
      </p:pic>
    </p:spTree>
    <p:extLst>
      <p:ext uri="{BB962C8B-B14F-4D97-AF65-F5344CB8AC3E}">
        <p14:creationId xmlns:p14="http://schemas.microsoft.com/office/powerpoint/2010/main" val="1074864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ERNCorporate4-3">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ERNCorporate4-3">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14913</TotalTime>
  <Words>5121</Words>
  <Application>Microsoft Macintosh PowerPoint</Application>
  <PresentationFormat>On-screen Show (4:3)</PresentationFormat>
  <Paragraphs>624</Paragraphs>
  <Slides>71</Slides>
  <Notes>19</Notes>
  <HiddenSlides>0</HiddenSlides>
  <MMClips>0</MMClips>
  <ScaleCrop>false</ScaleCrop>
  <HeadingPairs>
    <vt:vector size="4" baseType="variant">
      <vt:variant>
        <vt:lpstr>Theme</vt:lpstr>
      </vt:variant>
      <vt:variant>
        <vt:i4>2</vt:i4>
      </vt:variant>
      <vt:variant>
        <vt:lpstr>Slide Titles</vt:lpstr>
      </vt:variant>
      <vt:variant>
        <vt:i4>71</vt:i4>
      </vt:variant>
    </vt:vector>
  </HeadingPairs>
  <TitlesOfParts>
    <vt:vector size="73" baseType="lpstr">
      <vt:lpstr>CERNCorporate4-3</vt:lpstr>
      <vt:lpstr>1_CERNCorporate4-3</vt:lpstr>
      <vt:lpstr>Basics of beam dynamics and vacuum</vt:lpstr>
      <vt:lpstr>Outline</vt:lpstr>
      <vt:lpstr>Introduction</vt:lpstr>
      <vt:lpstr>Introduction</vt:lpstr>
      <vt:lpstr>Introduction</vt:lpstr>
      <vt:lpstr>Introduction</vt:lpstr>
      <vt:lpstr>Introduction</vt:lpstr>
      <vt:lpstr>Interaction of beam with residual gas</vt:lpstr>
      <vt:lpstr>Interaction of beam with residual gas</vt:lpstr>
      <vt:lpstr>Elastic scattering</vt:lpstr>
      <vt:lpstr>Elastic scattering</vt:lpstr>
      <vt:lpstr>Elastic scattering</vt:lpstr>
      <vt:lpstr>Bremsstrahlung</vt:lpstr>
      <vt:lpstr>Lifetime calculation for a light source</vt:lpstr>
      <vt:lpstr>Charge exchange processes</vt:lpstr>
      <vt:lpstr>Charge exchange processes</vt:lpstr>
      <vt:lpstr>Target ionization</vt:lpstr>
      <vt:lpstr>Target ionization</vt:lpstr>
      <vt:lpstr>Vacuum quality and stability</vt:lpstr>
      <vt:lpstr>Vacuum quality and stability</vt:lpstr>
      <vt:lpstr>Vacuum quality and stability</vt:lpstr>
      <vt:lpstr>Vacuum quality and stability</vt:lpstr>
      <vt:lpstr>Local pressure vs. average pressure</vt:lpstr>
      <vt:lpstr>Electron cloud formation in a vacuum pipe</vt:lpstr>
      <vt:lpstr>Electron cloud formation in a vacuum pipe</vt:lpstr>
      <vt:lpstr>Electron cloud formation in a vacuum pipe</vt:lpstr>
      <vt:lpstr>Electron cloud formation in a vacuum pipe</vt:lpstr>
      <vt:lpstr>Electron cloud formation in a vacuum pipe</vt:lpstr>
      <vt:lpstr>Electron cloud formation in a vacuum pipe</vt:lpstr>
      <vt:lpstr>Effects of the electron cloud</vt:lpstr>
      <vt:lpstr>Example: Observations in LHC</vt:lpstr>
      <vt:lpstr>Example: Observations in LHC</vt:lpstr>
      <vt:lpstr>Suppression/mitigation techniques</vt:lpstr>
      <vt:lpstr>Ion accumulation in a vacuum pipe</vt:lpstr>
      <vt:lpstr>Ion accumulation in a vacuum pipe</vt:lpstr>
      <vt:lpstr>Ion accumulation in a vacuum pipe</vt:lpstr>
      <vt:lpstr>Trapping condition  Example: CLIC Damping Rings</vt:lpstr>
      <vt:lpstr>Ion accumulation in a vacuum pipe</vt:lpstr>
      <vt:lpstr>Observations</vt:lpstr>
      <vt:lpstr>Observations</vt:lpstr>
      <vt:lpstr>Example: Vacuum specification for CLIC main linac</vt:lpstr>
      <vt:lpstr>Summary and conclusions</vt:lpstr>
      <vt:lpstr>Thank you for your attention</vt:lpstr>
      <vt:lpstr>References (I)</vt:lpstr>
      <vt:lpstr>References (II)</vt:lpstr>
      <vt:lpstr>Example: Outgassing of SPS injection kicker</vt:lpstr>
      <vt:lpstr>Example: Outgassing of SPS injection kicker</vt:lpstr>
      <vt:lpstr>Example: Outgassing of LHC injection kicker</vt:lpstr>
      <vt:lpstr>Example: Outgassing of LHC injection kicker</vt:lpstr>
      <vt:lpstr>Example: photoelectrons</vt:lpstr>
      <vt:lpstr>Secondary electron emission</vt:lpstr>
      <vt:lpstr>Transverse beam instability Single bunch mechanism</vt:lpstr>
      <vt:lpstr>Transverse beam instability Single bunch mechanism</vt:lpstr>
      <vt:lpstr>Transverse beam instability Single bunch mechanism</vt:lpstr>
      <vt:lpstr>Transverse beam instability Single bunch mechanism</vt:lpstr>
      <vt:lpstr>Observations (I) Blow up at KEK-LER</vt:lpstr>
      <vt:lpstr>Observations (II) Tune shift at Cesr-TA</vt:lpstr>
      <vt:lpstr>Observations (III) Instabilities in DaFne</vt:lpstr>
      <vt:lpstr>Example: Residual gas ionization</vt:lpstr>
      <vt:lpstr>Trapping condition  (Gaussian beams)</vt:lpstr>
      <vt:lpstr>Trapping condition  (Gaussian beams)</vt:lpstr>
      <vt:lpstr>Trapping condition  (Gaussian beams)</vt:lpstr>
      <vt:lpstr>Transverse Fast Beam Ion Instability</vt:lpstr>
      <vt:lpstr>Transverse Fast Beam Ion Instability</vt:lpstr>
      <vt:lpstr>Transverse Beam Ion Instability</vt:lpstr>
      <vt:lpstr>Theory and simulations</vt:lpstr>
      <vt:lpstr>Simulations: the CLIC Main Linac</vt:lpstr>
      <vt:lpstr>Simulations: the CLIC Main Linac</vt:lpstr>
      <vt:lpstr>Simulations: the CLIC Main Linac</vt:lpstr>
      <vt:lpstr>Two-stream phenomena Ion effects in positron rings</vt:lpstr>
      <vt:lpstr>Two-stream phenomena Electrons in electron machines</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Giovanni Rumolo</dc:creator>
  <cp:lastModifiedBy>Giovanni Rumolo</cp:lastModifiedBy>
  <cp:revision>498</cp:revision>
  <dcterms:created xsi:type="dcterms:W3CDTF">2014-01-11T14:06:27Z</dcterms:created>
  <dcterms:modified xsi:type="dcterms:W3CDTF">2017-03-07T10:27:30Z</dcterms:modified>
</cp:coreProperties>
</file>