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458" r:id="rId2"/>
    <p:sldId id="354" r:id="rId3"/>
    <p:sldId id="356" r:id="rId4"/>
    <p:sldId id="497" r:id="rId5"/>
    <p:sldId id="479" r:id="rId6"/>
    <p:sldId id="481" r:id="rId7"/>
    <p:sldId id="483" r:id="rId8"/>
    <p:sldId id="492" r:id="rId9"/>
    <p:sldId id="468" r:id="rId10"/>
    <p:sldId id="473" r:id="rId11"/>
    <p:sldId id="474" r:id="rId12"/>
    <p:sldId id="485" r:id="rId13"/>
    <p:sldId id="475" r:id="rId14"/>
    <p:sldId id="476" r:id="rId15"/>
    <p:sldId id="477" r:id="rId16"/>
    <p:sldId id="478" r:id="rId17"/>
    <p:sldId id="465" r:id="rId18"/>
    <p:sldId id="466" r:id="rId19"/>
    <p:sldId id="491" r:id="rId20"/>
    <p:sldId id="494" r:id="rId21"/>
    <p:sldId id="503" r:id="rId22"/>
    <p:sldId id="482" r:id="rId23"/>
    <p:sldId id="499" r:id="rId24"/>
    <p:sldId id="487" r:id="rId25"/>
    <p:sldId id="488" r:id="rId26"/>
    <p:sldId id="498" r:id="rId27"/>
    <p:sldId id="495" r:id="rId28"/>
    <p:sldId id="504" r:id="rId29"/>
    <p:sldId id="490" r:id="rId30"/>
    <p:sldId id="319" r:id="rId31"/>
    <p:sldId id="374" r:id="rId32"/>
    <p:sldId id="355" r:id="rId33"/>
    <p:sldId id="367" r:id="rId34"/>
    <p:sldId id="469" r:id="rId35"/>
    <p:sldId id="471" r:id="rId36"/>
    <p:sldId id="447" r:id="rId37"/>
    <p:sldId id="332" r:id="rId38"/>
    <p:sldId id="33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68" userDrawn="1">
          <p15:clr>
            <a:srgbClr val="A4A3A4"/>
          </p15:clr>
        </p15:guide>
        <p15:guide id="4" orient="horz" pos="2455" userDrawn="1">
          <p15:clr>
            <a:srgbClr val="A4A3A4"/>
          </p15:clr>
        </p15:guide>
        <p15:guide id="5" pos="5323">
          <p15:clr>
            <a:srgbClr val="A4A3A4"/>
          </p15:clr>
        </p15:guide>
        <p15:guide id="6" pos="54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000000"/>
    <a:srgbClr val="66FFFF"/>
    <a:srgbClr val="73EDF3"/>
    <a:srgbClr val="FF3300"/>
    <a:srgbClr val="CC6600"/>
    <a:srgbClr val="2BF54D"/>
    <a:srgbClr val="92D05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4434" autoAdjust="0"/>
  </p:normalViewPr>
  <p:slideViewPr>
    <p:cSldViewPr snapToGrid="0" snapToObjects="1">
      <p:cViewPr>
        <p:scale>
          <a:sx n="70" d="100"/>
          <a:sy n="70" d="100"/>
        </p:scale>
        <p:origin x="-1650" y="-66"/>
      </p:cViewPr>
      <p:guideLst>
        <p:guide orient="horz" pos="2123"/>
        <p:guide orient="horz" pos="3034"/>
        <p:guide orient="horz" pos="2120"/>
        <p:guide pos="4436"/>
        <p:guide pos="4921"/>
        <p:guide pos="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954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D7F2-88DC-4A50-B66E-E611B952E417}" type="datetimeFigureOut">
              <a:rPr lang="fr-CH" smtClean="0"/>
              <a:t>08.03.2017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DB7B-B258-4F38-AC7F-494BA55C656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648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DC90D-32FD-420A-B91D-0B18B92AADE6}" type="datetimeFigureOut">
              <a:rPr lang="fr-CH" smtClean="0"/>
              <a:t>08.03.2017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10EFC-3EE3-4663-9DF9-12732E88D65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6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10EFC-3EE3-4663-9DF9-12732E88D659}" type="slidenum">
              <a:rPr lang="fr-CH" smtClean="0"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674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3" y="190411"/>
            <a:ext cx="1967527" cy="194775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F106A4A1-0313-4142-AFF9-58C935DFE352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30A0A8E4-4B01-4C19-BCC2-BCB6933BE60E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6"/>
            <a:ext cx="1719655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5A180AC6-AB63-4717-8A6D-8CDE44B8DE5F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69"/>
            <a:ext cx="2895600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69"/>
            <a:ext cx="501424" cy="339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34048"/>
            <a:ext cx="171170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DA71AE77-A8D3-4D90-80DF-2BE726EAE1C0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8021"/>
            <a:ext cx="2895600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8021"/>
            <a:ext cx="501424" cy="323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9B5EA898-1607-4F55-A2AF-49533911D2C0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35300" y="6245225"/>
            <a:ext cx="3517900" cy="476250"/>
          </a:xfrm>
        </p:spPr>
        <p:txBody>
          <a:bodyPr/>
          <a:lstStyle>
            <a:lvl1pPr>
              <a:defRPr/>
            </a:lvl1pPr>
          </a:lstStyle>
          <a:p>
            <a:fld id="{523BDA33-FBDA-4DCF-8828-E304ABA10364}" type="datetime3">
              <a:rPr lang="en-US" altLang="en-US" smtClean="0"/>
              <a:t>8 March 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54663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M.Taborelli, Karlsruhe Workshop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35A740-D080-4FF8-84F8-548981457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31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4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CF5B-10F2-4ED0-ACD6-8BFAB6BCF14D}" type="datetime3">
              <a:rPr lang="en-US" smtClean="0"/>
              <a:t>8 March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M.Taborelli, Karlsruhe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5659-6512-4B32-84FC-0D3259BE5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7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1E9F4DB9-E3CA-49DB-A64A-DE6BC61BD00B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1" y="6526097"/>
            <a:ext cx="171965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1502B189-CAF5-470A-8080-C2CB854C2854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3848431" y="6526098"/>
            <a:ext cx="1711703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485C3926-B176-49E0-B645-D723157892AA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1"/>
            <a:ext cx="2895600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1"/>
            <a:ext cx="501424" cy="33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40480" y="6526097"/>
            <a:ext cx="1719655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6390EC91-C4D2-4808-9DBA-6A92B892AF0A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639956" y="6520070"/>
            <a:ext cx="2895600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2576" y="6520070"/>
            <a:ext cx="501424" cy="3319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848431" y="6526097"/>
            <a:ext cx="1711703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97032B6C-BF8F-47AF-82F6-3A6E1169B8F5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39956" y="6520070"/>
            <a:ext cx="2895600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20070"/>
            <a:ext cx="501424" cy="337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40480" y="6519740"/>
            <a:ext cx="1677725" cy="338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</a:defRPr>
            </a:lvl1pPr>
          </a:lstStyle>
          <a:p>
            <a:fld id="{5107F87E-B2AD-443F-88E4-F09F1AC35977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61329" y="6519740"/>
            <a:ext cx="2854518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42576" y="6519740"/>
            <a:ext cx="501424" cy="34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43180" y="6438102"/>
            <a:ext cx="25494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900" i="1" baseline="0" dirty="0" smtClean="0">
                <a:solidFill>
                  <a:schemeClr val="bg1"/>
                </a:solidFill>
              </a:rPr>
              <a:t>Vacuum, Surfaces &amp; </a:t>
            </a:r>
            <a:r>
              <a:rPr lang="fr-CH" sz="900" i="1" baseline="0" dirty="0" err="1" smtClean="0">
                <a:solidFill>
                  <a:schemeClr val="bg1"/>
                </a:solidFill>
              </a:rPr>
              <a:t>Coatings</a:t>
            </a:r>
            <a:r>
              <a:rPr lang="fr-CH" sz="900" i="1" baseline="0" dirty="0" smtClean="0">
                <a:solidFill>
                  <a:schemeClr val="bg1"/>
                </a:solidFill>
              </a:rPr>
              <a:t> 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000" baseline="0" dirty="0" err="1" smtClean="0">
                <a:solidFill>
                  <a:schemeClr val="bg1"/>
                </a:solidFill>
              </a:rPr>
              <a:t>Technology</a:t>
            </a:r>
            <a:r>
              <a:rPr lang="fr-CH" sz="1000" baseline="0" dirty="0" smtClean="0">
                <a:solidFill>
                  <a:schemeClr val="bg1"/>
                </a:solidFill>
              </a:rPr>
              <a:t> </a:t>
            </a:r>
            <a:r>
              <a:rPr lang="fr-CH" sz="1000" baseline="0" dirty="0" err="1" smtClean="0">
                <a:solidFill>
                  <a:schemeClr val="bg1"/>
                </a:solidFill>
              </a:rPr>
              <a:t>Department</a:t>
            </a:r>
            <a:endParaRPr lang="fr-CH" sz="1000" baseline="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4" r:id="rId15"/>
    <p:sldLayoutId id="2147483680" r:id="rId16"/>
    <p:sldLayoutId id="2147483696" r:id="rId17"/>
    <p:sldLayoutId id="2147483697" r:id="rId1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h/url?sa=i&amp;rct=j&amp;q=&amp;esrc=s&amp;source=images&amp;cd=&amp;cad=rja&amp;uact=8&amp;ved=0ahUKEwjJ7trq88fSAhUEJpoKHQ6ECuYQjRwIBw&amp;url=http%3A%2F%2Fwww.germany.travel%2Ffr%2Fvilles-et-culture%2Fvilles%2Fkarlsruhe.html&amp;psig=AFQjCNGRok1p_AFU2HmXB-FWyIy2_I0MTQ&amp;ust=1489096690725655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pinsapar.soopbook.es/files/2012/12/descarga-1.jpg" TargetMode="Externa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karlsruh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0" y="2113887"/>
            <a:ext cx="8185247" cy="380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228055-2E86-454A-968C-90CEC269F0C2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090" y="116682"/>
            <a:ext cx="8519884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electron yield of surfaces: laboratory measurements, influence of temperature and magnetic field</a:t>
            </a:r>
          </a:p>
          <a:p>
            <a:pPr algn="ctr"/>
            <a:r>
              <a:rPr lang="en-GB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M.Taborelli</a:t>
            </a:r>
            <a:r>
              <a:rPr lang="en-GB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TE-VSC, CERN</a:t>
            </a:r>
          </a:p>
          <a:p>
            <a:pPr algn="ctr"/>
            <a:endParaRPr lang="en-GB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1928" y="627797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 smtClean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1967" y="90100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891D6-E49D-4B1D-B4E7-9324EC0283E5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1" y="1128840"/>
            <a:ext cx="4975084" cy="257857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5438775" y="1627995"/>
            <a:ext cx="1466850" cy="619125"/>
          </a:xfrm>
          <a:custGeom>
            <a:avLst/>
            <a:gdLst>
              <a:gd name="connsiteX0" fmla="*/ 0 w 1466850"/>
              <a:gd name="connsiteY0" fmla="*/ 600075 h 619125"/>
              <a:gd name="connsiteX1" fmla="*/ 0 w 1466850"/>
              <a:gd name="connsiteY1" fmla="*/ 0 h 619125"/>
              <a:gd name="connsiteX2" fmla="*/ 1457325 w 1466850"/>
              <a:gd name="connsiteY2" fmla="*/ 504825 h 619125"/>
              <a:gd name="connsiteX3" fmla="*/ 1466850 w 1466850"/>
              <a:gd name="connsiteY3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0" h="619125">
                <a:moveTo>
                  <a:pt x="0" y="600075"/>
                </a:moveTo>
                <a:lnTo>
                  <a:pt x="0" y="0"/>
                </a:lnTo>
                <a:lnTo>
                  <a:pt x="1457325" y="504825"/>
                </a:lnTo>
                <a:lnTo>
                  <a:pt x="1466850" y="619125"/>
                </a:lnTo>
              </a:path>
            </a:pathLst>
          </a:cu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flipV="1">
            <a:off x="5438775" y="2485245"/>
            <a:ext cx="1466850" cy="619125"/>
          </a:xfrm>
          <a:custGeom>
            <a:avLst/>
            <a:gdLst>
              <a:gd name="connsiteX0" fmla="*/ 0 w 1466850"/>
              <a:gd name="connsiteY0" fmla="*/ 600075 h 619125"/>
              <a:gd name="connsiteX1" fmla="*/ 0 w 1466850"/>
              <a:gd name="connsiteY1" fmla="*/ 0 h 619125"/>
              <a:gd name="connsiteX2" fmla="*/ 1457325 w 1466850"/>
              <a:gd name="connsiteY2" fmla="*/ 504825 h 619125"/>
              <a:gd name="connsiteX3" fmla="*/ 1466850 w 1466850"/>
              <a:gd name="connsiteY3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850" h="619125">
                <a:moveTo>
                  <a:pt x="0" y="600075"/>
                </a:moveTo>
                <a:lnTo>
                  <a:pt x="0" y="0"/>
                </a:lnTo>
                <a:lnTo>
                  <a:pt x="1457325" y="504825"/>
                </a:lnTo>
                <a:lnTo>
                  <a:pt x="1466850" y="619125"/>
                </a:lnTo>
              </a:path>
            </a:pathLst>
          </a:custGeom>
          <a:noFill/>
          <a:ln w="1905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305550" y="2351895"/>
            <a:ext cx="13906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35865" y="1458718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collector</a:t>
            </a:r>
            <a:endParaRPr lang="en-GB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0145" y="2175266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e-gun</a:t>
            </a:r>
            <a:endParaRPr lang="en-GB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273" y="531447"/>
            <a:ext cx="755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Cold head facing an e-gun collector system in RT UHV chamber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88" y="4382077"/>
            <a:ext cx="89316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indent="-276225" defTabSz="987425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RT down to 6K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6225" indent="-276225" defTabSz="987425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in low 10</a:t>
            </a:r>
            <a:r>
              <a:rPr lang="en-GB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-9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mbar (H</a:t>
            </a:r>
            <a:r>
              <a:rPr lang="en-GB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H</a:t>
            </a:r>
            <a:r>
              <a:rPr lang="en-GB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&gt; CO &gt; CO</a:t>
            </a:r>
            <a:r>
              <a:rPr lang="en-GB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76225" indent="-276225" defTabSz="987425"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Suitable for measurements at primary energy above 80 eV,   dose &lt; 10</a:t>
            </a:r>
            <a:r>
              <a:rPr lang="en-GB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-7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C/mm</a:t>
            </a:r>
            <a:r>
              <a:rPr lang="en-GB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full curve</a:t>
            </a:r>
          </a:p>
          <a:p>
            <a:pPr defTabSz="987425">
              <a:buClr>
                <a:srgbClr val="FF0000"/>
              </a:buClr>
              <a:tabLst>
                <a:tab pos="449263" algn="l"/>
              </a:tabLs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>
            <a:off x="6144378" y="2869500"/>
            <a:ext cx="915556" cy="546634"/>
          </a:xfrm>
          <a:prstGeom prst="bentConnector3">
            <a:avLst>
              <a:gd name="adj1" fmla="val 26393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059934" y="3276419"/>
            <a:ext cx="113386" cy="279430"/>
            <a:chOff x="6750675" y="3252162"/>
            <a:chExt cx="113386" cy="27943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750675" y="3252162"/>
              <a:ext cx="0" cy="27943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07479" y="3295999"/>
              <a:ext cx="0" cy="20650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64061" y="3319434"/>
              <a:ext cx="0" cy="14488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6617858" y="3273319"/>
            <a:ext cx="313578" cy="2951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662651" y="3179618"/>
            <a:ext cx="242974" cy="4613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4286" y="286359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Ic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220496" y="3064343"/>
            <a:ext cx="338593" cy="82632"/>
            <a:chOff x="6220496" y="3064343"/>
            <a:chExt cx="338593" cy="8263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6220496" y="3064343"/>
              <a:ext cx="338593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323746" y="3146975"/>
              <a:ext cx="1270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6323746" y="3075898"/>
              <a:ext cx="12709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368441" y="1090246"/>
            <a:ext cx="5070334" cy="80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320816" y="3629738"/>
            <a:ext cx="5070334" cy="80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 rot="16200000" flipV="1">
            <a:off x="-1171646" y="2470146"/>
            <a:ext cx="3046174" cy="87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1744070" y="3615412"/>
            <a:ext cx="113386" cy="279430"/>
            <a:chOff x="6750675" y="3252162"/>
            <a:chExt cx="113386" cy="27943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750675" y="3252162"/>
              <a:ext cx="0" cy="27943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807479" y="3295999"/>
              <a:ext cx="0" cy="20650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864061" y="3319434"/>
              <a:ext cx="0" cy="14488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/>
          <p:cNvSpPr/>
          <p:nvPr/>
        </p:nvSpPr>
        <p:spPr>
          <a:xfrm>
            <a:off x="1168343" y="3599679"/>
            <a:ext cx="313578" cy="2951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213136" y="3505978"/>
            <a:ext cx="242974" cy="4613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 rot="5400000">
            <a:off x="600028" y="3716310"/>
            <a:ext cx="338593" cy="82632"/>
            <a:chOff x="6220496" y="3064343"/>
            <a:chExt cx="338593" cy="82632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220496" y="3064343"/>
              <a:ext cx="338593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323746" y="3146975"/>
              <a:ext cx="12709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323746" y="3075898"/>
              <a:ext cx="12709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400446" y="336474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61" name="Elbow Connector 60"/>
          <p:cNvCxnSpPr/>
          <p:nvPr/>
        </p:nvCxnSpPr>
        <p:spPr>
          <a:xfrm rot="16200000" flipV="1">
            <a:off x="4088" y="3019927"/>
            <a:ext cx="1118360" cy="336305"/>
          </a:xfrm>
          <a:prstGeom prst="bentConnector3">
            <a:avLst>
              <a:gd name="adj1" fmla="val -1102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392800" y="2486025"/>
            <a:ext cx="4733925" cy="533400"/>
          </a:xfrm>
          <a:custGeom>
            <a:avLst/>
            <a:gdLst>
              <a:gd name="connsiteX0" fmla="*/ 4733925 w 4733925"/>
              <a:gd name="connsiteY0" fmla="*/ 133350 h 533400"/>
              <a:gd name="connsiteX1" fmla="*/ 4486275 w 4733925"/>
              <a:gd name="connsiteY1" fmla="*/ 104775 h 533400"/>
              <a:gd name="connsiteX2" fmla="*/ 4343400 w 4733925"/>
              <a:gd name="connsiteY2" fmla="*/ 504825 h 533400"/>
              <a:gd name="connsiteX3" fmla="*/ 2667000 w 4733925"/>
              <a:gd name="connsiteY3" fmla="*/ 533400 h 533400"/>
              <a:gd name="connsiteX4" fmla="*/ 2124075 w 4733925"/>
              <a:gd name="connsiteY4" fmla="*/ 438150 h 533400"/>
              <a:gd name="connsiteX5" fmla="*/ 1819275 w 4733925"/>
              <a:gd name="connsiteY5" fmla="*/ 190500 h 533400"/>
              <a:gd name="connsiteX6" fmla="*/ 1504950 w 4733925"/>
              <a:gd name="connsiteY6" fmla="*/ 28575 h 533400"/>
              <a:gd name="connsiteX7" fmla="*/ 447675 w 4733925"/>
              <a:gd name="connsiteY7" fmla="*/ 0 h 533400"/>
              <a:gd name="connsiteX8" fmla="*/ 0 w 4733925"/>
              <a:gd name="connsiteY8" fmla="*/ 9525 h 533400"/>
              <a:gd name="connsiteX9" fmla="*/ 0 w 4733925"/>
              <a:gd name="connsiteY9" fmla="*/ 2095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3925" h="533400">
                <a:moveTo>
                  <a:pt x="4733925" y="133350"/>
                </a:moveTo>
                <a:lnTo>
                  <a:pt x="4486275" y="104775"/>
                </a:lnTo>
                <a:lnTo>
                  <a:pt x="4343400" y="504825"/>
                </a:lnTo>
                <a:lnTo>
                  <a:pt x="2667000" y="533400"/>
                </a:lnTo>
                <a:lnTo>
                  <a:pt x="2124075" y="438150"/>
                </a:lnTo>
                <a:lnTo>
                  <a:pt x="1819275" y="190500"/>
                </a:lnTo>
                <a:lnTo>
                  <a:pt x="1504950" y="28575"/>
                </a:lnTo>
                <a:lnTo>
                  <a:pt x="447675" y="0"/>
                </a:lnTo>
                <a:lnTo>
                  <a:pt x="0" y="9525"/>
                </a:lnTo>
                <a:lnTo>
                  <a:pt x="0" y="209550"/>
                </a:lnTo>
              </a:path>
            </a:pathLst>
          </a:cu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64"/>
          <p:cNvCxnSpPr>
            <a:endCxn id="53" idx="2"/>
          </p:cNvCxnSpPr>
          <p:nvPr/>
        </p:nvCxnSpPr>
        <p:spPr>
          <a:xfrm flipV="1">
            <a:off x="802498" y="3747261"/>
            <a:ext cx="365845" cy="786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481921" y="3752144"/>
            <a:ext cx="25707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825" y="1363501"/>
            <a:ext cx="2473176" cy="6593186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7219950" y="2114550"/>
            <a:ext cx="1504950" cy="158750"/>
          </a:xfrm>
          <a:custGeom>
            <a:avLst/>
            <a:gdLst>
              <a:gd name="connsiteX0" fmla="*/ 0 w 1504950"/>
              <a:gd name="connsiteY0" fmla="*/ 158750 h 158750"/>
              <a:gd name="connsiteX1" fmla="*/ 88900 w 1504950"/>
              <a:gd name="connsiteY1" fmla="*/ 0 h 158750"/>
              <a:gd name="connsiteX2" fmla="*/ 1504950 w 1504950"/>
              <a:gd name="connsiteY2" fmla="*/ 190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950" h="158750">
                <a:moveTo>
                  <a:pt x="0" y="158750"/>
                </a:moveTo>
                <a:lnTo>
                  <a:pt x="88900" y="0"/>
                </a:lnTo>
                <a:lnTo>
                  <a:pt x="1504950" y="190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 flipV="1">
            <a:off x="7219950" y="2463799"/>
            <a:ext cx="1504950" cy="158750"/>
          </a:xfrm>
          <a:custGeom>
            <a:avLst/>
            <a:gdLst>
              <a:gd name="connsiteX0" fmla="*/ 0 w 1504950"/>
              <a:gd name="connsiteY0" fmla="*/ 158750 h 158750"/>
              <a:gd name="connsiteX1" fmla="*/ 88900 w 1504950"/>
              <a:gd name="connsiteY1" fmla="*/ 0 h 158750"/>
              <a:gd name="connsiteX2" fmla="*/ 1504950 w 1504950"/>
              <a:gd name="connsiteY2" fmla="*/ 190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950" h="158750">
                <a:moveTo>
                  <a:pt x="0" y="158750"/>
                </a:moveTo>
                <a:lnTo>
                  <a:pt x="88900" y="0"/>
                </a:lnTo>
                <a:lnTo>
                  <a:pt x="1504950" y="1905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169006" y="4113640"/>
            <a:ext cx="3989951" cy="2014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108679" y="1074481"/>
                <a:ext cx="1632242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𝑆𝐸𝑌</m:t>
                      </m:r>
                      <m:r>
                        <a:rPr lang="fr-CH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H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H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fr-CH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fr-CH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CH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CH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679" y="1074481"/>
                <a:ext cx="1632242" cy="6576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417871" y="130583"/>
            <a:ext cx="4299575" cy="400110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66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of a setup for cold SEY</a:t>
            </a:r>
            <a:endParaRPr lang="en-GB" sz="2000" dirty="0">
              <a:solidFill>
                <a:srgbClr val="3366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15404" y="4418"/>
            <a:ext cx="1428596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temperature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706FC9-E98D-4221-AFEB-691B46434CC1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774" y="1026384"/>
            <a:ext cx="90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no or weak intrinsic T dependence of SEY for an as received metal surface: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760696"/>
            <a:ext cx="4467991" cy="29230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6250" y="4822266"/>
            <a:ext cx="83629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slight SEY decrease at low T is possibly due to the influence of adsorbates upon cooling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(same for ion induced yield </a:t>
            </a:r>
            <a:r>
              <a:rPr lang="en-GB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H.Rothard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 PRB30, 9224,1988 )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31" y="1811115"/>
            <a:ext cx="4455971" cy="291520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9839" y="37793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Copper OFE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599725" y="368212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Nb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834529" y="193647"/>
            <a:ext cx="5615961" cy="400110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66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Intrinsic temperature dependence of SEY?</a:t>
            </a:r>
            <a:endParaRPr lang="en-GB" sz="2000" dirty="0">
              <a:solidFill>
                <a:srgbClr val="3366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404" y="4418"/>
            <a:ext cx="1428596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temperature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1387742" y="4340519"/>
            <a:ext cx="866774" cy="1038225"/>
          </a:xfrm>
          <a:custGeom>
            <a:avLst/>
            <a:gdLst>
              <a:gd name="connsiteX0" fmla="*/ 0 w 904875"/>
              <a:gd name="connsiteY0" fmla="*/ 1028700 h 1028700"/>
              <a:gd name="connsiteX1" fmla="*/ 419100 w 904875"/>
              <a:gd name="connsiteY1" fmla="*/ 723900 h 1028700"/>
              <a:gd name="connsiteX2" fmla="*/ 638175 w 904875"/>
              <a:gd name="connsiteY2" fmla="*/ 447675 h 1028700"/>
              <a:gd name="connsiteX3" fmla="*/ 800100 w 904875"/>
              <a:gd name="connsiteY3" fmla="*/ 171450 h 1028700"/>
              <a:gd name="connsiteX4" fmla="*/ 904875 w 904875"/>
              <a:gd name="connsiteY4" fmla="*/ 0 h 1028700"/>
              <a:gd name="connsiteX5" fmla="*/ 0 w 904875"/>
              <a:gd name="connsiteY5" fmla="*/ 19050 h 1028700"/>
              <a:gd name="connsiteX6" fmla="*/ 0 w 904875"/>
              <a:gd name="connsiteY6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875" h="1028700">
                <a:moveTo>
                  <a:pt x="0" y="1028700"/>
                </a:moveTo>
                <a:lnTo>
                  <a:pt x="419100" y="723900"/>
                </a:lnTo>
                <a:lnTo>
                  <a:pt x="638175" y="447675"/>
                </a:lnTo>
                <a:lnTo>
                  <a:pt x="800100" y="171450"/>
                </a:lnTo>
                <a:lnTo>
                  <a:pt x="904875" y="0"/>
                </a:lnTo>
                <a:lnTo>
                  <a:pt x="0" y="19050"/>
                </a:lnTo>
                <a:lnTo>
                  <a:pt x="0" y="102870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BFA948-40B2-4B6F-A3C5-3C6343C4C409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81281" y="1430467"/>
            <a:ext cx="0" cy="4067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3390" y="12367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</a:t>
            </a:r>
            <a:endParaRPr lang="fr-CH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365516" y="1856136"/>
            <a:ext cx="741198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81281" y="2372822"/>
            <a:ext cx="741198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07148" y="4335541"/>
            <a:ext cx="1423568" cy="49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387741" y="2078532"/>
            <a:ext cx="1486096" cy="3309737"/>
          </a:xfrm>
          <a:custGeom>
            <a:avLst/>
            <a:gdLst>
              <a:gd name="connsiteX0" fmla="*/ 0 w 1486096"/>
              <a:gd name="connsiteY0" fmla="*/ 3309737 h 3309737"/>
              <a:gd name="connsiteX1" fmla="*/ 485775 w 1486096"/>
              <a:gd name="connsiteY1" fmla="*/ 2909687 h 3309737"/>
              <a:gd name="connsiteX2" fmla="*/ 790575 w 1486096"/>
              <a:gd name="connsiteY2" fmla="*/ 2433437 h 3309737"/>
              <a:gd name="connsiteX3" fmla="*/ 1266825 w 1486096"/>
              <a:gd name="connsiteY3" fmla="*/ 1319012 h 3309737"/>
              <a:gd name="connsiteX4" fmla="*/ 1466850 w 1486096"/>
              <a:gd name="connsiteY4" fmla="*/ 156962 h 3309737"/>
              <a:gd name="connsiteX5" fmla="*/ 1466850 w 1486096"/>
              <a:gd name="connsiteY5" fmla="*/ 42662 h 33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96" h="3309737">
                <a:moveTo>
                  <a:pt x="0" y="3309737"/>
                </a:moveTo>
                <a:cubicBezTo>
                  <a:pt x="177006" y="3182737"/>
                  <a:pt x="354013" y="3055737"/>
                  <a:pt x="485775" y="2909687"/>
                </a:cubicBezTo>
                <a:cubicBezTo>
                  <a:pt x="617538" y="2763637"/>
                  <a:pt x="660400" y="2698550"/>
                  <a:pt x="790575" y="2433437"/>
                </a:cubicBezTo>
                <a:cubicBezTo>
                  <a:pt x="920750" y="2168324"/>
                  <a:pt x="1154113" y="1698424"/>
                  <a:pt x="1266825" y="1319012"/>
                </a:cubicBezTo>
                <a:cubicBezTo>
                  <a:pt x="1379538" y="939599"/>
                  <a:pt x="1433513" y="369687"/>
                  <a:pt x="1466850" y="156962"/>
                </a:cubicBezTo>
                <a:cubicBezTo>
                  <a:pt x="1500187" y="-55763"/>
                  <a:pt x="1483518" y="-6551"/>
                  <a:pt x="1466850" y="42662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Oval 26"/>
          <p:cNvSpPr/>
          <p:nvPr/>
        </p:nvSpPr>
        <p:spPr>
          <a:xfrm>
            <a:off x="1677264" y="1791459"/>
            <a:ext cx="148337" cy="1579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Oval 27"/>
          <p:cNvSpPr/>
          <p:nvPr/>
        </p:nvSpPr>
        <p:spPr>
          <a:xfrm>
            <a:off x="1677711" y="2293849"/>
            <a:ext cx="148337" cy="1579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Oval 28"/>
          <p:cNvSpPr/>
          <p:nvPr/>
        </p:nvSpPr>
        <p:spPr>
          <a:xfrm>
            <a:off x="1651732" y="4335541"/>
            <a:ext cx="148337" cy="1579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Oval 29"/>
          <p:cNvSpPr/>
          <p:nvPr/>
        </p:nvSpPr>
        <p:spPr>
          <a:xfrm>
            <a:off x="1655553" y="3789393"/>
            <a:ext cx="148337" cy="15794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32" name="Straight Arrow Connector 31"/>
          <p:cNvCxnSpPr>
            <a:stCxn id="27" idx="4"/>
            <a:endCxn id="28" idx="0"/>
          </p:cNvCxnSpPr>
          <p:nvPr/>
        </p:nvCxnSpPr>
        <p:spPr>
          <a:xfrm>
            <a:off x="1751433" y="1949405"/>
            <a:ext cx="447" cy="344444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4"/>
          </p:cNvCxnSpPr>
          <p:nvPr/>
        </p:nvCxnSpPr>
        <p:spPr>
          <a:xfrm flipV="1">
            <a:off x="1726675" y="3947339"/>
            <a:ext cx="3047" cy="39318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365516" y="4289343"/>
            <a:ext cx="1624568" cy="108712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794469" y="3915664"/>
            <a:ext cx="0" cy="380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793250" y="4391941"/>
            <a:ext cx="0" cy="4105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799889" y="451216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KT</a:t>
            </a:r>
            <a:endParaRPr lang="fr-CH" dirty="0"/>
          </a:p>
        </p:txBody>
      </p:sp>
      <p:sp>
        <p:nvSpPr>
          <p:cNvPr id="48" name="TextBox 47"/>
          <p:cNvSpPr txBox="1"/>
          <p:nvPr/>
        </p:nvSpPr>
        <p:spPr>
          <a:xfrm>
            <a:off x="4347139" y="1949405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25meV=KT&lt;&lt; </a:t>
            </a:r>
            <a:r>
              <a:rPr lang="fr-CH" dirty="0" smtClean="0">
                <a:sym typeface="Symbol"/>
              </a:rPr>
              <a:t>E=1-10 eV</a:t>
            </a:r>
            <a:endParaRPr lang="fr-CH" dirty="0"/>
          </a:p>
        </p:txBody>
      </p:sp>
      <p:sp>
        <p:nvSpPr>
          <p:cNvPr id="49" name="TextBox 48"/>
          <p:cNvSpPr txBox="1"/>
          <p:nvPr/>
        </p:nvSpPr>
        <p:spPr>
          <a:xfrm>
            <a:off x="3725641" y="792033"/>
            <a:ext cx="5136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of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177800"/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excitations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of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eV (to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overcome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907148" y="4000055"/>
            <a:ext cx="1223641" cy="0"/>
          </a:xfrm>
          <a:prstGeom prst="line">
            <a:avLst/>
          </a:prstGeom>
          <a:ln>
            <a:solidFill>
              <a:srgbClr val="0033CC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2595" y="3652025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Vac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evel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7530" y="420727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EF</a:t>
            </a:r>
            <a:endParaRPr lang="fr-CH" dirty="0"/>
          </a:p>
        </p:txBody>
      </p:sp>
      <p:sp>
        <p:nvSpPr>
          <p:cNvPr id="55" name="TextBox 54"/>
          <p:cNvSpPr txBox="1"/>
          <p:nvPr/>
        </p:nvSpPr>
        <p:spPr>
          <a:xfrm>
            <a:off x="3725641" y="2372823"/>
            <a:ext cx="52588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Transport:</a:t>
            </a:r>
          </a:p>
          <a:p>
            <a:pPr marL="177800"/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excitations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metals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several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above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</a:t>
            </a:r>
            <a:r>
              <a:rPr lang="fr-CH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dominated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fr-CH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electron-electron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interaction (phonons are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important) and the DOS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occupancy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changes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marginally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practical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range</a:t>
            </a:r>
          </a:p>
          <a:p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about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insulators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3443" y="159185"/>
            <a:ext cx="5409879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temperature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weak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15404" y="4418"/>
            <a:ext cx="1428596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temperature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4A531E-E1BA-426E-86FA-53EC1EB6D7C5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77" y="2008166"/>
            <a:ext cx="3359554" cy="34944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7933" y="5360432"/>
            <a:ext cx="3711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M</a:t>
            </a:r>
            <a:r>
              <a:rPr lang="en-GB" sz="1400" dirty="0"/>
              <a:t>. V. </a:t>
            </a:r>
            <a:r>
              <a:rPr lang="en-GB" sz="1400" dirty="0" err="1"/>
              <a:t>Gomoyunova</a:t>
            </a:r>
            <a:r>
              <a:rPr lang="en-GB" sz="1400" dirty="0"/>
              <a:t>, J. Tech. Phys. 28, </a:t>
            </a:r>
            <a:r>
              <a:rPr lang="en-GB" sz="1400" dirty="0" smtClean="0"/>
              <a:t>2473, (1958) , in J.</a:t>
            </a:r>
            <a:r>
              <a:rPr lang="en-GB" sz="1400" dirty="0"/>
              <a:t> </a:t>
            </a:r>
            <a:r>
              <a:rPr lang="en-GB" sz="1400" dirty="0" err="1"/>
              <a:t>Cazaux</a:t>
            </a:r>
            <a:r>
              <a:rPr lang="en-GB" sz="1400" dirty="0"/>
              <a:t>  JAP </a:t>
            </a:r>
            <a:r>
              <a:rPr lang="en-GB" sz="1400" dirty="0" smtClean="0"/>
              <a:t>89, </a:t>
            </a:r>
            <a:r>
              <a:rPr lang="en-GB" sz="1400" dirty="0"/>
              <a:t>8265 </a:t>
            </a:r>
            <a:r>
              <a:rPr lang="en-GB" sz="1400" dirty="0" smtClean="0"/>
              <a:t>(2001)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20" y="2137651"/>
            <a:ext cx="4357236" cy="32354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04283" y="5373139"/>
            <a:ext cx="3673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J.B.Johnson</a:t>
            </a:r>
            <a:r>
              <a:rPr lang="en-GB" sz="1400" dirty="0" smtClean="0"/>
              <a:t> et al, Phys Rev. 91, 582 (1953)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7467" y="2208677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NaCl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087756" y="2393343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MgO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99196" y="532614"/>
            <a:ext cx="8231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SEY decreases with T: </a:t>
            </a: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generally explained by the reduction of escape of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secondaries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which is limited by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e-phonon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scattering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at high T there are more phonons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more scattering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→shorter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mfp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lower SEY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1217" y="3289402"/>
            <a:ext cx="5934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SEY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29083" y="3490919"/>
            <a:ext cx="5934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SEY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1228" y="4103077"/>
            <a:ext cx="73609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740C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277327" y="3386063"/>
            <a:ext cx="48827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RT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37039" y="3161963"/>
            <a:ext cx="0" cy="11257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82556" y="3780407"/>
            <a:ext cx="0" cy="3530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70232" y="142880"/>
            <a:ext cx="4793300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Intrinsic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dependence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insulators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5404" y="4418"/>
            <a:ext cx="1428596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temperature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9710" y="3724853"/>
            <a:ext cx="614856" cy="232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1537138" y="3840882"/>
            <a:ext cx="614856" cy="232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1902611" y="3938328"/>
            <a:ext cx="614856" cy="232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Rectangle 23"/>
          <p:cNvSpPr/>
          <p:nvPr/>
        </p:nvSpPr>
        <p:spPr>
          <a:xfrm>
            <a:off x="2501701" y="4072942"/>
            <a:ext cx="614856" cy="232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1074682" y="3922881"/>
            <a:ext cx="614856" cy="232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Rectangle 25"/>
          <p:cNvSpPr/>
          <p:nvPr/>
        </p:nvSpPr>
        <p:spPr>
          <a:xfrm>
            <a:off x="952489" y="4133418"/>
            <a:ext cx="614856" cy="289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F23EEA-861D-41C0-A85C-461A3583EA6A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346" y="1585070"/>
            <a:ext cx="3872238" cy="2571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1" y="1514049"/>
            <a:ext cx="4682962" cy="26423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4534654" y="2567828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SEYmax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4083" y="1246775"/>
            <a:ext cx="3712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chemeClr val="accent6">
                    <a:lumMod val="50000"/>
                  </a:schemeClr>
                </a:solidFill>
              </a:rPr>
              <a:t>V.Baglin</a:t>
            </a:r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</a:rPr>
              <a:t> et al. Proc Chamonix X, p130, 2000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941" y="792500"/>
            <a:ext cx="823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temperatures provoke condensation:</a:t>
            </a:r>
            <a:endParaRPr lang="en-GB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589" y="4561435"/>
            <a:ext cx="8295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curve saturates at about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150ML….the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mfp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escaping secondary electrons is very large (larger than for metals, and also larger than for  CO, CO</a:t>
            </a:r>
            <a:r>
              <a:rPr lang="en-GB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22145" y="159611"/>
            <a:ext cx="5414367" cy="400110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66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Condensed water on cold copper surface</a:t>
            </a:r>
            <a:endParaRPr lang="en-GB" sz="2000" dirty="0">
              <a:solidFill>
                <a:srgbClr val="3366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740082" y="2537050"/>
            <a:ext cx="1924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000000"/>
                </a:solidFill>
              </a:rPr>
              <a:t>         SEY           </a:t>
            </a:r>
            <a:endParaRPr lang="fr-CH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251" y="1541345"/>
            <a:ext cx="470000" cy="266996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Aft>
                <a:spcPts val="1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2.4</a:t>
            </a:r>
          </a:p>
          <a:p>
            <a:pPr>
              <a:spcAft>
                <a:spcPts val="1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2.2</a:t>
            </a:r>
          </a:p>
          <a:p>
            <a:pPr>
              <a:spcAft>
                <a:spcPts val="1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2.0</a:t>
            </a:r>
          </a:p>
          <a:p>
            <a:pPr>
              <a:spcAft>
                <a:spcPts val="1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1.8</a:t>
            </a:r>
          </a:p>
          <a:p>
            <a:pPr>
              <a:spcAft>
                <a:spcPts val="1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1.6</a:t>
            </a:r>
          </a:p>
          <a:p>
            <a:pPr>
              <a:spcAft>
                <a:spcPts val="1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1.4</a:t>
            </a:r>
          </a:p>
          <a:p>
            <a:pPr>
              <a:spcAft>
                <a:spcPts val="1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1.2</a:t>
            </a:r>
          </a:p>
          <a:p>
            <a:pPr>
              <a:spcAft>
                <a:spcPts val="1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1.0</a:t>
            </a:r>
          </a:p>
          <a:p>
            <a:pPr>
              <a:spcAft>
                <a:spcPts val="1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0.8</a:t>
            </a:r>
          </a:p>
          <a:p>
            <a:pPr>
              <a:spcAft>
                <a:spcPts val="100"/>
              </a:spcAft>
            </a:pPr>
            <a:endParaRPr lang="fr-CH" sz="16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728" y="3848604"/>
            <a:ext cx="411042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rgbClr val="000000"/>
                </a:solidFill>
              </a:rPr>
              <a:t>0          500         1000       1500       2000     2500</a:t>
            </a:r>
            <a:endParaRPr lang="fr-CH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20976" y="3734924"/>
            <a:ext cx="0" cy="8871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57968" y="3734924"/>
            <a:ext cx="0" cy="8871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54016" y="3734924"/>
            <a:ext cx="0" cy="8871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70536" y="3734924"/>
            <a:ext cx="0" cy="88710"/>
          </a:xfrm>
          <a:prstGeom prst="lin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51928" y="1753905"/>
            <a:ext cx="1317990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400" dirty="0">
                <a:solidFill>
                  <a:srgbClr val="000000"/>
                </a:solidFill>
              </a:rPr>
              <a:t>a</a:t>
            </a:r>
            <a:r>
              <a:rPr lang="fr-CH" sz="1400" dirty="0" smtClean="0">
                <a:solidFill>
                  <a:srgbClr val="000000"/>
                </a:solidFill>
              </a:rPr>
              <a:t>s </a:t>
            </a:r>
            <a:r>
              <a:rPr lang="fr-CH" sz="1400" dirty="0" err="1" smtClean="0">
                <a:solidFill>
                  <a:srgbClr val="000000"/>
                </a:solidFill>
              </a:rPr>
              <a:t>rec</a:t>
            </a:r>
            <a:r>
              <a:rPr lang="fr-CH" sz="1400" dirty="0" smtClean="0">
                <a:solidFill>
                  <a:srgbClr val="000000"/>
                </a:solidFill>
              </a:rPr>
              <a:t>             </a:t>
            </a:r>
          </a:p>
          <a:p>
            <a:r>
              <a:rPr lang="fr-CH" sz="1400" dirty="0" smtClean="0">
                <a:solidFill>
                  <a:srgbClr val="000000"/>
                </a:solidFill>
              </a:rPr>
              <a:t>45 ML</a:t>
            </a:r>
          </a:p>
          <a:p>
            <a:r>
              <a:rPr lang="fr-CH" sz="1400" dirty="0" smtClean="0">
                <a:solidFill>
                  <a:srgbClr val="000000"/>
                </a:solidFill>
              </a:rPr>
              <a:t>65 ML</a:t>
            </a:r>
          </a:p>
          <a:p>
            <a:r>
              <a:rPr lang="fr-CH" sz="1400" dirty="0" smtClean="0">
                <a:solidFill>
                  <a:srgbClr val="000000"/>
                </a:solidFill>
              </a:rPr>
              <a:t>200ML</a:t>
            </a:r>
            <a:endParaRPr lang="fr-CH" sz="1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5404" y="4418"/>
            <a:ext cx="1428596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temperature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3275" y="1833561"/>
            <a:ext cx="1548000" cy="795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607DE7-6DDC-434F-9288-53F9280CD393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430" y="4969493"/>
            <a:ext cx="869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adsorption lowers the SEY of as-received copper at any coverage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Emax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decreases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high coverage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62" y="820690"/>
            <a:ext cx="5779259" cy="378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0232" y="237476"/>
            <a:ext cx="5015091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Condensed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layers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 on OFE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copper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1771" y="353269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6K</a:t>
            </a:r>
            <a:endParaRPr lang="fr-CH" dirty="0"/>
          </a:p>
        </p:txBody>
      </p:sp>
      <p:sp>
        <p:nvSpPr>
          <p:cNvPr id="8" name="TextBox 7"/>
          <p:cNvSpPr txBox="1"/>
          <p:nvPr/>
        </p:nvSpPr>
        <p:spPr>
          <a:xfrm>
            <a:off x="7715404" y="4418"/>
            <a:ext cx="1428596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temperature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79776" y="1136260"/>
            <a:ext cx="504748" cy="1901952"/>
          </a:xfrm>
          <a:custGeom>
            <a:avLst/>
            <a:gdLst>
              <a:gd name="connsiteX0" fmla="*/ 351129 w 504748"/>
              <a:gd name="connsiteY0" fmla="*/ 0 h 1901952"/>
              <a:gd name="connsiteX1" fmla="*/ 358444 w 504748"/>
              <a:gd name="connsiteY1" fmla="*/ 402336 h 1901952"/>
              <a:gd name="connsiteX2" fmla="*/ 416966 w 504748"/>
              <a:gd name="connsiteY2" fmla="*/ 753465 h 1901952"/>
              <a:gd name="connsiteX3" fmla="*/ 504748 w 504748"/>
              <a:gd name="connsiteY3" fmla="*/ 1484985 h 1901952"/>
              <a:gd name="connsiteX4" fmla="*/ 343814 w 504748"/>
              <a:gd name="connsiteY4" fmla="*/ 1901952 h 1901952"/>
              <a:gd name="connsiteX5" fmla="*/ 0 w 504748"/>
              <a:gd name="connsiteY5" fmla="*/ 1872691 h 190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" h="1901952">
                <a:moveTo>
                  <a:pt x="351129" y="0"/>
                </a:moveTo>
                <a:lnTo>
                  <a:pt x="358444" y="402336"/>
                </a:lnTo>
                <a:lnTo>
                  <a:pt x="416966" y="753465"/>
                </a:lnTo>
                <a:lnTo>
                  <a:pt x="504748" y="1484985"/>
                </a:lnTo>
                <a:lnTo>
                  <a:pt x="343814" y="1901952"/>
                </a:lnTo>
                <a:lnTo>
                  <a:pt x="0" y="1872691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reeform 10"/>
          <p:cNvSpPr/>
          <p:nvPr/>
        </p:nvSpPr>
        <p:spPr>
          <a:xfrm>
            <a:off x="2768803" y="2335952"/>
            <a:ext cx="21945" cy="665684"/>
          </a:xfrm>
          <a:custGeom>
            <a:avLst/>
            <a:gdLst>
              <a:gd name="connsiteX0" fmla="*/ 21945 w 21945"/>
              <a:gd name="connsiteY0" fmla="*/ 665684 h 665684"/>
              <a:gd name="connsiteX1" fmla="*/ 0 w 21945"/>
              <a:gd name="connsiteY1" fmla="*/ 402336 h 665684"/>
              <a:gd name="connsiteX2" fmla="*/ 0 w 21945"/>
              <a:gd name="connsiteY2" fmla="*/ 95098 h 665684"/>
              <a:gd name="connsiteX3" fmla="*/ 14630 w 21945"/>
              <a:gd name="connsiteY3" fmla="*/ 0 h 665684"/>
              <a:gd name="connsiteX4" fmla="*/ 14630 w 21945"/>
              <a:gd name="connsiteY4" fmla="*/ 0 h 6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" h="665684">
                <a:moveTo>
                  <a:pt x="21945" y="665684"/>
                </a:moveTo>
                <a:lnTo>
                  <a:pt x="0" y="402336"/>
                </a:lnTo>
                <a:lnTo>
                  <a:pt x="0" y="95098"/>
                </a:lnTo>
                <a:lnTo>
                  <a:pt x="14630" y="0"/>
                </a:lnTo>
                <a:lnTo>
                  <a:pt x="14630" y="0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7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12112DE-D96A-423B-9547-1D4F64283A6A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" y="1149887"/>
            <a:ext cx="5001532" cy="397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3845" y="1630975"/>
            <a:ext cx="345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monotonic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CO and Cu SEY 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845" y="3135104"/>
            <a:ext cx="3243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Saturation at 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25ML,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coverage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 </a:t>
            </a:r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smaller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escape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depth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/>
            </a:endParaRP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404" y="855543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accent1">
                    <a:lumMod val="10000"/>
                  </a:schemeClr>
                </a:solidFill>
              </a:rPr>
              <a:t>Cumulative CO physisorption on Cu OFE</a:t>
            </a:r>
            <a:endParaRPr lang="fr-CH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0260" y="39829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6K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368862" y="5372577"/>
            <a:ext cx="735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SEY of CO is the lowest compared to H</a:t>
            </a:r>
            <a:r>
              <a:rPr lang="en-GB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, CO</a:t>
            </a:r>
            <a:r>
              <a:rPr lang="en-GB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CH</a:t>
            </a:r>
            <a:r>
              <a:rPr lang="en-GB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</a:t>
            </a:r>
            <a:r>
              <a:rPr lang="en-GB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GB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0232" y="142880"/>
            <a:ext cx="5015091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Condensed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layers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 on OFE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copper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404" y="4418"/>
            <a:ext cx="1428596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temperature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CCD76F6-25EF-4188-BC1A-4F40B6058DE4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12" y="2916395"/>
            <a:ext cx="8107444" cy="3232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094" y="384893"/>
            <a:ext cx="73787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primary energy: motivation for the measurements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847" y="1092232"/>
            <a:ext cx="7861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 influences the  e-cloud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threshold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 for LHC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arcs, 72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bpi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288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bpi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nominal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intensity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8129" y="3317479"/>
            <a:ext cx="270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</a:t>
            </a:r>
            <a:r>
              <a:rPr lang="en-GB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G.Iadarola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PhD Thesis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489" y="3528238"/>
            <a:ext cx="270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</a:t>
            </a:r>
            <a:r>
              <a:rPr lang="en-GB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G.Iadarola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PhD Thesis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4142" y="586635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endParaRPr lang="fr-CH" sz="1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3072" y="5765632"/>
            <a:ext cx="6815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fr-CH" sz="14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endParaRPr lang="fr-CH" sz="14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112" y="2952980"/>
            <a:ext cx="4053722" cy="319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3" name="Group 12"/>
          <p:cNvGrpSpPr/>
          <p:nvPr/>
        </p:nvGrpSpPr>
        <p:grpSpPr>
          <a:xfrm>
            <a:off x="363508" y="3119235"/>
            <a:ext cx="3641697" cy="2689529"/>
            <a:chOff x="4572000" y="739470"/>
            <a:chExt cx="3641697" cy="26895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6355" t="3749" r="7019" b="8014"/>
            <a:stretch/>
          </p:blipFill>
          <p:spPr>
            <a:xfrm>
              <a:off x="4572000" y="739470"/>
              <a:ext cx="3641697" cy="26895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68129" y="922204"/>
              <a:ext cx="2701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Courtesy </a:t>
              </a:r>
              <a:r>
                <a:rPr lang="en-GB" sz="12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G.Iadarola</a:t>
              </a:r>
              <a:r>
                <a:rPr lang="en-GB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PhD Thesis</a:t>
              </a:r>
              <a:endParaRPr lang="en-GB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54973" y="2193902"/>
              <a:ext cx="388668" cy="154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09649" y="2374711"/>
              <a:ext cx="241171" cy="322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64736" y="2380800"/>
              <a:ext cx="241171" cy="274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41058" y="2631367"/>
              <a:ext cx="287074" cy="95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77776" y="2538032"/>
              <a:ext cx="591734" cy="1410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V="1">
            <a:off x="1484166" y="4573667"/>
            <a:ext cx="5224978" cy="3864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84142" y="3900318"/>
            <a:ext cx="3085030" cy="17342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20" y="2060864"/>
            <a:ext cx="2775911" cy="8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87" y="2032109"/>
            <a:ext cx="2295602" cy="88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9637" y="2308184"/>
            <a:ext cx="19672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accent6"/>
                </a:solidFill>
              </a:rPr>
              <a:t>SEY= </a:t>
            </a:r>
            <a:r>
              <a:rPr lang="fr-CH" dirty="0" smtClean="0">
                <a:solidFill>
                  <a:schemeClr val="accent6"/>
                </a:solidFill>
                <a:sym typeface="Symbol"/>
              </a:rPr>
              <a:t></a:t>
            </a:r>
            <a:r>
              <a:rPr lang="fr-CH" sz="1100" dirty="0" err="1" smtClean="0">
                <a:solidFill>
                  <a:schemeClr val="accent6"/>
                </a:solidFill>
                <a:sym typeface="Symbol"/>
              </a:rPr>
              <a:t>elas</a:t>
            </a:r>
            <a:r>
              <a:rPr lang="fr-CH" dirty="0" smtClean="0">
                <a:solidFill>
                  <a:schemeClr val="accent6"/>
                </a:solidFill>
                <a:sym typeface="Symbol"/>
              </a:rPr>
              <a:t>  + </a:t>
            </a:r>
            <a:r>
              <a:rPr lang="fr-CH" sz="1100" dirty="0" err="1" smtClean="0">
                <a:solidFill>
                  <a:schemeClr val="accent6"/>
                </a:solidFill>
                <a:sym typeface="Symbol"/>
              </a:rPr>
              <a:t>true</a:t>
            </a:r>
            <a:endParaRPr lang="fr-CH" dirty="0">
              <a:solidFill>
                <a:schemeClr val="accent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03608" y="5655063"/>
            <a:ext cx="154241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200" dirty="0" err="1" smtClean="0">
                <a:solidFill>
                  <a:schemeClr val="accent6">
                    <a:lumMod val="50000"/>
                  </a:schemeClr>
                </a:solidFill>
              </a:rPr>
              <a:t>Primary</a:t>
            </a:r>
            <a:r>
              <a:rPr lang="fr-CH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CH" sz="1200" dirty="0" err="1" smtClean="0">
                <a:solidFill>
                  <a:schemeClr val="accent6">
                    <a:lumMod val="50000"/>
                  </a:schemeClr>
                </a:solidFill>
              </a:rPr>
              <a:t>energy</a:t>
            </a:r>
            <a:r>
              <a:rPr lang="fr-CH" sz="1200" dirty="0" smtClean="0">
                <a:solidFill>
                  <a:schemeClr val="accent6">
                    <a:lumMod val="50000"/>
                  </a:schemeClr>
                </a:solidFill>
              </a:rPr>
              <a:t> [eV]</a:t>
            </a:r>
            <a:endParaRPr lang="fr-CH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8176" y="4728260"/>
            <a:ext cx="768305" cy="124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39716" y="4391233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C000"/>
                </a:solidFill>
              </a:rPr>
              <a:t>R</a:t>
            </a:r>
            <a:r>
              <a:rPr lang="fr-CH" sz="1100" dirty="0" smtClean="0">
                <a:solidFill>
                  <a:srgbClr val="FFC000"/>
                </a:solidFill>
              </a:rPr>
              <a:t>0</a:t>
            </a:r>
            <a:endParaRPr lang="fr-CH" dirty="0">
              <a:solidFill>
                <a:srgbClr val="FFC000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92457" y="-4622"/>
            <a:ext cx="9541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Low</a:t>
            </a:r>
            <a:r>
              <a:rPr lang="fr-CH" dirty="0" smtClean="0">
                <a:solidFill>
                  <a:schemeClr val="tx1">
                    <a:lumMod val="75000"/>
                  </a:schemeClr>
                </a:solidFill>
              </a:rPr>
              <a:t> Ep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5" y="1506704"/>
            <a:ext cx="5876296" cy="439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AE5D6D-8961-4A10-9C0D-6F7C303DF0D2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4344" y="232013"/>
            <a:ext cx="652381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SEY at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909" y="710594"/>
            <a:ext cx="894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by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retarding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(-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sacrifying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angular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accuracy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3839" y="1138493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Polycrystalline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copper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2457" y="-4622"/>
            <a:ext cx="9541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Low</a:t>
            </a:r>
            <a:r>
              <a:rPr lang="fr-CH" dirty="0" smtClean="0">
                <a:solidFill>
                  <a:schemeClr val="tx1">
                    <a:lumMod val="75000"/>
                  </a:schemeClr>
                </a:solidFill>
              </a:rPr>
              <a:t> Ep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06" y="1507825"/>
            <a:ext cx="4171192" cy="431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5454839" y="2825569"/>
            <a:ext cx="0" cy="350375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88001" y="3348979"/>
            <a:ext cx="0" cy="2980341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70090" y="1811538"/>
            <a:ext cx="11875" cy="4354731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80411" y="1832804"/>
            <a:ext cx="25997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Cimino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al, Phys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Rev. ST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Accel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Beams 18,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051002, 2015 </a:t>
            </a:r>
            <a:endParaRPr lang="fr-CH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8646 0.1025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23034E-6 L -0.2132 -0.20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100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BC5E7A-6350-4CB7-ABA3-1E10294DD1A6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5021" y="5221996"/>
            <a:ext cx="7949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get a meaningful energy scale one must take into account the difference of WF between gun and sample and a possible error in gun voltage. Calibrate by a sample with known 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1626" y="207174"/>
            <a:ext cx="47836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97924" y="3374341"/>
            <a:ext cx="73364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97924" y="3950748"/>
            <a:ext cx="823097" cy="553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4673400" y="3758028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CH" sz="2000" baseline="-25000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fr-CH" sz="2000" baseline="30000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endParaRPr lang="fr-CH" sz="2000" baseline="30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297924" y="3081402"/>
            <a:ext cx="0" cy="133765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8"/>
          <a:stretch/>
        </p:blipFill>
        <p:spPr bwMode="auto">
          <a:xfrm>
            <a:off x="351762" y="634656"/>
            <a:ext cx="4306875" cy="464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2107" y="4559189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Vgun</a:t>
            </a:r>
            <a:r>
              <a:rPr lang="fr-CH" dirty="0" smtClean="0"/>
              <a:t>=0</a:t>
            </a:r>
            <a:endParaRPr lang="fr-CH" dirty="0"/>
          </a:p>
        </p:txBody>
      </p:sp>
      <p:grpSp>
        <p:nvGrpSpPr>
          <p:cNvPr id="16" name="Group 15"/>
          <p:cNvGrpSpPr/>
          <p:nvPr/>
        </p:nvGrpSpPr>
        <p:grpSpPr>
          <a:xfrm>
            <a:off x="7049379" y="3458174"/>
            <a:ext cx="1256920" cy="1045582"/>
            <a:chOff x="7075257" y="3731134"/>
            <a:chExt cx="1256920" cy="1045582"/>
          </a:xfrm>
        </p:grpSpPr>
        <p:sp>
          <p:nvSpPr>
            <p:cNvPr id="32" name="Freeform 31"/>
            <p:cNvSpPr/>
            <p:nvPr/>
          </p:nvSpPr>
          <p:spPr>
            <a:xfrm>
              <a:off x="7124339" y="3755791"/>
              <a:ext cx="692150" cy="1020925"/>
            </a:xfrm>
            <a:custGeom>
              <a:avLst/>
              <a:gdLst>
                <a:gd name="connsiteX0" fmla="*/ 0 w 692150"/>
                <a:gd name="connsiteY0" fmla="*/ 882650 h 882650"/>
                <a:gd name="connsiteX1" fmla="*/ 0 w 692150"/>
                <a:gd name="connsiteY1" fmla="*/ 819150 h 882650"/>
                <a:gd name="connsiteX2" fmla="*/ 9525 w 692150"/>
                <a:gd name="connsiteY2" fmla="*/ 730250 h 882650"/>
                <a:gd name="connsiteX3" fmla="*/ 25400 w 692150"/>
                <a:gd name="connsiteY3" fmla="*/ 666750 h 882650"/>
                <a:gd name="connsiteX4" fmla="*/ 44450 w 692150"/>
                <a:gd name="connsiteY4" fmla="*/ 615950 h 882650"/>
                <a:gd name="connsiteX5" fmla="*/ 95250 w 692150"/>
                <a:gd name="connsiteY5" fmla="*/ 546100 h 882650"/>
                <a:gd name="connsiteX6" fmla="*/ 171450 w 692150"/>
                <a:gd name="connsiteY6" fmla="*/ 511175 h 882650"/>
                <a:gd name="connsiteX7" fmla="*/ 231775 w 692150"/>
                <a:gd name="connsiteY7" fmla="*/ 476250 h 882650"/>
                <a:gd name="connsiteX8" fmla="*/ 346075 w 692150"/>
                <a:gd name="connsiteY8" fmla="*/ 415925 h 882650"/>
                <a:gd name="connsiteX9" fmla="*/ 463550 w 692150"/>
                <a:gd name="connsiteY9" fmla="*/ 371475 h 882650"/>
                <a:gd name="connsiteX10" fmla="*/ 514350 w 692150"/>
                <a:gd name="connsiteY10" fmla="*/ 346075 h 882650"/>
                <a:gd name="connsiteX11" fmla="*/ 581025 w 692150"/>
                <a:gd name="connsiteY11" fmla="*/ 298450 h 882650"/>
                <a:gd name="connsiteX12" fmla="*/ 622300 w 692150"/>
                <a:gd name="connsiteY12" fmla="*/ 266700 h 882650"/>
                <a:gd name="connsiteX13" fmla="*/ 673100 w 692150"/>
                <a:gd name="connsiteY13" fmla="*/ 158750 h 882650"/>
                <a:gd name="connsiteX14" fmla="*/ 682625 w 692150"/>
                <a:gd name="connsiteY14" fmla="*/ 114300 h 882650"/>
                <a:gd name="connsiteX15" fmla="*/ 685800 w 692150"/>
                <a:gd name="connsiteY15" fmla="*/ 57150 h 882650"/>
                <a:gd name="connsiteX16" fmla="*/ 685800 w 692150"/>
                <a:gd name="connsiteY16" fmla="*/ 0 h 882650"/>
                <a:gd name="connsiteX17" fmla="*/ 692150 w 692150"/>
                <a:gd name="connsiteY17" fmla="*/ 873125 h 882650"/>
                <a:gd name="connsiteX18" fmla="*/ 0 w 692150"/>
                <a:gd name="connsiteY18" fmla="*/ 882650 h 88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92150" h="882650">
                  <a:moveTo>
                    <a:pt x="0" y="882650"/>
                  </a:moveTo>
                  <a:lnTo>
                    <a:pt x="0" y="819150"/>
                  </a:lnTo>
                  <a:lnTo>
                    <a:pt x="9525" y="730250"/>
                  </a:lnTo>
                  <a:lnTo>
                    <a:pt x="25400" y="666750"/>
                  </a:lnTo>
                  <a:lnTo>
                    <a:pt x="44450" y="615950"/>
                  </a:lnTo>
                  <a:lnTo>
                    <a:pt x="95250" y="546100"/>
                  </a:lnTo>
                  <a:lnTo>
                    <a:pt x="171450" y="511175"/>
                  </a:lnTo>
                  <a:lnTo>
                    <a:pt x="231775" y="476250"/>
                  </a:lnTo>
                  <a:lnTo>
                    <a:pt x="346075" y="415925"/>
                  </a:lnTo>
                  <a:lnTo>
                    <a:pt x="463550" y="371475"/>
                  </a:lnTo>
                  <a:lnTo>
                    <a:pt x="514350" y="346075"/>
                  </a:lnTo>
                  <a:lnTo>
                    <a:pt x="581025" y="298450"/>
                  </a:lnTo>
                  <a:lnTo>
                    <a:pt x="622300" y="266700"/>
                  </a:lnTo>
                  <a:lnTo>
                    <a:pt x="673100" y="158750"/>
                  </a:lnTo>
                  <a:lnTo>
                    <a:pt x="682625" y="114300"/>
                  </a:lnTo>
                  <a:lnTo>
                    <a:pt x="685800" y="57150"/>
                  </a:lnTo>
                  <a:lnTo>
                    <a:pt x="685800" y="0"/>
                  </a:lnTo>
                  <a:cubicBezTo>
                    <a:pt x="687917" y="291042"/>
                    <a:pt x="690033" y="582083"/>
                    <a:pt x="692150" y="873125"/>
                  </a:cubicBezTo>
                  <a:lnTo>
                    <a:pt x="0" y="88265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075257" y="4035035"/>
              <a:ext cx="733647" cy="0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826910" y="4070356"/>
              <a:ext cx="505267" cy="462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 err="1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</a:t>
              </a:r>
              <a:r>
                <a:rPr lang="fr-CH" sz="2000" baseline="-25000" dirty="0" err="1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</a:t>
              </a:r>
              <a:r>
                <a:rPr lang="fr-CH" sz="2000" baseline="30000" dirty="0" err="1" smtClean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</a:t>
              </a:r>
              <a:endParaRPr lang="fr-CH" sz="2000" baseline="-25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093071" y="4234040"/>
              <a:ext cx="887820" cy="0"/>
            </a:xfrm>
            <a:prstGeom prst="line">
              <a:avLst/>
            </a:prstGeom>
            <a:ln>
              <a:solidFill>
                <a:srgbClr val="FF0066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7126746" y="4238852"/>
              <a:ext cx="351693" cy="511390"/>
            </a:xfrm>
            <a:custGeom>
              <a:avLst/>
              <a:gdLst>
                <a:gd name="connsiteX0" fmla="*/ 0 w 351693"/>
                <a:gd name="connsiteY0" fmla="*/ 442127 h 442127"/>
                <a:gd name="connsiteX1" fmla="*/ 60291 w 351693"/>
                <a:gd name="connsiteY1" fmla="*/ 170822 h 442127"/>
                <a:gd name="connsiteX2" fmla="*/ 351693 w 351693"/>
                <a:gd name="connsiteY2" fmla="*/ 0 h 4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93" h="442127">
                  <a:moveTo>
                    <a:pt x="0" y="442127"/>
                  </a:moveTo>
                  <a:cubicBezTo>
                    <a:pt x="838" y="343318"/>
                    <a:pt x="1676" y="244510"/>
                    <a:pt x="60291" y="170822"/>
                  </a:cubicBezTo>
                  <a:cubicBezTo>
                    <a:pt x="118907" y="97134"/>
                    <a:pt x="235300" y="48567"/>
                    <a:pt x="351693" y="0"/>
                  </a:cubicBezTo>
                </a:path>
              </a:pathLst>
            </a:custGeom>
            <a:noFill/>
            <a:ln>
              <a:solidFill>
                <a:srgbClr val="CC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6" name="Freeform 35"/>
            <p:cNvSpPr/>
            <p:nvPr/>
          </p:nvSpPr>
          <p:spPr>
            <a:xfrm flipH="1" flipV="1">
              <a:off x="7459895" y="3731134"/>
              <a:ext cx="351693" cy="511390"/>
            </a:xfrm>
            <a:custGeom>
              <a:avLst/>
              <a:gdLst>
                <a:gd name="connsiteX0" fmla="*/ 0 w 351693"/>
                <a:gd name="connsiteY0" fmla="*/ 442127 h 442127"/>
                <a:gd name="connsiteX1" fmla="*/ 60291 w 351693"/>
                <a:gd name="connsiteY1" fmla="*/ 170822 h 442127"/>
                <a:gd name="connsiteX2" fmla="*/ 351693 w 351693"/>
                <a:gd name="connsiteY2" fmla="*/ 0 h 4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693" h="442127">
                  <a:moveTo>
                    <a:pt x="0" y="442127"/>
                  </a:moveTo>
                  <a:cubicBezTo>
                    <a:pt x="838" y="343318"/>
                    <a:pt x="1676" y="244510"/>
                    <a:pt x="60291" y="170822"/>
                  </a:cubicBezTo>
                  <a:cubicBezTo>
                    <a:pt x="118907" y="97134"/>
                    <a:pt x="235300" y="48567"/>
                    <a:pt x="351693" y="0"/>
                  </a:cubicBezTo>
                </a:path>
              </a:pathLst>
            </a:custGeom>
            <a:noFill/>
            <a:ln>
              <a:solidFill>
                <a:srgbClr val="CC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>
            <a:off x="6506080" y="3720692"/>
            <a:ext cx="580317" cy="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48316" y="960417"/>
            <a:ext cx="218045" cy="3598772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6" name="Group 25"/>
          <p:cNvGrpSpPr/>
          <p:nvPr/>
        </p:nvGrpSpPr>
        <p:grpSpPr>
          <a:xfrm>
            <a:off x="6932107" y="555540"/>
            <a:ext cx="1558320" cy="4352400"/>
            <a:chOff x="8012258" y="849262"/>
            <a:chExt cx="1558320" cy="4352400"/>
          </a:xfrm>
        </p:grpSpPr>
        <p:sp>
          <p:nvSpPr>
            <p:cNvPr id="22" name="Rectangle 21"/>
            <p:cNvSpPr/>
            <p:nvPr/>
          </p:nvSpPr>
          <p:spPr>
            <a:xfrm>
              <a:off x="8054882" y="849262"/>
              <a:ext cx="1515696" cy="2733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12258" y="4832330"/>
              <a:ext cx="14606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 smtClean="0"/>
                <a:t>Vgun</a:t>
              </a:r>
              <a:r>
                <a:rPr lang="fr-CH" dirty="0" smtClean="0"/>
                <a:t>= 0.5 V</a:t>
              </a:r>
              <a:endParaRPr lang="fr-CH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130389" y="3525800"/>
              <a:ext cx="1256920" cy="1045582"/>
              <a:chOff x="7075257" y="3731134"/>
              <a:chExt cx="1256920" cy="1045582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7124339" y="3755791"/>
                <a:ext cx="692150" cy="1020925"/>
              </a:xfrm>
              <a:custGeom>
                <a:avLst/>
                <a:gdLst>
                  <a:gd name="connsiteX0" fmla="*/ 0 w 692150"/>
                  <a:gd name="connsiteY0" fmla="*/ 882650 h 882650"/>
                  <a:gd name="connsiteX1" fmla="*/ 0 w 692150"/>
                  <a:gd name="connsiteY1" fmla="*/ 819150 h 882650"/>
                  <a:gd name="connsiteX2" fmla="*/ 9525 w 692150"/>
                  <a:gd name="connsiteY2" fmla="*/ 730250 h 882650"/>
                  <a:gd name="connsiteX3" fmla="*/ 25400 w 692150"/>
                  <a:gd name="connsiteY3" fmla="*/ 666750 h 882650"/>
                  <a:gd name="connsiteX4" fmla="*/ 44450 w 692150"/>
                  <a:gd name="connsiteY4" fmla="*/ 615950 h 882650"/>
                  <a:gd name="connsiteX5" fmla="*/ 95250 w 692150"/>
                  <a:gd name="connsiteY5" fmla="*/ 546100 h 882650"/>
                  <a:gd name="connsiteX6" fmla="*/ 171450 w 692150"/>
                  <a:gd name="connsiteY6" fmla="*/ 511175 h 882650"/>
                  <a:gd name="connsiteX7" fmla="*/ 231775 w 692150"/>
                  <a:gd name="connsiteY7" fmla="*/ 476250 h 882650"/>
                  <a:gd name="connsiteX8" fmla="*/ 346075 w 692150"/>
                  <a:gd name="connsiteY8" fmla="*/ 415925 h 882650"/>
                  <a:gd name="connsiteX9" fmla="*/ 463550 w 692150"/>
                  <a:gd name="connsiteY9" fmla="*/ 371475 h 882650"/>
                  <a:gd name="connsiteX10" fmla="*/ 514350 w 692150"/>
                  <a:gd name="connsiteY10" fmla="*/ 346075 h 882650"/>
                  <a:gd name="connsiteX11" fmla="*/ 581025 w 692150"/>
                  <a:gd name="connsiteY11" fmla="*/ 298450 h 882650"/>
                  <a:gd name="connsiteX12" fmla="*/ 622300 w 692150"/>
                  <a:gd name="connsiteY12" fmla="*/ 266700 h 882650"/>
                  <a:gd name="connsiteX13" fmla="*/ 673100 w 692150"/>
                  <a:gd name="connsiteY13" fmla="*/ 158750 h 882650"/>
                  <a:gd name="connsiteX14" fmla="*/ 682625 w 692150"/>
                  <a:gd name="connsiteY14" fmla="*/ 114300 h 882650"/>
                  <a:gd name="connsiteX15" fmla="*/ 685800 w 692150"/>
                  <a:gd name="connsiteY15" fmla="*/ 57150 h 882650"/>
                  <a:gd name="connsiteX16" fmla="*/ 685800 w 692150"/>
                  <a:gd name="connsiteY16" fmla="*/ 0 h 882650"/>
                  <a:gd name="connsiteX17" fmla="*/ 692150 w 692150"/>
                  <a:gd name="connsiteY17" fmla="*/ 873125 h 882650"/>
                  <a:gd name="connsiteX18" fmla="*/ 0 w 692150"/>
                  <a:gd name="connsiteY18" fmla="*/ 88265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2150" h="882650">
                    <a:moveTo>
                      <a:pt x="0" y="882650"/>
                    </a:moveTo>
                    <a:lnTo>
                      <a:pt x="0" y="819150"/>
                    </a:lnTo>
                    <a:lnTo>
                      <a:pt x="9525" y="730250"/>
                    </a:lnTo>
                    <a:lnTo>
                      <a:pt x="25400" y="666750"/>
                    </a:lnTo>
                    <a:lnTo>
                      <a:pt x="44450" y="615950"/>
                    </a:lnTo>
                    <a:lnTo>
                      <a:pt x="95250" y="546100"/>
                    </a:lnTo>
                    <a:lnTo>
                      <a:pt x="171450" y="511175"/>
                    </a:lnTo>
                    <a:lnTo>
                      <a:pt x="231775" y="476250"/>
                    </a:lnTo>
                    <a:lnTo>
                      <a:pt x="346075" y="415925"/>
                    </a:lnTo>
                    <a:lnTo>
                      <a:pt x="463550" y="371475"/>
                    </a:lnTo>
                    <a:lnTo>
                      <a:pt x="514350" y="346075"/>
                    </a:lnTo>
                    <a:lnTo>
                      <a:pt x="581025" y="298450"/>
                    </a:lnTo>
                    <a:lnTo>
                      <a:pt x="622300" y="266700"/>
                    </a:lnTo>
                    <a:lnTo>
                      <a:pt x="673100" y="158750"/>
                    </a:lnTo>
                    <a:lnTo>
                      <a:pt x="682625" y="114300"/>
                    </a:lnTo>
                    <a:lnTo>
                      <a:pt x="685800" y="57150"/>
                    </a:lnTo>
                    <a:lnTo>
                      <a:pt x="685800" y="0"/>
                    </a:lnTo>
                    <a:cubicBezTo>
                      <a:pt x="687917" y="291042"/>
                      <a:pt x="690033" y="582083"/>
                      <a:pt x="692150" y="873125"/>
                    </a:cubicBezTo>
                    <a:lnTo>
                      <a:pt x="0" y="8826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7075257" y="4035035"/>
                <a:ext cx="73364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7826910" y="4006558"/>
                <a:ext cx="505267" cy="462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000" dirty="0" err="1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</a:t>
                </a:r>
                <a:r>
                  <a:rPr lang="fr-CH" sz="2000" baseline="-25000" dirty="0" err="1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r>
                  <a:rPr lang="fr-CH" sz="2000" baseline="30000" dirty="0" err="1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endParaRPr lang="fr-CH" sz="2000" baseline="-250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7093071" y="4234040"/>
                <a:ext cx="887820" cy="0"/>
              </a:xfrm>
              <a:prstGeom prst="line">
                <a:avLst/>
              </a:prstGeom>
              <a:ln>
                <a:solidFill>
                  <a:srgbClr val="FF0066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>
                <a:off x="7126746" y="4238852"/>
                <a:ext cx="351693" cy="511390"/>
              </a:xfrm>
              <a:custGeom>
                <a:avLst/>
                <a:gdLst>
                  <a:gd name="connsiteX0" fmla="*/ 0 w 351693"/>
                  <a:gd name="connsiteY0" fmla="*/ 442127 h 442127"/>
                  <a:gd name="connsiteX1" fmla="*/ 60291 w 351693"/>
                  <a:gd name="connsiteY1" fmla="*/ 170822 h 442127"/>
                  <a:gd name="connsiteX2" fmla="*/ 351693 w 351693"/>
                  <a:gd name="connsiteY2" fmla="*/ 0 h 4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693" h="442127">
                    <a:moveTo>
                      <a:pt x="0" y="442127"/>
                    </a:moveTo>
                    <a:cubicBezTo>
                      <a:pt x="838" y="343318"/>
                      <a:pt x="1676" y="244510"/>
                      <a:pt x="60291" y="170822"/>
                    </a:cubicBezTo>
                    <a:cubicBezTo>
                      <a:pt x="118907" y="97134"/>
                      <a:pt x="235300" y="48567"/>
                      <a:pt x="351693" y="0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 flipV="1">
                <a:off x="7459895" y="3731134"/>
                <a:ext cx="351693" cy="511390"/>
              </a:xfrm>
              <a:custGeom>
                <a:avLst/>
                <a:gdLst>
                  <a:gd name="connsiteX0" fmla="*/ 0 w 351693"/>
                  <a:gd name="connsiteY0" fmla="*/ 442127 h 442127"/>
                  <a:gd name="connsiteX1" fmla="*/ 60291 w 351693"/>
                  <a:gd name="connsiteY1" fmla="*/ 170822 h 442127"/>
                  <a:gd name="connsiteX2" fmla="*/ 351693 w 351693"/>
                  <a:gd name="connsiteY2" fmla="*/ 0 h 4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693" h="442127">
                    <a:moveTo>
                      <a:pt x="0" y="442127"/>
                    </a:moveTo>
                    <a:cubicBezTo>
                      <a:pt x="838" y="343318"/>
                      <a:pt x="1676" y="244510"/>
                      <a:pt x="60291" y="170822"/>
                    </a:cubicBezTo>
                    <a:cubicBezTo>
                      <a:pt x="118907" y="97134"/>
                      <a:pt x="235300" y="48567"/>
                      <a:pt x="351693" y="0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1366361" y="964943"/>
            <a:ext cx="61138" cy="3598772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9" name="Group 28"/>
          <p:cNvGrpSpPr/>
          <p:nvPr/>
        </p:nvGrpSpPr>
        <p:grpSpPr>
          <a:xfrm>
            <a:off x="6938469" y="2214934"/>
            <a:ext cx="1524830" cy="2733835"/>
            <a:chOff x="6950344" y="313527"/>
            <a:chExt cx="1524830" cy="2733835"/>
          </a:xfrm>
        </p:grpSpPr>
        <p:sp>
          <p:nvSpPr>
            <p:cNvPr id="61" name="Rectangle 60"/>
            <p:cNvSpPr/>
            <p:nvPr/>
          </p:nvSpPr>
          <p:spPr>
            <a:xfrm>
              <a:off x="6959478" y="313527"/>
              <a:ext cx="1515696" cy="2733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50344" y="2638093"/>
              <a:ext cx="14606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 smtClean="0"/>
                <a:t>Vgun</a:t>
              </a:r>
              <a:r>
                <a:rPr lang="fr-CH" dirty="0" smtClean="0"/>
                <a:t>= 0.8 V</a:t>
              </a:r>
              <a:endParaRPr lang="fr-CH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044864" y="1171301"/>
              <a:ext cx="1256920" cy="1045582"/>
              <a:chOff x="7075257" y="3731134"/>
              <a:chExt cx="1256920" cy="104558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7124339" y="3755791"/>
                <a:ext cx="692150" cy="1020925"/>
              </a:xfrm>
              <a:custGeom>
                <a:avLst/>
                <a:gdLst>
                  <a:gd name="connsiteX0" fmla="*/ 0 w 692150"/>
                  <a:gd name="connsiteY0" fmla="*/ 882650 h 882650"/>
                  <a:gd name="connsiteX1" fmla="*/ 0 w 692150"/>
                  <a:gd name="connsiteY1" fmla="*/ 819150 h 882650"/>
                  <a:gd name="connsiteX2" fmla="*/ 9525 w 692150"/>
                  <a:gd name="connsiteY2" fmla="*/ 730250 h 882650"/>
                  <a:gd name="connsiteX3" fmla="*/ 25400 w 692150"/>
                  <a:gd name="connsiteY3" fmla="*/ 666750 h 882650"/>
                  <a:gd name="connsiteX4" fmla="*/ 44450 w 692150"/>
                  <a:gd name="connsiteY4" fmla="*/ 615950 h 882650"/>
                  <a:gd name="connsiteX5" fmla="*/ 95250 w 692150"/>
                  <a:gd name="connsiteY5" fmla="*/ 546100 h 882650"/>
                  <a:gd name="connsiteX6" fmla="*/ 171450 w 692150"/>
                  <a:gd name="connsiteY6" fmla="*/ 511175 h 882650"/>
                  <a:gd name="connsiteX7" fmla="*/ 231775 w 692150"/>
                  <a:gd name="connsiteY7" fmla="*/ 476250 h 882650"/>
                  <a:gd name="connsiteX8" fmla="*/ 346075 w 692150"/>
                  <a:gd name="connsiteY8" fmla="*/ 415925 h 882650"/>
                  <a:gd name="connsiteX9" fmla="*/ 463550 w 692150"/>
                  <a:gd name="connsiteY9" fmla="*/ 371475 h 882650"/>
                  <a:gd name="connsiteX10" fmla="*/ 514350 w 692150"/>
                  <a:gd name="connsiteY10" fmla="*/ 346075 h 882650"/>
                  <a:gd name="connsiteX11" fmla="*/ 581025 w 692150"/>
                  <a:gd name="connsiteY11" fmla="*/ 298450 h 882650"/>
                  <a:gd name="connsiteX12" fmla="*/ 622300 w 692150"/>
                  <a:gd name="connsiteY12" fmla="*/ 266700 h 882650"/>
                  <a:gd name="connsiteX13" fmla="*/ 673100 w 692150"/>
                  <a:gd name="connsiteY13" fmla="*/ 158750 h 882650"/>
                  <a:gd name="connsiteX14" fmla="*/ 682625 w 692150"/>
                  <a:gd name="connsiteY14" fmla="*/ 114300 h 882650"/>
                  <a:gd name="connsiteX15" fmla="*/ 685800 w 692150"/>
                  <a:gd name="connsiteY15" fmla="*/ 57150 h 882650"/>
                  <a:gd name="connsiteX16" fmla="*/ 685800 w 692150"/>
                  <a:gd name="connsiteY16" fmla="*/ 0 h 882650"/>
                  <a:gd name="connsiteX17" fmla="*/ 692150 w 692150"/>
                  <a:gd name="connsiteY17" fmla="*/ 873125 h 882650"/>
                  <a:gd name="connsiteX18" fmla="*/ 0 w 692150"/>
                  <a:gd name="connsiteY18" fmla="*/ 88265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2150" h="882650">
                    <a:moveTo>
                      <a:pt x="0" y="882650"/>
                    </a:moveTo>
                    <a:lnTo>
                      <a:pt x="0" y="819150"/>
                    </a:lnTo>
                    <a:lnTo>
                      <a:pt x="9525" y="730250"/>
                    </a:lnTo>
                    <a:lnTo>
                      <a:pt x="25400" y="666750"/>
                    </a:lnTo>
                    <a:lnTo>
                      <a:pt x="44450" y="615950"/>
                    </a:lnTo>
                    <a:lnTo>
                      <a:pt x="95250" y="546100"/>
                    </a:lnTo>
                    <a:lnTo>
                      <a:pt x="171450" y="511175"/>
                    </a:lnTo>
                    <a:lnTo>
                      <a:pt x="231775" y="476250"/>
                    </a:lnTo>
                    <a:lnTo>
                      <a:pt x="346075" y="415925"/>
                    </a:lnTo>
                    <a:lnTo>
                      <a:pt x="463550" y="371475"/>
                    </a:lnTo>
                    <a:lnTo>
                      <a:pt x="514350" y="346075"/>
                    </a:lnTo>
                    <a:lnTo>
                      <a:pt x="581025" y="298450"/>
                    </a:lnTo>
                    <a:lnTo>
                      <a:pt x="622300" y="266700"/>
                    </a:lnTo>
                    <a:lnTo>
                      <a:pt x="673100" y="158750"/>
                    </a:lnTo>
                    <a:lnTo>
                      <a:pt x="682625" y="114300"/>
                    </a:lnTo>
                    <a:lnTo>
                      <a:pt x="685800" y="57150"/>
                    </a:lnTo>
                    <a:lnTo>
                      <a:pt x="685800" y="0"/>
                    </a:lnTo>
                    <a:cubicBezTo>
                      <a:pt x="687917" y="291042"/>
                      <a:pt x="690033" y="582083"/>
                      <a:pt x="692150" y="873125"/>
                    </a:cubicBezTo>
                    <a:lnTo>
                      <a:pt x="0" y="8826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7075257" y="4035035"/>
                <a:ext cx="73364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7826910" y="3942760"/>
                <a:ext cx="505267" cy="462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000" dirty="0" err="1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</a:t>
                </a:r>
                <a:r>
                  <a:rPr lang="fr-CH" sz="2000" baseline="-25000" dirty="0" err="1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r>
                  <a:rPr lang="fr-CH" sz="2000" baseline="30000" dirty="0" err="1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endParaRPr lang="fr-CH" sz="2000" baseline="-250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7093071" y="4234040"/>
                <a:ext cx="887820" cy="0"/>
              </a:xfrm>
              <a:prstGeom prst="line">
                <a:avLst/>
              </a:prstGeom>
              <a:ln>
                <a:solidFill>
                  <a:srgbClr val="FF0066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/>
              <p:cNvSpPr/>
              <p:nvPr/>
            </p:nvSpPr>
            <p:spPr>
              <a:xfrm>
                <a:off x="7126746" y="4238852"/>
                <a:ext cx="351693" cy="511390"/>
              </a:xfrm>
              <a:custGeom>
                <a:avLst/>
                <a:gdLst>
                  <a:gd name="connsiteX0" fmla="*/ 0 w 351693"/>
                  <a:gd name="connsiteY0" fmla="*/ 442127 h 442127"/>
                  <a:gd name="connsiteX1" fmla="*/ 60291 w 351693"/>
                  <a:gd name="connsiteY1" fmla="*/ 170822 h 442127"/>
                  <a:gd name="connsiteX2" fmla="*/ 351693 w 351693"/>
                  <a:gd name="connsiteY2" fmla="*/ 0 h 4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693" h="442127">
                    <a:moveTo>
                      <a:pt x="0" y="442127"/>
                    </a:moveTo>
                    <a:cubicBezTo>
                      <a:pt x="838" y="343318"/>
                      <a:pt x="1676" y="244510"/>
                      <a:pt x="60291" y="170822"/>
                    </a:cubicBezTo>
                    <a:cubicBezTo>
                      <a:pt x="118907" y="97134"/>
                      <a:pt x="235300" y="48567"/>
                      <a:pt x="351693" y="0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 flipV="1">
                <a:off x="7459895" y="3731134"/>
                <a:ext cx="351693" cy="511390"/>
              </a:xfrm>
              <a:custGeom>
                <a:avLst/>
                <a:gdLst>
                  <a:gd name="connsiteX0" fmla="*/ 0 w 351693"/>
                  <a:gd name="connsiteY0" fmla="*/ 442127 h 442127"/>
                  <a:gd name="connsiteX1" fmla="*/ 60291 w 351693"/>
                  <a:gd name="connsiteY1" fmla="*/ 170822 h 442127"/>
                  <a:gd name="connsiteX2" fmla="*/ 351693 w 351693"/>
                  <a:gd name="connsiteY2" fmla="*/ 0 h 4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693" h="442127">
                    <a:moveTo>
                      <a:pt x="0" y="442127"/>
                    </a:moveTo>
                    <a:cubicBezTo>
                      <a:pt x="838" y="343318"/>
                      <a:pt x="1676" y="244510"/>
                      <a:pt x="60291" y="170822"/>
                    </a:cubicBezTo>
                    <a:cubicBezTo>
                      <a:pt x="118907" y="97134"/>
                      <a:pt x="235300" y="48567"/>
                      <a:pt x="351693" y="0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942740" y="2213680"/>
            <a:ext cx="1524830" cy="2733835"/>
            <a:chOff x="7331128" y="494860"/>
            <a:chExt cx="1524830" cy="2733835"/>
          </a:xfrm>
        </p:grpSpPr>
        <p:sp>
          <p:nvSpPr>
            <p:cNvPr id="72" name="Rectangle 71"/>
            <p:cNvSpPr/>
            <p:nvPr/>
          </p:nvSpPr>
          <p:spPr>
            <a:xfrm>
              <a:off x="7340262" y="494860"/>
              <a:ext cx="1515696" cy="2733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31128" y="2819426"/>
              <a:ext cx="12682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 smtClean="0"/>
                <a:t>Vgun</a:t>
              </a:r>
              <a:r>
                <a:rPr lang="fr-CH" dirty="0" smtClean="0"/>
                <a:t>= 3 V</a:t>
              </a:r>
              <a:endParaRPr lang="fr-CH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7425648" y="740188"/>
              <a:ext cx="1256920" cy="1045582"/>
              <a:chOff x="7075257" y="3731134"/>
              <a:chExt cx="1256920" cy="1045582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7124339" y="3755791"/>
                <a:ext cx="692150" cy="1020925"/>
              </a:xfrm>
              <a:custGeom>
                <a:avLst/>
                <a:gdLst>
                  <a:gd name="connsiteX0" fmla="*/ 0 w 692150"/>
                  <a:gd name="connsiteY0" fmla="*/ 882650 h 882650"/>
                  <a:gd name="connsiteX1" fmla="*/ 0 w 692150"/>
                  <a:gd name="connsiteY1" fmla="*/ 819150 h 882650"/>
                  <a:gd name="connsiteX2" fmla="*/ 9525 w 692150"/>
                  <a:gd name="connsiteY2" fmla="*/ 730250 h 882650"/>
                  <a:gd name="connsiteX3" fmla="*/ 25400 w 692150"/>
                  <a:gd name="connsiteY3" fmla="*/ 666750 h 882650"/>
                  <a:gd name="connsiteX4" fmla="*/ 44450 w 692150"/>
                  <a:gd name="connsiteY4" fmla="*/ 615950 h 882650"/>
                  <a:gd name="connsiteX5" fmla="*/ 95250 w 692150"/>
                  <a:gd name="connsiteY5" fmla="*/ 546100 h 882650"/>
                  <a:gd name="connsiteX6" fmla="*/ 171450 w 692150"/>
                  <a:gd name="connsiteY6" fmla="*/ 511175 h 882650"/>
                  <a:gd name="connsiteX7" fmla="*/ 231775 w 692150"/>
                  <a:gd name="connsiteY7" fmla="*/ 476250 h 882650"/>
                  <a:gd name="connsiteX8" fmla="*/ 346075 w 692150"/>
                  <a:gd name="connsiteY8" fmla="*/ 415925 h 882650"/>
                  <a:gd name="connsiteX9" fmla="*/ 463550 w 692150"/>
                  <a:gd name="connsiteY9" fmla="*/ 371475 h 882650"/>
                  <a:gd name="connsiteX10" fmla="*/ 514350 w 692150"/>
                  <a:gd name="connsiteY10" fmla="*/ 346075 h 882650"/>
                  <a:gd name="connsiteX11" fmla="*/ 581025 w 692150"/>
                  <a:gd name="connsiteY11" fmla="*/ 298450 h 882650"/>
                  <a:gd name="connsiteX12" fmla="*/ 622300 w 692150"/>
                  <a:gd name="connsiteY12" fmla="*/ 266700 h 882650"/>
                  <a:gd name="connsiteX13" fmla="*/ 673100 w 692150"/>
                  <a:gd name="connsiteY13" fmla="*/ 158750 h 882650"/>
                  <a:gd name="connsiteX14" fmla="*/ 682625 w 692150"/>
                  <a:gd name="connsiteY14" fmla="*/ 114300 h 882650"/>
                  <a:gd name="connsiteX15" fmla="*/ 685800 w 692150"/>
                  <a:gd name="connsiteY15" fmla="*/ 57150 h 882650"/>
                  <a:gd name="connsiteX16" fmla="*/ 685800 w 692150"/>
                  <a:gd name="connsiteY16" fmla="*/ 0 h 882650"/>
                  <a:gd name="connsiteX17" fmla="*/ 692150 w 692150"/>
                  <a:gd name="connsiteY17" fmla="*/ 873125 h 882650"/>
                  <a:gd name="connsiteX18" fmla="*/ 0 w 692150"/>
                  <a:gd name="connsiteY18" fmla="*/ 882650 h 8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2150" h="882650">
                    <a:moveTo>
                      <a:pt x="0" y="882650"/>
                    </a:moveTo>
                    <a:lnTo>
                      <a:pt x="0" y="819150"/>
                    </a:lnTo>
                    <a:lnTo>
                      <a:pt x="9525" y="730250"/>
                    </a:lnTo>
                    <a:lnTo>
                      <a:pt x="25400" y="666750"/>
                    </a:lnTo>
                    <a:lnTo>
                      <a:pt x="44450" y="615950"/>
                    </a:lnTo>
                    <a:lnTo>
                      <a:pt x="95250" y="546100"/>
                    </a:lnTo>
                    <a:lnTo>
                      <a:pt x="171450" y="511175"/>
                    </a:lnTo>
                    <a:lnTo>
                      <a:pt x="231775" y="476250"/>
                    </a:lnTo>
                    <a:lnTo>
                      <a:pt x="346075" y="415925"/>
                    </a:lnTo>
                    <a:lnTo>
                      <a:pt x="463550" y="371475"/>
                    </a:lnTo>
                    <a:lnTo>
                      <a:pt x="514350" y="346075"/>
                    </a:lnTo>
                    <a:lnTo>
                      <a:pt x="581025" y="298450"/>
                    </a:lnTo>
                    <a:lnTo>
                      <a:pt x="622300" y="266700"/>
                    </a:lnTo>
                    <a:lnTo>
                      <a:pt x="673100" y="158750"/>
                    </a:lnTo>
                    <a:lnTo>
                      <a:pt x="682625" y="114300"/>
                    </a:lnTo>
                    <a:lnTo>
                      <a:pt x="685800" y="57150"/>
                    </a:lnTo>
                    <a:lnTo>
                      <a:pt x="685800" y="0"/>
                    </a:lnTo>
                    <a:cubicBezTo>
                      <a:pt x="687917" y="291042"/>
                      <a:pt x="690033" y="582083"/>
                      <a:pt x="692150" y="873125"/>
                    </a:cubicBezTo>
                    <a:lnTo>
                      <a:pt x="0" y="88265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7075257" y="4035035"/>
                <a:ext cx="73364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7826910" y="3942760"/>
                <a:ext cx="505267" cy="462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2000" dirty="0" err="1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</a:t>
                </a:r>
                <a:r>
                  <a:rPr lang="fr-CH" sz="2000" baseline="-25000" dirty="0" err="1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r>
                  <a:rPr lang="fr-CH" sz="2000" baseline="30000" dirty="0" err="1" smtClean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</a:t>
                </a:r>
                <a:endParaRPr lang="fr-CH" sz="2000" baseline="-250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7093071" y="4234040"/>
                <a:ext cx="887820" cy="0"/>
              </a:xfrm>
              <a:prstGeom prst="line">
                <a:avLst/>
              </a:prstGeom>
              <a:ln>
                <a:solidFill>
                  <a:srgbClr val="FF0066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reeform 78"/>
              <p:cNvSpPr/>
              <p:nvPr/>
            </p:nvSpPr>
            <p:spPr>
              <a:xfrm>
                <a:off x="7126746" y="4238852"/>
                <a:ext cx="351693" cy="511390"/>
              </a:xfrm>
              <a:custGeom>
                <a:avLst/>
                <a:gdLst>
                  <a:gd name="connsiteX0" fmla="*/ 0 w 351693"/>
                  <a:gd name="connsiteY0" fmla="*/ 442127 h 442127"/>
                  <a:gd name="connsiteX1" fmla="*/ 60291 w 351693"/>
                  <a:gd name="connsiteY1" fmla="*/ 170822 h 442127"/>
                  <a:gd name="connsiteX2" fmla="*/ 351693 w 351693"/>
                  <a:gd name="connsiteY2" fmla="*/ 0 h 4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693" h="442127">
                    <a:moveTo>
                      <a:pt x="0" y="442127"/>
                    </a:moveTo>
                    <a:cubicBezTo>
                      <a:pt x="838" y="343318"/>
                      <a:pt x="1676" y="244510"/>
                      <a:pt x="60291" y="170822"/>
                    </a:cubicBezTo>
                    <a:cubicBezTo>
                      <a:pt x="118907" y="97134"/>
                      <a:pt x="235300" y="48567"/>
                      <a:pt x="351693" y="0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80" name="Freeform 79"/>
              <p:cNvSpPr/>
              <p:nvPr/>
            </p:nvSpPr>
            <p:spPr>
              <a:xfrm flipH="1" flipV="1">
                <a:off x="7459895" y="3731134"/>
                <a:ext cx="351693" cy="511390"/>
              </a:xfrm>
              <a:custGeom>
                <a:avLst/>
                <a:gdLst>
                  <a:gd name="connsiteX0" fmla="*/ 0 w 351693"/>
                  <a:gd name="connsiteY0" fmla="*/ 442127 h 442127"/>
                  <a:gd name="connsiteX1" fmla="*/ 60291 w 351693"/>
                  <a:gd name="connsiteY1" fmla="*/ 170822 h 442127"/>
                  <a:gd name="connsiteX2" fmla="*/ 351693 w 351693"/>
                  <a:gd name="connsiteY2" fmla="*/ 0 h 44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693" h="442127">
                    <a:moveTo>
                      <a:pt x="0" y="442127"/>
                    </a:moveTo>
                    <a:cubicBezTo>
                      <a:pt x="838" y="343318"/>
                      <a:pt x="1676" y="244510"/>
                      <a:pt x="60291" y="170822"/>
                    </a:cubicBezTo>
                    <a:cubicBezTo>
                      <a:pt x="118907" y="97134"/>
                      <a:pt x="235300" y="48567"/>
                      <a:pt x="351693" y="0"/>
                    </a:cubicBezTo>
                  </a:path>
                </a:pathLst>
              </a:custGeom>
              <a:noFill/>
              <a:ln>
                <a:solidFill>
                  <a:srgbClr val="CC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</p:grpSp>
      <p:sp>
        <p:nvSpPr>
          <p:cNvPr id="81" name="Rectangle 80"/>
          <p:cNvSpPr/>
          <p:nvPr/>
        </p:nvSpPr>
        <p:spPr>
          <a:xfrm>
            <a:off x="1421222" y="970919"/>
            <a:ext cx="120657" cy="3598772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3" name="Rectangle 82"/>
          <p:cNvSpPr/>
          <p:nvPr/>
        </p:nvSpPr>
        <p:spPr>
          <a:xfrm>
            <a:off x="1542674" y="965530"/>
            <a:ext cx="363763" cy="3598772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7782841" y="2252888"/>
            <a:ext cx="0" cy="22794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0" idx="3"/>
          </p:cNvCxnSpPr>
          <p:nvPr/>
        </p:nvCxnSpPr>
        <p:spPr>
          <a:xfrm>
            <a:off x="5207521" y="3958083"/>
            <a:ext cx="2992882" cy="114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8371267" y="3672475"/>
            <a:ext cx="659155" cy="369332"/>
            <a:chOff x="8371267" y="3945435"/>
            <a:chExt cx="659155" cy="369332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8383223" y="4030988"/>
              <a:ext cx="0" cy="22808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8371267" y="3945435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0.5V</a:t>
              </a:r>
              <a:endParaRPr lang="fr-CH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365724" y="3458146"/>
            <a:ext cx="659155" cy="535999"/>
            <a:chOff x="8361638" y="3838290"/>
            <a:chExt cx="659155" cy="420781"/>
          </a:xfrm>
        </p:grpSpPr>
        <p:cxnSp>
          <p:nvCxnSpPr>
            <p:cNvPr id="95" name="Straight Arrow Connector 94"/>
            <p:cNvCxnSpPr/>
            <p:nvPr/>
          </p:nvCxnSpPr>
          <p:spPr>
            <a:xfrm flipH="1" flipV="1">
              <a:off x="8379137" y="3907739"/>
              <a:ext cx="4086" cy="35133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8361638" y="383829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0.8V</a:t>
              </a:r>
              <a:endParaRPr lang="fr-CH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357449" y="2955737"/>
            <a:ext cx="659155" cy="1030375"/>
            <a:chOff x="8356614" y="3454129"/>
            <a:chExt cx="659155" cy="808887"/>
          </a:xfrm>
        </p:grpSpPr>
        <p:cxnSp>
          <p:nvCxnSpPr>
            <p:cNvPr id="99" name="Straight Arrow Connector 98"/>
            <p:cNvCxnSpPr/>
            <p:nvPr/>
          </p:nvCxnSpPr>
          <p:spPr>
            <a:xfrm flipH="1" flipV="1">
              <a:off x="8370432" y="3454129"/>
              <a:ext cx="12791" cy="8088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8356614" y="3702841"/>
              <a:ext cx="659155" cy="289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3.0V</a:t>
              </a:r>
              <a:endParaRPr lang="fr-CH" dirty="0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4781550" y="319281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6"/>
                </a:solidFill>
              </a:rPr>
              <a:t>Φ</a:t>
            </a:r>
            <a:r>
              <a:rPr lang="fr-CH" baseline="30000" dirty="0" smtClean="0">
                <a:solidFill>
                  <a:schemeClr val="accent6"/>
                </a:solidFill>
              </a:rPr>
              <a:t>s</a:t>
            </a:r>
            <a:endParaRPr lang="fr-CH" baseline="30000" dirty="0">
              <a:solidFill>
                <a:schemeClr val="accent6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474525" y="1270777"/>
            <a:ext cx="3555897" cy="2121832"/>
            <a:chOff x="5474525" y="1270777"/>
            <a:chExt cx="3555897" cy="2121832"/>
          </a:xfrm>
        </p:grpSpPr>
        <p:sp>
          <p:nvSpPr>
            <p:cNvPr id="102" name="TextBox 101"/>
            <p:cNvSpPr txBox="1"/>
            <p:nvPr/>
          </p:nvSpPr>
          <p:spPr>
            <a:xfrm>
              <a:off x="5474525" y="1270777"/>
              <a:ext cx="355589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WF </a:t>
              </a:r>
              <a:r>
                <a:rPr lang="fr-CH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difference</a:t>
              </a:r>
              <a:endPara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fr-CH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fr-CH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sample</a:t>
              </a:r>
              <a:r>
                <a:rPr lang="fr-CH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-filament+ gun </a:t>
              </a:r>
              <a:r>
                <a:rPr lang="fr-CH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error</a:t>
              </a:r>
              <a:r>
                <a:rPr lang="fr-CH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8535556" y="1917108"/>
              <a:ext cx="22564" cy="14755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8192457" y="-4622"/>
            <a:ext cx="9541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Low</a:t>
            </a:r>
            <a:r>
              <a:rPr lang="fr-CH" dirty="0" smtClean="0">
                <a:solidFill>
                  <a:schemeClr val="tx1">
                    <a:lumMod val="75000"/>
                  </a:schemeClr>
                </a:solidFill>
              </a:rPr>
              <a:t> Ep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4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0" grpId="0" animBg="1"/>
      <p:bldP spid="81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441462" y="203691"/>
            <a:ext cx="45801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secondary electron yield: SEY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643083" y="891558"/>
            <a:ext cx="5126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emitted electrons </a:t>
            </a: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(secondary) </a:t>
            </a: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2568575" y="1293196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492375" y="1313833"/>
            <a:ext cx="49359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 of impinging electrons (primary)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1622007" y="1089152"/>
            <a:ext cx="819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SEY=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520700" y="3502379"/>
            <a:ext cx="2947988" cy="5651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H="1">
            <a:off x="1855502" y="2123711"/>
            <a:ext cx="4943" cy="13812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V="1">
            <a:off x="1840823" y="3022954"/>
            <a:ext cx="682625" cy="4778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 flipH="1" flipV="1">
            <a:off x="1592263" y="2842316"/>
            <a:ext cx="256836" cy="6524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H="1" flipV="1">
            <a:off x="1030288" y="3342041"/>
            <a:ext cx="798512" cy="1444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 flipV="1">
            <a:off x="1860445" y="3348444"/>
            <a:ext cx="782638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233953" y="4862435"/>
            <a:ext cx="8063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en-US" altLang="en-US" sz="18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en-US" alt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SEYmax</a:t>
            </a: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maximum 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 as a function of </a:t>
            </a:r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altLang="en-US" sz="1800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energy of the maximum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2084388" y="2645129"/>
            <a:ext cx="1389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secondaries</a:t>
            </a: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503238" y="1860904"/>
            <a:ext cx="1262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Primary e-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60744" y="1679116"/>
            <a:ext cx="4842725" cy="3249613"/>
            <a:chOff x="3860744" y="1733708"/>
            <a:chExt cx="4842725" cy="3249613"/>
          </a:xfrm>
        </p:grpSpPr>
        <p:grpSp>
          <p:nvGrpSpPr>
            <p:cNvPr id="22" name="Group 21"/>
            <p:cNvGrpSpPr/>
            <p:nvPr/>
          </p:nvGrpSpPr>
          <p:grpSpPr>
            <a:xfrm>
              <a:off x="3860744" y="1733708"/>
              <a:ext cx="4842725" cy="3249613"/>
              <a:chOff x="3511550" y="1829244"/>
              <a:chExt cx="5191919" cy="355819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11550" y="1829244"/>
                <a:ext cx="5191919" cy="3558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24" name="Group 46"/>
              <p:cNvGrpSpPr>
                <a:grpSpLocks/>
              </p:cNvGrpSpPr>
              <p:nvPr/>
            </p:nvGrpSpPr>
            <p:grpSpPr bwMode="auto">
              <a:xfrm>
                <a:off x="3780429" y="1829244"/>
                <a:ext cx="4849013" cy="3425825"/>
                <a:chOff x="2551" y="1115"/>
                <a:chExt cx="2898" cy="2158"/>
              </a:xfrm>
            </p:grpSpPr>
            <p:sp>
              <p:nvSpPr>
                <p:cNvPr id="30" name="Rectangle 45"/>
                <p:cNvSpPr>
                  <a:spLocks noChangeArrowheads="1"/>
                </p:cNvSpPr>
                <p:nvPr/>
              </p:nvSpPr>
              <p:spPr bwMode="auto">
                <a:xfrm>
                  <a:off x="2551" y="1115"/>
                  <a:ext cx="2898" cy="215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N</a:t>
                  </a:r>
                  <a:endParaRPr lang="en-US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pic>
              <p:nvPicPr>
                <p:cNvPr id="31" name="Picture 30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599" y="1160"/>
                  <a:ext cx="2850" cy="20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873" y="2902"/>
                  <a:ext cx="2341" cy="33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defTabSz="609600"/>
                  <a:r>
                    <a:rPr lang="en-US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0     500   1000  1500  2000  2500  3000</a:t>
                  </a:r>
                </a:p>
                <a:p>
                  <a:pPr defTabSz="609600"/>
                  <a:r>
                    <a:rPr lang="en-US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	</a:t>
                  </a:r>
                  <a:r>
                    <a:rPr lang="en-US" sz="1400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Primary Energy </a:t>
                  </a:r>
                  <a:r>
                    <a:rPr lang="en-US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[</a:t>
                  </a:r>
                  <a:r>
                    <a:rPr lang="en-US" sz="1400" dirty="0" err="1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eV</a:t>
                  </a:r>
                  <a:r>
                    <a:rPr lang="en-US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]</a:t>
                  </a:r>
                </a:p>
              </p:txBody>
            </p:sp>
            <p:sp>
              <p:nvSpPr>
                <p:cNvPr id="3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31" y="1140"/>
                  <a:ext cx="299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2.5</a:t>
                  </a:r>
                </a:p>
              </p:txBody>
            </p:sp>
            <p:sp>
              <p:nvSpPr>
                <p:cNvPr id="3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02" y="2827"/>
                  <a:ext cx="333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40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0.5</a:t>
                  </a:r>
                </a:p>
              </p:txBody>
            </p:sp>
            <p:sp>
              <p:nvSpPr>
                <p:cNvPr id="3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28" y="1307"/>
                  <a:ext cx="299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2.3</a:t>
                  </a:r>
                </a:p>
              </p:txBody>
            </p:sp>
            <p:sp>
              <p:nvSpPr>
                <p:cNvPr id="3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621" y="1480"/>
                  <a:ext cx="299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2.1</a:t>
                  </a:r>
                </a:p>
              </p:txBody>
            </p:sp>
            <p:sp>
              <p:nvSpPr>
                <p:cNvPr id="3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622" y="1653"/>
                  <a:ext cx="299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1.9</a:t>
                  </a:r>
                </a:p>
              </p:txBody>
            </p:sp>
            <p:sp>
              <p:nvSpPr>
                <p:cNvPr id="3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625" y="1811"/>
                  <a:ext cx="299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1.7</a:t>
                  </a:r>
                </a:p>
              </p:txBody>
            </p:sp>
            <p:sp>
              <p:nvSpPr>
                <p:cNvPr id="3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623" y="1962"/>
                  <a:ext cx="299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1.5</a:t>
                  </a:r>
                </a:p>
              </p:txBody>
            </p:sp>
            <p:sp>
              <p:nvSpPr>
                <p:cNvPr id="4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31" y="2121"/>
                  <a:ext cx="299" cy="1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1.3</a:t>
                  </a:r>
                </a:p>
              </p:txBody>
            </p:sp>
            <p:sp>
              <p:nvSpPr>
                <p:cNvPr id="4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629" y="2282"/>
                  <a:ext cx="299" cy="1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1.1</a:t>
                  </a:r>
                </a:p>
              </p:txBody>
            </p:sp>
            <p:sp>
              <p:nvSpPr>
                <p:cNvPr id="4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624" y="2463"/>
                  <a:ext cx="299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0.9</a:t>
                  </a:r>
                </a:p>
              </p:txBody>
            </p:sp>
            <p:sp>
              <p:nvSpPr>
                <p:cNvPr id="4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613" y="2646"/>
                  <a:ext cx="299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0.7</a:t>
                  </a:r>
                </a:p>
              </p:txBody>
            </p:sp>
            <p:sp>
              <p:nvSpPr>
                <p:cNvPr id="4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434" y="1288"/>
                  <a:ext cx="68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Cu as rec.</a:t>
                  </a: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4817677" y="2646251"/>
                <a:ext cx="0" cy="19827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607167" y="3718997"/>
                <a:ext cx="8290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Emax</a:t>
                </a:r>
                <a:endParaRPr lang="en-GB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4304110" y="2561082"/>
                <a:ext cx="158723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007399" y="2382834"/>
                <a:ext cx="7922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max</a:t>
                </a:r>
                <a:endParaRPr lang="en-GB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3522987" y="3163104"/>
                <a:ext cx="514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 smtClean="0"/>
                  <a:t>SEY</a:t>
                </a:r>
                <a:endParaRPr lang="fr-CH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6927652" y="3936619"/>
              <a:ext cx="114807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sz="1600" dirty="0" err="1" smtClean="0"/>
                <a:t>N.Hilleret</a:t>
              </a:r>
              <a:endParaRPr lang="fr-CH" sz="16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442444" y="4418"/>
            <a:ext cx="1710725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measurements</a:t>
            </a:r>
            <a:endParaRPr lang="fr-CH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A740-D080-4FF8-84F8-548981457824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682C-CEA2-44A2-904B-2E66AB5AEEA4}" type="datetime3">
              <a:rPr lang="en-US" altLang="en-US" smtClean="0"/>
              <a:t>8 March 2017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M.Taborelli, Karlsruhe Workshop</a:t>
            </a:r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116113" y="5442466"/>
            <a:ext cx="8897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electrons in that energy range escape from depth of less than 20 nm: SEY depends on </a:t>
            </a: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13508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58F8DA-DDC6-4CD4-A81F-33DDE567F261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" y="1140304"/>
            <a:ext cx="6622065" cy="432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7665" y="195401"/>
            <a:ext cx="28712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WF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3424" y="1188281"/>
            <a:ext cx="2020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Assume for Au:</a:t>
            </a:r>
          </a:p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=5.2eV 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" y="1144837"/>
            <a:ext cx="6615127" cy="432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82131" y="1979837"/>
            <a:ext cx="19094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=4.0 eV </a:t>
            </a:r>
          </a:p>
          <a:p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Cu= 4.4 eV</a:t>
            </a: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ΦHOPG=4.4eV</a:t>
            </a:r>
          </a:p>
          <a:p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630" y="849727"/>
            <a:ext cx="5071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collaboration </a:t>
            </a:r>
            <a:r>
              <a:rPr lang="fr-CH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6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A.Bellissimo</a:t>
            </a:r>
            <a:r>
              <a:rPr lang="fr-CH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(UniRoma3)</a:t>
            </a:r>
            <a:endParaRPr lang="fr-CH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2457" y="-4622"/>
            <a:ext cx="9541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chemeClr val="tx1">
                    <a:lumMod val="75000"/>
                  </a:schemeClr>
                </a:solidFill>
              </a:rPr>
              <a:t>Low</a:t>
            </a:r>
            <a:r>
              <a:rPr lang="fr-CH" dirty="0" smtClean="0">
                <a:solidFill>
                  <a:schemeClr val="tx1">
                    <a:lumMod val="75000"/>
                  </a:schemeClr>
                </a:solidFill>
              </a:rPr>
              <a:t> Ep</a:t>
            </a:r>
            <a:endParaRPr lang="fr-CH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267" y="5498778"/>
            <a:ext cx="820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structures (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are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threshold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inelastic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processes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competition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elastic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scattering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H.E.Farnsworth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1928, p41-57)</a:t>
            </a:r>
            <a:endParaRPr lang="fr-CH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11DC3F-D400-4917-B910-4479AED65F6A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8527" y="371647"/>
            <a:ext cx="31534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magnetic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10259" y="2187316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measurements</a:t>
            </a:r>
            <a:r>
              <a:rPr lang="fr-CH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r-CH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03165" y="-4522"/>
            <a:ext cx="94083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B-</a:t>
            </a:r>
            <a:r>
              <a:rPr lang="fr-CH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endParaRPr lang="fr-CH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3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1.4474 -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0481" y="6539745"/>
            <a:ext cx="1719654" cy="331903"/>
          </a:xfrm>
        </p:spPr>
        <p:txBody>
          <a:bodyPr/>
          <a:lstStyle/>
          <a:p>
            <a:fld id="{A8B33C9A-F09A-47CB-A74E-6F9EABE3B32B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39956" y="6533718"/>
            <a:ext cx="2895600" cy="331903"/>
          </a:xfrm>
        </p:spPr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2576" y="6533718"/>
            <a:ext cx="501424" cy="331903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6768" y="249559"/>
            <a:ext cx="5879495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measured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displacement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5"/>
          <a:stretch/>
        </p:blipFill>
        <p:spPr bwMode="auto">
          <a:xfrm>
            <a:off x="558017" y="979186"/>
            <a:ext cx="4628122" cy="26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926908" y="2297846"/>
            <a:ext cx="173420" cy="9459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" r="48437" b="65404"/>
          <a:stretch/>
        </p:blipFill>
        <p:spPr bwMode="auto">
          <a:xfrm>
            <a:off x="-375140" y="3601883"/>
            <a:ext cx="4288440" cy="130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34085" r="48437" b="32958"/>
          <a:stretch/>
        </p:blipFill>
        <p:spPr bwMode="auto">
          <a:xfrm>
            <a:off x="4649036" y="3358340"/>
            <a:ext cx="3736667" cy="15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67042" r="48437" b="3711"/>
          <a:stretch/>
        </p:blipFill>
        <p:spPr bwMode="auto">
          <a:xfrm>
            <a:off x="4271682" y="5061580"/>
            <a:ext cx="3690601" cy="133978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11" name="Straight Arrow Connector 10"/>
          <p:cNvCxnSpPr/>
          <p:nvPr/>
        </p:nvCxnSpPr>
        <p:spPr>
          <a:xfrm flipH="1">
            <a:off x="882650" y="2392440"/>
            <a:ext cx="331989" cy="12543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26090" y="2463423"/>
            <a:ext cx="1733265" cy="1678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08979" y="1083918"/>
            <a:ext cx="4002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charge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displacement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not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collector or  Faraday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cup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66515" y="2463423"/>
            <a:ext cx="1797557" cy="1559175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26768" y="2463423"/>
            <a:ext cx="915931" cy="1678675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71372" y="683422"/>
            <a:ext cx="424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A.Krasnov</a:t>
            </a:r>
            <a:r>
              <a:rPr lang="fr-CH" dirty="0" smtClean="0"/>
              <a:t> et al. Proc DIPAC2011, p236</a:t>
            </a:r>
            <a:endParaRPr lang="fr-CH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4421878" y="2345145"/>
            <a:ext cx="3390210" cy="3354906"/>
          </a:xfrm>
          <a:prstGeom prst="bentConnector3">
            <a:avLst>
              <a:gd name="adj1" fmla="val 121254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03165" y="-4522"/>
            <a:ext cx="94083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B-</a:t>
            </a:r>
            <a:r>
              <a:rPr lang="fr-CH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endParaRPr lang="fr-CH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10921E-6 L 0.35695 -4.10921E-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231147" y="2303630"/>
            <a:ext cx="406478" cy="9746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38000"/>
                </a:schemeClr>
              </a:gs>
              <a:gs pos="54000">
                <a:schemeClr val="tx1">
                  <a:lumMod val="40000"/>
                  <a:lumOff val="60000"/>
                </a:schemeClr>
              </a:gs>
              <a:gs pos="100000">
                <a:schemeClr val="accent1">
                  <a:tint val="99555"/>
                  <a:satMod val="155000"/>
                  <a:alpha val="3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Freeform 26"/>
          <p:cNvSpPr/>
          <p:nvPr/>
        </p:nvSpPr>
        <p:spPr>
          <a:xfrm>
            <a:off x="1409115" y="2282972"/>
            <a:ext cx="1270131" cy="514849"/>
          </a:xfrm>
          <a:custGeom>
            <a:avLst/>
            <a:gdLst>
              <a:gd name="connsiteX0" fmla="*/ 1104595 w 2209190"/>
              <a:gd name="connsiteY0" fmla="*/ 0 h 1002183"/>
              <a:gd name="connsiteX1" fmla="*/ 2209190 w 2209190"/>
              <a:gd name="connsiteY1" fmla="*/ 1002183 h 1002183"/>
              <a:gd name="connsiteX2" fmla="*/ 0 w 2209190"/>
              <a:gd name="connsiteY2" fmla="*/ 994868 h 1002183"/>
              <a:gd name="connsiteX3" fmla="*/ 1104595 w 2209190"/>
              <a:gd name="connsiteY3" fmla="*/ 0 h 1002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190" h="1002183">
                <a:moveTo>
                  <a:pt x="1104595" y="0"/>
                </a:moveTo>
                <a:lnTo>
                  <a:pt x="2209190" y="1002183"/>
                </a:lnTo>
                <a:lnTo>
                  <a:pt x="0" y="994868"/>
                </a:lnTo>
                <a:lnTo>
                  <a:pt x="1104595" y="0"/>
                </a:lnTo>
                <a:close/>
              </a:path>
            </a:pathLst>
          </a:custGeom>
          <a:gradFill flip="none" rotWithShape="1">
            <a:gsLst>
              <a:gs pos="12000">
                <a:schemeClr val="accent2">
                  <a:lumMod val="20000"/>
                  <a:lumOff val="80000"/>
                </a:schemeClr>
              </a:gs>
              <a:gs pos="84000">
                <a:schemeClr val="accent2">
                  <a:lumMod val="20000"/>
                  <a:lumOff val="80000"/>
                </a:schemeClr>
              </a:gs>
              <a:gs pos="47000">
                <a:schemeClr val="accent1">
                  <a:lumMod val="90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80B74B-0835-4853-8166-F2A3963E9C7C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831" y="127296"/>
            <a:ext cx="7841348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Incidence and transport: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static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uniform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magnetic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fr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perpendicular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a flat surface,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dipole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06" y="1099072"/>
            <a:ext cx="730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arriving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surface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angle 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angle of incidence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respect to the surface normal 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170" y="3273652"/>
            <a:ext cx="4108706" cy="783772"/>
          </a:xfrm>
          <a:prstGeom prst="rect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46514" y="2272167"/>
            <a:ext cx="538867" cy="466701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46514" y="1880281"/>
            <a:ext cx="0" cy="217714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46514" y="2272167"/>
            <a:ext cx="566057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46513" y="2298003"/>
            <a:ext cx="4356" cy="47490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Down Arrow 18"/>
          <p:cNvSpPr/>
          <p:nvPr/>
        </p:nvSpPr>
        <p:spPr>
          <a:xfrm>
            <a:off x="4038905" y="2327263"/>
            <a:ext cx="242316" cy="67299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4281221" y="23316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00B050"/>
                </a:solidFill>
              </a:rPr>
              <a:t>B</a:t>
            </a:r>
            <a:endParaRPr lang="fr-CH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0265" y="190283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</a:t>
            </a:r>
            <a:r>
              <a:rPr lang="fr-CH" b="1" baseline="-25000" dirty="0" smtClean="0"/>
              <a:t>II</a:t>
            </a:r>
            <a:endParaRPr lang="fr-CH" b="1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42525" y="229611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</a:t>
            </a:r>
            <a:r>
              <a:rPr lang="fr-CH" b="1" baseline="-25000" dirty="0" smtClean="0">
                <a:sym typeface="Symbol"/>
              </a:rPr>
              <a:t></a:t>
            </a:r>
            <a:endParaRPr lang="fr-CH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21570" y="2087501"/>
            <a:ext cx="332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modifies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direction of V</a:t>
            </a:r>
            <a:r>
              <a:rPr lang="fr-CH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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but not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 V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vector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remains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a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13" y="229431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fr-CH" dirty="0"/>
          </a:p>
        </p:txBody>
      </p:sp>
      <p:sp>
        <p:nvSpPr>
          <p:cNvPr id="30" name="TextBox 29"/>
          <p:cNvSpPr txBox="1"/>
          <p:nvPr/>
        </p:nvSpPr>
        <p:spPr>
          <a:xfrm>
            <a:off x="514293" y="4228391"/>
            <a:ext cx="78724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change of angle of </a:t>
            </a:r>
            <a:r>
              <a:rPr lang="fr-CH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incidence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on a flat surface no change of SEY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expected</a:t>
            </a: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travels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mfp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 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collision time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 </a:t>
            </a: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It reaches a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depth 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V</a:t>
            </a:r>
            <a:r>
              <a:rPr lang="en-GB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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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 independent of B</a:t>
            </a:r>
            <a:endParaRPr lang="fr-C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15313" y="2240703"/>
            <a:ext cx="66756" cy="62927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TextBox 21"/>
          <p:cNvSpPr txBox="1"/>
          <p:nvPr/>
        </p:nvSpPr>
        <p:spPr>
          <a:xfrm>
            <a:off x="8203165" y="-4522"/>
            <a:ext cx="94083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B-</a:t>
            </a:r>
            <a:r>
              <a:rPr lang="fr-CH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endParaRPr lang="fr-CH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239218" y="2318337"/>
            <a:ext cx="0" cy="9383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37625" y="2358319"/>
            <a:ext cx="0" cy="9383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3231147" y="2302285"/>
            <a:ext cx="406478" cy="888521"/>
          </a:xfrm>
          <a:custGeom>
            <a:avLst/>
            <a:gdLst>
              <a:gd name="connsiteX0" fmla="*/ 9663 w 406478"/>
              <a:gd name="connsiteY0" fmla="*/ 0 h 888521"/>
              <a:gd name="connsiteX1" fmla="*/ 173565 w 406478"/>
              <a:gd name="connsiteY1" fmla="*/ 163902 h 888521"/>
              <a:gd name="connsiteX2" fmla="*/ 302961 w 406478"/>
              <a:gd name="connsiteY2" fmla="*/ 232913 h 888521"/>
              <a:gd name="connsiteX3" fmla="*/ 406478 w 406478"/>
              <a:gd name="connsiteY3" fmla="*/ 310551 h 888521"/>
              <a:gd name="connsiteX4" fmla="*/ 302961 w 406478"/>
              <a:gd name="connsiteY4" fmla="*/ 388188 h 888521"/>
              <a:gd name="connsiteX5" fmla="*/ 182191 w 406478"/>
              <a:gd name="connsiteY5" fmla="*/ 474453 h 888521"/>
              <a:gd name="connsiteX6" fmla="*/ 44168 w 406478"/>
              <a:gd name="connsiteY6" fmla="*/ 586596 h 888521"/>
              <a:gd name="connsiteX7" fmla="*/ 1036 w 406478"/>
              <a:gd name="connsiteY7" fmla="*/ 646981 h 888521"/>
              <a:gd name="connsiteX8" fmla="*/ 78674 w 406478"/>
              <a:gd name="connsiteY8" fmla="*/ 715992 h 888521"/>
              <a:gd name="connsiteX9" fmla="*/ 233949 w 406478"/>
              <a:gd name="connsiteY9" fmla="*/ 819509 h 888521"/>
              <a:gd name="connsiteX10" fmla="*/ 389225 w 406478"/>
              <a:gd name="connsiteY10" fmla="*/ 888521 h 88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478" h="888521">
                <a:moveTo>
                  <a:pt x="9663" y="0"/>
                </a:moveTo>
                <a:cubicBezTo>
                  <a:pt x="67172" y="62541"/>
                  <a:pt x="124682" y="125083"/>
                  <a:pt x="173565" y="163902"/>
                </a:cubicBezTo>
                <a:cubicBezTo>
                  <a:pt x="222448" y="202721"/>
                  <a:pt x="264142" y="208472"/>
                  <a:pt x="302961" y="232913"/>
                </a:cubicBezTo>
                <a:cubicBezTo>
                  <a:pt x="341780" y="257354"/>
                  <a:pt x="406478" y="284672"/>
                  <a:pt x="406478" y="310551"/>
                </a:cubicBezTo>
                <a:cubicBezTo>
                  <a:pt x="406478" y="336430"/>
                  <a:pt x="340342" y="360871"/>
                  <a:pt x="302961" y="388188"/>
                </a:cubicBezTo>
                <a:cubicBezTo>
                  <a:pt x="265580" y="415505"/>
                  <a:pt x="225323" y="441385"/>
                  <a:pt x="182191" y="474453"/>
                </a:cubicBezTo>
                <a:cubicBezTo>
                  <a:pt x="139059" y="507521"/>
                  <a:pt x="74360" y="557841"/>
                  <a:pt x="44168" y="586596"/>
                </a:cubicBezTo>
                <a:cubicBezTo>
                  <a:pt x="13976" y="615351"/>
                  <a:pt x="-4715" y="625415"/>
                  <a:pt x="1036" y="646981"/>
                </a:cubicBezTo>
                <a:cubicBezTo>
                  <a:pt x="6787" y="668547"/>
                  <a:pt x="39855" y="687237"/>
                  <a:pt x="78674" y="715992"/>
                </a:cubicBezTo>
                <a:cubicBezTo>
                  <a:pt x="117493" y="744747"/>
                  <a:pt x="182191" y="790754"/>
                  <a:pt x="233949" y="819509"/>
                </a:cubicBezTo>
                <a:cubicBezTo>
                  <a:pt x="285708" y="848264"/>
                  <a:pt x="337466" y="868392"/>
                  <a:pt x="389225" y="888521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Oval 34"/>
          <p:cNvSpPr/>
          <p:nvPr/>
        </p:nvSpPr>
        <p:spPr>
          <a:xfrm>
            <a:off x="3236725" y="2302285"/>
            <a:ext cx="66756" cy="62927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Rectangle 32"/>
          <p:cNvSpPr/>
          <p:nvPr/>
        </p:nvSpPr>
        <p:spPr>
          <a:xfrm>
            <a:off x="3238755" y="3138158"/>
            <a:ext cx="406478" cy="8064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73000"/>
                  <a:satMod val="150000"/>
                  <a:alpha val="42000"/>
                </a:schemeClr>
              </a:gs>
              <a:gs pos="51000">
                <a:schemeClr val="tx1">
                  <a:lumMod val="40000"/>
                  <a:lumOff val="60000"/>
                </a:schemeClr>
              </a:gs>
              <a:gs pos="100000">
                <a:schemeClr val="accent1">
                  <a:tint val="99555"/>
                  <a:satMod val="155000"/>
                  <a:alpha val="39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38" name="Straight Connector 37"/>
          <p:cNvCxnSpPr/>
          <p:nvPr/>
        </p:nvCxnSpPr>
        <p:spPr>
          <a:xfrm>
            <a:off x="3240888" y="2984669"/>
            <a:ext cx="0" cy="9383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39295" y="3024651"/>
            <a:ext cx="0" cy="9383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3232817" y="2936867"/>
            <a:ext cx="406478" cy="888521"/>
          </a:xfrm>
          <a:custGeom>
            <a:avLst/>
            <a:gdLst>
              <a:gd name="connsiteX0" fmla="*/ 9663 w 406478"/>
              <a:gd name="connsiteY0" fmla="*/ 0 h 888521"/>
              <a:gd name="connsiteX1" fmla="*/ 173565 w 406478"/>
              <a:gd name="connsiteY1" fmla="*/ 163902 h 888521"/>
              <a:gd name="connsiteX2" fmla="*/ 302961 w 406478"/>
              <a:gd name="connsiteY2" fmla="*/ 232913 h 888521"/>
              <a:gd name="connsiteX3" fmla="*/ 406478 w 406478"/>
              <a:gd name="connsiteY3" fmla="*/ 310551 h 888521"/>
              <a:gd name="connsiteX4" fmla="*/ 302961 w 406478"/>
              <a:gd name="connsiteY4" fmla="*/ 388188 h 888521"/>
              <a:gd name="connsiteX5" fmla="*/ 182191 w 406478"/>
              <a:gd name="connsiteY5" fmla="*/ 474453 h 888521"/>
              <a:gd name="connsiteX6" fmla="*/ 44168 w 406478"/>
              <a:gd name="connsiteY6" fmla="*/ 586596 h 888521"/>
              <a:gd name="connsiteX7" fmla="*/ 1036 w 406478"/>
              <a:gd name="connsiteY7" fmla="*/ 646981 h 888521"/>
              <a:gd name="connsiteX8" fmla="*/ 78674 w 406478"/>
              <a:gd name="connsiteY8" fmla="*/ 715992 h 888521"/>
              <a:gd name="connsiteX9" fmla="*/ 233949 w 406478"/>
              <a:gd name="connsiteY9" fmla="*/ 819509 h 888521"/>
              <a:gd name="connsiteX10" fmla="*/ 389225 w 406478"/>
              <a:gd name="connsiteY10" fmla="*/ 888521 h 88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478" h="888521">
                <a:moveTo>
                  <a:pt x="9663" y="0"/>
                </a:moveTo>
                <a:cubicBezTo>
                  <a:pt x="67172" y="62541"/>
                  <a:pt x="124682" y="125083"/>
                  <a:pt x="173565" y="163902"/>
                </a:cubicBezTo>
                <a:cubicBezTo>
                  <a:pt x="222448" y="202721"/>
                  <a:pt x="264142" y="208472"/>
                  <a:pt x="302961" y="232913"/>
                </a:cubicBezTo>
                <a:cubicBezTo>
                  <a:pt x="341780" y="257354"/>
                  <a:pt x="406478" y="284672"/>
                  <a:pt x="406478" y="310551"/>
                </a:cubicBezTo>
                <a:cubicBezTo>
                  <a:pt x="406478" y="336430"/>
                  <a:pt x="340342" y="360871"/>
                  <a:pt x="302961" y="388188"/>
                </a:cubicBezTo>
                <a:cubicBezTo>
                  <a:pt x="265580" y="415505"/>
                  <a:pt x="225323" y="441385"/>
                  <a:pt x="182191" y="474453"/>
                </a:cubicBezTo>
                <a:cubicBezTo>
                  <a:pt x="139059" y="507521"/>
                  <a:pt x="74360" y="557841"/>
                  <a:pt x="44168" y="586596"/>
                </a:cubicBezTo>
                <a:cubicBezTo>
                  <a:pt x="13976" y="615351"/>
                  <a:pt x="-4715" y="625415"/>
                  <a:pt x="1036" y="646981"/>
                </a:cubicBezTo>
                <a:cubicBezTo>
                  <a:pt x="6787" y="668547"/>
                  <a:pt x="39855" y="687237"/>
                  <a:pt x="78674" y="715992"/>
                </a:cubicBezTo>
                <a:cubicBezTo>
                  <a:pt x="117493" y="744747"/>
                  <a:pt x="182191" y="790754"/>
                  <a:pt x="233949" y="819509"/>
                </a:cubicBezTo>
                <a:cubicBezTo>
                  <a:pt x="285708" y="848264"/>
                  <a:pt x="337466" y="868392"/>
                  <a:pt x="389225" y="888521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76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9705" y="2722984"/>
            <a:ext cx="1115121" cy="96287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0718" y="120035"/>
            <a:ext cx="78290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material: effect of static magnetic field on the secondary electrons transport and cascade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360" y="1235556"/>
            <a:ext cx="5396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B-field in the solid does not change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V</a:t>
            </a:r>
            <a:r>
              <a:rPr lang="en-GB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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 and V</a:t>
            </a:r>
            <a:r>
              <a:rPr lang="en-GB" b="1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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: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no change of depth of the cascade</a:t>
            </a:r>
            <a:endParaRPr lang="en-GB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288" indent="-268288">
              <a:buFont typeface="Wingdings" panose="05000000000000000000" pitchFamily="2" charset="2"/>
              <a:buChar char="§"/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angle change due to B relevant  before a scattering event? How long is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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?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</a:t>
            </a:r>
          </a:p>
          <a:p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 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</a:t>
            </a:r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slowest escaping electrons</a:t>
            </a:r>
          </a:p>
          <a:p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  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    </a:t>
            </a:r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FERMI</a:t>
            </a:r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+WF &gt; 5eV inside</a:t>
            </a:r>
          </a:p>
          <a:p>
            <a:pPr marL="554038" indent="-285750">
              <a:buFont typeface="Symbol"/>
              <a:buChar char="®"/>
            </a:pPr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 8 nm</a:t>
            </a:r>
          </a:p>
          <a:p>
            <a:pPr marL="554038" indent="-285750">
              <a:buFont typeface="Symbol"/>
              <a:buChar char="®"/>
            </a:pPr>
            <a:endParaRPr lang="en-GB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/>
            </a:endParaRPr>
          </a:p>
          <a:p>
            <a:pPr marL="554038" indent="-285750">
              <a:buFont typeface="Symbol"/>
              <a:buChar char="®"/>
            </a:pPr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GB" b="1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</a:t>
            </a:r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low </a:t>
            </a:r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GB" b="1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</a:t>
            </a:r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give the smallest </a:t>
            </a:r>
            <a:r>
              <a:rPr lang="en-GB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Larmor</a:t>
            </a:r>
            <a:r>
              <a:rPr lang="en-GB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radius:</a:t>
            </a:r>
          </a:p>
          <a:p>
            <a:pPr marL="554038" indent="-285750">
              <a:buFont typeface="Symbol"/>
              <a:buChar char="®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is </a:t>
            </a:r>
            <a:r>
              <a:rPr lang="en-GB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GB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 ?</a:t>
            </a:r>
            <a:endParaRPr lang="en-GB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 rot="5400000">
            <a:off x="6590617" y="3755398"/>
            <a:ext cx="2341789" cy="2364059"/>
            <a:chOff x="5531005" y="1234068"/>
            <a:chExt cx="2341789" cy="2364059"/>
          </a:xfrm>
        </p:grpSpPr>
        <p:sp>
          <p:nvSpPr>
            <p:cNvPr id="12" name="Rectangle 11"/>
            <p:cNvSpPr/>
            <p:nvPr/>
          </p:nvSpPr>
          <p:spPr>
            <a:xfrm>
              <a:off x="5531005" y="1628078"/>
              <a:ext cx="2341789" cy="197004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813502" y="1642946"/>
              <a:ext cx="1003610" cy="1338147"/>
            </a:xfrm>
            <a:custGeom>
              <a:avLst/>
              <a:gdLst>
                <a:gd name="connsiteX0" fmla="*/ 780586 w 1003610"/>
                <a:gd name="connsiteY0" fmla="*/ 0 h 1338147"/>
                <a:gd name="connsiteX1" fmla="*/ 609600 w 1003610"/>
                <a:gd name="connsiteY1" fmla="*/ 453483 h 1338147"/>
                <a:gd name="connsiteX2" fmla="*/ 0 w 1003610"/>
                <a:gd name="connsiteY2" fmla="*/ 512956 h 1338147"/>
                <a:gd name="connsiteX3" fmla="*/ 14869 w 1003610"/>
                <a:gd name="connsiteY3" fmla="*/ 780586 h 1338147"/>
                <a:gd name="connsiteX4" fmla="*/ 624469 w 1003610"/>
                <a:gd name="connsiteY4" fmla="*/ 854927 h 1338147"/>
                <a:gd name="connsiteX5" fmla="*/ 892098 w 1003610"/>
                <a:gd name="connsiteY5" fmla="*/ 691376 h 1338147"/>
                <a:gd name="connsiteX6" fmla="*/ 1003610 w 1003610"/>
                <a:gd name="connsiteY6" fmla="*/ 959005 h 1338147"/>
                <a:gd name="connsiteX7" fmla="*/ 698810 w 1003610"/>
                <a:gd name="connsiteY7" fmla="*/ 1144859 h 1338147"/>
                <a:gd name="connsiteX8" fmla="*/ 735981 w 1003610"/>
                <a:gd name="connsiteY8" fmla="*/ 1338147 h 1338147"/>
                <a:gd name="connsiteX9" fmla="*/ 750849 w 1003610"/>
                <a:gd name="connsiteY9" fmla="*/ 1315844 h 1338147"/>
                <a:gd name="connsiteX10" fmla="*/ 832625 w 1003610"/>
                <a:gd name="connsiteY10" fmla="*/ 1286108 h 133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610" h="1338147">
                  <a:moveTo>
                    <a:pt x="780586" y="0"/>
                  </a:moveTo>
                  <a:lnTo>
                    <a:pt x="609600" y="453483"/>
                  </a:lnTo>
                  <a:lnTo>
                    <a:pt x="0" y="512956"/>
                  </a:lnTo>
                  <a:lnTo>
                    <a:pt x="14869" y="780586"/>
                  </a:lnTo>
                  <a:lnTo>
                    <a:pt x="624469" y="854927"/>
                  </a:lnTo>
                  <a:lnTo>
                    <a:pt x="892098" y="691376"/>
                  </a:lnTo>
                  <a:lnTo>
                    <a:pt x="1003610" y="959005"/>
                  </a:lnTo>
                  <a:lnTo>
                    <a:pt x="698810" y="1144859"/>
                  </a:lnTo>
                  <a:lnTo>
                    <a:pt x="735981" y="1338147"/>
                  </a:lnTo>
                  <a:lnTo>
                    <a:pt x="750849" y="1315844"/>
                  </a:lnTo>
                  <a:lnTo>
                    <a:pt x="832625" y="12861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6051395" y="1642946"/>
              <a:ext cx="1077951" cy="1353015"/>
            </a:xfrm>
            <a:custGeom>
              <a:avLst/>
              <a:gdLst>
                <a:gd name="connsiteX0" fmla="*/ 535259 w 1077951"/>
                <a:gd name="connsiteY0" fmla="*/ 0 h 1353015"/>
                <a:gd name="connsiteX1" fmla="*/ 669073 w 1077951"/>
                <a:gd name="connsiteY1" fmla="*/ 379142 h 1353015"/>
                <a:gd name="connsiteX2" fmla="*/ 550127 w 1077951"/>
                <a:gd name="connsiteY2" fmla="*/ 535259 h 1353015"/>
                <a:gd name="connsiteX3" fmla="*/ 609600 w 1077951"/>
                <a:gd name="connsiteY3" fmla="*/ 646771 h 1353015"/>
                <a:gd name="connsiteX4" fmla="*/ 1077951 w 1077951"/>
                <a:gd name="connsiteY4" fmla="*/ 691376 h 1353015"/>
                <a:gd name="connsiteX5" fmla="*/ 1011044 w 1077951"/>
                <a:gd name="connsiteY5" fmla="*/ 1077952 h 1353015"/>
                <a:gd name="connsiteX6" fmla="*/ 475785 w 1077951"/>
                <a:gd name="connsiteY6" fmla="*/ 1226634 h 1353015"/>
                <a:gd name="connsiteX7" fmla="*/ 0 w 1077951"/>
                <a:gd name="connsiteY7" fmla="*/ 1353015 h 1353015"/>
                <a:gd name="connsiteX8" fmla="*/ 29737 w 1077951"/>
                <a:gd name="connsiteY8" fmla="*/ 1211766 h 1353015"/>
                <a:gd name="connsiteX9" fmla="*/ 29737 w 1077951"/>
                <a:gd name="connsiteY9" fmla="*/ 1211766 h 1353015"/>
                <a:gd name="connsiteX10" fmla="*/ 133815 w 1077951"/>
                <a:gd name="connsiteY10" fmla="*/ 1159727 h 135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951" h="1353015">
                  <a:moveTo>
                    <a:pt x="535259" y="0"/>
                  </a:moveTo>
                  <a:lnTo>
                    <a:pt x="669073" y="379142"/>
                  </a:lnTo>
                  <a:lnTo>
                    <a:pt x="550127" y="535259"/>
                  </a:lnTo>
                  <a:lnTo>
                    <a:pt x="609600" y="646771"/>
                  </a:lnTo>
                  <a:lnTo>
                    <a:pt x="1077951" y="691376"/>
                  </a:lnTo>
                  <a:lnTo>
                    <a:pt x="1011044" y="1077952"/>
                  </a:lnTo>
                  <a:lnTo>
                    <a:pt x="475785" y="1226634"/>
                  </a:lnTo>
                  <a:lnTo>
                    <a:pt x="0" y="1353015"/>
                  </a:lnTo>
                  <a:lnTo>
                    <a:pt x="29737" y="1211766"/>
                  </a:lnTo>
                  <a:lnTo>
                    <a:pt x="29737" y="1211766"/>
                  </a:lnTo>
                  <a:lnTo>
                    <a:pt x="133815" y="115972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6519746" y="1628078"/>
              <a:ext cx="252761" cy="1137424"/>
            </a:xfrm>
            <a:custGeom>
              <a:avLst/>
              <a:gdLst>
                <a:gd name="connsiteX0" fmla="*/ 66908 w 252761"/>
                <a:gd name="connsiteY0" fmla="*/ 0 h 1137424"/>
                <a:gd name="connsiteX1" fmla="*/ 52039 w 252761"/>
                <a:gd name="connsiteY1" fmla="*/ 416312 h 1137424"/>
                <a:gd name="connsiteX2" fmla="*/ 252761 w 252761"/>
                <a:gd name="connsiteY2" fmla="*/ 691376 h 1137424"/>
                <a:gd name="connsiteX3" fmla="*/ 178420 w 252761"/>
                <a:gd name="connsiteY3" fmla="*/ 862361 h 1137424"/>
                <a:gd name="connsiteX4" fmla="*/ 0 w 252761"/>
                <a:gd name="connsiteY4" fmla="*/ 1033346 h 1137424"/>
                <a:gd name="connsiteX5" fmla="*/ 96644 w 252761"/>
                <a:gd name="connsiteY5" fmla="*/ 1085385 h 1137424"/>
                <a:gd name="connsiteX6" fmla="*/ 245327 w 252761"/>
                <a:gd name="connsiteY6" fmla="*/ 1137424 h 113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761" h="1137424">
                  <a:moveTo>
                    <a:pt x="66908" y="0"/>
                  </a:moveTo>
                  <a:lnTo>
                    <a:pt x="52039" y="416312"/>
                  </a:lnTo>
                  <a:lnTo>
                    <a:pt x="252761" y="691376"/>
                  </a:lnTo>
                  <a:lnTo>
                    <a:pt x="178420" y="862361"/>
                  </a:lnTo>
                  <a:lnTo>
                    <a:pt x="0" y="1033346"/>
                  </a:lnTo>
                  <a:lnTo>
                    <a:pt x="96644" y="1085385"/>
                  </a:lnTo>
                  <a:lnTo>
                    <a:pt x="245327" y="113742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274420" y="1672683"/>
              <a:ext cx="490653" cy="1263805"/>
            </a:xfrm>
            <a:custGeom>
              <a:avLst/>
              <a:gdLst>
                <a:gd name="connsiteX0" fmla="*/ 334536 w 490653"/>
                <a:gd name="connsiteY0" fmla="*/ 0 h 1263805"/>
                <a:gd name="connsiteX1" fmla="*/ 401443 w 490653"/>
                <a:gd name="connsiteY1" fmla="*/ 341971 h 1263805"/>
                <a:gd name="connsiteX2" fmla="*/ 133814 w 490653"/>
                <a:gd name="connsiteY2" fmla="*/ 520390 h 1263805"/>
                <a:gd name="connsiteX3" fmla="*/ 200721 w 490653"/>
                <a:gd name="connsiteY3" fmla="*/ 639337 h 1263805"/>
                <a:gd name="connsiteX4" fmla="*/ 0 w 490653"/>
                <a:gd name="connsiteY4" fmla="*/ 728546 h 1263805"/>
                <a:gd name="connsiteX5" fmla="*/ 74341 w 490653"/>
                <a:gd name="connsiteY5" fmla="*/ 892097 h 1263805"/>
                <a:gd name="connsiteX6" fmla="*/ 193287 w 490653"/>
                <a:gd name="connsiteY6" fmla="*/ 996176 h 1263805"/>
                <a:gd name="connsiteX7" fmla="*/ 446048 w 490653"/>
                <a:gd name="connsiteY7" fmla="*/ 1033346 h 1263805"/>
                <a:gd name="connsiteX8" fmla="*/ 304800 w 490653"/>
                <a:gd name="connsiteY8" fmla="*/ 1174595 h 1263805"/>
                <a:gd name="connsiteX9" fmla="*/ 490653 w 490653"/>
                <a:gd name="connsiteY9" fmla="*/ 1144858 h 1263805"/>
                <a:gd name="connsiteX10" fmla="*/ 423746 w 490653"/>
                <a:gd name="connsiteY10" fmla="*/ 1263805 h 126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653" h="1263805">
                  <a:moveTo>
                    <a:pt x="334536" y="0"/>
                  </a:moveTo>
                  <a:lnTo>
                    <a:pt x="401443" y="341971"/>
                  </a:lnTo>
                  <a:lnTo>
                    <a:pt x="133814" y="520390"/>
                  </a:lnTo>
                  <a:lnTo>
                    <a:pt x="200721" y="639337"/>
                  </a:lnTo>
                  <a:lnTo>
                    <a:pt x="0" y="728546"/>
                  </a:lnTo>
                  <a:lnTo>
                    <a:pt x="74341" y="892097"/>
                  </a:lnTo>
                  <a:lnTo>
                    <a:pt x="193287" y="996176"/>
                  </a:lnTo>
                  <a:lnTo>
                    <a:pt x="446048" y="1033346"/>
                  </a:lnTo>
                  <a:lnTo>
                    <a:pt x="304800" y="1174595"/>
                  </a:lnTo>
                  <a:lnTo>
                    <a:pt x="490653" y="1144858"/>
                  </a:lnTo>
                  <a:lnTo>
                    <a:pt x="423746" y="126380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92644" y="1650380"/>
              <a:ext cx="795454" cy="1182030"/>
            </a:xfrm>
            <a:custGeom>
              <a:avLst/>
              <a:gdLst>
                <a:gd name="connsiteX0" fmla="*/ 394010 w 795454"/>
                <a:gd name="connsiteY0" fmla="*/ 0 h 1182030"/>
                <a:gd name="connsiteX1" fmla="*/ 208156 w 795454"/>
                <a:gd name="connsiteY1" fmla="*/ 416313 h 1182030"/>
                <a:gd name="connsiteX2" fmla="*/ 267629 w 795454"/>
                <a:gd name="connsiteY2" fmla="*/ 527825 h 1182030"/>
                <a:gd name="connsiteX3" fmla="*/ 96644 w 795454"/>
                <a:gd name="connsiteY3" fmla="*/ 646771 h 1182030"/>
                <a:gd name="connsiteX4" fmla="*/ 200722 w 795454"/>
                <a:gd name="connsiteY4" fmla="*/ 877230 h 1182030"/>
                <a:gd name="connsiteX5" fmla="*/ 0 w 795454"/>
                <a:gd name="connsiteY5" fmla="*/ 1085386 h 1182030"/>
                <a:gd name="connsiteX6" fmla="*/ 163551 w 795454"/>
                <a:gd name="connsiteY6" fmla="*/ 1115122 h 1182030"/>
                <a:gd name="connsiteX7" fmla="*/ 505522 w 795454"/>
                <a:gd name="connsiteY7" fmla="*/ 1182030 h 1182030"/>
                <a:gd name="connsiteX8" fmla="*/ 631902 w 795454"/>
                <a:gd name="connsiteY8" fmla="*/ 996176 h 1182030"/>
                <a:gd name="connsiteX9" fmla="*/ 795454 w 795454"/>
                <a:gd name="connsiteY9" fmla="*/ 936703 h 11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454" h="1182030">
                  <a:moveTo>
                    <a:pt x="394010" y="0"/>
                  </a:moveTo>
                  <a:lnTo>
                    <a:pt x="208156" y="416313"/>
                  </a:lnTo>
                  <a:lnTo>
                    <a:pt x="267629" y="527825"/>
                  </a:lnTo>
                  <a:lnTo>
                    <a:pt x="96644" y="646771"/>
                  </a:lnTo>
                  <a:lnTo>
                    <a:pt x="200722" y="877230"/>
                  </a:lnTo>
                  <a:lnTo>
                    <a:pt x="0" y="1085386"/>
                  </a:lnTo>
                  <a:lnTo>
                    <a:pt x="163551" y="1115122"/>
                  </a:lnTo>
                  <a:lnTo>
                    <a:pt x="505522" y="1182030"/>
                  </a:lnTo>
                  <a:lnTo>
                    <a:pt x="631902" y="996176"/>
                  </a:lnTo>
                  <a:lnTo>
                    <a:pt x="795454" y="93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/>
            <p:cNvCxnSpPr>
              <a:endCxn id="9" idx="0"/>
            </p:cNvCxnSpPr>
            <p:nvPr/>
          </p:nvCxnSpPr>
          <p:spPr>
            <a:xfrm flipH="1">
              <a:off x="6586654" y="1234068"/>
              <a:ext cx="3716" cy="3940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Down Arrow 15"/>
            <p:cNvSpPr/>
            <p:nvPr/>
          </p:nvSpPr>
          <p:spPr>
            <a:xfrm>
              <a:off x="7460165" y="1764861"/>
              <a:ext cx="379142" cy="60588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 flipV="1">
            <a:off x="6614232" y="1995565"/>
            <a:ext cx="972914" cy="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16529" y="2704264"/>
            <a:ext cx="11151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07134" y="235365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</a:t>
            </a:r>
            <a:r>
              <a:rPr lang="en-GB" baseline="-25000" dirty="0" smtClean="0"/>
              <a:t>FERMI</a:t>
            </a:r>
            <a:endParaRPr lang="en-GB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99560" y="318559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outside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746367" y="3276282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inside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683905" y="1881542"/>
            <a:ext cx="33453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30297" y="1810899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WF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71643" y="1881542"/>
            <a:ext cx="832624" cy="68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81969" y="1538961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</a:t>
            </a:r>
            <a:r>
              <a:rPr lang="en-GB" dirty="0" err="1" smtClean="0">
                <a:sym typeface="Symbol"/>
              </a:rPr>
              <a:t></a:t>
            </a:r>
            <a:r>
              <a:rPr lang="en-GB" dirty="0" err="1" smtClean="0"/>
              <a:t>out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015476" y="153872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</a:t>
            </a:r>
            <a:r>
              <a:rPr lang="en-GB" dirty="0" err="1" smtClean="0">
                <a:sym typeface="Symbol"/>
              </a:rPr>
              <a:t></a:t>
            </a:r>
            <a:r>
              <a:rPr lang="en-GB" dirty="0" err="1" smtClean="0"/>
              <a:t>in</a:t>
            </a:r>
            <a:endParaRPr lang="en-GB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6631650" y="1172830"/>
            <a:ext cx="0" cy="25130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948200" y="5452147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</a:t>
            </a:r>
            <a:r>
              <a:rPr lang="en-GB" sz="2000" dirty="0" smtClean="0">
                <a:sym typeface="Symbol"/>
              </a:rPr>
              <a:t></a:t>
            </a:r>
            <a:endParaRPr lang="en-GB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8203165" y="-4522"/>
            <a:ext cx="94083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B-</a:t>
            </a:r>
            <a:r>
              <a:rPr lang="fr-CH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endParaRPr lang="fr-CH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4601" y="450353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V</a:t>
            </a:r>
            <a:r>
              <a:rPr lang="fr-CH" dirty="0" smtClean="0">
                <a:sym typeface="Symbol"/>
              </a:rPr>
              <a:t></a:t>
            </a:r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15B8F1-9EBA-4133-80CB-B15B3A59ADC8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6" y="996255"/>
            <a:ext cx="5243248" cy="342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784780" y="1115351"/>
            <a:ext cx="0" cy="29441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3404" y="746019"/>
            <a:ext cx="7379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5eV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06" y="62126"/>
            <a:ext cx="774803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 of </a:t>
            </a:r>
            <a:r>
              <a:rPr lang="en-GB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Larmor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radius and electron mean free path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045" y="4465834"/>
            <a:ext cx="8747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  corresponds to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5eV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an inelastic mean free path of 8nm</a:t>
            </a: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 giving an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dirty="0" err="1"/>
              <a:t>r</a:t>
            </a:r>
            <a:r>
              <a:rPr lang="en-GB" baseline="-25000" dirty="0" err="1"/>
              <a:t>L</a:t>
            </a:r>
            <a:r>
              <a:rPr lang="en-GB" baseline="-25000" dirty="0"/>
              <a:t> </a:t>
            </a:r>
            <a:r>
              <a:rPr lang="en-GB" baseline="-25000" dirty="0" smtClean="0"/>
              <a:t>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about 8nm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corresponding to a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energy of </a:t>
            </a:r>
            <a:r>
              <a:rPr lang="en-GB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0.0005eV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 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values of V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/V  are electrons travelling within 0.5 </a:t>
            </a:r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deg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 from the normal to the surface,  no major effect is expected from their change of trajectory</a:t>
            </a: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8843" y="130725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C00000"/>
                </a:solidFill>
              </a:rPr>
              <a:t>at 9T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3165" y="-4522"/>
            <a:ext cx="94083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B-</a:t>
            </a:r>
            <a:r>
              <a:rPr lang="fr-CH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endParaRPr lang="fr-CH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22893" y="930685"/>
            <a:ext cx="3078278" cy="3294474"/>
            <a:chOff x="5722893" y="930685"/>
            <a:chExt cx="3078278" cy="3294474"/>
          </a:xfrm>
          <a:effectLst/>
        </p:grpSpPr>
        <p:sp>
          <p:nvSpPr>
            <p:cNvPr id="27" name="Rectangle 26"/>
            <p:cNvSpPr/>
            <p:nvPr/>
          </p:nvSpPr>
          <p:spPr>
            <a:xfrm>
              <a:off x="5722893" y="930685"/>
              <a:ext cx="3068381" cy="3294474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317278" y="2825087"/>
              <a:ext cx="2483893" cy="0"/>
            </a:xfrm>
            <a:prstGeom prst="straightConnector1">
              <a:avLst/>
            </a:prstGeom>
            <a:ln>
              <a:solidFill>
                <a:srgbClr val="0033C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317278" y="2709515"/>
              <a:ext cx="2483893" cy="115572"/>
            </a:xfrm>
            <a:prstGeom prst="straightConnector1">
              <a:avLst/>
            </a:prstGeom>
            <a:ln>
              <a:solidFill>
                <a:srgbClr val="0033C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318009" y="2687125"/>
              <a:ext cx="0" cy="152400"/>
            </a:xfrm>
            <a:prstGeom prst="straightConnector1">
              <a:avLst/>
            </a:prstGeom>
            <a:ln>
              <a:solidFill>
                <a:srgbClr val="0033CC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273892" y="276332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V</a:t>
              </a:r>
              <a:r>
                <a:rPr lang="fr-CH" dirty="0" smtClean="0">
                  <a:sym typeface="Symbol"/>
                </a:rPr>
                <a:t></a:t>
              </a:r>
              <a:endParaRPr lang="fr-CH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05729" y="257865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V</a:t>
              </a:r>
              <a:r>
                <a:rPr lang="fr-CH" dirty="0" smtClean="0">
                  <a:sym typeface="Symbol"/>
                </a:rPr>
                <a:t></a:t>
              </a:r>
              <a:endParaRPr lang="fr-CH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9FBC-200C-49C1-9FEA-BC7D20728F25}" type="datetime3">
              <a:rPr lang="en-US" smtClean="0"/>
              <a:t>8 March 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M.Taborelli, Karlsruhe Workshop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5659-6512-4B32-84FC-0D3259BE56A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A09E56-6714-4648-9A63-9EFEDFA9A6F0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368" y="858487"/>
            <a:ext cx="858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emitted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rough surface (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grooves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normal to surface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hit the surface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9034" y="1514736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 for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hitting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35" y="1884068"/>
            <a:ext cx="4876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84397" y="3264585"/>
            <a:ext cx="4661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condition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B! </a:t>
            </a: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initial direction 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….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13" y="535529"/>
            <a:ext cx="410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L.Wang</a:t>
            </a:r>
            <a:r>
              <a:rPr lang="fr-CH" dirty="0" smtClean="0"/>
              <a:t> et al. SLAC-PUB 12001, 2006</a:t>
            </a:r>
            <a:endParaRPr lang="fr-CH" dirty="0"/>
          </a:p>
        </p:txBody>
      </p:sp>
      <p:sp>
        <p:nvSpPr>
          <p:cNvPr id="13" name="TextBox 12"/>
          <p:cNvSpPr txBox="1"/>
          <p:nvPr/>
        </p:nvSpPr>
        <p:spPr>
          <a:xfrm>
            <a:off x="8203165" y="-4522"/>
            <a:ext cx="94083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B-</a:t>
            </a:r>
            <a:r>
              <a:rPr lang="fr-CH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endParaRPr lang="fr-CH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7559" y="162470"/>
            <a:ext cx="4613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Rough surfaces and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trapping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3" y="1476636"/>
            <a:ext cx="3081734" cy="214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748145" y="1788818"/>
            <a:ext cx="23751" cy="12382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59584" y="2494414"/>
            <a:ext cx="543581" cy="5326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3384397" y="49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steeper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surface the </a:t>
            </a:r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fr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407381" y="1884068"/>
            <a:ext cx="596348" cy="96249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CAF022-1E1A-4442-A572-8B0B0F7236CB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40820" y="122405"/>
            <a:ext cx="457849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B on a rough surface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900" y="646483"/>
            <a:ext cx="869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simulations do not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perfectly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flat surface 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SEY=1.75): not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performance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9" y="1279543"/>
            <a:ext cx="4388869" cy="257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078806" y="1279543"/>
            <a:ext cx="4352925" cy="2782877"/>
            <a:chOff x="-504494" y="3370263"/>
            <a:chExt cx="4352925" cy="278287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3994" y="3370263"/>
              <a:ext cx="4162425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02221" y="487154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No B</a:t>
              </a:r>
              <a:endParaRPr lang="fr-CH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4494" y="3419465"/>
              <a:ext cx="4352925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180375" y="3534475"/>
              <a:ext cx="2946400" cy="1625600"/>
            </a:xfrm>
            <a:custGeom>
              <a:avLst/>
              <a:gdLst>
                <a:gd name="connsiteX0" fmla="*/ 0 w 2946400"/>
                <a:gd name="connsiteY0" fmla="*/ 1625600 h 1625600"/>
                <a:gd name="connsiteX1" fmla="*/ 63500 w 2946400"/>
                <a:gd name="connsiteY1" fmla="*/ 1028700 h 1625600"/>
                <a:gd name="connsiteX2" fmla="*/ 82550 w 2946400"/>
                <a:gd name="connsiteY2" fmla="*/ 749300 h 1625600"/>
                <a:gd name="connsiteX3" fmla="*/ 127000 w 2946400"/>
                <a:gd name="connsiteY3" fmla="*/ 520700 h 1625600"/>
                <a:gd name="connsiteX4" fmla="*/ 152400 w 2946400"/>
                <a:gd name="connsiteY4" fmla="*/ 400050 h 1625600"/>
                <a:gd name="connsiteX5" fmla="*/ 165100 w 2946400"/>
                <a:gd name="connsiteY5" fmla="*/ 298450 h 1625600"/>
                <a:gd name="connsiteX6" fmla="*/ 190500 w 2946400"/>
                <a:gd name="connsiteY6" fmla="*/ 203200 h 1625600"/>
                <a:gd name="connsiteX7" fmla="*/ 215900 w 2946400"/>
                <a:gd name="connsiteY7" fmla="*/ 114300 h 1625600"/>
                <a:gd name="connsiteX8" fmla="*/ 241300 w 2946400"/>
                <a:gd name="connsiteY8" fmla="*/ 44450 h 1625600"/>
                <a:gd name="connsiteX9" fmla="*/ 285750 w 2946400"/>
                <a:gd name="connsiteY9" fmla="*/ 19050 h 1625600"/>
                <a:gd name="connsiteX10" fmla="*/ 330200 w 2946400"/>
                <a:gd name="connsiteY10" fmla="*/ 0 h 1625600"/>
                <a:gd name="connsiteX11" fmla="*/ 381000 w 2946400"/>
                <a:gd name="connsiteY11" fmla="*/ 25400 h 1625600"/>
                <a:gd name="connsiteX12" fmla="*/ 419100 w 2946400"/>
                <a:gd name="connsiteY12" fmla="*/ 76200 h 1625600"/>
                <a:gd name="connsiteX13" fmla="*/ 469900 w 2946400"/>
                <a:gd name="connsiteY13" fmla="*/ 120650 h 1625600"/>
                <a:gd name="connsiteX14" fmla="*/ 565150 w 2946400"/>
                <a:gd name="connsiteY14" fmla="*/ 234950 h 1625600"/>
                <a:gd name="connsiteX15" fmla="*/ 666750 w 2946400"/>
                <a:gd name="connsiteY15" fmla="*/ 368300 h 1625600"/>
                <a:gd name="connsiteX16" fmla="*/ 723900 w 2946400"/>
                <a:gd name="connsiteY16" fmla="*/ 419100 h 1625600"/>
                <a:gd name="connsiteX17" fmla="*/ 781050 w 2946400"/>
                <a:gd name="connsiteY17" fmla="*/ 501650 h 1625600"/>
                <a:gd name="connsiteX18" fmla="*/ 863600 w 2946400"/>
                <a:gd name="connsiteY18" fmla="*/ 596900 h 1625600"/>
                <a:gd name="connsiteX19" fmla="*/ 965200 w 2946400"/>
                <a:gd name="connsiteY19" fmla="*/ 685800 h 1625600"/>
                <a:gd name="connsiteX20" fmla="*/ 1054100 w 2946400"/>
                <a:gd name="connsiteY20" fmla="*/ 755650 h 1625600"/>
                <a:gd name="connsiteX21" fmla="*/ 1162050 w 2946400"/>
                <a:gd name="connsiteY21" fmla="*/ 831850 h 1625600"/>
                <a:gd name="connsiteX22" fmla="*/ 1257300 w 2946400"/>
                <a:gd name="connsiteY22" fmla="*/ 889000 h 1625600"/>
                <a:gd name="connsiteX23" fmla="*/ 1377950 w 2946400"/>
                <a:gd name="connsiteY23" fmla="*/ 965200 h 1625600"/>
                <a:gd name="connsiteX24" fmla="*/ 1504950 w 2946400"/>
                <a:gd name="connsiteY24" fmla="*/ 1022350 h 1625600"/>
                <a:gd name="connsiteX25" fmla="*/ 1600200 w 2946400"/>
                <a:gd name="connsiteY25" fmla="*/ 1085850 h 1625600"/>
                <a:gd name="connsiteX26" fmla="*/ 1727200 w 2946400"/>
                <a:gd name="connsiteY26" fmla="*/ 1130300 h 1625600"/>
                <a:gd name="connsiteX27" fmla="*/ 1879600 w 2946400"/>
                <a:gd name="connsiteY27" fmla="*/ 1174750 h 1625600"/>
                <a:gd name="connsiteX28" fmla="*/ 1987550 w 2946400"/>
                <a:gd name="connsiteY28" fmla="*/ 1212850 h 1625600"/>
                <a:gd name="connsiteX29" fmla="*/ 2101850 w 2946400"/>
                <a:gd name="connsiteY29" fmla="*/ 1250950 h 1625600"/>
                <a:gd name="connsiteX30" fmla="*/ 2228850 w 2946400"/>
                <a:gd name="connsiteY30" fmla="*/ 1276350 h 1625600"/>
                <a:gd name="connsiteX31" fmla="*/ 2330450 w 2946400"/>
                <a:gd name="connsiteY31" fmla="*/ 1295400 h 1625600"/>
                <a:gd name="connsiteX32" fmla="*/ 2457450 w 2946400"/>
                <a:gd name="connsiteY32" fmla="*/ 1327150 h 1625600"/>
                <a:gd name="connsiteX33" fmla="*/ 2533650 w 2946400"/>
                <a:gd name="connsiteY33" fmla="*/ 1346200 h 1625600"/>
                <a:gd name="connsiteX34" fmla="*/ 2762250 w 2946400"/>
                <a:gd name="connsiteY34" fmla="*/ 1403350 h 1625600"/>
                <a:gd name="connsiteX35" fmla="*/ 2851150 w 2946400"/>
                <a:gd name="connsiteY35" fmla="*/ 1422400 h 1625600"/>
                <a:gd name="connsiteX36" fmla="*/ 2946400 w 2946400"/>
                <a:gd name="connsiteY36" fmla="*/ 142875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46400" h="1625600">
                  <a:moveTo>
                    <a:pt x="0" y="1625600"/>
                  </a:moveTo>
                  <a:lnTo>
                    <a:pt x="63500" y="1028700"/>
                  </a:lnTo>
                  <a:lnTo>
                    <a:pt x="82550" y="749300"/>
                  </a:lnTo>
                  <a:lnTo>
                    <a:pt x="127000" y="520700"/>
                  </a:lnTo>
                  <a:lnTo>
                    <a:pt x="152400" y="400050"/>
                  </a:lnTo>
                  <a:lnTo>
                    <a:pt x="165100" y="298450"/>
                  </a:lnTo>
                  <a:lnTo>
                    <a:pt x="190500" y="203200"/>
                  </a:lnTo>
                  <a:lnTo>
                    <a:pt x="215900" y="114300"/>
                  </a:lnTo>
                  <a:lnTo>
                    <a:pt x="241300" y="44450"/>
                  </a:lnTo>
                  <a:lnTo>
                    <a:pt x="285750" y="19050"/>
                  </a:lnTo>
                  <a:lnTo>
                    <a:pt x="330200" y="0"/>
                  </a:lnTo>
                  <a:lnTo>
                    <a:pt x="381000" y="25400"/>
                  </a:lnTo>
                  <a:lnTo>
                    <a:pt x="419100" y="76200"/>
                  </a:lnTo>
                  <a:lnTo>
                    <a:pt x="469900" y="120650"/>
                  </a:lnTo>
                  <a:lnTo>
                    <a:pt x="565150" y="234950"/>
                  </a:lnTo>
                  <a:lnTo>
                    <a:pt x="666750" y="368300"/>
                  </a:lnTo>
                  <a:lnTo>
                    <a:pt x="723900" y="419100"/>
                  </a:lnTo>
                  <a:lnTo>
                    <a:pt x="781050" y="501650"/>
                  </a:lnTo>
                  <a:lnTo>
                    <a:pt x="863600" y="596900"/>
                  </a:lnTo>
                  <a:lnTo>
                    <a:pt x="965200" y="685800"/>
                  </a:lnTo>
                  <a:lnTo>
                    <a:pt x="1054100" y="755650"/>
                  </a:lnTo>
                  <a:lnTo>
                    <a:pt x="1162050" y="831850"/>
                  </a:lnTo>
                  <a:lnTo>
                    <a:pt x="1257300" y="889000"/>
                  </a:lnTo>
                  <a:lnTo>
                    <a:pt x="1377950" y="965200"/>
                  </a:lnTo>
                  <a:lnTo>
                    <a:pt x="1504950" y="1022350"/>
                  </a:lnTo>
                  <a:lnTo>
                    <a:pt x="1600200" y="1085850"/>
                  </a:lnTo>
                  <a:lnTo>
                    <a:pt x="1727200" y="1130300"/>
                  </a:lnTo>
                  <a:lnTo>
                    <a:pt x="1879600" y="1174750"/>
                  </a:lnTo>
                  <a:lnTo>
                    <a:pt x="1987550" y="1212850"/>
                  </a:lnTo>
                  <a:lnTo>
                    <a:pt x="2101850" y="1250950"/>
                  </a:lnTo>
                  <a:lnTo>
                    <a:pt x="2228850" y="1276350"/>
                  </a:lnTo>
                  <a:lnTo>
                    <a:pt x="2330450" y="1295400"/>
                  </a:lnTo>
                  <a:lnTo>
                    <a:pt x="2457450" y="1327150"/>
                  </a:lnTo>
                  <a:lnTo>
                    <a:pt x="2533650" y="1346200"/>
                  </a:lnTo>
                  <a:lnTo>
                    <a:pt x="2762250" y="1403350"/>
                  </a:lnTo>
                  <a:lnTo>
                    <a:pt x="2851150" y="1422400"/>
                  </a:lnTo>
                  <a:lnTo>
                    <a:pt x="2946400" y="1428750"/>
                  </a:lnTo>
                </a:path>
              </a:pathLst>
            </a:custGeom>
            <a:noFill/>
            <a:ln w="28575">
              <a:solidFill>
                <a:srgbClr val="003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19317" y="15265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accent6"/>
                </a:solidFill>
              </a:rPr>
              <a:t>0.2T</a:t>
            </a:r>
            <a:endParaRPr lang="fr-CH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1909" y="278082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60º</a:t>
            </a:r>
            <a:endParaRPr lang="fr-CH" dirty="0"/>
          </a:p>
        </p:txBody>
      </p:sp>
      <p:sp>
        <p:nvSpPr>
          <p:cNvPr id="16" name="TextBox 15"/>
          <p:cNvSpPr txBox="1"/>
          <p:nvPr/>
        </p:nvSpPr>
        <p:spPr>
          <a:xfrm>
            <a:off x="7139749" y="222227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66"/>
                </a:solidFill>
              </a:rPr>
              <a:t>40º</a:t>
            </a:r>
            <a:endParaRPr lang="fr-CH" dirty="0">
              <a:solidFill>
                <a:srgbClr val="FF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7575" y="1443755"/>
            <a:ext cx="1436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M.Pivi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 SLAC-PUB 13020, 2007</a:t>
            </a:r>
            <a:endParaRPr lang="fr-CH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4945" y="2567837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solidFill>
                  <a:schemeClr val="accent6"/>
                </a:solidFill>
              </a:rPr>
              <a:t>Normal incidence</a:t>
            </a:r>
            <a:endParaRPr lang="fr-CH" sz="1200" dirty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12088" y="4095504"/>
            <a:ext cx="1723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err="1" smtClean="0"/>
              <a:t>L.Wang</a:t>
            </a:r>
            <a:endParaRPr lang="fr-CH" sz="1600" dirty="0" smtClean="0"/>
          </a:p>
          <a:p>
            <a:r>
              <a:rPr lang="fr-CH" sz="1600" dirty="0" smtClean="0"/>
              <a:t>SLAC-PUB-12641</a:t>
            </a:r>
            <a:endParaRPr lang="fr-CH" sz="1600" dirty="0"/>
          </a:p>
          <a:p>
            <a:r>
              <a:rPr lang="fr-CH" sz="1600" dirty="0"/>
              <a:t>July 2007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47" y="3856132"/>
            <a:ext cx="3460823" cy="283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56752" y="1443755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chemeClr val="accent6"/>
                </a:solidFill>
              </a:rPr>
              <a:t>flat</a:t>
            </a:r>
            <a:endParaRPr lang="fr-CH" sz="1600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4551" y="40758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accent6"/>
                </a:solidFill>
              </a:rPr>
              <a:t>0.2T</a:t>
            </a:r>
            <a:endParaRPr lang="fr-CH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901" y="4054636"/>
            <a:ext cx="3063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 incidence</a:t>
            </a: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«effective SEY»: ratio of all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impinging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leaving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e-cloud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72047" y="3665539"/>
            <a:ext cx="1797259" cy="58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472047" y="3856133"/>
            <a:ext cx="0" cy="397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052" idx="1"/>
          </p:cNvCxnSpPr>
          <p:nvPr/>
        </p:nvCxnSpPr>
        <p:spPr>
          <a:xfrm>
            <a:off x="3218213" y="5274599"/>
            <a:ext cx="108683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69762" y="3899963"/>
            <a:ext cx="470000" cy="260071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fr-CH" sz="1600" dirty="0" smtClean="0">
                <a:solidFill>
                  <a:schemeClr val="accent6"/>
                </a:solidFill>
              </a:rPr>
              <a:t>1.4</a:t>
            </a:r>
          </a:p>
          <a:p>
            <a:pPr algn="r">
              <a:spcBef>
                <a:spcPts val="600"/>
              </a:spcBef>
            </a:pPr>
            <a:r>
              <a:rPr lang="fr-CH" sz="1600" dirty="0" smtClean="0">
                <a:solidFill>
                  <a:schemeClr val="accent6"/>
                </a:solidFill>
              </a:rPr>
              <a:t>1.2</a:t>
            </a:r>
          </a:p>
          <a:p>
            <a:pPr algn="r">
              <a:spcBef>
                <a:spcPts val="600"/>
              </a:spcBef>
            </a:pPr>
            <a:r>
              <a:rPr lang="fr-CH" sz="1600" dirty="0" smtClean="0">
                <a:solidFill>
                  <a:schemeClr val="accent6"/>
                </a:solidFill>
              </a:rPr>
              <a:t>1</a:t>
            </a:r>
          </a:p>
          <a:p>
            <a:pPr algn="r">
              <a:spcBef>
                <a:spcPts val="600"/>
              </a:spcBef>
            </a:pPr>
            <a:r>
              <a:rPr lang="fr-CH" sz="1600" dirty="0" smtClean="0">
                <a:solidFill>
                  <a:schemeClr val="accent6"/>
                </a:solidFill>
              </a:rPr>
              <a:t>0.8</a:t>
            </a:r>
          </a:p>
          <a:p>
            <a:pPr algn="r">
              <a:spcBef>
                <a:spcPts val="600"/>
              </a:spcBef>
            </a:pPr>
            <a:r>
              <a:rPr lang="fr-CH" sz="1600" dirty="0" smtClean="0">
                <a:solidFill>
                  <a:schemeClr val="accent6"/>
                </a:solidFill>
              </a:rPr>
              <a:t>0.6</a:t>
            </a:r>
          </a:p>
          <a:p>
            <a:pPr algn="r">
              <a:spcBef>
                <a:spcPts val="600"/>
              </a:spcBef>
            </a:pPr>
            <a:r>
              <a:rPr lang="fr-CH" sz="1600" dirty="0" smtClean="0">
                <a:solidFill>
                  <a:schemeClr val="accent6"/>
                </a:solidFill>
              </a:rPr>
              <a:t>0.4</a:t>
            </a:r>
          </a:p>
          <a:p>
            <a:pPr algn="r">
              <a:spcBef>
                <a:spcPts val="600"/>
              </a:spcBef>
            </a:pPr>
            <a:r>
              <a:rPr lang="fr-CH" sz="1600" dirty="0" smtClean="0">
                <a:solidFill>
                  <a:schemeClr val="accent6"/>
                </a:solidFill>
              </a:rPr>
              <a:t>0.2</a:t>
            </a:r>
          </a:p>
          <a:p>
            <a:pPr algn="r">
              <a:spcBef>
                <a:spcPts val="600"/>
              </a:spcBef>
            </a:pPr>
            <a:r>
              <a:rPr lang="fr-CH" sz="16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3901" y="5535394"/>
            <a:ext cx="362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simulations in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N.Fil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ONERA Toulouse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57" y="3782859"/>
            <a:ext cx="7308337" cy="29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856131"/>
            <a:ext cx="2247900" cy="2836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TextBox 21"/>
          <p:cNvSpPr txBox="1"/>
          <p:nvPr/>
        </p:nvSpPr>
        <p:spPr>
          <a:xfrm>
            <a:off x="6775476" y="278082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fr-CH" dirty="0"/>
          </a:p>
        </p:txBody>
      </p:sp>
      <p:sp>
        <p:nvSpPr>
          <p:cNvPr id="32" name="TextBox 31"/>
          <p:cNvSpPr txBox="1"/>
          <p:nvPr/>
        </p:nvSpPr>
        <p:spPr>
          <a:xfrm>
            <a:off x="1042518" y="1508662"/>
            <a:ext cx="303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accent6"/>
                </a:solidFill>
              </a:rPr>
              <a:t>β</a:t>
            </a:r>
            <a:endParaRPr lang="fr-CH" sz="1600" dirty="0">
              <a:solidFill>
                <a:schemeClr val="accent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03165" y="-4522"/>
            <a:ext cx="94083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B-</a:t>
            </a:r>
            <a:r>
              <a:rPr lang="fr-CH" dirty="0" err="1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endParaRPr lang="fr-CH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764"/>
            <a:ext cx="9144000" cy="622925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AutoShape 10" descr="http://pinsapar.soopbook.es/files/2012/12/descarga-1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26646" y="1324069"/>
            <a:ext cx="4124781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CH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fr-CH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-4764"/>
            <a:ext cx="8859385" cy="62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565888"/>
            <a:ext cx="87639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AND…</a:t>
            </a:r>
          </a:p>
          <a:p>
            <a:r>
              <a:rPr lang="fr-CH" sz="4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YOU IN  GENEVA IN 2018</a:t>
            </a:r>
            <a:endParaRPr lang="fr-CH" sz="4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B0759E-73D0-432B-BC90-3C1E8873C86B}" type="datetime1">
              <a:rPr lang="fr-FR" smtClean="0"/>
              <a:t>08/03/2017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IVC 20, Busan, 21-26/8/2016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93733" y="2191244"/>
            <a:ext cx="5878080" cy="429826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1308" y="2191244"/>
            <a:ext cx="3152425" cy="429826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500" y="2324707"/>
            <a:ext cx="3267946" cy="3014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944" y="703676"/>
            <a:ext cx="8474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magnetoresistance the conduction electrons at Fermi level are involved, therefore we expect a stronger effect: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Electrons are slower and the respective </a:t>
            </a:r>
            <a:r>
              <a:rPr lang="en-GB" dirty="0" err="1" smtClean="0"/>
              <a:t>Larmor</a:t>
            </a:r>
            <a:r>
              <a:rPr lang="en-GB" dirty="0" smtClean="0"/>
              <a:t> radius is smaller than for </a:t>
            </a:r>
            <a:r>
              <a:rPr lang="en-GB" dirty="0" err="1" smtClean="0"/>
              <a:t>secondaries</a:t>
            </a: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The mean free path is much longer than for </a:t>
            </a:r>
            <a:r>
              <a:rPr lang="en-GB" dirty="0" err="1" smtClean="0"/>
              <a:t>secondaries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94130" y="230996"/>
            <a:ext cx="363073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Effect of magnetoresistance: 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0" y="2732824"/>
            <a:ext cx="2796961" cy="3253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320" y="2205607"/>
            <a:ext cx="1869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pure copper,</a:t>
            </a:r>
          </a:p>
          <a:p>
            <a:r>
              <a:rPr lang="en-GB" dirty="0" err="1" smtClean="0"/>
              <a:t>mfp</a:t>
            </a:r>
            <a:r>
              <a:rPr lang="en-GB" dirty="0" smtClean="0"/>
              <a:t> about </a:t>
            </a:r>
            <a:r>
              <a:rPr lang="en-GB" b="1" dirty="0" smtClean="0"/>
              <a:t>30 </a:t>
            </a:r>
            <a:r>
              <a:rPr lang="el-GR" b="1" dirty="0" smtClean="0"/>
              <a:t>μ</a:t>
            </a:r>
            <a:r>
              <a:rPr lang="en-GB" b="1" dirty="0" smtClean="0"/>
              <a:t>m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4382" y="5900803"/>
            <a:ext cx="1819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(PRB 23, 483, 1981)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149338" y="3102092"/>
            <a:ext cx="802888" cy="388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197809" y="2205607"/>
            <a:ext cx="3065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cs typeface="Times New Roman" panose="02020603050405020304" pitchFamily="18" charset="0"/>
              </a:rPr>
              <a:t>For copper the effect scales with H/</a:t>
            </a:r>
            <a:r>
              <a:rPr lang="el-GR" dirty="0" smtClean="0">
                <a:cs typeface="Times New Roman" panose="02020603050405020304" pitchFamily="18" charset="0"/>
              </a:rPr>
              <a:t>ρ</a:t>
            </a:r>
            <a:r>
              <a:rPr lang="en-GB" baseline="-25000" dirty="0" smtClean="0">
                <a:cs typeface="Times New Roman" panose="02020603050405020304" pitchFamily="18" charset="0"/>
              </a:rPr>
              <a:t>0 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cs typeface="Times New Roman" panose="02020603050405020304" pitchFamily="18" charset="0"/>
              </a:rPr>
              <a:t>It nicely illustrates the mean free path influence (or RRR)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endParaRPr lang="en-GB" dirty="0" smtClean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endParaRPr lang="en-GB" dirty="0" smtClean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endParaRPr lang="en-GB" dirty="0" smtClean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54100" y="5164925"/>
            <a:ext cx="12763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H x S (</a:t>
            </a:r>
            <a:r>
              <a:rPr lang="en-GB" sz="1400" dirty="0" err="1" smtClean="0"/>
              <a:t>MGauss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75644" y="5358678"/>
            <a:ext cx="196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S=R(273K)/R(4.2K)</a:t>
            </a:r>
          </a:p>
          <a:p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30430" y="4465226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J.Phys.Chem</a:t>
            </a:r>
            <a:r>
              <a:rPr lang="en-GB" sz="1200" dirty="0" smtClean="0"/>
              <a:t> Solids</a:t>
            </a:r>
          </a:p>
          <a:p>
            <a:r>
              <a:rPr lang="en-GB" sz="1200" dirty="0" smtClean="0"/>
              <a:t> 11, 37, 1959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3348885" y="5815307"/>
            <a:ext cx="531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Beam screen copper has RRR</a:t>
            </a:r>
            <a:r>
              <a:rPr lang="en-GB" dirty="0">
                <a:cs typeface="Times New Roman" panose="02020603050405020304" pitchFamily="18" charset="0"/>
              </a:rPr>
              <a:t>~100, therefore we expect and </a:t>
            </a:r>
            <a:r>
              <a:rPr lang="en-GB" b="1" dirty="0">
                <a:cs typeface="Times New Roman" panose="02020603050405020304" pitchFamily="18" charset="0"/>
              </a:rPr>
              <a:t>effect of about </a:t>
            </a:r>
            <a:r>
              <a:rPr lang="el-GR" b="1" dirty="0">
                <a:cs typeface="Arial" panose="020B0604020202020204" pitchFamily="34" charset="0"/>
              </a:rPr>
              <a:t>Δρ</a:t>
            </a:r>
            <a:r>
              <a:rPr lang="en-GB" b="1" dirty="0">
                <a:cs typeface="Arial" panose="020B0604020202020204" pitchFamily="34" charset="0"/>
              </a:rPr>
              <a:t>/</a:t>
            </a:r>
            <a:r>
              <a:rPr lang="el-GR" b="1" dirty="0">
                <a:cs typeface="Arial" panose="020B0604020202020204" pitchFamily="34" charset="0"/>
              </a:rPr>
              <a:t>ρ</a:t>
            </a:r>
            <a:r>
              <a:rPr lang="en-GB" b="1" baseline="-25000" dirty="0">
                <a:cs typeface="Arial" panose="020B0604020202020204" pitchFamily="34" charset="0"/>
              </a:rPr>
              <a:t>0</a:t>
            </a:r>
            <a:r>
              <a:rPr lang="en-GB" b="1" dirty="0">
                <a:cs typeface="Arial" panose="020B0604020202020204" pitchFamily="34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b="1" dirty="0">
                <a:cs typeface="Arial" panose="020B0604020202020204" pitchFamily="34" charset="0"/>
              </a:rPr>
              <a:t>2</a:t>
            </a:r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30CDCD-4E9E-4B6B-A6C5-5B964F5A9354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latin typeface="Arial" charset="0"/>
                <a:cs typeface="Arial" charset="0"/>
              </a:rPr>
              <a:t>electron gun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755872" y="4113337"/>
            <a:ext cx="208101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2400" baseline="-25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= I</a:t>
            </a:r>
            <a:r>
              <a:rPr lang="en-US" altLang="en-US" sz="2400" baseline="-25000" dirty="0">
                <a:solidFill>
                  <a:schemeClr val="tx2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 + </a:t>
            </a:r>
            <a:r>
              <a:rPr lang="en-US" altLang="en-US" sz="2400" dirty="0" err="1">
                <a:solidFill>
                  <a:schemeClr val="tx2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2400" baseline="-25000" dirty="0" err="1">
                <a:solidFill>
                  <a:schemeClr val="tx2"/>
                </a:solidFill>
                <a:latin typeface="Arial" charset="0"/>
                <a:cs typeface="Arial" charset="0"/>
              </a:rPr>
              <a:t>c</a:t>
            </a:r>
            <a:endParaRPr lang="en-US" altLang="en-US" sz="2400" baseline="-25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/>
            <a:endParaRPr lang="en-US" altLang="en-US" sz="2400" dirty="0">
              <a:solidFill>
                <a:schemeClr val="tx2"/>
              </a:solidFill>
              <a:latin typeface="Symbol" pitchFamily="18" charset="2"/>
              <a:cs typeface="Arial" charset="0"/>
            </a:endParaRP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  <a:cs typeface="Arial" charset="0"/>
              </a:rPr>
              <a:t>d 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= </a:t>
            </a:r>
            <a:r>
              <a:rPr lang="en-US" altLang="en-US" sz="2400" dirty="0" err="1">
                <a:solidFill>
                  <a:schemeClr val="tx2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2400" baseline="-25000" dirty="0" err="1">
                <a:solidFill>
                  <a:schemeClr val="tx2"/>
                </a:solidFill>
                <a:latin typeface="Arial" charset="0"/>
                <a:cs typeface="Arial" charset="0"/>
              </a:rPr>
              <a:t>c</a:t>
            </a:r>
            <a:r>
              <a:rPr lang="en-US" altLang="en-US" sz="2400" baseline="-25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/ (I</a:t>
            </a:r>
            <a:r>
              <a:rPr lang="en-US" altLang="en-US" sz="2400" baseline="-25000" dirty="0">
                <a:solidFill>
                  <a:schemeClr val="tx2"/>
                </a:solidFill>
                <a:latin typeface="Arial" charset="0"/>
                <a:cs typeface="Arial" charset="0"/>
              </a:rPr>
              <a:t>s 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+ </a:t>
            </a:r>
            <a:r>
              <a:rPr lang="en-US" altLang="en-US" sz="2400" dirty="0" err="1">
                <a:solidFill>
                  <a:schemeClr val="tx2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2400" baseline="-25000" dirty="0" err="1">
                <a:solidFill>
                  <a:schemeClr val="tx2"/>
                </a:solidFill>
                <a:latin typeface="Arial" charset="0"/>
                <a:cs typeface="Arial" charset="0"/>
              </a:rPr>
              <a:t>c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)</a:t>
            </a:r>
            <a:r>
              <a:rPr lang="en-US" altLang="en-US" sz="2400" dirty="0">
                <a:latin typeface="Arial" charset="0"/>
                <a:cs typeface="Arial" charset="0"/>
              </a:rPr>
              <a:t> </a:t>
            </a:r>
            <a:endParaRPr lang="el-GR" altLang="en-US" sz="2400" dirty="0">
              <a:latin typeface="Arial" charset="0"/>
              <a:cs typeface="Arial" charset="0"/>
            </a:endParaRP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30213" y="3403600"/>
            <a:ext cx="208915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  <a:cs typeface="Arial" charset="0"/>
              </a:rPr>
              <a:t>Sample</a:t>
            </a: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 flipV="1">
            <a:off x="1404938" y="3163888"/>
            <a:ext cx="360362" cy="2206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 flipH="1" flipV="1">
            <a:off x="1189038" y="3163888"/>
            <a:ext cx="214312" cy="2206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1274872" y="995145"/>
            <a:ext cx="288925" cy="5048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992188" y="2201863"/>
            <a:ext cx="341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18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1709738" y="2593975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0000FF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b="1" baseline="-25000">
                <a:solidFill>
                  <a:srgbClr val="0000FF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1230313" y="4391025"/>
            <a:ext cx="360362" cy="3587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H="1">
            <a:off x="1411288" y="3684588"/>
            <a:ext cx="1587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>
            <a:off x="1406525" y="47371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>
            <a:off x="1228725" y="50339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>
            <a:off x="1274763" y="5097463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>
            <a:off x="1333500" y="51704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806450" y="4305300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b="1" baseline="-25000">
                <a:solidFill>
                  <a:schemeClr val="tx2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1406525" y="41846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85" name="Oval 25"/>
          <p:cNvSpPr>
            <a:spLocks noChangeArrowheads="1"/>
          </p:cNvSpPr>
          <p:nvPr/>
        </p:nvSpPr>
        <p:spPr bwMode="auto">
          <a:xfrm>
            <a:off x="2760663" y="2252663"/>
            <a:ext cx="360362" cy="3587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rot="16200000">
            <a:off x="2121694" y="2334419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 rot="16200000">
            <a:off x="3260726" y="2290762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 rot="16200000">
            <a:off x="3232943" y="2431257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rot="16200000">
            <a:off x="3350419" y="2439194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 rot="16200000">
            <a:off x="3477418" y="243443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2743200" y="2625725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0000FF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b="1" baseline="-25000">
                <a:solidFill>
                  <a:srgbClr val="0000FF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 rot="16200000">
            <a:off x="2534444" y="2196306"/>
            <a:ext cx="0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93" name="Line 33"/>
          <p:cNvSpPr>
            <a:spLocks noChangeShapeType="1"/>
          </p:cNvSpPr>
          <p:nvPr/>
        </p:nvSpPr>
        <p:spPr bwMode="auto">
          <a:xfrm>
            <a:off x="2232025" y="2089150"/>
            <a:ext cx="0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>
            <a:off x="2290763" y="235108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95" name="Line 35"/>
          <p:cNvSpPr>
            <a:spLocks noChangeShapeType="1"/>
          </p:cNvSpPr>
          <p:nvPr/>
        </p:nvSpPr>
        <p:spPr bwMode="auto">
          <a:xfrm>
            <a:off x="1125538" y="4179888"/>
            <a:ext cx="59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>
            <a:off x="1289050" y="407828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803" name="Text Box 43"/>
          <p:cNvSpPr txBox="1">
            <a:spLocks noChangeArrowheads="1"/>
          </p:cNvSpPr>
          <p:nvPr/>
        </p:nvSpPr>
        <p:spPr bwMode="auto">
          <a:xfrm>
            <a:off x="2289672" y="154319"/>
            <a:ext cx="4338046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fr-CH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</a:t>
            </a:r>
            <a:r>
              <a:rPr lang="fr-CH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SEY of surfaces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7804" name="Freeform 44"/>
          <p:cNvSpPr>
            <a:spLocks/>
          </p:cNvSpPr>
          <p:nvPr/>
        </p:nvSpPr>
        <p:spPr bwMode="auto">
          <a:xfrm>
            <a:off x="790575" y="1628775"/>
            <a:ext cx="1247775" cy="1657350"/>
          </a:xfrm>
          <a:custGeom>
            <a:avLst/>
            <a:gdLst>
              <a:gd name="T0" fmla="*/ 276 w 786"/>
              <a:gd name="T1" fmla="*/ 1038 h 1044"/>
              <a:gd name="T2" fmla="*/ 0 w 786"/>
              <a:gd name="T3" fmla="*/ 1038 h 1044"/>
              <a:gd name="T4" fmla="*/ 0 w 786"/>
              <a:gd name="T5" fmla="*/ 0 h 1044"/>
              <a:gd name="T6" fmla="*/ 786 w 786"/>
              <a:gd name="T7" fmla="*/ 0 h 1044"/>
              <a:gd name="T8" fmla="*/ 780 w 786"/>
              <a:gd name="T9" fmla="*/ 1044 h 1044"/>
              <a:gd name="T10" fmla="*/ 522 w 786"/>
              <a:gd name="T11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" h="1044">
                <a:moveTo>
                  <a:pt x="276" y="1038"/>
                </a:moveTo>
                <a:lnTo>
                  <a:pt x="0" y="1038"/>
                </a:lnTo>
                <a:lnTo>
                  <a:pt x="0" y="0"/>
                </a:lnTo>
                <a:lnTo>
                  <a:pt x="786" y="0"/>
                </a:lnTo>
                <a:lnTo>
                  <a:pt x="780" y="1044"/>
                </a:lnTo>
                <a:lnTo>
                  <a:pt x="522" y="10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H="1">
            <a:off x="1404938" y="1501775"/>
            <a:ext cx="15875" cy="1766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 flipV="1">
            <a:off x="1404938" y="2209800"/>
            <a:ext cx="144462" cy="1155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628065" y="1216025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" charset="0"/>
                <a:cs typeface="Arial" charset="0"/>
              </a:rPr>
              <a:t>electron gun</a:t>
            </a: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4275640" y="3424284"/>
            <a:ext cx="208915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  <a:cs typeface="Arial" charset="0"/>
              </a:rPr>
              <a:t>Sample</a:t>
            </a:r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V="1">
            <a:off x="5250365" y="3268662"/>
            <a:ext cx="360362" cy="13657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 flipV="1">
            <a:off x="5034465" y="3184572"/>
            <a:ext cx="214312" cy="2206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5126540" y="1850698"/>
            <a:ext cx="288925" cy="5048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4837615" y="2222547"/>
            <a:ext cx="341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18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5094790" y="4411709"/>
            <a:ext cx="360362" cy="3587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 flipH="1">
            <a:off x="5269415" y="3714797"/>
            <a:ext cx="1587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5271002" y="476413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5093202" y="5060997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auto">
          <a:xfrm>
            <a:off x="5139240" y="5124497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>
            <a:off x="5197977" y="519752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4670927" y="4325984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chemeClr val="tx2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b="1" baseline="-25000">
                <a:solidFill>
                  <a:schemeClr val="tx2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55" name="Line 22"/>
          <p:cNvSpPr>
            <a:spLocks noChangeShapeType="1"/>
          </p:cNvSpPr>
          <p:nvPr/>
        </p:nvSpPr>
        <p:spPr bwMode="auto">
          <a:xfrm>
            <a:off x="5274679" y="420057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>
            <a:off x="4990015" y="4200572"/>
            <a:ext cx="595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Line 36"/>
          <p:cNvSpPr>
            <a:spLocks noChangeShapeType="1"/>
          </p:cNvSpPr>
          <p:nvPr/>
        </p:nvSpPr>
        <p:spPr bwMode="auto">
          <a:xfrm>
            <a:off x="5156702" y="4098972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5253554" y="2362199"/>
            <a:ext cx="4762" cy="9271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 flipV="1">
            <a:off x="5250365" y="2915216"/>
            <a:ext cx="190500" cy="47096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7153480" y="3424284"/>
            <a:ext cx="914400" cy="457200"/>
            <a:chOff x="6714105" y="3424284"/>
            <a:chExt cx="914400" cy="457200"/>
          </a:xfrm>
        </p:grpSpPr>
        <p:sp>
          <p:nvSpPr>
            <p:cNvPr id="3" name="Rectangle 2"/>
            <p:cNvSpPr/>
            <p:nvPr/>
          </p:nvSpPr>
          <p:spPr>
            <a:xfrm>
              <a:off x="6714105" y="3424284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200" dirty="0" smtClean="0">
                  <a:solidFill>
                    <a:srgbClr val="FF0000"/>
                  </a:solidFill>
                </a:rPr>
                <a:t>Faraday </a:t>
              </a:r>
              <a:r>
                <a:rPr lang="fr-CH" sz="1200" dirty="0" err="1" smtClean="0">
                  <a:solidFill>
                    <a:srgbClr val="FF0000"/>
                  </a:solidFill>
                </a:rPr>
                <a:t>cup</a:t>
              </a:r>
              <a:endParaRPr lang="fr-CH" sz="1200" dirty="0"/>
            </a:p>
          </p:txBody>
        </p:sp>
        <p:cxnSp>
          <p:nvCxnSpPr>
            <p:cNvPr id="6" name="Straight Connector 5"/>
            <p:cNvCxnSpPr>
              <a:stCxn id="3" idx="0"/>
              <a:endCxn id="3" idx="0"/>
            </p:cNvCxnSpPr>
            <p:nvPr/>
          </p:nvCxnSpPr>
          <p:spPr>
            <a:xfrm>
              <a:off x="7171305" y="3424284"/>
              <a:ext cx="0" cy="0"/>
            </a:xfrm>
            <a:prstGeom prst="line">
              <a:avLst/>
            </a:prstGeom>
            <a:ln w="571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" idx="0"/>
              <a:endCxn id="3" idx="0"/>
            </p:cNvCxnSpPr>
            <p:nvPr/>
          </p:nvCxnSpPr>
          <p:spPr>
            <a:xfrm>
              <a:off x="7171305" y="3424284"/>
              <a:ext cx="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106717" y="3440279"/>
              <a:ext cx="124145" cy="0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6178569" y="4228416"/>
            <a:ext cx="2282997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2400" baseline="-25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with Faraday cup</a:t>
            </a:r>
          </a:p>
          <a:p>
            <a:endParaRPr lang="en-US" altLang="en-US" dirty="0">
              <a:solidFill>
                <a:schemeClr val="tx2"/>
              </a:solidFill>
              <a:latin typeface="Symbol" pitchFamily="18" charset="2"/>
              <a:cs typeface="Arial" charset="0"/>
            </a:endParaRPr>
          </a:p>
          <a:p>
            <a:r>
              <a:rPr lang="en-US" altLang="en-US" sz="2400" dirty="0" smtClean="0">
                <a:solidFill>
                  <a:schemeClr val="tx2"/>
                </a:solidFill>
                <a:latin typeface="Symbol" pitchFamily="18" charset="2"/>
                <a:cs typeface="Arial" charset="0"/>
              </a:rPr>
              <a:t>d </a:t>
            </a:r>
            <a:r>
              <a:rPr lang="en-US" altLang="en-US" sz="2400" dirty="0">
                <a:solidFill>
                  <a:schemeClr val="tx2"/>
                </a:solidFill>
                <a:latin typeface="Arial" charset="0"/>
                <a:cs typeface="Arial" charset="0"/>
              </a:rPr>
              <a:t>= </a:t>
            </a:r>
            <a:r>
              <a:rPr lang="en-US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1-I</a:t>
            </a:r>
            <a:r>
              <a:rPr lang="en-US" altLang="en-US" sz="2400" baseline="-25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</a:t>
            </a:r>
            <a:r>
              <a:rPr lang="en-US" altLang="en-US" sz="24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/</a:t>
            </a:r>
            <a:r>
              <a:rPr lang="en-US" altLang="en-US" sz="24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I</a:t>
            </a:r>
            <a:r>
              <a:rPr lang="en-US" altLang="en-US" sz="2400" baseline="-25000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</a:t>
            </a:r>
            <a:r>
              <a:rPr lang="en-US" altLang="en-US" sz="2400" dirty="0" smtClean="0">
                <a:latin typeface="Arial" charset="0"/>
                <a:cs typeface="Arial" charset="0"/>
              </a:rPr>
              <a:t> </a:t>
            </a:r>
            <a:endParaRPr lang="el-GR" altLang="en-US" sz="2400" dirty="0"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>
            <a:endCxn id="48" idx="0"/>
          </p:cNvCxnSpPr>
          <p:nvPr/>
        </p:nvCxnSpPr>
        <p:spPr>
          <a:xfrm>
            <a:off x="5273978" y="3887788"/>
            <a:ext cx="993" cy="52392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24712" y="1483883"/>
            <a:ext cx="3242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closer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etter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Ep</a:t>
            </a: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fr-CH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all </a:t>
            </a:r>
            <a:r>
              <a:rPr lang="fr-CH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measured</a:t>
            </a:r>
            <a:r>
              <a:rPr lang="fr-CH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simultaneously</a:t>
            </a:r>
            <a:endParaRPr lang="fr-CH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9386AC-FD06-4461-8F81-0C392E35BDFB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7597" y="148388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collector</a:t>
            </a:r>
            <a:endParaRPr lang="fr-CH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038350" y="1853215"/>
            <a:ext cx="481013" cy="235936"/>
          </a:xfrm>
          <a:prstGeom prst="line">
            <a:avLst/>
          </a:prstGeom>
          <a:ln>
            <a:solidFill>
              <a:srgbClr val="0033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91628" y="241730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+ -</a:t>
            </a:r>
            <a:endParaRPr lang="fr-CH" dirty="0"/>
          </a:p>
        </p:txBody>
      </p:sp>
      <p:sp>
        <p:nvSpPr>
          <p:cNvPr id="71" name="TextBox 70"/>
          <p:cNvSpPr txBox="1"/>
          <p:nvPr/>
        </p:nvSpPr>
        <p:spPr>
          <a:xfrm rot="16200000">
            <a:off x="1336877" y="397336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+  -</a:t>
            </a:r>
            <a:endParaRPr lang="fr-CH" dirty="0"/>
          </a:p>
        </p:txBody>
      </p:sp>
      <p:sp>
        <p:nvSpPr>
          <p:cNvPr id="72" name="TextBox 71"/>
          <p:cNvSpPr txBox="1"/>
          <p:nvPr/>
        </p:nvSpPr>
        <p:spPr>
          <a:xfrm rot="16200000">
            <a:off x="5246492" y="3961905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+  -</a:t>
            </a:r>
            <a:endParaRPr lang="fr-CH" dirty="0"/>
          </a:p>
        </p:txBody>
      </p:sp>
      <p:sp>
        <p:nvSpPr>
          <p:cNvPr id="17" name="TextBox 16"/>
          <p:cNvSpPr txBox="1"/>
          <p:nvPr/>
        </p:nvSpPr>
        <p:spPr>
          <a:xfrm>
            <a:off x="4670927" y="5524696"/>
            <a:ext cx="3792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dirty="0" err="1" smtClean="0"/>
              <a:t>sometimes</a:t>
            </a:r>
            <a:r>
              <a:rPr lang="fr-CH" b="1" dirty="0" smtClean="0"/>
              <a:t> </a:t>
            </a:r>
            <a:r>
              <a:rPr lang="fr-CH" b="1" dirty="0" err="1" smtClean="0"/>
              <a:t>I</a:t>
            </a:r>
            <a:r>
              <a:rPr lang="fr-CH" b="1" baseline="-25000" dirty="0" err="1" smtClean="0"/>
              <a:t>p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measured</a:t>
            </a:r>
            <a:r>
              <a:rPr lang="fr-CH" dirty="0" smtClean="0"/>
              <a:t> </a:t>
            </a:r>
            <a:r>
              <a:rPr lang="fr-CH" dirty="0" err="1" smtClean="0"/>
              <a:t>just</a:t>
            </a:r>
            <a:r>
              <a:rPr lang="fr-CH" dirty="0" smtClean="0"/>
              <a:t> by </a:t>
            </a:r>
            <a:r>
              <a:rPr lang="fr-CH" dirty="0" err="1" smtClean="0"/>
              <a:t>polarising</a:t>
            </a:r>
            <a:r>
              <a:rPr lang="fr-CH" dirty="0" smtClean="0"/>
              <a:t> the </a:t>
            </a:r>
            <a:r>
              <a:rPr lang="fr-CH" dirty="0" err="1" smtClean="0"/>
              <a:t>sample</a:t>
            </a:r>
            <a:r>
              <a:rPr lang="fr-CH" dirty="0" smtClean="0"/>
              <a:t> positive: in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way</a:t>
            </a:r>
            <a:r>
              <a:rPr lang="fr-CH" dirty="0" smtClean="0"/>
              <a:t> the </a:t>
            </a:r>
            <a:r>
              <a:rPr lang="fr-CH" dirty="0" err="1" smtClean="0"/>
              <a:t>elastic</a:t>
            </a:r>
            <a:r>
              <a:rPr lang="fr-CH" dirty="0" smtClean="0"/>
              <a:t> </a:t>
            </a:r>
            <a:r>
              <a:rPr lang="fr-CH" dirty="0" err="1" smtClean="0"/>
              <a:t>electrons</a:t>
            </a:r>
            <a:r>
              <a:rPr lang="fr-CH" dirty="0" smtClean="0"/>
              <a:t> are </a:t>
            </a:r>
            <a:r>
              <a:rPr lang="fr-CH" dirty="0" err="1" smtClean="0"/>
              <a:t>lost</a:t>
            </a:r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73" name="TextBox 72"/>
          <p:cNvSpPr txBox="1"/>
          <p:nvPr/>
        </p:nvSpPr>
        <p:spPr>
          <a:xfrm>
            <a:off x="7442444" y="4418"/>
            <a:ext cx="1710725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measurements</a:t>
            </a:r>
            <a:endParaRPr lang="fr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37862E-6 L -0.25712 4.3786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1.11111E-6 L 0.33646 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66" grpId="0" animBg="1"/>
      <p:bldP spid="67" grpId="0" animBg="1"/>
      <p:bldP spid="70" grpId="0" animBg="1"/>
      <p:bldP spid="72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133DE5-253B-4148-84D0-312050DB1735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462" y="1041719"/>
            <a:ext cx="4374538" cy="3877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7" y="1659080"/>
            <a:ext cx="4143950" cy="3102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819" y="4986041"/>
            <a:ext cx="828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reflected power (= no </a:t>
            </a:r>
            <a:r>
              <a:rPr lang="en-US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multipacting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 the coated dipoles with the available input power (tested up to 2 Tesla)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 to achieve </a:t>
            </a:r>
            <a:r>
              <a:rPr lang="en-US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multipacting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non-coated dipole (even after prolonged conditioning).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9468" y="86576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Reflected power 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8031" y="3514218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SPS dipole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2073349" y="3599282"/>
            <a:ext cx="445193" cy="1538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-28943"/>
            <a:ext cx="9148102" cy="400110"/>
          </a:xfrm>
          <a:prstGeom prst="rect">
            <a:avLst/>
          </a:prstGeom>
          <a:solidFill>
            <a:srgbClr val="3366CC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Multipacting</a:t>
            </a: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test bench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5776" y="-27933"/>
            <a:ext cx="2392326" cy="376238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 characterization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43568"/>
            <a:ext cx="902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enables to evaluate the performance in a situation more similar to the effect of the beam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A740-D080-4FF8-84F8-548981457824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89" y="1978428"/>
            <a:ext cx="5581879" cy="381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744590" y="5260155"/>
            <a:ext cx="3296200" cy="5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44590" y="2433005"/>
            <a:ext cx="0" cy="28248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174974" y="350951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N(Es) , EDC</a:t>
            </a:r>
            <a:endParaRPr lang="fr-CH" dirty="0"/>
          </a:p>
        </p:txBody>
      </p:sp>
      <p:sp>
        <p:nvSpPr>
          <p:cNvPr id="20" name="Freeform 19"/>
          <p:cNvSpPr/>
          <p:nvPr/>
        </p:nvSpPr>
        <p:spPr>
          <a:xfrm>
            <a:off x="742950" y="3139910"/>
            <a:ext cx="3000375" cy="2117890"/>
          </a:xfrm>
          <a:custGeom>
            <a:avLst/>
            <a:gdLst>
              <a:gd name="connsiteX0" fmla="*/ 0 w 3000375"/>
              <a:gd name="connsiteY0" fmla="*/ 2003590 h 2117890"/>
              <a:gd name="connsiteX1" fmla="*/ 114300 w 3000375"/>
              <a:gd name="connsiteY1" fmla="*/ 3340 h 2117890"/>
              <a:gd name="connsiteX2" fmla="*/ 381000 w 3000375"/>
              <a:gd name="connsiteY2" fmla="*/ 1536865 h 2117890"/>
              <a:gd name="connsiteX3" fmla="*/ 914400 w 3000375"/>
              <a:gd name="connsiteY3" fmla="*/ 1851190 h 2117890"/>
              <a:gd name="connsiteX4" fmla="*/ 1438275 w 3000375"/>
              <a:gd name="connsiteY4" fmla="*/ 1917865 h 2117890"/>
              <a:gd name="connsiteX5" fmla="*/ 1809750 w 3000375"/>
              <a:gd name="connsiteY5" fmla="*/ 1955965 h 2117890"/>
              <a:gd name="connsiteX6" fmla="*/ 1924050 w 3000375"/>
              <a:gd name="connsiteY6" fmla="*/ 1774990 h 2117890"/>
              <a:gd name="connsiteX7" fmla="*/ 1924050 w 3000375"/>
              <a:gd name="connsiteY7" fmla="*/ 1774990 h 2117890"/>
              <a:gd name="connsiteX8" fmla="*/ 2076450 w 3000375"/>
              <a:gd name="connsiteY8" fmla="*/ 1955965 h 2117890"/>
              <a:gd name="connsiteX9" fmla="*/ 2276475 w 3000375"/>
              <a:gd name="connsiteY9" fmla="*/ 1908340 h 2117890"/>
              <a:gd name="connsiteX10" fmla="*/ 2486025 w 3000375"/>
              <a:gd name="connsiteY10" fmla="*/ 1994065 h 2117890"/>
              <a:gd name="connsiteX11" fmla="*/ 2847975 w 3000375"/>
              <a:gd name="connsiteY11" fmla="*/ 2003590 h 2117890"/>
              <a:gd name="connsiteX12" fmla="*/ 2943225 w 3000375"/>
              <a:gd name="connsiteY12" fmla="*/ 1346365 h 2117890"/>
              <a:gd name="connsiteX13" fmla="*/ 3000375 w 3000375"/>
              <a:gd name="connsiteY13" fmla="*/ 2117890 h 2117890"/>
              <a:gd name="connsiteX14" fmla="*/ 3000375 w 3000375"/>
              <a:gd name="connsiteY14" fmla="*/ 2117890 h 211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00375" h="2117890">
                <a:moveTo>
                  <a:pt x="0" y="2003590"/>
                </a:moveTo>
                <a:cubicBezTo>
                  <a:pt x="25400" y="1042358"/>
                  <a:pt x="50800" y="81127"/>
                  <a:pt x="114300" y="3340"/>
                </a:cubicBezTo>
                <a:cubicBezTo>
                  <a:pt x="177800" y="-74448"/>
                  <a:pt x="247650" y="1228890"/>
                  <a:pt x="381000" y="1536865"/>
                </a:cubicBezTo>
                <a:cubicBezTo>
                  <a:pt x="514350" y="1844840"/>
                  <a:pt x="738188" y="1787690"/>
                  <a:pt x="914400" y="1851190"/>
                </a:cubicBezTo>
                <a:cubicBezTo>
                  <a:pt x="1090612" y="1914690"/>
                  <a:pt x="1289050" y="1900402"/>
                  <a:pt x="1438275" y="1917865"/>
                </a:cubicBezTo>
                <a:cubicBezTo>
                  <a:pt x="1587500" y="1935328"/>
                  <a:pt x="1728788" y="1979777"/>
                  <a:pt x="1809750" y="1955965"/>
                </a:cubicBezTo>
                <a:cubicBezTo>
                  <a:pt x="1890712" y="1932153"/>
                  <a:pt x="1924050" y="1774990"/>
                  <a:pt x="1924050" y="1774990"/>
                </a:cubicBezTo>
                <a:lnTo>
                  <a:pt x="1924050" y="1774990"/>
                </a:lnTo>
                <a:cubicBezTo>
                  <a:pt x="1949450" y="1805153"/>
                  <a:pt x="2017713" y="1933740"/>
                  <a:pt x="2076450" y="1955965"/>
                </a:cubicBezTo>
                <a:cubicBezTo>
                  <a:pt x="2135187" y="1978190"/>
                  <a:pt x="2208213" y="1901990"/>
                  <a:pt x="2276475" y="1908340"/>
                </a:cubicBezTo>
                <a:cubicBezTo>
                  <a:pt x="2344738" y="1914690"/>
                  <a:pt x="2390775" y="1978190"/>
                  <a:pt x="2486025" y="1994065"/>
                </a:cubicBezTo>
                <a:cubicBezTo>
                  <a:pt x="2581275" y="2009940"/>
                  <a:pt x="2771775" y="2111540"/>
                  <a:pt x="2847975" y="2003590"/>
                </a:cubicBezTo>
                <a:cubicBezTo>
                  <a:pt x="2924175" y="1895640"/>
                  <a:pt x="2917825" y="1327315"/>
                  <a:pt x="2943225" y="1346365"/>
                </a:cubicBezTo>
                <a:cubicBezTo>
                  <a:pt x="2968625" y="1365415"/>
                  <a:pt x="3000375" y="2117890"/>
                  <a:pt x="3000375" y="2117890"/>
                </a:cubicBezTo>
                <a:lnTo>
                  <a:pt x="3000375" y="2117890"/>
                </a:lnTo>
              </a:path>
            </a:pathLst>
          </a:cu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TextBox 20"/>
          <p:cNvSpPr txBox="1"/>
          <p:nvPr/>
        </p:nvSpPr>
        <p:spPr>
          <a:xfrm>
            <a:off x="797068" y="5442466"/>
            <a:ext cx="2965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endParaRPr lang="fr-CH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058680" y="3325091"/>
            <a:ext cx="279740" cy="8737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71610" y="3477491"/>
            <a:ext cx="0" cy="873764"/>
          </a:xfrm>
          <a:prstGeom prst="straightConnector1">
            <a:avLst/>
          </a:prstGeom>
          <a:ln w="12700">
            <a:solidFill>
              <a:srgbClr val="3333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33494" y="313991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elastic</a:t>
            </a:r>
            <a:endParaRPr lang="fr-CH" dirty="0"/>
          </a:p>
        </p:txBody>
      </p:sp>
      <p:sp>
        <p:nvSpPr>
          <p:cNvPr id="7" name="TextBox 6"/>
          <p:cNvSpPr txBox="1"/>
          <p:nvPr/>
        </p:nvSpPr>
        <p:spPr>
          <a:xfrm>
            <a:off x="1198550" y="2678760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t</a:t>
            </a:r>
            <a:r>
              <a:rPr lang="fr-CH" dirty="0" err="1" smtClean="0"/>
              <a:t>rue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secondaries</a:t>
            </a:r>
            <a:endParaRPr lang="fr-CH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85836" y="4375608"/>
            <a:ext cx="988551" cy="525633"/>
          </a:xfrm>
          <a:prstGeom prst="straightConnector1">
            <a:avLst/>
          </a:prstGeom>
          <a:ln w="12700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03715" y="403491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Auger </a:t>
            </a:r>
          </a:p>
        </p:txBody>
      </p:sp>
      <p:sp>
        <p:nvSpPr>
          <p:cNvPr id="13" name="Left Bracket 12"/>
          <p:cNvSpPr/>
          <p:nvPr/>
        </p:nvSpPr>
        <p:spPr>
          <a:xfrm rot="5400000">
            <a:off x="2732332" y="4192109"/>
            <a:ext cx="453397" cy="1132682"/>
          </a:xfrm>
          <a:prstGeom prst="leftBracket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TextBox 15"/>
          <p:cNvSpPr txBox="1"/>
          <p:nvPr/>
        </p:nvSpPr>
        <p:spPr>
          <a:xfrm>
            <a:off x="2090057" y="419094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backscattered</a:t>
            </a:r>
            <a:endParaRPr lang="fr-CH" dirty="0"/>
          </a:p>
        </p:txBody>
      </p:sp>
      <p:sp>
        <p:nvSpPr>
          <p:cNvPr id="22" name="TextBox 21"/>
          <p:cNvSpPr txBox="1"/>
          <p:nvPr/>
        </p:nvSpPr>
        <p:spPr>
          <a:xfrm>
            <a:off x="7332229" y="4758450"/>
            <a:ext cx="1695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 smtClean="0"/>
              <a:t>From</a:t>
            </a:r>
            <a:r>
              <a:rPr lang="fr-CH" sz="1400" dirty="0" smtClean="0"/>
              <a:t> </a:t>
            </a:r>
            <a:r>
              <a:rPr lang="fr-CH" sz="1400" dirty="0" err="1" smtClean="0"/>
              <a:t>F.Perez</a:t>
            </a:r>
            <a:r>
              <a:rPr lang="fr-CH" sz="1400" dirty="0" smtClean="0"/>
              <a:t> et al </a:t>
            </a:r>
            <a:endParaRPr lang="fr-CH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16114" y="778100"/>
            <a:ext cx="891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Conceptually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distinguish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principle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contributions to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scattered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a surface. </a:t>
            </a: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NB: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in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total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yield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call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yield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812186" y="296885"/>
            <a:ext cx="3009157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secondary electrons</a:t>
            </a: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03715" y="3694176"/>
            <a:ext cx="1" cy="1626608"/>
          </a:xfrm>
          <a:prstGeom prst="line">
            <a:avLst/>
          </a:prstGeom>
          <a:ln>
            <a:solidFill>
              <a:srgbClr val="3333F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5066" y="523214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50eV</a:t>
            </a:r>
            <a:endParaRPr lang="fr-CH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AA1E-0CA9-48D6-A4F3-0FCC84FB80C6}" type="datetime3">
              <a:rPr lang="en-US" altLang="en-US" smtClean="0"/>
              <a:t>8 March 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M.Taborelli, Karlsruhe Workshop</a:t>
            </a:r>
            <a:endParaRPr lang="en-US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270240" y="5425030"/>
            <a:ext cx="32015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(eV)</a:t>
            </a:r>
            <a:endParaRPr lang="fr-CH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111618" y="3816004"/>
            <a:ext cx="5822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SEY</a:t>
            </a:r>
            <a:endParaRPr lang="fr-CH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8455" y="2185803"/>
            <a:ext cx="251383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6"/>
                </a:solidFill>
              </a:rPr>
              <a:t>__</a:t>
            </a:r>
            <a:r>
              <a:rPr lang="fr-CH" sz="1400" dirty="0" smtClean="0"/>
              <a:t> total SEY</a:t>
            </a:r>
          </a:p>
          <a:p>
            <a:r>
              <a:rPr lang="fr-CH" sz="1400" dirty="0" smtClean="0">
                <a:solidFill>
                  <a:srgbClr val="FF0000"/>
                </a:solidFill>
              </a:rPr>
              <a:t>__</a:t>
            </a:r>
            <a:r>
              <a:rPr lang="fr-CH" sz="1400" dirty="0" smtClean="0"/>
              <a:t> </a:t>
            </a:r>
            <a:r>
              <a:rPr lang="fr-CH" sz="1400" dirty="0" err="1" smtClean="0"/>
              <a:t>true</a:t>
            </a:r>
            <a:r>
              <a:rPr lang="fr-CH" sz="1400" dirty="0" smtClean="0"/>
              <a:t> </a:t>
            </a:r>
            <a:r>
              <a:rPr lang="fr-CH" sz="1400" dirty="0" err="1" smtClean="0"/>
              <a:t>secondaries</a:t>
            </a:r>
            <a:endParaRPr lang="fr-CH" sz="1400" dirty="0" smtClean="0"/>
          </a:p>
          <a:p>
            <a:r>
              <a:rPr lang="fr-CH" sz="1400" dirty="0" smtClean="0">
                <a:solidFill>
                  <a:srgbClr val="0033CC"/>
                </a:solidFill>
              </a:rPr>
              <a:t>__</a:t>
            </a:r>
            <a:r>
              <a:rPr lang="fr-CH" sz="1400" dirty="0" smtClean="0"/>
              <a:t> </a:t>
            </a:r>
            <a:r>
              <a:rPr lang="fr-CH" sz="1400" dirty="0" err="1" smtClean="0"/>
              <a:t>elastically</a:t>
            </a:r>
            <a:r>
              <a:rPr lang="fr-CH" sz="1400" dirty="0" smtClean="0"/>
              <a:t> </a:t>
            </a:r>
            <a:r>
              <a:rPr lang="fr-CH" sz="1400" dirty="0" err="1" smtClean="0"/>
              <a:t>backscattered</a:t>
            </a:r>
            <a:endParaRPr lang="fr-CH" sz="1400" dirty="0" smtClean="0"/>
          </a:p>
          <a:p>
            <a:r>
              <a:rPr lang="fr-CH" sz="1400" dirty="0" smtClean="0">
                <a:solidFill>
                  <a:srgbClr val="00B050"/>
                </a:solidFill>
              </a:rPr>
              <a:t>__ </a:t>
            </a:r>
            <a:r>
              <a:rPr lang="fr-CH" sz="1400" dirty="0" err="1" smtClean="0"/>
              <a:t>inelastically</a:t>
            </a:r>
            <a:r>
              <a:rPr lang="fr-CH" sz="1400" dirty="0" smtClean="0"/>
              <a:t> </a:t>
            </a:r>
            <a:r>
              <a:rPr lang="fr-CH" sz="1400" dirty="0" err="1" smtClean="0"/>
              <a:t>backscattered</a:t>
            </a:r>
            <a:endParaRPr lang="fr-CH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85850" y="3509242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1</a:t>
            </a: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4485850" y="4276387"/>
            <a:ext cx="264280" cy="283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TextBox 16"/>
          <p:cNvSpPr txBox="1"/>
          <p:nvPr/>
        </p:nvSpPr>
        <p:spPr>
          <a:xfrm>
            <a:off x="4734228" y="5136742"/>
            <a:ext cx="4301177" cy="215444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fr-CH" sz="1400" dirty="0" smtClean="0"/>
              <a:t>0   E1  200                                  E2                   1500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32585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013" y="3636334"/>
            <a:ext cx="2892057" cy="2838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3" name="Group 22"/>
          <p:cNvGrpSpPr/>
          <p:nvPr/>
        </p:nvGrpSpPr>
        <p:grpSpPr>
          <a:xfrm>
            <a:off x="1594884" y="3656936"/>
            <a:ext cx="1098502" cy="2106715"/>
            <a:chOff x="1594884" y="3656936"/>
            <a:chExt cx="1098502" cy="2106715"/>
          </a:xfrm>
        </p:grpSpPr>
        <p:sp>
          <p:nvSpPr>
            <p:cNvPr id="12" name="Freeform 11"/>
            <p:cNvSpPr/>
            <p:nvPr/>
          </p:nvSpPr>
          <p:spPr>
            <a:xfrm>
              <a:off x="1610132" y="3656936"/>
              <a:ext cx="1083254" cy="2106715"/>
            </a:xfrm>
            <a:custGeom>
              <a:avLst/>
              <a:gdLst>
                <a:gd name="connsiteX0" fmla="*/ 548277 w 1083254"/>
                <a:gd name="connsiteY0" fmla="*/ 664 h 2106715"/>
                <a:gd name="connsiteX1" fmla="*/ 48547 w 1083254"/>
                <a:gd name="connsiteY1" fmla="*/ 1053287 h 2106715"/>
                <a:gd name="connsiteX2" fmla="*/ 69812 w 1083254"/>
                <a:gd name="connsiteY2" fmla="*/ 1808199 h 2106715"/>
                <a:gd name="connsiteX3" fmla="*/ 495115 w 1083254"/>
                <a:gd name="connsiteY3" fmla="*/ 2105911 h 2106715"/>
                <a:gd name="connsiteX4" fmla="*/ 962947 w 1083254"/>
                <a:gd name="connsiteY4" fmla="*/ 1871994 h 2106715"/>
                <a:gd name="connsiteX5" fmla="*/ 1058640 w 1083254"/>
                <a:gd name="connsiteY5" fmla="*/ 1212776 h 2106715"/>
                <a:gd name="connsiteX6" fmla="*/ 548277 w 1083254"/>
                <a:gd name="connsiteY6" fmla="*/ 664 h 210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254" h="2106715">
                  <a:moveTo>
                    <a:pt x="548277" y="664"/>
                  </a:moveTo>
                  <a:cubicBezTo>
                    <a:pt x="379928" y="-25917"/>
                    <a:pt x="128291" y="752031"/>
                    <a:pt x="48547" y="1053287"/>
                  </a:cubicBezTo>
                  <a:cubicBezTo>
                    <a:pt x="-31197" y="1354543"/>
                    <a:pt x="-4616" y="1632762"/>
                    <a:pt x="69812" y="1808199"/>
                  </a:cubicBezTo>
                  <a:cubicBezTo>
                    <a:pt x="144240" y="1983636"/>
                    <a:pt x="346259" y="2095279"/>
                    <a:pt x="495115" y="2105911"/>
                  </a:cubicBezTo>
                  <a:cubicBezTo>
                    <a:pt x="643971" y="2116544"/>
                    <a:pt x="869026" y="2020850"/>
                    <a:pt x="962947" y="1871994"/>
                  </a:cubicBezTo>
                  <a:cubicBezTo>
                    <a:pt x="1056868" y="1723138"/>
                    <a:pt x="1120663" y="1522892"/>
                    <a:pt x="1058640" y="1212776"/>
                  </a:cubicBezTo>
                  <a:cubicBezTo>
                    <a:pt x="996617" y="902660"/>
                    <a:pt x="716626" y="27245"/>
                    <a:pt x="548277" y="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>
              <a:off x="2158409" y="3657600"/>
              <a:ext cx="308344" cy="4997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594884" y="3700130"/>
              <a:ext cx="552893" cy="1148317"/>
            </a:xfrm>
            <a:custGeom>
              <a:avLst/>
              <a:gdLst>
                <a:gd name="connsiteX0" fmla="*/ 552893 w 552893"/>
                <a:gd name="connsiteY0" fmla="*/ 0 h 1148317"/>
                <a:gd name="connsiteX1" fmla="*/ 255181 w 552893"/>
                <a:gd name="connsiteY1" fmla="*/ 435935 h 1148317"/>
                <a:gd name="connsiteX2" fmla="*/ 329609 w 552893"/>
                <a:gd name="connsiteY2" fmla="*/ 744279 h 1148317"/>
                <a:gd name="connsiteX3" fmla="*/ 0 w 552893"/>
                <a:gd name="connsiteY3" fmla="*/ 1148317 h 1148317"/>
                <a:gd name="connsiteX4" fmla="*/ 0 w 552893"/>
                <a:gd name="connsiteY4" fmla="*/ 1148317 h 114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893" h="1148317">
                  <a:moveTo>
                    <a:pt x="552893" y="0"/>
                  </a:moveTo>
                  <a:lnTo>
                    <a:pt x="255181" y="435935"/>
                  </a:lnTo>
                  <a:lnTo>
                    <a:pt x="329609" y="744279"/>
                  </a:lnTo>
                  <a:lnTo>
                    <a:pt x="0" y="1148317"/>
                  </a:lnTo>
                  <a:lnTo>
                    <a:pt x="0" y="1148317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58409" y="3732028"/>
              <a:ext cx="42531" cy="372139"/>
            </a:xfrm>
            <a:custGeom>
              <a:avLst/>
              <a:gdLst>
                <a:gd name="connsiteX0" fmla="*/ 0 w 42531"/>
                <a:gd name="connsiteY0" fmla="*/ 0 h 372139"/>
                <a:gd name="connsiteX1" fmla="*/ 42531 w 42531"/>
                <a:gd name="connsiteY1" fmla="*/ 372139 h 372139"/>
                <a:gd name="connsiteX2" fmla="*/ 42531 w 42531"/>
                <a:gd name="connsiteY2" fmla="*/ 372139 h 37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31" h="372139">
                  <a:moveTo>
                    <a:pt x="0" y="0"/>
                  </a:moveTo>
                  <a:lnTo>
                    <a:pt x="42531" y="372139"/>
                  </a:lnTo>
                  <a:lnTo>
                    <a:pt x="42531" y="37213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58409" y="3710763"/>
              <a:ext cx="170121" cy="723014"/>
            </a:xfrm>
            <a:custGeom>
              <a:avLst/>
              <a:gdLst>
                <a:gd name="connsiteX0" fmla="*/ 0 w 170121"/>
                <a:gd name="connsiteY0" fmla="*/ 0 h 723014"/>
                <a:gd name="connsiteX1" fmla="*/ 170121 w 170121"/>
                <a:gd name="connsiteY1" fmla="*/ 404037 h 723014"/>
                <a:gd name="connsiteX2" fmla="*/ 138224 w 170121"/>
                <a:gd name="connsiteY2" fmla="*/ 723014 h 723014"/>
                <a:gd name="connsiteX3" fmla="*/ 138224 w 170121"/>
                <a:gd name="connsiteY3" fmla="*/ 723014 h 72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121" h="723014">
                  <a:moveTo>
                    <a:pt x="0" y="0"/>
                  </a:moveTo>
                  <a:lnTo>
                    <a:pt x="170121" y="404037"/>
                  </a:lnTo>
                  <a:lnTo>
                    <a:pt x="138224" y="723014"/>
                  </a:lnTo>
                  <a:lnTo>
                    <a:pt x="138224" y="72301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052084" y="3668233"/>
              <a:ext cx="106325" cy="574158"/>
            </a:xfrm>
            <a:custGeom>
              <a:avLst/>
              <a:gdLst>
                <a:gd name="connsiteX0" fmla="*/ 85060 w 106325"/>
                <a:gd name="connsiteY0" fmla="*/ 0 h 574158"/>
                <a:gd name="connsiteX1" fmla="*/ 0 w 106325"/>
                <a:gd name="connsiteY1" fmla="*/ 361507 h 574158"/>
                <a:gd name="connsiteX2" fmla="*/ 106325 w 106325"/>
                <a:gd name="connsiteY2" fmla="*/ 574158 h 574158"/>
                <a:gd name="connsiteX3" fmla="*/ 106325 w 106325"/>
                <a:gd name="connsiteY3" fmla="*/ 574158 h 57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25" h="574158">
                  <a:moveTo>
                    <a:pt x="85060" y="0"/>
                  </a:moveTo>
                  <a:lnTo>
                    <a:pt x="0" y="361507"/>
                  </a:lnTo>
                  <a:lnTo>
                    <a:pt x="106325" y="574158"/>
                  </a:lnTo>
                  <a:lnTo>
                    <a:pt x="106325" y="57415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169042" y="3689498"/>
              <a:ext cx="255181" cy="712381"/>
            </a:xfrm>
            <a:custGeom>
              <a:avLst/>
              <a:gdLst>
                <a:gd name="connsiteX0" fmla="*/ 0 w 255181"/>
                <a:gd name="connsiteY0" fmla="*/ 0 h 712381"/>
                <a:gd name="connsiteX1" fmla="*/ 223284 w 255181"/>
                <a:gd name="connsiteY1" fmla="*/ 457200 h 712381"/>
                <a:gd name="connsiteX2" fmla="*/ 255181 w 255181"/>
                <a:gd name="connsiteY2" fmla="*/ 712381 h 712381"/>
                <a:gd name="connsiteX3" fmla="*/ 255181 w 255181"/>
                <a:gd name="connsiteY3" fmla="*/ 712381 h 71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81" h="712381">
                  <a:moveTo>
                    <a:pt x="0" y="0"/>
                  </a:moveTo>
                  <a:lnTo>
                    <a:pt x="223284" y="457200"/>
                  </a:lnTo>
                  <a:lnTo>
                    <a:pt x="255181" y="712381"/>
                  </a:lnTo>
                  <a:lnTo>
                    <a:pt x="255181" y="71238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77656" y="3710763"/>
              <a:ext cx="148856" cy="606056"/>
            </a:xfrm>
            <a:custGeom>
              <a:avLst/>
              <a:gdLst>
                <a:gd name="connsiteX0" fmla="*/ 148856 w 148856"/>
                <a:gd name="connsiteY0" fmla="*/ 0 h 606056"/>
                <a:gd name="connsiteX1" fmla="*/ 0 w 148856"/>
                <a:gd name="connsiteY1" fmla="*/ 404037 h 606056"/>
                <a:gd name="connsiteX2" fmla="*/ 53163 w 148856"/>
                <a:gd name="connsiteY2" fmla="*/ 606056 h 606056"/>
                <a:gd name="connsiteX3" fmla="*/ 53163 w 148856"/>
                <a:gd name="connsiteY3" fmla="*/ 606056 h 6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856" h="606056">
                  <a:moveTo>
                    <a:pt x="148856" y="0"/>
                  </a:moveTo>
                  <a:lnTo>
                    <a:pt x="0" y="404037"/>
                  </a:lnTo>
                  <a:lnTo>
                    <a:pt x="53163" y="606056"/>
                  </a:lnTo>
                  <a:lnTo>
                    <a:pt x="53163" y="60605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27415" y="3549805"/>
            <a:ext cx="1083254" cy="2106715"/>
            <a:chOff x="6305741" y="3145767"/>
            <a:chExt cx="1083254" cy="2106715"/>
          </a:xfrm>
        </p:grpSpPr>
        <p:sp>
          <p:nvSpPr>
            <p:cNvPr id="22" name="Freeform 21"/>
            <p:cNvSpPr/>
            <p:nvPr/>
          </p:nvSpPr>
          <p:spPr>
            <a:xfrm>
              <a:off x="6305741" y="3145767"/>
              <a:ext cx="1083254" cy="2106715"/>
            </a:xfrm>
            <a:custGeom>
              <a:avLst/>
              <a:gdLst>
                <a:gd name="connsiteX0" fmla="*/ 548277 w 1083254"/>
                <a:gd name="connsiteY0" fmla="*/ 664 h 2106715"/>
                <a:gd name="connsiteX1" fmla="*/ 48547 w 1083254"/>
                <a:gd name="connsiteY1" fmla="*/ 1053287 h 2106715"/>
                <a:gd name="connsiteX2" fmla="*/ 69812 w 1083254"/>
                <a:gd name="connsiteY2" fmla="*/ 1808199 h 2106715"/>
                <a:gd name="connsiteX3" fmla="*/ 495115 w 1083254"/>
                <a:gd name="connsiteY3" fmla="*/ 2105911 h 2106715"/>
                <a:gd name="connsiteX4" fmla="*/ 962947 w 1083254"/>
                <a:gd name="connsiteY4" fmla="*/ 1871994 h 2106715"/>
                <a:gd name="connsiteX5" fmla="*/ 1058640 w 1083254"/>
                <a:gd name="connsiteY5" fmla="*/ 1212776 h 2106715"/>
                <a:gd name="connsiteX6" fmla="*/ 548277 w 1083254"/>
                <a:gd name="connsiteY6" fmla="*/ 664 h 210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254" h="2106715">
                  <a:moveTo>
                    <a:pt x="548277" y="664"/>
                  </a:moveTo>
                  <a:cubicBezTo>
                    <a:pt x="379928" y="-25917"/>
                    <a:pt x="128291" y="752031"/>
                    <a:pt x="48547" y="1053287"/>
                  </a:cubicBezTo>
                  <a:cubicBezTo>
                    <a:pt x="-31197" y="1354543"/>
                    <a:pt x="-4616" y="1632762"/>
                    <a:pt x="69812" y="1808199"/>
                  </a:cubicBezTo>
                  <a:cubicBezTo>
                    <a:pt x="144240" y="1983636"/>
                    <a:pt x="346259" y="2095279"/>
                    <a:pt x="495115" y="2105911"/>
                  </a:cubicBezTo>
                  <a:cubicBezTo>
                    <a:pt x="643971" y="2116544"/>
                    <a:pt x="869026" y="2020850"/>
                    <a:pt x="962947" y="1871994"/>
                  </a:cubicBezTo>
                  <a:cubicBezTo>
                    <a:pt x="1056868" y="1723138"/>
                    <a:pt x="1120663" y="1522892"/>
                    <a:pt x="1058640" y="1212776"/>
                  </a:cubicBezTo>
                  <a:cubicBezTo>
                    <a:pt x="996617" y="902660"/>
                    <a:pt x="716626" y="27245"/>
                    <a:pt x="548277" y="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97312" y="3157134"/>
              <a:ext cx="244548" cy="1604781"/>
            </a:xfrm>
            <a:custGeom>
              <a:avLst/>
              <a:gdLst>
                <a:gd name="connsiteX0" fmla="*/ 53162 w 223283"/>
                <a:gd name="connsiteY0" fmla="*/ 0 h 871870"/>
                <a:gd name="connsiteX1" fmla="*/ 212651 w 223283"/>
                <a:gd name="connsiteY1" fmla="*/ 350874 h 871870"/>
                <a:gd name="connsiteX2" fmla="*/ 0 w 223283"/>
                <a:gd name="connsiteY2" fmla="*/ 765544 h 871870"/>
                <a:gd name="connsiteX3" fmla="*/ 223283 w 223283"/>
                <a:gd name="connsiteY3" fmla="*/ 871870 h 871870"/>
                <a:gd name="connsiteX4" fmla="*/ 223283 w 223283"/>
                <a:gd name="connsiteY4" fmla="*/ 871870 h 87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83" h="871870">
                  <a:moveTo>
                    <a:pt x="53162" y="0"/>
                  </a:moveTo>
                  <a:lnTo>
                    <a:pt x="212651" y="350874"/>
                  </a:lnTo>
                  <a:lnTo>
                    <a:pt x="0" y="765544"/>
                  </a:lnTo>
                  <a:lnTo>
                    <a:pt x="223283" y="871870"/>
                  </a:lnTo>
                  <a:lnTo>
                    <a:pt x="223283" y="87187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552763" y="3189033"/>
              <a:ext cx="265814" cy="1350335"/>
            </a:xfrm>
            <a:custGeom>
              <a:avLst/>
              <a:gdLst>
                <a:gd name="connsiteX0" fmla="*/ 265814 w 265814"/>
                <a:gd name="connsiteY0" fmla="*/ 0 h 1052623"/>
                <a:gd name="connsiteX1" fmla="*/ 191386 w 265814"/>
                <a:gd name="connsiteY1" fmla="*/ 446567 h 1052623"/>
                <a:gd name="connsiteX2" fmla="*/ 0 w 265814"/>
                <a:gd name="connsiteY2" fmla="*/ 818707 h 1052623"/>
                <a:gd name="connsiteX3" fmla="*/ 170121 w 265814"/>
                <a:gd name="connsiteY3" fmla="*/ 1052623 h 1052623"/>
                <a:gd name="connsiteX4" fmla="*/ 170121 w 265814"/>
                <a:gd name="connsiteY4" fmla="*/ 1052623 h 1052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814" h="1052623">
                  <a:moveTo>
                    <a:pt x="265814" y="0"/>
                  </a:moveTo>
                  <a:lnTo>
                    <a:pt x="191386" y="446567"/>
                  </a:lnTo>
                  <a:lnTo>
                    <a:pt x="0" y="818707"/>
                  </a:lnTo>
                  <a:lnTo>
                    <a:pt x="170121" y="1052623"/>
                  </a:lnTo>
                  <a:lnTo>
                    <a:pt x="170121" y="105262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733516" y="3189033"/>
              <a:ext cx="308344" cy="1265274"/>
            </a:xfrm>
            <a:custGeom>
              <a:avLst/>
              <a:gdLst>
                <a:gd name="connsiteX0" fmla="*/ 106326 w 308344"/>
                <a:gd name="connsiteY0" fmla="*/ 0 h 1265274"/>
                <a:gd name="connsiteX1" fmla="*/ 0 w 308344"/>
                <a:gd name="connsiteY1" fmla="*/ 871869 h 1265274"/>
                <a:gd name="connsiteX2" fmla="*/ 308344 w 308344"/>
                <a:gd name="connsiteY2" fmla="*/ 1265274 h 1265274"/>
                <a:gd name="connsiteX3" fmla="*/ 308344 w 308344"/>
                <a:gd name="connsiteY3" fmla="*/ 1265274 h 126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44" h="1265274">
                  <a:moveTo>
                    <a:pt x="106326" y="0"/>
                  </a:moveTo>
                  <a:lnTo>
                    <a:pt x="0" y="871869"/>
                  </a:lnTo>
                  <a:lnTo>
                    <a:pt x="308344" y="1265274"/>
                  </a:lnTo>
                  <a:lnTo>
                    <a:pt x="308344" y="126527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46437" y="3189033"/>
              <a:ext cx="361507" cy="1350335"/>
            </a:xfrm>
            <a:custGeom>
              <a:avLst/>
              <a:gdLst>
                <a:gd name="connsiteX0" fmla="*/ 361507 w 361507"/>
                <a:gd name="connsiteY0" fmla="*/ 0 h 1350335"/>
                <a:gd name="connsiteX1" fmla="*/ 10633 w 361507"/>
                <a:gd name="connsiteY1" fmla="*/ 967563 h 1350335"/>
                <a:gd name="connsiteX2" fmla="*/ 0 w 361507"/>
                <a:gd name="connsiteY2" fmla="*/ 1350335 h 135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507" h="1350335">
                  <a:moveTo>
                    <a:pt x="361507" y="0"/>
                  </a:moveTo>
                  <a:lnTo>
                    <a:pt x="10633" y="967563"/>
                  </a:lnTo>
                  <a:lnTo>
                    <a:pt x="0" y="135033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797312" y="3167768"/>
              <a:ext cx="297711" cy="1435395"/>
            </a:xfrm>
            <a:custGeom>
              <a:avLst/>
              <a:gdLst>
                <a:gd name="connsiteX0" fmla="*/ 0 w 255181"/>
                <a:gd name="connsiteY0" fmla="*/ 0 h 1318437"/>
                <a:gd name="connsiteX1" fmla="*/ 255181 w 255181"/>
                <a:gd name="connsiteY1" fmla="*/ 765544 h 1318437"/>
                <a:gd name="connsiteX2" fmla="*/ 53163 w 255181"/>
                <a:gd name="connsiteY2" fmla="*/ 1318437 h 1318437"/>
                <a:gd name="connsiteX3" fmla="*/ 53163 w 255181"/>
                <a:gd name="connsiteY3" fmla="*/ 1318437 h 131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181" h="1318437">
                  <a:moveTo>
                    <a:pt x="0" y="0"/>
                  </a:moveTo>
                  <a:lnTo>
                    <a:pt x="255181" y="765544"/>
                  </a:lnTo>
                  <a:lnTo>
                    <a:pt x="53163" y="1318437"/>
                  </a:lnTo>
                  <a:lnTo>
                    <a:pt x="53163" y="1318437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829209" y="3167767"/>
              <a:ext cx="414670" cy="1435395"/>
            </a:xfrm>
            <a:custGeom>
              <a:avLst/>
              <a:gdLst>
                <a:gd name="connsiteX0" fmla="*/ 0 w 414670"/>
                <a:gd name="connsiteY0" fmla="*/ 0 h 1041990"/>
                <a:gd name="connsiteX1" fmla="*/ 361507 w 414670"/>
                <a:gd name="connsiteY1" fmla="*/ 712381 h 1041990"/>
                <a:gd name="connsiteX2" fmla="*/ 414670 w 414670"/>
                <a:gd name="connsiteY2" fmla="*/ 1041990 h 104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670" h="1041990">
                  <a:moveTo>
                    <a:pt x="0" y="0"/>
                  </a:moveTo>
                  <a:lnTo>
                    <a:pt x="361507" y="712381"/>
                  </a:lnTo>
                  <a:lnTo>
                    <a:pt x="414670" y="104199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563395" y="3178400"/>
              <a:ext cx="297712" cy="1424763"/>
            </a:xfrm>
            <a:custGeom>
              <a:avLst/>
              <a:gdLst>
                <a:gd name="connsiteX0" fmla="*/ 297712 w 297712"/>
                <a:gd name="connsiteY0" fmla="*/ 0 h 1424763"/>
                <a:gd name="connsiteX1" fmla="*/ 0 w 297712"/>
                <a:gd name="connsiteY1" fmla="*/ 1424763 h 1424763"/>
                <a:gd name="connsiteX2" fmla="*/ 0 w 297712"/>
                <a:gd name="connsiteY2" fmla="*/ 1424763 h 142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712" h="1424763">
                  <a:moveTo>
                    <a:pt x="297712" y="0"/>
                  </a:moveTo>
                  <a:lnTo>
                    <a:pt x="0" y="1424763"/>
                  </a:lnTo>
                  <a:lnTo>
                    <a:pt x="0" y="142476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16782" y="3636334"/>
            <a:ext cx="1083254" cy="2106715"/>
            <a:chOff x="4069797" y="3647701"/>
            <a:chExt cx="1083254" cy="2106715"/>
          </a:xfrm>
        </p:grpSpPr>
        <p:sp>
          <p:nvSpPr>
            <p:cNvPr id="35" name="Freeform 34"/>
            <p:cNvSpPr/>
            <p:nvPr/>
          </p:nvSpPr>
          <p:spPr>
            <a:xfrm>
              <a:off x="4069797" y="3647701"/>
              <a:ext cx="1083254" cy="2106715"/>
            </a:xfrm>
            <a:custGeom>
              <a:avLst/>
              <a:gdLst>
                <a:gd name="connsiteX0" fmla="*/ 548277 w 1083254"/>
                <a:gd name="connsiteY0" fmla="*/ 664 h 2106715"/>
                <a:gd name="connsiteX1" fmla="*/ 48547 w 1083254"/>
                <a:gd name="connsiteY1" fmla="*/ 1053287 h 2106715"/>
                <a:gd name="connsiteX2" fmla="*/ 69812 w 1083254"/>
                <a:gd name="connsiteY2" fmla="*/ 1808199 h 2106715"/>
                <a:gd name="connsiteX3" fmla="*/ 495115 w 1083254"/>
                <a:gd name="connsiteY3" fmla="*/ 2105911 h 2106715"/>
                <a:gd name="connsiteX4" fmla="*/ 962947 w 1083254"/>
                <a:gd name="connsiteY4" fmla="*/ 1871994 h 2106715"/>
                <a:gd name="connsiteX5" fmla="*/ 1058640 w 1083254"/>
                <a:gd name="connsiteY5" fmla="*/ 1212776 h 2106715"/>
                <a:gd name="connsiteX6" fmla="*/ 548277 w 1083254"/>
                <a:gd name="connsiteY6" fmla="*/ 664 h 210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254" h="2106715">
                  <a:moveTo>
                    <a:pt x="548277" y="664"/>
                  </a:moveTo>
                  <a:cubicBezTo>
                    <a:pt x="379928" y="-25917"/>
                    <a:pt x="128291" y="752031"/>
                    <a:pt x="48547" y="1053287"/>
                  </a:cubicBezTo>
                  <a:cubicBezTo>
                    <a:pt x="-31197" y="1354543"/>
                    <a:pt x="-4616" y="1632762"/>
                    <a:pt x="69812" y="1808199"/>
                  </a:cubicBezTo>
                  <a:cubicBezTo>
                    <a:pt x="144240" y="1983636"/>
                    <a:pt x="346259" y="2095279"/>
                    <a:pt x="495115" y="2105911"/>
                  </a:cubicBezTo>
                  <a:cubicBezTo>
                    <a:pt x="643971" y="2116544"/>
                    <a:pt x="869026" y="2020850"/>
                    <a:pt x="962947" y="1871994"/>
                  </a:cubicBezTo>
                  <a:cubicBezTo>
                    <a:pt x="1056868" y="1723138"/>
                    <a:pt x="1120663" y="1522892"/>
                    <a:pt x="1058640" y="1212776"/>
                  </a:cubicBezTo>
                  <a:cubicBezTo>
                    <a:pt x="996617" y="902660"/>
                    <a:pt x="716626" y="27245"/>
                    <a:pt x="548277" y="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242391" y="3657600"/>
              <a:ext cx="372139" cy="1722474"/>
            </a:xfrm>
            <a:custGeom>
              <a:avLst/>
              <a:gdLst>
                <a:gd name="connsiteX0" fmla="*/ 372139 w 372139"/>
                <a:gd name="connsiteY0" fmla="*/ 0 h 1722474"/>
                <a:gd name="connsiteX1" fmla="*/ 116958 w 372139"/>
                <a:gd name="connsiteY1" fmla="*/ 637953 h 1722474"/>
                <a:gd name="connsiteX2" fmla="*/ 0 w 372139"/>
                <a:gd name="connsiteY2" fmla="*/ 1201479 h 1722474"/>
                <a:gd name="connsiteX3" fmla="*/ 127590 w 372139"/>
                <a:gd name="connsiteY3" fmla="*/ 1722474 h 172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139" h="1722474">
                  <a:moveTo>
                    <a:pt x="372139" y="0"/>
                  </a:moveTo>
                  <a:lnTo>
                    <a:pt x="116958" y="637953"/>
                  </a:lnTo>
                  <a:lnTo>
                    <a:pt x="0" y="1201479"/>
                  </a:lnTo>
                  <a:lnTo>
                    <a:pt x="127590" y="1722474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444409" y="3657600"/>
              <a:ext cx="318977" cy="1935126"/>
            </a:xfrm>
            <a:custGeom>
              <a:avLst/>
              <a:gdLst>
                <a:gd name="connsiteX0" fmla="*/ 148856 w 318977"/>
                <a:gd name="connsiteY0" fmla="*/ 0 h 1935126"/>
                <a:gd name="connsiteX1" fmla="*/ 318977 w 318977"/>
                <a:gd name="connsiteY1" fmla="*/ 606056 h 1935126"/>
                <a:gd name="connsiteX2" fmla="*/ 0 w 318977"/>
                <a:gd name="connsiteY2" fmla="*/ 1424763 h 1935126"/>
                <a:gd name="connsiteX3" fmla="*/ 202019 w 318977"/>
                <a:gd name="connsiteY3" fmla="*/ 1935126 h 193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977" h="1935126">
                  <a:moveTo>
                    <a:pt x="148856" y="0"/>
                  </a:moveTo>
                  <a:lnTo>
                    <a:pt x="318977" y="606056"/>
                  </a:lnTo>
                  <a:lnTo>
                    <a:pt x="0" y="1424763"/>
                  </a:lnTo>
                  <a:lnTo>
                    <a:pt x="202019" y="193512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635795" y="3678865"/>
              <a:ext cx="202019" cy="1658679"/>
            </a:xfrm>
            <a:custGeom>
              <a:avLst/>
              <a:gdLst>
                <a:gd name="connsiteX0" fmla="*/ 0 w 202019"/>
                <a:gd name="connsiteY0" fmla="*/ 0 h 1658679"/>
                <a:gd name="connsiteX1" fmla="*/ 202019 w 202019"/>
                <a:gd name="connsiteY1" fmla="*/ 531628 h 1658679"/>
                <a:gd name="connsiteX2" fmla="*/ 138224 w 202019"/>
                <a:gd name="connsiteY2" fmla="*/ 967563 h 1658679"/>
                <a:gd name="connsiteX3" fmla="*/ 116958 w 202019"/>
                <a:gd name="connsiteY3" fmla="*/ 1658679 h 165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019" h="1658679">
                  <a:moveTo>
                    <a:pt x="0" y="0"/>
                  </a:moveTo>
                  <a:lnTo>
                    <a:pt x="202019" y="531628"/>
                  </a:lnTo>
                  <a:lnTo>
                    <a:pt x="138224" y="967563"/>
                  </a:lnTo>
                  <a:lnTo>
                    <a:pt x="116958" y="165867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433777" y="3668233"/>
              <a:ext cx="361507" cy="1839432"/>
            </a:xfrm>
            <a:custGeom>
              <a:avLst/>
              <a:gdLst>
                <a:gd name="connsiteX0" fmla="*/ 170121 w 361507"/>
                <a:gd name="connsiteY0" fmla="*/ 0 h 1839432"/>
                <a:gd name="connsiteX1" fmla="*/ 0 w 361507"/>
                <a:gd name="connsiteY1" fmla="*/ 1073888 h 1839432"/>
                <a:gd name="connsiteX2" fmla="*/ 361507 w 361507"/>
                <a:gd name="connsiteY2" fmla="*/ 1839432 h 183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507" h="1839432">
                  <a:moveTo>
                    <a:pt x="170121" y="0"/>
                  </a:moveTo>
                  <a:lnTo>
                    <a:pt x="0" y="1073888"/>
                  </a:lnTo>
                  <a:lnTo>
                    <a:pt x="361507" y="183943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199860" y="3678865"/>
              <a:ext cx="393405" cy="1850065"/>
            </a:xfrm>
            <a:custGeom>
              <a:avLst/>
              <a:gdLst>
                <a:gd name="connsiteX0" fmla="*/ 393405 w 393405"/>
                <a:gd name="connsiteY0" fmla="*/ 0 h 1850065"/>
                <a:gd name="connsiteX1" fmla="*/ 0 w 393405"/>
                <a:gd name="connsiteY1" fmla="*/ 946298 h 1850065"/>
                <a:gd name="connsiteX2" fmla="*/ 180754 w 393405"/>
                <a:gd name="connsiteY2" fmla="*/ 1446028 h 1850065"/>
                <a:gd name="connsiteX3" fmla="*/ 85061 w 393405"/>
                <a:gd name="connsiteY3" fmla="*/ 1850065 h 185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405" h="1850065">
                  <a:moveTo>
                    <a:pt x="393405" y="0"/>
                  </a:moveTo>
                  <a:lnTo>
                    <a:pt x="0" y="946298"/>
                  </a:lnTo>
                  <a:lnTo>
                    <a:pt x="180754" y="1446028"/>
                  </a:lnTo>
                  <a:lnTo>
                    <a:pt x="85061" y="185006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93265" y="3700130"/>
              <a:ext cx="148856" cy="1860698"/>
            </a:xfrm>
            <a:custGeom>
              <a:avLst/>
              <a:gdLst>
                <a:gd name="connsiteX0" fmla="*/ 42530 w 148856"/>
                <a:gd name="connsiteY0" fmla="*/ 0 h 1860698"/>
                <a:gd name="connsiteX1" fmla="*/ 0 w 148856"/>
                <a:gd name="connsiteY1" fmla="*/ 829340 h 1860698"/>
                <a:gd name="connsiteX2" fmla="*/ 148856 w 148856"/>
                <a:gd name="connsiteY2" fmla="*/ 1403498 h 1860698"/>
                <a:gd name="connsiteX3" fmla="*/ 116958 w 148856"/>
                <a:gd name="connsiteY3" fmla="*/ 1860698 h 186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856" h="1860698">
                  <a:moveTo>
                    <a:pt x="42530" y="0"/>
                  </a:moveTo>
                  <a:lnTo>
                    <a:pt x="0" y="829340"/>
                  </a:lnTo>
                  <a:lnTo>
                    <a:pt x="148856" y="1403498"/>
                  </a:lnTo>
                  <a:lnTo>
                    <a:pt x="116958" y="186069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712380" y="5023150"/>
            <a:ext cx="2892057" cy="1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15070" y="3689498"/>
            <a:ext cx="1988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</a:t>
            </a: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escape </a:t>
            </a:r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depth</a:t>
            </a: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</a:t>
            </a:r>
            <a:endParaRPr lang="fr-CH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487479" y="3646967"/>
            <a:ext cx="0" cy="1360233"/>
          </a:xfrm>
          <a:prstGeom prst="straightConnector1">
            <a:avLst/>
          </a:prstGeom>
          <a:ln w="285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62847" y="2169777"/>
            <a:ext cx="3232298" cy="226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p</a:t>
            </a:r>
            <a:endParaRPr lang="fr-CH" dirty="0"/>
          </a:p>
        </p:txBody>
      </p:sp>
      <p:sp>
        <p:nvSpPr>
          <p:cNvPr id="56" name="TextBox 55"/>
          <p:cNvSpPr txBox="1"/>
          <p:nvPr/>
        </p:nvSpPr>
        <p:spPr>
          <a:xfrm>
            <a:off x="6315739" y="4102697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/>
              <a:t>primary</a:t>
            </a:r>
            <a:r>
              <a:rPr lang="fr-CH" sz="1800" dirty="0" smtClean="0"/>
              <a:t> </a:t>
            </a:r>
            <a:r>
              <a:rPr lang="fr-CH" sz="1800" dirty="0" err="1" smtClean="0"/>
              <a:t>energy</a:t>
            </a:r>
            <a:endParaRPr lang="fr-CH" sz="1800" dirty="0"/>
          </a:p>
        </p:txBody>
      </p:sp>
      <p:sp>
        <p:nvSpPr>
          <p:cNvPr id="57" name="TextBox 56"/>
          <p:cNvSpPr txBox="1"/>
          <p:nvPr/>
        </p:nvSpPr>
        <p:spPr>
          <a:xfrm>
            <a:off x="2214678" y="2169777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rimary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6103088" y="4157330"/>
            <a:ext cx="273256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103088" y="2434856"/>
            <a:ext cx="0" cy="17224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5592726" y="2819009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/>
              <a:t>SEY</a:t>
            </a:r>
            <a:endParaRPr lang="fr-CH" sz="1800" dirty="0"/>
          </a:p>
        </p:txBody>
      </p:sp>
      <p:sp>
        <p:nvSpPr>
          <p:cNvPr id="70" name="Rectangle 69"/>
          <p:cNvSpPr/>
          <p:nvPr/>
        </p:nvSpPr>
        <p:spPr>
          <a:xfrm>
            <a:off x="638175" y="3606305"/>
            <a:ext cx="3025363" cy="29945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8" name="Straight Connector 7"/>
          <p:cNvCxnSpPr>
            <a:endCxn id="70" idx="0"/>
          </p:cNvCxnSpPr>
          <p:nvPr/>
        </p:nvCxnSpPr>
        <p:spPr>
          <a:xfrm>
            <a:off x="2146222" y="2022853"/>
            <a:ext cx="4635" cy="15834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466753" y="504795"/>
            <a:ext cx="47114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curve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a maximum?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0473" y="1162050"/>
            <a:ext cx="819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</a:t>
            </a:r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</a:t>
            </a: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display a </a:t>
            </a:r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curve</a:t>
            </a: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maximum (</a:t>
            </a:r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Emax</a:t>
            </a: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as a </a:t>
            </a:r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</a:t>
            </a: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fr-CH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endParaRPr lang="fr-CH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608" y="3653716"/>
            <a:ext cx="1263090" cy="1263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Freeform 2"/>
          <p:cNvSpPr/>
          <p:nvPr/>
        </p:nvSpPr>
        <p:spPr>
          <a:xfrm>
            <a:off x="6178163" y="3069203"/>
            <a:ext cx="453271" cy="930303"/>
          </a:xfrm>
          <a:custGeom>
            <a:avLst/>
            <a:gdLst>
              <a:gd name="connsiteX0" fmla="*/ 0 w 453271"/>
              <a:gd name="connsiteY0" fmla="*/ 930303 h 930303"/>
              <a:gd name="connsiteX1" fmla="*/ 23854 w 453271"/>
              <a:gd name="connsiteY1" fmla="*/ 826936 h 930303"/>
              <a:gd name="connsiteX2" fmla="*/ 31806 w 453271"/>
              <a:gd name="connsiteY2" fmla="*/ 803082 h 930303"/>
              <a:gd name="connsiteX3" fmla="*/ 47708 w 453271"/>
              <a:gd name="connsiteY3" fmla="*/ 779228 h 930303"/>
              <a:gd name="connsiteX4" fmla="*/ 63611 w 453271"/>
              <a:gd name="connsiteY4" fmla="*/ 731520 h 930303"/>
              <a:gd name="connsiteX5" fmla="*/ 95416 w 453271"/>
              <a:gd name="connsiteY5" fmla="*/ 667910 h 930303"/>
              <a:gd name="connsiteX6" fmla="*/ 119270 w 453271"/>
              <a:gd name="connsiteY6" fmla="*/ 612251 h 930303"/>
              <a:gd name="connsiteX7" fmla="*/ 127221 w 453271"/>
              <a:gd name="connsiteY7" fmla="*/ 580446 h 930303"/>
              <a:gd name="connsiteX8" fmla="*/ 135173 w 453271"/>
              <a:gd name="connsiteY8" fmla="*/ 540689 h 930303"/>
              <a:gd name="connsiteX9" fmla="*/ 151075 w 453271"/>
              <a:gd name="connsiteY9" fmla="*/ 516835 h 930303"/>
              <a:gd name="connsiteX10" fmla="*/ 159027 w 453271"/>
              <a:gd name="connsiteY10" fmla="*/ 492981 h 930303"/>
              <a:gd name="connsiteX11" fmla="*/ 190832 w 453271"/>
              <a:gd name="connsiteY11" fmla="*/ 445274 h 930303"/>
              <a:gd name="connsiteX12" fmla="*/ 206734 w 453271"/>
              <a:gd name="connsiteY12" fmla="*/ 397566 h 930303"/>
              <a:gd name="connsiteX13" fmla="*/ 246491 w 453271"/>
              <a:gd name="connsiteY13" fmla="*/ 349858 h 930303"/>
              <a:gd name="connsiteX14" fmla="*/ 294199 w 453271"/>
              <a:gd name="connsiteY14" fmla="*/ 254442 h 930303"/>
              <a:gd name="connsiteX15" fmla="*/ 310101 w 453271"/>
              <a:gd name="connsiteY15" fmla="*/ 230588 h 930303"/>
              <a:gd name="connsiteX16" fmla="*/ 333955 w 453271"/>
              <a:gd name="connsiteY16" fmla="*/ 214686 h 930303"/>
              <a:gd name="connsiteX17" fmla="*/ 349858 w 453271"/>
              <a:gd name="connsiteY17" fmla="*/ 166978 h 930303"/>
              <a:gd name="connsiteX18" fmla="*/ 365760 w 453271"/>
              <a:gd name="connsiteY18" fmla="*/ 143124 h 930303"/>
              <a:gd name="connsiteX19" fmla="*/ 373712 w 453271"/>
              <a:gd name="connsiteY19" fmla="*/ 119270 h 930303"/>
              <a:gd name="connsiteX20" fmla="*/ 389614 w 453271"/>
              <a:gd name="connsiteY20" fmla="*/ 95416 h 930303"/>
              <a:gd name="connsiteX21" fmla="*/ 397566 w 453271"/>
              <a:gd name="connsiteY21" fmla="*/ 71562 h 930303"/>
              <a:gd name="connsiteX22" fmla="*/ 429371 w 453271"/>
              <a:gd name="connsiteY22" fmla="*/ 23854 h 930303"/>
              <a:gd name="connsiteX23" fmla="*/ 453225 w 453271"/>
              <a:gd name="connsiteY23" fmla="*/ 0 h 9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3271" h="930303">
                <a:moveTo>
                  <a:pt x="0" y="930303"/>
                </a:moveTo>
                <a:cubicBezTo>
                  <a:pt x="10322" y="858055"/>
                  <a:pt x="2026" y="892419"/>
                  <a:pt x="23854" y="826936"/>
                </a:cubicBezTo>
                <a:cubicBezTo>
                  <a:pt x="26504" y="818985"/>
                  <a:pt x="27157" y="810056"/>
                  <a:pt x="31806" y="803082"/>
                </a:cubicBezTo>
                <a:cubicBezTo>
                  <a:pt x="37107" y="795131"/>
                  <a:pt x="43827" y="787961"/>
                  <a:pt x="47708" y="779228"/>
                </a:cubicBezTo>
                <a:cubicBezTo>
                  <a:pt x="54516" y="763910"/>
                  <a:pt x="56114" y="746513"/>
                  <a:pt x="63611" y="731520"/>
                </a:cubicBezTo>
                <a:lnTo>
                  <a:pt x="95416" y="667910"/>
                </a:lnTo>
                <a:cubicBezTo>
                  <a:pt x="109553" y="639635"/>
                  <a:pt x="111470" y="639553"/>
                  <a:pt x="119270" y="612251"/>
                </a:cubicBezTo>
                <a:cubicBezTo>
                  <a:pt x="122272" y="601744"/>
                  <a:pt x="124850" y="591114"/>
                  <a:pt x="127221" y="580446"/>
                </a:cubicBezTo>
                <a:cubicBezTo>
                  <a:pt x="130153" y="567253"/>
                  <a:pt x="130428" y="553343"/>
                  <a:pt x="135173" y="540689"/>
                </a:cubicBezTo>
                <a:cubicBezTo>
                  <a:pt x="138528" y="531741"/>
                  <a:pt x="146801" y="525382"/>
                  <a:pt x="151075" y="516835"/>
                </a:cubicBezTo>
                <a:cubicBezTo>
                  <a:pt x="154823" y="509338"/>
                  <a:pt x="154957" y="500308"/>
                  <a:pt x="159027" y="492981"/>
                </a:cubicBezTo>
                <a:cubicBezTo>
                  <a:pt x="168309" y="476274"/>
                  <a:pt x="190832" y="445274"/>
                  <a:pt x="190832" y="445274"/>
                </a:cubicBezTo>
                <a:cubicBezTo>
                  <a:pt x="196133" y="429371"/>
                  <a:pt x="194881" y="409419"/>
                  <a:pt x="206734" y="397566"/>
                </a:cubicBezTo>
                <a:cubicBezTo>
                  <a:pt x="237345" y="366955"/>
                  <a:pt x="224350" y="383068"/>
                  <a:pt x="246491" y="349858"/>
                </a:cubicBezTo>
                <a:cubicBezTo>
                  <a:pt x="268438" y="284017"/>
                  <a:pt x="253095" y="316099"/>
                  <a:pt x="294199" y="254442"/>
                </a:cubicBezTo>
                <a:cubicBezTo>
                  <a:pt x="299500" y="246491"/>
                  <a:pt x="302150" y="235889"/>
                  <a:pt x="310101" y="230588"/>
                </a:cubicBezTo>
                <a:lnTo>
                  <a:pt x="333955" y="214686"/>
                </a:lnTo>
                <a:cubicBezTo>
                  <a:pt x="339256" y="198783"/>
                  <a:pt x="340560" y="180926"/>
                  <a:pt x="349858" y="166978"/>
                </a:cubicBezTo>
                <a:cubicBezTo>
                  <a:pt x="355159" y="159027"/>
                  <a:pt x="361486" y="151671"/>
                  <a:pt x="365760" y="143124"/>
                </a:cubicBezTo>
                <a:cubicBezTo>
                  <a:pt x="369508" y="135627"/>
                  <a:pt x="369964" y="126767"/>
                  <a:pt x="373712" y="119270"/>
                </a:cubicBezTo>
                <a:cubicBezTo>
                  <a:pt x="377986" y="110723"/>
                  <a:pt x="385340" y="103963"/>
                  <a:pt x="389614" y="95416"/>
                </a:cubicBezTo>
                <a:cubicBezTo>
                  <a:pt x="393362" y="87919"/>
                  <a:pt x="393496" y="78889"/>
                  <a:pt x="397566" y="71562"/>
                </a:cubicBezTo>
                <a:cubicBezTo>
                  <a:pt x="406848" y="54855"/>
                  <a:pt x="413468" y="34455"/>
                  <a:pt x="429371" y="23854"/>
                </a:cubicBezTo>
                <a:cubicBezTo>
                  <a:pt x="455431" y="6482"/>
                  <a:pt x="453225" y="17508"/>
                  <a:pt x="45322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reeform 4"/>
          <p:cNvSpPr/>
          <p:nvPr/>
        </p:nvSpPr>
        <p:spPr>
          <a:xfrm>
            <a:off x="6623437" y="2727297"/>
            <a:ext cx="1152939" cy="349858"/>
          </a:xfrm>
          <a:custGeom>
            <a:avLst/>
            <a:gdLst>
              <a:gd name="connsiteX0" fmla="*/ 0 w 1152939"/>
              <a:gd name="connsiteY0" fmla="*/ 349858 h 349858"/>
              <a:gd name="connsiteX1" fmla="*/ 31805 w 1152939"/>
              <a:gd name="connsiteY1" fmla="*/ 310101 h 349858"/>
              <a:gd name="connsiteX2" fmla="*/ 63610 w 1152939"/>
              <a:gd name="connsiteY2" fmla="*/ 270345 h 349858"/>
              <a:gd name="connsiteX3" fmla="*/ 95415 w 1152939"/>
              <a:gd name="connsiteY3" fmla="*/ 222637 h 349858"/>
              <a:gd name="connsiteX4" fmla="*/ 111318 w 1152939"/>
              <a:gd name="connsiteY4" fmla="*/ 198783 h 349858"/>
              <a:gd name="connsiteX5" fmla="*/ 135172 w 1152939"/>
              <a:gd name="connsiteY5" fmla="*/ 182880 h 349858"/>
              <a:gd name="connsiteX6" fmla="*/ 198782 w 1152939"/>
              <a:gd name="connsiteY6" fmla="*/ 127221 h 349858"/>
              <a:gd name="connsiteX7" fmla="*/ 222636 w 1152939"/>
              <a:gd name="connsiteY7" fmla="*/ 103367 h 349858"/>
              <a:gd name="connsiteX8" fmla="*/ 238539 w 1152939"/>
              <a:gd name="connsiteY8" fmla="*/ 79513 h 349858"/>
              <a:gd name="connsiteX9" fmla="*/ 262393 w 1152939"/>
              <a:gd name="connsiteY9" fmla="*/ 71562 h 349858"/>
              <a:gd name="connsiteX10" fmla="*/ 333954 w 1152939"/>
              <a:gd name="connsiteY10" fmla="*/ 31806 h 349858"/>
              <a:gd name="connsiteX11" fmla="*/ 357808 w 1152939"/>
              <a:gd name="connsiteY11" fmla="*/ 15903 h 349858"/>
              <a:gd name="connsiteX12" fmla="*/ 389613 w 1152939"/>
              <a:gd name="connsiteY12" fmla="*/ 7952 h 349858"/>
              <a:gd name="connsiteX13" fmla="*/ 413467 w 1152939"/>
              <a:gd name="connsiteY13" fmla="*/ 0 h 349858"/>
              <a:gd name="connsiteX14" fmla="*/ 652006 w 1152939"/>
              <a:gd name="connsiteY14" fmla="*/ 7952 h 349858"/>
              <a:gd name="connsiteX15" fmla="*/ 731520 w 1152939"/>
              <a:gd name="connsiteY15" fmla="*/ 31806 h 349858"/>
              <a:gd name="connsiteX16" fmla="*/ 755373 w 1152939"/>
              <a:gd name="connsiteY16" fmla="*/ 39757 h 349858"/>
              <a:gd name="connsiteX17" fmla="*/ 779227 w 1152939"/>
              <a:gd name="connsiteY17" fmla="*/ 47708 h 349858"/>
              <a:gd name="connsiteX18" fmla="*/ 826935 w 1152939"/>
              <a:gd name="connsiteY18" fmla="*/ 79513 h 349858"/>
              <a:gd name="connsiteX19" fmla="*/ 842838 w 1152939"/>
              <a:gd name="connsiteY19" fmla="*/ 103367 h 349858"/>
              <a:gd name="connsiteX20" fmla="*/ 890546 w 1152939"/>
              <a:gd name="connsiteY20" fmla="*/ 127221 h 349858"/>
              <a:gd name="connsiteX21" fmla="*/ 906448 w 1152939"/>
              <a:gd name="connsiteY21" fmla="*/ 151075 h 349858"/>
              <a:gd name="connsiteX22" fmla="*/ 978010 w 1152939"/>
              <a:gd name="connsiteY22" fmla="*/ 190832 h 349858"/>
              <a:gd name="connsiteX23" fmla="*/ 1025718 w 1152939"/>
              <a:gd name="connsiteY23" fmla="*/ 214686 h 349858"/>
              <a:gd name="connsiteX24" fmla="*/ 1089328 w 1152939"/>
              <a:gd name="connsiteY24" fmla="*/ 270345 h 349858"/>
              <a:gd name="connsiteX25" fmla="*/ 1152939 w 1152939"/>
              <a:gd name="connsiteY25" fmla="*/ 333955 h 34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2939" h="349858">
                <a:moveTo>
                  <a:pt x="0" y="349858"/>
                </a:moveTo>
                <a:cubicBezTo>
                  <a:pt x="10602" y="336606"/>
                  <a:pt x="22810" y="324493"/>
                  <a:pt x="31805" y="310101"/>
                </a:cubicBezTo>
                <a:cubicBezTo>
                  <a:pt x="59237" y="266209"/>
                  <a:pt x="14016" y="303406"/>
                  <a:pt x="63610" y="270345"/>
                </a:cubicBezTo>
                <a:lnTo>
                  <a:pt x="95415" y="222637"/>
                </a:lnTo>
                <a:cubicBezTo>
                  <a:pt x="100716" y="214686"/>
                  <a:pt x="103367" y="204084"/>
                  <a:pt x="111318" y="198783"/>
                </a:cubicBezTo>
                <a:lnTo>
                  <a:pt x="135172" y="182880"/>
                </a:lnTo>
                <a:cubicBezTo>
                  <a:pt x="180226" y="115296"/>
                  <a:pt x="106020" y="219983"/>
                  <a:pt x="198782" y="127221"/>
                </a:cubicBezTo>
                <a:cubicBezTo>
                  <a:pt x="206733" y="119270"/>
                  <a:pt x="215437" y="112006"/>
                  <a:pt x="222636" y="103367"/>
                </a:cubicBezTo>
                <a:cubicBezTo>
                  <a:pt x="228754" y="96026"/>
                  <a:pt x="231077" y="85483"/>
                  <a:pt x="238539" y="79513"/>
                </a:cubicBezTo>
                <a:cubicBezTo>
                  <a:pt x="245084" y="74277"/>
                  <a:pt x="254442" y="74212"/>
                  <a:pt x="262393" y="71562"/>
                </a:cubicBezTo>
                <a:cubicBezTo>
                  <a:pt x="317074" y="35108"/>
                  <a:pt x="291968" y="45801"/>
                  <a:pt x="333954" y="31806"/>
                </a:cubicBezTo>
                <a:cubicBezTo>
                  <a:pt x="341905" y="26505"/>
                  <a:pt x="349024" y="19667"/>
                  <a:pt x="357808" y="15903"/>
                </a:cubicBezTo>
                <a:cubicBezTo>
                  <a:pt x="367852" y="11598"/>
                  <a:pt x="379106" y="10954"/>
                  <a:pt x="389613" y="7952"/>
                </a:cubicBezTo>
                <a:cubicBezTo>
                  <a:pt x="397672" y="5649"/>
                  <a:pt x="405516" y="2651"/>
                  <a:pt x="413467" y="0"/>
                </a:cubicBezTo>
                <a:cubicBezTo>
                  <a:pt x="492980" y="2651"/>
                  <a:pt x="572586" y="3280"/>
                  <a:pt x="652006" y="7952"/>
                </a:cubicBezTo>
                <a:cubicBezTo>
                  <a:pt x="666602" y="8811"/>
                  <a:pt x="724788" y="29562"/>
                  <a:pt x="731520" y="31806"/>
                </a:cubicBezTo>
                <a:lnTo>
                  <a:pt x="755373" y="39757"/>
                </a:lnTo>
                <a:lnTo>
                  <a:pt x="779227" y="47708"/>
                </a:lnTo>
                <a:cubicBezTo>
                  <a:pt x="795130" y="58310"/>
                  <a:pt x="816333" y="63610"/>
                  <a:pt x="826935" y="79513"/>
                </a:cubicBezTo>
                <a:cubicBezTo>
                  <a:pt x="832236" y="87464"/>
                  <a:pt x="836081" y="96610"/>
                  <a:pt x="842838" y="103367"/>
                </a:cubicBezTo>
                <a:cubicBezTo>
                  <a:pt x="858253" y="118782"/>
                  <a:pt x="871144" y="120754"/>
                  <a:pt x="890546" y="127221"/>
                </a:cubicBezTo>
                <a:cubicBezTo>
                  <a:pt x="895847" y="135172"/>
                  <a:pt x="899256" y="144782"/>
                  <a:pt x="906448" y="151075"/>
                </a:cubicBezTo>
                <a:cubicBezTo>
                  <a:pt x="973294" y="209565"/>
                  <a:pt x="930690" y="167172"/>
                  <a:pt x="978010" y="190832"/>
                </a:cubicBezTo>
                <a:cubicBezTo>
                  <a:pt x="1039666" y="221660"/>
                  <a:pt x="965760" y="194698"/>
                  <a:pt x="1025718" y="214686"/>
                </a:cubicBezTo>
                <a:cubicBezTo>
                  <a:pt x="1070772" y="282270"/>
                  <a:pt x="996566" y="177583"/>
                  <a:pt x="1089328" y="270345"/>
                </a:cubicBezTo>
                <a:lnTo>
                  <a:pt x="1152939" y="333955"/>
                </a:lnTo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reeform 5"/>
          <p:cNvSpPr/>
          <p:nvPr/>
        </p:nvSpPr>
        <p:spPr>
          <a:xfrm>
            <a:off x="7768425" y="3061253"/>
            <a:ext cx="1097280" cy="874644"/>
          </a:xfrm>
          <a:custGeom>
            <a:avLst/>
            <a:gdLst>
              <a:gd name="connsiteX0" fmla="*/ 0 w 1097280"/>
              <a:gd name="connsiteY0" fmla="*/ 0 h 874644"/>
              <a:gd name="connsiteX1" fmla="*/ 23854 w 1097280"/>
              <a:gd name="connsiteY1" fmla="*/ 39757 h 874644"/>
              <a:gd name="connsiteX2" fmla="*/ 31805 w 1097280"/>
              <a:gd name="connsiteY2" fmla="*/ 63611 h 874644"/>
              <a:gd name="connsiteX3" fmla="*/ 55659 w 1097280"/>
              <a:gd name="connsiteY3" fmla="*/ 79513 h 874644"/>
              <a:gd name="connsiteX4" fmla="*/ 95415 w 1097280"/>
              <a:gd name="connsiteY4" fmla="*/ 119270 h 874644"/>
              <a:gd name="connsiteX5" fmla="*/ 135172 w 1097280"/>
              <a:gd name="connsiteY5" fmla="*/ 159026 h 874644"/>
              <a:gd name="connsiteX6" fmla="*/ 166977 w 1097280"/>
              <a:gd name="connsiteY6" fmla="*/ 198783 h 874644"/>
              <a:gd name="connsiteX7" fmla="*/ 198782 w 1097280"/>
              <a:gd name="connsiteY7" fmla="*/ 246491 h 874644"/>
              <a:gd name="connsiteX8" fmla="*/ 246490 w 1097280"/>
              <a:gd name="connsiteY8" fmla="*/ 286247 h 874644"/>
              <a:gd name="connsiteX9" fmla="*/ 302149 w 1097280"/>
              <a:gd name="connsiteY9" fmla="*/ 349857 h 874644"/>
              <a:gd name="connsiteX10" fmla="*/ 310101 w 1097280"/>
              <a:gd name="connsiteY10" fmla="*/ 373711 h 874644"/>
              <a:gd name="connsiteX11" fmla="*/ 357808 w 1097280"/>
              <a:gd name="connsiteY11" fmla="*/ 405517 h 874644"/>
              <a:gd name="connsiteX12" fmla="*/ 389614 w 1097280"/>
              <a:gd name="connsiteY12" fmla="*/ 445273 h 874644"/>
              <a:gd name="connsiteX13" fmla="*/ 397565 w 1097280"/>
              <a:gd name="connsiteY13" fmla="*/ 469127 h 874644"/>
              <a:gd name="connsiteX14" fmla="*/ 421419 w 1097280"/>
              <a:gd name="connsiteY14" fmla="*/ 485030 h 874644"/>
              <a:gd name="connsiteX15" fmla="*/ 445273 w 1097280"/>
              <a:gd name="connsiteY15" fmla="*/ 508884 h 874644"/>
              <a:gd name="connsiteX16" fmla="*/ 469127 w 1097280"/>
              <a:gd name="connsiteY16" fmla="*/ 516835 h 874644"/>
              <a:gd name="connsiteX17" fmla="*/ 492981 w 1097280"/>
              <a:gd name="connsiteY17" fmla="*/ 532737 h 874644"/>
              <a:gd name="connsiteX18" fmla="*/ 532737 w 1097280"/>
              <a:gd name="connsiteY18" fmla="*/ 564543 h 874644"/>
              <a:gd name="connsiteX19" fmla="*/ 548640 w 1097280"/>
              <a:gd name="connsiteY19" fmla="*/ 588397 h 874644"/>
              <a:gd name="connsiteX20" fmla="*/ 596347 w 1097280"/>
              <a:gd name="connsiteY20" fmla="*/ 620202 h 874644"/>
              <a:gd name="connsiteX21" fmla="*/ 620201 w 1097280"/>
              <a:gd name="connsiteY21" fmla="*/ 644056 h 874644"/>
              <a:gd name="connsiteX22" fmla="*/ 667909 w 1097280"/>
              <a:gd name="connsiteY22" fmla="*/ 659958 h 874644"/>
              <a:gd name="connsiteX23" fmla="*/ 715617 w 1097280"/>
              <a:gd name="connsiteY23" fmla="*/ 683812 h 874644"/>
              <a:gd name="connsiteX24" fmla="*/ 787179 w 1097280"/>
              <a:gd name="connsiteY24" fmla="*/ 715617 h 874644"/>
              <a:gd name="connsiteX25" fmla="*/ 818984 w 1097280"/>
              <a:gd name="connsiteY25" fmla="*/ 723569 h 874644"/>
              <a:gd name="connsiteX26" fmla="*/ 866692 w 1097280"/>
              <a:gd name="connsiteY26" fmla="*/ 739471 h 874644"/>
              <a:gd name="connsiteX27" fmla="*/ 938254 w 1097280"/>
              <a:gd name="connsiteY27" fmla="*/ 779228 h 874644"/>
              <a:gd name="connsiteX28" fmla="*/ 962107 w 1097280"/>
              <a:gd name="connsiteY28" fmla="*/ 795131 h 874644"/>
              <a:gd name="connsiteX29" fmla="*/ 985961 w 1097280"/>
              <a:gd name="connsiteY29" fmla="*/ 803082 h 874644"/>
              <a:gd name="connsiteX30" fmla="*/ 1057523 w 1097280"/>
              <a:gd name="connsiteY30" fmla="*/ 842838 h 874644"/>
              <a:gd name="connsiteX31" fmla="*/ 1097280 w 1097280"/>
              <a:gd name="connsiteY31" fmla="*/ 874644 h 8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97280" h="874644">
                <a:moveTo>
                  <a:pt x="0" y="0"/>
                </a:moveTo>
                <a:cubicBezTo>
                  <a:pt x="7951" y="13252"/>
                  <a:pt x="16943" y="25934"/>
                  <a:pt x="23854" y="39757"/>
                </a:cubicBezTo>
                <a:cubicBezTo>
                  <a:pt x="27602" y="47254"/>
                  <a:pt x="26569" y="57066"/>
                  <a:pt x="31805" y="63611"/>
                </a:cubicBezTo>
                <a:cubicBezTo>
                  <a:pt x="37775" y="71073"/>
                  <a:pt x="47708" y="74212"/>
                  <a:pt x="55659" y="79513"/>
                </a:cubicBezTo>
                <a:cubicBezTo>
                  <a:pt x="98061" y="143119"/>
                  <a:pt x="42410" y="66265"/>
                  <a:pt x="95415" y="119270"/>
                </a:cubicBezTo>
                <a:cubicBezTo>
                  <a:pt x="148420" y="172275"/>
                  <a:pt x="71566" y="116624"/>
                  <a:pt x="135172" y="159026"/>
                </a:cubicBezTo>
                <a:cubicBezTo>
                  <a:pt x="153077" y="212744"/>
                  <a:pt x="128245" y="154518"/>
                  <a:pt x="166977" y="198783"/>
                </a:cubicBezTo>
                <a:cubicBezTo>
                  <a:pt x="179563" y="213167"/>
                  <a:pt x="182879" y="235890"/>
                  <a:pt x="198782" y="246491"/>
                </a:cubicBezTo>
                <a:cubicBezTo>
                  <a:pt x="219986" y="260627"/>
                  <a:pt x="230007" y="265054"/>
                  <a:pt x="246490" y="286247"/>
                </a:cubicBezTo>
                <a:cubicBezTo>
                  <a:pt x="296440" y="350469"/>
                  <a:pt x="255970" y="319072"/>
                  <a:pt x="302149" y="349857"/>
                </a:cubicBezTo>
                <a:cubicBezTo>
                  <a:pt x="304800" y="357808"/>
                  <a:pt x="304174" y="367784"/>
                  <a:pt x="310101" y="373711"/>
                </a:cubicBezTo>
                <a:cubicBezTo>
                  <a:pt x="323615" y="387226"/>
                  <a:pt x="357808" y="405517"/>
                  <a:pt x="357808" y="405517"/>
                </a:cubicBezTo>
                <a:cubicBezTo>
                  <a:pt x="377797" y="465478"/>
                  <a:pt x="348508" y="393891"/>
                  <a:pt x="389614" y="445273"/>
                </a:cubicBezTo>
                <a:cubicBezTo>
                  <a:pt x="394850" y="451818"/>
                  <a:pt x="392329" y="462582"/>
                  <a:pt x="397565" y="469127"/>
                </a:cubicBezTo>
                <a:cubicBezTo>
                  <a:pt x="403535" y="476589"/>
                  <a:pt x="414078" y="478912"/>
                  <a:pt x="421419" y="485030"/>
                </a:cubicBezTo>
                <a:cubicBezTo>
                  <a:pt x="430058" y="492229"/>
                  <a:pt x="435917" y="502647"/>
                  <a:pt x="445273" y="508884"/>
                </a:cubicBezTo>
                <a:cubicBezTo>
                  <a:pt x="452247" y="513533"/>
                  <a:pt x="461630" y="513087"/>
                  <a:pt x="469127" y="516835"/>
                </a:cubicBezTo>
                <a:cubicBezTo>
                  <a:pt x="477674" y="521109"/>
                  <a:pt x="485030" y="527436"/>
                  <a:pt x="492981" y="532737"/>
                </a:cubicBezTo>
                <a:cubicBezTo>
                  <a:pt x="538552" y="601096"/>
                  <a:pt x="477873" y="520651"/>
                  <a:pt x="532737" y="564543"/>
                </a:cubicBezTo>
                <a:cubicBezTo>
                  <a:pt x="540199" y="570513"/>
                  <a:pt x="541448" y="582104"/>
                  <a:pt x="548640" y="588397"/>
                </a:cubicBezTo>
                <a:cubicBezTo>
                  <a:pt x="563023" y="600983"/>
                  <a:pt x="582833" y="606688"/>
                  <a:pt x="596347" y="620202"/>
                </a:cubicBezTo>
                <a:cubicBezTo>
                  <a:pt x="604298" y="628153"/>
                  <a:pt x="610371" y="638595"/>
                  <a:pt x="620201" y="644056"/>
                </a:cubicBezTo>
                <a:cubicBezTo>
                  <a:pt x="634854" y="652197"/>
                  <a:pt x="667909" y="659958"/>
                  <a:pt x="667909" y="659958"/>
                </a:cubicBezTo>
                <a:cubicBezTo>
                  <a:pt x="736272" y="705534"/>
                  <a:pt x="649777" y="650892"/>
                  <a:pt x="715617" y="683812"/>
                </a:cubicBezTo>
                <a:cubicBezTo>
                  <a:pt x="767839" y="709923"/>
                  <a:pt x="705110" y="695098"/>
                  <a:pt x="787179" y="715617"/>
                </a:cubicBezTo>
                <a:cubicBezTo>
                  <a:pt x="797781" y="718268"/>
                  <a:pt x="808517" y="720429"/>
                  <a:pt x="818984" y="723569"/>
                </a:cubicBezTo>
                <a:cubicBezTo>
                  <a:pt x="835040" y="728386"/>
                  <a:pt x="866692" y="739471"/>
                  <a:pt x="866692" y="739471"/>
                </a:cubicBezTo>
                <a:cubicBezTo>
                  <a:pt x="921374" y="775926"/>
                  <a:pt x="896268" y="765233"/>
                  <a:pt x="938254" y="779228"/>
                </a:cubicBezTo>
                <a:cubicBezTo>
                  <a:pt x="946205" y="784529"/>
                  <a:pt x="953560" y="790857"/>
                  <a:pt x="962107" y="795131"/>
                </a:cubicBezTo>
                <a:cubicBezTo>
                  <a:pt x="969604" y="798879"/>
                  <a:pt x="978634" y="799012"/>
                  <a:pt x="985961" y="803082"/>
                </a:cubicBezTo>
                <a:cubicBezTo>
                  <a:pt x="1067984" y="848649"/>
                  <a:pt x="1003547" y="824847"/>
                  <a:pt x="1057523" y="842838"/>
                </a:cubicBezTo>
                <a:cubicBezTo>
                  <a:pt x="1087615" y="862900"/>
                  <a:pt x="1074620" y="851984"/>
                  <a:pt x="1097280" y="874644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TextBox 48"/>
          <p:cNvSpPr txBox="1"/>
          <p:nvPr/>
        </p:nvSpPr>
        <p:spPr>
          <a:xfrm>
            <a:off x="7715404" y="4418"/>
            <a:ext cx="1428596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secondaries</a:t>
            </a:r>
            <a:endParaRPr lang="fr-CH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94340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Remark on angle!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C913-C932-47A7-8399-60573600CDA7}" type="datetime3">
              <a:rPr lang="en-US" altLang="en-US" smtClean="0"/>
              <a:t>8 March 2017</a:t>
            </a:fld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A740-D080-4FF8-84F8-548981457824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M.Taborelli, Karlsruhe Workshop</a:t>
            </a:r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74776" y="5418739"/>
            <a:ext cx="432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Important for </a:t>
            </a:r>
            <a:r>
              <a:rPr lang="fr-CH" dirty="0" err="1" smtClean="0"/>
              <a:t>multipacting</a:t>
            </a:r>
            <a:r>
              <a:rPr lang="fr-CH" dirty="0" smtClean="0"/>
              <a:t> RF </a:t>
            </a:r>
            <a:r>
              <a:rPr lang="fr-CH" dirty="0" err="1" smtClean="0"/>
              <a:t>crossing</a:t>
            </a:r>
            <a:r>
              <a:rPr lang="fr-CH" dirty="0" smtClean="0"/>
              <a:t> 1 and for SEY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599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3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0894" y="382011"/>
            <a:ext cx="266290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SEY and roughness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44715" y="1069871"/>
            <a:ext cx="59197" cy="1914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53841" y="2644197"/>
            <a:ext cx="366360" cy="333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90922" y="2577522"/>
            <a:ext cx="40145" cy="400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67489" y="2977572"/>
            <a:ext cx="1831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53841" y="2977572"/>
            <a:ext cx="183180" cy="177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40193" y="2222396"/>
            <a:ext cx="518761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852441" y="1000495"/>
            <a:ext cx="59197" cy="1914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59265" y="2389866"/>
            <a:ext cx="381212" cy="514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778500" y="2494972"/>
            <a:ext cx="73941" cy="40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397500" y="2619745"/>
            <a:ext cx="454941" cy="276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431402" y="2817069"/>
            <a:ext cx="421039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852441" y="2597994"/>
            <a:ext cx="381212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371600" y="2008991"/>
            <a:ext cx="6050478" cy="1989117"/>
          </a:xfrm>
          <a:custGeom>
            <a:avLst/>
            <a:gdLst>
              <a:gd name="connsiteX0" fmla="*/ 0 w 6050478"/>
              <a:gd name="connsiteY0" fmla="*/ 1917865 h 1989117"/>
              <a:gd name="connsiteX1" fmla="*/ 23751 w 6050478"/>
              <a:gd name="connsiteY1" fmla="*/ 914400 h 1989117"/>
              <a:gd name="connsiteX2" fmla="*/ 777834 w 6050478"/>
              <a:gd name="connsiteY2" fmla="*/ 106878 h 1989117"/>
              <a:gd name="connsiteX3" fmla="*/ 1175657 w 6050478"/>
              <a:gd name="connsiteY3" fmla="*/ 973776 h 1989117"/>
              <a:gd name="connsiteX4" fmla="*/ 1496291 w 6050478"/>
              <a:gd name="connsiteY4" fmla="*/ 403761 h 1989117"/>
              <a:gd name="connsiteX5" fmla="*/ 1674421 w 6050478"/>
              <a:gd name="connsiteY5" fmla="*/ 1116280 h 1989117"/>
              <a:gd name="connsiteX6" fmla="*/ 2107870 w 6050478"/>
              <a:gd name="connsiteY6" fmla="*/ 0 h 1989117"/>
              <a:gd name="connsiteX7" fmla="*/ 2458192 w 6050478"/>
              <a:gd name="connsiteY7" fmla="*/ 1330036 h 1989117"/>
              <a:gd name="connsiteX8" fmla="*/ 2986644 w 6050478"/>
              <a:gd name="connsiteY8" fmla="*/ 89065 h 1989117"/>
              <a:gd name="connsiteX9" fmla="*/ 3212275 w 6050478"/>
              <a:gd name="connsiteY9" fmla="*/ 1193470 h 1989117"/>
              <a:gd name="connsiteX10" fmla="*/ 3396343 w 6050478"/>
              <a:gd name="connsiteY10" fmla="*/ 908462 h 1989117"/>
              <a:gd name="connsiteX11" fmla="*/ 3604161 w 6050478"/>
              <a:gd name="connsiteY11" fmla="*/ 878774 h 1989117"/>
              <a:gd name="connsiteX12" fmla="*/ 3966358 w 6050478"/>
              <a:gd name="connsiteY12" fmla="*/ 1223158 h 1989117"/>
              <a:gd name="connsiteX13" fmla="*/ 4809506 w 6050478"/>
              <a:gd name="connsiteY13" fmla="*/ 700644 h 1989117"/>
              <a:gd name="connsiteX14" fmla="*/ 5706094 w 6050478"/>
              <a:gd name="connsiteY14" fmla="*/ 890649 h 1989117"/>
              <a:gd name="connsiteX15" fmla="*/ 6026727 w 6050478"/>
              <a:gd name="connsiteY15" fmla="*/ 742208 h 1989117"/>
              <a:gd name="connsiteX16" fmla="*/ 6050478 w 6050478"/>
              <a:gd name="connsiteY16" fmla="*/ 1989117 h 1989117"/>
              <a:gd name="connsiteX17" fmla="*/ 0 w 6050478"/>
              <a:gd name="connsiteY17" fmla="*/ 1917865 h 198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50478" h="1989117">
                <a:moveTo>
                  <a:pt x="0" y="1917865"/>
                </a:moveTo>
                <a:lnTo>
                  <a:pt x="23751" y="914400"/>
                </a:lnTo>
                <a:lnTo>
                  <a:pt x="777834" y="106878"/>
                </a:lnTo>
                <a:lnTo>
                  <a:pt x="1175657" y="973776"/>
                </a:lnTo>
                <a:lnTo>
                  <a:pt x="1496291" y="403761"/>
                </a:lnTo>
                <a:lnTo>
                  <a:pt x="1674421" y="1116280"/>
                </a:lnTo>
                <a:lnTo>
                  <a:pt x="2107870" y="0"/>
                </a:lnTo>
                <a:lnTo>
                  <a:pt x="2458192" y="1330036"/>
                </a:lnTo>
                <a:lnTo>
                  <a:pt x="2986644" y="89065"/>
                </a:lnTo>
                <a:lnTo>
                  <a:pt x="3212275" y="1193470"/>
                </a:lnTo>
                <a:lnTo>
                  <a:pt x="3396343" y="908462"/>
                </a:lnTo>
                <a:lnTo>
                  <a:pt x="3604161" y="878774"/>
                </a:lnTo>
                <a:lnTo>
                  <a:pt x="3966358" y="1223158"/>
                </a:lnTo>
                <a:lnTo>
                  <a:pt x="4809506" y="700644"/>
                </a:lnTo>
                <a:lnTo>
                  <a:pt x="5706094" y="890649"/>
                </a:lnTo>
                <a:lnTo>
                  <a:pt x="6026727" y="742208"/>
                </a:lnTo>
                <a:lnTo>
                  <a:pt x="6050478" y="1989117"/>
                </a:lnTo>
                <a:lnTo>
                  <a:pt x="0" y="191786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1371600" y="3671248"/>
            <a:ext cx="6050478" cy="38481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TextBox 11"/>
          <p:cNvSpPr txBox="1"/>
          <p:nvPr/>
        </p:nvSpPr>
        <p:spPr>
          <a:xfrm>
            <a:off x="395683" y="4315370"/>
            <a:ext cx="832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escape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high aspect ratio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roughness</a:t>
            </a: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purely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geometric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invariant (for a size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above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mfp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9009" y="846511"/>
            <a:ext cx="25544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H.Bruining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1938</a:t>
            </a:r>
          </a:p>
          <a:p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J.Kawata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 J</a:t>
            </a:r>
            <a:r>
              <a:rPr lang="fr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Phys. Soc. </a:t>
            </a:r>
            <a:r>
              <a:rPr lang="fr-CH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Jpn</a:t>
            </a:r>
            <a:r>
              <a:rPr lang="fr-CH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63, pp. 795-806 (1994)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5A740-D080-4FF8-84F8-548981457824}" type="slidenum">
              <a:rPr lang="en-US" altLang="en-US" smtClean="0"/>
              <a:pPr/>
              <a:t>33</a:t>
            </a:fld>
            <a:endParaRPr lang="en-US" altLang="en-US"/>
          </a:p>
        </p:txBody>
      </p:sp>
      <p:cxnSp>
        <p:nvCxnSpPr>
          <p:cNvPr id="23" name="Straight Arrow Connector 18"/>
          <p:cNvCxnSpPr/>
          <p:nvPr/>
        </p:nvCxnSpPr>
        <p:spPr>
          <a:xfrm flipV="1">
            <a:off x="3753841" y="2374843"/>
            <a:ext cx="196828" cy="544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ED9-E859-4046-BA3D-788199AA0FD5}" type="datetime3">
              <a:rPr lang="en-US" altLang="en-US" smtClean="0"/>
              <a:t>8 March 2017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M.Taborelli, Karlsruhe Workshop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6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 flipV="1">
            <a:off x="5943614" y="2335068"/>
            <a:ext cx="153863" cy="354572"/>
            <a:chOff x="5986130" y="1371600"/>
            <a:chExt cx="552893" cy="1169581"/>
          </a:xfrm>
        </p:grpSpPr>
        <p:sp>
          <p:nvSpPr>
            <p:cNvPr id="40" name="Arc 39"/>
            <p:cNvSpPr/>
            <p:nvPr/>
          </p:nvSpPr>
          <p:spPr>
            <a:xfrm>
              <a:off x="5986130" y="1371600"/>
              <a:ext cx="552893" cy="1169581"/>
            </a:xfrm>
            <a:prstGeom prst="arc">
              <a:avLst>
                <a:gd name="adj1" fmla="val 2901991"/>
                <a:gd name="adj2" fmla="val 0"/>
              </a:avLst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Arrow Connector 42"/>
            <p:cNvCxnSpPr>
              <a:stCxn id="40" idx="0"/>
            </p:cNvCxnSpPr>
            <p:nvPr/>
          </p:nvCxnSpPr>
          <p:spPr>
            <a:xfrm flipV="1">
              <a:off x="6506653" y="2137144"/>
              <a:ext cx="21738" cy="9383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102238" y="2645394"/>
            <a:ext cx="1894007" cy="971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Oval 29"/>
          <p:cNvSpPr/>
          <p:nvPr/>
        </p:nvSpPr>
        <p:spPr>
          <a:xfrm>
            <a:off x="3313816" y="1199135"/>
            <a:ext cx="1223919" cy="720014"/>
          </a:xfrm>
          <a:prstGeom prst="ellipse">
            <a:avLst/>
          </a:prstGeom>
          <a:gradFill flip="none" rotWithShape="1">
            <a:gsLst>
              <a:gs pos="5000">
                <a:srgbClr val="FFC000"/>
              </a:gs>
              <a:gs pos="78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056192" y="1184195"/>
            <a:ext cx="1662060" cy="737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3181973" y="2492750"/>
            <a:ext cx="2830581" cy="196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72973" y="1960010"/>
            <a:ext cx="231816" cy="111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Freeform 11"/>
          <p:cNvSpPr/>
          <p:nvPr/>
        </p:nvSpPr>
        <p:spPr>
          <a:xfrm>
            <a:off x="5645873" y="2075554"/>
            <a:ext cx="604881" cy="114399"/>
          </a:xfrm>
          <a:custGeom>
            <a:avLst/>
            <a:gdLst>
              <a:gd name="connsiteX0" fmla="*/ 0 w 1092530"/>
              <a:gd name="connsiteY0" fmla="*/ 0 h 190005"/>
              <a:gd name="connsiteX1" fmla="*/ 142504 w 1092530"/>
              <a:gd name="connsiteY1" fmla="*/ 166255 h 190005"/>
              <a:gd name="connsiteX2" fmla="*/ 308758 w 1092530"/>
              <a:gd name="connsiteY2" fmla="*/ 59377 h 190005"/>
              <a:gd name="connsiteX3" fmla="*/ 475013 w 1092530"/>
              <a:gd name="connsiteY3" fmla="*/ 154379 h 190005"/>
              <a:gd name="connsiteX4" fmla="*/ 653143 w 1092530"/>
              <a:gd name="connsiteY4" fmla="*/ 59377 h 190005"/>
              <a:gd name="connsiteX5" fmla="*/ 843148 w 1092530"/>
              <a:gd name="connsiteY5" fmla="*/ 190005 h 190005"/>
              <a:gd name="connsiteX6" fmla="*/ 997527 w 1092530"/>
              <a:gd name="connsiteY6" fmla="*/ 95003 h 190005"/>
              <a:gd name="connsiteX7" fmla="*/ 1092530 w 1092530"/>
              <a:gd name="connsiteY7" fmla="*/ 190005 h 19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530" h="190005">
                <a:moveTo>
                  <a:pt x="0" y="0"/>
                </a:moveTo>
                <a:lnTo>
                  <a:pt x="142504" y="166255"/>
                </a:lnTo>
                <a:lnTo>
                  <a:pt x="308758" y="59377"/>
                </a:lnTo>
                <a:lnTo>
                  <a:pt x="475013" y="154379"/>
                </a:lnTo>
                <a:lnTo>
                  <a:pt x="653143" y="59377"/>
                </a:lnTo>
                <a:lnTo>
                  <a:pt x="843148" y="190005"/>
                </a:lnTo>
                <a:lnTo>
                  <a:pt x="997527" y="95003"/>
                </a:lnTo>
                <a:lnTo>
                  <a:pt x="1092530" y="190005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Freeform 12"/>
          <p:cNvSpPr/>
          <p:nvPr/>
        </p:nvSpPr>
        <p:spPr>
          <a:xfrm flipV="1">
            <a:off x="5634867" y="2859282"/>
            <a:ext cx="604881" cy="118419"/>
          </a:xfrm>
          <a:custGeom>
            <a:avLst/>
            <a:gdLst>
              <a:gd name="connsiteX0" fmla="*/ 0 w 1092530"/>
              <a:gd name="connsiteY0" fmla="*/ 0 h 190005"/>
              <a:gd name="connsiteX1" fmla="*/ 142504 w 1092530"/>
              <a:gd name="connsiteY1" fmla="*/ 166255 h 190005"/>
              <a:gd name="connsiteX2" fmla="*/ 308758 w 1092530"/>
              <a:gd name="connsiteY2" fmla="*/ 59377 h 190005"/>
              <a:gd name="connsiteX3" fmla="*/ 475013 w 1092530"/>
              <a:gd name="connsiteY3" fmla="*/ 154379 h 190005"/>
              <a:gd name="connsiteX4" fmla="*/ 653143 w 1092530"/>
              <a:gd name="connsiteY4" fmla="*/ 59377 h 190005"/>
              <a:gd name="connsiteX5" fmla="*/ 843148 w 1092530"/>
              <a:gd name="connsiteY5" fmla="*/ 190005 h 190005"/>
              <a:gd name="connsiteX6" fmla="*/ 997527 w 1092530"/>
              <a:gd name="connsiteY6" fmla="*/ 95003 h 190005"/>
              <a:gd name="connsiteX7" fmla="*/ 1092530 w 1092530"/>
              <a:gd name="connsiteY7" fmla="*/ 190005 h 19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530" h="190005">
                <a:moveTo>
                  <a:pt x="0" y="0"/>
                </a:moveTo>
                <a:lnTo>
                  <a:pt x="142504" y="166255"/>
                </a:lnTo>
                <a:lnTo>
                  <a:pt x="308758" y="59377"/>
                </a:lnTo>
                <a:lnTo>
                  <a:pt x="475013" y="154379"/>
                </a:lnTo>
                <a:lnTo>
                  <a:pt x="653143" y="59377"/>
                </a:lnTo>
                <a:lnTo>
                  <a:pt x="843148" y="190005"/>
                </a:lnTo>
                <a:lnTo>
                  <a:pt x="997527" y="95003"/>
                </a:lnTo>
                <a:lnTo>
                  <a:pt x="1092530" y="190005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3102239" y="2423026"/>
            <a:ext cx="79735" cy="222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939533" y="2435889"/>
            <a:ext cx="68575" cy="2223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3413790" y="1957346"/>
            <a:ext cx="1026468" cy="11100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996246" y="1629422"/>
            <a:ext cx="297659" cy="2211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3700249" y="3346371"/>
            <a:ext cx="398673" cy="1262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2858158" y="3840514"/>
            <a:ext cx="2106759" cy="308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5293904" y="2132753"/>
            <a:ext cx="379069" cy="78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441157" y="1958295"/>
            <a:ext cx="231816" cy="111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5" name="Straight Arrow Connector 24"/>
          <p:cNvCxnSpPr/>
          <p:nvPr/>
        </p:nvCxnSpPr>
        <p:spPr>
          <a:xfrm rot="180000" flipH="1" flipV="1">
            <a:off x="3884742" y="3067363"/>
            <a:ext cx="14844" cy="279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858593" y="1460235"/>
            <a:ext cx="162019" cy="1691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598262" y="1907244"/>
            <a:ext cx="669131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048553" y="4298763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e-gun</a:t>
            </a:r>
            <a:endParaRPr lang="en-GB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221016" y="3079257"/>
            <a:ext cx="1656434" cy="40031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33311" y="3169957"/>
            <a:ext cx="117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</a:t>
            </a:r>
          </a:p>
          <a:p>
            <a:r>
              <a:rPr lang="en-US" dirty="0" smtClean="0"/>
              <a:t>spot</a:t>
            </a:r>
            <a:endParaRPr lang="en-GB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598262" y="2977701"/>
            <a:ext cx="669131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729553" y="1629422"/>
            <a:ext cx="26669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782541" y="1629422"/>
            <a:ext cx="26669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758534" y="3841837"/>
            <a:ext cx="266692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764510" y="1624769"/>
            <a:ext cx="0" cy="2215745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3466151" y="222732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3336689" y="350129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Setup in BA5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5721" y="4872205"/>
            <a:ext cx="292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done during the technical stop (the electronics must be brought in the tunnel)</a:t>
            </a:r>
            <a:endParaRPr lang="en-GB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250" y="4888229"/>
            <a:ext cx="4915397" cy="1910106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V="1">
            <a:off x="4718252" y="1073888"/>
            <a:ext cx="1294302" cy="30834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047582" y="915123"/>
            <a:ext cx="2009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MBB profile</a:t>
            </a:r>
          </a:p>
          <a:p>
            <a:r>
              <a:rPr lang="en-US" dirty="0" smtClean="0"/>
              <a:t> (no magnetic field)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7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12" y="988142"/>
            <a:ext cx="7007229" cy="118633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48151" y="517979"/>
            <a:ext cx="534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SEY vs position, transverse to the beam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09014" y="1392865"/>
            <a:ext cx="3370521" cy="446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753733" y="1247347"/>
            <a:ext cx="212716" cy="36733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605485" y="1248819"/>
            <a:ext cx="212716" cy="36733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332212" y="1247347"/>
            <a:ext cx="212716" cy="3673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237146" y="1247347"/>
            <a:ext cx="212716" cy="367330"/>
          </a:xfrm>
          <a:prstGeom prst="rect">
            <a:avLst/>
          </a:prstGeom>
          <a:solidFill>
            <a:srgbClr val="DE33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174443" y="1246052"/>
            <a:ext cx="212716" cy="367330"/>
          </a:xfrm>
          <a:prstGeom prst="rect">
            <a:avLst/>
          </a:prstGeom>
          <a:solidFill>
            <a:srgbClr val="CC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960920" y="1247400"/>
            <a:ext cx="212716" cy="3673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544928" y="1247347"/>
            <a:ext cx="212716" cy="36733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92769" y="1246052"/>
            <a:ext cx="212716" cy="36733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813529" y="1247347"/>
            <a:ext cx="212716" cy="3673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020449" y="1248819"/>
            <a:ext cx="212716" cy="367330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248151" y="2143125"/>
            <a:ext cx="4200274" cy="1171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378449" y="2814637"/>
            <a:ext cx="2260475" cy="137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038350" y="3667125"/>
            <a:ext cx="219326" cy="2190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985749" y="4578824"/>
            <a:ext cx="162264" cy="2122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818811" y="5564777"/>
            <a:ext cx="531223" cy="296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542903" y="1587909"/>
            <a:ext cx="836023" cy="172679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306085" y="1531253"/>
            <a:ext cx="2028889" cy="235494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76247" y="959138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-25                 0             +20 mm</a:t>
            </a:r>
            <a:endParaRPr lang="en-GB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664306" y="1632162"/>
            <a:ext cx="1834822" cy="244908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52858" y="2619629"/>
            <a:ext cx="3262685" cy="1457672"/>
            <a:chOff x="2052858" y="2619629"/>
            <a:chExt cx="3262685" cy="1457672"/>
          </a:xfrm>
        </p:grpSpPr>
        <p:sp>
          <p:nvSpPr>
            <p:cNvPr id="56" name="Oval 55"/>
            <p:cNvSpPr/>
            <p:nvPr/>
          </p:nvSpPr>
          <p:spPr>
            <a:xfrm>
              <a:off x="2805534" y="2619629"/>
              <a:ext cx="85924" cy="8618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2510785" y="2621986"/>
              <a:ext cx="85924" cy="8618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2205189" y="2986959"/>
              <a:ext cx="85924" cy="8618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3112199" y="2912899"/>
              <a:ext cx="85924" cy="8618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3416994" y="3096987"/>
              <a:ext cx="85924" cy="8618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4626995" y="3803605"/>
              <a:ext cx="85924" cy="8618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4015771" y="3473349"/>
              <a:ext cx="85924" cy="8618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5229619" y="3991113"/>
              <a:ext cx="85924" cy="8618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2052858" y="3223234"/>
              <a:ext cx="85924" cy="8618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5" name="Straight Connector 64"/>
          <p:cNvCxnSpPr>
            <a:stCxn id="57" idx="0"/>
          </p:cNvCxnSpPr>
          <p:nvPr/>
        </p:nvCxnSpPr>
        <p:spPr>
          <a:xfrm flipH="1" flipV="1">
            <a:off x="1316344" y="2368731"/>
            <a:ext cx="1237403" cy="25325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70989" y="1809868"/>
            <a:ext cx="1081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installation in SPS</a:t>
            </a:r>
            <a:endParaRPr lang="en-GB" dirty="0"/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4304149" y="1571625"/>
            <a:ext cx="2265680" cy="173779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55888" y="1159080"/>
            <a:ext cx="2209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</a:t>
            </a:r>
          </a:p>
          <a:p>
            <a:r>
              <a:rPr lang="en-US" dirty="0" smtClean="0"/>
              <a:t>(not facing the beam)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3604003" y="6357257"/>
            <a:ext cx="20533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Primary energy [eV]</a:t>
            </a:r>
            <a:endParaRPr lang="en-GB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975703" y="3671562"/>
            <a:ext cx="1096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SEY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3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1" grpId="0" animBg="1"/>
      <p:bldP spid="42" grpId="0" animBg="1"/>
      <p:bldP spid="68" grpId="0"/>
      <p:bldP spid="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2869" r="36706"/>
          <a:stretch/>
        </p:blipFill>
        <p:spPr>
          <a:xfrm>
            <a:off x="2295478" y="844607"/>
            <a:ext cx="6319467" cy="254549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138C-7D6E-4FD4-95CF-9C7F9FF6C34E}" type="datetime3">
              <a:rPr lang="en-US" altLang="en-US" smtClean="0"/>
              <a:t>8 March 2017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5235A740-D080-4FF8-84F8-548981457824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710"/>
          <a:stretch/>
        </p:blipFill>
        <p:spPr>
          <a:xfrm>
            <a:off x="-50990" y="560243"/>
            <a:ext cx="5466542" cy="45563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1246" y="160133"/>
            <a:ext cx="6030818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Microscopic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roughness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laser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treated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surface 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2508" y="2993079"/>
            <a:ext cx="361443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CH" sz="1600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R.Valizadeh</a:t>
            </a:r>
            <a:r>
              <a:rPr lang="fr-CH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APL 105, 231605 (2014)   </a:t>
            </a:r>
          </a:p>
          <a:p>
            <a:endParaRPr lang="fr-CH" sz="1600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sz="1600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sz="16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sz="16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56012" y="1098468"/>
            <a:ext cx="949188" cy="89155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473469">
            <a:off x="3870238" y="1001638"/>
            <a:ext cx="1111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 as-rec.</a:t>
            </a:r>
            <a:endParaRPr lang="fr-CH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9572" y="1682247"/>
            <a:ext cx="11384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4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 </a:t>
            </a:r>
            <a:r>
              <a:rPr lang="fr-CH" sz="1400" dirty="0" err="1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treated</a:t>
            </a:r>
            <a:endParaRPr lang="fr-CH" sz="14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697" y="3793068"/>
            <a:ext cx="3647746" cy="27312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40879" y="6188308"/>
            <a:ext cx="365058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 sample: </a:t>
            </a:r>
            <a:r>
              <a:rPr lang="en-GB" sz="1600" dirty="0" err="1" smtClean="0">
                <a:solidFill>
                  <a:schemeClr val="accent6">
                    <a:lumMod val="50000"/>
                  </a:schemeClr>
                </a:solidFill>
              </a:rPr>
              <a:t>A.Abdolvand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accent6">
                    <a:lumMod val="50000"/>
                  </a:schemeClr>
                </a:solidFill>
              </a:rPr>
              <a:t>Uni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 Dundee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94314" y="4426259"/>
            <a:ext cx="681994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48445" y="399368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20 </a:t>
            </a:r>
            <a:r>
              <a:rPr lang="el-GR" dirty="0" smtClean="0">
                <a:solidFill>
                  <a:schemeClr val="bg1"/>
                </a:solidFill>
              </a:rPr>
              <a:t>μ</a:t>
            </a:r>
            <a:r>
              <a:rPr lang="fr-CH" dirty="0" smtClean="0">
                <a:solidFill>
                  <a:schemeClr val="bg1"/>
                </a:solidFill>
              </a:rPr>
              <a:t>m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2500" y="3993909"/>
            <a:ext cx="517702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Laser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surfaces: the SEY   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reduction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due to the micro-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roughness</a:t>
            </a:r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candidate for LHC triplets and FCC</a:t>
            </a: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1894" y="4418"/>
            <a:ext cx="11721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0070C0"/>
                </a:solidFill>
              </a:rPr>
              <a:t>Mitigation</a:t>
            </a:r>
            <a:endParaRPr lang="fr-CH" dirty="0">
              <a:solidFill>
                <a:srgbClr val="0070C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54663" y="6402885"/>
            <a:ext cx="2895600" cy="476250"/>
          </a:xfrm>
        </p:spPr>
        <p:txBody>
          <a:bodyPr/>
          <a:lstStyle/>
          <a:p>
            <a:r>
              <a:rPr lang="en-US" altLang="en-US" smtClean="0"/>
              <a:t>M.Taborelli, Karlsruhe Workshop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13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771897" y="373750"/>
            <a:ext cx="6926521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66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with the SPS proton beam in e-cloud monitors</a:t>
            </a:r>
            <a:endParaRPr lang="en-GB" sz="2000" dirty="0">
              <a:solidFill>
                <a:srgbClr val="3366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FB3105-37AD-4C34-AC50-FD9B668E036A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82"/>
          <p:cNvSpPr>
            <a:spLocks noChangeArrowheads="1"/>
          </p:cNvSpPr>
          <p:nvPr/>
        </p:nvSpPr>
        <p:spPr bwMode="auto">
          <a:xfrm>
            <a:off x="1129951" y="1236363"/>
            <a:ext cx="6857263" cy="37322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455560" y="1834012"/>
            <a:ext cx="4132053" cy="1923691"/>
          </a:xfrm>
          <a:custGeom>
            <a:avLst/>
            <a:gdLst>
              <a:gd name="connsiteX0" fmla="*/ 1509623 w 3976778"/>
              <a:gd name="connsiteY0" fmla="*/ 94891 h 1923691"/>
              <a:gd name="connsiteX1" fmla="*/ 1932317 w 3976778"/>
              <a:gd name="connsiteY1" fmla="*/ 0 h 1923691"/>
              <a:gd name="connsiteX2" fmla="*/ 2303253 w 3976778"/>
              <a:gd name="connsiteY2" fmla="*/ 8627 h 1923691"/>
              <a:gd name="connsiteX3" fmla="*/ 2751827 w 3976778"/>
              <a:gd name="connsiteY3" fmla="*/ 25880 h 1923691"/>
              <a:gd name="connsiteX4" fmla="*/ 3122763 w 3976778"/>
              <a:gd name="connsiteY4" fmla="*/ 120770 h 1923691"/>
              <a:gd name="connsiteX5" fmla="*/ 3407434 w 3976778"/>
              <a:gd name="connsiteY5" fmla="*/ 215661 h 1923691"/>
              <a:gd name="connsiteX6" fmla="*/ 3700733 w 3976778"/>
              <a:gd name="connsiteY6" fmla="*/ 379563 h 1923691"/>
              <a:gd name="connsiteX7" fmla="*/ 3925019 w 3976778"/>
              <a:gd name="connsiteY7" fmla="*/ 595223 h 1923691"/>
              <a:gd name="connsiteX8" fmla="*/ 3976778 w 3976778"/>
              <a:gd name="connsiteY8" fmla="*/ 871268 h 1923691"/>
              <a:gd name="connsiteX9" fmla="*/ 3907766 w 3976778"/>
              <a:gd name="connsiteY9" fmla="*/ 1069676 h 1923691"/>
              <a:gd name="connsiteX10" fmla="*/ 3778370 w 3976778"/>
              <a:gd name="connsiteY10" fmla="*/ 1224951 h 1923691"/>
              <a:gd name="connsiteX11" fmla="*/ 3528204 w 3976778"/>
              <a:gd name="connsiteY11" fmla="*/ 1423359 h 1923691"/>
              <a:gd name="connsiteX12" fmla="*/ 2044461 w 3976778"/>
              <a:gd name="connsiteY12" fmla="*/ 1923691 h 1923691"/>
              <a:gd name="connsiteX13" fmla="*/ 0 w 3976778"/>
              <a:gd name="connsiteY13" fmla="*/ 655608 h 1923691"/>
              <a:gd name="connsiteX14" fmla="*/ 0 w 3976778"/>
              <a:gd name="connsiteY14" fmla="*/ 655608 h 1923691"/>
              <a:gd name="connsiteX15" fmla="*/ 1509623 w 3976778"/>
              <a:gd name="connsiteY15" fmla="*/ 94891 h 192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6778" h="1923691">
                <a:moveTo>
                  <a:pt x="1509623" y="94891"/>
                </a:moveTo>
                <a:lnTo>
                  <a:pt x="1932317" y="0"/>
                </a:lnTo>
                <a:lnTo>
                  <a:pt x="2303253" y="8627"/>
                </a:lnTo>
                <a:lnTo>
                  <a:pt x="2751827" y="25880"/>
                </a:lnTo>
                <a:lnTo>
                  <a:pt x="3122763" y="120770"/>
                </a:lnTo>
                <a:lnTo>
                  <a:pt x="3407434" y="215661"/>
                </a:lnTo>
                <a:lnTo>
                  <a:pt x="3700733" y="379563"/>
                </a:lnTo>
                <a:lnTo>
                  <a:pt x="3925019" y="595223"/>
                </a:lnTo>
                <a:lnTo>
                  <a:pt x="3976778" y="871268"/>
                </a:lnTo>
                <a:lnTo>
                  <a:pt x="3907766" y="1069676"/>
                </a:lnTo>
                <a:lnTo>
                  <a:pt x="3778370" y="1224951"/>
                </a:lnTo>
                <a:lnTo>
                  <a:pt x="3528204" y="1423359"/>
                </a:lnTo>
                <a:lnTo>
                  <a:pt x="2044461" y="1923691"/>
                </a:lnTo>
                <a:lnTo>
                  <a:pt x="0" y="655608"/>
                </a:lnTo>
                <a:lnTo>
                  <a:pt x="0" y="655608"/>
                </a:lnTo>
                <a:lnTo>
                  <a:pt x="1509623" y="948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Oval 532"/>
          <p:cNvSpPr>
            <a:spLocks noChangeArrowheads="1"/>
          </p:cNvSpPr>
          <p:nvPr/>
        </p:nvSpPr>
        <p:spPr bwMode="auto">
          <a:xfrm>
            <a:off x="2569870" y="2379364"/>
            <a:ext cx="3373438" cy="17113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/>
          </a:p>
        </p:txBody>
      </p:sp>
      <p:sp>
        <p:nvSpPr>
          <p:cNvPr id="9" name="Freeform 484"/>
          <p:cNvSpPr>
            <a:spLocks/>
          </p:cNvSpPr>
          <p:nvPr/>
        </p:nvSpPr>
        <p:spPr bwMode="auto">
          <a:xfrm>
            <a:off x="3168358" y="2876251"/>
            <a:ext cx="2070100" cy="650875"/>
          </a:xfrm>
          <a:custGeom>
            <a:avLst/>
            <a:gdLst>
              <a:gd name="T0" fmla="*/ 0 w 2228"/>
              <a:gd name="T1" fmla="*/ 700 h 704"/>
              <a:gd name="T2" fmla="*/ 2048 w 2228"/>
              <a:gd name="T3" fmla="*/ 0 h 704"/>
              <a:gd name="T4" fmla="*/ 2228 w 2228"/>
              <a:gd name="T5" fmla="*/ 0 h 704"/>
              <a:gd name="T6" fmla="*/ 2224 w 2228"/>
              <a:gd name="T7" fmla="*/ 704 h 704"/>
              <a:gd name="T8" fmla="*/ 0 w 2228"/>
              <a:gd name="T9" fmla="*/ 700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8"/>
              <a:gd name="T16" fmla="*/ 0 h 704"/>
              <a:gd name="T17" fmla="*/ 2228 w 2228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8" h="704">
                <a:moveTo>
                  <a:pt x="0" y="700"/>
                </a:moveTo>
                <a:lnTo>
                  <a:pt x="2048" y="0"/>
                </a:lnTo>
                <a:lnTo>
                  <a:pt x="2228" y="0"/>
                </a:lnTo>
                <a:lnTo>
                  <a:pt x="2224" y="704"/>
                </a:lnTo>
                <a:lnTo>
                  <a:pt x="0" y="70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0" name="Freeform 485"/>
          <p:cNvSpPr>
            <a:spLocks/>
          </p:cNvSpPr>
          <p:nvPr/>
        </p:nvSpPr>
        <p:spPr bwMode="auto">
          <a:xfrm>
            <a:off x="3530308" y="3531889"/>
            <a:ext cx="806450" cy="258762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1" name="Freeform 486"/>
          <p:cNvSpPr>
            <a:spLocks/>
          </p:cNvSpPr>
          <p:nvPr/>
        </p:nvSpPr>
        <p:spPr bwMode="auto">
          <a:xfrm>
            <a:off x="3636670" y="3535064"/>
            <a:ext cx="806450" cy="260350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2" name="Freeform 487"/>
          <p:cNvSpPr>
            <a:spLocks/>
          </p:cNvSpPr>
          <p:nvPr/>
        </p:nvSpPr>
        <p:spPr bwMode="auto">
          <a:xfrm>
            <a:off x="3749383" y="3531889"/>
            <a:ext cx="806450" cy="258762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3" name="Freeform 488"/>
          <p:cNvSpPr>
            <a:spLocks/>
          </p:cNvSpPr>
          <p:nvPr/>
        </p:nvSpPr>
        <p:spPr bwMode="auto">
          <a:xfrm>
            <a:off x="3847808" y="3531889"/>
            <a:ext cx="808037" cy="258762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4" name="Freeform 489"/>
          <p:cNvSpPr>
            <a:spLocks/>
          </p:cNvSpPr>
          <p:nvPr/>
        </p:nvSpPr>
        <p:spPr bwMode="auto">
          <a:xfrm>
            <a:off x="3955758" y="3535064"/>
            <a:ext cx="808037" cy="260350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5" name="Freeform 490"/>
          <p:cNvSpPr>
            <a:spLocks/>
          </p:cNvSpPr>
          <p:nvPr/>
        </p:nvSpPr>
        <p:spPr bwMode="auto">
          <a:xfrm>
            <a:off x="4070058" y="3531889"/>
            <a:ext cx="806450" cy="258762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6" name="Freeform 491"/>
          <p:cNvSpPr>
            <a:spLocks/>
          </p:cNvSpPr>
          <p:nvPr/>
        </p:nvSpPr>
        <p:spPr bwMode="auto">
          <a:xfrm>
            <a:off x="4171658" y="3531889"/>
            <a:ext cx="804862" cy="258762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7" name="Freeform 492"/>
          <p:cNvSpPr>
            <a:spLocks/>
          </p:cNvSpPr>
          <p:nvPr/>
        </p:nvSpPr>
        <p:spPr bwMode="auto">
          <a:xfrm>
            <a:off x="4285958" y="3535064"/>
            <a:ext cx="806450" cy="260350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8" name="Freeform 493"/>
          <p:cNvSpPr>
            <a:spLocks/>
          </p:cNvSpPr>
          <p:nvPr/>
        </p:nvSpPr>
        <p:spPr bwMode="auto">
          <a:xfrm>
            <a:off x="4400258" y="3531889"/>
            <a:ext cx="806450" cy="258762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19" name="Freeform 494"/>
          <p:cNvSpPr>
            <a:spLocks/>
          </p:cNvSpPr>
          <p:nvPr/>
        </p:nvSpPr>
        <p:spPr bwMode="auto">
          <a:xfrm>
            <a:off x="4500270" y="3531889"/>
            <a:ext cx="806450" cy="258762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20" name="Freeform 495"/>
          <p:cNvSpPr>
            <a:spLocks/>
          </p:cNvSpPr>
          <p:nvPr/>
        </p:nvSpPr>
        <p:spPr bwMode="auto">
          <a:xfrm>
            <a:off x="4601870" y="3531889"/>
            <a:ext cx="806450" cy="258762"/>
          </a:xfrm>
          <a:custGeom>
            <a:avLst/>
            <a:gdLst>
              <a:gd name="T0" fmla="*/ 0 w 1136"/>
              <a:gd name="T1" fmla="*/ 472 h 472"/>
              <a:gd name="T2" fmla="*/ 1080 w 1136"/>
              <a:gd name="T3" fmla="*/ 4 h 472"/>
              <a:gd name="T4" fmla="*/ 1136 w 1136"/>
              <a:gd name="T5" fmla="*/ 0 h 472"/>
              <a:gd name="T6" fmla="*/ 52 w 1136"/>
              <a:gd name="T7" fmla="*/ 472 h 472"/>
              <a:gd name="T8" fmla="*/ 0 w 1136"/>
              <a:gd name="T9" fmla="*/ 4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6"/>
              <a:gd name="T16" fmla="*/ 0 h 472"/>
              <a:gd name="T17" fmla="*/ 1136 w 11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6" h="472">
                <a:moveTo>
                  <a:pt x="0" y="472"/>
                </a:moveTo>
                <a:lnTo>
                  <a:pt x="1080" y="4"/>
                </a:lnTo>
                <a:lnTo>
                  <a:pt x="1136" y="0"/>
                </a:lnTo>
                <a:lnTo>
                  <a:pt x="52" y="472"/>
                </a:lnTo>
                <a:lnTo>
                  <a:pt x="0" y="472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21" name="Rectangle 496"/>
          <p:cNvSpPr>
            <a:spLocks noChangeArrowheads="1"/>
          </p:cNvSpPr>
          <p:nvPr/>
        </p:nvSpPr>
        <p:spPr bwMode="auto">
          <a:xfrm>
            <a:off x="3139783" y="2873076"/>
            <a:ext cx="2098675" cy="66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22" name="Line 497"/>
          <p:cNvSpPr>
            <a:spLocks noChangeShapeType="1"/>
          </p:cNvSpPr>
          <p:nvPr/>
        </p:nvSpPr>
        <p:spPr bwMode="auto">
          <a:xfrm flipV="1">
            <a:off x="3142958" y="2873076"/>
            <a:ext cx="1912937" cy="658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3" name="Line 498"/>
          <p:cNvSpPr>
            <a:spLocks noChangeShapeType="1"/>
          </p:cNvSpPr>
          <p:nvPr/>
        </p:nvSpPr>
        <p:spPr bwMode="auto">
          <a:xfrm flipV="1">
            <a:off x="3141370" y="2396826"/>
            <a:ext cx="1397000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499"/>
          <p:cNvSpPr>
            <a:spLocks noChangeShapeType="1"/>
          </p:cNvSpPr>
          <p:nvPr/>
        </p:nvSpPr>
        <p:spPr bwMode="auto">
          <a:xfrm flipV="1">
            <a:off x="5230520" y="3293764"/>
            <a:ext cx="703263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5" name="Line 500"/>
          <p:cNvSpPr>
            <a:spLocks noChangeShapeType="1"/>
          </p:cNvSpPr>
          <p:nvPr/>
        </p:nvSpPr>
        <p:spPr bwMode="auto">
          <a:xfrm flipV="1">
            <a:off x="5236870" y="2742901"/>
            <a:ext cx="385763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6" name="Line 501"/>
          <p:cNvSpPr>
            <a:spLocks noChangeShapeType="1"/>
          </p:cNvSpPr>
          <p:nvPr/>
        </p:nvSpPr>
        <p:spPr bwMode="auto">
          <a:xfrm>
            <a:off x="3152483" y="3790651"/>
            <a:ext cx="2098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Line 502"/>
          <p:cNvSpPr>
            <a:spLocks noChangeShapeType="1"/>
          </p:cNvSpPr>
          <p:nvPr/>
        </p:nvSpPr>
        <p:spPr bwMode="auto">
          <a:xfrm flipV="1">
            <a:off x="3133433" y="3538239"/>
            <a:ext cx="766762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Line 503"/>
          <p:cNvSpPr>
            <a:spLocks noChangeShapeType="1"/>
          </p:cNvSpPr>
          <p:nvPr/>
        </p:nvSpPr>
        <p:spPr bwMode="auto">
          <a:xfrm flipV="1">
            <a:off x="5244808" y="3614439"/>
            <a:ext cx="515937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Oval 504"/>
          <p:cNvSpPr>
            <a:spLocks noChangeArrowheads="1"/>
          </p:cNvSpPr>
          <p:nvPr/>
        </p:nvSpPr>
        <p:spPr bwMode="auto">
          <a:xfrm>
            <a:off x="3716045" y="3450926"/>
            <a:ext cx="114300" cy="30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0" name="Oval 505"/>
          <p:cNvSpPr>
            <a:spLocks noChangeArrowheads="1"/>
          </p:cNvSpPr>
          <p:nvPr/>
        </p:nvSpPr>
        <p:spPr bwMode="auto">
          <a:xfrm>
            <a:off x="3898608" y="3387426"/>
            <a:ext cx="114300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1" name="Oval 506"/>
          <p:cNvSpPr>
            <a:spLocks noChangeArrowheads="1"/>
          </p:cNvSpPr>
          <p:nvPr/>
        </p:nvSpPr>
        <p:spPr bwMode="auto">
          <a:xfrm>
            <a:off x="4058945" y="3331864"/>
            <a:ext cx="114300" cy="30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2" name="Oval 507"/>
          <p:cNvSpPr>
            <a:spLocks noChangeArrowheads="1"/>
          </p:cNvSpPr>
          <p:nvPr/>
        </p:nvSpPr>
        <p:spPr bwMode="auto">
          <a:xfrm>
            <a:off x="4235158" y="3271539"/>
            <a:ext cx="114300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3" name="Oval 508"/>
          <p:cNvSpPr>
            <a:spLocks noChangeArrowheads="1"/>
          </p:cNvSpPr>
          <p:nvPr/>
        </p:nvSpPr>
        <p:spPr bwMode="auto">
          <a:xfrm>
            <a:off x="4389145" y="3215976"/>
            <a:ext cx="112713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4" name="Oval 509"/>
          <p:cNvSpPr>
            <a:spLocks noChangeArrowheads="1"/>
          </p:cNvSpPr>
          <p:nvPr/>
        </p:nvSpPr>
        <p:spPr bwMode="auto">
          <a:xfrm>
            <a:off x="4525670" y="3168351"/>
            <a:ext cx="114300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5" name="Oval 510"/>
          <p:cNvSpPr>
            <a:spLocks noChangeArrowheads="1"/>
          </p:cNvSpPr>
          <p:nvPr/>
        </p:nvSpPr>
        <p:spPr bwMode="auto">
          <a:xfrm>
            <a:off x="3971633" y="3455689"/>
            <a:ext cx="111125" cy="30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6" name="Oval 511"/>
          <p:cNvSpPr>
            <a:spLocks noChangeArrowheads="1"/>
          </p:cNvSpPr>
          <p:nvPr/>
        </p:nvSpPr>
        <p:spPr bwMode="auto">
          <a:xfrm>
            <a:off x="4143083" y="3393776"/>
            <a:ext cx="115887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7" name="Oval 512"/>
          <p:cNvSpPr>
            <a:spLocks noChangeArrowheads="1"/>
          </p:cNvSpPr>
          <p:nvPr/>
        </p:nvSpPr>
        <p:spPr bwMode="auto">
          <a:xfrm>
            <a:off x="4320883" y="3330276"/>
            <a:ext cx="114300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8" name="Oval 513"/>
          <p:cNvSpPr>
            <a:spLocks noChangeArrowheads="1"/>
          </p:cNvSpPr>
          <p:nvPr/>
        </p:nvSpPr>
        <p:spPr bwMode="auto">
          <a:xfrm>
            <a:off x="4485983" y="3274714"/>
            <a:ext cx="112712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39" name="Oval 514"/>
          <p:cNvSpPr>
            <a:spLocks noChangeArrowheads="1"/>
          </p:cNvSpPr>
          <p:nvPr/>
        </p:nvSpPr>
        <p:spPr bwMode="auto">
          <a:xfrm>
            <a:off x="4635208" y="3217564"/>
            <a:ext cx="114300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40" name="Oval 515"/>
          <p:cNvSpPr>
            <a:spLocks noChangeArrowheads="1"/>
          </p:cNvSpPr>
          <p:nvPr/>
        </p:nvSpPr>
        <p:spPr bwMode="auto">
          <a:xfrm>
            <a:off x="4805070" y="3168351"/>
            <a:ext cx="114300" cy="30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41" name="Oval 516"/>
          <p:cNvSpPr>
            <a:spLocks noChangeArrowheads="1"/>
          </p:cNvSpPr>
          <p:nvPr/>
        </p:nvSpPr>
        <p:spPr bwMode="auto">
          <a:xfrm>
            <a:off x="4206583" y="3452514"/>
            <a:ext cx="111125" cy="30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42" name="Oval 517"/>
          <p:cNvSpPr>
            <a:spLocks noChangeArrowheads="1"/>
          </p:cNvSpPr>
          <p:nvPr/>
        </p:nvSpPr>
        <p:spPr bwMode="auto">
          <a:xfrm>
            <a:off x="4387558" y="3389014"/>
            <a:ext cx="112712" cy="33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43" name="Oval 518"/>
          <p:cNvSpPr>
            <a:spLocks noChangeArrowheads="1"/>
          </p:cNvSpPr>
          <p:nvPr/>
        </p:nvSpPr>
        <p:spPr bwMode="auto">
          <a:xfrm>
            <a:off x="4547895" y="3335039"/>
            <a:ext cx="114300" cy="30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44" name="Oval 519"/>
          <p:cNvSpPr>
            <a:spLocks noChangeArrowheads="1"/>
          </p:cNvSpPr>
          <p:nvPr/>
        </p:nvSpPr>
        <p:spPr bwMode="auto">
          <a:xfrm>
            <a:off x="4725695" y="3274714"/>
            <a:ext cx="112713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45" name="Oval 520"/>
          <p:cNvSpPr>
            <a:spLocks noChangeArrowheads="1"/>
          </p:cNvSpPr>
          <p:nvPr/>
        </p:nvSpPr>
        <p:spPr bwMode="auto">
          <a:xfrm>
            <a:off x="4878095" y="3217564"/>
            <a:ext cx="114300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46" name="Oval 521"/>
          <p:cNvSpPr>
            <a:spLocks noChangeArrowheads="1"/>
          </p:cNvSpPr>
          <p:nvPr/>
        </p:nvSpPr>
        <p:spPr bwMode="auto">
          <a:xfrm>
            <a:off x="5014620" y="3171526"/>
            <a:ext cx="112713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47" name="Oval 522"/>
          <p:cNvSpPr>
            <a:spLocks noChangeArrowheads="1"/>
          </p:cNvSpPr>
          <p:nvPr/>
        </p:nvSpPr>
        <p:spPr bwMode="auto">
          <a:xfrm>
            <a:off x="4439945" y="3452514"/>
            <a:ext cx="112713" cy="30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48" name="Oval 523"/>
          <p:cNvSpPr>
            <a:spLocks noChangeArrowheads="1"/>
          </p:cNvSpPr>
          <p:nvPr/>
        </p:nvSpPr>
        <p:spPr bwMode="auto">
          <a:xfrm>
            <a:off x="4620920" y="3389014"/>
            <a:ext cx="112713" cy="33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49" name="Oval 524"/>
          <p:cNvSpPr>
            <a:spLocks noChangeArrowheads="1"/>
          </p:cNvSpPr>
          <p:nvPr/>
        </p:nvSpPr>
        <p:spPr bwMode="auto">
          <a:xfrm>
            <a:off x="4781258" y="3335039"/>
            <a:ext cx="114300" cy="30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50" name="Oval 525"/>
          <p:cNvSpPr>
            <a:spLocks noChangeArrowheads="1"/>
          </p:cNvSpPr>
          <p:nvPr/>
        </p:nvSpPr>
        <p:spPr bwMode="auto">
          <a:xfrm>
            <a:off x="4959058" y="3274714"/>
            <a:ext cx="112712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51" name="Oval 526"/>
          <p:cNvSpPr>
            <a:spLocks noChangeArrowheads="1"/>
          </p:cNvSpPr>
          <p:nvPr/>
        </p:nvSpPr>
        <p:spPr bwMode="auto">
          <a:xfrm>
            <a:off x="5113045" y="3217564"/>
            <a:ext cx="114300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52" name="Oval 527"/>
          <p:cNvSpPr>
            <a:spLocks noChangeArrowheads="1"/>
          </p:cNvSpPr>
          <p:nvPr/>
        </p:nvSpPr>
        <p:spPr bwMode="auto">
          <a:xfrm>
            <a:off x="4695533" y="3449339"/>
            <a:ext cx="114300" cy="30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53" name="Oval 528"/>
          <p:cNvSpPr>
            <a:spLocks noChangeArrowheads="1"/>
          </p:cNvSpPr>
          <p:nvPr/>
        </p:nvSpPr>
        <p:spPr bwMode="auto">
          <a:xfrm>
            <a:off x="4878095" y="3387426"/>
            <a:ext cx="114300" cy="30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54" name="Oval 529"/>
          <p:cNvSpPr>
            <a:spLocks noChangeArrowheads="1"/>
          </p:cNvSpPr>
          <p:nvPr/>
        </p:nvSpPr>
        <p:spPr bwMode="auto">
          <a:xfrm>
            <a:off x="5040020" y="3330276"/>
            <a:ext cx="112713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55" name="Text Box 530"/>
          <p:cNvSpPr txBox="1">
            <a:spLocks noChangeArrowheads="1"/>
          </p:cNvSpPr>
          <p:nvPr/>
        </p:nvSpPr>
        <p:spPr bwMode="auto">
          <a:xfrm>
            <a:off x="1542771" y="3306464"/>
            <a:ext cx="9108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000" dirty="0" smtClean="0">
                <a:solidFill>
                  <a:srgbClr val="FFFF00"/>
                </a:solidFill>
              </a:rPr>
              <a:t>SPS</a:t>
            </a:r>
          </a:p>
          <a:p>
            <a:r>
              <a:rPr lang="fr-CH" sz="2000" dirty="0" smtClean="0">
                <a:solidFill>
                  <a:srgbClr val="FFFF00"/>
                </a:solidFill>
              </a:rPr>
              <a:t>proton</a:t>
            </a:r>
            <a:endParaRPr lang="fr-CH" sz="2000" dirty="0">
              <a:solidFill>
                <a:srgbClr val="FFFF00"/>
              </a:solidFill>
            </a:endParaRPr>
          </a:p>
          <a:p>
            <a:r>
              <a:rPr lang="fr-CH" sz="2000" dirty="0" err="1">
                <a:solidFill>
                  <a:srgbClr val="FFFF00"/>
                </a:solidFill>
              </a:rPr>
              <a:t>beam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6" name="Rectangle 531"/>
          <p:cNvSpPr>
            <a:spLocks noChangeArrowheads="1"/>
          </p:cNvSpPr>
          <p:nvPr/>
        </p:nvSpPr>
        <p:spPr bwMode="auto">
          <a:xfrm>
            <a:off x="2546058" y="4195464"/>
            <a:ext cx="3149600" cy="592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000" dirty="0"/>
              <a:t>e-cloud </a:t>
            </a:r>
            <a:r>
              <a:rPr lang="fr-CH" sz="2000" dirty="0" err="1"/>
              <a:t>current</a:t>
            </a:r>
            <a:endParaRPr lang="fr-CH" sz="2000" dirty="0"/>
          </a:p>
          <a:p>
            <a:pPr algn="ctr"/>
            <a:r>
              <a:rPr lang="fr-CH" sz="2000" dirty="0"/>
              <a:t>48 </a:t>
            </a:r>
            <a:r>
              <a:rPr lang="fr-CH" sz="2000" dirty="0" err="1"/>
              <a:t>strips</a:t>
            </a:r>
            <a:r>
              <a:rPr lang="fr-CH" sz="2000" dirty="0"/>
              <a:t> </a:t>
            </a:r>
            <a:r>
              <a:rPr lang="fr-CH" sz="2000" dirty="0" err="1"/>
              <a:t>spaced</a:t>
            </a:r>
            <a:r>
              <a:rPr lang="fr-CH" sz="2000" dirty="0"/>
              <a:t> 1.25 mm</a:t>
            </a:r>
            <a:endParaRPr lang="en-US" sz="2000" dirty="0"/>
          </a:p>
        </p:txBody>
      </p:sp>
      <p:sp>
        <p:nvSpPr>
          <p:cNvPr id="57" name="Line 533"/>
          <p:cNvSpPr>
            <a:spLocks noChangeShapeType="1"/>
          </p:cNvSpPr>
          <p:nvPr/>
        </p:nvSpPr>
        <p:spPr bwMode="auto">
          <a:xfrm flipV="1">
            <a:off x="3269958" y="1890414"/>
            <a:ext cx="1860550" cy="644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534"/>
          <p:cNvSpPr>
            <a:spLocks noChangeShapeType="1"/>
          </p:cNvSpPr>
          <p:nvPr/>
        </p:nvSpPr>
        <p:spPr bwMode="auto">
          <a:xfrm flipV="1">
            <a:off x="5113045" y="3323926"/>
            <a:ext cx="1862138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Box 537"/>
          <p:cNvSpPr txBox="1">
            <a:spLocks noChangeArrowheads="1"/>
          </p:cNvSpPr>
          <p:nvPr/>
        </p:nvSpPr>
        <p:spPr bwMode="auto">
          <a:xfrm>
            <a:off x="1691983" y="1672072"/>
            <a:ext cx="20435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vacuum </a:t>
            </a:r>
            <a:r>
              <a:rPr lang="en-US" sz="2000" dirty="0">
                <a:solidFill>
                  <a:srgbClr val="FFFF00"/>
                </a:solidFill>
              </a:rPr>
              <a:t>chamber </a:t>
            </a:r>
          </a:p>
        </p:txBody>
      </p:sp>
      <p:sp>
        <p:nvSpPr>
          <p:cNvPr id="60" name="Line 539"/>
          <p:cNvSpPr>
            <a:spLocks noChangeShapeType="1"/>
          </p:cNvSpPr>
          <p:nvPr/>
        </p:nvSpPr>
        <p:spPr bwMode="auto">
          <a:xfrm>
            <a:off x="3566820" y="3790651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1" name="Line 540"/>
          <p:cNvSpPr>
            <a:spLocks noChangeShapeType="1"/>
          </p:cNvSpPr>
          <p:nvPr/>
        </p:nvSpPr>
        <p:spPr bwMode="auto">
          <a:xfrm>
            <a:off x="3560470" y="4076401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2" name="Line 541"/>
          <p:cNvSpPr>
            <a:spLocks noChangeShapeType="1"/>
          </p:cNvSpPr>
          <p:nvPr/>
        </p:nvSpPr>
        <p:spPr bwMode="auto">
          <a:xfrm flipH="1">
            <a:off x="3673183" y="3797001"/>
            <a:ext cx="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3" name="Line 542"/>
          <p:cNvSpPr>
            <a:spLocks noChangeShapeType="1"/>
          </p:cNvSpPr>
          <p:nvPr/>
        </p:nvSpPr>
        <p:spPr bwMode="auto">
          <a:xfrm>
            <a:off x="3670008" y="4076401"/>
            <a:ext cx="0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4" name="Line 543"/>
          <p:cNvSpPr>
            <a:spLocks noChangeShapeType="1"/>
          </p:cNvSpPr>
          <p:nvPr/>
        </p:nvSpPr>
        <p:spPr bwMode="auto">
          <a:xfrm>
            <a:off x="4633620" y="4097039"/>
            <a:ext cx="0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5" name="Line 544"/>
          <p:cNvSpPr>
            <a:spLocks noChangeShapeType="1"/>
          </p:cNvSpPr>
          <p:nvPr/>
        </p:nvSpPr>
        <p:spPr bwMode="auto">
          <a:xfrm>
            <a:off x="4638383" y="3793826"/>
            <a:ext cx="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Line 545"/>
          <p:cNvSpPr>
            <a:spLocks noChangeShapeType="1"/>
          </p:cNvSpPr>
          <p:nvPr/>
        </p:nvSpPr>
        <p:spPr bwMode="auto">
          <a:xfrm>
            <a:off x="4535195" y="4117676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Line 546"/>
          <p:cNvSpPr>
            <a:spLocks noChangeShapeType="1"/>
          </p:cNvSpPr>
          <p:nvPr/>
        </p:nvSpPr>
        <p:spPr bwMode="auto">
          <a:xfrm flipH="1">
            <a:off x="4535195" y="3790651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68" name="Freeform 547"/>
          <p:cNvSpPr>
            <a:spLocks/>
          </p:cNvSpPr>
          <p:nvPr/>
        </p:nvSpPr>
        <p:spPr bwMode="auto">
          <a:xfrm>
            <a:off x="5198770" y="3271539"/>
            <a:ext cx="41275" cy="31750"/>
          </a:xfrm>
          <a:custGeom>
            <a:avLst/>
            <a:gdLst>
              <a:gd name="T0" fmla="*/ 38 w 45"/>
              <a:gd name="T1" fmla="*/ 0 h 34"/>
              <a:gd name="T2" fmla="*/ 17 w 45"/>
              <a:gd name="T3" fmla="*/ 4 h 34"/>
              <a:gd name="T4" fmla="*/ 6 w 45"/>
              <a:gd name="T5" fmla="*/ 7 h 34"/>
              <a:gd name="T6" fmla="*/ 0 w 45"/>
              <a:gd name="T7" fmla="*/ 16 h 34"/>
              <a:gd name="T8" fmla="*/ 6 w 45"/>
              <a:gd name="T9" fmla="*/ 25 h 34"/>
              <a:gd name="T10" fmla="*/ 23 w 45"/>
              <a:gd name="T11" fmla="*/ 30 h 34"/>
              <a:gd name="T12" fmla="*/ 33 w 45"/>
              <a:gd name="T13" fmla="*/ 33 h 34"/>
              <a:gd name="T14" fmla="*/ 45 w 45"/>
              <a:gd name="T15" fmla="*/ 33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"/>
              <a:gd name="T25" fmla="*/ 0 h 34"/>
              <a:gd name="T26" fmla="*/ 45 w 45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" h="34">
                <a:moveTo>
                  <a:pt x="38" y="0"/>
                </a:moveTo>
                <a:cubicBezTo>
                  <a:pt x="30" y="1"/>
                  <a:pt x="22" y="3"/>
                  <a:pt x="17" y="4"/>
                </a:cubicBezTo>
                <a:cubicBezTo>
                  <a:pt x="12" y="5"/>
                  <a:pt x="9" y="5"/>
                  <a:pt x="6" y="7"/>
                </a:cubicBezTo>
                <a:cubicBezTo>
                  <a:pt x="3" y="9"/>
                  <a:pt x="0" y="13"/>
                  <a:pt x="0" y="16"/>
                </a:cubicBezTo>
                <a:cubicBezTo>
                  <a:pt x="0" y="19"/>
                  <a:pt x="2" y="23"/>
                  <a:pt x="6" y="25"/>
                </a:cubicBezTo>
                <a:cubicBezTo>
                  <a:pt x="10" y="27"/>
                  <a:pt x="19" y="29"/>
                  <a:pt x="23" y="30"/>
                </a:cubicBezTo>
                <a:cubicBezTo>
                  <a:pt x="27" y="31"/>
                  <a:pt x="29" y="32"/>
                  <a:pt x="33" y="33"/>
                </a:cubicBezTo>
                <a:cubicBezTo>
                  <a:pt x="37" y="34"/>
                  <a:pt x="43" y="33"/>
                  <a:pt x="45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69" name="Oval 548"/>
          <p:cNvSpPr>
            <a:spLocks noChangeArrowheads="1"/>
          </p:cNvSpPr>
          <p:nvPr/>
        </p:nvSpPr>
        <p:spPr bwMode="auto">
          <a:xfrm>
            <a:off x="4706645" y="3117551"/>
            <a:ext cx="114300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0" name="Oval 549"/>
          <p:cNvSpPr>
            <a:spLocks noChangeArrowheads="1"/>
          </p:cNvSpPr>
          <p:nvPr/>
        </p:nvSpPr>
        <p:spPr bwMode="auto">
          <a:xfrm>
            <a:off x="4857458" y="3073101"/>
            <a:ext cx="111125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1" name="Oval 550"/>
          <p:cNvSpPr>
            <a:spLocks noChangeArrowheads="1"/>
          </p:cNvSpPr>
          <p:nvPr/>
        </p:nvSpPr>
        <p:spPr bwMode="auto">
          <a:xfrm>
            <a:off x="5016208" y="3025476"/>
            <a:ext cx="111125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2" name="Oval 551"/>
          <p:cNvSpPr>
            <a:spLocks noChangeArrowheads="1"/>
          </p:cNvSpPr>
          <p:nvPr/>
        </p:nvSpPr>
        <p:spPr bwMode="auto">
          <a:xfrm>
            <a:off x="4941595" y="3123901"/>
            <a:ext cx="114300" cy="31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3" name="Oval 552"/>
          <p:cNvSpPr>
            <a:spLocks noChangeArrowheads="1"/>
          </p:cNvSpPr>
          <p:nvPr/>
        </p:nvSpPr>
        <p:spPr bwMode="auto">
          <a:xfrm>
            <a:off x="5108283" y="3087389"/>
            <a:ext cx="114300" cy="30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4" name="Freeform 553"/>
          <p:cNvSpPr>
            <a:spLocks/>
          </p:cNvSpPr>
          <p:nvPr/>
        </p:nvSpPr>
        <p:spPr bwMode="auto">
          <a:xfrm>
            <a:off x="5192420" y="3131839"/>
            <a:ext cx="46038" cy="30162"/>
          </a:xfrm>
          <a:custGeom>
            <a:avLst/>
            <a:gdLst>
              <a:gd name="T0" fmla="*/ 49 w 49"/>
              <a:gd name="T1" fmla="*/ 0 h 32"/>
              <a:gd name="T2" fmla="*/ 28 w 49"/>
              <a:gd name="T3" fmla="*/ 2 h 32"/>
              <a:gd name="T4" fmla="*/ 16 w 49"/>
              <a:gd name="T5" fmla="*/ 5 h 32"/>
              <a:gd name="T6" fmla="*/ 2 w 49"/>
              <a:gd name="T7" fmla="*/ 11 h 32"/>
              <a:gd name="T8" fmla="*/ 2 w 49"/>
              <a:gd name="T9" fmla="*/ 24 h 32"/>
              <a:gd name="T10" fmla="*/ 13 w 49"/>
              <a:gd name="T11" fmla="*/ 29 h 32"/>
              <a:gd name="T12" fmla="*/ 26 w 49"/>
              <a:gd name="T13" fmla="*/ 30 h 32"/>
              <a:gd name="T14" fmla="*/ 46 w 49"/>
              <a:gd name="T15" fmla="*/ 32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"/>
              <a:gd name="T25" fmla="*/ 0 h 32"/>
              <a:gd name="T26" fmla="*/ 49 w 49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" h="32">
                <a:moveTo>
                  <a:pt x="49" y="0"/>
                </a:moveTo>
                <a:cubicBezTo>
                  <a:pt x="41" y="0"/>
                  <a:pt x="33" y="1"/>
                  <a:pt x="28" y="2"/>
                </a:cubicBezTo>
                <a:cubicBezTo>
                  <a:pt x="23" y="3"/>
                  <a:pt x="20" y="4"/>
                  <a:pt x="16" y="5"/>
                </a:cubicBezTo>
                <a:cubicBezTo>
                  <a:pt x="12" y="6"/>
                  <a:pt x="4" y="8"/>
                  <a:pt x="2" y="11"/>
                </a:cubicBezTo>
                <a:cubicBezTo>
                  <a:pt x="0" y="14"/>
                  <a:pt x="0" y="21"/>
                  <a:pt x="2" y="24"/>
                </a:cubicBezTo>
                <a:cubicBezTo>
                  <a:pt x="4" y="27"/>
                  <a:pt x="9" y="28"/>
                  <a:pt x="13" y="29"/>
                </a:cubicBezTo>
                <a:cubicBezTo>
                  <a:pt x="17" y="30"/>
                  <a:pt x="21" y="30"/>
                  <a:pt x="26" y="30"/>
                </a:cubicBezTo>
                <a:cubicBezTo>
                  <a:pt x="31" y="30"/>
                  <a:pt x="42" y="32"/>
                  <a:pt x="46" y="32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5" name="Text Box 554"/>
          <p:cNvSpPr txBox="1">
            <a:spLocks noChangeArrowheads="1"/>
          </p:cNvSpPr>
          <p:nvPr/>
        </p:nvSpPr>
        <p:spPr bwMode="auto">
          <a:xfrm>
            <a:off x="1236185" y="2317143"/>
            <a:ext cx="14775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Coated liner</a:t>
            </a:r>
          </a:p>
          <a:p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6" name="Freeform 555"/>
          <p:cNvSpPr>
            <a:spLocks/>
          </p:cNvSpPr>
          <p:nvPr/>
        </p:nvSpPr>
        <p:spPr bwMode="auto">
          <a:xfrm>
            <a:off x="3141370" y="2874664"/>
            <a:ext cx="1903413" cy="652462"/>
          </a:xfrm>
          <a:custGeom>
            <a:avLst/>
            <a:gdLst>
              <a:gd name="T0" fmla="*/ 8 w 2036"/>
              <a:gd name="T1" fmla="*/ 0 h 700"/>
              <a:gd name="T2" fmla="*/ 2036 w 2036"/>
              <a:gd name="T3" fmla="*/ 0 h 700"/>
              <a:gd name="T4" fmla="*/ 0 w 2036"/>
              <a:gd name="T5" fmla="*/ 700 h 700"/>
              <a:gd name="T6" fmla="*/ 8 w 2036"/>
              <a:gd name="T7" fmla="*/ 0 h 700"/>
              <a:gd name="T8" fmla="*/ 0 60000 65536"/>
              <a:gd name="T9" fmla="*/ 0 60000 65536"/>
              <a:gd name="T10" fmla="*/ 0 60000 65536"/>
              <a:gd name="T11" fmla="*/ 0 60000 65536"/>
              <a:gd name="T12" fmla="*/ 0 w 2036"/>
              <a:gd name="T13" fmla="*/ 0 h 700"/>
              <a:gd name="T14" fmla="*/ 2036 w 2036"/>
              <a:gd name="T15" fmla="*/ 700 h 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6" h="700">
                <a:moveTo>
                  <a:pt x="8" y="0"/>
                </a:moveTo>
                <a:lnTo>
                  <a:pt x="2036" y="0"/>
                </a:lnTo>
                <a:lnTo>
                  <a:pt x="0" y="700"/>
                </a:lnTo>
                <a:lnTo>
                  <a:pt x="8" y="0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77" name="Line 557"/>
          <p:cNvSpPr>
            <a:spLocks noChangeShapeType="1"/>
          </p:cNvSpPr>
          <p:nvPr/>
        </p:nvSpPr>
        <p:spPr bwMode="auto">
          <a:xfrm flipH="1">
            <a:off x="4554245" y="1430150"/>
            <a:ext cx="1588" cy="545989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78" name="Text Box 558"/>
          <p:cNvSpPr txBox="1">
            <a:spLocks noChangeArrowheads="1"/>
          </p:cNvSpPr>
          <p:nvPr/>
        </p:nvSpPr>
        <p:spPr bwMode="auto">
          <a:xfrm>
            <a:off x="4620920" y="1433902"/>
            <a:ext cx="1989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76713"/>
            <a:r>
              <a:rPr lang="en-US" sz="2000" dirty="0">
                <a:solidFill>
                  <a:srgbClr val="00FF00"/>
                </a:solidFill>
              </a:rPr>
              <a:t>B-field 1.2KGauss</a:t>
            </a:r>
          </a:p>
        </p:txBody>
      </p:sp>
      <p:sp>
        <p:nvSpPr>
          <p:cNvPr id="79" name="Freeform 85"/>
          <p:cNvSpPr>
            <a:spLocks/>
          </p:cNvSpPr>
          <p:nvPr/>
        </p:nvSpPr>
        <p:spPr bwMode="auto">
          <a:xfrm>
            <a:off x="3171533" y="2404764"/>
            <a:ext cx="2436812" cy="46355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1083" y="0"/>
              </a:cxn>
              <a:cxn ang="0">
                <a:pos x="1158" y="6"/>
              </a:cxn>
              <a:cxn ang="0">
                <a:pos x="1254" y="18"/>
              </a:cxn>
              <a:cxn ang="0">
                <a:pos x="1353" y="36"/>
              </a:cxn>
              <a:cxn ang="0">
                <a:pos x="1470" y="63"/>
              </a:cxn>
              <a:cxn ang="0">
                <a:pos x="1560" y="90"/>
              </a:cxn>
              <a:cxn ang="0">
                <a:pos x="1671" y="126"/>
              </a:cxn>
              <a:cxn ang="0">
                <a:pos x="1746" y="159"/>
              </a:cxn>
              <a:cxn ang="0">
                <a:pos x="1815" y="189"/>
              </a:cxn>
              <a:cxn ang="0">
                <a:pos x="1857" y="213"/>
              </a:cxn>
              <a:cxn ang="0">
                <a:pos x="1908" y="243"/>
              </a:cxn>
              <a:cxn ang="0">
                <a:pos x="1950" y="270"/>
              </a:cxn>
              <a:cxn ang="0">
                <a:pos x="1647" y="372"/>
              </a:cxn>
              <a:cxn ang="0">
                <a:pos x="0" y="369"/>
              </a:cxn>
            </a:cxnLst>
            <a:rect l="0" t="0" r="r" b="b"/>
            <a:pathLst>
              <a:path w="1950" h="372">
                <a:moveTo>
                  <a:pt x="0" y="369"/>
                </a:moveTo>
                <a:lnTo>
                  <a:pt x="1083" y="0"/>
                </a:lnTo>
                <a:lnTo>
                  <a:pt x="1158" y="6"/>
                </a:lnTo>
                <a:lnTo>
                  <a:pt x="1254" y="18"/>
                </a:lnTo>
                <a:lnTo>
                  <a:pt x="1353" y="36"/>
                </a:lnTo>
                <a:lnTo>
                  <a:pt x="1470" y="63"/>
                </a:lnTo>
                <a:lnTo>
                  <a:pt x="1560" y="90"/>
                </a:lnTo>
                <a:lnTo>
                  <a:pt x="1671" y="126"/>
                </a:lnTo>
                <a:lnTo>
                  <a:pt x="1746" y="159"/>
                </a:lnTo>
                <a:lnTo>
                  <a:pt x="1815" y="189"/>
                </a:lnTo>
                <a:lnTo>
                  <a:pt x="1857" y="213"/>
                </a:lnTo>
                <a:lnTo>
                  <a:pt x="1908" y="243"/>
                </a:lnTo>
                <a:lnTo>
                  <a:pt x="1950" y="270"/>
                </a:lnTo>
                <a:lnTo>
                  <a:pt x="1647" y="372"/>
                </a:lnTo>
                <a:lnTo>
                  <a:pt x="0" y="36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Freeform 87"/>
          <p:cNvSpPr>
            <a:spLocks/>
          </p:cNvSpPr>
          <p:nvPr/>
        </p:nvSpPr>
        <p:spPr bwMode="auto">
          <a:xfrm>
            <a:off x="5240045" y="2752426"/>
            <a:ext cx="690563" cy="768350"/>
          </a:xfrm>
          <a:custGeom>
            <a:avLst/>
            <a:gdLst/>
            <a:ahLst/>
            <a:cxnLst>
              <a:cxn ang="0">
                <a:pos x="3" y="99"/>
              </a:cxn>
              <a:cxn ang="0">
                <a:pos x="294" y="0"/>
              </a:cxn>
              <a:cxn ang="0">
                <a:pos x="333" y="18"/>
              </a:cxn>
              <a:cxn ang="0">
                <a:pos x="363" y="45"/>
              </a:cxn>
              <a:cxn ang="0">
                <a:pos x="396" y="75"/>
              </a:cxn>
              <a:cxn ang="0">
                <a:pos x="435" y="114"/>
              </a:cxn>
              <a:cxn ang="0">
                <a:pos x="453" y="135"/>
              </a:cxn>
              <a:cxn ang="0">
                <a:pos x="480" y="174"/>
              </a:cxn>
              <a:cxn ang="0">
                <a:pos x="498" y="207"/>
              </a:cxn>
              <a:cxn ang="0">
                <a:pos x="513" y="228"/>
              </a:cxn>
              <a:cxn ang="0">
                <a:pos x="528" y="264"/>
              </a:cxn>
              <a:cxn ang="0">
                <a:pos x="540" y="306"/>
              </a:cxn>
              <a:cxn ang="0">
                <a:pos x="549" y="366"/>
              </a:cxn>
              <a:cxn ang="0">
                <a:pos x="552" y="408"/>
              </a:cxn>
              <a:cxn ang="0">
                <a:pos x="552" y="435"/>
              </a:cxn>
              <a:cxn ang="0">
                <a:pos x="0" y="618"/>
              </a:cxn>
              <a:cxn ang="0">
                <a:pos x="3" y="99"/>
              </a:cxn>
            </a:cxnLst>
            <a:rect l="0" t="0" r="r" b="b"/>
            <a:pathLst>
              <a:path w="552" h="618">
                <a:moveTo>
                  <a:pt x="3" y="99"/>
                </a:moveTo>
                <a:lnTo>
                  <a:pt x="294" y="0"/>
                </a:lnTo>
                <a:lnTo>
                  <a:pt x="333" y="18"/>
                </a:lnTo>
                <a:lnTo>
                  <a:pt x="363" y="45"/>
                </a:lnTo>
                <a:lnTo>
                  <a:pt x="396" y="75"/>
                </a:lnTo>
                <a:lnTo>
                  <a:pt x="435" y="114"/>
                </a:lnTo>
                <a:lnTo>
                  <a:pt x="453" y="135"/>
                </a:lnTo>
                <a:lnTo>
                  <a:pt x="480" y="174"/>
                </a:lnTo>
                <a:lnTo>
                  <a:pt x="498" y="207"/>
                </a:lnTo>
                <a:lnTo>
                  <a:pt x="513" y="228"/>
                </a:lnTo>
                <a:lnTo>
                  <a:pt x="528" y="264"/>
                </a:lnTo>
                <a:lnTo>
                  <a:pt x="540" y="306"/>
                </a:lnTo>
                <a:lnTo>
                  <a:pt x="549" y="366"/>
                </a:lnTo>
                <a:lnTo>
                  <a:pt x="552" y="408"/>
                </a:lnTo>
                <a:lnTo>
                  <a:pt x="552" y="435"/>
                </a:lnTo>
                <a:lnTo>
                  <a:pt x="0" y="618"/>
                </a:lnTo>
                <a:lnTo>
                  <a:pt x="3" y="99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1" name="Line 538"/>
          <p:cNvSpPr>
            <a:spLocks noChangeShapeType="1"/>
          </p:cNvSpPr>
          <p:nvPr/>
        </p:nvSpPr>
        <p:spPr bwMode="auto">
          <a:xfrm flipH="1" flipV="1">
            <a:off x="2276170" y="2671086"/>
            <a:ext cx="855673" cy="433765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3" name="Line 90"/>
          <p:cNvSpPr>
            <a:spLocks noChangeShapeType="1"/>
          </p:cNvSpPr>
          <p:nvPr/>
        </p:nvSpPr>
        <p:spPr bwMode="auto">
          <a:xfrm>
            <a:off x="2446045" y="2098376"/>
            <a:ext cx="685800" cy="4762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622633" y="3247726"/>
            <a:ext cx="1964980" cy="72072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0382665">
            <a:off x="6556083" y="350979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80 cm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081" y="5445455"/>
            <a:ext cx="832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B-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1.2kGauss corresponds to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field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SPS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dipoles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injection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(26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GeV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131845" y="2868314"/>
            <a:ext cx="2108200" cy="658812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2" name="Line 535"/>
          <p:cNvSpPr>
            <a:spLocks noChangeShapeType="1"/>
          </p:cNvSpPr>
          <p:nvPr/>
        </p:nvSpPr>
        <p:spPr bwMode="auto">
          <a:xfrm flipV="1">
            <a:off x="2388895" y="3144539"/>
            <a:ext cx="2008188" cy="7032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8293" y="1914286"/>
            <a:ext cx="8551942" cy="4966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Inner 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22750" y="1916138"/>
            <a:ext cx="7504093" cy="3468292"/>
            <a:chOff x="673723" y="1284854"/>
            <a:chExt cx="7504093" cy="3468292"/>
          </a:xfrm>
        </p:grpSpPr>
        <p:pic>
          <p:nvPicPr>
            <p:cNvPr id="25" name="Picture 24" descr="50nsDLCCNe70 3 stripes.png"/>
            <p:cNvPicPr preferRelativeResize="0">
              <a:picLocks noChangeAspect="1"/>
            </p:cNvPicPr>
            <p:nvPr/>
          </p:nvPicPr>
          <p:blipFill>
            <a:blip r:embed="rId2" cstate="print"/>
            <a:srcRect l="7501" t="4174" r="6001" b="53224"/>
            <a:stretch>
              <a:fillRect/>
            </a:stretch>
          </p:blipFill>
          <p:spPr>
            <a:xfrm>
              <a:off x="729552" y="1284854"/>
              <a:ext cx="7448264" cy="346829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16200000">
              <a:off x="325711" y="2727238"/>
              <a:ext cx="10653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accent6"/>
                  </a:solidFill>
                </a:rPr>
                <a:t>Time [s]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4145411" y="2772709"/>
              <a:ext cx="10653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accent6"/>
                  </a:solidFill>
                </a:rPr>
                <a:t>Time [s]</a:t>
              </a:r>
            </a:p>
          </p:txBody>
        </p:sp>
      </p:grpSp>
      <p:pic>
        <p:nvPicPr>
          <p:cNvPr id="7" name="Picture 6" descr="MBB profile.wmf"/>
          <p:cNvPicPr>
            <a:picLocks noChangeAspect="1"/>
          </p:cNvPicPr>
          <p:nvPr/>
        </p:nvPicPr>
        <p:blipFill rotWithShape="1">
          <a:blip r:embed="rId3" cstate="print"/>
          <a:srcRect l="19046" t="26107" r="5876" b="28661"/>
          <a:stretch/>
        </p:blipFill>
        <p:spPr>
          <a:xfrm rot="10800000">
            <a:off x="5354815" y="5553560"/>
            <a:ext cx="3168000" cy="1224000"/>
          </a:xfrm>
          <a:prstGeom prst="rect">
            <a:avLst/>
          </a:prstGeom>
        </p:spPr>
      </p:pic>
      <p:sp>
        <p:nvSpPr>
          <p:cNvPr id="49" name="Freeform 48"/>
          <p:cNvSpPr/>
          <p:nvPr/>
        </p:nvSpPr>
        <p:spPr>
          <a:xfrm>
            <a:off x="6462989" y="5696519"/>
            <a:ext cx="301773" cy="941695"/>
          </a:xfrm>
          <a:custGeom>
            <a:avLst/>
            <a:gdLst>
              <a:gd name="connsiteX0" fmla="*/ 13727 w 301773"/>
              <a:gd name="connsiteY0" fmla="*/ 0 h 941695"/>
              <a:gd name="connsiteX1" fmla="*/ 122909 w 301773"/>
              <a:gd name="connsiteY1" fmla="*/ 95534 h 941695"/>
              <a:gd name="connsiteX2" fmla="*/ 41022 w 301773"/>
              <a:gd name="connsiteY2" fmla="*/ 218364 h 941695"/>
              <a:gd name="connsiteX3" fmla="*/ 177500 w 301773"/>
              <a:gd name="connsiteY3" fmla="*/ 395785 h 941695"/>
              <a:gd name="connsiteX4" fmla="*/ 41022 w 301773"/>
              <a:gd name="connsiteY4" fmla="*/ 559558 h 941695"/>
              <a:gd name="connsiteX5" fmla="*/ 177500 w 301773"/>
              <a:gd name="connsiteY5" fmla="*/ 696035 h 941695"/>
              <a:gd name="connsiteX6" fmla="*/ 54670 w 301773"/>
              <a:gd name="connsiteY6" fmla="*/ 832513 h 941695"/>
              <a:gd name="connsiteX7" fmla="*/ 177500 w 301773"/>
              <a:gd name="connsiteY7" fmla="*/ 914400 h 941695"/>
              <a:gd name="connsiteX8" fmla="*/ 81965 w 301773"/>
              <a:gd name="connsiteY8" fmla="*/ 818865 h 941695"/>
              <a:gd name="connsiteX9" fmla="*/ 204795 w 301773"/>
              <a:gd name="connsiteY9" fmla="*/ 668740 h 941695"/>
              <a:gd name="connsiteX10" fmla="*/ 13727 w 301773"/>
              <a:gd name="connsiteY10" fmla="*/ 532262 h 941695"/>
              <a:gd name="connsiteX11" fmla="*/ 177500 w 301773"/>
              <a:gd name="connsiteY11" fmla="*/ 368489 h 941695"/>
              <a:gd name="connsiteX12" fmla="*/ 81965 w 301773"/>
              <a:gd name="connsiteY12" fmla="*/ 259307 h 941695"/>
              <a:gd name="connsiteX13" fmla="*/ 122909 w 301773"/>
              <a:gd name="connsiteY13" fmla="*/ 13647 h 941695"/>
              <a:gd name="connsiteX14" fmla="*/ 300330 w 301773"/>
              <a:gd name="connsiteY14" fmla="*/ 68238 h 941695"/>
              <a:gd name="connsiteX15" fmla="*/ 13727 w 301773"/>
              <a:gd name="connsiteY15" fmla="*/ 368489 h 941695"/>
              <a:gd name="connsiteX16" fmla="*/ 13727 w 301773"/>
              <a:gd name="connsiteY16" fmla="*/ 368489 h 941695"/>
              <a:gd name="connsiteX17" fmla="*/ 191148 w 301773"/>
              <a:gd name="connsiteY17" fmla="*/ 627797 h 941695"/>
              <a:gd name="connsiteX18" fmla="*/ 79 w 301773"/>
              <a:gd name="connsiteY18" fmla="*/ 777922 h 941695"/>
              <a:gd name="connsiteX19" fmla="*/ 218443 w 301773"/>
              <a:gd name="connsiteY19" fmla="*/ 873456 h 941695"/>
              <a:gd name="connsiteX20" fmla="*/ 122909 w 301773"/>
              <a:gd name="connsiteY20" fmla="*/ 941695 h 9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1773" h="941695">
                <a:moveTo>
                  <a:pt x="13727" y="0"/>
                </a:moveTo>
                <a:cubicBezTo>
                  <a:pt x="66043" y="29570"/>
                  <a:pt x="118360" y="59140"/>
                  <a:pt x="122909" y="95534"/>
                </a:cubicBezTo>
                <a:cubicBezTo>
                  <a:pt x="127458" y="131928"/>
                  <a:pt x="31924" y="168322"/>
                  <a:pt x="41022" y="218364"/>
                </a:cubicBezTo>
                <a:cubicBezTo>
                  <a:pt x="50121" y="268406"/>
                  <a:pt x="177500" y="338919"/>
                  <a:pt x="177500" y="395785"/>
                </a:cubicBezTo>
                <a:cubicBezTo>
                  <a:pt x="177500" y="452651"/>
                  <a:pt x="41022" y="509516"/>
                  <a:pt x="41022" y="559558"/>
                </a:cubicBezTo>
                <a:cubicBezTo>
                  <a:pt x="41022" y="609600"/>
                  <a:pt x="175225" y="650543"/>
                  <a:pt x="177500" y="696035"/>
                </a:cubicBezTo>
                <a:cubicBezTo>
                  <a:pt x="179775" y="741527"/>
                  <a:pt x="54670" y="796119"/>
                  <a:pt x="54670" y="832513"/>
                </a:cubicBezTo>
                <a:cubicBezTo>
                  <a:pt x="54670" y="868907"/>
                  <a:pt x="172951" y="916675"/>
                  <a:pt x="177500" y="914400"/>
                </a:cubicBezTo>
                <a:cubicBezTo>
                  <a:pt x="182049" y="912125"/>
                  <a:pt x="77416" y="859808"/>
                  <a:pt x="81965" y="818865"/>
                </a:cubicBezTo>
                <a:cubicBezTo>
                  <a:pt x="86514" y="777922"/>
                  <a:pt x="216168" y="716507"/>
                  <a:pt x="204795" y="668740"/>
                </a:cubicBezTo>
                <a:cubicBezTo>
                  <a:pt x="193422" y="620973"/>
                  <a:pt x="18276" y="582304"/>
                  <a:pt x="13727" y="532262"/>
                </a:cubicBezTo>
                <a:cubicBezTo>
                  <a:pt x="9178" y="482220"/>
                  <a:pt x="166127" y="413981"/>
                  <a:pt x="177500" y="368489"/>
                </a:cubicBezTo>
                <a:cubicBezTo>
                  <a:pt x="188873" y="322997"/>
                  <a:pt x="91063" y="318447"/>
                  <a:pt x="81965" y="259307"/>
                </a:cubicBezTo>
                <a:cubicBezTo>
                  <a:pt x="72867" y="200167"/>
                  <a:pt x="86515" y="45492"/>
                  <a:pt x="122909" y="13647"/>
                </a:cubicBezTo>
                <a:cubicBezTo>
                  <a:pt x="159303" y="-18198"/>
                  <a:pt x="318527" y="9098"/>
                  <a:pt x="300330" y="68238"/>
                </a:cubicBezTo>
                <a:cubicBezTo>
                  <a:pt x="282133" y="127378"/>
                  <a:pt x="13727" y="368489"/>
                  <a:pt x="13727" y="368489"/>
                </a:cubicBezTo>
                <a:lnTo>
                  <a:pt x="13727" y="368489"/>
                </a:lnTo>
                <a:cubicBezTo>
                  <a:pt x="43297" y="411707"/>
                  <a:pt x="193423" y="559558"/>
                  <a:pt x="191148" y="627797"/>
                </a:cubicBezTo>
                <a:cubicBezTo>
                  <a:pt x="188873" y="696036"/>
                  <a:pt x="-4470" y="736979"/>
                  <a:pt x="79" y="777922"/>
                </a:cubicBezTo>
                <a:cubicBezTo>
                  <a:pt x="4628" y="818865"/>
                  <a:pt x="197971" y="846161"/>
                  <a:pt x="218443" y="873456"/>
                </a:cubicBezTo>
                <a:cubicBezTo>
                  <a:pt x="238915" y="900751"/>
                  <a:pt x="180912" y="921223"/>
                  <a:pt x="122909" y="941695"/>
                </a:cubicBezTo>
              </a:path>
            </a:pathLst>
          </a:custGeom>
          <a:noFill/>
          <a:ln>
            <a:solidFill>
              <a:srgbClr val="00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31F304-1C3B-4B0D-8652-AA7CA9186E07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7" descr="MBB profile.wmf"/>
          <p:cNvPicPr>
            <a:picLocks noChangeAspect="1"/>
          </p:cNvPicPr>
          <p:nvPr/>
        </p:nvPicPr>
        <p:blipFill rotWithShape="1">
          <a:blip r:embed="rId3" cstate="print"/>
          <a:srcRect l="19046" t="26107" r="5876" b="28661"/>
          <a:stretch/>
        </p:blipFill>
        <p:spPr>
          <a:xfrm rot="10800000">
            <a:off x="1603675" y="5527284"/>
            <a:ext cx="3168000" cy="1224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953828" y="5824860"/>
            <a:ext cx="537240" cy="368254"/>
            <a:chOff x="6575249" y="5273905"/>
            <a:chExt cx="537240" cy="36825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754329" y="5273905"/>
              <a:ext cx="0" cy="3682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575249" y="5273905"/>
              <a:ext cx="0" cy="3587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112489" y="5273905"/>
              <a:ext cx="0" cy="3682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933409" y="5273905"/>
              <a:ext cx="0" cy="3587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0118" y="5290484"/>
            <a:ext cx="187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ECM with SPS dipole</a:t>
            </a:r>
          </a:p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beam pipe</a:t>
            </a:r>
          </a:p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cross section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822418" y="5707137"/>
            <a:ext cx="775191" cy="27992"/>
          </a:xfrm>
          <a:custGeom>
            <a:avLst/>
            <a:gdLst>
              <a:gd name="connsiteX0" fmla="*/ 0 w 775191"/>
              <a:gd name="connsiteY0" fmla="*/ 0 h 27992"/>
              <a:gd name="connsiteX1" fmla="*/ 662474 w 775191"/>
              <a:gd name="connsiteY1" fmla="*/ 18661 h 27992"/>
              <a:gd name="connsiteX2" fmla="*/ 774441 w 775191"/>
              <a:gd name="connsiteY2" fmla="*/ 27992 h 27992"/>
              <a:gd name="connsiteX3" fmla="*/ 774441 w 775191"/>
              <a:gd name="connsiteY3" fmla="*/ 27992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191" h="27992">
                <a:moveTo>
                  <a:pt x="0" y="0"/>
                </a:moveTo>
                <a:lnTo>
                  <a:pt x="662474" y="18661"/>
                </a:lnTo>
                <a:cubicBezTo>
                  <a:pt x="791547" y="23326"/>
                  <a:pt x="774441" y="27992"/>
                  <a:pt x="774441" y="27992"/>
                </a:cubicBezTo>
                <a:lnTo>
                  <a:pt x="774441" y="27992"/>
                </a:lnTo>
              </a:path>
            </a:pathLst>
          </a:custGeom>
          <a:noFill/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V="1">
            <a:off x="6834853" y="6633983"/>
            <a:ext cx="775191" cy="27992"/>
          </a:xfrm>
          <a:custGeom>
            <a:avLst/>
            <a:gdLst>
              <a:gd name="connsiteX0" fmla="*/ 0 w 775191"/>
              <a:gd name="connsiteY0" fmla="*/ 0 h 27992"/>
              <a:gd name="connsiteX1" fmla="*/ 662474 w 775191"/>
              <a:gd name="connsiteY1" fmla="*/ 18661 h 27992"/>
              <a:gd name="connsiteX2" fmla="*/ 774441 w 775191"/>
              <a:gd name="connsiteY2" fmla="*/ 27992 h 27992"/>
              <a:gd name="connsiteX3" fmla="*/ 774441 w 775191"/>
              <a:gd name="connsiteY3" fmla="*/ 27992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191" h="27992">
                <a:moveTo>
                  <a:pt x="0" y="0"/>
                </a:moveTo>
                <a:lnTo>
                  <a:pt x="662474" y="18661"/>
                </a:lnTo>
                <a:cubicBezTo>
                  <a:pt x="791547" y="23326"/>
                  <a:pt x="774441" y="27992"/>
                  <a:pt x="774441" y="27992"/>
                </a:cubicBezTo>
                <a:lnTo>
                  <a:pt x="774441" y="27992"/>
                </a:lnTo>
              </a:path>
            </a:pathLst>
          </a:custGeom>
          <a:noFill/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 flipV="1">
            <a:off x="6956935" y="6210523"/>
            <a:ext cx="537240" cy="368254"/>
            <a:chOff x="6575249" y="5273905"/>
            <a:chExt cx="537240" cy="36825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6754329" y="5273905"/>
              <a:ext cx="0" cy="3682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575249" y="5273905"/>
              <a:ext cx="0" cy="3587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112489" y="5273905"/>
              <a:ext cx="0" cy="3682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933409" y="5273905"/>
              <a:ext cx="0" cy="35875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842709" y="6030333"/>
            <a:ext cx="7914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coating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3755" y="4582142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uncoated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4994" y="4580053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uncoated</a:t>
            </a:r>
            <a:endParaRPr lang="en-US" sz="1600" i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091613" y="2133729"/>
            <a:ext cx="0" cy="4585222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949630" y="5983678"/>
            <a:ext cx="307910" cy="307777"/>
          </a:xfrm>
          <a:prstGeom prst="ellipse">
            <a:avLst/>
          </a:prstGeom>
          <a:gradFill flip="none" rotWithShape="1">
            <a:gsLst>
              <a:gs pos="12000">
                <a:srgbClr val="FF0000"/>
              </a:gs>
              <a:gs pos="6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834781" y="2193226"/>
            <a:ext cx="0" cy="4323175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70707" y="4624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coated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8606" y="4624200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uncoated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33755" y="1807535"/>
            <a:ext cx="6860485" cy="326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91706" y="487062"/>
            <a:ext cx="8763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Installed all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all 6 a-C coated 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liners; LHC type beams (26GeV and 450GeV, up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1.8 x10</a:t>
            </a:r>
            <a:r>
              <a:rPr lang="en-US" baseline="30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p/b </a:t>
            </a: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72 b, 25 ns spacing) did not show e-cloud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installed in 2008 without loss of performance up to 2015 (exposed to 1 year venting during LS1)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samples extracted after operation did not show significant SEY increase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4538" y="2193226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Example:</a:t>
            </a:r>
            <a:endParaRPr lang="en-GB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45404" y="224321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StSt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14861" y="224321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StSt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8198" y="224321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StSt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7388" y="227809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a-C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08303" y="86952"/>
            <a:ext cx="5801710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66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Test with proton beam in e-cloud monitors</a:t>
            </a:r>
            <a:endParaRPr lang="en-GB" sz="2000" dirty="0">
              <a:solidFill>
                <a:srgbClr val="3366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633939" y="5677469"/>
            <a:ext cx="301773" cy="941695"/>
          </a:xfrm>
          <a:custGeom>
            <a:avLst/>
            <a:gdLst>
              <a:gd name="connsiteX0" fmla="*/ 13727 w 301773"/>
              <a:gd name="connsiteY0" fmla="*/ 0 h 941695"/>
              <a:gd name="connsiteX1" fmla="*/ 122909 w 301773"/>
              <a:gd name="connsiteY1" fmla="*/ 95534 h 941695"/>
              <a:gd name="connsiteX2" fmla="*/ 41022 w 301773"/>
              <a:gd name="connsiteY2" fmla="*/ 218364 h 941695"/>
              <a:gd name="connsiteX3" fmla="*/ 177500 w 301773"/>
              <a:gd name="connsiteY3" fmla="*/ 395785 h 941695"/>
              <a:gd name="connsiteX4" fmla="*/ 41022 w 301773"/>
              <a:gd name="connsiteY4" fmla="*/ 559558 h 941695"/>
              <a:gd name="connsiteX5" fmla="*/ 177500 w 301773"/>
              <a:gd name="connsiteY5" fmla="*/ 696035 h 941695"/>
              <a:gd name="connsiteX6" fmla="*/ 54670 w 301773"/>
              <a:gd name="connsiteY6" fmla="*/ 832513 h 941695"/>
              <a:gd name="connsiteX7" fmla="*/ 177500 w 301773"/>
              <a:gd name="connsiteY7" fmla="*/ 914400 h 941695"/>
              <a:gd name="connsiteX8" fmla="*/ 81965 w 301773"/>
              <a:gd name="connsiteY8" fmla="*/ 818865 h 941695"/>
              <a:gd name="connsiteX9" fmla="*/ 204795 w 301773"/>
              <a:gd name="connsiteY9" fmla="*/ 668740 h 941695"/>
              <a:gd name="connsiteX10" fmla="*/ 13727 w 301773"/>
              <a:gd name="connsiteY10" fmla="*/ 532262 h 941695"/>
              <a:gd name="connsiteX11" fmla="*/ 177500 w 301773"/>
              <a:gd name="connsiteY11" fmla="*/ 368489 h 941695"/>
              <a:gd name="connsiteX12" fmla="*/ 81965 w 301773"/>
              <a:gd name="connsiteY12" fmla="*/ 259307 h 941695"/>
              <a:gd name="connsiteX13" fmla="*/ 122909 w 301773"/>
              <a:gd name="connsiteY13" fmla="*/ 13647 h 941695"/>
              <a:gd name="connsiteX14" fmla="*/ 300330 w 301773"/>
              <a:gd name="connsiteY14" fmla="*/ 68238 h 941695"/>
              <a:gd name="connsiteX15" fmla="*/ 13727 w 301773"/>
              <a:gd name="connsiteY15" fmla="*/ 368489 h 941695"/>
              <a:gd name="connsiteX16" fmla="*/ 13727 w 301773"/>
              <a:gd name="connsiteY16" fmla="*/ 368489 h 941695"/>
              <a:gd name="connsiteX17" fmla="*/ 191148 w 301773"/>
              <a:gd name="connsiteY17" fmla="*/ 627797 h 941695"/>
              <a:gd name="connsiteX18" fmla="*/ 79 w 301773"/>
              <a:gd name="connsiteY18" fmla="*/ 777922 h 941695"/>
              <a:gd name="connsiteX19" fmla="*/ 218443 w 301773"/>
              <a:gd name="connsiteY19" fmla="*/ 873456 h 941695"/>
              <a:gd name="connsiteX20" fmla="*/ 122909 w 301773"/>
              <a:gd name="connsiteY20" fmla="*/ 941695 h 9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1773" h="941695">
                <a:moveTo>
                  <a:pt x="13727" y="0"/>
                </a:moveTo>
                <a:cubicBezTo>
                  <a:pt x="66043" y="29570"/>
                  <a:pt x="118360" y="59140"/>
                  <a:pt x="122909" y="95534"/>
                </a:cubicBezTo>
                <a:cubicBezTo>
                  <a:pt x="127458" y="131928"/>
                  <a:pt x="31924" y="168322"/>
                  <a:pt x="41022" y="218364"/>
                </a:cubicBezTo>
                <a:cubicBezTo>
                  <a:pt x="50121" y="268406"/>
                  <a:pt x="177500" y="338919"/>
                  <a:pt x="177500" y="395785"/>
                </a:cubicBezTo>
                <a:cubicBezTo>
                  <a:pt x="177500" y="452651"/>
                  <a:pt x="41022" y="509516"/>
                  <a:pt x="41022" y="559558"/>
                </a:cubicBezTo>
                <a:cubicBezTo>
                  <a:pt x="41022" y="609600"/>
                  <a:pt x="175225" y="650543"/>
                  <a:pt x="177500" y="696035"/>
                </a:cubicBezTo>
                <a:cubicBezTo>
                  <a:pt x="179775" y="741527"/>
                  <a:pt x="54670" y="796119"/>
                  <a:pt x="54670" y="832513"/>
                </a:cubicBezTo>
                <a:cubicBezTo>
                  <a:pt x="54670" y="868907"/>
                  <a:pt x="172951" y="916675"/>
                  <a:pt x="177500" y="914400"/>
                </a:cubicBezTo>
                <a:cubicBezTo>
                  <a:pt x="182049" y="912125"/>
                  <a:pt x="77416" y="859808"/>
                  <a:pt x="81965" y="818865"/>
                </a:cubicBezTo>
                <a:cubicBezTo>
                  <a:pt x="86514" y="777922"/>
                  <a:pt x="216168" y="716507"/>
                  <a:pt x="204795" y="668740"/>
                </a:cubicBezTo>
                <a:cubicBezTo>
                  <a:pt x="193422" y="620973"/>
                  <a:pt x="18276" y="582304"/>
                  <a:pt x="13727" y="532262"/>
                </a:cubicBezTo>
                <a:cubicBezTo>
                  <a:pt x="9178" y="482220"/>
                  <a:pt x="166127" y="413981"/>
                  <a:pt x="177500" y="368489"/>
                </a:cubicBezTo>
                <a:cubicBezTo>
                  <a:pt x="188873" y="322997"/>
                  <a:pt x="91063" y="318447"/>
                  <a:pt x="81965" y="259307"/>
                </a:cubicBezTo>
                <a:cubicBezTo>
                  <a:pt x="72867" y="200167"/>
                  <a:pt x="86515" y="45492"/>
                  <a:pt x="122909" y="13647"/>
                </a:cubicBezTo>
                <a:cubicBezTo>
                  <a:pt x="159303" y="-18198"/>
                  <a:pt x="318527" y="9098"/>
                  <a:pt x="300330" y="68238"/>
                </a:cubicBezTo>
                <a:cubicBezTo>
                  <a:pt x="282133" y="127378"/>
                  <a:pt x="13727" y="368489"/>
                  <a:pt x="13727" y="368489"/>
                </a:cubicBezTo>
                <a:lnTo>
                  <a:pt x="13727" y="368489"/>
                </a:lnTo>
                <a:cubicBezTo>
                  <a:pt x="43297" y="411707"/>
                  <a:pt x="193423" y="559558"/>
                  <a:pt x="191148" y="627797"/>
                </a:cubicBezTo>
                <a:cubicBezTo>
                  <a:pt x="188873" y="696036"/>
                  <a:pt x="-4470" y="736979"/>
                  <a:pt x="79" y="777922"/>
                </a:cubicBezTo>
                <a:cubicBezTo>
                  <a:pt x="4628" y="818865"/>
                  <a:pt x="197971" y="846161"/>
                  <a:pt x="218443" y="873456"/>
                </a:cubicBezTo>
                <a:cubicBezTo>
                  <a:pt x="238915" y="900751"/>
                  <a:pt x="180912" y="921223"/>
                  <a:pt x="122909" y="941695"/>
                </a:cubicBezTo>
              </a:path>
            </a:pathLst>
          </a:custGeom>
          <a:noFill/>
          <a:ln>
            <a:solidFill>
              <a:srgbClr val="00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Freeform 44"/>
          <p:cNvSpPr/>
          <p:nvPr/>
        </p:nvSpPr>
        <p:spPr>
          <a:xfrm>
            <a:off x="3291352" y="5692288"/>
            <a:ext cx="301773" cy="941695"/>
          </a:xfrm>
          <a:custGeom>
            <a:avLst/>
            <a:gdLst>
              <a:gd name="connsiteX0" fmla="*/ 13727 w 301773"/>
              <a:gd name="connsiteY0" fmla="*/ 0 h 941695"/>
              <a:gd name="connsiteX1" fmla="*/ 122909 w 301773"/>
              <a:gd name="connsiteY1" fmla="*/ 95534 h 941695"/>
              <a:gd name="connsiteX2" fmla="*/ 41022 w 301773"/>
              <a:gd name="connsiteY2" fmla="*/ 218364 h 941695"/>
              <a:gd name="connsiteX3" fmla="*/ 177500 w 301773"/>
              <a:gd name="connsiteY3" fmla="*/ 395785 h 941695"/>
              <a:gd name="connsiteX4" fmla="*/ 41022 w 301773"/>
              <a:gd name="connsiteY4" fmla="*/ 559558 h 941695"/>
              <a:gd name="connsiteX5" fmla="*/ 177500 w 301773"/>
              <a:gd name="connsiteY5" fmla="*/ 696035 h 941695"/>
              <a:gd name="connsiteX6" fmla="*/ 54670 w 301773"/>
              <a:gd name="connsiteY6" fmla="*/ 832513 h 941695"/>
              <a:gd name="connsiteX7" fmla="*/ 177500 w 301773"/>
              <a:gd name="connsiteY7" fmla="*/ 914400 h 941695"/>
              <a:gd name="connsiteX8" fmla="*/ 81965 w 301773"/>
              <a:gd name="connsiteY8" fmla="*/ 818865 h 941695"/>
              <a:gd name="connsiteX9" fmla="*/ 204795 w 301773"/>
              <a:gd name="connsiteY9" fmla="*/ 668740 h 941695"/>
              <a:gd name="connsiteX10" fmla="*/ 13727 w 301773"/>
              <a:gd name="connsiteY10" fmla="*/ 532262 h 941695"/>
              <a:gd name="connsiteX11" fmla="*/ 177500 w 301773"/>
              <a:gd name="connsiteY11" fmla="*/ 368489 h 941695"/>
              <a:gd name="connsiteX12" fmla="*/ 81965 w 301773"/>
              <a:gd name="connsiteY12" fmla="*/ 259307 h 941695"/>
              <a:gd name="connsiteX13" fmla="*/ 122909 w 301773"/>
              <a:gd name="connsiteY13" fmla="*/ 13647 h 941695"/>
              <a:gd name="connsiteX14" fmla="*/ 300330 w 301773"/>
              <a:gd name="connsiteY14" fmla="*/ 68238 h 941695"/>
              <a:gd name="connsiteX15" fmla="*/ 13727 w 301773"/>
              <a:gd name="connsiteY15" fmla="*/ 368489 h 941695"/>
              <a:gd name="connsiteX16" fmla="*/ 13727 w 301773"/>
              <a:gd name="connsiteY16" fmla="*/ 368489 h 941695"/>
              <a:gd name="connsiteX17" fmla="*/ 191148 w 301773"/>
              <a:gd name="connsiteY17" fmla="*/ 627797 h 941695"/>
              <a:gd name="connsiteX18" fmla="*/ 79 w 301773"/>
              <a:gd name="connsiteY18" fmla="*/ 777922 h 941695"/>
              <a:gd name="connsiteX19" fmla="*/ 218443 w 301773"/>
              <a:gd name="connsiteY19" fmla="*/ 873456 h 941695"/>
              <a:gd name="connsiteX20" fmla="*/ 122909 w 301773"/>
              <a:gd name="connsiteY20" fmla="*/ 941695 h 94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1773" h="941695">
                <a:moveTo>
                  <a:pt x="13727" y="0"/>
                </a:moveTo>
                <a:cubicBezTo>
                  <a:pt x="66043" y="29570"/>
                  <a:pt x="118360" y="59140"/>
                  <a:pt x="122909" y="95534"/>
                </a:cubicBezTo>
                <a:cubicBezTo>
                  <a:pt x="127458" y="131928"/>
                  <a:pt x="31924" y="168322"/>
                  <a:pt x="41022" y="218364"/>
                </a:cubicBezTo>
                <a:cubicBezTo>
                  <a:pt x="50121" y="268406"/>
                  <a:pt x="177500" y="338919"/>
                  <a:pt x="177500" y="395785"/>
                </a:cubicBezTo>
                <a:cubicBezTo>
                  <a:pt x="177500" y="452651"/>
                  <a:pt x="41022" y="509516"/>
                  <a:pt x="41022" y="559558"/>
                </a:cubicBezTo>
                <a:cubicBezTo>
                  <a:pt x="41022" y="609600"/>
                  <a:pt x="175225" y="650543"/>
                  <a:pt x="177500" y="696035"/>
                </a:cubicBezTo>
                <a:cubicBezTo>
                  <a:pt x="179775" y="741527"/>
                  <a:pt x="54670" y="796119"/>
                  <a:pt x="54670" y="832513"/>
                </a:cubicBezTo>
                <a:cubicBezTo>
                  <a:pt x="54670" y="868907"/>
                  <a:pt x="172951" y="916675"/>
                  <a:pt x="177500" y="914400"/>
                </a:cubicBezTo>
                <a:cubicBezTo>
                  <a:pt x="182049" y="912125"/>
                  <a:pt x="77416" y="859808"/>
                  <a:pt x="81965" y="818865"/>
                </a:cubicBezTo>
                <a:cubicBezTo>
                  <a:pt x="86514" y="777922"/>
                  <a:pt x="216168" y="716507"/>
                  <a:pt x="204795" y="668740"/>
                </a:cubicBezTo>
                <a:cubicBezTo>
                  <a:pt x="193422" y="620973"/>
                  <a:pt x="18276" y="582304"/>
                  <a:pt x="13727" y="532262"/>
                </a:cubicBezTo>
                <a:cubicBezTo>
                  <a:pt x="9178" y="482220"/>
                  <a:pt x="166127" y="413981"/>
                  <a:pt x="177500" y="368489"/>
                </a:cubicBezTo>
                <a:cubicBezTo>
                  <a:pt x="188873" y="322997"/>
                  <a:pt x="91063" y="318447"/>
                  <a:pt x="81965" y="259307"/>
                </a:cubicBezTo>
                <a:cubicBezTo>
                  <a:pt x="72867" y="200167"/>
                  <a:pt x="86515" y="45492"/>
                  <a:pt x="122909" y="13647"/>
                </a:cubicBezTo>
                <a:cubicBezTo>
                  <a:pt x="159303" y="-18198"/>
                  <a:pt x="318527" y="9098"/>
                  <a:pt x="300330" y="68238"/>
                </a:cubicBezTo>
                <a:cubicBezTo>
                  <a:pt x="282133" y="127378"/>
                  <a:pt x="13727" y="368489"/>
                  <a:pt x="13727" y="368489"/>
                </a:cubicBezTo>
                <a:lnTo>
                  <a:pt x="13727" y="368489"/>
                </a:lnTo>
                <a:cubicBezTo>
                  <a:pt x="43297" y="411707"/>
                  <a:pt x="193423" y="559558"/>
                  <a:pt x="191148" y="627797"/>
                </a:cubicBezTo>
                <a:cubicBezTo>
                  <a:pt x="188873" y="696036"/>
                  <a:pt x="-4470" y="736979"/>
                  <a:pt x="79" y="777922"/>
                </a:cubicBezTo>
                <a:cubicBezTo>
                  <a:pt x="4628" y="818865"/>
                  <a:pt x="197971" y="846161"/>
                  <a:pt x="218443" y="873456"/>
                </a:cubicBezTo>
                <a:cubicBezTo>
                  <a:pt x="238915" y="900751"/>
                  <a:pt x="180912" y="921223"/>
                  <a:pt x="122909" y="941695"/>
                </a:cubicBezTo>
              </a:path>
            </a:pathLst>
          </a:custGeom>
          <a:noFill/>
          <a:ln>
            <a:solidFill>
              <a:srgbClr val="0033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Oval 47"/>
          <p:cNvSpPr/>
          <p:nvPr/>
        </p:nvSpPr>
        <p:spPr>
          <a:xfrm>
            <a:off x="6683430" y="6002728"/>
            <a:ext cx="307910" cy="307777"/>
          </a:xfrm>
          <a:prstGeom prst="ellipse">
            <a:avLst/>
          </a:prstGeom>
          <a:gradFill flip="none" rotWithShape="1">
            <a:gsLst>
              <a:gs pos="12000">
                <a:srgbClr val="FF0000"/>
              </a:gs>
              <a:gs pos="6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972608" y="2081413"/>
            <a:ext cx="3982588" cy="34458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2979E-6 L 0.21458 3.8297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4A8AD6-6584-412D-BACE-D9F6C80C6E7A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C:\Users\mauro\Desktop\Karlsruhe\SSS423 1st ru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9556" r="7179" b="4342"/>
          <a:stretch/>
        </p:blipFill>
        <p:spPr bwMode="auto">
          <a:xfrm>
            <a:off x="608811" y="2394857"/>
            <a:ext cx="5000172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18522" y="293613"/>
            <a:ext cx="313290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Accuracy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precision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811" y="828069"/>
            <a:ext cx="7926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Precision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reproducibility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high,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0.05 (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curves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fr-CH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Accuracy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respect to the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absolute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SEY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values of +/- 0.1 on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SEYmax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6794" y="2885704"/>
            <a:ext cx="317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sligthly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configuration….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642" y="2520950"/>
            <a:ext cx="5143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fr-CH" sz="12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</a:t>
            </a:r>
            <a:endParaRPr lang="fr-CH" sz="1200" dirty="0" smtClean="0">
              <a:solidFill>
                <a:schemeClr val="tx1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fr-CH" sz="1200" dirty="0" err="1" smtClean="0">
                <a:solidFill>
                  <a:srgbClr val="FF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Fara</a:t>
            </a:r>
            <a:endParaRPr lang="fr-CH" sz="1200" dirty="0">
              <a:solidFill>
                <a:srgbClr val="FF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2444" y="4418"/>
            <a:ext cx="1710725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measurements</a:t>
            </a:r>
            <a:endParaRPr lang="fr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C98B9E-80A3-4353-860F-459FC12E6E82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712" y="624972"/>
            <a:ext cx="8642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fr-CH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fr-CH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dose (</a:t>
            </a:r>
            <a:r>
              <a:rPr lang="fr-CH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below</a:t>
            </a:r>
            <a:r>
              <a:rPr lang="fr-CH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</a:t>
            </a:r>
            <a:r>
              <a:rPr lang="fr-CH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-6</a:t>
            </a:r>
            <a:r>
              <a:rPr lang="fr-CH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C/mm</a:t>
            </a:r>
            <a:r>
              <a:rPr lang="fr-CH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fr-CH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surface: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important for as-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air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exposed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samples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3268686" y="154319"/>
            <a:ext cx="2380012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fr-CH" alt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</a:t>
            </a:r>
            <a:r>
              <a:rPr lang="fr-CH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fr-CH" alt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fr-CH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dose!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364" y="5586136"/>
            <a:ext cx="848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dose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SEY of </a:t>
            </a:r>
            <a:r>
              <a:rPr lang="fr-CH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insulators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0" y="1593521"/>
            <a:ext cx="4924900" cy="3885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5528" y="2838735"/>
            <a:ext cx="231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 copper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V.Baglin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 LHC project report 472</a:t>
            </a:r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68419" y="1757344"/>
            <a:ext cx="1216549" cy="3148717"/>
          </a:xfrm>
          <a:prstGeom prst="rect">
            <a:avLst/>
          </a:prstGeom>
          <a:solidFill>
            <a:srgbClr val="66FFFF">
              <a:alpha val="7843"/>
            </a:srgbClr>
          </a:solidFill>
          <a:ln>
            <a:solidFill>
              <a:srgbClr val="73EDF3">
                <a:alpha val="2745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40010" y="1503758"/>
            <a:ext cx="470000" cy="3970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2.6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2.4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2.2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2.0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1.8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1.6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1.4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1.2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fr-CH" sz="1600" dirty="0" smtClean="0">
                <a:solidFill>
                  <a:srgbClr val="000000"/>
                </a:solidFill>
              </a:rPr>
              <a:t>1.0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endParaRPr lang="fr-CH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6608" y="4950587"/>
            <a:ext cx="428835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rgbClr val="000000"/>
                </a:solidFill>
              </a:rPr>
              <a:t>1</a:t>
            </a:r>
            <a:r>
              <a:rPr lang="fr-CH" sz="1600" baseline="30000" dirty="0" smtClean="0">
                <a:solidFill>
                  <a:srgbClr val="000000"/>
                </a:solidFill>
              </a:rPr>
              <a:t>e</a:t>
            </a:r>
            <a:r>
              <a:rPr lang="fr-CH" sz="1600" dirty="0" smtClean="0">
                <a:solidFill>
                  <a:srgbClr val="000000"/>
                </a:solidFill>
              </a:rPr>
              <a:t>-8    1</a:t>
            </a:r>
            <a:r>
              <a:rPr lang="fr-CH" sz="1600" baseline="30000" dirty="0" smtClean="0">
                <a:solidFill>
                  <a:srgbClr val="000000"/>
                </a:solidFill>
              </a:rPr>
              <a:t>e</a:t>
            </a:r>
            <a:r>
              <a:rPr lang="fr-CH" sz="1600" dirty="0" smtClean="0">
                <a:solidFill>
                  <a:srgbClr val="000000"/>
                </a:solidFill>
              </a:rPr>
              <a:t>-7    1</a:t>
            </a:r>
            <a:r>
              <a:rPr lang="fr-CH" sz="1600" baseline="30000" dirty="0" smtClean="0">
                <a:solidFill>
                  <a:srgbClr val="000000"/>
                </a:solidFill>
              </a:rPr>
              <a:t>e</a:t>
            </a:r>
            <a:r>
              <a:rPr lang="fr-CH" sz="1600" dirty="0" smtClean="0">
                <a:solidFill>
                  <a:srgbClr val="000000"/>
                </a:solidFill>
              </a:rPr>
              <a:t>-6     1</a:t>
            </a:r>
            <a:r>
              <a:rPr lang="fr-CH" sz="1600" baseline="30000" dirty="0" smtClean="0">
                <a:solidFill>
                  <a:srgbClr val="000000"/>
                </a:solidFill>
              </a:rPr>
              <a:t>e</a:t>
            </a:r>
            <a:r>
              <a:rPr lang="fr-CH" sz="1600" dirty="0" smtClean="0">
                <a:solidFill>
                  <a:srgbClr val="000000"/>
                </a:solidFill>
              </a:rPr>
              <a:t>-5    1</a:t>
            </a:r>
            <a:r>
              <a:rPr lang="fr-CH" sz="1600" baseline="30000" dirty="0" smtClean="0">
                <a:solidFill>
                  <a:srgbClr val="000000"/>
                </a:solidFill>
              </a:rPr>
              <a:t>e</a:t>
            </a:r>
            <a:r>
              <a:rPr lang="fr-CH" sz="1600" dirty="0" smtClean="0">
                <a:solidFill>
                  <a:srgbClr val="000000"/>
                </a:solidFill>
              </a:rPr>
              <a:t>-4     1</a:t>
            </a:r>
            <a:r>
              <a:rPr lang="fr-CH" sz="1600" baseline="30000" dirty="0" smtClean="0">
                <a:solidFill>
                  <a:srgbClr val="000000"/>
                </a:solidFill>
              </a:rPr>
              <a:t>e</a:t>
            </a:r>
            <a:r>
              <a:rPr lang="fr-CH" sz="1600" dirty="0" smtClean="0">
                <a:solidFill>
                  <a:srgbClr val="000000"/>
                </a:solidFill>
              </a:rPr>
              <a:t>-3    1</a:t>
            </a:r>
            <a:r>
              <a:rPr lang="fr-CH" sz="1600" baseline="30000" dirty="0" smtClean="0">
                <a:solidFill>
                  <a:srgbClr val="000000"/>
                </a:solidFill>
              </a:rPr>
              <a:t>e</a:t>
            </a:r>
            <a:r>
              <a:rPr lang="fr-CH" sz="1600" dirty="0" smtClean="0">
                <a:solidFill>
                  <a:srgbClr val="000000"/>
                </a:solidFill>
              </a:rPr>
              <a:t>-2</a:t>
            </a:r>
          </a:p>
          <a:p>
            <a:r>
              <a:rPr lang="fr-CH" sz="1600" dirty="0" smtClean="0">
                <a:solidFill>
                  <a:srgbClr val="000000"/>
                </a:solidFill>
              </a:rPr>
              <a:t>                      Dose [C/mm</a:t>
            </a:r>
            <a:r>
              <a:rPr lang="fr-CH" sz="1600" baseline="30000" dirty="0" smtClean="0">
                <a:solidFill>
                  <a:srgbClr val="000000"/>
                </a:solidFill>
              </a:rPr>
              <a:t>2</a:t>
            </a:r>
            <a:r>
              <a:rPr lang="fr-CH" sz="1600" dirty="0" smtClean="0">
                <a:solidFill>
                  <a:srgbClr val="000000"/>
                </a:solidFill>
              </a:rPr>
              <a:t>]</a:t>
            </a:r>
            <a:endParaRPr lang="fr-CH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2444" y="4418"/>
            <a:ext cx="1710725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measurements</a:t>
            </a:r>
            <a:endParaRPr lang="fr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AF1473-A415-4306-95BD-201C26AF231F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8386" y="223653"/>
            <a:ext cx="385233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Pulsed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alumina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403" y="5432176"/>
            <a:ext cx="808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Charging after the first curve perturbs the following measurements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2444" y="4418"/>
            <a:ext cx="1710725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measurements</a:t>
            </a:r>
            <a:endParaRPr lang="fr-CH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9" y="881800"/>
            <a:ext cx="6480175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18139" y="1297244"/>
            <a:ext cx="26298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Pulsed measurements</a:t>
            </a: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1e-13 C/mm</a:t>
            </a:r>
            <a:r>
              <a:rPr lang="en-GB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/point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l-G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s/pulse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Neutralization with 5eV beam for 60s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76" y="2540364"/>
            <a:ext cx="5804063" cy="30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8215"/>
          <a:stretch/>
        </p:blipFill>
        <p:spPr>
          <a:xfrm>
            <a:off x="-51561" y="1810965"/>
            <a:ext cx="3848431" cy="4227246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 flipV="1">
            <a:off x="1281227" y="3472517"/>
            <a:ext cx="824546" cy="163852"/>
          </a:xfrm>
          <a:custGeom>
            <a:avLst/>
            <a:gdLst>
              <a:gd name="connsiteX0" fmla="*/ 0 w 824546"/>
              <a:gd name="connsiteY0" fmla="*/ 163852 h 163852"/>
              <a:gd name="connsiteX1" fmla="*/ 132139 w 824546"/>
              <a:gd name="connsiteY1" fmla="*/ 68712 h 163852"/>
              <a:gd name="connsiteX2" fmla="*/ 264278 w 824546"/>
              <a:gd name="connsiteY2" fmla="*/ 21142 h 163852"/>
              <a:gd name="connsiteX3" fmla="*/ 380560 w 824546"/>
              <a:gd name="connsiteY3" fmla="*/ 0 h 163852"/>
              <a:gd name="connsiteX4" fmla="*/ 459843 w 824546"/>
              <a:gd name="connsiteY4" fmla="*/ 0 h 163852"/>
              <a:gd name="connsiteX5" fmla="*/ 581411 w 824546"/>
              <a:gd name="connsiteY5" fmla="*/ 21142 h 163852"/>
              <a:gd name="connsiteX6" fmla="*/ 676551 w 824546"/>
              <a:gd name="connsiteY6" fmla="*/ 58141 h 163852"/>
              <a:gd name="connsiteX7" fmla="*/ 755834 w 824546"/>
              <a:gd name="connsiteY7" fmla="*/ 116282 h 163852"/>
              <a:gd name="connsiteX8" fmla="*/ 824546 w 824546"/>
              <a:gd name="connsiteY8" fmla="*/ 163852 h 1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546" h="163852">
                <a:moveTo>
                  <a:pt x="0" y="163852"/>
                </a:moveTo>
                <a:cubicBezTo>
                  <a:pt x="44046" y="128174"/>
                  <a:pt x="88093" y="92497"/>
                  <a:pt x="132139" y="68712"/>
                </a:cubicBezTo>
                <a:cubicBezTo>
                  <a:pt x="176185" y="44927"/>
                  <a:pt x="222875" y="32594"/>
                  <a:pt x="264278" y="21142"/>
                </a:cubicBezTo>
                <a:cubicBezTo>
                  <a:pt x="305682" y="9690"/>
                  <a:pt x="347966" y="3524"/>
                  <a:pt x="380560" y="0"/>
                </a:cubicBezTo>
                <a:cubicBezTo>
                  <a:pt x="413154" y="-3524"/>
                  <a:pt x="426368" y="-3524"/>
                  <a:pt x="459843" y="0"/>
                </a:cubicBezTo>
                <a:cubicBezTo>
                  <a:pt x="493318" y="3524"/>
                  <a:pt x="545293" y="11452"/>
                  <a:pt x="581411" y="21142"/>
                </a:cubicBezTo>
                <a:cubicBezTo>
                  <a:pt x="617529" y="30832"/>
                  <a:pt x="647481" y="42284"/>
                  <a:pt x="676551" y="58141"/>
                </a:cubicBezTo>
                <a:cubicBezTo>
                  <a:pt x="705621" y="73998"/>
                  <a:pt x="731168" y="98664"/>
                  <a:pt x="755834" y="116282"/>
                </a:cubicBezTo>
                <a:cubicBezTo>
                  <a:pt x="780500" y="133900"/>
                  <a:pt x="802523" y="148876"/>
                  <a:pt x="824546" y="163852"/>
                </a:cubicBezTo>
              </a:path>
            </a:pathLst>
          </a:custGeom>
          <a:noFill/>
          <a:ln w="571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283B43-A19F-4543-BE18-5E6515534B39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084" y="191014"/>
            <a:ext cx="68374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 I: SEY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measurements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SPS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accelerator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3809" y="5517494"/>
            <a:ext cx="512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LHC-Project Report 632, 2003 </a:t>
            </a:r>
            <a:r>
              <a:rPr lang="fr-CH" sz="1600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J.M.Jimenez</a:t>
            </a:r>
            <a:r>
              <a:rPr lang="fr-CH" sz="1600" dirty="0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</a:t>
            </a:r>
            <a:endParaRPr lang="fr-CH" sz="16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951" y="969708"/>
            <a:ext cx="873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Rotatable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 in line of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sight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SPS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operated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remotely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030" y="2674072"/>
            <a:ext cx="2561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err="1" smtClean="0">
                <a:solidFill>
                  <a:schemeClr val="accent6"/>
                </a:solidFill>
              </a:rPr>
              <a:t>Hours</a:t>
            </a:r>
            <a:r>
              <a:rPr lang="fr-CH" sz="1400" dirty="0" smtClean="0">
                <a:solidFill>
                  <a:schemeClr val="accent6"/>
                </a:solidFill>
              </a:rPr>
              <a:t> of LHC </a:t>
            </a:r>
            <a:r>
              <a:rPr lang="fr-CH" sz="1400" dirty="0" err="1" smtClean="0">
                <a:solidFill>
                  <a:schemeClr val="accent6"/>
                </a:solidFill>
              </a:rPr>
              <a:t>beam</a:t>
            </a:r>
            <a:r>
              <a:rPr lang="fr-CH" sz="1400" dirty="0" smtClean="0">
                <a:solidFill>
                  <a:schemeClr val="accent6"/>
                </a:solidFill>
              </a:rPr>
              <a:t> </a:t>
            </a:r>
            <a:r>
              <a:rPr lang="fr-CH" sz="1400" dirty="0" err="1" smtClean="0">
                <a:solidFill>
                  <a:schemeClr val="accent6"/>
                </a:solidFill>
              </a:rPr>
              <a:t>operation</a:t>
            </a:r>
            <a:endParaRPr lang="fr-CH" sz="1400" dirty="0">
              <a:solidFill>
                <a:schemeClr val="accent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64785" y="2827960"/>
            <a:ext cx="345015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24248" y="215925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Copper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conditioning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77594" y="2210455"/>
            <a:ext cx="307239" cy="21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84833" y="2320008"/>
            <a:ext cx="534009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284388" y="2518588"/>
            <a:ext cx="824546" cy="163852"/>
          </a:xfrm>
          <a:custGeom>
            <a:avLst/>
            <a:gdLst>
              <a:gd name="connsiteX0" fmla="*/ 0 w 824546"/>
              <a:gd name="connsiteY0" fmla="*/ 163852 h 163852"/>
              <a:gd name="connsiteX1" fmla="*/ 132139 w 824546"/>
              <a:gd name="connsiteY1" fmla="*/ 68712 h 163852"/>
              <a:gd name="connsiteX2" fmla="*/ 264278 w 824546"/>
              <a:gd name="connsiteY2" fmla="*/ 21142 h 163852"/>
              <a:gd name="connsiteX3" fmla="*/ 380560 w 824546"/>
              <a:gd name="connsiteY3" fmla="*/ 0 h 163852"/>
              <a:gd name="connsiteX4" fmla="*/ 459843 w 824546"/>
              <a:gd name="connsiteY4" fmla="*/ 0 h 163852"/>
              <a:gd name="connsiteX5" fmla="*/ 581411 w 824546"/>
              <a:gd name="connsiteY5" fmla="*/ 21142 h 163852"/>
              <a:gd name="connsiteX6" fmla="*/ 676551 w 824546"/>
              <a:gd name="connsiteY6" fmla="*/ 58141 h 163852"/>
              <a:gd name="connsiteX7" fmla="*/ 755834 w 824546"/>
              <a:gd name="connsiteY7" fmla="*/ 116282 h 163852"/>
              <a:gd name="connsiteX8" fmla="*/ 824546 w 824546"/>
              <a:gd name="connsiteY8" fmla="*/ 163852 h 16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546" h="163852">
                <a:moveTo>
                  <a:pt x="0" y="163852"/>
                </a:moveTo>
                <a:cubicBezTo>
                  <a:pt x="44046" y="128174"/>
                  <a:pt x="88093" y="92497"/>
                  <a:pt x="132139" y="68712"/>
                </a:cubicBezTo>
                <a:cubicBezTo>
                  <a:pt x="176185" y="44927"/>
                  <a:pt x="222875" y="32594"/>
                  <a:pt x="264278" y="21142"/>
                </a:cubicBezTo>
                <a:cubicBezTo>
                  <a:pt x="305682" y="9690"/>
                  <a:pt x="347966" y="3524"/>
                  <a:pt x="380560" y="0"/>
                </a:cubicBezTo>
                <a:cubicBezTo>
                  <a:pt x="413154" y="-3524"/>
                  <a:pt x="426368" y="-3524"/>
                  <a:pt x="459843" y="0"/>
                </a:cubicBezTo>
                <a:cubicBezTo>
                  <a:pt x="493318" y="3524"/>
                  <a:pt x="545293" y="11452"/>
                  <a:pt x="581411" y="21142"/>
                </a:cubicBezTo>
                <a:cubicBezTo>
                  <a:pt x="617529" y="30832"/>
                  <a:pt x="647481" y="42284"/>
                  <a:pt x="676551" y="58141"/>
                </a:cubicBezTo>
                <a:cubicBezTo>
                  <a:pt x="705621" y="73998"/>
                  <a:pt x="731168" y="98664"/>
                  <a:pt x="755834" y="116282"/>
                </a:cubicBezTo>
                <a:cubicBezTo>
                  <a:pt x="780500" y="133900"/>
                  <a:pt x="802523" y="148876"/>
                  <a:pt x="824546" y="163852"/>
                </a:cubicBezTo>
              </a:path>
            </a:pathLst>
          </a:custGeom>
          <a:noFill/>
          <a:ln w="571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Freeform 24"/>
          <p:cNvSpPr/>
          <p:nvPr/>
        </p:nvSpPr>
        <p:spPr>
          <a:xfrm>
            <a:off x="1389323" y="2860886"/>
            <a:ext cx="71342" cy="320634"/>
          </a:xfrm>
          <a:custGeom>
            <a:avLst/>
            <a:gdLst>
              <a:gd name="connsiteX0" fmla="*/ 59467 w 71342"/>
              <a:gd name="connsiteY0" fmla="*/ 320634 h 320634"/>
              <a:gd name="connsiteX1" fmla="*/ 90 w 71342"/>
              <a:gd name="connsiteY1" fmla="*/ 166255 h 320634"/>
              <a:gd name="connsiteX2" fmla="*/ 71342 w 71342"/>
              <a:gd name="connsiteY2" fmla="*/ 0 h 32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2" h="320634">
                <a:moveTo>
                  <a:pt x="59467" y="320634"/>
                </a:moveTo>
                <a:cubicBezTo>
                  <a:pt x="28789" y="270164"/>
                  <a:pt x="-1889" y="219694"/>
                  <a:pt x="90" y="166255"/>
                </a:cubicBezTo>
                <a:cubicBezTo>
                  <a:pt x="2069" y="112816"/>
                  <a:pt x="36705" y="56408"/>
                  <a:pt x="71342" y="0"/>
                </a:cubicBezTo>
              </a:path>
            </a:pathLst>
          </a:cu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 flipV="1">
            <a:off x="1460665" y="2827960"/>
            <a:ext cx="35925" cy="3292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mauro\AppData\Local\Microsoft\Windows\Temporary Internet Files\Content.IE5\9NWRLFNT\SEY moteurs echantillon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4"/>
          <a:stretch/>
        </p:blipFill>
        <p:spPr bwMode="auto">
          <a:xfrm>
            <a:off x="56916" y="1308359"/>
            <a:ext cx="3739953" cy="48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442444" y="4418"/>
            <a:ext cx="1710725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measurements</a:t>
            </a:r>
            <a:endParaRPr lang="fr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445A05-A9EF-46C1-B4F7-DA8B76C71909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608" y="232746"/>
            <a:ext cx="682141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 II: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Samples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exposed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transferred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UHV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072" y="5639760"/>
            <a:ext cx="552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CH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M.Pivi</a:t>
            </a:r>
            <a:r>
              <a:rPr lang="fr-CH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 SLAC-pub-14000, 2010</a:t>
            </a:r>
            <a:endParaRPr lang="fr-CH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1" y="1340887"/>
            <a:ext cx="9318162" cy="389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7072" y="866212"/>
            <a:ext cx="6495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CESR-TA Cornell: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W.Hartung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al IPAC2013, Shanghai, 3493</a:t>
            </a:r>
            <a:endParaRPr lang="fr-CH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45206" y="2142699"/>
            <a:ext cx="722095" cy="68238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TextBox 9"/>
          <p:cNvSpPr txBox="1"/>
          <p:nvPr/>
        </p:nvSpPr>
        <p:spPr>
          <a:xfrm>
            <a:off x="7442444" y="4418"/>
            <a:ext cx="1710725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measurements</a:t>
            </a:r>
            <a:endParaRPr lang="fr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44" y="994362"/>
            <a:ext cx="6470223" cy="400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920E4E-5857-4B50-87E6-84863BC7AB49}" type="datetime3">
              <a:rPr lang="en-US" smtClean="0"/>
              <a:t>8 March 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99" y="1302924"/>
            <a:ext cx="1847952" cy="194953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001058" y="1511119"/>
            <a:ext cx="1864972" cy="541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181100" y="2277690"/>
            <a:ext cx="4837563" cy="70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973008" y="1951598"/>
            <a:ext cx="648228" cy="264728"/>
          </a:xfrm>
          <a:custGeom>
            <a:avLst/>
            <a:gdLst>
              <a:gd name="connsiteX0" fmla="*/ 348448 w 348448"/>
              <a:gd name="connsiteY0" fmla="*/ 76226 h 143244"/>
              <a:gd name="connsiteX1" fmla="*/ 348448 w 348448"/>
              <a:gd name="connsiteY1" fmla="*/ 76226 h 143244"/>
              <a:gd name="connsiteX2" fmla="*/ 224623 w 348448"/>
              <a:gd name="connsiteY2" fmla="*/ 57176 h 143244"/>
              <a:gd name="connsiteX3" fmla="*/ 176998 w 348448"/>
              <a:gd name="connsiteY3" fmla="*/ 47651 h 143244"/>
              <a:gd name="connsiteX4" fmla="*/ 129373 w 348448"/>
              <a:gd name="connsiteY4" fmla="*/ 28601 h 143244"/>
              <a:gd name="connsiteX5" fmla="*/ 81748 w 348448"/>
              <a:gd name="connsiteY5" fmla="*/ 19076 h 143244"/>
              <a:gd name="connsiteX6" fmla="*/ 24598 w 348448"/>
              <a:gd name="connsiteY6" fmla="*/ 26 h 143244"/>
              <a:gd name="connsiteX7" fmla="*/ 24598 w 348448"/>
              <a:gd name="connsiteY7" fmla="*/ 26 h 143244"/>
              <a:gd name="connsiteX8" fmla="*/ 43648 w 348448"/>
              <a:gd name="connsiteY8" fmla="*/ 85751 h 143244"/>
              <a:gd name="connsiteX9" fmla="*/ 15073 w 348448"/>
              <a:gd name="connsiteY9" fmla="*/ 142901 h 143244"/>
              <a:gd name="connsiteX10" fmla="*/ 15073 w 348448"/>
              <a:gd name="connsiteY10" fmla="*/ 123851 h 143244"/>
              <a:gd name="connsiteX11" fmla="*/ 348448 w 348448"/>
              <a:gd name="connsiteY11" fmla="*/ 76226 h 14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448" h="143244">
                <a:moveTo>
                  <a:pt x="348448" y="76226"/>
                </a:moveTo>
                <a:lnTo>
                  <a:pt x="348448" y="76226"/>
                </a:lnTo>
                <a:lnTo>
                  <a:pt x="224623" y="57176"/>
                </a:lnTo>
                <a:cubicBezTo>
                  <a:pt x="208654" y="54514"/>
                  <a:pt x="192505" y="52303"/>
                  <a:pt x="176998" y="47651"/>
                </a:cubicBezTo>
                <a:cubicBezTo>
                  <a:pt x="160621" y="42738"/>
                  <a:pt x="145750" y="33514"/>
                  <a:pt x="129373" y="28601"/>
                </a:cubicBezTo>
                <a:cubicBezTo>
                  <a:pt x="113866" y="23949"/>
                  <a:pt x="97523" y="22716"/>
                  <a:pt x="81748" y="19076"/>
                </a:cubicBezTo>
                <a:cubicBezTo>
                  <a:pt x="-7476" y="-1514"/>
                  <a:pt x="-18969" y="26"/>
                  <a:pt x="24598" y="26"/>
                </a:cubicBezTo>
                <a:lnTo>
                  <a:pt x="24598" y="26"/>
                </a:lnTo>
                <a:cubicBezTo>
                  <a:pt x="30948" y="28601"/>
                  <a:pt x="41217" y="56580"/>
                  <a:pt x="43648" y="85751"/>
                </a:cubicBezTo>
                <a:cubicBezTo>
                  <a:pt x="44550" y="96570"/>
                  <a:pt x="23677" y="138599"/>
                  <a:pt x="15073" y="142901"/>
                </a:cubicBezTo>
                <a:cubicBezTo>
                  <a:pt x="9393" y="145741"/>
                  <a:pt x="15073" y="130201"/>
                  <a:pt x="15073" y="123851"/>
                </a:cubicBezTo>
                <a:lnTo>
                  <a:pt x="348448" y="7622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59732" y="625030"/>
            <a:ext cx="751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SEY of samples measured in situ before and after conditioning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901" y="5201181"/>
            <a:ext cx="8761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SEY of several samples as a function of operation time in positions where only e-cloud impinges and other where e-cloud and synchrotron radiation impinge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M.Taborelli, Karlsruhe Workshop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994" y="173695"/>
            <a:ext cx="685950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 II: CESRTA system,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conditioning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monitoring </a:t>
            </a:r>
            <a:endParaRPr lang="fr-CH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849" y="3541730"/>
            <a:ext cx="222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CESR-TA Cornell: </a:t>
            </a:r>
            <a:r>
              <a:rPr lang="fr-CH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W.Hartung</a:t>
            </a:r>
            <a:r>
              <a:rPr lang="fr-CH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al IPAC2013, Shanghai, 3493</a:t>
            </a:r>
            <a:endParaRPr lang="fr-CH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2444" y="4418"/>
            <a:ext cx="1710725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measurements</a:t>
            </a:r>
            <a:endParaRPr lang="fr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10717</TotalTime>
  <Words>2553</Words>
  <Application>Microsoft Office PowerPoint</Application>
  <PresentationFormat>On-screen Show (4:3)</PresentationFormat>
  <Paragraphs>556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CERN(4-3)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mauro</cp:lastModifiedBy>
  <cp:revision>709</cp:revision>
  <dcterms:created xsi:type="dcterms:W3CDTF">2012-11-30T11:04:26Z</dcterms:created>
  <dcterms:modified xsi:type="dcterms:W3CDTF">2017-03-08T22:00:54Z</dcterms:modified>
</cp:coreProperties>
</file>