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86" r:id="rId2"/>
    <p:sldId id="295" r:id="rId3"/>
    <p:sldId id="294" r:id="rId4"/>
    <p:sldId id="257" r:id="rId5"/>
    <p:sldId id="261" r:id="rId6"/>
    <p:sldId id="258" r:id="rId7"/>
    <p:sldId id="285" r:id="rId8"/>
    <p:sldId id="296" r:id="rId9"/>
    <p:sldId id="298" r:id="rId10"/>
    <p:sldId id="288" r:id="rId11"/>
    <p:sldId id="289" r:id="rId12"/>
    <p:sldId id="290" r:id="rId13"/>
    <p:sldId id="291" r:id="rId14"/>
    <p:sldId id="262" r:id="rId15"/>
    <p:sldId id="263" r:id="rId16"/>
    <p:sldId id="292" r:id="rId17"/>
    <p:sldId id="264" r:id="rId18"/>
    <p:sldId id="268" r:id="rId19"/>
    <p:sldId id="265" r:id="rId20"/>
    <p:sldId id="269" r:id="rId21"/>
    <p:sldId id="297" r:id="rId22"/>
    <p:sldId id="281" r:id="rId23"/>
    <p:sldId id="270" r:id="rId24"/>
    <p:sldId id="282" r:id="rId25"/>
    <p:sldId id="275" r:id="rId26"/>
    <p:sldId id="276" r:id="rId27"/>
    <p:sldId id="277" r:id="rId28"/>
    <p:sldId id="279" r:id="rId29"/>
    <p:sldId id="284" r:id="rId30"/>
    <p:sldId id="283" r:id="rId31"/>
    <p:sldId id="280" r:id="rId32"/>
    <p:sldId id="293" r:id="rId33"/>
    <p:sldId id="271" r:id="rId34"/>
    <p:sldId id="272" r:id="rId35"/>
    <p:sldId id="29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27"/>
    <p:restoredTop sz="94646"/>
  </p:normalViewPr>
  <p:slideViewPr>
    <p:cSldViewPr snapToGrid="0" snapToObjects="1">
      <p:cViewPr>
        <p:scale>
          <a:sx n="100" d="100"/>
          <a:sy n="100" d="100"/>
        </p:scale>
        <p:origin x="30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1668A-BB12-EE41-9B94-FE77CB687A26}" type="datetimeFigureOut">
              <a:rPr lang="en-US" smtClean="0"/>
              <a:t>3/9/17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29C4E-B09D-3842-AD97-762A04CBB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3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70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9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44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38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6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4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688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59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29C4E-B09D-3842-AD97-762A04CBBA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71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29C4E-B09D-3842-AD97-762A04CBBA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2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18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29C4E-B09D-3842-AD97-762A04CBBA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08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29C4E-B09D-3842-AD97-762A04CBBA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50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29C4E-B09D-3842-AD97-762A04CBBAA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8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29C4E-B09D-3842-AD97-762A04CBBAA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85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29C4E-B09D-3842-AD97-762A04CBBAA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80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39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61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55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8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9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00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1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8AC9-C9C5-7E42-BC78-BC96986FB21A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7D54-4420-B74A-ABBB-E87D4C9F3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8AC9-C9C5-7E42-BC78-BC96986FB21A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7D54-4420-B74A-ABBB-E87D4C9F3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8AC9-C9C5-7E42-BC78-BC96986FB21A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7D54-4420-B74A-ABBB-E87D4C9F3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8AC9-C9C5-7E42-BC78-BC96986FB21A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7D54-4420-B74A-ABBB-E87D4C9F3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8AC9-C9C5-7E42-BC78-BC96986FB21A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7D54-4420-B74A-ABBB-E87D4C9F3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8AC9-C9C5-7E42-BC78-BC96986FB21A}" type="datetimeFigureOut">
              <a:rPr lang="en-US" smtClean="0"/>
              <a:t>3/9/17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7D54-4420-B74A-ABBB-E87D4C9F3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8AC9-C9C5-7E42-BC78-BC96986FB21A}" type="datetimeFigureOut">
              <a:rPr lang="en-US" smtClean="0"/>
              <a:t>3/9/17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7D54-4420-B74A-ABBB-E87D4C9F3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8AC9-C9C5-7E42-BC78-BC96986FB21A}" type="datetimeFigureOut">
              <a:rPr lang="en-US" smtClean="0"/>
              <a:t>3/9/17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7D54-4420-B74A-ABBB-E87D4C9F3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8AC9-C9C5-7E42-BC78-BC96986FB21A}" type="datetimeFigureOut">
              <a:rPr lang="en-US" smtClean="0"/>
              <a:t>3/9/17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7D54-4420-B74A-ABBB-E87D4C9F3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8AC9-C9C5-7E42-BC78-BC96986FB21A}" type="datetimeFigureOut">
              <a:rPr lang="en-US" smtClean="0"/>
              <a:t>3/9/17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7D54-4420-B74A-ABBB-E87D4C9F3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8AC9-C9C5-7E42-BC78-BC96986FB21A}" type="datetimeFigureOut">
              <a:rPr lang="en-US" smtClean="0"/>
              <a:t>3/9/17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7D54-4420-B74A-ABBB-E87D4C9F3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68AC9-C9C5-7E42-BC78-BC96986FB21A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7D54-4420-B74A-ABBB-E87D4C9F3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8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8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8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.gif"/><Relationship Id="rId5" Type="http://schemas.openxmlformats.org/officeDocument/2006/relationships/image" Target="../media/image28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3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2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7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7"/>
          <p:cNvSpPr txBox="1"/>
          <p:nvPr/>
        </p:nvSpPr>
        <p:spPr>
          <a:xfrm>
            <a:off x="461138" y="2745588"/>
            <a:ext cx="81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e-cloud issues and experience from LHC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195656" y="3331126"/>
            <a:ext cx="872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G. Iadarola, P.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Dijkstal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G.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Rumolo</a:t>
            </a:r>
            <a:endParaRPr lang="it-IT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0" y="6401548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Beam Dynamics Meets Vacuum Collimation and Surfaces </a:t>
            </a:r>
            <a:r>
              <a:rPr lang="mr-IN" sz="1600" dirty="0" smtClean="0">
                <a:solidFill>
                  <a:schemeClr val="tx2"/>
                </a:solidFill>
                <a:latin typeface="Calibri" pitchFamily="34" charset="0"/>
              </a:rPr>
              <a:t>–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Karlsruhe, 2017 </a:t>
            </a:r>
            <a:endParaRPr lang="it-IT" sz="160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0" y="497453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Thanks to: 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M. Barnes, R.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Cimino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, E.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Metral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, L.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Mether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, A. Romano </a:t>
            </a:r>
            <a:endParaRPr lang="it-IT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9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Impact on machine performance: heat loads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-395942" y="1914494"/>
            <a:ext cx="9902920" cy="4188757"/>
            <a:chOff x="-395942" y="738842"/>
            <a:chExt cx="9902920" cy="4188757"/>
          </a:xfrm>
        </p:grpSpPr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-395942" y="738842"/>
              <a:ext cx="9902920" cy="4188757"/>
              <a:chOff x="-1183342" y="2669242"/>
              <a:chExt cx="9902920" cy="418875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83342" y="2669242"/>
                <a:ext cx="9902920" cy="4188757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201706" y="4034118"/>
                <a:ext cx="7732059" cy="147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393576" y="2944907"/>
                <a:ext cx="336177" cy="3535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3283528" y="2216738"/>
              <a:ext cx="221673" cy="2078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2104" y="859497"/>
              <a:ext cx="226771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latin typeface="Arial" charset="0"/>
                  <a:ea typeface="Arial" charset="0"/>
                  <a:cs typeface="Arial" charset="0"/>
                </a:rPr>
                <a:t>2015</a:t>
              </a:r>
              <a:endParaRPr lang="en-US" sz="15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547873" y="859497"/>
              <a:ext cx="495604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latin typeface="Arial" charset="0"/>
                  <a:ea typeface="Arial" charset="0"/>
                  <a:cs typeface="Arial" charset="0"/>
                </a:rPr>
                <a:t>2016</a:t>
              </a:r>
              <a:endParaRPr lang="en-US" sz="15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689542" y="2106862"/>
              <a:ext cx="3835391" cy="230400"/>
            </a:xfrm>
            <a:prstGeom prst="rect">
              <a:avLst/>
            </a:prstGeom>
            <a:solidFill>
              <a:srgbClr val="F2DCDB"/>
            </a:solidFill>
            <a:ln w="9525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53735"/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2x48b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329069" y="2106862"/>
              <a:ext cx="606055" cy="230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2x72b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935127" y="2106862"/>
              <a:ext cx="685800" cy="230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72b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502362" y="2006905"/>
              <a:ext cx="50686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1100" kern="0" dirty="0" smtClean="0">
                  <a:solidFill>
                    <a:srgbClr val="953735"/>
                  </a:solidFill>
                  <a:latin typeface="Arial"/>
                  <a:cs typeface="Arial"/>
                </a:rPr>
                <a:t>Train</a:t>
              </a:r>
            </a:p>
            <a:p>
              <a:pPr lvl="0" algn="ctr">
                <a:defRPr/>
              </a:pPr>
              <a:r>
                <a:rPr lang="en-US" sz="1100" kern="0" dirty="0" smtClean="0">
                  <a:solidFill>
                    <a:srgbClr val="953735"/>
                  </a:solidFill>
                  <a:latin typeface="Arial"/>
                  <a:cs typeface="Arial"/>
                </a:rPr>
                <a:t>type</a:t>
              </a:r>
              <a:endParaRPr lang="en-US" sz="1100" kern="0" dirty="0">
                <a:solidFill>
                  <a:srgbClr val="953735"/>
                </a:solidFill>
                <a:latin typeface="Arial"/>
                <a:cs typeface="Arial"/>
              </a:endParaRPr>
            </a:p>
          </p:txBody>
        </p:sp>
        <p:pic>
          <p:nvPicPr>
            <p:cNvPr id="37" name="Picture 36" descr="overview_2015_stop_squeeze_hl_scaled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49" t="53188" r="3631" b="11936"/>
            <a:stretch/>
          </p:blipFill>
          <p:spPr>
            <a:xfrm>
              <a:off x="8172450" y="2617434"/>
              <a:ext cx="844550" cy="1751086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2613840" y="2106862"/>
              <a:ext cx="496154" cy="2304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2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46038" marR="0" lvl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100" kern="0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ea typeface=""/>
                  <a:cs typeface="Arial"/>
                </a:rPr>
                <a:t>4x36b</a:t>
              </a:r>
              <a:endPara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"/>
                <a:cs typeface="Arial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552110" y="2106862"/>
              <a:ext cx="1377172" cy="230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72b</a:t>
              </a:r>
            </a:p>
          </p:txBody>
        </p:sp>
      </p:grpSp>
      <p:sp>
        <p:nvSpPr>
          <p:cNvPr id="36" name="Rettangolo 12"/>
          <p:cNvSpPr/>
          <p:nvPr/>
        </p:nvSpPr>
        <p:spPr>
          <a:xfrm>
            <a:off x="3028208" y="2919322"/>
            <a:ext cx="4120737" cy="246221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Difficult to control beam screen temperature during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transients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(injection, ramp, beam dump)</a:t>
            </a:r>
            <a:endParaRPr lang="en-US" sz="1600" dirty="0">
              <a:solidFill>
                <a:schemeClr val="tx2"/>
              </a:solidFill>
              <a:latin typeface="Calibri" pitchFamily="34" charset="0"/>
            </a:endParaRP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Wingdings" charset="2"/>
              <a:buChar char="à"/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Slow intensity ramp-up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sym typeface="Wingdings"/>
              </a:rPr>
              <a:t> needed to learn how to cope with these effects</a:t>
            </a:r>
          </a:p>
          <a:p>
            <a:pPr marL="285750" lvl="1" indent="-285750">
              <a:spcAft>
                <a:spcPts val="600"/>
              </a:spcAft>
              <a:buFont typeface="Wingdings" charset="2"/>
              <a:buChar char="à"/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sym typeface="Wingdings"/>
              </a:rPr>
              <a:t>Mitigated with a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dedicated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sym typeface="Wingdings"/>
              </a:rPr>
              <a:t>feedforward 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  <a:sym typeface="Wingdings"/>
              </a:rPr>
              <a:t>loop using models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sym typeface="Wingdings"/>
              </a:rPr>
              <a:t>to predict heat loads from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measured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sym typeface="Wingdings"/>
              </a:rPr>
              <a:t>beam parameters 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  <a:sym typeface="Wingdings"/>
              </a:rPr>
              <a:t>and automatically regulating the beam screen cooling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sym typeface="Wingdings"/>
              </a:rPr>
              <a:t>system</a:t>
            </a:r>
            <a:endParaRPr lang="en-US" sz="1600" dirty="0">
              <a:solidFill>
                <a:schemeClr val="tx2"/>
              </a:solidFill>
              <a:latin typeface="Calibri" pitchFamily="34" charset="0"/>
            </a:endParaRPr>
          </a:p>
        </p:txBody>
      </p:sp>
      <p:cxnSp>
        <p:nvCxnSpPr>
          <p:cNvPr id="4" name="Straight Arrow Connector 3"/>
          <p:cNvCxnSpPr>
            <a:stCxn id="36" idx="1"/>
          </p:cNvCxnSpPr>
          <p:nvPr/>
        </p:nvCxnSpPr>
        <p:spPr>
          <a:xfrm flipH="1" flipV="1">
            <a:off x="2042556" y="2802579"/>
            <a:ext cx="985652" cy="134785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12"/>
          <p:cNvSpPr/>
          <p:nvPr/>
        </p:nvSpPr>
        <p:spPr>
          <a:xfrm>
            <a:off x="1187534" y="597387"/>
            <a:ext cx="77783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The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LHC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started physics operation with the nominal bunch spacing of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25 ns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in 2015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Wingdings" charset="2"/>
              <a:buChar char="à"/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e-cloud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sym typeface="Wingdings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much stronger than with 50 ns spacing 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sym typeface="Wingdings"/>
              </a:rPr>
              <a:t>(even after 2 weeks dedicated to scrubbing at injection energy)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Strong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heat loads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 measured on the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beam screens of the superconducting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magnets</a:t>
            </a:r>
            <a:endParaRPr lang="en-US" sz="1600" dirty="0" smtClean="0">
              <a:solidFill>
                <a:schemeClr val="tx2"/>
              </a:solidFill>
              <a:latin typeface="Calibri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00568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Impact on machine performance: heat loads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-395942" y="1914494"/>
            <a:ext cx="9902920" cy="4188757"/>
            <a:chOff x="-395942" y="738842"/>
            <a:chExt cx="9902920" cy="4188757"/>
          </a:xfrm>
        </p:grpSpPr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-395942" y="738842"/>
              <a:ext cx="9902920" cy="4188757"/>
              <a:chOff x="-1183342" y="2669242"/>
              <a:chExt cx="9902920" cy="418875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83342" y="2669242"/>
                <a:ext cx="9902920" cy="4188757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201706" y="4034118"/>
                <a:ext cx="7732059" cy="147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393576" y="2944907"/>
                <a:ext cx="336177" cy="3535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3283528" y="2216738"/>
              <a:ext cx="221673" cy="2078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2104" y="859497"/>
              <a:ext cx="226771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latin typeface="Arial" charset="0"/>
                  <a:ea typeface="Arial" charset="0"/>
                  <a:cs typeface="Arial" charset="0"/>
                </a:rPr>
                <a:t>2015</a:t>
              </a:r>
              <a:endParaRPr lang="en-US" sz="15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547873" y="859497"/>
              <a:ext cx="495604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latin typeface="Arial" charset="0"/>
                  <a:ea typeface="Arial" charset="0"/>
                  <a:cs typeface="Arial" charset="0"/>
                </a:rPr>
                <a:t>2016</a:t>
              </a:r>
              <a:endParaRPr lang="en-US" sz="15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689542" y="2106862"/>
              <a:ext cx="3835391" cy="230400"/>
            </a:xfrm>
            <a:prstGeom prst="rect">
              <a:avLst/>
            </a:prstGeom>
            <a:solidFill>
              <a:srgbClr val="F2DCDB"/>
            </a:solidFill>
            <a:ln w="9525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53735"/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2x48b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329069" y="2106862"/>
              <a:ext cx="606055" cy="230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2x72b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935127" y="2106862"/>
              <a:ext cx="685800" cy="230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72b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502362" y="2006905"/>
              <a:ext cx="50686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1100" kern="0" dirty="0" smtClean="0">
                  <a:solidFill>
                    <a:srgbClr val="953735"/>
                  </a:solidFill>
                  <a:latin typeface="Arial"/>
                  <a:cs typeface="Arial"/>
                </a:rPr>
                <a:t>Train</a:t>
              </a:r>
            </a:p>
            <a:p>
              <a:pPr lvl="0" algn="ctr">
                <a:defRPr/>
              </a:pPr>
              <a:r>
                <a:rPr lang="en-US" sz="1100" kern="0" dirty="0" smtClean="0">
                  <a:solidFill>
                    <a:srgbClr val="953735"/>
                  </a:solidFill>
                  <a:latin typeface="Arial"/>
                  <a:cs typeface="Arial"/>
                </a:rPr>
                <a:t>type</a:t>
              </a:r>
              <a:endParaRPr lang="en-US" sz="1100" kern="0" dirty="0">
                <a:solidFill>
                  <a:srgbClr val="953735"/>
                </a:solidFill>
                <a:latin typeface="Arial"/>
                <a:cs typeface="Arial"/>
              </a:endParaRPr>
            </a:p>
          </p:txBody>
        </p:sp>
        <p:pic>
          <p:nvPicPr>
            <p:cNvPr id="37" name="Picture 36" descr="overview_2015_stop_squeeze_hl_scaled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49" t="53188" r="3631" b="11936"/>
            <a:stretch/>
          </p:blipFill>
          <p:spPr>
            <a:xfrm>
              <a:off x="8172450" y="2617434"/>
              <a:ext cx="844550" cy="1751086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2613840" y="2106862"/>
              <a:ext cx="496154" cy="2304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2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46038" marR="0" lvl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100" kern="0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ea typeface=""/>
                  <a:cs typeface="Arial"/>
                </a:rPr>
                <a:t>4x36b</a:t>
              </a:r>
              <a:endPara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"/>
                <a:cs typeface="Arial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552110" y="2106862"/>
              <a:ext cx="1377172" cy="230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72b</a:t>
              </a:r>
            </a:p>
          </p:txBody>
        </p:sp>
      </p:grpSp>
      <p:sp>
        <p:nvSpPr>
          <p:cNvPr id="36" name="Rettangolo 12"/>
          <p:cNvSpPr/>
          <p:nvPr/>
        </p:nvSpPr>
        <p:spPr>
          <a:xfrm>
            <a:off x="3708399" y="4083104"/>
            <a:ext cx="4419601" cy="140038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Heat loads got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close to the available cooling capacity (160 W/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</a:rPr>
              <a:t>hcell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Number of bunches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could be gradually increased to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2244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thanks to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parasitic scrubbing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and to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optimization of the filling pattern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" name="Straight Arrow Connector 3"/>
          <p:cNvCxnSpPr>
            <a:stCxn id="36" idx="1"/>
          </p:cNvCxnSpPr>
          <p:nvPr/>
        </p:nvCxnSpPr>
        <p:spPr>
          <a:xfrm flipH="1" flipV="1">
            <a:off x="2968833" y="3966370"/>
            <a:ext cx="739566" cy="81692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12"/>
          <p:cNvSpPr/>
          <p:nvPr/>
        </p:nvSpPr>
        <p:spPr>
          <a:xfrm>
            <a:off x="1187534" y="597387"/>
            <a:ext cx="77783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The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LHC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started physics operation with the nominal bunch spacing of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25 ns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in 2015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Wingdings" charset="2"/>
              <a:buChar char="à"/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e-cloud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sym typeface="Wingdings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much stronger than with 50 ns spacing 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sym typeface="Wingdings"/>
              </a:rPr>
              <a:t>(even after 2 weeks dedicated to scrubbing at injection energy)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Strong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heat loads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 measured on the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beam screens of the superconducting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magnets</a:t>
            </a:r>
            <a:endParaRPr lang="en-US" sz="1600" dirty="0" smtClean="0">
              <a:solidFill>
                <a:schemeClr val="tx2"/>
              </a:solidFill>
              <a:latin typeface="Calibri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93020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Impact on machine performance: heat loads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-395942" y="1914494"/>
            <a:ext cx="9902920" cy="4188757"/>
            <a:chOff x="-395942" y="738842"/>
            <a:chExt cx="9902920" cy="4188757"/>
          </a:xfrm>
        </p:grpSpPr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-395942" y="738842"/>
              <a:ext cx="9902920" cy="4188757"/>
              <a:chOff x="-1183342" y="2669242"/>
              <a:chExt cx="9902920" cy="418875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83342" y="2669242"/>
                <a:ext cx="9902920" cy="4188757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201706" y="4034118"/>
                <a:ext cx="7732059" cy="147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393576" y="2944907"/>
                <a:ext cx="336177" cy="3535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3283528" y="2216738"/>
              <a:ext cx="221673" cy="2078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2104" y="859497"/>
              <a:ext cx="226771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latin typeface="Arial" charset="0"/>
                  <a:ea typeface="Arial" charset="0"/>
                  <a:cs typeface="Arial" charset="0"/>
                </a:rPr>
                <a:t>2015</a:t>
              </a:r>
              <a:endParaRPr lang="en-US" sz="15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547873" y="859497"/>
              <a:ext cx="495604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latin typeface="Arial" charset="0"/>
                  <a:ea typeface="Arial" charset="0"/>
                  <a:cs typeface="Arial" charset="0"/>
                </a:rPr>
                <a:t>2016</a:t>
              </a:r>
              <a:endParaRPr lang="en-US" sz="15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689542" y="2106862"/>
              <a:ext cx="3835391" cy="230400"/>
            </a:xfrm>
            <a:prstGeom prst="rect">
              <a:avLst/>
            </a:prstGeom>
            <a:solidFill>
              <a:srgbClr val="F2DCDB"/>
            </a:solidFill>
            <a:ln w="9525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53735"/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2x48b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329069" y="2106862"/>
              <a:ext cx="606055" cy="230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2x72b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935127" y="2106862"/>
              <a:ext cx="685800" cy="230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72b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502362" y="2006905"/>
              <a:ext cx="50686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1100" kern="0" dirty="0" smtClean="0">
                  <a:solidFill>
                    <a:srgbClr val="953735"/>
                  </a:solidFill>
                  <a:latin typeface="Arial"/>
                  <a:cs typeface="Arial"/>
                </a:rPr>
                <a:t>Train</a:t>
              </a:r>
            </a:p>
            <a:p>
              <a:pPr lvl="0" algn="ctr">
                <a:defRPr/>
              </a:pPr>
              <a:r>
                <a:rPr lang="en-US" sz="1100" kern="0" dirty="0" smtClean="0">
                  <a:solidFill>
                    <a:srgbClr val="953735"/>
                  </a:solidFill>
                  <a:latin typeface="Arial"/>
                  <a:cs typeface="Arial"/>
                </a:rPr>
                <a:t>type</a:t>
              </a:r>
              <a:endParaRPr lang="en-US" sz="1100" kern="0" dirty="0">
                <a:solidFill>
                  <a:srgbClr val="953735"/>
                </a:solidFill>
                <a:latin typeface="Arial"/>
                <a:cs typeface="Arial"/>
              </a:endParaRPr>
            </a:p>
          </p:txBody>
        </p:sp>
        <p:pic>
          <p:nvPicPr>
            <p:cNvPr id="37" name="Picture 36" descr="overview_2015_stop_squeeze_hl_scaled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49" t="53188" r="3631" b="11936"/>
            <a:stretch/>
          </p:blipFill>
          <p:spPr>
            <a:xfrm>
              <a:off x="8172450" y="2617434"/>
              <a:ext cx="844550" cy="1751086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2613840" y="2106862"/>
              <a:ext cx="496154" cy="2304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2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46038" marR="0" lvl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100" kern="0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ea typeface=""/>
                  <a:cs typeface="Arial"/>
                </a:rPr>
                <a:t>4x36b</a:t>
              </a:r>
              <a:endPara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"/>
                <a:cs typeface="Arial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552110" y="2106862"/>
              <a:ext cx="1377172" cy="230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72b</a:t>
              </a:r>
            </a:p>
          </p:txBody>
        </p:sp>
      </p:grpSp>
      <p:sp>
        <p:nvSpPr>
          <p:cNvPr id="36" name="Rettangolo 12"/>
          <p:cNvSpPr/>
          <p:nvPr/>
        </p:nvSpPr>
        <p:spPr>
          <a:xfrm>
            <a:off x="4710712" y="2954123"/>
            <a:ext cx="4013860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Thanks to scrubbing accumulated in 2015 and to the optimized </a:t>
            </a:r>
            <a:r>
              <a:rPr lang="en-US" sz="1600" dirty="0" err="1" smtClean="0">
                <a:solidFill>
                  <a:schemeClr val="tx2"/>
                </a:solidFill>
                <a:latin typeface="Calibri" pitchFamily="34" charset="0"/>
              </a:rPr>
              <a:t>cryo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feed-forward intensity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ramp-up in 2016 could be much faster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" name="Straight Arrow Connector 3"/>
          <p:cNvCxnSpPr>
            <a:stCxn id="36" idx="1"/>
          </p:cNvCxnSpPr>
          <p:nvPr/>
        </p:nvCxnSpPr>
        <p:spPr>
          <a:xfrm flipH="1" flipV="1">
            <a:off x="4105069" y="2825503"/>
            <a:ext cx="605643" cy="54411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12"/>
          <p:cNvSpPr/>
          <p:nvPr/>
        </p:nvSpPr>
        <p:spPr>
          <a:xfrm>
            <a:off x="1187534" y="597387"/>
            <a:ext cx="77783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The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LHC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started physics operation with the nominal bunch spacing of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25 ns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in 2015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Wingdings" charset="2"/>
              <a:buChar char="à"/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e-cloud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sym typeface="Wingdings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much stronger than with 50 ns spacing 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sym typeface="Wingdings"/>
              </a:rPr>
              <a:t>(even after 2 weeks dedicated to scrubbing at injection energy)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Strong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heat loads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 measured on the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beam screens of the superconducting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magnets</a:t>
            </a:r>
            <a:endParaRPr lang="en-US" sz="1600" dirty="0" smtClean="0">
              <a:solidFill>
                <a:schemeClr val="tx2"/>
              </a:solidFill>
              <a:latin typeface="Calibri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9533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Impact on machine performance: heat loads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-395942" y="1914494"/>
            <a:ext cx="9902920" cy="4188757"/>
            <a:chOff x="-395942" y="738842"/>
            <a:chExt cx="9902920" cy="4188757"/>
          </a:xfrm>
        </p:grpSpPr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-395942" y="738842"/>
              <a:ext cx="9902920" cy="4188757"/>
              <a:chOff x="-1183342" y="2669242"/>
              <a:chExt cx="9902920" cy="418875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83342" y="2669242"/>
                <a:ext cx="9902920" cy="4188757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201706" y="4034118"/>
                <a:ext cx="7732059" cy="147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393576" y="2944907"/>
                <a:ext cx="336177" cy="3535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3283528" y="2216738"/>
              <a:ext cx="221673" cy="2078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2104" y="859497"/>
              <a:ext cx="226771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latin typeface="Arial" charset="0"/>
                  <a:ea typeface="Arial" charset="0"/>
                  <a:cs typeface="Arial" charset="0"/>
                </a:rPr>
                <a:t>2015</a:t>
              </a:r>
              <a:endParaRPr lang="en-US" sz="15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547873" y="859497"/>
              <a:ext cx="495604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latin typeface="Arial" charset="0"/>
                  <a:ea typeface="Arial" charset="0"/>
                  <a:cs typeface="Arial" charset="0"/>
                </a:rPr>
                <a:t>2016</a:t>
              </a:r>
              <a:endParaRPr lang="en-US" sz="15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689542" y="2106862"/>
              <a:ext cx="3835391" cy="230400"/>
            </a:xfrm>
            <a:prstGeom prst="rect">
              <a:avLst/>
            </a:prstGeom>
            <a:solidFill>
              <a:srgbClr val="F2DCDB"/>
            </a:solidFill>
            <a:ln w="9525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53735"/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2x48b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329069" y="2106862"/>
              <a:ext cx="606055" cy="230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2x72b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935127" y="2106862"/>
              <a:ext cx="685800" cy="230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72b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502362" y="2006905"/>
              <a:ext cx="50686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1100" kern="0" dirty="0" smtClean="0">
                  <a:solidFill>
                    <a:srgbClr val="953735"/>
                  </a:solidFill>
                  <a:latin typeface="Arial"/>
                  <a:cs typeface="Arial"/>
                </a:rPr>
                <a:t>Train</a:t>
              </a:r>
            </a:p>
            <a:p>
              <a:pPr lvl="0" algn="ctr">
                <a:defRPr/>
              </a:pPr>
              <a:r>
                <a:rPr lang="en-US" sz="1100" kern="0" dirty="0" smtClean="0">
                  <a:solidFill>
                    <a:srgbClr val="953735"/>
                  </a:solidFill>
                  <a:latin typeface="Arial"/>
                  <a:cs typeface="Arial"/>
                </a:rPr>
                <a:t>type</a:t>
              </a:r>
              <a:endParaRPr lang="en-US" sz="1100" kern="0" dirty="0">
                <a:solidFill>
                  <a:srgbClr val="953735"/>
                </a:solidFill>
                <a:latin typeface="Arial"/>
                <a:cs typeface="Arial"/>
              </a:endParaRPr>
            </a:p>
          </p:txBody>
        </p:sp>
        <p:pic>
          <p:nvPicPr>
            <p:cNvPr id="37" name="Picture 36" descr="overview_2015_stop_squeeze_hl_scaled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49" t="53188" r="3631" b="11936"/>
            <a:stretch/>
          </p:blipFill>
          <p:spPr>
            <a:xfrm>
              <a:off x="8172450" y="2617434"/>
              <a:ext cx="844550" cy="1751086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2613840" y="2106862"/>
              <a:ext cx="496154" cy="2304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2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46038" marR="0" lvl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100" kern="0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ea typeface=""/>
                  <a:cs typeface="Arial"/>
                </a:rPr>
                <a:t>4x36b</a:t>
              </a:r>
              <a:endPara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"/>
                <a:cs typeface="Arial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552110" y="2106862"/>
              <a:ext cx="1377172" cy="230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72b</a:t>
              </a:r>
            </a:p>
          </p:txBody>
        </p:sp>
      </p:grpSp>
      <p:sp>
        <p:nvSpPr>
          <p:cNvPr id="36" name="Rettangolo 12"/>
          <p:cNvSpPr/>
          <p:nvPr/>
        </p:nvSpPr>
        <p:spPr>
          <a:xfrm>
            <a:off x="3924630" y="5519193"/>
            <a:ext cx="3716977" cy="107721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Some margin gained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thanks to parasitic scrubbing, but number of bunches could not be increased due to other problems in the injectors</a:t>
            </a:r>
            <a:endParaRPr lang="en-US" sz="1600" dirty="0">
              <a:solidFill>
                <a:schemeClr val="tx2"/>
              </a:solidFill>
              <a:latin typeface="Calibri" pitchFamily="34" charset="0"/>
            </a:endParaRPr>
          </a:p>
        </p:txBody>
      </p:sp>
      <p:cxnSp>
        <p:nvCxnSpPr>
          <p:cNvPr id="4" name="Straight Arrow Connector 3"/>
          <p:cNvCxnSpPr>
            <a:stCxn id="36" idx="0"/>
          </p:cNvCxnSpPr>
          <p:nvPr/>
        </p:nvCxnSpPr>
        <p:spPr>
          <a:xfrm flipH="1" flipV="1">
            <a:off x="5480297" y="4523674"/>
            <a:ext cx="302822" cy="99551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12"/>
          <p:cNvSpPr/>
          <p:nvPr/>
        </p:nvSpPr>
        <p:spPr>
          <a:xfrm>
            <a:off x="1187534" y="597387"/>
            <a:ext cx="77783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The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LHC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started physics operation with the nominal bunch spacing of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25 ns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in 2015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Wingdings" charset="2"/>
              <a:buChar char="à"/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e-cloud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sym typeface="Wingdings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much stronger than with 50 ns spacing 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sym typeface="Wingdings"/>
              </a:rPr>
              <a:t>(even after 2 weeks dedicated to scrubbing at injection energy)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Strong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heat loads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 measured on the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beam screens of the superconducting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magnets</a:t>
            </a:r>
            <a:endParaRPr lang="en-US" sz="1600" dirty="0" smtClean="0">
              <a:solidFill>
                <a:schemeClr val="tx2"/>
              </a:solidFill>
              <a:latin typeface="Calibri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48661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Impact on machine performance: heat loads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t="28918"/>
          <a:stretch/>
        </p:blipFill>
        <p:spPr>
          <a:xfrm>
            <a:off x="219922" y="1643605"/>
            <a:ext cx="7735229" cy="44446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2" t="37093" r="4346" b="28027"/>
          <a:stretch/>
        </p:blipFill>
        <p:spPr>
          <a:xfrm>
            <a:off x="7430945" y="2598513"/>
            <a:ext cx="1256786" cy="216446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" t="66334" r="96970" b="23972"/>
          <a:stretch/>
        </p:blipFill>
        <p:spPr>
          <a:xfrm>
            <a:off x="320266" y="2631853"/>
            <a:ext cx="188117" cy="639598"/>
          </a:xfrm>
          <a:prstGeom prst="rect">
            <a:avLst/>
          </a:prstGeom>
        </p:spPr>
      </p:pic>
      <p:sp>
        <p:nvSpPr>
          <p:cNvPr id="10" name="Rettangolo 12"/>
          <p:cNvSpPr/>
          <p:nvPr/>
        </p:nvSpPr>
        <p:spPr>
          <a:xfrm>
            <a:off x="1187534" y="578914"/>
            <a:ext cx="777833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Scrubbing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effect clearly visible when normalizing heat loads to beam intensity </a:t>
            </a:r>
          </a:p>
          <a:p>
            <a:pPr marL="2857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Saturating at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different levels for different sectors of the machine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(origin under investigation</a:t>
            </a:r>
            <a:r>
              <a:rPr lang="mr-IN" sz="1600" dirty="0" smtClean="0">
                <a:solidFill>
                  <a:schemeClr val="tx2"/>
                </a:solidFill>
                <a:latin typeface="Calibri" pitchFamily="34" charset="0"/>
              </a:rPr>
              <a:t>…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927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Impact on machine performance: heat loads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68211" y="1306288"/>
            <a:ext cx="8407579" cy="3688747"/>
            <a:chOff x="130780" y="2094251"/>
            <a:chExt cx="7825688" cy="34334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93"/>
            <a:stretch/>
          </p:blipFill>
          <p:spPr>
            <a:xfrm>
              <a:off x="130780" y="2094251"/>
              <a:ext cx="7825688" cy="343344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25752" y="2304566"/>
              <a:ext cx="15050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charset="0"/>
                  <a:ea typeface="Arial" charset="0"/>
                  <a:cs typeface="Arial" charset="0"/>
                </a:rPr>
                <a:t>Arc 23 </a:t>
              </a:r>
              <a:r>
                <a:rPr lang="mr-IN" sz="1400" dirty="0" smtClean="0">
                  <a:latin typeface="Arial" charset="0"/>
                  <a:ea typeface="Arial" charset="0"/>
                  <a:cs typeface="Arial" charset="0"/>
                </a:rPr>
                <a:t>–</a:t>
              </a:r>
              <a:r>
                <a:rPr lang="en-US" sz="1400" dirty="0" smtClean="0">
                  <a:latin typeface="Arial" charset="0"/>
                  <a:ea typeface="Arial" charset="0"/>
                  <a:cs typeface="Arial" charset="0"/>
                </a:rPr>
                <a:t> 6.5 </a:t>
              </a:r>
              <a:r>
                <a:rPr lang="en-US" sz="1400" dirty="0" err="1" smtClean="0">
                  <a:latin typeface="Arial" charset="0"/>
                  <a:ea typeface="Arial" charset="0"/>
                  <a:cs typeface="Arial" charset="0"/>
                </a:rPr>
                <a:t>TeV</a:t>
              </a:r>
              <a:endParaRPr 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350282" y="5379524"/>
            <a:ext cx="2443437" cy="1085803"/>
            <a:chOff x="6319777" y="2579023"/>
            <a:chExt cx="1916700" cy="851734"/>
          </a:xfrm>
        </p:grpSpPr>
        <p:sp>
          <p:nvSpPr>
            <p:cNvPr id="12" name="Rectangle 11"/>
            <p:cNvSpPr/>
            <p:nvPr/>
          </p:nvSpPr>
          <p:spPr>
            <a:xfrm>
              <a:off x="6319777" y="2599770"/>
              <a:ext cx="518400" cy="201600"/>
            </a:xfrm>
            <a:prstGeom prst="rect">
              <a:avLst/>
            </a:prstGeom>
            <a:solidFill>
              <a:srgbClr val="7DC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40985" y="2579023"/>
              <a:ext cx="1395492" cy="222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Arial" charset="0"/>
                  <a:ea typeface="Arial" charset="0"/>
                  <a:cs typeface="Arial" charset="0"/>
                </a:rPr>
                <a:t>Synchrotron Radiation</a:t>
              </a:r>
              <a:endParaRPr lang="en-US" sz="13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19777" y="2916164"/>
              <a:ext cx="518400" cy="2016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44146" y="2893854"/>
              <a:ext cx="1230115" cy="23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charset="0"/>
                  <a:ea typeface="Arial" charset="0"/>
                  <a:cs typeface="Arial" charset="0"/>
                </a:rPr>
                <a:t>Impedance (R.W.)</a:t>
              </a:r>
              <a:endParaRPr lang="en-US" sz="13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19777" y="3228277"/>
              <a:ext cx="518400" cy="201600"/>
            </a:xfrm>
            <a:prstGeom prst="rect">
              <a:avLst/>
            </a:prstGeom>
            <a:solidFill>
              <a:srgbClr val="7A7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35002" y="3208686"/>
              <a:ext cx="705172" cy="222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Arial" charset="0"/>
                  <a:ea typeface="Arial" charset="0"/>
                  <a:cs typeface="Arial" charset="0"/>
                </a:rPr>
                <a:t>Measured</a:t>
              </a:r>
              <a:endParaRPr lang="en-US" sz="13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8" name="Rettangolo 12"/>
          <p:cNvSpPr/>
          <p:nvPr/>
        </p:nvSpPr>
        <p:spPr>
          <a:xfrm>
            <a:off x="1187534" y="578914"/>
            <a:ext cx="7778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As expected we have a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very strong dependence of the heat loads on the bunch spacing</a:t>
            </a:r>
          </a:p>
        </p:txBody>
      </p:sp>
    </p:spTree>
    <p:extLst>
      <p:ext uri="{BB962C8B-B14F-4D97-AF65-F5344CB8AC3E}">
        <p14:creationId xmlns:p14="http://schemas.microsoft.com/office/powerpoint/2010/main" val="3280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Impact on machine performance: heat loads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ttangolo 12"/>
          <p:cNvSpPr/>
          <p:nvPr/>
        </p:nvSpPr>
        <p:spPr>
          <a:xfrm>
            <a:off x="1187534" y="680514"/>
            <a:ext cx="719446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e-cloud signature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clearly visible on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bunch-by-bunch energy loss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(measured from RF stable phase shift)</a:t>
            </a:r>
          </a:p>
          <a:p>
            <a:pPr marL="2857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Filling schemes with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short 25ns trains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(8 bunches) interleaved with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125 ns gaps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significantly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mitigate the buildup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(but with ~30% less bunches)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4993020" y="2529840"/>
            <a:ext cx="284834" cy="1929112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4577347" y="2529839"/>
            <a:ext cx="421514" cy="1940561"/>
          </a:xfrm>
          <a:prstGeom prst="rect">
            <a:avLst/>
          </a:prstGeom>
          <a:solidFill>
            <a:srgbClr val="0432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4432968" y="2486874"/>
            <a:ext cx="638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8b+4e</a:t>
            </a:r>
            <a:endParaRPr kumimoji="0" lang="en-GB" sz="1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4930380" y="2486874"/>
            <a:ext cx="551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25 ns</a:t>
            </a:r>
            <a:endParaRPr kumimoji="0" lang="en-GB" sz="1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73" y="2315900"/>
            <a:ext cx="5860571" cy="24860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2" y="5245366"/>
            <a:ext cx="7712348" cy="358053"/>
            <a:chOff x="762912" y="5458726"/>
            <a:chExt cx="7712348" cy="35805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762912" y="5816779"/>
              <a:ext cx="771234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2" name="Group 71"/>
            <p:cNvGrpSpPr/>
            <p:nvPr/>
          </p:nvGrpSpPr>
          <p:grpSpPr>
            <a:xfrm>
              <a:off x="1919449" y="5460519"/>
              <a:ext cx="271313" cy="355160"/>
              <a:chOff x="1781299" y="1151907"/>
              <a:chExt cx="271313" cy="355160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781299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936335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1820058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1975094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1858817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013853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1897576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2052612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3315601" y="5460519"/>
              <a:ext cx="271313" cy="355160"/>
              <a:chOff x="1781299" y="1151907"/>
              <a:chExt cx="271313" cy="355160"/>
            </a:xfrm>
          </p:grpSpPr>
          <p:cxnSp>
            <p:nvCxnSpPr>
              <p:cNvPr id="128" name="Straight Connector 127"/>
              <p:cNvCxnSpPr/>
              <p:nvPr/>
            </p:nvCxnSpPr>
            <p:spPr>
              <a:xfrm>
                <a:off x="1781299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1936335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1820058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1975094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1858817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2013853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897576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2052612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4246369" y="5460519"/>
              <a:ext cx="271313" cy="355160"/>
              <a:chOff x="1781299" y="1151907"/>
              <a:chExt cx="271313" cy="355160"/>
            </a:xfrm>
          </p:grpSpPr>
          <p:cxnSp>
            <p:nvCxnSpPr>
              <p:cNvPr id="120" name="Straight Connector 119"/>
              <p:cNvCxnSpPr/>
              <p:nvPr/>
            </p:nvCxnSpPr>
            <p:spPr>
              <a:xfrm>
                <a:off x="1781299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1936335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1820058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1975094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1858817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2013853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1897576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2052612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/>
            <p:cNvGrpSpPr/>
            <p:nvPr/>
          </p:nvGrpSpPr>
          <p:grpSpPr>
            <a:xfrm>
              <a:off x="1454065" y="5460519"/>
              <a:ext cx="271313" cy="355160"/>
              <a:chOff x="1781299" y="1151907"/>
              <a:chExt cx="271313" cy="355160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>
                <a:off x="1781299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1936335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1820058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1975094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1858817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2013853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1897576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2052612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>
              <a:off x="988681" y="5460519"/>
              <a:ext cx="271313" cy="355160"/>
              <a:chOff x="1781299" y="1151907"/>
              <a:chExt cx="271313" cy="35516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1781299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1936335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820058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1975094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1858817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2013853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897576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2052612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2384833" y="5460519"/>
              <a:ext cx="271313" cy="355160"/>
              <a:chOff x="1781299" y="1151907"/>
              <a:chExt cx="271313" cy="355160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1781299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1936335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1820058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1975094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1858817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2013853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1897576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2052612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2850217" y="5460519"/>
              <a:ext cx="271313" cy="355160"/>
              <a:chOff x="1781299" y="1151907"/>
              <a:chExt cx="271313" cy="355160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781299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936335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820058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975094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858817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2013853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1897576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2052612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/>
            <p:cNvGrpSpPr/>
            <p:nvPr/>
          </p:nvGrpSpPr>
          <p:grpSpPr>
            <a:xfrm>
              <a:off x="3780985" y="5460519"/>
              <a:ext cx="271313" cy="355160"/>
              <a:chOff x="1781299" y="1151907"/>
              <a:chExt cx="271313" cy="355160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>
                <a:off x="1781299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936335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820058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975094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858817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2013853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897576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2052612" y="1151907"/>
                <a:ext cx="0" cy="35516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6349560" y="5460519"/>
              <a:ext cx="271313" cy="355160"/>
              <a:chOff x="1781299" y="1151907"/>
              <a:chExt cx="271313" cy="355160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1781299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936335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820058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975094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858817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2013853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897576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2052612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5884176" y="5460519"/>
              <a:ext cx="271313" cy="355160"/>
              <a:chOff x="1781299" y="1151907"/>
              <a:chExt cx="271313" cy="355160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1781299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936335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820058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975094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1858817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2013853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897576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052612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5418792" y="5460519"/>
              <a:ext cx="271313" cy="355160"/>
              <a:chOff x="1781299" y="1151907"/>
              <a:chExt cx="271313" cy="355160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1781299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936335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1820058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1975094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858817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2013853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897576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2052612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6814944" y="5460519"/>
              <a:ext cx="271313" cy="355160"/>
              <a:chOff x="1781299" y="1151907"/>
              <a:chExt cx="271313" cy="355160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1781299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936335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820058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975094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858817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013853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1897576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052612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7280328" y="5460519"/>
              <a:ext cx="271313" cy="355160"/>
              <a:chOff x="1781299" y="1151907"/>
              <a:chExt cx="271313" cy="35516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781299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936335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820058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975094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858817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013853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897576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052612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7746631" y="5458726"/>
              <a:ext cx="271313" cy="355160"/>
              <a:chOff x="1781299" y="1151907"/>
              <a:chExt cx="271313" cy="355160"/>
            </a:xfrm>
          </p:grpSpPr>
          <p:cxnSp>
            <p:nvCxnSpPr>
              <p:cNvPr id="153" name="Straight Connector 152"/>
              <p:cNvCxnSpPr/>
              <p:nvPr/>
            </p:nvCxnSpPr>
            <p:spPr>
              <a:xfrm>
                <a:off x="1781299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1936335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1820058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1975094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1858817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013853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1897576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052612" y="1151907"/>
                <a:ext cx="0" cy="355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Straight Connector 171"/>
            <p:cNvCxnSpPr/>
            <p:nvPr/>
          </p:nvCxnSpPr>
          <p:spPr>
            <a:xfrm>
              <a:off x="6656996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6695755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6734514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6773273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6191612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6230371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6269130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6307889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5726228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5764987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5803746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5842505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7122380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7161139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7199898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>
              <a:off x="7238657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7587764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>
              <a:off x="7626523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7665282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7704041" y="5460519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8054067" y="5458726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8092826" y="5458726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8131585" y="5458726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8170344" y="5458726"/>
              <a:ext cx="0" cy="355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5" name="TextBox 224"/>
          <p:cNvSpPr txBox="1"/>
          <p:nvPr/>
        </p:nvSpPr>
        <p:spPr>
          <a:xfrm>
            <a:off x="977900" y="5638801"/>
            <a:ext cx="355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8b+4e</a:t>
            </a:r>
            <a:endParaRPr kumimoji="0" lang="en-GB" sz="14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5410200" y="5638801"/>
            <a:ext cx="276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25 ns</a:t>
            </a:r>
            <a:endParaRPr kumimoji="0" lang="en-GB" sz="1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7135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Impact on machine performance: beam instabilities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0" y="1369648"/>
            <a:ext cx="5101671" cy="2630313"/>
            <a:chOff x="41014" y="3545994"/>
            <a:chExt cx="5101671" cy="263031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14" y="3780695"/>
              <a:ext cx="5101671" cy="2395612"/>
            </a:xfrm>
            <a:prstGeom prst="rect">
              <a:avLst/>
            </a:prstGeom>
          </p:spPr>
        </p:pic>
        <p:sp>
          <p:nvSpPr>
            <p:cNvPr id="20" name="TextBox 7"/>
            <p:cNvSpPr txBox="1"/>
            <p:nvPr/>
          </p:nvSpPr>
          <p:spPr>
            <a:xfrm>
              <a:off x="669798" y="3545994"/>
              <a:ext cx="3953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 smtClean="0">
                  <a:solidFill>
                    <a:srgbClr val="1F497D"/>
                  </a:solidFill>
                  <a:latin typeface="Calibri" pitchFamily="34" charset="0"/>
                </a:rPr>
                <a:t>Electron density during a bunch passage</a:t>
              </a:r>
              <a:endParaRPr lang="en-US" sz="1600" b="1" dirty="0">
                <a:solidFill>
                  <a:srgbClr val="1F497D"/>
                </a:solidFill>
                <a:latin typeface="Calibri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16599" y="1439536"/>
            <a:ext cx="3636822" cy="2560425"/>
            <a:chOff x="5190186" y="3615882"/>
            <a:chExt cx="3636822" cy="256042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l="5804" t="9245" r="48400" b="4208"/>
            <a:stretch/>
          </p:blipFill>
          <p:spPr>
            <a:xfrm>
              <a:off x="5190186" y="3719735"/>
              <a:ext cx="3636822" cy="2456572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TextBox 7"/>
            <p:cNvSpPr txBox="1"/>
            <p:nvPr/>
          </p:nvSpPr>
          <p:spPr>
            <a:xfrm>
              <a:off x="5771470" y="3615882"/>
              <a:ext cx="2908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 smtClean="0">
                  <a:solidFill>
                    <a:srgbClr val="1F497D"/>
                  </a:solidFill>
                  <a:latin typeface="Calibri" pitchFamily="34" charset="0"/>
                </a:rPr>
                <a:t>e-cloud driven instability</a:t>
              </a:r>
              <a:endParaRPr lang="en-US" sz="1600" b="1" dirty="0">
                <a:solidFill>
                  <a:srgbClr val="1F497D"/>
                </a:solidFill>
                <a:latin typeface="Calibri" pitchFamily="34" charset="0"/>
              </a:endParaRPr>
            </a:p>
          </p:txBody>
        </p:sp>
      </p:grpSp>
      <p:sp>
        <p:nvSpPr>
          <p:cNvPr id="24" name="Down Arrow 23"/>
          <p:cNvSpPr/>
          <p:nvPr/>
        </p:nvSpPr>
        <p:spPr>
          <a:xfrm rot="16200000">
            <a:off x="4704430" y="2352677"/>
            <a:ext cx="548718" cy="57259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54101" y="478941"/>
            <a:ext cx="8089900" cy="1157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700" dirty="0" smtClean="0">
                <a:solidFill>
                  <a:schemeClr val="tx2"/>
                </a:solidFill>
                <a:sym typeface="Wingdings"/>
              </a:rPr>
              <a:t>The electrons are </a:t>
            </a:r>
            <a:r>
              <a:rPr lang="en-US" sz="1700" b="1" dirty="0" smtClean="0">
                <a:solidFill>
                  <a:srgbClr val="FF0000"/>
                </a:solidFill>
                <a:sym typeface="Wingdings"/>
              </a:rPr>
              <a:t>attracted by the proton bunches and “fly” through the beam</a:t>
            </a:r>
          </a:p>
          <a:p>
            <a:pPr>
              <a:lnSpc>
                <a:spcPct val="140000"/>
              </a:lnSpc>
            </a:pPr>
            <a:r>
              <a:rPr lang="en-US" sz="1700" dirty="0" smtClean="0">
                <a:solidFill>
                  <a:schemeClr val="tx2"/>
                </a:solidFill>
                <a:sym typeface="Wingdings"/>
              </a:rPr>
              <a:t>This can induce </a:t>
            </a:r>
            <a:r>
              <a:rPr lang="en-US" sz="1700" b="1" dirty="0" smtClean="0">
                <a:solidFill>
                  <a:srgbClr val="FF0000"/>
                </a:solidFill>
                <a:sym typeface="Wingdings"/>
              </a:rPr>
              <a:t>strong coherent oscillations </a:t>
            </a:r>
            <a:r>
              <a:rPr lang="en-US" sz="1700" dirty="0" smtClean="0">
                <a:solidFill>
                  <a:schemeClr val="tx2"/>
                </a:solidFill>
                <a:sym typeface="Wingdings"/>
              </a:rPr>
              <a:t>within the bunch  </a:t>
            </a:r>
            <a:r>
              <a:rPr lang="en-US" sz="1700" b="1" dirty="0" smtClean="0">
                <a:solidFill>
                  <a:srgbClr val="FF0000"/>
                </a:solidFill>
                <a:sym typeface="Wingdings"/>
              </a:rPr>
              <a:t>transverse instability </a:t>
            </a:r>
            <a:endParaRPr lang="en-US" sz="1700" b="1" dirty="0">
              <a:solidFill>
                <a:srgbClr val="FF0000"/>
              </a:solidFill>
              <a:sym typeface="Wingdings"/>
            </a:endParaRPr>
          </a:p>
          <a:p>
            <a:pPr>
              <a:lnSpc>
                <a:spcPct val="140000"/>
              </a:lnSpc>
            </a:pPr>
            <a:endParaRPr lang="en-US" sz="1700" dirty="0">
              <a:solidFill>
                <a:schemeClr val="tx2"/>
              </a:solidFill>
              <a:sym typeface="Wingding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4" t="6321" r="3382" b="52305"/>
          <a:stretch/>
        </p:blipFill>
        <p:spPr>
          <a:xfrm>
            <a:off x="4736301" y="4513580"/>
            <a:ext cx="4267999" cy="19666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7545" y="3294299"/>
            <a:ext cx="10999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Simulation</a:t>
            </a:r>
            <a:endParaRPr lang="en-US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98545" y="3233339"/>
            <a:ext cx="10999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charset="0"/>
                <a:ea typeface="Arial" charset="0"/>
                <a:cs typeface="Arial" charset="0"/>
                <a:sym typeface="Wingdings"/>
              </a:rPr>
              <a:t>Simulation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3256" y="4487067"/>
            <a:ext cx="4501415" cy="2138526"/>
            <a:chOff x="357258" y="4373880"/>
            <a:chExt cx="4819860" cy="228981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775" t="5781" b="46826"/>
            <a:stretch/>
          </p:blipFill>
          <p:spPr>
            <a:xfrm>
              <a:off x="609600" y="4373880"/>
              <a:ext cx="4567518" cy="2289813"/>
            </a:xfrm>
            <a:prstGeom prst="rect">
              <a:avLst/>
            </a:prstGeom>
            <a:ln w="28575" cmpd="sng">
              <a:noFill/>
            </a:ln>
          </p:spPr>
        </p:pic>
        <p:sp>
          <p:nvSpPr>
            <p:cNvPr id="27" name="Rectangle 26"/>
            <p:cNvSpPr/>
            <p:nvPr/>
          </p:nvSpPr>
          <p:spPr>
            <a:xfrm>
              <a:off x="669043" y="4578058"/>
              <a:ext cx="2145851" cy="329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Measurements (2016)</a:t>
              </a:r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-424298" y="5330976"/>
              <a:ext cx="18401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Bunch position (</a:t>
              </a:r>
              <a:r>
                <a:rPr lang="en-US" sz="1200" dirty="0" err="1" smtClean="0"/>
                <a:t>a.u</a:t>
              </a:r>
              <a:r>
                <a:rPr lang="en-US" sz="1200" dirty="0" smtClean="0"/>
                <a:t>.)</a:t>
              </a:r>
              <a:endParaRPr lang="en-US" sz="1200" dirty="0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5177968" y="4693510"/>
            <a:ext cx="20040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Measurements (2016)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79663" y="6069238"/>
            <a:ext cx="1492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tx2"/>
                </a:solidFill>
                <a:sym typeface="Wingdings"/>
              </a:rPr>
              <a:t>Courtesy </a:t>
            </a:r>
            <a:r>
              <a:rPr lang="en-US" sz="1400" i="1" dirty="0" smtClean="0">
                <a:solidFill>
                  <a:schemeClr val="tx2"/>
                </a:solidFill>
                <a:sym typeface="Wingdings"/>
              </a:rPr>
              <a:t>L. Carver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02789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526" y="3195119"/>
            <a:ext cx="3908181" cy="3322745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>
          <a:xfrm>
            <a:off x="7837654" y="3263208"/>
            <a:ext cx="0" cy="28830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238099" y="573887"/>
            <a:ext cx="7507315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03200">
              <a:lnSpc>
                <a:spcPct val="120000"/>
              </a:lnSpc>
            </a:pPr>
            <a:r>
              <a:rPr lang="en-GB" sz="1600" dirty="0">
                <a:solidFill>
                  <a:schemeClr val="tx2"/>
                </a:solidFill>
              </a:rPr>
              <a:t>W</a:t>
            </a:r>
            <a:r>
              <a:rPr lang="en-GB" sz="1600" dirty="0" smtClean="0">
                <a:solidFill>
                  <a:schemeClr val="tx2"/>
                </a:solidFill>
              </a:rPr>
              <a:t>e had to learn how to </a:t>
            </a:r>
            <a:r>
              <a:rPr lang="en-GB" sz="1600" b="1" dirty="0" smtClean="0">
                <a:solidFill>
                  <a:srgbClr val="FF0000"/>
                </a:solidFill>
              </a:rPr>
              <a:t>run the machine in the presence of the e-cloud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FF0000"/>
                </a:solidFill>
              </a:rPr>
              <a:t>Tricky to ensure beam stability at injection </a:t>
            </a:r>
            <a:r>
              <a:rPr lang="en-GB" sz="1600" dirty="0" smtClean="0">
                <a:solidFill>
                  <a:schemeClr val="tx2"/>
                </a:solidFill>
              </a:rPr>
              <a:t>(e-cloud in quadrupoles identified as a major source of the instability). To preserve transverse emittance we operate with: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Transverse </a:t>
            </a:r>
            <a:r>
              <a:rPr lang="en-GB" sz="1600" b="1" dirty="0" smtClean="0">
                <a:solidFill>
                  <a:srgbClr val="FF0000"/>
                </a:solidFill>
              </a:rPr>
              <a:t>feedback</a:t>
            </a:r>
            <a:r>
              <a:rPr lang="en-GB" sz="1600" dirty="0" smtClean="0">
                <a:solidFill>
                  <a:schemeClr val="tx2"/>
                </a:solidFill>
              </a:rPr>
              <a:t>: high gain, maximum achievable bandwidth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High </a:t>
            </a:r>
            <a:r>
              <a:rPr lang="en-GB" sz="1600" b="1" dirty="0" smtClean="0">
                <a:solidFill>
                  <a:srgbClr val="FF0000"/>
                </a:solidFill>
              </a:rPr>
              <a:t>chromaticity</a:t>
            </a:r>
            <a:r>
              <a:rPr lang="en-GB" sz="1600" dirty="0" smtClean="0">
                <a:solidFill>
                  <a:schemeClr val="tx2"/>
                </a:solidFill>
              </a:rPr>
              <a:t> (Q’</a:t>
            </a:r>
            <a:r>
              <a:rPr lang="en-GB" sz="1600" baseline="-25000" dirty="0" smtClean="0">
                <a:solidFill>
                  <a:schemeClr val="tx2"/>
                </a:solidFill>
              </a:rPr>
              <a:t>HV</a:t>
            </a:r>
            <a:r>
              <a:rPr lang="en-GB" sz="1600" dirty="0" smtClean="0">
                <a:solidFill>
                  <a:schemeClr val="tx2"/>
                </a:solidFill>
              </a:rPr>
              <a:t>=20)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High </a:t>
            </a:r>
            <a:r>
              <a:rPr lang="en-GB" sz="1600" b="1" dirty="0" err="1" smtClean="0">
                <a:solidFill>
                  <a:srgbClr val="FF0000"/>
                </a:solidFill>
              </a:rPr>
              <a:t>octupole</a:t>
            </a:r>
            <a:r>
              <a:rPr lang="en-GB" sz="1600" dirty="0" smtClean="0">
                <a:solidFill>
                  <a:srgbClr val="FF0000"/>
                </a:solidFill>
              </a:rPr>
              <a:t> </a:t>
            </a:r>
            <a:r>
              <a:rPr lang="en-GB" sz="1600" dirty="0" smtClean="0">
                <a:solidFill>
                  <a:schemeClr val="tx2"/>
                </a:solidFill>
              </a:rPr>
              <a:t>settings (</a:t>
            </a:r>
            <a:r>
              <a:rPr lang="en-GB" sz="1600" dirty="0" smtClean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GB" sz="1600" dirty="0" smtClean="0">
                <a:solidFill>
                  <a:schemeClr val="tx2"/>
                </a:solidFill>
              </a:rPr>
              <a:t>Q</a:t>
            </a:r>
            <a:r>
              <a:rPr lang="en-GB" sz="1600" baseline="-25000" dirty="0" smtClean="0">
                <a:solidFill>
                  <a:schemeClr val="tx2"/>
                </a:solidFill>
              </a:rPr>
              <a:t>RMS </a:t>
            </a:r>
            <a:r>
              <a:rPr lang="en-GB" sz="1600" dirty="0" smtClean="0">
                <a:solidFill>
                  <a:schemeClr val="tx2"/>
                </a:solidFill>
              </a:rPr>
              <a:t>= 1.5 x 10</a:t>
            </a:r>
            <a:r>
              <a:rPr lang="en-GB" sz="1600" baseline="30000" dirty="0" smtClean="0">
                <a:solidFill>
                  <a:schemeClr val="tx2"/>
                </a:solidFill>
              </a:rPr>
              <a:t>-3</a:t>
            </a:r>
            <a:r>
              <a:rPr lang="en-GB" sz="1600" dirty="0" smtClean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0000"/>
                </a:solidFill>
              </a:rPr>
              <a:t>C</a:t>
            </a:r>
            <a:r>
              <a:rPr lang="en-GB" sz="1600" b="1" dirty="0" smtClean="0">
                <a:solidFill>
                  <a:srgbClr val="FF0000"/>
                </a:solidFill>
              </a:rPr>
              <a:t>hanged tunes at injection </a:t>
            </a:r>
            <a:r>
              <a:rPr lang="en-GB" sz="1600" dirty="0" smtClean="0">
                <a:solidFill>
                  <a:schemeClr val="tx2"/>
                </a:solidFill>
              </a:rPr>
              <a:t>to better accommodate large tune footprint from Q’, octupoles and e-cloud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8" t="18289" r="48561" b="20920"/>
          <a:stretch/>
        </p:blipFill>
        <p:spPr>
          <a:xfrm>
            <a:off x="390167" y="3315758"/>
            <a:ext cx="3553145" cy="320210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64381" y="3526639"/>
            <a:ext cx="19498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Octupole</a:t>
            </a:r>
            <a:r>
              <a:rPr lang="en-GB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knob at -1.5</a:t>
            </a:r>
          </a:p>
          <a:p>
            <a:r>
              <a:rPr lang="en-GB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Q’=15/20, </a:t>
            </a: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3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e/m</a:t>
            </a:r>
            <a:r>
              <a:rPr lang="en-US" sz="13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1493134" y="5094053"/>
            <a:ext cx="180610" cy="6122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064381" y="4462526"/>
            <a:ext cx="214148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321560" y="4533885"/>
            <a:ext cx="821059" cy="492443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Q’v</a:t>
            </a:r>
            <a:r>
              <a:rPr lang="en-US" dirty="0"/>
              <a:t>=10</a:t>
            </a:r>
          </a:p>
          <a:p>
            <a:r>
              <a:rPr lang="en-US" dirty="0"/>
              <a:t>Qv=.305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909362" y="4286008"/>
            <a:ext cx="836052" cy="492443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Q’v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=15</a:t>
            </a:r>
          </a:p>
          <a:p>
            <a:pPr algn="ctr"/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Qv=.300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7204608" y="3263208"/>
            <a:ext cx="0" cy="28830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7057292" y="3526639"/>
            <a:ext cx="879232" cy="492443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Q’v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=15</a:t>
            </a:r>
          </a:p>
          <a:p>
            <a:pPr algn="ctr"/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Qv=.305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1059" y="4969806"/>
            <a:ext cx="85472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(.28, .31)</a:t>
            </a: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469812" y="5451466"/>
            <a:ext cx="9476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(.27, .295)</a:t>
            </a: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3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5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Impact on machine performance: beam instabilities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9963" y="6285138"/>
            <a:ext cx="1651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tx2"/>
                </a:solidFill>
                <a:sym typeface="Wingdings"/>
              </a:rPr>
              <a:t>Courtesy </a:t>
            </a:r>
            <a:r>
              <a:rPr lang="en-US" sz="1400" i="1" dirty="0" smtClean="0">
                <a:solidFill>
                  <a:schemeClr val="tx2"/>
                </a:solidFill>
                <a:sym typeface="Wingdings"/>
              </a:rPr>
              <a:t>A. Romano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02257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8" grpId="0" animBg="1"/>
      <p:bldP spid="51" grpId="0" animBg="1"/>
      <p:bldP spid="54" grpId="0" animBg="1"/>
      <p:bldP spid="6" grpId="0"/>
      <p:bldP spid="55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592136" y="1002285"/>
            <a:ext cx="6327039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In space: 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small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beam (~100 </a:t>
            </a: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m) in a 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big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chamber (4 cm)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In time: 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1 ns for the e</a:t>
            </a:r>
            <a:r>
              <a:rPr lang="en-US" sz="1600" baseline="30000" dirty="0" smtClean="0">
                <a:solidFill>
                  <a:schemeClr val="tx2"/>
                </a:solidFill>
                <a:sym typeface="Wingdings"/>
              </a:rPr>
              <a:t>-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 motion, 1 to 10 s for instability development</a:t>
            </a:r>
            <a:endParaRPr lang="en-US" sz="1600" dirty="0">
              <a:solidFill>
                <a:schemeClr val="tx2"/>
              </a:solidFill>
              <a:sym typeface="Wingding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8300" y="1239322"/>
            <a:ext cx="211534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u="sng" dirty="0" smtClean="0">
                <a:solidFill>
                  <a:srgbClr val="FF0000"/>
                </a:solidFill>
                <a:sym typeface="Wingdings"/>
              </a:rPr>
              <a:t>Multi-scale problem:</a:t>
            </a:r>
            <a:endParaRPr lang="en-US" sz="1700" b="1" u="sng" dirty="0">
              <a:solidFill>
                <a:srgbClr val="FF0000"/>
              </a:solidFill>
            </a:endParaRPr>
          </a:p>
        </p:txBody>
      </p:sp>
      <p:grpSp>
        <p:nvGrpSpPr>
          <p:cNvPr id="20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Impact on machine performance: beam instabilities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38099" y="573887"/>
            <a:ext cx="7507315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03200">
              <a:lnSpc>
                <a:spcPct val="120000"/>
              </a:lnSpc>
            </a:pPr>
            <a:r>
              <a:rPr lang="en-GB" sz="1600" dirty="0" smtClean="0">
                <a:solidFill>
                  <a:schemeClr val="tx2"/>
                </a:solidFill>
              </a:rPr>
              <a:t>Intense work ongoing to be able to </a:t>
            </a:r>
            <a:r>
              <a:rPr lang="en-GB" sz="1600" b="1" dirty="0" smtClean="0">
                <a:solidFill>
                  <a:srgbClr val="FF0000"/>
                </a:solidFill>
              </a:rPr>
              <a:t>simulate these kind of instabilities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0109" y="1814171"/>
            <a:ext cx="869229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Recent work at CERN focused on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increasing the performance 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of our simulation tools: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Introduced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multi-grid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 Particle in Cell solver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Exploit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parallel computing 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through a new parallelization layer (</a:t>
            </a:r>
            <a:r>
              <a:rPr lang="en-US" sz="1600" dirty="0" err="1" smtClean="0">
                <a:solidFill>
                  <a:schemeClr val="tx2"/>
                </a:solidFill>
                <a:sym typeface="Wingdings"/>
              </a:rPr>
              <a:t>PyPARIS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à"/>
            </a:pP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Allowed gaining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new insight 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on scenarios that were previously inaccessible (e.g. 10k turn simulations for LHC at 7 </a:t>
            </a:r>
            <a:r>
              <a:rPr lang="en-US" sz="1600" dirty="0" err="1" smtClean="0">
                <a:solidFill>
                  <a:schemeClr val="tx2"/>
                </a:solidFill>
                <a:sym typeface="Wingdings"/>
              </a:rPr>
              <a:t>TeV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)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à"/>
            </a:pPr>
            <a:endParaRPr lang="en-US" sz="500" dirty="0" smtClean="0">
              <a:solidFill>
                <a:schemeClr val="tx2"/>
              </a:solidFill>
              <a:sym typeface="Wingding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80" y="3648873"/>
            <a:ext cx="3492320" cy="29297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3" r="27174"/>
          <a:stretch/>
        </p:blipFill>
        <p:spPr>
          <a:xfrm>
            <a:off x="4215546" y="3611660"/>
            <a:ext cx="4678033" cy="280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0" t="11371" r="2064" b="71313"/>
          <a:stretch/>
        </p:blipFill>
        <p:spPr>
          <a:xfrm>
            <a:off x="5044681" y="3786309"/>
            <a:ext cx="1162071" cy="7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Outline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402144" y="795645"/>
            <a:ext cx="649725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e-cloud buildup: basics and main ingredients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 Yield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Effect of bunch spacing and applied magnetic field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Impact on machine performance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Heat load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Beam instabilities</a:t>
            </a:r>
            <a:endParaRPr lang="en-US" dirty="0">
              <a:solidFill>
                <a:schemeClr val="tx2"/>
              </a:solidFill>
              <a:latin typeface="Calibri" pitchFamily="34" charset="0"/>
            </a:endParaRP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Local vacuum degradation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Sensitivity of e-cloud buildup process on surface properties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“Shape” of the SEY curve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Energy spectrum of secondary electrons </a:t>
            </a:r>
          </a:p>
        </p:txBody>
      </p:sp>
    </p:spTree>
    <p:extLst>
      <p:ext uri="{BB962C8B-B14F-4D97-AF65-F5344CB8AC3E}">
        <p14:creationId xmlns:p14="http://schemas.microsoft.com/office/powerpoint/2010/main" val="5846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Impact on machine performance: vacuum degradation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1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3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5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656263" y="3736560"/>
            <a:ext cx="5309607" cy="2470837"/>
            <a:chOff x="2908117" y="708351"/>
            <a:chExt cx="5881313" cy="273688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9846" y="708351"/>
              <a:ext cx="5869584" cy="2723617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 flipV="1">
              <a:off x="3616535" y="1367376"/>
              <a:ext cx="4408915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385591" y="1345482"/>
              <a:ext cx="931188" cy="443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</a:rPr>
                <a:t>Injection interlock</a:t>
              </a:r>
              <a:endParaRPr kumimoji="0" lang="en-GB" sz="1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908117" y="3137456"/>
              <a:ext cx="16111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 smtClean="0">
                  <a:solidFill>
                    <a:schemeClr val="tx2"/>
                  </a:solidFill>
                  <a:sym typeface="Wingdings"/>
                </a:rPr>
                <a:t>Courtesy M. Barnes</a:t>
              </a:r>
              <a:endParaRPr lang="en-US" sz="1400" i="1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80655" y="768647"/>
            <a:ext cx="7847445" cy="243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Even with 25 ns spacing (e-cloud developing large fraction of the machine)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 no significant beam degradation from beam-gas interaction is observed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 (thanks to efficient pumping </a:t>
            </a:r>
            <a:r>
              <a:rPr lang="mr-IN" sz="1600" dirty="0" smtClean="0">
                <a:solidFill>
                  <a:schemeClr val="tx2"/>
                </a:solidFill>
                <a:sym typeface="Wingdings"/>
              </a:rPr>
              <a:t>–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 see talk by V. </a:t>
            </a:r>
            <a:r>
              <a:rPr lang="en-US" sz="1600" dirty="0" err="1" smtClean="0">
                <a:solidFill>
                  <a:schemeClr val="tx2"/>
                </a:solidFill>
                <a:sym typeface="Wingdings"/>
              </a:rPr>
              <a:t>Baglin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Nevertheless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localized pressure 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increase due to e-cloud can still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limit the performance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Example: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pressure in one of the injection kicker 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areas rising to the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maximum acceptable to pulse the kicker 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à"/>
            </a:pP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This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limited bunch intensity 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to ~1.1e11 in 2016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Wingdings" charset="2"/>
              <a:buChar char="à"/>
            </a:pP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Additional pumping modules 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added for the 2017 Run (starting in May)</a:t>
            </a: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353447" y="4142926"/>
            <a:ext cx="3008375" cy="1699735"/>
            <a:chOff x="1019912" y="1422067"/>
            <a:chExt cx="7224495" cy="4081845"/>
          </a:xfrm>
        </p:grpSpPr>
        <p:pic>
          <p:nvPicPr>
            <p:cNvPr id="27" name="Picture 2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12" y="1422067"/>
              <a:ext cx="7224495" cy="408184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flipH="1">
              <a:off x="4211961" y="1564698"/>
              <a:ext cx="766182" cy="658993"/>
            </a:xfrm>
            <a:prstGeom prst="straightConnector1">
              <a:avLst/>
            </a:prstGeom>
            <a:ln w="22225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40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Outline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402144" y="795645"/>
            <a:ext cx="649725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buildup: basics and main ingredients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Secondary Electron Yield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Effect of bunch spacing and applied magnetic field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Impact on machine performance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Heat load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Beam instabilities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Local vacuum degradation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Sensitivity of e-cloud buildup process on surface properties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“Shape” of the SEY curve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Energy spectrum of secondary electrons </a:t>
            </a:r>
          </a:p>
        </p:txBody>
      </p:sp>
    </p:spTree>
    <p:extLst>
      <p:ext uri="{BB962C8B-B14F-4D97-AF65-F5344CB8AC3E}">
        <p14:creationId xmlns:p14="http://schemas.microsoft.com/office/powerpoint/2010/main" val="67915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04173" y="1030147"/>
            <a:ext cx="8310622" cy="8565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Simulation of the e-cloud formation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5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8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196050" y="558671"/>
            <a:ext cx="5598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Main steps involved in the simulation </a:t>
            </a:r>
            <a:r>
              <a:rPr lang="en-US" b="1" dirty="0">
                <a:solidFill>
                  <a:schemeClr val="tx2"/>
                </a:solidFill>
              </a:rPr>
              <a:t>(e.g. in </a:t>
            </a:r>
            <a:r>
              <a:rPr lang="en-US" b="1" dirty="0" err="1">
                <a:solidFill>
                  <a:schemeClr val="tx2"/>
                </a:solidFill>
              </a:rPr>
              <a:t>PyECLOUD</a:t>
            </a:r>
            <a:r>
              <a:rPr lang="en-US" b="1" dirty="0">
                <a:solidFill>
                  <a:schemeClr val="tx2"/>
                </a:solidFill>
              </a:rPr>
              <a:t>)</a:t>
            </a:r>
          </a:p>
        </p:txBody>
      </p:sp>
      <p:cxnSp>
        <p:nvCxnSpPr>
          <p:cNvPr id="34" name="Connettore 2 39"/>
          <p:cNvCxnSpPr/>
          <p:nvPr/>
        </p:nvCxnSpPr>
        <p:spPr>
          <a:xfrm>
            <a:off x="6697980" y="805314"/>
            <a:ext cx="0" cy="384847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44"/>
          <p:cNvCxnSpPr/>
          <p:nvPr/>
        </p:nvCxnSpPr>
        <p:spPr>
          <a:xfrm>
            <a:off x="6695975" y="812609"/>
            <a:ext cx="1872117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45"/>
          <p:cNvCxnSpPr/>
          <p:nvPr/>
        </p:nvCxnSpPr>
        <p:spPr>
          <a:xfrm>
            <a:off x="8559384" y="816964"/>
            <a:ext cx="0" cy="5666282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46"/>
          <p:cNvCxnSpPr/>
          <p:nvPr/>
        </p:nvCxnSpPr>
        <p:spPr>
          <a:xfrm>
            <a:off x="6699183" y="6477000"/>
            <a:ext cx="1863948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tangolo 48"/>
          <p:cNvSpPr/>
          <p:nvPr/>
        </p:nvSpPr>
        <p:spPr>
          <a:xfrm>
            <a:off x="6708686" y="47244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t=t+</a:t>
            </a:r>
            <a:r>
              <a:rPr lang="el-GR" sz="1600" dirty="0" smtClean="0">
                <a:latin typeface="Arial" charset="0"/>
                <a:ea typeface="Arial" charset="0"/>
                <a:cs typeface="Arial" charset="0"/>
              </a:rPr>
              <a:t>Δ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3" name="Connettore 2 62"/>
          <p:cNvCxnSpPr/>
          <p:nvPr/>
        </p:nvCxnSpPr>
        <p:spPr>
          <a:xfrm>
            <a:off x="6697980" y="6044952"/>
            <a:ext cx="0" cy="442475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70"/>
          <p:cNvCxnSpPr/>
          <p:nvPr/>
        </p:nvCxnSpPr>
        <p:spPr>
          <a:xfrm>
            <a:off x="6697980" y="170551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98"/>
          <p:cNvCxnSpPr/>
          <p:nvPr/>
        </p:nvCxnSpPr>
        <p:spPr>
          <a:xfrm>
            <a:off x="6697980" y="486195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>
            <a:off x="5157656" y="1190161"/>
            <a:ext cx="3093720" cy="4855436"/>
            <a:chOff x="4983480" y="1190161"/>
            <a:chExt cx="3429000" cy="4855436"/>
          </a:xfrm>
          <a:noFill/>
        </p:grpSpPr>
        <p:sp>
          <p:nvSpPr>
            <p:cNvPr id="39" name="Rettangolo arrotondato 53"/>
            <p:cNvSpPr/>
            <p:nvPr/>
          </p:nvSpPr>
          <p:spPr>
            <a:xfrm>
              <a:off x="4983480" y="2038521"/>
              <a:ext cx="3429000" cy="682997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Evaluate the </a:t>
              </a:r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</a:rPr>
                <a:t>electric field of beam 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at each MP location</a:t>
              </a:r>
              <a:endParaRPr lang="en-US" sz="1600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" name="Rettangolo arrotondato 54"/>
            <p:cNvSpPr/>
            <p:nvPr/>
          </p:nvSpPr>
          <p:spPr>
            <a:xfrm>
              <a:off x="4983480" y="1190161"/>
              <a:ext cx="3429000" cy="516719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Generate </a:t>
              </a:r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</a:rPr>
                <a:t>seed e</a:t>
              </a:r>
              <a:r>
                <a:rPr lang="en-US" sz="1600" b="1" baseline="30000" dirty="0" smtClean="0">
                  <a:latin typeface="Arial" charset="0"/>
                  <a:ea typeface="Arial" charset="0"/>
                  <a:cs typeface="Arial" charset="0"/>
                </a:rPr>
                <a:t>-</a:t>
              </a:r>
              <a:endParaRPr lang="en-US" sz="1600" b="1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" name="Rettangolo arrotondato 57"/>
            <p:cNvSpPr/>
            <p:nvPr/>
          </p:nvSpPr>
          <p:spPr>
            <a:xfrm>
              <a:off x="4983480" y="4178960"/>
              <a:ext cx="3429000" cy="682997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</a:rPr>
                <a:t>Compute MP motion  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(t-&gt;t+</a:t>
              </a:r>
              <a:r>
                <a:rPr lang="el-GR" sz="1600" dirty="0" smtClean="0">
                  <a:latin typeface="Arial" charset="0"/>
                  <a:ea typeface="Arial" charset="0"/>
                  <a:cs typeface="Arial" charset="0"/>
                </a:rPr>
                <a:t>Δ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t)</a:t>
              </a:r>
              <a:endParaRPr lang="en-US" sz="1600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" name="Rettangolo arrotondato 58"/>
            <p:cNvSpPr/>
            <p:nvPr/>
          </p:nvSpPr>
          <p:spPr>
            <a:xfrm>
              <a:off x="4983480" y="5212080"/>
              <a:ext cx="3429000" cy="833517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</a:rPr>
                <a:t>Interaction with the surface:</a:t>
              </a:r>
            </a:p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Detect impacts and generate secondary electrons</a:t>
              </a:r>
              <a:endParaRPr lang="en-US" sz="1600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" name="Rettangolo arrotondato 21"/>
            <p:cNvSpPr/>
            <p:nvPr/>
          </p:nvSpPr>
          <p:spPr>
            <a:xfrm>
              <a:off x="4983480" y="3105321"/>
              <a:ext cx="3429000" cy="682997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Evaluate the </a:t>
              </a:r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</a:rPr>
                <a:t>electric field from the electrons</a:t>
              </a:r>
              <a:endParaRPr lang="en-US" sz="1600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47" name="Connettore 2 25"/>
          <p:cNvCxnSpPr/>
          <p:nvPr/>
        </p:nvCxnSpPr>
        <p:spPr>
          <a:xfrm>
            <a:off x="6697980" y="272151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28"/>
          <p:cNvCxnSpPr/>
          <p:nvPr/>
        </p:nvCxnSpPr>
        <p:spPr>
          <a:xfrm>
            <a:off x="6697980" y="378831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289368" y="1119144"/>
            <a:ext cx="4653020" cy="33926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Ionization of the residual gas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Photoemission from synchrotron radiation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118167" y="3563332"/>
            <a:ext cx="2733553" cy="84662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>
              <a:spcBef>
                <a:spcPts val="600"/>
              </a:spcBef>
            </a:pPr>
            <a:endParaRPr lang="en-US" sz="1600" dirty="0" smtClean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7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27322" y="1782502"/>
            <a:ext cx="8310622" cy="32524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Simulation of the e-cloud formation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5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8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Connettore 2 39"/>
          <p:cNvCxnSpPr/>
          <p:nvPr/>
        </p:nvCxnSpPr>
        <p:spPr>
          <a:xfrm>
            <a:off x="6697980" y="805314"/>
            <a:ext cx="0" cy="384847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44"/>
          <p:cNvCxnSpPr/>
          <p:nvPr/>
        </p:nvCxnSpPr>
        <p:spPr>
          <a:xfrm>
            <a:off x="6695975" y="812609"/>
            <a:ext cx="1872117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45"/>
          <p:cNvCxnSpPr/>
          <p:nvPr/>
        </p:nvCxnSpPr>
        <p:spPr>
          <a:xfrm>
            <a:off x="8559384" y="816964"/>
            <a:ext cx="0" cy="5666282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46"/>
          <p:cNvCxnSpPr/>
          <p:nvPr/>
        </p:nvCxnSpPr>
        <p:spPr>
          <a:xfrm>
            <a:off x="6699183" y="6477000"/>
            <a:ext cx="1863948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tangolo 48"/>
          <p:cNvSpPr/>
          <p:nvPr/>
        </p:nvSpPr>
        <p:spPr>
          <a:xfrm>
            <a:off x="6708686" y="47244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t=t+</a:t>
            </a:r>
            <a:r>
              <a:rPr lang="el-GR" sz="1600" dirty="0" smtClean="0">
                <a:latin typeface="Arial" charset="0"/>
                <a:ea typeface="Arial" charset="0"/>
                <a:cs typeface="Arial" charset="0"/>
              </a:rPr>
              <a:t>Δ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3" name="Connettore 2 62"/>
          <p:cNvCxnSpPr/>
          <p:nvPr/>
        </p:nvCxnSpPr>
        <p:spPr>
          <a:xfrm>
            <a:off x="6697980" y="6044952"/>
            <a:ext cx="0" cy="442475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70"/>
          <p:cNvCxnSpPr/>
          <p:nvPr/>
        </p:nvCxnSpPr>
        <p:spPr>
          <a:xfrm>
            <a:off x="6697980" y="170551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98"/>
          <p:cNvCxnSpPr/>
          <p:nvPr/>
        </p:nvCxnSpPr>
        <p:spPr>
          <a:xfrm>
            <a:off x="6697980" y="486195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>
            <a:off x="5157656" y="1190161"/>
            <a:ext cx="3093720" cy="4855436"/>
            <a:chOff x="4983480" y="1190161"/>
            <a:chExt cx="3429000" cy="4855436"/>
          </a:xfrm>
          <a:noFill/>
        </p:grpSpPr>
        <p:sp>
          <p:nvSpPr>
            <p:cNvPr id="39" name="Rettangolo arrotondato 53"/>
            <p:cNvSpPr/>
            <p:nvPr/>
          </p:nvSpPr>
          <p:spPr>
            <a:xfrm>
              <a:off x="4983480" y="2038521"/>
              <a:ext cx="3429000" cy="682997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Evaluate the </a:t>
              </a:r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</a:rPr>
                <a:t>electric field of beam 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at each MP location</a:t>
              </a:r>
              <a:endParaRPr lang="en-US" sz="1600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" name="Rettangolo arrotondato 54"/>
            <p:cNvSpPr/>
            <p:nvPr/>
          </p:nvSpPr>
          <p:spPr>
            <a:xfrm>
              <a:off x="4983480" y="1190161"/>
              <a:ext cx="3429000" cy="516719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Generate </a:t>
              </a:r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</a:rPr>
                <a:t>seed e</a:t>
              </a:r>
              <a:r>
                <a:rPr lang="en-US" sz="1600" b="1" baseline="30000" dirty="0" smtClean="0">
                  <a:latin typeface="Arial" charset="0"/>
                  <a:ea typeface="Arial" charset="0"/>
                  <a:cs typeface="Arial" charset="0"/>
                </a:rPr>
                <a:t>-</a:t>
              </a:r>
              <a:endParaRPr lang="en-US" sz="1600" b="1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" name="Rettangolo arrotondato 57"/>
            <p:cNvSpPr/>
            <p:nvPr/>
          </p:nvSpPr>
          <p:spPr>
            <a:xfrm>
              <a:off x="4983480" y="4178960"/>
              <a:ext cx="3429000" cy="682997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</a:rPr>
                <a:t>Compute MP motion  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(t-&gt;t+</a:t>
              </a:r>
              <a:r>
                <a:rPr lang="el-GR" sz="1600" dirty="0" smtClean="0">
                  <a:latin typeface="Arial" charset="0"/>
                  <a:ea typeface="Arial" charset="0"/>
                  <a:cs typeface="Arial" charset="0"/>
                </a:rPr>
                <a:t>Δ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t)</a:t>
              </a:r>
              <a:endParaRPr lang="en-US" sz="1600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" name="Rettangolo arrotondato 58"/>
            <p:cNvSpPr/>
            <p:nvPr/>
          </p:nvSpPr>
          <p:spPr>
            <a:xfrm>
              <a:off x="4983480" y="5212080"/>
              <a:ext cx="3429000" cy="833517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</a:rPr>
                <a:t>Interaction with the surface:</a:t>
              </a:r>
            </a:p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Detect impacts and generate secondary electrons</a:t>
              </a:r>
              <a:endParaRPr lang="en-US" sz="1600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" name="Rettangolo arrotondato 21"/>
            <p:cNvSpPr/>
            <p:nvPr/>
          </p:nvSpPr>
          <p:spPr>
            <a:xfrm>
              <a:off x="4983480" y="3105321"/>
              <a:ext cx="3429000" cy="682997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Evaluate the </a:t>
              </a:r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</a:rPr>
                <a:t>electric field from the electrons</a:t>
              </a:r>
              <a:endParaRPr lang="en-US" sz="1600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47" name="Connettore 2 25"/>
          <p:cNvCxnSpPr/>
          <p:nvPr/>
        </p:nvCxnSpPr>
        <p:spPr>
          <a:xfrm>
            <a:off x="6697980" y="272151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28"/>
          <p:cNvCxnSpPr/>
          <p:nvPr/>
        </p:nvCxnSpPr>
        <p:spPr>
          <a:xfrm>
            <a:off x="6697980" y="378831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335667" y="2774324"/>
            <a:ext cx="4653020" cy="33926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en-US" sz="1600" b="1" dirty="0" smtClean="0">
                <a:solidFill>
                  <a:schemeClr val="tx2"/>
                </a:solidFill>
              </a:rPr>
              <a:t>“Standard electrodynamics”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Maxwell</a:t>
            </a:r>
            <a:r>
              <a:rPr lang="en-US" sz="1600" dirty="0" smtClean="0">
                <a:solidFill>
                  <a:schemeClr val="tx2"/>
                </a:solidFill>
              </a:rPr>
              <a:t>’s and </a:t>
            </a:r>
            <a:r>
              <a:rPr lang="en-US" sz="1600" b="1" dirty="0" smtClean="0">
                <a:solidFill>
                  <a:schemeClr val="tx2"/>
                </a:solidFill>
              </a:rPr>
              <a:t>Newton</a:t>
            </a:r>
            <a:r>
              <a:rPr lang="en-US" sz="1600" dirty="0" smtClean="0">
                <a:solidFill>
                  <a:schemeClr val="tx2"/>
                </a:solidFill>
              </a:rPr>
              <a:t>’s equations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Well </a:t>
            </a:r>
            <a:r>
              <a:rPr lang="en-US" sz="1600" b="1" dirty="0" err="1" smtClean="0">
                <a:solidFill>
                  <a:schemeClr val="tx2"/>
                </a:solidFill>
              </a:rPr>
              <a:t>estabilished</a:t>
            </a:r>
            <a:r>
              <a:rPr lang="en-US" sz="1600" b="1" dirty="0" smtClean="0">
                <a:solidFill>
                  <a:schemeClr val="tx2"/>
                </a:solidFill>
              </a:rPr>
              <a:t> numeric techniques</a:t>
            </a:r>
            <a:r>
              <a:rPr lang="en-US" sz="1600" dirty="0" smtClean="0">
                <a:solidFill>
                  <a:schemeClr val="tx2"/>
                </a:solidFill>
              </a:rPr>
              <a:t> from plasma physics (Particle In Cell, Boris tracking)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118167" y="3563332"/>
            <a:ext cx="2733553" cy="84662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>
              <a:spcBef>
                <a:spcPts val="600"/>
              </a:spcBef>
            </a:pPr>
            <a:endParaRPr lang="en-US" sz="1600" dirty="0" smtClean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96050" y="558671"/>
            <a:ext cx="5598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Main steps involved in the simulation </a:t>
            </a:r>
            <a:r>
              <a:rPr lang="en-US" b="1" dirty="0">
                <a:solidFill>
                  <a:schemeClr val="tx2"/>
                </a:solidFill>
              </a:rPr>
              <a:t>(e.g. in </a:t>
            </a:r>
            <a:r>
              <a:rPr lang="en-US" b="1" dirty="0" err="1">
                <a:solidFill>
                  <a:schemeClr val="tx2"/>
                </a:solidFill>
              </a:rPr>
              <a:t>PyECLOUD</a:t>
            </a:r>
            <a:r>
              <a:rPr lang="en-US" b="1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508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15747" y="4977114"/>
            <a:ext cx="8310622" cy="1273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Simulation of the e-cloud formation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5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8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Connettore 2 39"/>
          <p:cNvCxnSpPr/>
          <p:nvPr/>
        </p:nvCxnSpPr>
        <p:spPr>
          <a:xfrm>
            <a:off x="6697980" y="805314"/>
            <a:ext cx="0" cy="384847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44"/>
          <p:cNvCxnSpPr/>
          <p:nvPr/>
        </p:nvCxnSpPr>
        <p:spPr>
          <a:xfrm>
            <a:off x="6695975" y="812609"/>
            <a:ext cx="1872117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45"/>
          <p:cNvCxnSpPr/>
          <p:nvPr/>
        </p:nvCxnSpPr>
        <p:spPr>
          <a:xfrm>
            <a:off x="8559384" y="816964"/>
            <a:ext cx="0" cy="5666282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46"/>
          <p:cNvCxnSpPr/>
          <p:nvPr/>
        </p:nvCxnSpPr>
        <p:spPr>
          <a:xfrm>
            <a:off x="6699183" y="6477000"/>
            <a:ext cx="1863948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tangolo 48"/>
          <p:cNvSpPr/>
          <p:nvPr/>
        </p:nvSpPr>
        <p:spPr>
          <a:xfrm>
            <a:off x="6708686" y="47244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t=t+</a:t>
            </a:r>
            <a:r>
              <a:rPr lang="el-GR" sz="1600" dirty="0" smtClean="0">
                <a:latin typeface="Arial" charset="0"/>
                <a:ea typeface="Arial" charset="0"/>
                <a:cs typeface="Arial" charset="0"/>
              </a:rPr>
              <a:t>Δ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3" name="Connettore 2 62"/>
          <p:cNvCxnSpPr/>
          <p:nvPr/>
        </p:nvCxnSpPr>
        <p:spPr>
          <a:xfrm>
            <a:off x="6697980" y="6044952"/>
            <a:ext cx="0" cy="442475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70"/>
          <p:cNvCxnSpPr/>
          <p:nvPr/>
        </p:nvCxnSpPr>
        <p:spPr>
          <a:xfrm>
            <a:off x="6697980" y="170551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98"/>
          <p:cNvCxnSpPr/>
          <p:nvPr/>
        </p:nvCxnSpPr>
        <p:spPr>
          <a:xfrm>
            <a:off x="6697980" y="486195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>
            <a:off x="5157656" y="1190161"/>
            <a:ext cx="3093720" cy="4855436"/>
            <a:chOff x="4983480" y="1190161"/>
            <a:chExt cx="3429000" cy="4855436"/>
          </a:xfrm>
          <a:noFill/>
        </p:grpSpPr>
        <p:sp>
          <p:nvSpPr>
            <p:cNvPr id="39" name="Rettangolo arrotondato 53"/>
            <p:cNvSpPr/>
            <p:nvPr/>
          </p:nvSpPr>
          <p:spPr>
            <a:xfrm>
              <a:off x="4983480" y="2038521"/>
              <a:ext cx="3429000" cy="682997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Evaluate the </a:t>
              </a:r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</a:rPr>
                <a:t>electric field of beam 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at each MP location</a:t>
              </a:r>
              <a:endParaRPr lang="en-US" sz="1600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" name="Rettangolo arrotondato 54"/>
            <p:cNvSpPr/>
            <p:nvPr/>
          </p:nvSpPr>
          <p:spPr>
            <a:xfrm>
              <a:off x="4983480" y="1190161"/>
              <a:ext cx="3429000" cy="516719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Generate </a:t>
              </a:r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</a:rPr>
                <a:t>seed e</a:t>
              </a:r>
              <a:r>
                <a:rPr lang="en-US" sz="1600" b="1" baseline="30000" dirty="0" smtClean="0">
                  <a:latin typeface="Arial" charset="0"/>
                  <a:ea typeface="Arial" charset="0"/>
                  <a:cs typeface="Arial" charset="0"/>
                </a:rPr>
                <a:t>-</a:t>
              </a:r>
              <a:endParaRPr lang="en-US" sz="1600" b="1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" name="Rettangolo arrotondato 57"/>
            <p:cNvSpPr/>
            <p:nvPr/>
          </p:nvSpPr>
          <p:spPr>
            <a:xfrm>
              <a:off x="4983480" y="4178960"/>
              <a:ext cx="3429000" cy="682997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</a:rPr>
                <a:t>Compute MP motion  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(t-&gt;t+</a:t>
              </a:r>
              <a:r>
                <a:rPr lang="el-GR" sz="1600" dirty="0" smtClean="0">
                  <a:latin typeface="Arial" charset="0"/>
                  <a:ea typeface="Arial" charset="0"/>
                  <a:cs typeface="Arial" charset="0"/>
                </a:rPr>
                <a:t>Δ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t)</a:t>
              </a:r>
              <a:endParaRPr lang="en-US" sz="1600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" name="Rettangolo arrotondato 58"/>
            <p:cNvSpPr/>
            <p:nvPr/>
          </p:nvSpPr>
          <p:spPr>
            <a:xfrm>
              <a:off x="4983480" y="5212080"/>
              <a:ext cx="3429000" cy="833517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</a:rPr>
                <a:t>Interaction with the surface:</a:t>
              </a:r>
            </a:p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Detect impacts and generate secondary electrons</a:t>
              </a:r>
              <a:endParaRPr lang="en-US" sz="1600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" name="Rettangolo arrotondato 21"/>
            <p:cNvSpPr/>
            <p:nvPr/>
          </p:nvSpPr>
          <p:spPr>
            <a:xfrm>
              <a:off x="4983480" y="3105321"/>
              <a:ext cx="3429000" cy="682997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Evaluate the </a:t>
              </a:r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</a:rPr>
                <a:t>electric field from the electrons</a:t>
              </a:r>
              <a:endParaRPr lang="en-US" sz="1600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47" name="Connettore 2 25"/>
          <p:cNvCxnSpPr/>
          <p:nvPr/>
        </p:nvCxnSpPr>
        <p:spPr>
          <a:xfrm>
            <a:off x="6697980" y="272151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28"/>
          <p:cNvCxnSpPr/>
          <p:nvPr/>
        </p:nvCxnSpPr>
        <p:spPr>
          <a:xfrm>
            <a:off x="6697980" y="378831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381967" y="5042962"/>
            <a:ext cx="4653020" cy="33926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Not much can be deduced from fundamental laws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Use </a:t>
            </a:r>
            <a:r>
              <a:rPr lang="en-US" sz="1600" b="1" dirty="0" smtClean="0">
                <a:solidFill>
                  <a:schemeClr val="tx2"/>
                </a:solidFill>
              </a:rPr>
              <a:t>empirical models </a:t>
            </a:r>
            <a:r>
              <a:rPr lang="en-US" sz="1600" dirty="0" smtClean="0">
                <a:solidFill>
                  <a:schemeClr val="tx2"/>
                </a:solidFill>
              </a:rPr>
              <a:t>obtained by fitting analytic expressions on lab measurement data (see next slides</a:t>
            </a:r>
            <a:r>
              <a:rPr lang="mr-IN" sz="1600" dirty="0" smtClean="0">
                <a:solidFill>
                  <a:schemeClr val="tx2"/>
                </a:solidFill>
              </a:rPr>
              <a:t>…</a:t>
            </a:r>
            <a:r>
              <a:rPr lang="en-US" sz="1600" dirty="0" smtClean="0">
                <a:solidFill>
                  <a:schemeClr val="tx2"/>
                </a:solidFill>
              </a:rPr>
              <a:t>)</a:t>
            </a:r>
            <a:endParaRPr lang="en-US" sz="1600" dirty="0">
              <a:solidFill>
                <a:schemeClr val="tx2"/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118167" y="3563332"/>
            <a:ext cx="2733553" cy="84662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>
              <a:spcBef>
                <a:spcPts val="600"/>
              </a:spcBef>
            </a:pPr>
            <a:endParaRPr lang="en-US" sz="1600" dirty="0" smtClean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96050" y="558671"/>
            <a:ext cx="554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Main steps involved in the simulation (e.g. in </a:t>
            </a:r>
            <a:r>
              <a:rPr lang="en-US" b="1" dirty="0" err="1" smtClean="0">
                <a:solidFill>
                  <a:schemeClr val="tx2"/>
                </a:solidFill>
              </a:rPr>
              <a:t>PyECLOUD</a:t>
            </a:r>
            <a:r>
              <a:rPr lang="en-US" b="1" dirty="0" smtClean="0">
                <a:solidFill>
                  <a:schemeClr val="tx2"/>
                </a:solidFill>
              </a:rPr>
              <a:t>)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Secondary emission modeling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6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9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1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561" y="1859167"/>
            <a:ext cx="2963120" cy="11155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70660" y="3209610"/>
            <a:ext cx="44097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For LHC beam screens we keep fixed:</a:t>
            </a:r>
          </a:p>
          <a:p>
            <a:pPr marL="285750" indent="-285750">
              <a:buClr>
                <a:schemeClr val="tx2"/>
              </a:buClr>
              <a:buFont typeface="Arial" charset="0"/>
              <a:buChar char="•"/>
            </a:pPr>
            <a:r>
              <a:rPr lang="en-US" sz="1600" b="1" dirty="0" err="1" smtClean="0">
                <a:solidFill>
                  <a:srgbClr val="FF0000"/>
                </a:solidFill>
              </a:rPr>
              <a:t>E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= 332 eV</a:t>
            </a:r>
          </a:p>
          <a:p>
            <a:pPr marL="285750" indent="-285750">
              <a:buClr>
                <a:schemeClr val="tx2"/>
              </a:buClr>
              <a:buFont typeface="Arial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</a:rPr>
              <a:t> = 1.35</a:t>
            </a:r>
          </a:p>
          <a:p>
            <a:r>
              <a:rPr lang="en-US" sz="1600" dirty="0">
                <a:solidFill>
                  <a:schemeClr val="tx2"/>
                </a:solidFill>
              </a:rPr>
              <a:t>w</a:t>
            </a:r>
            <a:r>
              <a:rPr lang="en-US" sz="1600" dirty="0" smtClean="0">
                <a:solidFill>
                  <a:schemeClr val="tx2"/>
                </a:solidFill>
              </a:rPr>
              <a:t>hile we assume that </a:t>
            </a:r>
            <a:r>
              <a:rPr lang="en-US" sz="1600" b="1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changes with scrubbing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Elastic interactions are treated separately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7140"/>
            <a:ext cx="4408583" cy="326604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5286" y="4742021"/>
            <a:ext cx="7930532" cy="192499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FF0000"/>
                </a:solidFill>
              </a:rPr>
              <a:t>F</a:t>
            </a:r>
            <a:r>
              <a:rPr lang="en-US" sz="1600" b="1" dirty="0" smtClean="0">
                <a:solidFill>
                  <a:srgbClr val="FF0000"/>
                </a:solidFill>
              </a:rPr>
              <a:t>or the surface community: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Is this fit consistent with more recent measurements?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Can we assume that parameters </a:t>
            </a:r>
            <a:r>
              <a:rPr lang="en-US" sz="1600" dirty="0" err="1" smtClean="0">
                <a:solidFill>
                  <a:schemeClr val="tx2"/>
                </a:solidFill>
              </a:rPr>
              <a:t>E</a:t>
            </a:r>
            <a:r>
              <a:rPr lang="en-US" sz="1600" baseline="-25000" dirty="0" err="1" smtClean="0">
                <a:solidFill>
                  <a:schemeClr val="tx2"/>
                </a:solidFill>
              </a:rPr>
              <a:t>max</a:t>
            </a:r>
            <a:r>
              <a:rPr lang="en-US" sz="1600" baseline="-25000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and s do not change with surface conditioning?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Do they depend on temperature, magnetic field, </a:t>
            </a:r>
            <a:r>
              <a:rPr lang="en-US" sz="1600" dirty="0" err="1" smtClean="0">
                <a:solidFill>
                  <a:schemeClr val="tx2"/>
                </a:solidFill>
              </a:rPr>
              <a:t>physisorbed</a:t>
            </a:r>
            <a:r>
              <a:rPr lang="en-US" sz="1600" dirty="0" smtClean="0">
                <a:solidFill>
                  <a:schemeClr val="tx2"/>
                </a:solidFill>
              </a:rPr>
              <a:t> gases?</a:t>
            </a:r>
          </a:p>
          <a:p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Sensitivity of e-cloud buildup on these parameters will be shown in the next slides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0507" y="960700"/>
            <a:ext cx="4537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In ECLOUD and </a:t>
            </a:r>
            <a:r>
              <a:rPr lang="en-US" sz="1600" dirty="0" err="1" smtClean="0">
                <a:solidFill>
                  <a:schemeClr val="tx2"/>
                </a:solidFill>
              </a:rPr>
              <a:t>PyECLOUD</a:t>
            </a:r>
            <a:r>
              <a:rPr lang="en-US" sz="1600" dirty="0" smtClean="0">
                <a:solidFill>
                  <a:schemeClr val="tx2"/>
                </a:solidFill>
              </a:rPr>
              <a:t> the Secondary Electron Yield has the following expression (obtained in [1] fitting experimental data): 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8" y="395680"/>
            <a:ext cx="4389120" cy="3291840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Sensitivity to surface properties: effect of </a:t>
            </a:r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E</a:t>
            </a:r>
            <a:r>
              <a:rPr lang="en-US" sz="2400" b="1" baseline="-25000" dirty="0" err="1" smtClean="0">
                <a:solidFill>
                  <a:schemeClr val="tx2"/>
                </a:solidFill>
                <a:latin typeface="Calibri" pitchFamily="34" charset="0"/>
              </a:rPr>
              <a:t>max</a:t>
            </a:r>
            <a:endParaRPr lang="en-US" sz="2400" b="1" baseline="-25000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6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9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1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359" y="768282"/>
            <a:ext cx="3173236" cy="119463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376160" y="1024128"/>
            <a:ext cx="585216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38288" y="1603248"/>
            <a:ext cx="585216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42560" y="2252395"/>
            <a:ext cx="36941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This parameter </a:t>
            </a:r>
            <a:r>
              <a:rPr lang="en-US" sz="1600" b="1" dirty="0" smtClean="0">
                <a:solidFill>
                  <a:srgbClr val="FF0000"/>
                </a:solidFill>
              </a:rPr>
              <a:t>changes the position of the maximum</a:t>
            </a:r>
            <a:r>
              <a:rPr lang="en-US" sz="1600" dirty="0" smtClean="0">
                <a:solidFill>
                  <a:schemeClr val="tx2"/>
                </a:solidFill>
              </a:rPr>
              <a:t> and also the </a:t>
            </a:r>
            <a:r>
              <a:rPr lang="en-US" sz="1600" b="1" dirty="0" smtClean="0">
                <a:solidFill>
                  <a:srgbClr val="FF0000"/>
                </a:solidFill>
              </a:rPr>
              <a:t>decay at higher electron energy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550156" y="3415355"/>
            <a:ext cx="4593844" cy="3294127"/>
            <a:chOff x="4550156" y="3435233"/>
            <a:chExt cx="4593844" cy="32941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9" b="5356"/>
            <a:stretch/>
          </p:blipFill>
          <p:spPr>
            <a:xfrm>
              <a:off x="4550156" y="3435233"/>
              <a:ext cx="4593844" cy="304760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118653" y="6467750"/>
              <a:ext cx="356814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latin typeface="Arial" charset="0"/>
                  <a:ea typeface="Arial" charset="0"/>
                  <a:cs typeface="Arial" charset="0"/>
                </a:rPr>
                <a:t>Maximum Secondary Electron </a:t>
              </a:r>
              <a:r>
                <a:rPr lang="en-US" sz="1100" dirty="0" smtClean="0">
                  <a:latin typeface="Arial" charset="0"/>
                  <a:ea typeface="Arial" charset="0"/>
                  <a:cs typeface="Arial" charset="0"/>
                </a:rPr>
                <a:t>Yield</a:t>
              </a:r>
              <a:r>
                <a:rPr lang="en-US" sz="1100" dirty="0" smtClean="0">
                  <a:latin typeface="Symbol" charset="2"/>
                  <a:ea typeface="Symbol" charset="2"/>
                  <a:cs typeface="Symbol" charset="2"/>
                </a:rPr>
                <a:t> </a:t>
              </a:r>
              <a:r>
                <a:rPr lang="en-US" sz="1100" dirty="0">
                  <a:latin typeface="Symbol" charset="2"/>
                  <a:ea typeface="Symbol" charset="2"/>
                  <a:cs typeface="Symbol" charset="2"/>
                </a:rPr>
                <a:t>(</a:t>
              </a:r>
              <a:r>
                <a:rPr lang="en-US" sz="1100" dirty="0" err="1"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en-US" sz="1100" baseline="-25000" dirty="0" err="1">
                  <a:latin typeface="Arial" charset="0"/>
                  <a:ea typeface="Arial" charset="0"/>
                  <a:cs typeface="Arial" charset="0"/>
                </a:rPr>
                <a:t>max</a:t>
              </a:r>
              <a:r>
                <a:rPr lang="en-US" sz="1100" dirty="0">
                  <a:latin typeface="Arial" charset="0"/>
                  <a:ea typeface="Arial" charset="0"/>
                  <a:cs typeface="Arial" charset="0"/>
                </a:rPr>
                <a:t>)</a:t>
              </a:r>
              <a:r>
                <a:rPr lang="en-US" sz="1100" baseline="-25000" dirty="0">
                  <a:latin typeface="Arial" charset="0"/>
                  <a:ea typeface="Arial" charset="0"/>
                  <a:cs typeface="Arial" charset="0"/>
                </a:rPr>
                <a:t> </a:t>
              </a:r>
              <a:endParaRPr lang="en-US" sz="11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01944" y="4008001"/>
            <a:ext cx="369417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The </a:t>
            </a:r>
            <a:r>
              <a:rPr lang="en-US" sz="1600" b="1" dirty="0" smtClean="0">
                <a:solidFill>
                  <a:srgbClr val="FF0000"/>
                </a:solidFill>
              </a:rPr>
              <a:t>effect can be significant</a:t>
            </a:r>
            <a:r>
              <a:rPr lang="en-US" sz="1600" dirty="0" smtClean="0">
                <a:solidFill>
                  <a:schemeClr val="tx2"/>
                </a:solidFill>
              </a:rPr>
              <a:t>, visible on the heat loads</a:t>
            </a:r>
          </a:p>
        </p:txBody>
      </p:sp>
    </p:spTree>
    <p:extLst>
      <p:ext uri="{BB962C8B-B14F-4D97-AF65-F5344CB8AC3E}">
        <p14:creationId xmlns:p14="http://schemas.microsoft.com/office/powerpoint/2010/main" val="207495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8" y="395680"/>
            <a:ext cx="4389120" cy="3291840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Sensitivity to surface properties: effect of </a:t>
            </a:r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E</a:t>
            </a:r>
            <a:r>
              <a:rPr lang="en-US" sz="2400" b="1" baseline="-25000" dirty="0" err="1" smtClean="0">
                <a:solidFill>
                  <a:schemeClr val="tx2"/>
                </a:solidFill>
                <a:latin typeface="Calibri" pitchFamily="34" charset="0"/>
              </a:rPr>
              <a:t>max</a:t>
            </a:r>
            <a:endParaRPr lang="en-US" sz="2400" b="1" baseline="-25000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6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9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1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359" y="768282"/>
            <a:ext cx="3173236" cy="119463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376160" y="1024128"/>
            <a:ext cx="585216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38288" y="1603248"/>
            <a:ext cx="585216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42560" y="2252395"/>
            <a:ext cx="3694176" cy="958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This parameter changes the position of the maximum and also the decay at higher electron energy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1944" y="4008001"/>
            <a:ext cx="36941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The </a:t>
            </a:r>
            <a:r>
              <a:rPr lang="en-US" sz="1600" b="1" dirty="0" smtClean="0">
                <a:solidFill>
                  <a:srgbClr val="FF0000"/>
                </a:solidFill>
              </a:rPr>
              <a:t>effect can be significant</a:t>
            </a:r>
            <a:r>
              <a:rPr lang="en-US" sz="1600" dirty="0" smtClean="0">
                <a:solidFill>
                  <a:schemeClr val="tx2"/>
                </a:solidFill>
              </a:rPr>
              <a:t>, visible on the heat loads and on the distribution of the electrons in the beam pipes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56761" y="3459479"/>
            <a:ext cx="4572000" cy="3243685"/>
            <a:chOff x="4556761" y="3459479"/>
            <a:chExt cx="4572000" cy="32436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11" b="5244"/>
            <a:stretch/>
          </p:blipFill>
          <p:spPr>
            <a:xfrm>
              <a:off x="4556761" y="3459479"/>
              <a:ext cx="4572000" cy="303276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118653" y="6441554"/>
              <a:ext cx="356814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smtClean="0">
                  <a:latin typeface="Arial" charset="0"/>
                  <a:ea typeface="Arial" charset="0"/>
                  <a:cs typeface="Arial" charset="0"/>
                </a:rPr>
                <a:t>Horizontal position [m]</a:t>
              </a:r>
              <a:endParaRPr lang="en-US" sz="11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509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" y="386866"/>
            <a:ext cx="4404360" cy="3303270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Sensitivity to surface properties: effect of s</a:t>
            </a:r>
            <a:endParaRPr lang="en-US" sz="2400" b="1" baseline="-25000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6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9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1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6359" y="768282"/>
            <a:ext cx="3173236" cy="11946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42560" y="2359075"/>
            <a:ext cx="369417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This parameter mainly changes </a:t>
            </a:r>
            <a:r>
              <a:rPr lang="en-US" sz="1600" b="1" dirty="0" smtClean="0">
                <a:solidFill>
                  <a:srgbClr val="FF0000"/>
                </a:solidFill>
              </a:rPr>
              <a:t>the decay of the curve for high electron energy</a:t>
            </a:r>
          </a:p>
        </p:txBody>
      </p:sp>
      <p:sp>
        <p:nvSpPr>
          <p:cNvPr id="19" name="Oval 18"/>
          <p:cNvSpPr/>
          <p:nvPr/>
        </p:nvSpPr>
        <p:spPr>
          <a:xfrm>
            <a:off x="7254240" y="886968"/>
            <a:ext cx="243840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751320" y="1420368"/>
            <a:ext cx="243840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260080" y="1280160"/>
            <a:ext cx="213360" cy="213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7" b="5287"/>
          <a:stretch/>
        </p:blipFill>
        <p:spPr>
          <a:xfrm>
            <a:off x="4531360" y="3455384"/>
            <a:ext cx="4612640" cy="306324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57200" y="4812715"/>
            <a:ext cx="369417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Also </a:t>
            </a:r>
            <a:r>
              <a:rPr lang="en-US" sz="1600" b="1" dirty="0" smtClean="0">
                <a:solidFill>
                  <a:srgbClr val="FF0000"/>
                </a:solidFill>
              </a:rPr>
              <a:t>here the effect can be very strong</a:t>
            </a:r>
            <a:r>
              <a:rPr lang="mr-IN" sz="1600" dirty="0" smtClean="0">
                <a:solidFill>
                  <a:schemeClr val="tx2"/>
                </a:solidFill>
              </a:rPr>
              <a:t>…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18653" y="6516063"/>
            <a:ext cx="35681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Arial" charset="0"/>
                <a:ea typeface="Arial" charset="0"/>
                <a:cs typeface="Arial" charset="0"/>
              </a:rPr>
              <a:t>Maximum Secondary Electron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Yield</a:t>
            </a:r>
            <a:r>
              <a:rPr lang="en-US" sz="1000" dirty="0" smtClean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1000" dirty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sz="1000" dirty="0" err="1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000" baseline="-25000" dirty="0" err="1">
                <a:latin typeface="Arial" charset="0"/>
                <a:ea typeface="Arial" charset="0"/>
                <a:cs typeface="Arial" charset="0"/>
              </a:rPr>
              <a:t>max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1000" baseline="-25000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4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Sensitivity to surface properties: low energy SEY</a:t>
            </a:r>
            <a:endParaRPr lang="en-US" sz="2400" b="1" baseline="-25000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6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9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1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12304" r="6999" b="18163"/>
          <a:stretch/>
        </p:blipFill>
        <p:spPr>
          <a:xfrm>
            <a:off x="4053840" y="916459"/>
            <a:ext cx="3855721" cy="367078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37160" y="1155115"/>
            <a:ext cx="394716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Behavior at low energy </a:t>
            </a:r>
            <a:r>
              <a:rPr lang="en-US" sz="1600" dirty="0" smtClean="0">
                <a:solidFill>
                  <a:schemeClr val="tx2"/>
                </a:solidFill>
              </a:rPr>
              <a:t>plays a very important role in the e-cloud buildup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charset="2"/>
              <a:buChar char="à"/>
            </a:pP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Determines with which probability elections will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survive between subsequent bunch passages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6"/>
          <a:stretch/>
        </p:blipFill>
        <p:spPr>
          <a:xfrm>
            <a:off x="489672" y="4587240"/>
            <a:ext cx="4326168" cy="1965960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2133600" y="4620768"/>
            <a:ext cx="594360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14800" y="4620768"/>
            <a:ext cx="594360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82117" y="6457434"/>
            <a:ext cx="37618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chemeClr val="tx2"/>
                </a:solidFill>
              </a:rPr>
              <a:t>R. </a:t>
            </a:r>
            <a:r>
              <a:rPr lang="en-US" sz="1600" i="1" dirty="0" err="1" smtClean="0">
                <a:solidFill>
                  <a:schemeClr val="tx2"/>
                </a:solidFill>
              </a:rPr>
              <a:t>Cimino</a:t>
            </a:r>
            <a:r>
              <a:rPr lang="en-US" sz="1600" i="1" dirty="0" smtClean="0">
                <a:solidFill>
                  <a:schemeClr val="tx2"/>
                </a:solidFill>
              </a:rPr>
              <a:t> et al., PRSTAB 18</a:t>
            </a:r>
            <a:r>
              <a:rPr lang="en-US" sz="1600" i="1" dirty="0">
                <a:solidFill>
                  <a:schemeClr val="tx2"/>
                </a:solidFill>
              </a:rPr>
              <a:t>, 051002 (2015) </a:t>
            </a:r>
            <a:endParaRPr lang="en-US" sz="1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Outline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402144" y="795645"/>
            <a:ext cx="649725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e-cloud buildup: basics and main ingredients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 Yield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Effect of bunch spacing and applied magnetic field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Impact on machine performance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Heat load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Beam instabilities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Local vacuum degradation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Sensitivity of e-cloud buildup process on surface properties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“Shape” of the SEY curve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Energy spectrum of secondary electrons </a:t>
            </a:r>
          </a:p>
        </p:txBody>
      </p:sp>
    </p:spTree>
    <p:extLst>
      <p:ext uri="{BB962C8B-B14F-4D97-AF65-F5344CB8AC3E}">
        <p14:creationId xmlns:p14="http://schemas.microsoft.com/office/powerpoint/2010/main" val="205315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Sensitivity to surface properties: low energy SEY</a:t>
            </a:r>
            <a:endParaRPr lang="en-US" sz="2400" b="1" baseline="-25000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6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9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1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12304" r="6999" b="18163"/>
          <a:stretch/>
        </p:blipFill>
        <p:spPr>
          <a:xfrm>
            <a:off x="4053840" y="916459"/>
            <a:ext cx="3855721" cy="36707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040" y="790832"/>
            <a:ext cx="3748080" cy="370033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572000" y="1036320"/>
            <a:ext cx="259080" cy="304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3" idx="0"/>
          </p:cNvCxnSpPr>
          <p:nvPr/>
        </p:nvCxnSpPr>
        <p:spPr>
          <a:xfrm flipV="1">
            <a:off x="4701540" y="777240"/>
            <a:ext cx="495300" cy="259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3" idx="2"/>
          </p:cNvCxnSpPr>
          <p:nvPr/>
        </p:nvCxnSpPr>
        <p:spPr>
          <a:xfrm>
            <a:off x="4701540" y="4084320"/>
            <a:ext cx="495300" cy="4114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6"/>
          <a:stretch/>
        </p:blipFill>
        <p:spPr>
          <a:xfrm>
            <a:off x="489672" y="4587240"/>
            <a:ext cx="4326168" cy="1965960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2133600" y="4620768"/>
            <a:ext cx="594360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14800" y="4620768"/>
            <a:ext cx="594360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37160" y="1155115"/>
            <a:ext cx="394716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Behavior at low energy </a:t>
            </a:r>
            <a:r>
              <a:rPr lang="en-US" sz="1600" dirty="0" smtClean="0">
                <a:solidFill>
                  <a:schemeClr val="tx2"/>
                </a:solidFill>
              </a:rPr>
              <a:t>plays a very important role in the e-cloud buildup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charset="2"/>
              <a:buChar char="à"/>
            </a:pP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Determines with which probability elections will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survive between subsequent bunch passages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82117" y="6457434"/>
            <a:ext cx="37618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chemeClr val="tx2"/>
                </a:solidFill>
              </a:rPr>
              <a:t>R. </a:t>
            </a:r>
            <a:r>
              <a:rPr lang="en-US" sz="1600" i="1" dirty="0" err="1" smtClean="0">
                <a:solidFill>
                  <a:schemeClr val="tx2"/>
                </a:solidFill>
              </a:rPr>
              <a:t>Cimino</a:t>
            </a:r>
            <a:r>
              <a:rPr lang="en-US" sz="1600" i="1" dirty="0" smtClean="0">
                <a:solidFill>
                  <a:schemeClr val="tx2"/>
                </a:solidFill>
              </a:rPr>
              <a:t> et al., PRSTAB 18</a:t>
            </a:r>
            <a:r>
              <a:rPr lang="en-US" sz="1600" i="1" dirty="0">
                <a:solidFill>
                  <a:schemeClr val="tx2"/>
                </a:solidFill>
              </a:rPr>
              <a:t>, 051002 (2015) </a:t>
            </a:r>
            <a:endParaRPr lang="en-US" sz="1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1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Sensitivity to surface properties: low energy SEY</a:t>
            </a:r>
            <a:endParaRPr lang="en-US" sz="2400" b="1" baseline="-25000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6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9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1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12304" r="6999" b="18163"/>
          <a:stretch/>
        </p:blipFill>
        <p:spPr>
          <a:xfrm>
            <a:off x="4053840" y="916459"/>
            <a:ext cx="3855721" cy="36707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040" y="790832"/>
            <a:ext cx="3748080" cy="370033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572000" y="1036320"/>
            <a:ext cx="259080" cy="304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3" idx="0"/>
          </p:cNvCxnSpPr>
          <p:nvPr/>
        </p:nvCxnSpPr>
        <p:spPr>
          <a:xfrm flipV="1">
            <a:off x="4701540" y="777240"/>
            <a:ext cx="495300" cy="259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3" idx="2"/>
          </p:cNvCxnSpPr>
          <p:nvPr/>
        </p:nvCxnSpPr>
        <p:spPr>
          <a:xfrm>
            <a:off x="4701540" y="4084320"/>
            <a:ext cx="495300" cy="4114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37160" y="1155115"/>
            <a:ext cx="3947160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20000"/>
              </a:lnSpc>
              <a:spcBef>
                <a:spcPts val="600"/>
              </a:spcBef>
              <a:buClr>
                <a:srgbClr val="44546A"/>
              </a:buClr>
              <a:buFont typeface="Arial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Behavior at low energy </a:t>
            </a:r>
            <a:r>
              <a:rPr lang="en-US" sz="1600" dirty="0">
                <a:solidFill>
                  <a:srgbClr val="44546A"/>
                </a:solidFill>
              </a:rPr>
              <a:t>plays a very important role in the e-cloud buildup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rgbClr val="44546A"/>
                </a:solidFill>
                <a:sym typeface="Wingdings"/>
              </a:rPr>
              <a:t>Determines with which probability elections will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survive between subsequent bunch passages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Experiments seem to indicate that this part of the curve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evolves with scrubbing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charset="2"/>
              <a:buChar char="à"/>
            </a:pP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Characterizing this effect vs dose would significantly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improve our understanding on scrubbing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charset="2"/>
              <a:buChar char="à"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6"/>
          <a:stretch/>
        </p:blipFill>
        <p:spPr>
          <a:xfrm>
            <a:off x="489672" y="4587240"/>
            <a:ext cx="4326168" cy="1965960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2133600" y="4620768"/>
            <a:ext cx="594360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14800" y="4620768"/>
            <a:ext cx="594360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1398" t="1641" r="6761" b="1932"/>
          <a:stretch/>
        </p:blipFill>
        <p:spPr bwMode="auto">
          <a:xfrm>
            <a:off x="4175760" y="1783080"/>
            <a:ext cx="4663440" cy="327654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4" name="Oval 33"/>
          <p:cNvSpPr/>
          <p:nvPr/>
        </p:nvSpPr>
        <p:spPr>
          <a:xfrm>
            <a:off x="4724400" y="3066288"/>
            <a:ext cx="533400" cy="1261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97500" y="6550223"/>
            <a:ext cx="3746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R. </a:t>
            </a:r>
            <a:r>
              <a:rPr lang="en-US" sz="1400" i="1" dirty="0" err="1" smtClean="0">
                <a:solidFill>
                  <a:schemeClr val="tx2"/>
                </a:solidFill>
              </a:rPr>
              <a:t>Cimino</a:t>
            </a:r>
            <a:r>
              <a:rPr lang="en-US" sz="1400" i="1" dirty="0" smtClean="0">
                <a:solidFill>
                  <a:schemeClr val="tx2"/>
                </a:solidFill>
              </a:rPr>
              <a:t> et al. Phys</a:t>
            </a:r>
            <a:r>
              <a:rPr lang="en-US" sz="1400" i="1" dirty="0">
                <a:solidFill>
                  <a:schemeClr val="tx2"/>
                </a:solidFill>
              </a:rPr>
              <a:t>. Rev. Lett. 93, </a:t>
            </a:r>
            <a:r>
              <a:rPr lang="en-US" sz="1400" i="1" dirty="0" smtClean="0">
                <a:solidFill>
                  <a:schemeClr val="tx2"/>
                </a:solidFill>
              </a:rPr>
              <a:t>014801 - 2004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4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39" y="2010182"/>
            <a:ext cx="4463380" cy="32323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4697" r="8842"/>
          <a:stretch/>
        </p:blipFill>
        <p:spPr>
          <a:xfrm>
            <a:off x="4785361" y="1924192"/>
            <a:ext cx="4160520" cy="33684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246555"/>
            <a:ext cx="9144000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solidFill>
                  <a:schemeClr val="tx2"/>
                </a:solidFill>
              </a:rPr>
              <a:t>A small simulation experiment confirms that the </a:t>
            </a:r>
            <a:r>
              <a:rPr lang="en-US" b="1" dirty="0" smtClean="0">
                <a:solidFill>
                  <a:srgbClr val="FF0000"/>
                </a:solidFill>
              </a:rPr>
              <a:t>effect can be very strong</a:t>
            </a:r>
          </a:p>
        </p:txBody>
      </p:sp>
      <p:sp>
        <p:nvSpPr>
          <p:cNvPr id="1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Sensitivity to surface properties: low energy SEY</a:t>
            </a:r>
            <a:endParaRPr lang="en-US" sz="2400" b="1" baseline="-25000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0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720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93700" y="1157655"/>
            <a:ext cx="4597400" cy="2686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There is </a:t>
            </a:r>
            <a:r>
              <a:rPr lang="en-US" sz="1600" b="1" dirty="0" smtClean="0">
                <a:solidFill>
                  <a:srgbClr val="FF0000"/>
                </a:solidFill>
              </a:rPr>
              <a:t>more than just the SEY curve</a:t>
            </a:r>
            <a:r>
              <a:rPr lang="en-US" sz="1600" dirty="0" smtClean="0">
                <a:solidFill>
                  <a:schemeClr val="tx2"/>
                </a:solidFill>
              </a:rPr>
              <a:t>: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The </a:t>
            </a:r>
            <a:r>
              <a:rPr lang="en-US" sz="1600" b="1" dirty="0" smtClean="0">
                <a:solidFill>
                  <a:srgbClr val="FF0000"/>
                </a:solidFill>
              </a:rPr>
              <a:t>energy of the secondary e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- </a:t>
            </a:r>
            <a:r>
              <a:rPr lang="en-US" sz="1600" dirty="0" smtClean="0">
                <a:solidFill>
                  <a:schemeClr val="tx2"/>
                </a:solidFill>
              </a:rPr>
              <a:t>determines their probability of being absorbed before the following bunch passage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dirty="0" err="1" smtClean="0">
                <a:solidFill>
                  <a:schemeClr val="tx2"/>
                </a:solidFill>
              </a:rPr>
              <a:t>PyECLOUD</a:t>
            </a:r>
            <a:r>
              <a:rPr lang="en-US" sz="1600" dirty="0" smtClean="0">
                <a:solidFill>
                  <a:schemeClr val="tx2"/>
                </a:solidFill>
              </a:rPr>
              <a:t> (as ECLOUD) implements </a:t>
            </a:r>
            <a:r>
              <a:rPr lang="en-US" sz="1600" b="1" dirty="0" smtClean="0">
                <a:solidFill>
                  <a:srgbClr val="FF0000"/>
                </a:solidFill>
              </a:rPr>
              <a:t>distribution measured at CERN </a:t>
            </a:r>
            <a:r>
              <a:rPr lang="en-US" sz="1600" dirty="0" smtClean="0">
                <a:solidFill>
                  <a:schemeClr val="tx2"/>
                </a:solidFill>
              </a:rPr>
              <a:t>by N. </a:t>
            </a:r>
            <a:r>
              <a:rPr lang="en-US" sz="1600" dirty="0" err="1" smtClean="0">
                <a:solidFill>
                  <a:schemeClr val="tx2"/>
                </a:solidFill>
              </a:rPr>
              <a:t>Hilleret</a:t>
            </a:r>
            <a:r>
              <a:rPr lang="en-US" sz="1600" dirty="0" smtClean="0">
                <a:solidFill>
                  <a:schemeClr val="tx2"/>
                </a:solidFill>
              </a:rPr>
              <a:t> et al.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Significant </a:t>
            </a:r>
            <a:r>
              <a:rPr lang="en-US" sz="1600" b="1" dirty="0" smtClean="0">
                <a:solidFill>
                  <a:srgbClr val="FF0000"/>
                </a:solidFill>
              </a:rPr>
              <a:t>impact on multipacting threshold and heat load values</a:t>
            </a:r>
            <a:endParaRPr lang="en-US" sz="1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Sensitivity to surface properties: energy of secondary e</a:t>
            </a:r>
            <a:r>
              <a:rPr lang="en-US" sz="2400" b="1" baseline="30000" dirty="0" smtClean="0">
                <a:solidFill>
                  <a:schemeClr val="tx2"/>
                </a:solidFill>
                <a:latin typeface="Calibri" pitchFamily="34" charset="0"/>
              </a:rPr>
              <a:t>-</a:t>
            </a:r>
            <a:endParaRPr lang="en-US" sz="2400" b="1" baseline="30000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0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5556" t="6852" r="6194" b="44629"/>
          <a:stretch/>
        </p:blipFill>
        <p:spPr>
          <a:xfrm>
            <a:off x="5201134" y="571500"/>
            <a:ext cx="3688866" cy="2885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7037" r="55308" b="45556"/>
          <a:stretch/>
        </p:blipFill>
        <p:spPr>
          <a:xfrm>
            <a:off x="5246460" y="3695700"/>
            <a:ext cx="3694340" cy="304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9672" y="4587240"/>
            <a:ext cx="4326168" cy="1965960"/>
            <a:chOff x="489672" y="4587240"/>
            <a:chExt cx="4326168" cy="196596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76"/>
            <a:stretch/>
          </p:blipFill>
          <p:spPr>
            <a:xfrm>
              <a:off x="489672" y="4587240"/>
              <a:ext cx="4326168" cy="1965960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 rot="18669072">
              <a:off x="1638300" y="4849368"/>
              <a:ext cx="594360" cy="3779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19297342">
              <a:off x="1993900" y="5014468"/>
              <a:ext cx="594360" cy="3779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20380197">
              <a:off x="2032000" y="5408168"/>
              <a:ext cx="594360" cy="3779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58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Sensitivity to surface properties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5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8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298134" y="677602"/>
            <a:ext cx="7604566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mr-IN" sz="1700" dirty="0" smtClean="0">
                <a:solidFill>
                  <a:schemeClr val="tx2"/>
                </a:solidFill>
              </a:rPr>
              <a:t>…</a:t>
            </a:r>
            <a:r>
              <a:rPr lang="en-US" sz="1700" dirty="0" smtClean="0">
                <a:solidFill>
                  <a:schemeClr val="tx2"/>
                </a:solidFill>
              </a:rPr>
              <a:t> and there are </a:t>
            </a:r>
            <a:r>
              <a:rPr lang="en-US" sz="1700" b="1" dirty="0" smtClean="0">
                <a:solidFill>
                  <a:srgbClr val="FF0000"/>
                </a:solidFill>
              </a:rPr>
              <a:t>many other aspects </a:t>
            </a:r>
            <a:r>
              <a:rPr lang="en-US" sz="1700" dirty="0" smtClean="0">
                <a:solidFill>
                  <a:schemeClr val="tx2"/>
                </a:solidFill>
              </a:rPr>
              <a:t>that could be a significant impact: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Dependence on the </a:t>
            </a:r>
            <a:r>
              <a:rPr lang="en-US" sz="1700" b="1" dirty="0" smtClean="0">
                <a:solidFill>
                  <a:srgbClr val="FF0000"/>
                </a:solidFill>
              </a:rPr>
              <a:t>angle of impact</a:t>
            </a:r>
            <a:endParaRPr lang="en-US" sz="1700" b="1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700" b="1" dirty="0" smtClean="0">
                <a:solidFill>
                  <a:srgbClr val="FF0000"/>
                </a:solidFill>
              </a:rPr>
              <a:t>Angular distribution of emitted electrons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700" b="1" dirty="0" smtClean="0">
                <a:solidFill>
                  <a:srgbClr val="FF0000"/>
                </a:solidFill>
              </a:rPr>
              <a:t>Dependence</a:t>
            </a:r>
            <a:r>
              <a:rPr lang="en-US" sz="1700" dirty="0" smtClean="0">
                <a:solidFill>
                  <a:schemeClr val="tx2"/>
                </a:solidFill>
              </a:rPr>
              <a:t> of all these properties on </a:t>
            </a:r>
            <a:r>
              <a:rPr lang="en-US" sz="1700" b="1" dirty="0" smtClean="0">
                <a:solidFill>
                  <a:srgbClr val="FF0000"/>
                </a:solidFill>
              </a:rPr>
              <a:t>accumulated dose, temperature, magnetic field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Other relevant differences to be taken into account when applying lab measurements to accelerator conditions?</a:t>
            </a:r>
          </a:p>
        </p:txBody>
      </p:sp>
      <p:sp>
        <p:nvSpPr>
          <p:cNvPr id="3" name="Rectangle 2"/>
          <p:cNvSpPr/>
          <p:nvPr/>
        </p:nvSpPr>
        <p:spPr>
          <a:xfrm>
            <a:off x="3962400" y="3670300"/>
            <a:ext cx="4902200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 smtClean="0">
                <a:solidFill>
                  <a:srgbClr val="FF0000"/>
                </a:solidFill>
              </a:rPr>
              <a:t>My dream:</a:t>
            </a:r>
            <a:endParaRPr lang="en-US" sz="1700" b="1" dirty="0">
              <a:solidFill>
                <a:srgbClr val="FF0000"/>
              </a:solidFill>
            </a:endParaRPr>
          </a:p>
          <a:p>
            <a:pPr marL="28440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A </a:t>
            </a:r>
            <a:r>
              <a:rPr lang="en-US" sz="1700" b="1" dirty="0">
                <a:solidFill>
                  <a:srgbClr val="FF0000"/>
                </a:solidFill>
              </a:rPr>
              <a:t>database of SEY curves </a:t>
            </a:r>
            <a:r>
              <a:rPr lang="en-US" sz="1700" dirty="0">
                <a:solidFill>
                  <a:schemeClr val="tx2"/>
                </a:solidFill>
              </a:rPr>
              <a:t>(for different material, accumulated scrubbing and other relevant parameters) to be </a:t>
            </a:r>
            <a:r>
              <a:rPr lang="en-US" sz="1700" b="1" dirty="0">
                <a:solidFill>
                  <a:srgbClr val="FF0000"/>
                </a:solidFill>
              </a:rPr>
              <a:t>plugged in the simulator directly </a:t>
            </a:r>
            <a:r>
              <a:rPr lang="en-US" sz="1700" dirty="0">
                <a:solidFill>
                  <a:schemeClr val="tx2"/>
                </a:solidFill>
              </a:rPr>
              <a:t>(without necessarily fitting the entire </a:t>
            </a:r>
            <a:r>
              <a:rPr lang="en-US" sz="1700" dirty="0" smtClean="0">
                <a:solidFill>
                  <a:schemeClr val="tx2"/>
                </a:solidFill>
              </a:rPr>
              <a:t>curve)</a:t>
            </a:r>
          </a:p>
          <a:p>
            <a:pPr marL="28440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Data </a:t>
            </a:r>
            <a:r>
              <a:rPr lang="en-US" sz="1700" dirty="0">
                <a:solidFill>
                  <a:schemeClr val="tx2"/>
                </a:solidFill>
              </a:rPr>
              <a:t>needs </a:t>
            </a:r>
            <a:r>
              <a:rPr lang="en-US" sz="1700" dirty="0" smtClean="0">
                <a:solidFill>
                  <a:schemeClr val="tx2"/>
                </a:solidFill>
              </a:rPr>
              <a:t>with </a:t>
            </a:r>
            <a:r>
              <a:rPr lang="en-US" sz="1700" b="1" dirty="0" smtClean="0">
                <a:solidFill>
                  <a:srgbClr val="FF0000"/>
                </a:solidFill>
              </a:rPr>
              <a:t>good resolution </a:t>
            </a:r>
            <a:r>
              <a:rPr lang="en-US" sz="1700" b="1" dirty="0">
                <a:solidFill>
                  <a:srgbClr val="FF0000"/>
                </a:solidFill>
              </a:rPr>
              <a:t>at low energy </a:t>
            </a:r>
            <a:r>
              <a:rPr lang="en-US" sz="1700" dirty="0">
                <a:solidFill>
                  <a:schemeClr val="tx2"/>
                </a:solidFill>
              </a:rPr>
              <a:t>and to </a:t>
            </a:r>
            <a:r>
              <a:rPr lang="en-US" sz="1700" b="1" dirty="0">
                <a:solidFill>
                  <a:srgbClr val="FF0000"/>
                </a:solidFill>
              </a:rPr>
              <a:t>extend </a:t>
            </a:r>
            <a:r>
              <a:rPr lang="en-US" sz="1700" b="1" dirty="0" smtClean="0">
                <a:solidFill>
                  <a:srgbClr val="FF0000"/>
                </a:solidFill>
              </a:rPr>
              <a:t>up to </a:t>
            </a:r>
            <a:r>
              <a:rPr lang="en-US" sz="1700" b="1" dirty="0">
                <a:solidFill>
                  <a:srgbClr val="FF0000"/>
                </a:solidFill>
              </a:rPr>
              <a:t>1-2 </a:t>
            </a:r>
            <a:r>
              <a:rPr lang="en-US" sz="1700" b="1" dirty="0" err="1" smtClean="0">
                <a:solidFill>
                  <a:srgbClr val="FF0000"/>
                </a:solidFill>
              </a:rPr>
              <a:t>keV</a:t>
            </a:r>
            <a:r>
              <a:rPr lang="en-US" sz="1700" b="1" dirty="0" smtClean="0">
                <a:solidFill>
                  <a:srgbClr val="FF0000"/>
                </a:solidFill>
              </a:rPr>
              <a:t>  </a:t>
            </a:r>
            <a:r>
              <a:rPr lang="en-US" sz="1700" dirty="0" smtClean="0">
                <a:solidFill>
                  <a:schemeClr val="tx2"/>
                </a:solidFill>
              </a:rPr>
              <a:t>(at least for simulation of buildup in quadrupoles)</a:t>
            </a:r>
            <a:endParaRPr lang="en-US" sz="1700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3597762"/>
            <a:ext cx="2394468" cy="28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0" y="319816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Thanks for your attention!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5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8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609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72" y="1471392"/>
            <a:ext cx="7169816" cy="20404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1101" y="685800"/>
            <a:ext cx="4743843" cy="49244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2" algn="ctr"/>
            <a:r>
              <a:rPr lang="en-US" sz="1300" dirty="0" smtClean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Secondary Electron Emission can drive an </a:t>
            </a:r>
            <a:r>
              <a:rPr lang="en-US" sz="1300" b="1" dirty="0" smtClean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avalanche multiplication </a:t>
            </a:r>
            <a:r>
              <a:rPr lang="en-US" sz="1300" dirty="0" smtClean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effect</a:t>
            </a:r>
            <a:r>
              <a:rPr lang="en-US" sz="1300" b="1" dirty="0" smtClean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1300" dirty="0" smtClean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filling the beam chamber with an</a:t>
            </a:r>
            <a:r>
              <a:rPr lang="en-US" sz="1300" b="1" dirty="0" smtClean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 electron cloud</a:t>
            </a:r>
            <a:endParaRPr lang="en-US" sz="1300" b="1" dirty="0">
              <a:solidFill>
                <a:srgbClr val="FF0000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cxnSp>
        <p:nvCxnSpPr>
          <p:cNvPr id="6" name="Connettore 2 67"/>
          <p:cNvCxnSpPr>
            <a:endCxn id="7" idx="0"/>
          </p:cNvCxnSpPr>
          <p:nvPr/>
        </p:nvCxnSpPr>
        <p:spPr>
          <a:xfrm flipH="1">
            <a:off x="1802716" y="2329222"/>
            <a:ext cx="22465" cy="593850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249263" y="2923072"/>
            <a:ext cx="1106906" cy="29238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lvl="2"/>
            <a:r>
              <a:rPr lang="en-US" sz="1300" dirty="0" smtClean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Proton bunch</a:t>
            </a:r>
            <a:endParaRPr lang="en-US" sz="1300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cxnSp>
        <p:nvCxnSpPr>
          <p:cNvPr id="8" name="Connettore 2 67"/>
          <p:cNvCxnSpPr>
            <a:endCxn id="9" idx="2"/>
          </p:cNvCxnSpPr>
          <p:nvPr/>
        </p:nvCxnSpPr>
        <p:spPr>
          <a:xfrm flipV="1">
            <a:off x="1893761" y="1178243"/>
            <a:ext cx="195107" cy="403987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238712" y="685800"/>
            <a:ext cx="1700312" cy="49244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2" algn="ctr"/>
            <a:r>
              <a:rPr lang="en-US" sz="1300" dirty="0" smtClean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e</a:t>
            </a:r>
            <a:r>
              <a:rPr lang="en-US" sz="1300" baseline="30000" dirty="0" smtClean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-</a:t>
            </a:r>
            <a:r>
              <a:rPr lang="en-US" sz="1300" dirty="0" smtClean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 is emitted (photoelectric effect) </a:t>
            </a:r>
            <a:endParaRPr lang="en-US" sz="1300" baseline="30000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cxnSp>
        <p:nvCxnSpPr>
          <p:cNvPr id="10" name="Connettore 2 67"/>
          <p:cNvCxnSpPr>
            <a:endCxn id="16" idx="1"/>
          </p:cNvCxnSpPr>
          <p:nvPr/>
        </p:nvCxnSpPr>
        <p:spPr>
          <a:xfrm>
            <a:off x="2510981" y="2836548"/>
            <a:ext cx="685800" cy="232718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196781" y="2923072"/>
            <a:ext cx="2178119" cy="29238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2" algn="ctr"/>
            <a:r>
              <a:rPr lang="en-US" sz="1300" dirty="0" smtClean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Secondary Electron Emission</a:t>
            </a:r>
            <a:endParaRPr lang="en-US" sz="1300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cxnSp>
        <p:nvCxnSpPr>
          <p:cNvPr id="26" name="Connettore 2 67"/>
          <p:cNvCxnSpPr>
            <a:endCxn id="5" idx="2"/>
          </p:cNvCxnSpPr>
          <p:nvPr/>
        </p:nvCxnSpPr>
        <p:spPr>
          <a:xfrm flipH="1" flipV="1">
            <a:off x="5843023" y="1178243"/>
            <a:ext cx="988500" cy="602340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e-cloud buildup mechanism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9" name="Picture 2" descr="http://cdn1.travelwireasia.com/wp-content/uploads/2013/06/Road-train-makes-dust-clou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7726" y="3874400"/>
            <a:ext cx="3804910" cy="2664044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77581" y="3894550"/>
            <a:ext cx="17464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Something like this</a:t>
            </a:r>
            <a:r>
              <a:rPr lang="mr-IN" sz="1400" b="1" dirty="0" smtClean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…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69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Main ingredients: surface properties 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ttangolo 12"/>
          <p:cNvSpPr/>
          <p:nvPr/>
        </p:nvSpPr>
        <p:spPr>
          <a:xfrm>
            <a:off x="1142999" y="666875"/>
            <a:ext cx="7800975" cy="809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3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The main quantity involved is the the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Secondary Electron Yield (SEY)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defined as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as:</a:t>
            </a:r>
          </a:p>
          <a:p>
            <a:pPr marL="0" lvl="1">
              <a:lnSpc>
                <a:spcPct val="130000"/>
              </a:lnSpc>
              <a:spcAft>
                <a:spcPts val="600"/>
              </a:spcAft>
            </a:pPr>
            <a:endParaRPr lang="en-US" sz="16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690" y="1135926"/>
            <a:ext cx="1905000" cy="81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3494" y="1241914"/>
            <a:ext cx="5605311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Ratio between emitted and impacting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electron current as a function of the energy of the impinging electrons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590309" y="2027545"/>
            <a:ext cx="8173656" cy="125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It depends on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surface chemical properties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It depends on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the history of the surface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, in particular on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accumulated electron dose</a:t>
            </a:r>
          </a:p>
          <a:p>
            <a:pPr marL="742950" lvl="1" indent="-285750">
              <a:lnSpc>
                <a:spcPct val="120000"/>
              </a:lnSpc>
              <a:buFont typeface="Courier New" charset="0"/>
              <a:buChar char="o"/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sym typeface="Wingdings"/>
              </a:rPr>
              <a:t>To a certain extent the e-cloud cures itself 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beam induced scrubbing 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endParaRPr lang="en-US" sz="160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699" y="3078867"/>
            <a:ext cx="4193037" cy="3360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265" y="3076886"/>
            <a:ext cx="4085863" cy="30269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89500" y="6297137"/>
            <a:ext cx="388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55555"/>
                </a:solidFill>
                <a:latin typeface="Proxima Nova" charset="0"/>
              </a:rPr>
              <a:t>R. </a:t>
            </a:r>
            <a:r>
              <a:rPr lang="en-US" sz="1200" dirty="0" err="1" smtClean="0">
                <a:solidFill>
                  <a:srgbClr val="555555"/>
                </a:solidFill>
                <a:latin typeface="Proxima Nova" charset="0"/>
              </a:rPr>
              <a:t>Cimino</a:t>
            </a:r>
            <a:r>
              <a:rPr lang="en-US" sz="1200" dirty="0" smtClean="0">
                <a:solidFill>
                  <a:srgbClr val="555555"/>
                </a:solidFill>
                <a:latin typeface="Proxima Nova" charset="0"/>
              </a:rPr>
              <a:t> et al. Phys</a:t>
            </a:r>
            <a:r>
              <a:rPr lang="en-US" sz="1200" dirty="0">
                <a:solidFill>
                  <a:srgbClr val="555555"/>
                </a:solidFill>
                <a:latin typeface="Proxima Nova" charset="0"/>
              </a:rPr>
              <a:t>. Rev. Lett. </a:t>
            </a:r>
            <a:r>
              <a:rPr lang="en-US" sz="1200" b="1" dirty="0">
                <a:solidFill>
                  <a:srgbClr val="555555"/>
                </a:solidFill>
                <a:latin typeface="Proxima Nova" charset="0"/>
              </a:rPr>
              <a:t>109</a:t>
            </a:r>
            <a:r>
              <a:rPr lang="en-US" sz="1200" dirty="0">
                <a:solidFill>
                  <a:srgbClr val="555555"/>
                </a:solidFill>
                <a:latin typeface="Proxima Nova" charset="0"/>
              </a:rPr>
              <a:t>, 064801 – </a:t>
            </a:r>
            <a:r>
              <a:rPr lang="en-US" sz="1200" dirty="0" smtClean="0">
                <a:solidFill>
                  <a:srgbClr val="555555"/>
                </a:solidFill>
                <a:latin typeface="Proxima Nova" charset="0"/>
              </a:rPr>
              <a:t>2012</a:t>
            </a:r>
            <a:endParaRPr lang="en-US" sz="1200" b="0" i="0" dirty="0">
              <a:solidFill>
                <a:srgbClr val="555555"/>
              </a:solidFill>
              <a:effectLst/>
              <a:latin typeface="Proxima No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27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237385" y="2513775"/>
            <a:ext cx="5526807" cy="3864461"/>
            <a:chOff x="237385" y="2627452"/>
            <a:chExt cx="5526807" cy="38644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0"/>
            <a:stretch/>
          </p:blipFill>
          <p:spPr>
            <a:xfrm>
              <a:off x="237385" y="2627452"/>
              <a:ext cx="5526807" cy="38644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60699" y="2778951"/>
              <a:ext cx="322933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err="1" smtClean="0">
                  <a:latin typeface="Arial" charset="0"/>
                  <a:ea typeface="Arial" charset="0"/>
                  <a:cs typeface="Arial" charset="0"/>
                </a:rPr>
                <a:t>PyECLOUD</a:t>
              </a:r>
              <a:r>
                <a:rPr lang="en-US" sz="1200" b="1" dirty="0" smtClean="0">
                  <a:latin typeface="Arial" charset="0"/>
                  <a:ea typeface="Arial" charset="0"/>
                  <a:cs typeface="Arial" charset="0"/>
                </a:rPr>
                <a:t> simulations </a:t>
              </a:r>
              <a:r>
                <a:rPr lang="mr-IN" sz="1200" dirty="0" smtClean="0">
                  <a:latin typeface="Arial" charset="0"/>
                  <a:ea typeface="Arial" charset="0"/>
                  <a:cs typeface="Arial" charset="0"/>
                </a:rPr>
                <a:t>–</a:t>
              </a:r>
              <a:r>
                <a:rPr lang="en-US" sz="1200" dirty="0" smtClean="0">
                  <a:latin typeface="Arial" charset="0"/>
                  <a:ea typeface="Arial" charset="0"/>
                  <a:cs typeface="Arial" charset="0"/>
                </a:rPr>
                <a:t> LHC arc dipole</a:t>
              </a:r>
              <a:endParaRPr lang="en-US" sz="12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Main ingredients: bunch spacing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3" y="652038"/>
            <a:ext cx="5127585" cy="14592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00752" y="6168792"/>
            <a:ext cx="429904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Maximum Secondary Electron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Yield</a:t>
            </a:r>
            <a:r>
              <a:rPr lang="en-US" sz="1400" dirty="0" smtClean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1400" dirty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sz="1400" dirty="0" err="1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400" baseline="-25000" dirty="0" err="1">
                <a:latin typeface="Arial" charset="0"/>
                <a:ea typeface="Arial" charset="0"/>
                <a:cs typeface="Arial" charset="0"/>
              </a:rPr>
              <a:t>max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1400" baseline="-25000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 rot="20834145">
            <a:off x="877905" y="4790016"/>
            <a:ext cx="1373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Accumulation of primary e</a:t>
            </a:r>
            <a:r>
              <a:rPr lang="en-US" sz="1200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endParaRPr lang="en-US" sz="1200" baseline="30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 rot="21166819">
            <a:off x="3254891" y="3069471"/>
            <a:ext cx="13739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Multipacting</a:t>
            </a:r>
            <a:endParaRPr lang="en-US" sz="1200" baseline="30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 rot="21213460">
            <a:off x="2162992" y="5021116"/>
            <a:ext cx="21342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Accumulation of primary e</a:t>
            </a:r>
            <a:r>
              <a:rPr lang="en-US" sz="1200" baseline="300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-</a:t>
            </a:r>
          </a:p>
        </p:txBody>
      </p:sp>
      <p:sp>
        <p:nvSpPr>
          <p:cNvPr id="19" name="Rectangle 18"/>
          <p:cNvSpPr/>
          <p:nvPr/>
        </p:nvSpPr>
        <p:spPr>
          <a:xfrm rot="20334878">
            <a:off x="4103326" y="3249168"/>
            <a:ext cx="13739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Multipact</a:t>
            </a:r>
            <a:r>
              <a:rPr lang="en-US" sz="12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baseline="30000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76223" y="2826490"/>
            <a:ext cx="3538847" cy="2590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The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bunch spacing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determines how many electrons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survive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between consecutive bunch passages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Significant impact on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multipacting threshold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, i.e. SEY above which avalanche multiplication (multipacting) is triggered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endParaRPr lang="en-US" sz="160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32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magine 8" descr="EC_distribution_inj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0" y="3902494"/>
            <a:ext cx="3916436" cy="2837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9" y="962828"/>
            <a:ext cx="3916436" cy="2837078"/>
          </a:xfrm>
          <a:prstGeom prst="rect">
            <a:avLst/>
          </a:prstGeom>
        </p:spPr>
      </p:pic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Main ingredients: magnetic fields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53247" y="723732"/>
            <a:ext cx="4405746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Electron trajectories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are strongly influenced by externally applied magnetic fields 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E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lectrons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spin around the field lines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In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quadrupole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magnets magnetic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trapping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can occur with electrons surviving several bunch passages being accelerated up to a few </a:t>
            </a:r>
            <a:r>
              <a:rPr lang="en-US" sz="1600" dirty="0" err="1" smtClean="0">
                <a:solidFill>
                  <a:schemeClr val="tx2"/>
                </a:solidFill>
                <a:latin typeface="Calibri" pitchFamily="34" charset="0"/>
              </a:rPr>
              <a:t>keV</a:t>
            </a:r>
            <a:endParaRPr lang="en-US" sz="160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742950" lvl="1" indent="-285750">
              <a:lnSpc>
                <a:spcPct val="120000"/>
              </a:lnSpc>
              <a:buFont typeface="Wingdings" charset="2"/>
              <a:buChar char="à"/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sym typeface="Wingdings"/>
              </a:rPr>
              <a:t>Much stronger heat loads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sym typeface="Wingdings"/>
              </a:rPr>
              <a:t>compared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sym typeface="Wingdings"/>
              </a:rPr>
              <a:t>to dipoles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à"/>
            </a:pPr>
            <a:endParaRPr lang="en-US" sz="160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endParaRPr lang="en-US" sz="160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endParaRPr lang="en-US" sz="160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1901" y="821769"/>
            <a:ext cx="292133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smtClean="0">
                <a:latin typeface="Arial" charset="0"/>
                <a:ea typeface="Arial" charset="0"/>
                <a:cs typeface="Arial" charset="0"/>
              </a:rPr>
              <a:t>LHC Arc Dipole</a:t>
            </a:r>
            <a:endParaRPr lang="en-US" sz="13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1901" y="3776746"/>
            <a:ext cx="292133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smtClean="0">
                <a:latin typeface="Arial" charset="0"/>
                <a:ea typeface="Arial" charset="0"/>
                <a:cs typeface="Arial" charset="0"/>
              </a:rPr>
              <a:t>LHC Arc Quadrupole</a:t>
            </a:r>
            <a:endParaRPr lang="en-US" sz="13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62837" y="3537059"/>
            <a:ext cx="4389129" cy="3130225"/>
            <a:chOff x="4662837" y="3537059"/>
            <a:chExt cx="4389129" cy="31302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"/>
            <a:stretch/>
          </p:blipFill>
          <p:spPr>
            <a:xfrm>
              <a:off x="4662837" y="3537059"/>
              <a:ext cx="4389129" cy="306760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118653" y="6421063"/>
              <a:ext cx="356814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latin typeface="Arial" charset="0"/>
                  <a:ea typeface="Arial" charset="0"/>
                  <a:cs typeface="Arial" charset="0"/>
                </a:rPr>
                <a:t>Maximum Secondary Electron </a:t>
              </a:r>
              <a:r>
                <a:rPr lang="en-US" sz="1000" dirty="0" smtClean="0">
                  <a:latin typeface="Arial" charset="0"/>
                  <a:ea typeface="Arial" charset="0"/>
                  <a:cs typeface="Arial" charset="0"/>
                </a:rPr>
                <a:t>Yield</a:t>
              </a:r>
              <a:r>
                <a:rPr lang="en-US" sz="1000" dirty="0" smtClean="0">
                  <a:latin typeface="Symbol" charset="2"/>
                  <a:ea typeface="Symbol" charset="2"/>
                  <a:cs typeface="Symbol" charset="2"/>
                </a:rPr>
                <a:t> </a:t>
              </a:r>
              <a:r>
                <a:rPr lang="en-US" sz="1000" dirty="0">
                  <a:latin typeface="Symbol" charset="2"/>
                  <a:ea typeface="Symbol" charset="2"/>
                  <a:cs typeface="Symbol" charset="2"/>
                </a:rPr>
                <a:t>(</a:t>
              </a:r>
              <a:r>
                <a:rPr lang="en-US" sz="1000" dirty="0" err="1"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en-US" sz="1000" baseline="-25000" dirty="0" err="1">
                  <a:latin typeface="Arial" charset="0"/>
                  <a:ea typeface="Arial" charset="0"/>
                  <a:cs typeface="Arial" charset="0"/>
                </a:rPr>
                <a:t>max</a:t>
              </a:r>
              <a:r>
                <a:rPr lang="en-US" sz="1000" dirty="0">
                  <a:latin typeface="Arial" charset="0"/>
                  <a:ea typeface="Arial" charset="0"/>
                  <a:cs typeface="Arial" charset="0"/>
                </a:rPr>
                <a:t>)</a:t>
              </a:r>
              <a:r>
                <a:rPr lang="en-US" sz="1000" baseline="-25000" dirty="0">
                  <a:latin typeface="Arial" charset="0"/>
                  <a:ea typeface="Arial" charset="0"/>
                  <a:cs typeface="Arial" charset="0"/>
                </a:rPr>
                <a:t> </a:t>
              </a:r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3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Outline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402144" y="795645"/>
            <a:ext cx="649725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buildup: basics and main ingredients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Secondary Electron Yield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Effect of bunch spacing and applied magnetic field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Impact on machine performance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Heat load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Beam instabilities</a:t>
            </a:r>
            <a:endParaRPr lang="en-US" dirty="0">
              <a:solidFill>
                <a:schemeClr val="tx2"/>
              </a:solidFill>
              <a:latin typeface="Calibri" pitchFamily="34" charset="0"/>
            </a:endParaRP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Local vacuum degradation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Sensitivity of e-cloud buildup process on surface properties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“Shape” of the SEY curve</a:t>
            </a:r>
          </a:p>
          <a:p>
            <a:pPr marL="742950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Energy spectrum of secondary electrons </a:t>
            </a:r>
          </a:p>
        </p:txBody>
      </p:sp>
    </p:spTree>
    <p:extLst>
      <p:ext uri="{BB962C8B-B14F-4D97-AF65-F5344CB8AC3E}">
        <p14:creationId xmlns:p14="http://schemas.microsoft.com/office/powerpoint/2010/main" val="89396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Impact on machine performance: heat loads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-395942" y="1914494"/>
            <a:ext cx="9902920" cy="4188757"/>
            <a:chOff x="-395942" y="738842"/>
            <a:chExt cx="9902920" cy="4188757"/>
          </a:xfrm>
        </p:grpSpPr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-395942" y="738842"/>
              <a:ext cx="9902920" cy="4188757"/>
              <a:chOff x="-1183342" y="2669242"/>
              <a:chExt cx="9902920" cy="418875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83342" y="2669242"/>
                <a:ext cx="9902920" cy="4188757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201706" y="4034118"/>
                <a:ext cx="7732059" cy="147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393576" y="2944907"/>
                <a:ext cx="336177" cy="3535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3283528" y="2216738"/>
              <a:ext cx="221673" cy="2078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2104" y="859497"/>
              <a:ext cx="226771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latin typeface="Arial" charset="0"/>
                  <a:ea typeface="Arial" charset="0"/>
                  <a:cs typeface="Arial" charset="0"/>
                </a:rPr>
                <a:t>2015</a:t>
              </a:r>
              <a:endParaRPr lang="en-US" sz="15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547873" y="859497"/>
              <a:ext cx="495604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latin typeface="Arial" charset="0"/>
                  <a:ea typeface="Arial" charset="0"/>
                  <a:cs typeface="Arial" charset="0"/>
                </a:rPr>
                <a:t>2016</a:t>
              </a:r>
              <a:endParaRPr lang="en-US" sz="15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689542" y="2106862"/>
              <a:ext cx="3835391" cy="230400"/>
            </a:xfrm>
            <a:prstGeom prst="rect">
              <a:avLst/>
            </a:prstGeom>
            <a:solidFill>
              <a:srgbClr val="F2DCDB"/>
            </a:solidFill>
            <a:ln w="9525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53735"/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2x48b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329069" y="2106862"/>
              <a:ext cx="606055" cy="230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2x72b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935127" y="2106862"/>
              <a:ext cx="685800" cy="230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72b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502362" y="2006905"/>
              <a:ext cx="50686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1100" kern="0" dirty="0" smtClean="0">
                  <a:solidFill>
                    <a:srgbClr val="953735"/>
                  </a:solidFill>
                  <a:latin typeface="Arial"/>
                  <a:cs typeface="Arial"/>
                </a:rPr>
                <a:t>Train</a:t>
              </a:r>
            </a:p>
            <a:p>
              <a:pPr lvl="0" algn="ctr">
                <a:defRPr/>
              </a:pPr>
              <a:r>
                <a:rPr lang="en-US" sz="1100" kern="0" dirty="0" smtClean="0">
                  <a:solidFill>
                    <a:srgbClr val="953735"/>
                  </a:solidFill>
                  <a:latin typeface="Arial"/>
                  <a:cs typeface="Arial"/>
                </a:rPr>
                <a:t>type</a:t>
              </a:r>
              <a:endParaRPr lang="en-US" sz="1100" kern="0" dirty="0">
                <a:solidFill>
                  <a:srgbClr val="953735"/>
                </a:solidFill>
                <a:latin typeface="Arial"/>
                <a:cs typeface="Arial"/>
              </a:endParaRPr>
            </a:p>
          </p:txBody>
        </p:sp>
        <p:pic>
          <p:nvPicPr>
            <p:cNvPr id="37" name="Picture 36" descr="overview_2015_stop_squeeze_hl_scaled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49" t="53188" r="3631" b="11936"/>
            <a:stretch/>
          </p:blipFill>
          <p:spPr>
            <a:xfrm>
              <a:off x="8172450" y="2617434"/>
              <a:ext cx="844550" cy="1751086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2613840" y="2106862"/>
              <a:ext cx="496154" cy="2304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2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46038" marR="0" lvl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100" kern="0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ea typeface=""/>
                  <a:cs typeface="Arial"/>
                </a:rPr>
                <a:t>4x36b</a:t>
              </a:r>
              <a:endPara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"/>
                <a:cs typeface="Arial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552110" y="2106862"/>
              <a:ext cx="1377172" cy="230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72b</a:t>
              </a:r>
            </a:p>
          </p:txBody>
        </p:sp>
      </p:grpSp>
      <p:sp>
        <p:nvSpPr>
          <p:cNvPr id="52" name="Rettangolo 12"/>
          <p:cNvSpPr/>
          <p:nvPr/>
        </p:nvSpPr>
        <p:spPr>
          <a:xfrm>
            <a:off x="1187534" y="597387"/>
            <a:ext cx="77783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The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LHC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 started physics operation with the nominal bunch spacing of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25 ns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in 2015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Wingdings" charset="2"/>
              <a:buChar char="à"/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e-cloud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sym typeface="Wingdings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much stronger than with 50 ns spacing 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sym typeface="Wingdings"/>
              </a:rPr>
              <a:t>(even after 2 weeks dedicated to scrubbing at injection energy)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Strong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heat loads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 measured on the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beam screens of the superconducting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magnets</a:t>
            </a:r>
            <a:endParaRPr lang="en-US" sz="1600" dirty="0" smtClean="0">
              <a:solidFill>
                <a:schemeClr val="tx2"/>
              </a:solidFill>
              <a:latin typeface="Calibri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88080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3937</TotalTime>
  <Words>2331</Words>
  <Application>Microsoft Macintosh PowerPoint</Application>
  <PresentationFormat>On-screen Show (4:3)</PresentationFormat>
  <Paragraphs>328</Paragraphs>
  <Slides>35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Calibri</vt:lpstr>
      <vt:lpstr>Calibri Light</vt:lpstr>
      <vt:lpstr>Courier New</vt:lpstr>
      <vt:lpstr>Mangal</vt:lpstr>
      <vt:lpstr>Proxima Nova</vt:lpstr>
      <vt:lpstr>Symbol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 Iadarola</dc:creator>
  <cp:lastModifiedBy>Giovanni Iadarola</cp:lastModifiedBy>
  <cp:revision>166</cp:revision>
  <dcterms:created xsi:type="dcterms:W3CDTF">2017-03-01T07:58:33Z</dcterms:created>
  <dcterms:modified xsi:type="dcterms:W3CDTF">2017-03-09T23:04:16Z</dcterms:modified>
</cp:coreProperties>
</file>