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21"/>
  </p:notesMasterIdLst>
  <p:sldIdLst>
    <p:sldId id="256" r:id="rId2"/>
    <p:sldId id="259" r:id="rId3"/>
    <p:sldId id="261" r:id="rId4"/>
    <p:sldId id="262" r:id="rId5"/>
    <p:sldId id="258" r:id="rId6"/>
    <p:sldId id="265" r:id="rId7"/>
    <p:sldId id="263" r:id="rId8"/>
    <p:sldId id="267" r:id="rId9"/>
    <p:sldId id="266" r:id="rId10"/>
    <p:sldId id="272" r:id="rId11"/>
    <p:sldId id="274" r:id="rId12"/>
    <p:sldId id="275" r:id="rId13"/>
    <p:sldId id="277" r:id="rId14"/>
    <p:sldId id="268" r:id="rId15"/>
    <p:sldId id="270" r:id="rId16"/>
    <p:sldId id="273" r:id="rId17"/>
    <p:sldId id="278" r:id="rId18"/>
    <p:sldId id="279" r:id="rId19"/>
    <p:sldId id="280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San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San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San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San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Sans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86790" autoAdjust="0"/>
  </p:normalViewPr>
  <p:slideViewPr>
    <p:cSldViewPr>
      <p:cViewPr varScale="1">
        <p:scale>
          <a:sx n="96" d="100"/>
          <a:sy n="96" d="100"/>
        </p:scale>
        <p:origin x="-19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69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1669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669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DB9893C2-6218-43F9-B922-9F497809FBD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00750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/>
            <a:fld id="{51F66AB3-8FB5-4B73-8056-828B204D321B}" type="slidenum">
              <a:rPr lang="en-GB" altLang="en-US">
                <a:latin typeface="Arial" pitchFamily="34" charset="0"/>
              </a:rPr>
              <a:pPr eaLnBrk="1" hangingPunct="1"/>
              <a:t>1</a:t>
            </a:fld>
            <a:endParaRPr lang="en-GB" altLang="en-US">
              <a:latin typeface="Arial" pitchFamily="34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However, as expected we see a factor of 10 increase in residual activation in the stainless steel</a:t>
            </a:r>
            <a:r>
              <a:rPr lang="en-GB" baseline="0" dirty="0" smtClean="0"/>
              <a:t> sections. This survey was made in May last year 4 hours after beam operation stopped.</a:t>
            </a:r>
          </a:p>
          <a:p>
            <a:endParaRPr lang="en-GB" baseline="0" dirty="0" smtClean="0"/>
          </a:p>
          <a:p>
            <a:r>
              <a:rPr lang="en-GB" baseline="0" dirty="0" smtClean="0"/>
              <a:t>Item 25 is a beam stop used when setting up linac beam so we expect to see activation here but the transition between steel and aluminium at points 29/30 show the effect well.</a:t>
            </a:r>
          </a:p>
          <a:p>
            <a:endParaRPr lang="en-GB" baseline="0" dirty="0" smtClean="0"/>
          </a:p>
          <a:p>
            <a:r>
              <a:rPr lang="en-GB" baseline="0" dirty="0" smtClean="0"/>
              <a:t>Since this section of the beamline is in a small tunnel we cannot afford to have a factor of 10 increase in dose rate all along the line.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9893C2-6218-43F9-B922-9F497809FBD1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96846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Our</a:t>
            </a:r>
            <a:r>
              <a:rPr lang="en-GB" baseline="0" dirty="0" smtClean="0"/>
              <a:t> current project on the beamline is to upgrade the section just before this </a:t>
            </a:r>
            <a:r>
              <a:rPr lang="en-GB" baseline="0" dirty="0" err="1" smtClean="0"/>
              <a:t>beamstop</a:t>
            </a:r>
            <a:r>
              <a:rPr lang="en-GB" baseline="0" dirty="0" smtClean="0"/>
              <a:t>.</a:t>
            </a:r>
          </a:p>
          <a:p>
            <a:r>
              <a:rPr lang="en-GB" dirty="0" smtClean="0"/>
              <a:t>Several solutions were considered for this section, </a:t>
            </a:r>
          </a:p>
          <a:p>
            <a:endParaRPr lang="en-GB" dirty="0" smtClean="0"/>
          </a:p>
          <a:p>
            <a:r>
              <a:rPr lang="en-GB" dirty="0" smtClean="0"/>
              <a:t>We felt the increased activation could not be mitigated sufficiently to use steel vessels in this section.</a:t>
            </a:r>
          </a:p>
          <a:p>
            <a:r>
              <a:rPr lang="en-GB" dirty="0" smtClean="0"/>
              <a:t>We looked at soft aluminium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conflat</a:t>
            </a:r>
            <a:r>
              <a:rPr lang="en-GB" baseline="0" dirty="0" smtClean="0"/>
              <a:t> seals but we prefer to use quick-release V-band clamp to reduce working time in active areas.</a:t>
            </a:r>
          </a:p>
          <a:p>
            <a:r>
              <a:rPr lang="en-GB" baseline="0" dirty="0" smtClean="0"/>
              <a:t>Denis also looked into using aluminium tubes with friction welded steel flanges to allow the use of Al seals but could not find a supplier.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9893C2-6218-43F9-B922-9F497809FBD1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39454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However we have found 2 suppliers that can provide explosion welded</a:t>
            </a:r>
            <a:r>
              <a:rPr lang="en-GB" baseline="0" dirty="0" smtClean="0"/>
              <a:t> steel flanges, both suppliers are US based and we would be interested to know of any EU/UK based alternatives.</a:t>
            </a:r>
          </a:p>
          <a:p>
            <a:endParaRPr lang="en-GB" baseline="0" dirty="0" smtClean="0"/>
          </a:p>
          <a:p>
            <a:r>
              <a:rPr lang="en-GB" baseline="0" dirty="0" smtClean="0"/>
              <a:t>25 mm rings of steel and Al are explosion welded together then welded to an Al tube using standard techniques.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This solution minimises the amount of steel in the beamline though it should be noted the steel is in the working area for changing seals.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9893C2-6218-43F9-B922-9F497809FBD1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30411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Whilst doing this upgrade we will add an additional</a:t>
            </a:r>
            <a:r>
              <a:rPr lang="en-GB" baseline="0" dirty="0" smtClean="0"/>
              <a:t> vacuum pump which should give us a factor of 5-6 reduction in pressure as shown by this </a:t>
            </a:r>
            <a:r>
              <a:rPr lang="en-GB" baseline="0" dirty="0" err="1" smtClean="0"/>
              <a:t>Molflow</a:t>
            </a:r>
            <a:r>
              <a:rPr lang="en-GB" baseline="0" dirty="0" smtClean="0"/>
              <a:t> simulation.</a:t>
            </a:r>
          </a:p>
          <a:p>
            <a:r>
              <a:rPr lang="en-GB" baseline="0" dirty="0" smtClean="0"/>
              <a:t>The corresponding reduction in stripping losses help mitigate the use of steel.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9893C2-6218-43F9-B922-9F497809FBD1}" type="slidenum">
              <a:rPr lang="en-GB" altLang="en-US" smtClean="0"/>
              <a:pPr>
                <a:defRPr/>
              </a:pPr>
              <a:t>13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495786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Finally</a:t>
            </a:r>
            <a:r>
              <a:rPr lang="en-GB" baseline="0" dirty="0" smtClean="0"/>
              <a:t> we have 15mm graphite blocks installed inside the vacuum vessels of a large horizontal bending magnets to absorb H0 atoms which will not be deflected.</a:t>
            </a:r>
          </a:p>
          <a:p>
            <a:endParaRPr lang="en-GB" baseline="0" dirty="0" smtClean="0"/>
          </a:p>
          <a:p>
            <a:r>
              <a:rPr lang="en-GB" baseline="0" dirty="0" smtClean="0"/>
              <a:t>Details of the design process and aim of these absorbers has been lost so we have had to take a fresh look at the situation to plan replacement.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9893C2-6218-43F9-B922-9F497809FBD1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566710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made a simple FLUKA model and simulated 1 user cycle of ISIS beam with</a:t>
            </a:r>
            <a:r>
              <a:rPr lang="en-GB" baseline="0" dirty="0" smtClean="0"/>
              <a:t> the estimated loss levels I showed earlier. The results are shown in the table, we expect a ~50 </a:t>
            </a:r>
            <a:r>
              <a:rPr lang="en-GB" baseline="0" dirty="0" err="1" smtClean="0"/>
              <a:t>mSv</a:t>
            </a:r>
            <a:r>
              <a:rPr lang="en-GB" baseline="0" dirty="0" smtClean="0"/>
              <a:t>/hr after 1 week.</a:t>
            </a:r>
          </a:p>
          <a:p>
            <a:endParaRPr lang="en-GB" baseline="0" dirty="0" smtClean="0"/>
          </a:p>
          <a:p>
            <a:r>
              <a:rPr lang="en-GB" baseline="0" dirty="0" smtClean="0"/>
              <a:t>To benchmark these results we planned to make a measurement before/after a user run. What we found was that even after several months cool-down the outside face of the vessel emits over 1 </a:t>
            </a:r>
            <a:r>
              <a:rPr lang="en-GB" baseline="0" dirty="0" err="1" smtClean="0"/>
              <a:t>Sv</a:t>
            </a:r>
            <a:r>
              <a:rPr lang="en-GB" baseline="0" dirty="0" smtClean="0"/>
              <a:t>/hr.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9893C2-6218-43F9-B922-9F497809FBD1}" type="slidenum">
              <a:rPr lang="en-GB" altLang="en-US" smtClean="0"/>
              <a:pPr>
                <a:defRPr/>
              </a:pPr>
              <a:t>15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535789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So we are considering our</a:t>
            </a:r>
            <a:r>
              <a:rPr lang="en-GB" baseline="0" dirty="0" smtClean="0"/>
              <a:t> options carefully for this project.</a:t>
            </a:r>
          </a:p>
          <a:p>
            <a:r>
              <a:rPr lang="en-GB" baseline="0" dirty="0" smtClean="0"/>
              <a:t>We really need thicker absorbers but this will mean more outgassing and longer pump down time. However, we don’t see a need to have the graphite in vacuum anyway.</a:t>
            </a:r>
          </a:p>
          <a:p>
            <a:endParaRPr lang="en-GB" baseline="0" dirty="0" smtClean="0"/>
          </a:p>
          <a:p>
            <a:r>
              <a:rPr lang="en-GB" baseline="0" dirty="0" smtClean="0"/>
              <a:t>We could use aluminium vessels, as shown here aluminium gives a lower activation level than steel+20mm graphite. But the beam would just be absorbed in the magnet yoke/coils.</a:t>
            </a:r>
          </a:p>
          <a:p>
            <a:endParaRPr lang="en-GB" baseline="0" dirty="0" smtClean="0"/>
          </a:p>
          <a:p>
            <a:r>
              <a:rPr lang="en-GB" baseline="0" dirty="0" smtClean="0"/>
              <a:t>Ideally we will build a dedicated dump line with appropriate shielding but this will probably mean building a new magnet.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9893C2-6218-43F9-B922-9F497809FBD1}" type="slidenum">
              <a:rPr lang="en-GB" altLang="en-US" smtClean="0"/>
              <a:pPr>
                <a:defRPr/>
              </a:pPr>
              <a:t>16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56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dirty="0" smtClean="0">
                <a:latin typeface="Lucida Grande"/>
                <a:ea typeface="ヒラギノ角ゴ Pro W3"/>
              </a:rPr>
              <a:t>ISIS is located at RAL</a:t>
            </a:r>
            <a:r>
              <a:rPr lang="en-GB" altLang="en-US" baseline="0" dirty="0" smtClean="0">
                <a:latin typeface="Lucida Grande"/>
                <a:ea typeface="ヒラギノ角ゴ Pro W3"/>
              </a:rPr>
              <a:t> near Oxford in the UK.</a:t>
            </a:r>
            <a:endParaRPr lang="en-GB" altLang="en-US" dirty="0" smtClean="0">
              <a:latin typeface="Lucida Grande"/>
              <a:ea typeface="ヒラギノ角ゴ Pro W3"/>
            </a:endParaRPr>
          </a:p>
          <a:p>
            <a:r>
              <a:rPr lang="en-GB" altLang="en-US" dirty="0" smtClean="0">
                <a:latin typeface="Lucida Grande"/>
                <a:ea typeface="ヒラギノ角ゴ Pro W3"/>
              </a:rPr>
              <a:t>It is the central laboratory for the UK’s STFC and is home to high-power laser, computing and space facilities, the Diamond 3</a:t>
            </a:r>
            <a:r>
              <a:rPr lang="en-GB" altLang="en-US" baseline="30000" dirty="0" smtClean="0">
                <a:latin typeface="Lucida Grande"/>
                <a:ea typeface="ヒラギノ角ゴ Pro W3"/>
              </a:rPr>
              <a:t>rd</a:t>
            </a:r>
            <a:r>
              <a:rPr lang="en-GB" altLang="en-US" dirty="0" smtClean="0">
                <a:latin typeface="Lucida Grande"/>
                <a:ea typeface="ヒラギノ角ゴ Pro W3"/>
              </a:rPr>
              <a:t> gen light source</a:t>
            </a:r>
            <a:r>
              <a:rPr lang="en-GB" altLang="en-US" baseline="0" dirty="0" smtClean="0">
                <a:latin typeface="Lucida Grande"/>
                <a:ea typeface="ヒラギノ角ゴ Pro W3"/>
              </a:rPr>
              <a:t> and the ISIS Neutron Source.</a:t>
            </a:r>
            <a:endParaRPr lang="en-GB" altLang="en-US" dirty="0" smtClean="0">
              <a:latin typeface="Lucida Grande"/>
              <a:ea typeface="ヒラギノ角ゴ Pro W3"/>
            </a:endParaRPr>
          </a:p>
          <a:p>
            <a:endParaRPr lang="en-GB" altLang="en-US" dirty="0" smtClean="0">
              <a:latin typeface="Lucida Grande"/>
              <a:ea typeface="ヒラギノ角ゴ Pro W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F4BDD8-6C27-4497-99C0-3A0D123361F7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dirty="0" smtClean="0">
                <a:latin typeface="Lucida Grande"/>
                <a:ea typeface="ヒラギノ角ゴ Pro W3"/>
              </a:rPr>
              <a:t>From above we see the linac hall, synchrotron mound and two target halls.</a:t>
            </a:r>
          </a:p>
          <a:p>
            <a:r>
              <a:rPr lang="en-GB" altLang="en-US" dirty="0" smtClean="0">
                <a:latin typeface="Lucida Grande"/>
                <a:ea typeface="ヒラギノ角ゴ Pro W3"/>
              </a:rPr>
              <a:t>The first target station and accelerator buildings were built in the 60s</a:t>
            </a:r>
            <a:r>
              <a:rPr lang="en-GB" altLang="en-US" baseline="0" dirty="0" smtClean="0">
                <a:latin typeface="Lucida Grande"/>
                <a:ea typeface="ヒラギノ角ゴ Pro W3"/>
              </a:rPr>
              <a:t> for a previous machine, NIMROD. </a:t>
            </a:r>
          </a:p>
          <a:p>
            <a:r>
              <a:rPr lang="en-GB" altLang="en-US" baseline="0" dirty="0" smtClean="0">
                <a:latin typeface="Lucida Grande"/>
                <a:ea typeface="ヒラギノ角ゴ Pro W3"/>
              </a:rPr>
              <a:t>ISIS began operations in 1985 and added this second target station in 2008.</a:t>
            </a:r>
          </a:p>
          <a:p>
            <a:endParaRPr lang="en-GB" altLang="en-US" baseline="0" dirty="0" smtClean="0">
              <a:latin typeface="Lucida Grande"/>
              <a:ea typeface="ヒラギノ角ゴ Pro W3"/>
            </a:endParaRPr>
          </a:p>
          <a:p>
            <a:r>
              <a:rPr lang="en-GB" altLang="en-US" dirty="0" smtClean="0">
                <a:latin typeface="Lucida Grande"/>
                <a:ea typeface="ヒラギノ角ゴ Pro W3"/>
              </a:rPr>
              <a:t>Inside these buildings we have a 665 keV RFQ and 70 MeV, 4-tank DTL which feed the 800 MeV 50 Hz RCS. </a:t>
            </a:r>
          </a:p>
          <a:p>
            <a:endParaRPr lang="en-GB" altLang="en-US" dirty="0" smtClean="0">
              <a:latin typeface="Lucida Grande"/>
              <a:ea typeface="ヒラギノ角ゴ Pro W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8DB4C4-7888-4B67-9BAB-A90EA1475D1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dirty="0" smtClean="0">
                <a:latin typeface="Lucida Grande"/>
                <a:ea typeface="ヒラギノ角ゴ Pro W3"/>
              </a:rPr>
              <a:t>The injector produces 200us long bunches of 70MeV H-</a:t>
            </a:r>
            <a:r>
              <a:rPr lang="en-GB" altLang="en-US" baseline="0" dirty="0" smtClean="0">
                <a:latin typeface="Lucida Grande"/>
                <a:ea typeface="ヒラギノ角ゴ Pro W3"/>
              </a:rPr>
              <a:t> </a:t>
            </a:r>
            <a:r>
              <a:rPr lang="en-GB" altLang="en-US" dirty="0" smtClean="0">
                <a:latin typeface="Lucida Grande"/>
                <a:ea typeface="ヒラギノ角ゴ Pro W3"/>
              </a:rPr>
              <a:t>ions at 50Hz with a peak current of 25mA.</a:t>
            </a:r>
          </a:p>
          <a:p>
            <a:endParaRPr lang="en-GB" altLang="en-US" dirty="0" smtClean="0">
              <a:latin typeface="Lucida Grande"/>
              <a:ea typeface="ヒラギノ角ゴ Pro W3"/>
            </a:endParaRPr>
          </a:p>
          <a:p>
            <a:r>
              <a:rPr lang="en-GB" altLang="en-US" dirty="0" smtClean="0">
                <a:latin typeface="Lucida Grande"/>
                <a:ea typeface="ヒラギノ角ゴ Pro W3"/>
              </a:rPr>
              <a:t>The 160m circumference ring accelerates up to 3x10</a:t>
            </a:r>
            <a:r>
              <a:rPr lang="en-GB" altLang="en-US" baseline="30000" dirty="0" smtClean="0">
                <a:latin typeface="Lucida Grande"/>
                <a:ea typeface="ヒラギノ角ゴ Pro W3"/>
              </a:rPr>
              <a:t>13</a:t>
            </a:r>
            <a:r>
              <a:rPr lang="en-GB" altLang="en-US" dirty="0" smtClean="0">
                <a:latin typeface="Lucida Grande"/>
                <a:ea typeface="ヒラギノ角ゴ Pro W3"/>
              </a:rPr>
              <a:t> ppp in 2 bunches using 6 fundamental and 4 relatively new second harmonic cavities.</a:t>
            </a:r>
          </a:p>
          <a:p>
            <a:endParaRPr lang="en-GB" altLang="en-US" dirty="0" smtClean="0">
              <a:latin typeface="Lucida Grande"/>
              <a:ea typeface="ヒラギノ角ゴ Pro W3"/>
            </a:endParaRPr>
          </a:p>
          <a:p>
            <a:r>
              <a:rPr lang="en-GB" altLang="en-US" dirty="0" smtClean="0">
                <a:latin typeface="Lucida Grande"/>
                <a:ea typeface="ヒラギノ角ゴ Pro W3"/>
              </a:rPr>
              <a:t>Beam is fed to the original TS-1 which has an intermediate</a:t>
            </a:r>
            <a:r>
              <a:rPr lang="en-GB" altLang="en-US" baseline="0" dirty="0" smtClean="0">
                <a:latin typeface="Lucida Grande"/>
                <a:ea typeface="ヒラギノ角ゴ Pro W3"/>
              </a:rPr>
              <a:t> muon target, and the newer TS-2.</a:t>
            </a:r>
          </a:p>
          <a:p>
            <a:endParaRPr lang="en-GB" altLang="en-US" baseline="0" dirty="0" smtClean="0">
              <a:latin typeface="Lucida Grande"/>
              <a:ea typeface="ヒラギノ角ゴ Pro W3"/>
            </a:endParaRPr>
          </a:p>
          <a:p>
            <a:r>
              <a:rPr lang="en-GB" altLang="en-US" baseline="0" dirty="0" smtClean="0">
                <a:latin typeface="Lucida Grande"/>
                <a:ea typeface="ヒラギノ角ゴ Pro W3"/>
              </a:rPr>
              <a:t>ISIS is a well established facility which has operated for &gt;30 years and has a large, global user community.</a:t>
            </a:r>
            <a:endParaRPr lang="en-GB" altLang="en-US" dirty="0" smtClean="0">
              <a:latin typeface="Lucida Grande"/>
              <a:ea typeface="ヒラギノ角ゴ Pro W3"/>
            </a:endParaRPr>
          </a:p>
          <a:p>
            <a:endParaRPr lang="en-GB" altLang="en-US" dirty="0" smtClean="0">
              <a:latin typeface="Lucida Grande"/>
              <a:ea typeface="ヒラギノ角ゴ Pro W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BF07A4-441B-4468-B6A4-436FC5D1247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Lucida Sans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ucida Sans" pitchFamily="34" charset="0"/>
              </a:defRPr>
            </a:lvl9pPr>
          </a:lstStyle>
          <a:p>
            <a:pPr eaLnBrk="1" hangingPunct="1"/>
            <a:fld id="{B9E19E10-421D-48A6-BB8B-0DD332978BFD}" type="slidenum">
              <a:rPr lang="en-GB" altLang="en-US">
                <a:latin typeface="Arial" pitchFamily="34" charset="0"/>
              </a:rPr>
              <a:pPr eaLnBrk="1" hangingPunct="1"/>
              <a:t>5</a:t>
            </a:fld>
            <a:endParaRPr lang="en-GB" altLang="en-US">
              <a:latin typeface="Arial" pitchFamily="34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dirty="0" smtClean="0">
                <a:latin typeface="Arial" pitchFamily="34" charset="0"/>
              </a:rPr>
              <a:t>The injection line or High Energy Drift Space is a 52m long beamline mostly</a:t>
            </a:r>
            <a:r>
              <a:rPr lang="en-GB" altLang="en-US" baseline="0" dirty="0" smtClean="0">
                <a:latin typeface="Arial" pitchFamily="34" charset="0"/>
              </a:rPr>
              <a:t> consisting of 4-inch OD aluminium tube.</a:t>
            </a:r>
          </a:p>
          <a:p>
            <a:pPr eaLnBrk="1" hangingPunct="1"/>
            <a:endParaRPr lang="en-GB" altLang="en-US" baseline="0" dirty="0" smtClean="0">
              <a:latin typeface="Arial" pitchFamily="34" charset="0"/>
            </a:endParaRPr>
          </a:p>
          <a:p>
            <a:pPr eaLnBrk="1" hangingPunct="1"/>
            <a:r>
              <a:rPr lang="en-GB" altLang="en-US" baseline="0" dirty="0" smtClean="0">
                <a:latin typeface="Arial" pitchFamily="34" charset="0"/>
              </a:rPr>
              <a:t>There is a set of steering magnets to align the beam from the linac, large horizontal bending magnets to move the beam to the inside of the ring and into the injection region.</a:t>
            </a:r>
          </a:p>
          <a:p>
            <a:pPr eaLnBrk="1" hangingPunct="1"/>
            <a:r>
              <a:rPr lang="en-GB" altLang="en-US" baseline="0" dirty="0" smtClean="0">
                <a:latin typeface="Arial" pitchFamily="34" charset="0"/>
              </a:rPr>
              <a:t>We have 13 flying-wire profile monitors and several beam </a:t>
            </a:r>
            <a:r>
              <a:rPr lang="en-GB" altLang="en-US" baseline="0" dirty="0" err="1" smtClean="0">
                <a:latin typeface="Arial" pitchFamily="34" charset="0"/>
              </a:rPr>
              <a:t>toroids</a:t>
            </a:r>
            <a:r>
              <a:rPr lang="en-GB" altLang="en-US" baseline="0" dirty="0" smtClean="0">
                <a:latin typeface="Arial" pitchFamily="34" charset="0"/>
              </a:rPr>
              <a:t>.</a:t>
            </a:r>
          </a:p>
          <a:p>
            <a:pPr eaLnBrk="1" hangingPunct="1"/>
            <a:endParaRPr lang="en-GB" altLang="en-US" baseline="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Aluminium flight tubes were originally used as their low-Z means low activation. However they necessitate</a:t>
            </a:r>
            <a:r>
              <a:rPr lang="en-GB" baseline="0" dirty="0" smtClean="0"/>
              <a:t> the use of rubber </a:t>
            </a:r>
            <a:r>
              <a:rPr lang="en-GB" baseline="0" dirty="0" err="1" smtClean="0"/>
              <a:t>o-rings</a:t>
            </a:r>
            <a:r>
              <a:rPr lang="en-GB" baseline="0" dirty="0" smtClean="0"/>
              <a:t> to seal joints. These decay over time/beam and need replacement every 12-18 months.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The main dipoles contain 15mm thick graphite beam absorbers, in-vacuum, along their outer radii to collect lost beam.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9893C2-6218-43F9-B922-9F497809FBD1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8930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beamline</a:t>
            </a:r>
            <a:r>
              <a:rPr lang="en-GB" baseline="0" dirty="0" smtClean="0"/>
              <a:t> has a total volume of around 500 litres which is typically operated at 1 -&gt; 10e-7 mbar.</a:t>
            </a:r>
          </a:p>
          <a:p>
            <a:r>
              <a:rPr lang="en-GB" baseline="0" dirty="0" smtClean="0"/>
              <a:t>Vacuum is produced by 3 turbo pumps with gauges at each pump.</a:t>
            </a:r>
          </a:p>
          <a:p>
            <a:r>
              <a:rPr lang="en-GB" baseline="0" dirty="0" smtClean="0"/>
              <a:t>We have operated at pressure up to 3e-6 mbar with considerable increased beam loss.</a:t>
            </a:r>
          </a:p>
          <a:p>
            <a:r>
              <a:rPr lang="en-GB" baseline="0" dirty="0" smtClean="0"/>
              <a:t>Hardware will trip off at 5e-6.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9893C2-6218-43F9-B922-9F497809FBD1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16378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slides summarises</a:t>
            </a:r>
            <a:r>
              <a:rPr lang="en-GB" baseline="0" dirty="0" smtClean="0"/>
              <a:t> the relevant beam loss mechanisms and their effect on the ISIS HEDS.</a:t>
            </a:r>
          </a:p>
          <a:p>
            <a:endParaRPr lang="en-GB" baseline="0" dirty="0" smtClean="0"/>
          </a:p>
          <a:p>
            <a:r>
              <a:rPr lang="en-GB" baseline="0" dirty="0" smtClean="0"/>
              <a:t>Residual gas interaction is the dominant effect leading to the loss of ~0.1W of beam along the HEDS.</a:t>
            </a:r>
          </a:p>
          <a:p>
            <a:r>
              <a:rPr lang="en-GB" baseline="0" dirty="0" smtClean="0"/>
              <a:t>The effect is directly proportional to the gas density and beam intensity.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The magnets can cause stripping, the probability of stripping is dependant on the beam energy. For ISIS this causes ~5mW of lost beam.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The interaction of the H- particles on each other can cause stripping dependant on the bunch intensity and size. For ISIS this is a very small effect.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9893C2-6218-43F9-B922-9F497809FBD1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25612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2004</a:t>
            </a:r>
            <a:r>
              <a:rPr lang="en-GB" baseline="0" dirty="0" smtClean="0"/>
              <a:t> after a period of lost time due to HEDS vacuum leaks the decision was made to replace the synchrotron side of the beamline with steel vessels and use metal-to-metal seals.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This led to increased activation but this is mitigated by an improved vacuum level and reduced maintenance/repair work.</a:t>
            </a:r>
          </a:p>
          <a:p>
            <a:endParaRPr lang="en-GB" baseline="0" dirty="0" smtClean="0"/>
          </a:p>
          <a:p>
            <a:r>
              <a:rPr lang="en-GB" baseline="0" dirty="0" smtClean="0"/>
              <a:t>The project was successful in that we have had no failures of the Al seals during </a:t>
            </a:r>
            <a:r>
              <a:rPr lang="en-GB" baseline="0" smtClean="0"/>
              <a:t>user runs since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B9893C2-6218-43F9-B922-9F497809FBD1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93512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sissmallbottom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700213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altLang="en-US" noProof="0" dirty="0" smtClean="0"/>
              <a:t>Click to edit Master title style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622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3795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530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530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1466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3709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2149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05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8766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249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4462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8172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2575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9035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8961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isissmallbottom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60988"/>
            <a:ext cx="9144000" cy="149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5888"/>
            <a:ext cx="822960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25538"/>
            <a:ext cx="8229600" cy="467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Lucida 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42951"/>
            <a:ext cx="7772400" cy="1470025"/>
          </a:xfrm>
        </p:spPr>
        <p:txBody>
          <a:bodyPr/>
          <a:lstStyle/>
          <a:p>
            <a:r>
              <a:rPr lang="en-GB" sz="5400" dirty="0" smtClean="0"/>
              <a:t>The </a:t>
            </a:r>
            <a:r>
              <a:rPr lang="en-GB" sz="5400" dirty="0"/>
              <a:t>70 MeV H- </a:t>
            </a:r>
            <a:r>
              <a:rPr lang="en-GB" sz="5400" dirty="0" smtClean="0"/>
              <a:t>Transfer Line </a:t>
            </a:r>
            <a:r>
              <a:rPr lang="en-GB" sz="5400" dirty="0"/>
              <a:t>at ISIS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-78211" y="4052663"/>
            <a:ext cx="9371413" cy="1752601"/>
          </a:xfrm>
        </p:spPr>
        <p:txBody>
          <a:bodyPr/>
          <a:lstStyle/>
          <a:p>
            <a:pPr eaLnBrk="1" hangingPunct="1"/>
            <a:r>
              <a:rPr lang="en-GB" altLang="en-US" sz="2000" dirty="0" smtClean="0"/>
              <a:t>Bryan Jones</a:t>
            </a:r>
            <a:endParaRPr lang="en-GB" altLang="en-US" sz="2000" dirty="0"/>
          </a:p>
          <a:p>
            <a:pPr eaLnBrk="1" hangingPunct="1"/>
            <a:r>
              <a:rPr lang="en-GB" altLang="en-US" sz="1400" dirty="0" smtClean="0"/>
              <a:t>ISIS Beam Physics Operations Leader</a:t>
            </a:r>
          </a:p>
          <a:p>
            <a:pPr eaLnBrk="1" hangingPunct="1"/>
            <a:endParaRPr lang="en-GB" altLang="en-US" sz="1400" dirty="0"/>
          </a:p>
          <a:p>
            <a:pPr eaLnBrk="1" hangingPunct="1"/>
            <a:r>
              <a:rPr lang="en-GB" altLang="en-US" sz="1400" dirty="0" smtClean="0"/>
              <a:t>Contributions from – </a:t>
            </a:r>
            <a:r>
              <a:rPr lang="en-GB" altLang="en-US" sz="1400" b="1" dirty="0" smtClean="0"/>
              <a:t>Denis Cherepkov</a:t>
            </a:r>
            <a:r>
              <a:rPr lang="en-GB" altLang="en-US" sz="1400" dirty="0" smtClean="0"/>
              <a:t> (Design Engineering), </a:t>
            </a:r>
            <a:r>
              <a:rPr lang="en-GB" altLang="en-US" sz="1400" b="1" dirty="0" smtClean="0"/>
              <a:t>Sunil Patel </a:t>
            </a:r>
            <a:r>
              <a:rPr lang="en-GB" altLang="en-US" sz="1400" dirty="0" smtClean="0"/>
              <a:t>(Vacuum Section)</a:t>
            </a:r>
          </a:p>
          <a:p>
            <a:pPr eaLnBrk="1" hangingPunct="1"/>
            <a:endParaRPr lang="en-GB" altLang="en-US" sz="1400" dirty="0" smtClean="0"/>
          </a:p>
          <a:p>
            <a:pPr eaLnBrk="1" hangingPunct="1"/>
            <a:endParaRPr lang="en-GB" altLang="en-US" sz="1400" dirty="0"/>
          </a:p>
          <a:p>
            <a:pPr eaLnBrk="1" hangingPunct="1"/>
            <a:endParaRPr lang="en-GB" altLang="en-US" sz="14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35496" y="6218148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altLang="en-US" sz="1400" i="1" dirty="0" smtClean="0"/>
              <a:t>Beam Dynamics meets Vacuum, Collimations and Surfaces Workshop, March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5" t="4957" r="1768" b="8841"/>
          <a:stretch/>
        </p:blipFill>
        <p:spPr bwMode="auto">
          <a:xfrm>
            <a:off x="899592" y="764704"/>
            <a:ext cx="7439953" cy="29555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Radiation Survey</a:t>
            </a:r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25" y="3573016"/>
            <a:ext cx="8568171" cy="3213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 flipV="1">
            <a:off x="7634288" y="2386013"/>
            <a:ext cx="90487" cy="230743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850981" y="2414588"/>
            <a:ext cx="102394" cy="3633788"/>
          </a:xfrm>
          <a:prstGeom prst="straightConnector1">
            <a:avLst/>
          </a:prstGeom>
          <a:ln w="28575">
            <a:solidFill>
              <a:schemeClr val="bg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045619" y="3162454"/>
            <a:ext cx="7667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Steel</a:t>
            </a:r>
            <a:endParaRPr lang="en-GB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7902373" y="3162454"/>
            <a:ext cx="14941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2"/>
                </a:solidFill>
              </a:rPr>
              <a:t>Aluminium</a:t>
            </a:r>
            <a:endParaRPr lang="en-GB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16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Next Upgrade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" y="1197322"/>
            <a:ext cx="9052560" cy="4679950"/>
          </a:xfrm>
        </p:spPr>
        <p:txBody>
          <a:bodyPr/>
          <a:lstStyle/>
          <a:p>
            <a:r>
              <a:rPr lang="en-GB" sz="2800" dirty="0" smtClean="0"/>
              <a:t>Considered:</a:t>
            </a:r>
          </a:p>
          <a:p>
            <a:pPr lvl="1"/>
            <a:r>
              <a:rPr lang="en-GB" sz="2400" dirty="0" smtClean="0"/>
              <a:t>Steel vessels – radiation not ALARP, tunnel location</a:t>
            </a:r>
          </a:p>
          <a:p>
            <a:pPr lvl="1"/>
            <a:r>
              <a:rPr lang="en-GB" sz="2400" dirty="0"/>
              <a:t>‘Soft’ Al </a:t>
            </a:r>
            <a:r>
              <a:rPr lang="en-GB" sz="2400" dirty="0" err="1"/>
              <a:t>Conflat</a:t>
            </a:r>
            <a:r>
              <a:rPr lang="en-GB" sz="2400" dirty="0"/>
              <a:t> seals – prefer V-clamps</a:t>
            </a:r>
          </a:p>
          <a:p>
            <a:pPr lvl="1"/>
            <a:r>
              <a:rPr lang="en-GB" sz="2400" dirty="0" smtClean="0"/>
              <a:t>Friction welded steel flanges</a:t>
            </a:r>
            <a:r>
              <a:rPr lang="en-GB" sz="2400" dirty="0"/>
              <a:t> </a:t>
            </a:r>
            <a:r>
              <a:rPr lang="en-GB" sz="2400" dirty="0" smtClean="0"/>
              <a:t>– no supplier</a:t>
            </a:r>
          </a:p>
          <a:p>
            <a:pPr lvl="1"/>
            <a:endParaRPr lang="en-GB" sz="2400" dirty="0" smtClean="0"/>
          </a:p>
        </p:txBody>
      </p:sp>
      <p:pic>
        <p:nvPicPr>
          <p:cNvPr id="1026" name="Picture 2" descr="image00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9"/>
          <a:stretch/>
        </p:blipFill>
        <p:spPr bwMode="auto">
          <a:xfrm>
            <a:off x="0" y="3265184"/>
            <a:ext cx="9155538" cy="362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163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Explosion Welded Flanges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60032" y="1413346"/>
            <a:ext cx="4223086" cy="4679950"/>
          </a:xfrm>
        </p:spPr>
        <p:txBody>
          <a:bodyPr/>
          <a:lstStyle/>
          <a:p>
            <a:r>
              <a:rPr lang="en-GB" sz="2400" dirty="0" smtClean="0"/>
              <a:t>Atlas Technologies &amp; Meyer Tools</a:t>
            </a:r>
          </a:p>
          <a:p>
            <a:endParaRPr lang="en-GB" sz="2400" dirty="0"/>
          </a:p>
          <a:p>
            <a:r>
              <a:rPr lang="en-GB" sz="2400" dirty="0" smtClean="0"/>
              <a:t>25mm Stainless flange to allow use of standard aluminium seals</a:t>
            </a:r>
          </a:p>
          <a:p>
            <a:endParaRPr lang="en-GB" sz="2400" dirty="0" smtClean="0"/>
          </a:p>
          <a:p>
            <a:r>
              <a:rPr lang="en-GB" sz="2400" dirty="0" smtClean="0"/>
              <a:t>Amount of active steel minimised</a:t>
            </a:r>
          </a:p>
          <a:p>
            <a:endParaRPr lang="en-GB" sz="2400" dirty="0" smtClean="0"/>
          </a:p>
          <a:p>
            <a:r>
              <a:rPr lang="en-GB" sz="2400" dirty="0" smtClean="0"/>
              <a:t>However steel is in working area</a:t>
            </a:r>
            <a:endParaRPr lang="en-GB" sz="2400" dirty="0"/>
          </a:p>
        </p:txBody>
      </p:sp>
      <p:pic>
        <p:nvPicPr>
          <p:cNvPr id="14338" name="Picture 2" descr="image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7" y="1412776"/>
            <a:ext cx="4840605" cy="5018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96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Molflow</a:t>
            </a:r>
            <a:r>
              <a:rPr lang="en-GB" dirty="0" smtClean="0"/>
              <a:t>+ Simulation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679950"/>
          </a:xfrm>
        </p:spPr>
        <p:txBody>
          <a:bodyPr/>
          <a:lstStyle/>
          <a:p>
            <a:r>
              <a:rPr lang="en-GB" altLang="en-US" sz="2800" dirty="0" err="1"/>
              <a:t>O</a:t>
            </a:r>
            <a:r>
              <a:rPr lang="en-GB" altLang="en-US" sz="2800" dirty="0" err="1" smtClean="0"/>
              <a:t>utgasing</a:t>
            </a:r>
            <a:r>
              <a:rPr lang="en-GB" altLang="en-US" sz="2800" dirty="0" smtClean="0"/>
              <a:t> =3E-9 </a:t>
            </a:r>
            <a:r>
              <a:rPr lang="en-GB" altLang="en-US" sz="2800" dirty="0" err="1" smtClean="0"/>
              <a:t>mbar.l</a:t>
            </a:r>
            <a:r>
              <a:rPr lang="en-GB" altLang="en-US" sz="2800" dirty="0" smtClean="0"/>
              <a:t>/sec/cm</a:t>
            </a:r>
            <a:r>
              <a:rPr lang="en-GB" altLang="en-US" sz="2800" baseline="30000" dirty="0" smtClean="0"/>
              <a:t>2</a:t>
            </a:r>
            <a:r>
              <a:rPr lang="en-GB" altLang="en-US" sz="2800" dirty="0" smtClean="0"/>
              <a:t> </a:t>
            </a:r>
          </a:p>
          <a:p>
            <a:r>
              <a:rPr lang="en-GB" altLang="en-US" sz="2800" dirty="0"/>
              <a:t>P</a:t>
            </a:r>
            <a:r>
              <a:rPr lang="en-GB" altLang="en-US" sz="2800" dirty="0" smtClean="0"/>
              <a:t>umping  = 345 l/s per pump</a:t>
            </a:r>
            <a:endParaRPr lang="en-GB" sz="2800" dirty="0"/>
          </a:p>
        </p:txBody>
      </p:sp>
      <p:pic>
        <p:nvPicPr>
          <p:cNvPr id="4" name="Picture 2" descr="image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101758"/>
            <a:ext cx="5953098" cy="477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2987824" y="2101758"/>
            <a:ext cx="0" cy="204732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7524328" y="6525344"/>
            <a:ext cx="150378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596336" y="65160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s(m)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1803414" y="3168453"/>
            <a:ext cx="2003982" cy="3648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Pressure (mbar)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019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2"/>
          <a:stretch/>
        </p:blipFill>
        <p:spPr bwMode="auto">
          <a:xfrm>
            <a:off x="525150" y="1072596"/>
            <a:ext cx="8174623" cy="199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065" y="2890894"/>
            <a:ext cx="7481455" cy="3919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>
          <a:xfrm>
            <a:off x="680225" y="3501008"/>
            <a:ext cx="5475951" cy="697303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Beam Absorbers</a:t>
            </a:r>
            <a:endParaRPr lang="en-GB" dirty="0"/>
          </a:p>
        </p:txBody>
      </p:sp>
      <p:sp>
        <p:nvSpPr>
          <p:cNvPr id="7" name="Freeform 6"/>
          <p:cNvSpPr/>
          <p:nvPr/>
        </p:nvSpPr>
        <p:spPr>
          <a:xfrm>
            <a:off x="680225" y="3484029"/>
            <a:ext cx="6258902" cy="3211218"/>
          </a:xfrm>
          <a:custGeom>
            <a:avLst/>
            <a:gdLst>
              <a:gd name="connsiteX0" fmla="*/ 0 w 6279714"/>
              <a:gd name="connsiteY0" fmla="*/ 0 h 3323064"/>
              <a:gd name="connsiteX1" fmla="*/ 3300761 w 6279714"/>
              <a:gd name="connsiteY1" fmla="*/ 446049 h 3323064"/>
              <a:gd name="connsiteX2" fmla="*/ 5174166 w 6279714"/>
              <a:gd name="connsiteY2" fmla="*/ 1182030 h 3323064"/>
              <a:gd name="connsiteX3" fmla="*/ 5887844 w 6279714"/>
              <a:gd name="connsiteY3" fmla="*/ 1962615 h 3323064"/>
              <a:gd name="connsiteX4" fmla="*/ 6266986 w 6279714"/>
              <a:gd name="connsiteY4" fmla="*/ 2932771 h 3323064"/>
              <a:gd name="connsiteX5" fmla="*/ 6188927 w 6279714"/>
              <a:gd name="connsiteY5" fmla="*/ 3323064 h 3323064"/>
              <a:gd name="connsiteX0" fmla="*/ 0 w 6249888"/>
              <a:gd name="connsiteY0" fmla="*/ 0 h 3323064"/>
              <a:gd name="connsiteX1" fmla="*/ 3300761 w 6249888"/>
              <a:gd name="connsiteY1" fmla="*/ 446049 h 3323064"/>
              <a:gd name="connsiteX2" fmla="*/ 5174166 w 6249888"/>
              <a:gd name="connsiteY2" fmla="*/ 1182030 h 3323064"/>
              <a:gd name="connsiteX3" fmla="*/ 5887844 w 6249888"/>
              <a:gd name="connsiteY3" fmla="*/ 1962615 h 3323064"/>
              <a:gd name="connsiteX4" fmla="*/ 6233532 w 6249888"/>
              <a:gd name="connsiteY4" fmla="*/ 2765502 h 3323064"/>
              <a:gd name="connsiteX5" fmla="*/ 6188927 w 6249888"/>
              <a:gd name="connsiteY5" fmla="*/ 3323064 h 3323064"/>
              <a:gd name="connsiteX0" fmla="*/ 0 w 6257149"/>
              <a:gd name="connsiteY0" fmla="*/ 0 h 3323064"/>
              <a:gd name="connsiteX1" fmla="*/ 3300761 w 6257149"/>
              <a:gd name="connsiteY1" fmla="*/ 446049 h 3323064"/>
              <a:gd name="connsiteX2" fmla="*/ 5174166 w 6257149"/>
              <a:gd name="connsiteY2" fmla="*/ 1182030 h 3323064"/>
              <a:gd name="connsiteX3" fmla="*/ 5887844 w 6257149"/>
              <a:gd name="connsiteY3" fmla="*/ 1962615 h 3323064"/>
              <a:gd name="connsiteX4" fmla="*/ 6233532 w 6257149"/>
              <a:gd name="connsiteY4" fmla="*/ 2765502 h 3323064"/>
              <a:gd name="connsiteX5" fmla="*/ 6222381 w 6257149"/>
              <a:gd name="connsiteY5" fmla="*/ 3256156 h 3323064"/>
              <a:gd name="connsiteX6" fmla="*/ 6188927 w 6257149"/>
              <a:gd name="connsiteY6" fmla="*/ 3323064 h 3323064"/>
              <a:gd name="connsiteX0" fmla="*/ 0 w 6253033"/>
              <a:gd name="connsiteY0" fmla="*/ 0 h 3323064"/>
              <a:gd name="connsiteX1" fmla="*/ 3300761 w 6253033"/>
              <a:gd name="connsiteY1" fmla="*/ 446049 h 3323064"/>
              <a:gd name="connsiteX2" fmla="*/ 5174166 w 6253033"/>
              <a:gd name="connsiteY2" fmla="*/ 1182030 h 3323064"/>
              <a:gd name="connsiteX3" fmla="*/ 5943600 w 6253033"/>
              <a:gd name="connsiteY3" fmla="*/ 1873405 h 3323064"/>
              <a:gd name="connsiteX4" fmla="*/ 6233532 w 6253033"/>
              <a:gd name="connsiteY4" fmla="*/ 2765502 h 3323064"/>
              <a:gd name="connsiteX5" fmla="*/ 6222381 w 6253033"/>
              <a:gd name="connsiteY5" fmla="*/ 3256156 h 3323064"/>
              <a:gd name="connsiteX6" fmla="*/ 6188927 w 6253033"/>
              <a:gd name="connsiteY6" fmla="*/ 3323064 h 3323064"/>
              <a:gd name="connsiteX0" fmla="*/ 0 w 6258902"/>
              <a:gd name="connsiteY0" fmla="*/ 0 h 3323064"/>
              <a:gd name="connsiteX1" fmla="*/ 3300761 w 6258902"/>
              <a:gd name="connsiteY1" fmla="*/ 446049 h 3323064"/>
              <a:gd name="connsiteX2" fmla="*/ 5174166 w 6258902"/>
              <a:gd name="connsiteY2" fmla="*/ 1182030 h 3323064"/>
              <a:gd name="connsiteX3" fmla="*/ 5943600 w 6258902"/>
              <a:gd name="connsiteY3" fmla="*/ 1873405 h 3323064"/>
              <a:gd name="connsiteX4" fmla="*/ 6233532 w 6258902"/>
              <a:gd name="connsiteY4" fmla="*/ 2765502 h 3323064"/>
              <a:gd name="connsiteX5" fmla="*/ 6239050 w 6258902"/>
              <a:gd name="connsiteY5" fmla="*/ 3115662 h 3323064"/>
              <a:gd name="connsiteX6" fmla="*/ 6188927 w 6258902"/>
              <a:gd name="connsiteY6" fmla="*/ 3323064 h 3323064"/>
              <a:gd name="connsiteX0" fmla="*/ 0 w 6258902"/>
              <a:gd name="connsiteY0" fmla="*/ 0 h 3171462"/>
              <a:gd name="connsiteX1" fmla="*/ 3300761 w 6258902"/>
              <a:gd name="connsiteY1" fmla="*/ 446049 h 3171462"/>
              <a:gd name="connsiteX2" fmla="*/ 5174166 w 6258902"/>
              <a:gd name="connsiteY2" fmla="*/ 1182030 h 3171462"/>
              <a:gd name="connsiteX3" fmla="*/ 5943600 w 6258902"/>
              <a:gd name="connsiteY3" fmla="*/ 1873405 h 3171462"/>
              <a:gd name="connsiteX4" fmla="*/ 6233532 w 6258902"/>
              <a:gd name="connsiteY4" fmla="*/ 2765502 h 3171462"/>
              <a:gd name="connsiteX5" fmla="*/ 6239050 w 6258902"/>
              <a:gd name="connsiteY5" fmla="*/ 3115662 h 3171462"/>
              <a:gd name="connsiteX6" fmla="*/ 6238934 w 6258902"/>
              <a:gd name="connsiteY6" fmla="*/ 3165901 h 3171462"/>
              <a:gd name="connsiteX0" fmla="*/ 0 w 6258902"/>
              <a:gd name="connsiteY0" fmla="*/ 0 h 3211218"/>
              <a:gd name="connsiteX1" fmla="*/ 3300761 w 6258902"/>
              <a:gd name="connsiteY1" fmla="*/ 485805 h 3211218"/>
              <a:gd name="connsiteX2" fmla="*/ 5174166 w 6258902"/>
              <a:gd name="connsiteY2" fmla="*/ 1221786 h 3211218"/>
              <a:gd name="connsiteX3" fmla="*/ 5943600 w 6258902"/>
              <a:gd name="connsiteY3" fmla="*/ 1913161 h 3211218"/>
              <a:gd name="connsiteX4" fmla="*/ 6233532 w 6258902"/>
              <a:gd name="connsiteY4" fmla="*/ 2805258 h 3211218"/>
              <a:gd name="connsiteX5" fmla="*/ 6239050 w 6258902"/>
              <a:gd name="connsiteY5" fmla="*/ 3155418 h 3211218"/>
              <a:gd name="connsiteX6" fmla="*/ 6238934 w 6258902"/>
              <a:gd name="connsiteY6" fmla="*/ 3205657 h 3211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58902" h="3211218">
                <a:moveTo>
                  <a:pt x="0" y="0"/>
                </a:moveTo>
                <a:cubicBezTo>
                  <a:pt x="1219200" y="124522"/>
                  <a:pt x="2438400" y="282174"/>
                  <a:pt x="3300761" y="485805"/>
                </a:cubicBezTo>
                <a:cubicBezTo>
                  <a:pt x="4163122" y="689436"/>
                  <a:pt x="4733693" y="983893"/>
                  <a:pt x="5174166" y="1221786"/>
                </a:cubicBezTo>
                <a:cubicBezTo>
                  <a:pt x="5614639" y="1459679"/>
                  <a:pt x="5767039" y="1649249"/>
                  <a:pt x="5943600" y="1913161"/>
                </a:cubicBezTo>
                <a:cubicBezTo>
                  <a:pt x="6120161" y="2177073"/>
                  <a:pt x="6184290" y="2598215"/>
                  <a:pt x="6233532" y="2805258"/>
                </a:cubicBezTo>
                <a:cubicBezTo>
                  <a:pt x="6282774" y="3012301"/>
                  <a:pt x="6246484" y="3062491"/>
                  <a:pt x="6239050" y="3155418"/>
                </a:cubicBezTo>
                <a:cubicBezTo>
                  <a:pt x="6231616" y="3248345"/>
                  <a:pt x="6237076" y="3194506"/>
                  <a:pt x="6238934" y="3205657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56" t="73235" r="24667" b="16976"/>
          <a:stretch/>
        </p:blipFill>
        <p:spPr bwMode="auto">
          <a:xfrm>
            <a:off x="6431731" y="5764213"/>
            <a:ext cx="836227" cy="383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90590" b="52197"/>
          <a:stretch/>
        </p:blipFill>
        <p:spPr bwMode="auto">
          <a:xfrm>
            <a:off x="1620065" y="2890894"/>
            <a:ext cx="704036" cy="1873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H="1">
            <a:off x="6919275" y="6627265"/>
            <a:ext cx="13982" cy="18611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434128" y="3697070"/>
            <a:ext cx="25267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5x10</a:t>
            </a:r>
            <a:r>
              <a:rPr lang="en-GB" sz="2000" baseline="30000" dirty="0" smtClean="0"/>
              <a:t>10</a:t>
            </a:r>
            <a:r>
              <a:rPr lang="en-GB" sz="2000" dirty="0" smtClean="0"/>
              <a:t> particles/s</a:t>
            </a:r>
            <a:endParaRPr lang="en-GB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333609" y="1990581"/>
            <a:ext cx="4213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15mm internal graphite absorbers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163817" y="3717032"/>
            <a:ext cx="5603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</a:t>
            </a:r>
            <a:r>
              <a:rPr lang="en-GB" baseline="30000" dirty="0" smtClean="0"/>
              <a:t>0</a:t>
            </a:r>
            <a:endParaRPr lang="en-GB" baseline="30000" dirty="0"/>
          </a:p>
        </p:txBody>
      </p:sp>
      <p:sp>
        <p:nvSpPr>
          <p:cNvPr id="22" name="TextBox 21"/>
          <p:cNvSpPr txBox="1"/>
          <p:nvPr/>
        </p:nvSpPr>
        <p:spPr>
          <a:xfrm>
            <a:off x="6675985" y="5147900"/>
            <a:ext cx="560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</a:t>
            </a:r>
            <a:r>
              <a:rPr lang="en-GB" baseline="30000" dirty="0" smtClean="0"/>
              <a:t>-</a:t>
            </a:r>
            <a:endParaRPr lang="en-GB" baseline="30000" dirty="0"/>
          </a:p>
        </p:txBody>
      </p:sp>
    </p:spTree>
    <p:extLst>
      <p:ext uri="{BB962C8B-B14F-4D97-AF65-F5344CB8AC3E}">
        <p14:creationId xmlns:p14="http://schemas.microsoft.com/office/powerpoint/2010/main" val="132613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06"/>
          <a:stretch/>
        </p:blipFill>
        <p:spPr bwMode="auto">
          <a:xfrm>
            <a:off x="6012160" y="468863"/>
            <a:ext cx="2806574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3680294"/>
              </p:ext>
            </p:extLst>
          </p:nvPr>
        </p:nvGraphicFramePr>
        <p:xfrm>
          <a:off x="179512" y="1124744"/>
          <a:ext cx="5601970" cy="1612392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1538923"/>
                <a:gridCol w="1354349"/>
                <a:gridCol w="1354349"/>
                <a:gridCol w="1354349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On-contact Equivalent Dose (</a:t>
                      </a:r>
                      <a:r>
                        <a:rPr lang="en-GB" sz="1600" dirty="0" err="1">
                          <a:effectLst/>
                        </a:rPr>
                        <a:t>msV</a:t>
                      </a:r>
                      <a:r>
                        <a:rPr lang="en-GB" sz="1600" dirty="0">
                          <a:effectLst/>
                        </a:rPr>
                        <a:t>/hr)</a:t>
                      </a:r>
                      <a:endParaRPr lang="en-GB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</a:rPr>
                        <a:t>Graphite </a:t>
                      </a:r>
                      <a:endParaRPr lang="en-GB" sz="1400" b="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 smtClean="0">
                          <a:effectLst/>
                        </a:rPr>
                        <a:t>Thickness</a:t>
                      </a:r>
                      <a:r>
                        <a:rPr lang="en-GB" sz="1400" b="0" dirty="0">
                          <a:effectLst/>
                        </a:rPr>
                        <a:t> (mm)</a:t>
                      </a:r>
                      <a:endParaRPr lang="en-GB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 Seconds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 Day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 Week</a:t>
                      </a:r>
                      <a:endParaRPr lang="en-GB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401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189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120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10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308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134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91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15</a:t>
                      </a:r>
                      <a:endParaRPr lang="en-GB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251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81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57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20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193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43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33</a:t>
                      </a:r>
                      <a:endParaRPr lang="en-GB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41368"/>
            <a:ext cx="8381679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229600" cy="858837"/>
          </a:xfrm>
        </p:spPr>
        <p:txBody>
          <a:bodyPr/>
          <a:lstStyle/>
          <a:p>
            <a:pPr algn="l"/>
            <a:r>
              <a:rPr lang="en-GB" dirty="0" smtClean="0"/>
              <a:t>Activation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123728" y="764704"/>
            <a:ext cx="3900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FLUKA Simulation – 1 user cycle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454394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Options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229600" cy="4679950"/>
          </a:xfrm>
        </p:spPr>
        <p:txBody>
          <a:bodyPr/>
          <a:lstStyle/>
          <a:p>
            <a:r>
              <a:rPr lang="en-GB" sz="2800" dirty="0" smtClean="0"/>
              <a:t>Thicker absorber?</a:t>
            </a:r>
          </a:p>
          <a:p>
            <a:pPr lvl="1"/>
            <a:r>
              <a:rPr lang="en-GB" sz="2400" dirty="0" smtClean="0"/>
              <a:t>Outgassing</a:t>
            </a:r>
          </a:p>
          <a:p>
            <a:r>
              <a:rPr lang="en-GB" sz="2800" dirty="0" smtClean="0"/>
              <a:t>Aluminium vessels?</a:t>
            </a:r>
          </a:p>
          <a:p>
            <a:pPr lvl="1"/>
            <a:r>
              <a:rPr lang="en-GB" sz="2400" dirty="0" smtClean="0"/>
              <a:t>Activate magnet</a:t>
            </a:r>
          </a:p>
          <a:p>
            <a:r>
              <a:rPr lang="en-GB" sz="2800" dirty="0" smtClean="0"/>
              <a:t>Dump line?</a:t>
            </a:r>
          </a:p>
          <a:p>
            <a:pPr lvl="1"/>
            <a:r>
              <a:rPr lang="en-GB" sz="2400" dirty="0" smtClean="0"/>
              <a:t>New magnet</a:t>
            </a:r>
            <a:endParaRPr lang="en-GB" sz="2400" dirty="0"/>
          </a:p>
        </p:txBody>
      </p:sp>
      <p:pic>
        <p:nvPicPr>
          <p:cNvPr id="4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722" y="4003044"/>
            <a:ext cx="5889774" cy="266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39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" y="1125538"/>
            <a:ext cx="9052560" cy="4679950"/>
          </a:xfrm>
        </p:spPr>
        <p:txBody>
          <a:bodyPr/>
          <a:lstStyle/>
          <a:p>
            <a:r>
              <a:rPr lang="en-GB" sz="2800" dirty="0" smtClean="0"/>
              <a:t>70 MeV beamline operated well for 30+ years</a:t>
            </a:r>
          </a:p>
          <a:p>
            <a:r>
              <a:rPr lang="en-GB" sz="2800" dirty="0" smtClean="0"/>
              <a:t>Was aluminium, now 50% steel</a:t>
            </a:r>
          </a:p>
          <a:p>
            <a:r>
              <a:rPr lang="en-GB" sz="2800" dirty="0" smtClean="0"/>
              <a:t>Original rubber seals -&gt; aluminium</a:t>
            </a:r>
          </a:p>
          <a:p>
            <a:r>
              <a:rPr lang="en-GB" sz="2800" dirty="0" smtClean="0"/>
              <a:t>Explosion welded Al/SS vacuum vessels to be tested</a:t>
            </a:r>
          </a:p>
          <a:p>
            <a:r>
              <a:rPr lang="en-GB" sz="2800" dirty="0" smtClean="0"/>
              <a:t>In-vacuum beam absorbers used in dipoles</a:t>
            </a:r>
          </a:p>
          <a:p>
            <a:pPr lvl="1"/>
            <a:r>
              <a:rPr lang="en-GB" sz="2400" dirty="0" smtClean="0"/>
              <a:t>Significant residual activation</a:t>
            </a:r>
          </a:p>
          <a:p>
            <a:pPr lvl="1"/>
            <a:r>
              <a:rPr lang="en-GB" sz="2400" dirty="0" smtClean="0"/>
              <a:t>Upgrade plan to be decided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5510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" y="1341338"/>
            <a:ext cx="9052560" cy="4679950"/>
          </a:xfrm>
        </p:spPr>
        <p:txBody>
          <a:bodyPr/>
          <a:lstStyle/>
          <a:p>
            <a:r>
              <a:rPr lang="en-GB" sz="2800" dirty="0" smtClean="0"/>
              <a:t>Good vacuum especially important for ion beam transport due to stripping cross-sections</a:t>
            </a:r>
          </a:p>
          <a:p>
            <a:endParaRPr lang="en-GB" sz="2800" dirty="0" smtClean="0"/>
          </a:p>
          <a:p>
            <a:r>
              <a:rPr lang="en-GB" sz="2800" dirty="0" smtClean="0"/>
              <a:t>Need to balance material activation, reliability and maintenance needs to minimise staff dose</a:t>
            </a:r>
          </a:p>
          <a:p>
            <a:endParaRPr lang="en-GB" sz="2800" dirty="0" smtClean="0"/>
          </a:p>
          <a:p>
            <a:r>
              <a:rPr lang="en-GB" sz="2800" dirty="0" smtClean="0"/>
              <a:t>Long straight sections of H- beamline may need dump/absorber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8361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02211"/>
            <a:ext cx="8229600" cy="858837"/>
          </a:xfrm>
        </p:spPr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411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446856" y="265907"/>
            <a:ext cx="8229600" cy="858837"/>
          </a:xfrm>
        </p:spPr>
        <p:txBody>
          <a:bodyPr/>
          <a:lstStyle/>
          <a:p>
            <a:r>
              <a:rPr lang="en-GB" altLang="en-US" sz="4000" b="1" dirty="0" smtClean="0"/>
              <a:t>ISIS Spallation Neutron Source</a:t>
            </a:r>
            <a:br>
              <a:rPr lang="en-GB" altLang="en-US" sz="4000" b="1" dirty="0" smtClean="0"/>
            </a:br>
            <a:r>
              <a:rPr lang="en-GB" altLang="en-US" sz="3200" b="1" dirty="0" smtClean="0"/>
              <a:t>Rutherford Appleton Laboratory, UK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02769"/>
            <a:ext cx="7435533" cy="4978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 descr="http://www.oxcoll.com/images/uk_map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221088"/>
            <a:ext cx="2160587" cy="2624137"/>
          </a:xfrm>
          <a:prstGeom prst="rect">
            <a:avLst/>
          </a:prstGeom>
          <a:ln>
            <a:noFill/>
          </a:ln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788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smtClean="0"/>
              <a:t>ISIS</a:t>
            </a: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62103" y="1124974"/>
            <a:ext cx="6219794" cy="5476415"/>
          </a:xfr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229" y="2066727"/>
            <a:ext cx="3415316" cy="4081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109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altLang="en-US" b="1" dirty="0" smtClean="0"/>
              <a:t>ISIS</a:t>
            </a:r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03997" y="789319"/>
            <a:ext cx="5041529" cy="6024057"/>
          </a:xfrm>
          <a:noFill/>
        </p:spPr>
      </p:pic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179388" y="1412875"/>
            <a:ext cx="45720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Grande"/>
                <a:ea typeface="ヒラギノ角ゴ Pro W3"/>
                <a:cs typeface="ヒラギノ角ゴ Pro W3"/>
              </a:defRPr>
            </a:lvl9pPr>
          </a:lstStyle>
          <a:p>
            <a:r>
              <a:rPr lang="en-GB" altLang="en-US" sz="2000" dirty="0">
                <a:latin typeface="Calibri" pitchFamily="34" charset="0"/>
              </a:rPr>
              <a:t>Accelerators:</a:t>
            </a:r>
          </a:p>
          <a:p>
            <a:r>
              <a:rPr lang="pt-BR" altLang="en-US" sz="2000" dirty="0">
                <a:latin typeface="Calibri" pitchFamily="34" charset="0"/>
              </a:rPr>
              <a:t>RFQ: 665 keV H</a:t>
            </a:r>
            <a:r>
              <a:rPr lang="pt-BR" altLang="en-US" sz="2000" b="1" baseline="30000" dirty="0">
                <a:latin typeface="Calibri" pitchFamily="34" charset="0"/>
              </a:rPr>
              <a:t>-</a:t>
            </a:r>
          </a:p>
          <a:p>
            <a:r>
              <a:rPr lang="en-GB" altLang="en-US" sz="2000" dirty="0">
                <a:latin typeface="Calibri" pitchFamily="34" charset="0"/>
              </a:rPr>
              <a:t>Linac: 70 MeV H</a:t>
            </a:r>
            <a:r>
              <a:rPr lang="en-GB" altLang="en-US" sz="2000" b="1" baseline="30000" dirty="0">
                <a:latin typeface="Calibri" pitchFamily="34" charset="0"/>
              </a:rPr>
              <a:t>–</a:t>
            </a:r>
            <a:r>
              <a:rPr lang="en-GB" altLang="en-US" sz="2000" dirty="0">
                <a:latin typeface="Calibri" pitchFamily="34" charset="0"/>
              </a:rPr>
              <a:t>, 25 mA, 200 </a:t>
            </a:r>
            <a:r>
              <a:rPr lang="el-GR" altLang="en-US" sz="2000" dirty="0">
                <a:latin typeface="Calibri" pitchFamily="34" charset="0"/>
              </a:rPr>
              <a:t>μ</a:t>
            </a:r>
            <a:r>
              <a:rPr lang="en-GB" altLang="en-US" sz="2000" dirty="0">
                <a:latin typeface="Calibri" pitchFamily="34" charset="0"/>
              </a:rPr>
              <a:t>s, 50 </a:t>
            </a:r>
            <a:r>
              <a:rPr lang="en-GB" altLang="en-US" sz="2000" dirty="0" err="1">
                <a:latin typeface="Calibri" pitchFamily="34" charset="0"/>
              </a:rPr>
              <a:t>pps</a:t>
            </a:r>
            <a:r>
              <a:rPr lang="en-GB" altLang="en-US" sz="2000" dirty="0">
                <a:latin typeface="Calibri" pitchFamily="34" charset="0"/>
              </a:rPr>
              <a:t> </a:t>
            </a:r>
          </a:p>
          <a:p>
            <a:r>
              <a:rPr lang="en-GB" altLang="en-US" sz="2000" dirty="0">
                <a:latin typeface="Calibri" pitchFamily="34" charset="0"/>
              </a:rPr>
              <a:t>Synchrotron: 800 MeV proton, 50 Hz </a:t>
            </a:r>
          </a:p>
          <a:p>
            <a:r>
              <a:rPr lang="en-GB" altLang="en-US" sz="2000" dirty="0">
                <a:latin typeface="Calibri" pitchFamily="34" charset="0"/>
              </a:rPr>
              <a:t>h=2, 6 fundamental and 4 second harmonic  RF cavities</a:t>
            </a:r>
          </a:p>
          <a:p>
            <a:endParaRPr lang="en-GB" altLang="en-US" sz="2000" dirty="0">
              <a:latin typeface="Calibri" pitchFamily="34" charset="0"/>
            </a:endParaRPr>
          </a:p>
          <a:p>
            <a:r>
              <a:rPr lang="en-GB" altLang="en-US" sz="2000" dirty="0">
                <a:latin typeface="Calibri" pitchFamily="34" charset="0"/>
              </a:rPr>
              <a:t>Targets: </a:t>
            </a:r>
          </a:p>
          <a:p>
            <a:r>
              <a:rPr lang="en-GB" altLang="en-US" sz="2000" dirty="0">
                <a:latin typeface="Calibri" pitchFamily="34" charset="0"/>
              </a:rPr>
              <a:t>W (Ta coated) : Neutrons </a:t>
            </a:r>
          </a:p>
          <a:p>
            <a:r>
              <a:rPr lang="en-GB" altLang="en-US" sz="2000" dirty="0">
                <a:latin typeface="Calibri" pitchFamily="34" charset="0"/>
              </a:rPr>
              <a:t>Graphite  : Muons</a:t>
            </a:r>
          </a:p>
          <a:p>
            <a:endParaRPr lang="en-GB" altLang="en-US" sz="2000" dirty="0">
              <a:latin typeface="Calibri" pitchFamily="34" charset="0"/>
            </a:endParaRPr>
          </a:p>
          <a:p>
            <a:r>
              <a:rPr lang="en-GB" altLang="en-US" sz="2000" dirty="0">
                <a:latin typeface="Calibri" pitchFamily="34" charset="0"/>
              </a:rPr>
              <a:t>Instruments: </a:t>
            </a:r>
          </a:p>
          <a:p>
            <a:r>
              <a:rPr lang="en-GB" altLang="en-US" sz="2000" dirty="0">
                <a:latin typeface="Calibri" pitchFamily="34" charset="0"/>
              </a:rPr>
              <a:t>TS-1: 20 TS-2: 7 Muon: 6</a:t>
            </a:r>
          </a:p>
          <a:p>
            <a:endParaRPr lang="en-GB" altLang="en-US" sz="2000" dirty="0">
              <a:latin typeface="Calibri" pitchFamily="34" charset="0"/>
            </a:endParaRPr>
          </a:p>
          <a:p>
            <a:r>
              <a:rPr lang="en-GB" altLang="en-US" sz="2000" dirty="0">
                <a:latin typeface="Calibri" pitchFamily="34" charset="0"/>
              </a:rPr>
              <a:t>~£35M/year budget</a:t>
            </a:r>
          </a:p>
          <a:p>
            <a:r>
              <a:rPr lang="en-GB" altLang="en-US" sz="2000" dirty="0">
                <a:latin typeface="Calibri" pitchFamily="34" charset="0"/>
              </a:rPr>
              <a:t>~350 permanent staff </a:t>
            </a:r>
          </a:p>
        </p:txBody>
      </p:sp>
    </p:spTree>
    <p:extLst>
      <p:ext uri="{BB962C8B-B14F-4D97-AF65-F5344CB8AC3E}">
        <p14:creationId xmlns:p14="http://schemas.microsoft.com/office/powerpoint/2010/main" val="303680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 smtClean="0"/>
              <a:t>Injection Line – ‘HEDS’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 sz="2800" dirty="0" smtClean="0">
                <a:latin typeface="Calibri" pitchFamily="34" charset="0"/>
              </a:rPr>
              <a:t>70 MeV H</a:t>
            </a:r>
            <a:r>
              <a:rPr lang="en-GB" altLang="en-US" sz="2800" b="1" baseline="30000" dirty="0" smtClean="0">
                <a:latin typeface="Calibri" pitchFamily="34" charset="0"/>
              </a:rPr>
              <a:t>–</a:t>
            </a:r>
            <a:r>
              <a:rPr lang="en-GB" altLang="en-US" sz="2800" dirty="0" smtClean="0">
                <a:latin typeface="Calibri" pitchFamily="34" charset="0"/>
              </a:rPr>
              <a:t>, 25 mA, 200 </a:t>
            </a:r>
            <a:r>
              <a:rPr lang="el-GR" altLang="en-US" sz="2800" dirty="0" smtClean="0">
                <a:latin typeface="Calibri" pitchFamily="34" charset="0"/>
              </a:rPr>
              <a:t>μ</a:t>
            </a:r>
            <a:r>
              <a:rPr lang="en-GB" altLang="en-US" sz="2800" dirty="0" smtClean="0">
                <a:latin typeface="Calibri" pitchFamily="34" charset="0"/>
              </a:rPr>
              <a:t>s, 50 </a:t>
            </a:r>
            <a:r>
              <a:rPr lang="en-GB" altLang="en-US" sz="2800" dirty="0" err="1" smtClean="0">
                <a:latin typeface="Calibri" pitchFamily="34" charset="0"/>
              </a:rPr>
              <a:t>pps</a:t>
            </a:r>
            <a:endParaRPr lang="en-GB" altLang="en-US" sz="2800" dirty="0" smtClean="0">
              <a:latin typeface="Calibri" pitchFamily="34" charset="0"/>
            </a:endParaRPr>
          </a:p>
          <a:p>
            <a:pPr eaLnBrk="1" hangingPunct="1"/>
            <a:r>
              <a:rPr lang="en-GB" altLang="en-US" sz="2800" dirty="0" smtClean="0">
                <a:latin typeface="Calibri" pitchFamily="34" charset="0"/>
              </a:rPr>
              <a:t>52 m beamline</a:t>
            </a:r>
          </a:p>
          <a:p>
            <a:pPr eaLnBrk="1" hangingPunct="1"/>
            <a:r>
              <a:rPr lang="en-GB" altLang="en-US" sz="2800" dirty="0" smtClean="0">
                <a:latin typeface="Calibri" pitchFamily="34" charset="0"/>
              </a:rPr>
              <a:t>4-inch (~100mm) OD aluminium vacuum tube</a:t>
            </a:r>
            <a:endParaRPr lang="en-GB" altLang="en-US" sz="28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2"/>
          <a:stretch/>
        </p:blipFill>
        <p:spPr bwMode="auto">
          <a:xfrm>
            <a:off x="116419" y="2889184"/>
            <a:ext cx="8992085" cy="21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20546"/>
          <a:stretch/>
        </p:blipFill>
        <p:spPr>
          <a:xfrm>
            <a:off x="107504" y="4640684"/>
            <a:ext cx="6935127" cy="21006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Beamline Design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Design Pressure </a:t>
            </a:r>
          </a:p>
          <a:p>
            <a:pPr lvl="1"/>
            <a:r>
              <a:rPr lang="en-GB" dirty="0" smtClean="0"/>
              <a:t>5x10</a:t>
            </a:r>
            <a:r>
              <a:rPr lang="en-GB" baseline="30000" dirty="0" smtClean="0"/>
              <a:t>-7</a:t>
            </a:r>
            <a:r>
              <a:rPr lang="en-GB" dirty="0" smtClean="0"/>
              <a:t> mbar</a:t>
            </a:r>
          </a:p>
          <a:p>
            <a:r>
              <a:rPr lang="en-GB" dirty="0" smtClean="0"/>
              <a:t>Aluminium flight tubes</a:t>
            </a:r>
          </a:p>
          <a:p>
            <a:pPr lvl="1"/>
            <a:r>
              <a:rPr lang="en-GB" dirty="0" smtClean="0"/>
              <a:t>Low atomic number, low activation</a:t>
            </a:r>
          </a:p>
          <a:p>
            <a:pPr lvl="1"/>
            <a:r>
              <a:rPr lang="en-GB" dirty="0" smtClean="0"/>
              <a:t>Viton seals, increased maintenance</a:t>
            </a:r>
          </a:p>
          <a:p>
            <a:r>
              <a:rPr lang="en-GB" dirty="0" smtClean="0"/>
              <a:t>Graphite beam absorbers</a:t>
            </a:r>
          </a:p>
          <a:p>
            <a:pPr lvl="1"/>
            <a:r>
              <a:rPr lang="en-GB" dirty="0" smtClean="0"/>
              <a:t>Outer radii of main bending magnets</a:t>
            </a:r>
          </a:p>
          <a:p>
            <a:pPr lvl="1"/>
            <a:r>
              <a:rPr lang="en-GB" dirty="0" smtClean="0"/>
              <a:t>Collect partially stripped H</a:t>
            </a:r>
            <a:r>
              <a:rPr lang="en-GB" baseline="30000" dirty="0" smtClean="0"/>
              <a:t>0</a:t>
            </a:r>
            <a:endParaRPr lang="en-GB" baseline="30000" dirty="0"/>
          </a:p>
        </p:txBody>
      </p:sp>
    </p:spTree>
    <p:extLst>
      <p:ext uri="{BB962C8B-B14F-4D97-AF65-F5344CB8AC3E}">
        <p14:creationId xmlns:p14="http://schemas.microsoft.com/office/powerpoint/2010/main" val="374816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Vacuum Performance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" y="1197322"/>
            <a:ext cx="9052560" cy="4679950"/>
          </a:xfrm>
        </p:spPr>
        <p:txBody>
          <a:bodyPr/>
          <a:lstStyle/>
          <a:p>
            <a:r>
              <a:rPr lang="en-GB" sz="2800" dirty="0" smtClean="0"/>
              <a:t>Beamline volume ~500 litres</a:t>
            </a:r>
          </a:p>
          <a:p>
            <a:r>
              <a:rPr lang="en-GB" sz="2800" dirty="0" smtClean="0"/>
              <a:t>3 turbo pumps </a:t>
            </a:r>
            <a:r>
              <a:rPr lang="en-GB" sz="2000" dirty="0" smtClean="0"/>
              <a:t>(</a:t>
            </a:r>
            <a:r>
              <a:rPr lang="en-GB" sz="2000" dirty="0" err="1" smtClean="0"/>
              <a:t>Leybold</a:t>
            </a:r>
            <a:r>
              <a:rPr lang="en-GB" sz="2000" dirty="0" smtClean="0"/>
              <a:t> </a:t>
            </a:r>
            <a:r>
              <a:rPr lang="en-GB" sz="2000" dirty="0" err="1" smtClean="0"/>
              <a:t>TurboVac</a:t>
            </a:r>
            <a:r>
              <a:rPr lang="en-GB" sz="2000" dirty="0" smtClean="0"/>
              <a:t> 361)</a:t>
            </a:r>
          </a:p>
          <a:p>
            <a:pPr lvl="1"/>
            <a:r>
              <a:rPr lang="en-GB" sz="2400" dirty="0" smtClean="0"/>
              <a:t>Backed with scroll pumps </a:t>
            </a:r>
            <a:r>
              <a:rPr lang="en-GB" sz="1800" dirty="0" smtClean="0"/>
              <a:t>(Edwards nXDS10)</a:t>
            </a:r>
          </a:p>
          <a:p>
            <a:r>
              <a:rPr lang="en-GB" sz="2800" dirty="0" smtClean="0"/>
              <a:t>Vacuum gauges at each pump </a:t>
            </a:r>
          </a:p>
          <a:p>
            <a:pPr lvl="1"/>
            <a:r>
              <a:rPr lang="en-GB" sz="2400" dirty="0" smtClean="0"/>
              <a:t>Pfeiffer </a:t>
            </a:r>
            <a:r>
              <a:rPr lang="en-GB" sz="2400" dirty="0" err="1"/>
              <a:t>pirani</a:t>
            </a:r>
            <a:r>
              <a:rPr lang="en-GB" sz="2000" dirty="0"/>
              <a:t> (TPR010) and cold cathode penning (IKR050</a:t>
            </a:r>
            <a:r>
              <a:rPr lang="en-GB" sz="2000" dirty="0" smtClean="0"/>
              <a:t>)</a:t>
            </a:r>
          </a:p>
          <a:p>
            <a:r>
              <a:rPr lang="en-GB" sz="2800" dirty="0" smtClean="0"/>
              <a:t>Typical operating range:</a:t>
            </a:r>
          </a:p>
          <a:p>
            <a:pPr lvl="1"/>
            <a:r>
              <a:rPr lang="en-GB" sz="2400" dirty="0" smtClean="0"/>
              <a:t>1-&gt;10x10</a:t>
            </a:r>
            <a:r>
              <a:rPr lang="en-GB" sz="2400" baseline="30000" dirty="0" smtClean="0"/>
              <a:t>-7 </a:t>
            </a:r>
            <a:r>
              <a:rPr lang="en-GB" sz="2400" dirty="0" smtClean="0"/>
              <a:t>mbar</a:t>
            </a:r>
          </a:p>
          <a:p>
            <a:pPr lvl="1"/>
            <a:r>
              <a:rPr lang="en-GB" sz="2400" dirty="0" smtClean="0"/>
              <a:t>Up to 3x10</a:t>
            </a:r>
            <a:r>
              <a:rPr lang="en-GB" sz="2400" baseline="30000" dirty="0" smtClean="0"/>
              <a:t>-6</a:t>
            </a:r>
            <a:r>
              <a:rPr lang="en-GB" sz="2400" dirty="0" smtClean="0"/>
              <a:t> under leak conditions</a:t>
            </a:r>
          </a:p>
          <a:p>
            <a:pPr lvl="1"/>
            <a:r>
              <a:rPr lang="en-GB" sz="2400" dirty="0" smtClean="0"/>
              <a:t>Interlocks trip at 5x10</a:t>
            </a:r>
            <a:r>
              <a:rPr lang="en-GB" sz="2400" baseline="30000" dirty="0" smtClean="0"/>
              <a:t>-6</a:t>
            </a:r>
          </a:p>
          <a:p>
            <a:pPr lvl="1"/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57126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521309"/>
            <a:ext cx="4433757" cy="1053355"/>
          </a:xfrm>
          <a:prstGeom prst="rect">
            <a:avLst/>
          </a:prstGeom>
          <a:noFill/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Beam Losses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 bwMode="auto">
              <a:xfrm>
                <a:off x="457200" y="1496973"/>
                <a:ext cx="8229600" cy="45259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r>
                  <a:rPr lang="en-GB" kern="0" dirty="0" smtClean="0"/>
                  <a:t>Residual </a:t>
                </a:r>
                <a:r>
                  <a:rPr lang="en-GB" kern="0" dirty="0"/>
                  <a:t>Gas Stripping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 kern="0">
                        <a:latin typeface="Cambria Math"/>
                      </a:rPr>
                      <m:t>𝐿𝑜𝑠𝑠</m:t>
                    </m:r>
                    <m:r>
                      <a:rPr lang="en-GB" i="1" kern="0">
                        <a:latin typeface="Cambria Math"/>
                      </a:rPr>
                      <m:t>=</m:t>
                    </m:r>
                    <m:r>
                      <a:rPr lang="en-GB" i="1" kern="0">
                        <a:latin typeface="Cambria Math"/>
                      </a:rPr>
                      <m:t>𝜌</m:t>
                    </m:r>
                    <m:r>
                      <a:rPr lang="en-GB" i="1" kern="0">
                        <a:latin typeface="Cambria Math"/>
                      </a:rPr>
                      <m:t>.</m:t>
                    </m:r>
                    <m:r>
                      <a:rPr lang="en-GB" i="1" kern="0">
                        <a:latin typeface="Cambria Math"/>
                      </a:rPr>
                      <m:t>𝜎</m:t>
                    </m:r>
                    <m:r>
                      <a:rPr lang="en-GB" i="1" kern="0">
                        <a:latin typeface="Cambria Math"/>
                      </a:rPr>
                      <m:t>.</m:t>
                    </m:r>
                    <m:r>
                      <a:rPr lang="en-GB" i="1" kern="0">
                        <a:latin typeface="Cambria Math"/>
                      </a:rPr>
                      <m:t>𝜑</m:t>
                    </m:r>
                    <m:r>
                      <a:rPr lang="en-GB" i="1" kern="0">
                        <a:latin typeface="Cambria Math"/>
                      </a:rPr>
                      <m:t>.</m:t>
                    </m:r>
                    <m:r>
                      <a:rPr lang="en-GB" i="1" kern="0">
                        <a:latin typeface="Cambria Math"/>
                      </a:rPr>
                      <m:t>𝑙</m:t>
                    </m:r>
                  </m:oMath>
                </a14:m>
                <a:endParaRPr lang="en-GB" kern="0" dirty="0"/>
              </a:p>
              <a:p>
                <a:r>
                  <a:rPr lang="en-GB" kern="0" dirty="0" smtClean="0"/>
                  <a:t>Field </a:t>
                </a:r>
                <a:r>
                  <a:rPr lang="en-GB" kern="0" dirty="0"/>
                  <a:t>Stripping</a:t>
                </a:r>
                <a:endParaRPr lang="en-GB" kern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GB" b="0" i="1" kern="0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GB" i="1" kern="0">
                            <a:latin typeface="Cambria Math"/>
                          </a:rPr>
                        </m:ctrlPr>
                      </m:dPr>
                      <m:e>
                        <m:r>
                          <a:rPr lang="en-GB" b="0" i="1" kern="0">
                            <a:latin typeface="Cambria Math"/>
                          </a:rPr>
                          <m:t>𝑡</m:t>
                        </m:r>
                      </m:e>
                    </m:d>
                    <m:r>
                      <a:rPr lang="en-GB" b="0" i="1" ker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i="1" ker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ker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GB" b="0" i="1" kern="0">
                            <a:latin typeface="Cambria Math"/>
                          </a:rPr>
                          <m:t>−</m:t>
                        </m:r>
                        <m:r>
                          <a:rPr lang="en-GB" b="0" i="1" kern="0">
                            <a:latin typeface="Cambria Math"/>
                          </a:rPr>
                          <m:t>𝑡</m:t>
                        </m:r>
                        <m:r>
                          <a:rPr lang="en-GB" b="0" i="1" kern="0">
                            <a:latin typeface="Cambria Math"/>
                          </a:rPr>
                          <m:t>/(</m:t>
                        </m:r>
                        <m:r>
                          <a:rPr lang="en-GB" b="0" i="1" kern="0">
                            <a:latin typeface="Cambria Math"/>
                          </a:rPr>
                          <m:t>𝛾𝜏</m:t>
                        </m:r>
                        <m:r>
                          <a:rPr lang="en-GB" b="0" i="1" kern="0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en-GB" b="0" kern="0" smtClean="0">
                        <a:latin typeface="Cambria Math"/>
                      </a:rPr>
                      <m:t>     </m:t>
                    </m:r>
                    <m:r>
                      <a:rPr lang="en-GB" b="0" i="1" kern="0">
                        <a:latin typeface="Cambria Math"/>
                      </a:rPr>
                      <m:t>𝜏</m:t>
                    </m:r>
                    <m:r>
                      <a:rPr lang="en-GB" b="0" i="1" ker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GB" i="1" ker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i="1" ker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b="0" i="1" kern="0">
                                <a:latin typeface="Cambria Math"/>
                              </a:rPr>
                              <m:t>𝑎</m:t>
                            </m:r>
                          </m:num>
                          <m:den>
                            <m:r>
                              <a:rPr lang="en-GB" b="0" i="1" kern="0">
                                <a:latin typeface="Cambria Math"/>
                              </a:rPr>
                              <m:t>𝐸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GB" i="1" ker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kern="0">
                            <a:latin typeface="Cambria Math"/>
                          </a:rPr>
                          <m:t>𝑒</m:t>
                        </m:r>
                      </m:e>
                      <m:sup>
                        <m:d>
                          <m:dPr>
                            <m:ctrlPr>
                              <a:rPr lang="en-GB" i="1" ker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i="1" ker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GB" b="0" i="1" kern="0">
                                    <a:latin typeface="Cambria Math"/>
                                  </a:rPr>
                                  <m:t>𝑏</m:t>
                                </m:r>
                              </m:num>
                              <m:den>
                                <m:r>
                                  <a:rPr lang="en-GB" b="0" i="1" kern="0">
                                    <a:latin typeface="Cambria Math"/>
                                  </a:rPr>
                                  <m:t>𝐸</m:t>
                                </m:r>
                              </m:den>
                            </m:f>
                          </m:e>
                        </m:d>
                      </m:sup>
                    </m:sSup>
                  </m:oMath>
                </a14:m>
                <a:endParaRPr lang="en-GB" kern="0" dirty="0"/>
              </a:p>
              <a:p>
                <a:r>
                  <a:rPr lang="en-GB" kern="0" dirty="0" smtClean="0"/>
                  <a:t>Intrabeam Stripping</a:t>
                </a:r>
              </a:p>
              <a:p>
                <a:pPr lvl="1">
                  <a:spcBef>
                    <a:spcPts val="1800"/>
                  </a:spcBef>
                </a:pPr>
                <a:r>
                  <a:rPr lang="en-GB" kern="0" dirty="0" smtClean="0"/>
                  <a:t> </a:t>
                </a:r>
                <a:endParaRPr lang="en-GB" kern="0" dirty="0"/>
              </a:p>
              <a:p>
                <a:endParaRPr lang="en-GB" sz="1200" kern="0" dirty="0" smtClean="0"/>
              </a:p>
              <a:p>
                <a:endParaRPr lang="en-GB" kern="0" dirty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1496973"/>
                <a:ext cx="8229600" cy="4525963"/>
              </a:xfrm>
              <a:prstGeom prst="rect">
                <a:avLst/>
              </a:prstGeom>
              <a:blipFill rotWithShape="1">
                <a:blip r:embed="rId4"/>
                <a:stretch>
                  <a:fillRect l="-1704" t="-175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399355" y="1568981"/>
            <a:ext cx="144016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100 </a:t>
            </a:r>
            <a:r>
              <a:rPr lang="en-GB" sz="2400" b="1" dirty="0" err="1" smtClean="0"/>
              <a:t>mW</a:t>
            </a:r>
            <a:endParaRPr lang="en-GB" sz="2400" b="1" dirty="0" smtClean="0"/>
          </a:p>
          <a:p>
            <a:endParaRPr lang="en-GB" sz="2400" b="1" dirty="0" smtClean="0"/>
          </a:p>
          <a:p>
            <a:endParaRPr lang="en-GB" sz="2400" b="1" dirty="0"/>
          </a:p>
          <a:p>
            <a:r>
              <a:rPr lang="en-GB" sz="2400" b="1" dirty="0" smtClean="0"/>
              <a:t>5 </a:t>
            </a:r>
            <a:r>
              <a:rPr lang="en-GB" sz="2400" b="1" dirty="0" err="1" smtClean="0"/>
              <a:t>mW</a:t>
            </a:r>
            <a:endParaRPr lang="en-GB" sz="2400" b="1" dirty="0" smtClean="0"/>
          </a:p>
          <a:p>
            <a:endParaRPr lang="en-GB" sz="2400" b="1" dirty="0" smtClean="0"/>
          </a:p>
          <a:p>
            <a:endParaRPr lang="en-GB" sz="2400" b="1" dirty="0"/>
          </a:p>
          <a:p>
            <a:endParaRPr lang="en-GB" sz="2400" b="1" dirty="0" smtClean="0"/>
          </a:p>
          <a:p>
            <a:r>
              <a:rPr lang="en-GB" sz="2400" b="1" dirty="0" smtClean="0"/>
              <a:t>10 </a:t>
            </a:r>
            <a:r>
              <a:rPr lang="en-GB" sz="2400" b="1" dirty="0" err="1" smtClean="0"/>
              <a:t>μW</a:t>
            </a:r>
            <a:endParaRPr lang="en-GB" sz="2400" b="1" dirty="0" smtClean="0"/>
          </a:p>
          <a:p>
            <a:endParaRPr lang="en-GB" sz="2400" b="1" dirty="0" smtClean="0"/>
          </a:p>
          <a:p>
            <a:endParaRPr lang="en-GB" sz="2400" b="1" dirty="0"/>
          </a:p>
          <a:p>
            <a:endParaRPr lang="en-GB" sz="2400" b="1" dirty="0" smtClean="0"/>
          </a:p>
          <a:p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85297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2"/>
          <a:stretch/>
        </p:blipFill>
        <p:spPr bwMode="auto">
          <a:xfrm>
            <a:off x="789865" y="2656772"/>
            <a:ext cx="8174623" cy="1996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Stage 1 Upgrade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679950"/>
          </a:xfrm>
        </p:spPr>
        <p:txBody>
          <a:bodyPr/>
          <a:lstStyle/>
          <a:p>
            <a:r>
              <a:rPr lang="en-GB" sz="2400" dirty="0" smtClean="0"/>
              <a:t>Section in synchrotron hall replaced with steel vessels and diamond-edge aluminium seals in 2004</a:t>
            </a:r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 smtClean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 smtClean="0"/>
          </a:p>
          <a:p>
            <a:pPr marL="0" indent="0">
              <a:buNone/>
            </a:pPr>
            <a:endParaRPr lang="en-GB" sz="1600" dirty="0"/>
          </a:p>
          <a:p>
            <a:pPr marL="0" indent="0">
              <a:buNone/>
            </a:pPr>
            <a:endParaRPr lang="en-GB" sz="1600" dirty="0" smtClean="0"/>
          </a:p>
          <a:p>
            <a:r>
              <a:rPr lang="en-GB" sz="2400" dirty="0" smtClean="0"/>
              <a:t>Increased activation but potentially better vacuum, increased reliability and less maintenance.</a:t>
            </a:r>
          </a:p>
          <a:p>
            <a:endParaRPr lang="en-GB" sz="2400" dirty="0"/>
          </a:p>
          <a:p>
            <a:r>
              <a:rPr lang="en-GB" sz="2400" dirty="0" smtClean="0"/>
              <a:t>Success – no failures since installation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3573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IS Small Bottom Banner">
  <a:themeElements>
    <a:clrScheme name="ISIS Small Bottom Bann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SIS Small Bottom Banner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SIS Small Bottom Bann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SIS Small Bottom Bann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SIS Small Bottom Bann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66602</TotalTime>
  <Words>1655</Words>
  <Application>Microsoft Office PowerPoint</Application>
  <PresentationFormat>On-screen Show (4:3)</PresentationFormat>
  <Paragraphs>234</Paragraphs>
  <Slides>19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ISIS Small Bottom Banner</vt:lpstr>
      <vt:lpstr>The 70 MeV H- Transfer Line at ISIS</vt:lpstr>
      <vt:lpstr>ISIS Spallation Neutron Source Rutherford Appleton Laboratory, UK</vt:lpstr>
      <vt:lpstr>ISIS</vt:lpstr>
      <vt:lpstr>ISIS</vt:lpstr>
      <vt:lpstr>Injection Line – ‘HEDS’</vt:lpstr>
      <vt:lpstr>Beamline Design</vt:lpstr>
      <vt:lpstr>Vacuum Performance</vt:lpstr>
      <vt:lpstr>Beam Losses</vt:lpstr>
      <vt:lpstr>Stage 1 Upgrade</vt:lpstr>
      <vt:lpstr>Radiation Survey</vt:lpstr>
      <vt:lpstr>Next Upgrade</vt:lpstr>
      <vt:lpstr>Explosion Welded Flanges</vt:lpstr>
      <vt:lpstr>Molflow+ Simulation</vt:lpstr>
      <vt:lpstr>Beam Absorbers</vt:lpstr>
      <vt:lpstr>Activation</vt:lpstr>
      <vt:lpstr>Options</vt:lpstr>
      <vt:lpstr>Summary</vt:lpstr>
      <vt:lpstr>Conclusions</vt:lpstr>
      <vt:lpstr>Thank You</vt:lpstr>
    </vt:vector>
  </TitlesOfParts>
  <Company>CCLRC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Bryan Jones</dc:creator>
  <cp:lastModifiedBy>Bryan Jones</cp:lastModifiedBy>
  <cp:revision>94</cp:revision>
  <dcterms:created xsi:type="dcterms:W3CDTF">2007-04-16T13:36:05Z</dcterms:created>
  <dcterms:modified xsi:type="dcterms:W3CDTF">2017-03-08T19:23:27Z</dcterms:modified>
</cp:coreProperties>
</file>