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sldIdLst>
    <p:sldId id="257" r:id="rId4"/>
    <p:sldId id="352" r:id="rId5"/>
    <p:sldId id="353" r:id="rId6"/>
    <p:sldId id="354" r:id="rId7"/>
    <p:sldId id="355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9" r:id="rId16"/>
    <p:sldId id="368" r:id="rId17"/>
    <p:sldId id="370" r:id="rId1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00"/>
    <a:srgbClr val="66FFFF"/>
    <a:srgbClr val="FF00FF"/>
    <a:srgbClr val="66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5343" autoAdjust="0"/>
  </p:normalViewPr>
  <p:slideViewPr>
    <p:cSldViewPr>
      <p:cViewPr varScale="1">
        <p:scale>
          <a:sx n="88" d="100"/>
          <a:sy n="88" d="100"/>
        </p:scale>
        <p:origin x="1094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4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21C82-5235-4D6C-A554-02AA6D68D61C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61842-7E77-452E-A4BC-5976879DAF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1842-7E77-452E-A4BC-5976879DAFC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3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3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4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60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6388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04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7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51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00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7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1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1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3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6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6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56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8031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2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2610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99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468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267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214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4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0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921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389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78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21614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165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5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49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165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3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4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60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48814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5268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8193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835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3412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1757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90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35697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8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345457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49948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077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7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51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90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52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75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1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2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8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5471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601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4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62" y="6477000"/>
            <a:ext cx="72776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err="1" smtClean="0">
                <a:solidFill>
                  <a:srgbClr val="005B82"/>
                </a:solidFill>
              </a:rPr>
              <a:t>Oct</a:t>
            </a:r>
            <a:r>
              <a:rPr lang="de-DE" sz="1000" dirty="0" smtClean="0">
                <a:solidFill>
                  <a:srgbClr val="005B82"/>
                </a:solidFill>
              </a:rPr>
              <a:t> 20, 2016</a:t>
            </a:r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13" name="Picture 14" descr="PandaLogo1_we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258" y="142876"/>
            <a:ext cx="1549908" cy="36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5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Albrecht Gillitzer</a:t>
            </a:r>
          </a:p>
        </p:txBody>
      </p:sp>
    </p:spTree>
    <p:extLst>
      <p:ext uri="{BB962C8B-B14F-4D97-AF65-F5344CB8AC3E}">
        <p14:creationId xmlns:p14="http://schemas.microsoft.com/office/powerpoint/2010/main" val="427176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598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1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3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6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6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2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59" y="6477000"/>
            <a:ext cx="7710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May 16, 2016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3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Albrecht Gillitzer</a:t>
            </a:r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-6505"/>
            <a:ext cx="930115" cy="63458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428" y="22971"/>
            <a:ext cx="641236" cy="60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601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4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62" y="6477000"/>
            <a:ext cx="75661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err="1" smtClean="0">
                <a:solidFill>
                  <a:srgbClr val="005B82"/>
                </a:solidFill>
              </a:rPr>
              <a:t>Dec</a:t>
            </a:r>
            <a:r>
              <a:rPr lang="de-DE" sz="1000" baseline="0" dirty="0" smtClean="0">
                <a:solidFill>
                  <a:srgbClr val="005B82"/>
                </a:solidFill>
              </a:rPr>
              <a:t> 06</a:t>
            </a:r>
            <a:r>
              <a:rPr lang="de-DE" sz="1000" dirty="0" smtClean="0">
                <a:solidFill>
                  <a:srgbClr val="005B82"/>
                </a:solidFill>
              </a:rPr>
              <a:t>, 2016</a:t>
            </a:r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13" name="Picture 14" descr="PandaLogo1_we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258" y="142876"/>
            <a:ext cx="1549908" cy="36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5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Albrecht Gillitzer</a:t>
            </a:r>
          </a:p>
        </p:txBody>
      </p:sp>
    </p:spTree>
    <p:extLst>
      <p:ext uri="{BB962C8B-B14F-4D97-AF65-F5344CB8AC3E}">
        <p14:creationId xmlns:p14="http://schemas.microsoft.com/office/powerpoint/2010/main" val="47710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20" y="2405513"/>
            <a:ext cx="8479157" cy="1231106"/>
          </a:xfrm>
        </p:spPr>
        <p:txBody>
          <a:bodyPr/>
          <a:lstStyle/>
          <a:p>
            <a:r>
              <a:rPr lang="el-GR" sz="4000" dirty="0" smtClean="0">
                <a:latin typeface="Arial"/>
                <a:cs typeface="Arial"/>
              </a:rPr>
              <a:t>Ξ</a:t>
            </a:r>
            <a:r>
              <a:rPr lang="de-DE" sz="4000" dirty="0" smtClean="0">
                <a:latin typeface="Arial"/>
                <a:cs typeface="Arial"/>
              </a:rPr>
              <a:t> </a:t>
            </a:r>
            <a:r>
              <a:rPr lang="de-DE" sz="4000" dirty="0" err="1" smtClean="0">
                <a:latin typeface="Arial"/>
                <a:cs typeface="Arial"/>
              </a:rPr>
              <a:t>Spectroscopy</a:t>
            </a:r>
            <a:r>
              <a:rPr lang="de-DE" sz="4000" dirty="0" smtClean="0">
                <a:latin typeface="Arial"/>
                <a:cs typeface="Arial"/>
              </a:rPr>
              <a:t> </a:t>
            </a:r>
            <a:r>
              <a:rPr lang="de-DE" sz="4000" dirty="0" err="1" smtClean="0">
                <a:latin typeface="Arial"/>
                <a:cs typeface="Arial"/>
              </a:rPr>
              <a:t>and</a:t>
            </a:r>
            <a:r>
              <a:rPr lang="de-DE" sz="4000" dirty="0" smtClean="0">
                <a:latin typeface="Arial"/>
                <a:cs typeface="Arial"/>
              </a:rPr>
              <a:t> </a:t>
            </a:r>
            <a:r>
              <a:rPr lang="de-DE" sz="4000" dirty="0" err="1" smtClean="0">
                <a:latin typeface="Arial"/>
                <a:cs typeface="Arial"/>
              </a:rPr>
              <a:t>the</a:t>
            </a:r>
            <a:r>
              <a:rPr lang="de-DE" sz="4000" dirty="0" smtClean="0">
                <a:latin typeface="Arial"/>
                <a:cs typeface="Arial"/>
              </a:rPr>
              <a:t> PANDA ‚Start Setup‘</a:t>
            </a:r>
            <a:endParaRPr lang="en-US" sz="2400" baseline="30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2316" y="5505764"/>
            <a:ext cx="3729267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dirty="0" err="1" smtClean="0">
                <a:solidFill>
                  <a:srgbClr val="FFFFFF"/>
                </a:solidFill>
              </a:rPr>
              <a:t>Dec</a:t>
            </a:r>
            <a:r>
              <a:rPr lang="de-DE" dirty="0" smtClean="0">
                <a:solidFill>
                  <a:srgbClr val="FFFFFF"/>
                </a:solidFill>
              </a:rPr>
              <a:t> 6, 2016       </a:t>
            </a:r>
            <a:r>
              <a:rPr lang="de-DE" dirty="0">
                <a:solidFill>
                  <a:srgbClr val="FFFFFF"/>
                </a:solidFill>
              </a:rPr>
              <a:t>|  Albrecht </a:t>
            </a:r>
            <a:r>
              <a:rPr lang="de-DE" dirty="0" smtClean="0">
                <a:solidFill>
                  <a:srgbClr val="FFFFFF"/>
                </a:solidFill>
              </a:rPr>
              <a:t>Gillitzer</a:t>
            </a:r>
            <a:endParaRPr lang="de-DE" baseline="30000" dirty="0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04535" y="6021288"/>
            <a:ext cx="690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00"/>
                </a:solidFill>
              </a:rPr>
              <a:t>LIX PANDA Collaboration Meeting, GSI Darmstadt, 5-9 Dec 2016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325502" y="1877799"/>
            <a:ext cx="9452034" cy="4292763"/>
            <a:chOff x="325502" y="1877799"/>
            <a:chExt cx="9452034" cy="4292763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325502" y="1877799"/>
              <a:ext cx="2983230" cy="4292763"/>
              <a:chOff x="325502" y="1877799"/>
              <a:chExt cx="2983230" cy="4292763"/>
            </a:xfrm>
          </p:grpSpPr>
          <p:pic>
            <p:nvPicPr>
              <p:cNvPr id="3" name="Grafik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502" y="1877799"/>
                <a:ext cx="2983230" cy="2023110"/>
              </a:xfrm>
              <a:prstGeom prst="rect">
                <a:avLst/>
              </a:prstGeom>
            </p:spPr>
          </p:pic>
          <p:pic>
            <p:nvPicPr>
              <p:cNvPr id="12" name="Grafik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502" y="4147452"/>
                <a:ext cx="2983230" cy="2023110"/>
              </a:xfrm>
              <a:prstGeom prst="rect">
                <a:avLst/>
              </a:prstGeom>
            </p:spPr>
          </p:pic>
        </p:grpSp>
        <p:grpSp>
          <p:nvGrpSpPr>
            <p:cNvPr id="16" name="Gruppieren 15"/>
            <p:cNvGrpSpPr/>
            <p:nvPr/>
          </p:nvGrpSpPr>
          <p:grpSpPr>
            <a:xfrm>
              <a:off x="3559904" y="1877799"/>
              <a:ext cx="2983230" cy="4292763"/>
              <a:chOff x="3553083" y="1877799"/>
              <a:chExt cx="2983230" cy="4292763"/>
            </a:xfrm>
          </p:grpSpPr>
          <p:pic>
            <p:nvPicPr>
              <p:cNvPr id="10" name="Grafik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53083" y="1877799"/>
                <a:ext cx="2983230" cy="2023110"/>
              </a:xfrm>
              <a:prstGeom prst="rect">
                <a:avLst/>
              </a:prstGeom>
            </p:spPr>
          </p:pic>
          <p:pic>
            <p:nvPicPr>
              <p:cNvPr id="13" name="Grafik 1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53083" y="4147452"/>
                <a:ext cx="2983230" cy="2023110"/>
              </a:xfrm>
              <a:prstGeom prst="rect">
                <a:avLst/>
              </a:prstGeom>
            </p:spPr>
          </p:pic>
        </p:grpSp>
        <p:grpSp>
          <p:nvGrpSpPr>
            <p:cNvPr id="17" name="Gruppieren 16"/>
            <p:cNvGrpSpPr/>
            <p:nvPr/>
          </p:nvGrpSpPr>
          <p:grpSpPr>
            <a:xfrm>
              <a:off x="6794306" y="1877799"/>
              <a:ext cx="2983230" cy="4292763"/>
              <a:chOff x="6794306" y="1877799"/>
              <a:chExt cx="2983230" cy="4292763"/>
            </a:xfrm>
          </p:grpSpPr>
          <p:pic>
            <p:nvPicPr>
              <p:cNvPr id="11" name="Grafik 10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306" y="1877799"/>
                <a:ext cx="2983230" cy="2023110"/>
              </a:xfrm>
              <a:prstGeom prst="rect">
                <a:avLst/>
              </a:prstGeom>
            </p:spPr>
          </p:pic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306" y="4147452"/>
                <a:ext cx="2983230" cy="2023110"/>
              </a:xfrm>
              <a:prstGeom prst="rect">
                <a:avLst/>
              </a:prstGeom>
            </p:spPr>
          </p:pic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Radial Distribution at STT End Plane, Helix Tracks</a:t>
            </a:r>
            <a:endParaRPr lang="en-US" dirty="0"/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1280592" y="2073913"/>
            <a:ext cx="1" cy="162000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/>
          <p:cNvCxnSpPr/>
          <p:nvPr/>
        </p:nvCxnSpPr>
        <p:spPr bwMode="auto">
          <a:xfrm>
            <a:off x="4519101" y="2073913"/>
            <a:ext cx="1" cy="162000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r Verbinder 21"/>
          <p:cNvCxnSpPr/>
          <p:nvPr/>
        </p:nvCxnSpPr>
        <p:spPr bwMode="auto">
          <a:xfrm>
            <a:off x="7752057" y="2073913"/>
            <a:ext cx="1" cy="162000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/>
          <p:cNvCxnSpPr/>
          <p:nvPr/>
        </p:nvCxnSpPr>
        <p:spPr bwMode="auto">
          <a:xfrm>
            <a:off x="1280592" y="4349007"/>
            <a:ext cx="1" cy="162000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/>
          <p:nvPr/>
        </p:nvCxnSpPr>
        <p:spPr bwMode="auto">
          <a:xfrm>
            <a:off x="4519101" y="4349007"/>
            <a:ext cx="1" cy="162000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rader Verbinder 24"/>
          <p:cNvCxnSpPr/>
          <p:nvPr/>
        </p:nvCxnSpPr>
        <p:spPr bwMode="auto">
          <a:xfrm>
            <a:off x="7752057" y="4349007"/>
            <a:ext cx="1" cy="162000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692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16" y="1493168"/>
            <a:ext cx="6629400" cy="4495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smtClean="0"/>
              <a:t>R</a:t>
            </a:r>
            <a:r>
              <a:rPr lang="de-DE" baseline="-25000" dirty="0" smtClean="0"/>
              <a:t>STT</a:t>
            </a:r>
            <a:r>
              <a:rPr lang="de-DE" dirty="0" smtClean="0"/>
              <a:t> </a:t>
            </a:r>
            <a:r>
              <a:rPr lang="de-DE" dirty="0"/>
              <a:t>&gt; </a:t>
            </a:r>
            <a:r>
              <a:rPr lang="de-DE" dirty="0" smtClean="0"/>
              <a:t>331 || (R</a:t>
            </a:r>
            <a:r>
              <a:rPr lang="de-DE" baseline="-25000" dirty="0" smtClean="0"/>
              <a:t>MVD-70</a:t>
            </a:r>
            <a:r>
              <a:rPr lang="de-DE" dirty="0" smtClean="0"/>
              <a:t> &gt; 10) &amp;&amp; (R</a:t>
            </a:r>
            <a:r>
              <a:rPr lang="de-DE" baseline="-25000" dirty="0" smtClean="0"/>
              <a:t>STT</a:t>
            </a:r>
            <a:r>
              <a:rPr lang="de-DE" dirty="0" smtClean="0"/>
              <a:t> &gt; 190)</a:t>
            </a:r>
            <a:endParaRPr lang="en-US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347936" y="4904656"/>
            <a:ext cx="4513830" cy="493023"/>
            <a:chOff x="1347936" y="5229200"/>
            <a:chExt cx="4513830" cy="493023"/>
          </a:xfrm>
        </p:grpSpPr>
        <p:sp>
          <p:nvSpPr>
            <p:cNvPr id="6" name="Textfeld 5"/>
            <p:cNvSpPr txBox="1"/>
            <p:nvPr/>
          </p:nvSpPr>
          <p:spPr>
            <a:xfrm>
              <a:off x="2644080" y="5434328"/>
              <a:ext cx="2180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b="1" dirty="0" smtClean="0">
                  <a:solidFill>
                    <a:srgbClr val="C00000"/>
                  </a:solidFill>
                </a:rPr>
                <a:t>K</a:t>
              </a:r>
              <a:r>
                <a:rPr lang="de-DE" b="1" baseline="30000" dirty="0" smtClean="0">
                  <a:solidFill>
                    <a:srgbClr val="C00000"/>
                  </a:solidFill>
                </a:rPr>
                <a:t>-</a:t>
              </a:r>
              <a:endParaRPr lang="en-US" b="1" baseline="30000" dirty="0">
                <a:solidFill>
                  <a:srgbClr val="C00000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303727" y="5434328"/>
              <a:ext cx="227626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b="1" dirty="0" smtClean="0">
                  <a:solidFill>
                    <a:srgbClr val="C00000"/>
                  </a:solidFill>
                </a:rPr>
                <a:t>π</a:t>
              </a:r>
              <a:r>
                <a:rPr lang="de-DE" b="1" baseline="30000" dirty="0" smtClean="0">
                  <a:solidFill>
                    <a:srgbClr val="C00000"/>
                  </a:solidFill>
                </a:rPr>
                <a:t>-</a:t>
              </a:r>
              <a:endParaRPr lang="en-US" b="1" baseline="30000" dirty="0">
                <a:solidFill>
                  <a:srgbClr val="C00000"/>
                </a:solidFill>
              </a:endParaRPr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3945146" y="5434328"/>
              <a:ext cx="266098" cy="276999"/>
              <a:chOff x="6393160" y="637818"/>
              <a:chExt cx="266098" cy="276999"/>
            </a:xfrm>
          </p:grpSpPr>
          <p:sp>
            <p:nvSpPr>
              <p:cNvPr id="5" name="Textfeld 4"/>
              <p:cNvSpPr txBox="1"/>
              <p:nvPr/>
            </p:nvSpPr>
            <p:spPr>
              <a:xfrm>
                <a:off x="6393160" y="637818"/>
                <a:ext cx="2660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b="1" dirty="0" smtClean="0">
                    <a:solidFill>
                      <a:srgbClr val="C00000"/>
                    </a:solidFill>
                  </a:rPr>
                  <a:t>π</a:t>
                </a:r>
                <a:r>
                  <a:rPr lang="de-DE" b="1" baseline="30000" dirty="0" smtClean="0">
                    <a:solidFill>
                      <a:srgbClr val="C00000"/>
                    </a:solidFill>
                  </a:rPr>
                  <a:t>+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" name="Textfeld 8"/>
              <p:cNvSpPr txBox="1"/>
              <p:nvPr/>
            </p:nvSpPr>
            <p:spPr>
              <a:xfrm>
                <a:off x="6572688" y="724054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baseline="-25000" dirty="0" smtClean="0">
                    <a:solidFill>
                      <a:srgbClr val="C00000"/>
                    </a:solidFill>
                  </a:rPr>
                  <a:t>1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3" name="Gruppieren 12"/>
            <p:cNvGrpSpPr/>
            <p:nvPr/>
          </p:nvGrpSpPr>
          <p:grpSpPr>
            <a:xfrm>
              <a:off x="4608667" y="5434328"/>
              <a:ext cx="266098" cy="276999"/>
              <a:chOff x="7185248" y="876454"/>
              <a:chExt cx="266098" cy="276999"/>
            </a:xfrm>
          </p:grpSpPr>
          <p:sp>
            <p:nvSpPr>
              <p:cNvPr id="10" name="Textfeld 9"/>
              <p:cNvSpPr txBox="1"/>
              <p:nvPr/>
            </p:nvSpPr>
            <p:spPr>
              <a:xfrm>
                <a:off x="7185248" y="876454"/>
                <a:ext cx="2660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b="1" dirty="0" smtClean="0">
                    <a:solidFill>
                      <a:srgbClr val="C00000"/>
                    </a:solidFill>
                  </a:rPr>
                  <a:t>π</a:t>
                </a:r>
                <a:r>
                  <a:rPr lang="de-DE" b="1" baseline="30000" dirty="0" smtClean="0">
                    <a:solidFill>
                      <a:srgbClr val="C00000"/>
                    </a:solidFill>
                  </a:rPr>
                  <a:t>+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>
                <a:off x="7364776" y="962690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baseline="-25000" dirty="0" smtClean="0">
                    <a:solidFill>
                      <a:srgbClr val="C00000"/>
                    </a:solidFill>
                  </a:rPr>
                  <a:t>2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4" name="Textfeld 13"/>
            <p:cNvSpPr txBox="1"/>
            <p:nvPr/>
          </p:nvSpPr>
          <p:spPr>
            <a:xfrm>
              <a:off x="1347936" y="5434328"/>
              <a:ext cx="14106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b="1" dirty="0" smtClean="0">
                  <a:solidFill>
                    <a:srgbClr val="C00000"/>
                  </a:solidFill>
                </a:rPr>
                <a:t>p</a:t>
              </a:r>
              <a:endParaRPr lang="en-US" b="1" baseline="30000" dirty="0">
                <a:solidFill>
                  <a:srgbClr val="C00000"/>
                </a:solidFill>
              </a:endParaRPr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2013764" y="5229200"/>
              <a:ext cx="141064" cy="482127"/>
              <a:chOff x="8495357" y="4914534"/>
              <a:chExt cx="141064" cy="482127"/>
            </a:xfrm>
          </p:grpSpPr>
          <p:sp>
            <p:nvSpPr>
              <p:cNvPr id="15" name="Textfeld 14"/>
              <p:cNvSpPr txBox="1"/>
              <p:nvPr/>
            </p:nvSpPr>
            <p:spPr>
              <a:xfrm>
                <a:off x="8495357" y="5119662"/>
                <a:ext cx="1410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C00000"/>
                    </a:solidFill>
                  </a:rPr>
                  <a:t>p</a:t>
                </a:r>
                <a:endParaRPr lang="en-US" b="1" baseline="30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8501769" y="4914534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C00000"/>
                    </a:solidFill>
                  </a:rPr>
                  <a:t>_</a:t>
                </a:r>
                <a:endParaRPr lang="en-US" b="1" baseline="300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3" name="Textfeld 22"/>
            <p:cNvSpPr txBox="1"/>
            <p:nvPr/>
          </p:nvSpPr>
          <p:spPr>
            <a:xfrm>
              <a:off x="5605286" y="5445224"/>
              <a:ext cx="25648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all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elle 2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897216" y="2240360"/>
              <a:ext cx="2376000" cy="31680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8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 smtClean="0"/>
                            <a:t>particle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 smtClean="0"/>
                            <a:t>F</a:t>
                          </a:r>
                          <a:r>
                            <a:rPr lang="de-DE" baseline="-25000" dirty="0" err="1" smtClean="0"/>
                            <a:t>acc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0.334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0.184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0.778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0.518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 smtClean="0">
                                            <a:latin typeface="Cambria Math"/>
                                            <a:ea typeface="Cambria Math"/>
                                          </a:rPr>
                                          <m:t>𝜋</m:t>
                                        </m:r>
                                      </m:e>
                                      <m:sup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0.738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 smtClean="0">
                                            <a:latin typeface="Cambria Math"/>
                                            <a:ea typeface="Cambria Math"/>
                                          </a:rPr>
                                          <m:t>𝜋</m:t>
                                        </m:r>
                                      </m:e>
                                      <m:sup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0.376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all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0.008</a:t>
                          </a:r>
                          <a:endParaRPr lang="en-US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el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5796696"/>
                  </p:ext>
                </p:extLst>
              </p:nvPr>
            </p:nvGraphicFramePr>
            <p:xfrm>
              <a:off x="6897216" y="2240360"/>
              <a:ext cx="2376000" cy="31680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8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 smtClean="0"/>
                            <a:t>particle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 smtClean="0"/>
                            <a:t>F</a:t>
                          </a:r>
                          <a:r>
                            <a:rPr lang="de-DE" baseline="-25000" dirty="0" err="1" smtClean="0"/>
                            <a:t>acc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107692" r="-101531" b="-6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0.334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207692" r="-101531" b="-5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0.184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303030" r="-101531" b="-4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0.778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409231" r="-101531" b="-3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0.518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509231" r="-101531" b="-2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0.738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609231" r="-101531" b="-1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0.376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all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0.008</a:t>
                          </a:r>
                          <a:endParaRPr lang="en-US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Textfeld 20"/>
          <p:cNvSpPr txBox="1"/>
          <p:nvPr/>
        </p:nvSpPr>
        <p:spPr>
          <a:xfrm>
            <a:off x="848544" y="5949280"/>
            <a:ext cx="864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 smtClean="0">
                <a:solidFill>
                  <a:srgbClr val="000000"/>
                </a:solidFill>
              </a:rPr>
              <a:t>i.e.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hitting</a:t>
            </a:r>
            <a:r>
              <a:rPr lang="de-DE" dirty="0" smtClean="0">
                <a:solidFill>
                  <a:srgbClr val="000000"/>
                </a:solidFill>
              </a:rPr>
              <a:t> STT </a:t>
            </a:r>
            <a:r>
              <a:rPr lang="de-DE" dirty="0" err="1" smtClean="0">
                <a:solidFill>
                  <a:srgbClr val="000000"/>
                </a:solidFill>
              </a:rPr>
              <a:t>stereo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layers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b="1" i="1" dirty="0" err="1" smtClean="0">
                <a:solidFill>
                  <a:srgbClr val="000000"/>
                </a:solidFill>
              </a:rPr>
              <a:t>or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hitting</a:t>
            </a:r>
            <a:r>
              <a:rPr lang="de-DE" dirty="0" smtClean="0">
                <a:solidFill>
                  <a:srgbClr val="000000"/>
                </a:solidFill>
              </a:rPr>
              <a:t> 2nd-last MVD </a:t>
            </a:r>
            <a:r>
              <a:rPr lang="de-DE" dirty="0" err="1" smtClean="0">
                <a:solidFill>
                  <a:srgbClr val="000000"/>
                </a:solidFill>
              </a:rPr>
              <a:t>disc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b="1" i="1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STT 2 double </a:t>
            </a:r>
            <a:r>
              <a:rPr lang="de-DE" dirty="0" err="1" smtClean="0">
                <a:solidFill>
                  <a:srgbClr val="000000"/>
                </a:solidFill>
              </a:rPr>
              <a:t>layers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765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714" y="2592315"/>
            <a:ext cx="4640580" cy="420719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24" y="2592315"/>
            <a:ext cx="4640580" cy="4207193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auto">
          <a:xfrm>
            <a:off x="9057456" y="0"/>
            <a:ext cx="848544" cy="62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4664968" y="6381328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Effect</a:t>
            </a:r>
            <a:r>
              <a:rPr lang="de-DE" dirty="0" smtClean="0"/>
              <a:t> on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baseline="30000" dirty="0" smtClean="0">
                <a:latin typeface="Arial"/>
                <a:cs typeface="Arial"/>
              </a:rPr>
              <a:t>+</a:t>
            </a:r>
            <a:r>
              <a:rPr lang="el-GR" dirty="0" smtClean="0">
                <a:latin typeface="Arial"/>
                <a:cs typeface="Arial"/>
              </a:rPr>
              <a:t>Λ</a:t>
            </a:r>
            <a:r>
              <a:rPr lang="de-DE" dirty="0" smtClean="0">
                <a:latin typeface="Arial"/>
                <a:cs typeface="Arial"/>
              </a:rPr>
              <a:t>K</a:t>
            </a:r>
            <a:r>
              <a:rPr lang="de-DE" baseline="30000" dirty="0" smtClean="0">
                <a:latin typeface="Arial"/>
                <a:cs typeface="Arial"/>
              </a:rPr>
              <a:t>-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/>
              <a:t>Dalitz</a:t>
            </a:r>
            <a:r>
              <a:rPr lang="de-DE" dirty="0" smtClean="0"/>
              <a:t> Plot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208" y="51068"/>
            <a:ext cx="2784348" cy="2488311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/>
        </p:nvSpPr>
        <p:spPr bwMode="auto">
          <a:xfrm>
            <a:off x="2234452" y="445480"/>
            <a:ext cx="1859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kern="0" dirty="0" smtClean="0"/>
              <a:t>_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759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err="1" smtClean="0"/>
              <a:t>Acceptence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Target </a:t>
            </a:r>
            <a:r>
              <a:rPr lang="de-DE" dirty="0" err="1" smtClean="0"/>
              <a:t>Spectrometer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719138" y="1700808"/>
            <a:ext cx="681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xy</a:t>
            </a:r>
            <a:r>
              <a:rPr lang="de-DE" sz="2000" dirty="0" smtClean="0"/>
              <a:t> </a:t>
            </a:r>
            <a:r>
              <a:rPr lang="de-DE" sz="2000" dirty="0" err="1" smtClean="0"/>
              <a:t>hit</a:t>
            </a:r>
            <a:r>
              <a:rPr lang="de-DE" sz="2000" dirty="0" smtClean="0"/>
              <a:t> </a:t>
            </a:r>
            <a:r>
              <a:rPr lang="de-DE" sz="2000" dirty="0" err="1" smtClean="0"/>
              <a:t>distribution</a:t>
            </a:r>
            <a:r>
              <a:rPr lang="de-DE" sz="2000" dirty="0" smtClean="0"/>
              <a:t> on Target </a:t>
            </a:r>
            <a:r>
              <a:rPr lang="de-DE" sz="2000" dirty="0" err="1" smtClean="0"/>
              <a:t>Spectrometer</a:t>
            </a:r>
            <a:r>
              <a:rPr lang="de-DE" sz="2000" dirty="0" smtClean="0"/>
              <a:t> </a:t>
            </a:r>
            <a:r>
              <a:rPr lang="de-DE" sz="2000" dirty="0" err="1" smtClean="0"/>
              <a:t>forward</a:t>
            </a:r>
            <a:r>
              <a:rPr lang="de-DE" sz="2000" dirty="0" smtClean="0"/>
              <a:t> end </a:t>
            </a:r>
            <a:r>
              <a:rPr lang="de-DE" sz="2000" dirty="0" err="1" smtClean="0"/>
              <a:t>cap</a:t>
            </a:r>
            <a:r>
              <a:rPr lang="de-DE" sz="2000" dirty="0" smtClean="0"/>
              <a:t>:</a:t>
            </a:r>
            <a:endParaRPr lang="en-US" sz="2000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76424" y="2592315"/>
            <a:ext cx="9393870" cy="4220528"/>
            <a:chOff x="276424" y="2592315"/>
            <a:chExt cx="9393870" cy="4220528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714" y="2592315"/>
              <a:ext cx="4640580" cy="4220528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424" y="2598983"/>
              <a:ext cx="4640580" cy="4207193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 bwMode="auto">
            <a:xfrm>
              <a:off x="4664968" y="638132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8801492" y="6552475"/>
              <a:ext cx="504056" cy="24703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4088904" y="6557634"/>
              <a:ext cx="504056" cy="24703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5744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16" y="1628800"/>
            <a:ext cx="6629400" cy="4495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err="1" smtClean="0"/>
              <a:t>XY</a:t>
            </a:r>
            <a:r>
              <a:rPr lang="de-DE" baseline="-25000" dirty="0" err="1" smtClean="0"/>
              <a:t>FwdEndCap</a:t>
            </a:r>
            <a:r>
              <a:rPr lang="de-DE" dirty="0" smtClean="0"/>
              <a:t> </a:t>
            </a:r>
            <a:r>
              <a:rPr lang="de-DE" dirty="0" err="1" smtClean="0"/>
              <a:t>inside</a:t>
            </a:r>
            <a:r>
              <a:rPr lang="de-DE" dirty="0" smtClean="0"/>
              <a:t> TS </a:t>
            </a:r>
            <a:r>
              <a:rPr lang="de-DE" dirty="0" err="1" smtClean="0"/>
              <a:t>acceptance</a:t>
            </a:r>
            <a:endParaRPr lang="en-US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347936" y="5088350"/>
            <a:ext cx="4513830" cy="493023"/>
            <a:chOff x="1347936" y="5229200"/>
            <a:chExt cx="4513830" cy="493023"/>
          </a:xfrm>
        </p:grpSpPr>
        <p:sp>
          <p:nvSpPr>
            <p:cNvPr id="6" name="Textfeld 5"/>
            <p:cNvSpPr txBox="1"/>
            <p:nvPr/>
          </p:nvSpPr>
          <p:spPr>
            <a:xfrm>
              <a:off x="2644080" y="5434328"/>
              <a:ext cx="2180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b="1" dirty="0" smtClean="0">
                  <a:solidFill>
                    <a:srgbClr val="C00000"/>
                  </a:solidFill>
                </a:rPr>
                <a:t>K</a:t>
              </a:r>
              <a:r>
                <a:rPr lang="de-DE" b="1" baseline="30000" dirty="0" smtClean="0">
                  <a:solidFill>
                    <a:srgbClr val="C00000"/>
                  </a:solidFill>
                </a:rPr>
                <a:t>-</a:t>
              </a:r>
              <a:endParaRPr lang="en-US" b="1" baseline="30000" dirty="0">
                <a:solidFill>
                  <a:srgbClr val="C00000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303727" y="5434328"/>
              <a:ext cx="227626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b="1" dirty="0" smtClean="0">
                  <a:solidFill>
                    <a:srgbClr val="C00000"/>
                  </a:solidFill>
                </a:rPr>
                <a:t>π</a:t>
              </a:r>
              <a:r>
                <a:rPr lang="de-DE" b="1" baseline="30000" dirty="0" smtClean="0">
                  <a:solidFill>
                    <a:srgbClr val="C00000"/>
                  </a:solidFill>
                </a:rPr>
                <a:t>-</a:t>
              </a:r>
              <a:endParaRPr lang="en-US" b="1" baseline="30000" dirty="0">
                <a:solidFill>
                  <a:srgbClr val="C00000"/>
                </a:solidFill>
              </a:endParaRPr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3945146" y="5434328"/>
              <a:ext cx="266098" cy="276999"/>
              <a:chOff x="6393160" y="637818"/>
              <a:chExt cx="266098" cy="276999"/>
            </a:xfrm>
          </p:grpSpPr>
          <p:sp>
            <p:nvSpPr>
              <p:cNvPr id="5" name="Textfeld 4"/>
              <p:cNvSpPr txBox="1"/>
              <p:nvPr/>
            </p:nvSpPr>
            <p:spPr>
              <a:xfrm>
                <a:off x="6393160" y="637818"/>
                <a:ext cx="2660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b="1" dirty="0" smtClean="0">
                    <a:solidFill>
                      <a:srgbClr val="C00000"/>
                    </a:solidFill>
                  </a:rPr>
                  <a:t>π</a:t>
                </a:r>
                <a:r>
                  <a:rPr lang="de-DE" b="1" baseline="30000" dirty="0" smtClean="0">
                    <a:solidFill>
                      <a:srgbClr val="C00000"/>
                    </a:solidFill>
                  </a:rPr>
                  <a:t>+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" name="Textfeld 8"/>
              <p:cNvSpPr txBox="1"/>
              <p:nvPr/>
            </p:nvSpPr>
            <p:spPr>
              <a:xfrm>
                <a:off x="6572688" y="724054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baseline="-25000" dirty="0" smtClean="0">
                    <a:solidFill>
                      <a:srgbClr val="C00000"/>
                    </a:solidFill>
                  </a:rPr>
                  <a:t>1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3" name="Gruppieren 12"/>
            <p:cNvGrpSpPr/>
            <p:nvPr/>
          </p:nvGrpSpPr>
          <p:grpSpPr>
            <a:xfrm>
              <a:off x="4608667" y="5434328"/>
              <a:ext cx="266098" cy="276999"/>
              <a:chOff x="7185248" y="876454"/>
              <a:chExt cx="266098" cy="276999"/>
            </a:xfrm>
          </p:grpSpPr>
          <p:sp>
            <p:nvSpPr>
              <p:cNvPr id="10" name="Textfeld 9"/>
              <p:cNvSpPr txBox="1"/>
              <p:nvPr/>
            </p:nvSpPr>
            <p:spPr>
              <a:xfrm>
                <a:off x="7185248" y="876454"/>
                <a:ext cx="2660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b="1" dirty="0" smtClean="0">
                    <a:solidFill>
                      <a:srgbClr val="C00000"/>
                    </a:solidFill>
                  </a:rPr>
                  <a:t>π</a:t>
                </a:r>
                <a:r>
                  <a:rPr lang="de-DE" b="1" baseline="30000" dirty="0" smtClean="0">
                    <a:solidFill>
                      <a:srgbClr val="C00000"/>
                    </a:solidFill>
                  </a:rPr>
                  <a:t>+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>
                <a:off x="7364776" y="962690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baseline="-25000" dirty="0" smtClean="0">
                    <a:solidFill>
                      <a:srgbClr val="C00000"/>
                    </a:solidFill>
                  </a:rPr>
                  <a:t>2</a:t>
                </a:r>
                <a:endParaRPr lang="en-US" b="1" baseline="-250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4" name="Textfeld 13"/>
            <p:cNvSpPr txBox="1"/>
            <p:nvPr/>
          </p:nvSpPr>
          <p:spPr>
            <a:xfrm>
              <a:off x="1347936" y="5434328"/>
              <a:ext cx="14106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b="1" dirty="0" smtClean="0">
                  <a:solidFill>
                    <a:srgbClr val="C00000"/>
                  </a:solidFill>
                </a:rPr>
                <a:t>p</a:t>
              </a:r>
              <a:endParaRPr lang="en-US" b="1" baseline="30000" dirty="0">
                <a:solidFill>
                  <a:srgbClr val="C00000"/>
                </a:solidFill>
              </a:endParaRPr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2013764" y="5229200"/>
              <a:ext cx="141064" cy="482127"/>
              <a:chOff x="8495357" y="4914534"/>
              <a:chExt cx="141064" cy="482127"/>
            </a:xfrm>
          </p:grpSpPr>
          <p:sp>
            <p:nvSpPr>
              <p:cNvPr id="15" name="Textfeld 14"/>
              <p:cNvSpPr txBox="1"/>
              <p:nvPr/>
            </p:nvSpPr>
            <p:spPr>
              <a:xfrm>
                <a:off x="8495357" y="5119662"/>
                <a:ext cx="1410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C00000"/>
                    </a:solidFill>
                  </a:rPr>
                  <a:t>p</a:t>
                </a:r>
                <a:endParaRPr lang="en-US" b="1" baseline="30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8501769" y="4914534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C00000"/>
                    </a:solidFill>
                  </a:rPr>
                  <a:t>_</a:t>
                </a:r>
                <a:endParaRPr lang="en-US" b="1" baseline="300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3" name="Textfeld 22"/>
            <p:cNvSpPr txBox="1"/>
            <p:nvPr/>
          </p:nvSpPr>
          <p:spPr>
            <a:xfrm>
              <a:off x="5605286" y="5445224"/>
              <a:ext cx="25648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all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5" name="Tabel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3473537"/>
                  </p:ext>
                </p:extLst>
              </p:nvPr>
            </p:nvGraphicFramePr>
            <p:xfrm>
              <a:off x="6897216" y="2380509"/>
              <a:ext cx="2376000" cy="31680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8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 smtClean="0"/>
                            <a:t>particle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 smtClean="0"/>
                            <a:t>F</a:t>
                          </a:r>
                          <a:r>
                            <a:rPr lang="de-DE" baseline="-25000" dirty="0" err="1" smtClean="0"/>
                            <a:t>acc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0.719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0.678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0.816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0.231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 smtClean="0">
                                            <a:latin typeface="Cambria Math"/>
                                            <a:ea typeface="Cambria Math"/>
                                          </a:rPr>
                                          <m:t>𝜋</m:t>
                                        </m:r>
                                      </m:e>
                                      <m:sup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0.440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 smtClean="0">
                                            <a:latin typeface="Cambria Math"/>
                                            <a:ea typeface="Cambria Math"/>
                                          </a:rPr>
                                          <m:t>𝜋</m:t>
                                        </m:r>
                                      </m:e>
                                      <m:sup>
                                        <m:r>
                                          <a:rPr lang="de-DE" b="0" i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0.230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all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0.007</a:t>
                          </a:r>
                          <a:endParaRPr lang="en-US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5" name="Tabel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3473537"/>
                  </p:ext>
                </p:extLst>
              </p:nvPr>
            </p:nvGraphicFramePr>
            <p:xfrm>
              <a:off x="6897216" y="2380509"/>
              <a:ext cx="2376000" cy="31680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8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 smtClean="0"/>
                            <a:t>particle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 smtClean="0"/>
                            <a:t>F</a:t>
                          </a:r>
                          <a:r>
                            <a:rPr lang="de-DE" baseline="-25000" dirty="0" err="1" smtClean="0"/>
                            <a:t>acc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107692" r="-101531" b="-6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0.719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207692" r="-101531" b="-5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0.678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303030" r="-101531" b="-4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0.816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409231" r="-101531" b="-3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0.231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509231" r="-101531" b="-2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0.440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0" t="-609231" r="-101531" b="-1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0.230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all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0.007</a:t>
                          </a:r>
                          <a:endParaRPr lang="en-US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6199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905000"/>
            <a:ext cx="8420100" cy="3631763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Hyperon </a:t>
            </a:r>
            <a:r>
              <a:rPr lang="de-DE" dirty="0" err="1" smtClean="0"/>
              <a:t>spectroscopy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topic</a:t>
            </a:r>
            <a:r>
              <a:rPr lang="de-DE" dirty="0" smtClean="0"/>
              <a:t> in </a:t>
            </a:r>
            <a:r>
              <a:rPr lang="de-DE" dirty="0" err="1" smtClean="0"/>
              <a:t>hadron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deserves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PANDA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ideal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comprehensive</a:t>
            </a:r>
            <a:r>
              <a:rPr lang="de-DE" dirty="0" smtClean="0"/>
              <a:t>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and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</a:t>
            </a:r>
            <a:r>
              <a:rPr lang="de-DE" dirty="0"/>
              <a:t> </a:t>
            </a:r>
            <a:r>
              <a:rPr lang="de-DE" dirty="0" err="1" smtClean="0"/>
              <a:t>spectroscopy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A large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pursued</a:t>
            </a:r>
            <a:r>
              <a:rPr lang="de-DE" dirty="0" smtClean="0"/>
              <a:t> at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luminosity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de-DE" b="1" dirty="0" err="1" smtClean="0">
                <a:solidFill>
                  <a:srgbClr val="FF0000"/>
                </a:solidFill>
              </a:rPr>
              <a:t>However</a:t>
            </a:r>
            <a:r>
              <a:rPr lang="de-DE" b="1" dirty="0" smtClean="0">
                <a:solidFill>
                  <a:srgbClr val="FF0000"/>
                </a:solidFill>
              </a:rPr>
              <a:t>: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GEM </a:t>
            </a:r>
            <a:r>
              <a:rPr lang="de-DE" dirty="0" err="1" smtClean="0"/>
              <a:t>detector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FTS,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detector</a:t>
            </a:r>
            <a:r>
              <a:rPr lang="de-DE" dirty="0" smtClean="0"/>
              <a:t> </a:t>
            </a:r>
            <a:r>
              <a:rPr lang="de-DE" i="1" dirty="0" err="1" smtClean="0"/>
              <a:t>behind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dipole</a:t>
            </a:r>
            <a:r>
              <a:rPr lang="de-DE" dirty="0"/>
              <a:t>,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5307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/>
          <p:cNvSpPr/>
          <p:nvPr/>
        </p:nvSpPr>
        <p:spPr bwMode="auto">
          <a:xfrm>
            <a:off x="7385724" y="6287422"/>
            <a:ext cx="2520280" cy="560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512" y="785794"/>
            <a:ext cx="2577629" cy="400110"/>
          </a:xfrm>
        </p:spPr>
        <p:txBody>
          <a:bodyPr wrap="none"/>
          <a:lstStyle/>
          <a:p>
            <a:r>
              <a:rPr lang="de-DE" dirty="0" smtClean="0"/>
              <a:t>Open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0512" y="1708353"/>
            <a:ext cx="4565352" cy="2800767"/>
          </a:xfr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resonances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masses</a:t>
            </a:r>
            <a:r>
              <a:rPr lang="de-DE" dirty="0" smtClean="0"/>
              <a:t>, </a:t>
            </a: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Relevant </a:t>
            </a:r>
            <a:r>
              <a:rPr lang="de-DE" dirty="0" err="1"/>
              <a:t>d</a:t>
            </a:r>
            <a:r>
              <a:rPr lang="de-DE" dirty="0" err="1" smtClean="0"/>
              <a:t>egrees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freedom</a:t>
            </a:r>
            <a:r>
              <a:rPr lang="de-DE" dirty="0" smtClean="0"/>
              <a:t>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3-quark?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quark-</a:t>
            </a:r>
            <a:r>
              <a:rPr lang="de-DE" dirty="0" err="1" smtClean="0"/>
              <a:t>diquark</a:t>
            </a:r>
            <a:r>
              <a:rPr lang="de-DE" dirty="0" smtClean="0"/>
              <a:t>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meson</a:t>
            </a:r>
            <a:r>
              <a:rPr lang="de-DE" dirty="0" smtClean="0"/>
              <a:t>-baryon </a:t>
            </a:r>
            <a:r>
              <a:rPr lang="de-DE" dirty="0" err="1" smtClean="0"/>
              <a:t>dynamics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712" y="793619"/>
            <a:ext cx="3566620" cy="2419357"/>
          </a:xfrm>
          <a:prstGeom prst="rect">
            <a:avLst/>
          </a:prstGeom>
        </p:spPr>
      </p:pic>
      <p:pic>
        <p:nvPicPr>
          <p:cNvPr id="14" name="Grafik 13" descr="talk-Krusche_Q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9940" y="3501008"/>
            <a:ext cx="3563580" cy="292583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028" y="6539741"/>
            <a:ext cx="3835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from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RPP 2014 / QM: S. </a:t>
            </a:r>
            <a:r>
              <a:rPr kumimoji="0" lang="de-D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Capstick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W. Roberts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5" name="Gruppieren 14"/>
          <p:cNvGrpSpPr>
            <a:grpSpLocks noChangeAspect="1"/>
          </p:cNvGrpSpPr>
          <p:nvPr/>
        </p:nvGrpSpPr>
        <p:grpSpPr>
          <a:xfrm>
            <a:off x="654224" y="4962872"/>
            <a:ext cx="914400" cy="914400"/>
            <a:chOff x="3728864" y="764704"/>
            <a:chExt cx="1828800" cy="1828800"/>
          </a:xfrm>
        </p:grpSpPr>
        <p:sp>
          <p:nvSpPr>
            <p:cNvPr id="16" name="Ellipse 15"/>
            <p:cNvSpPr>
              <a:spLocks noChangeAspect="1"/>
            </p:cNvSpPr>
            <p:nvPr/>
          </p:nvSpPr>
          <p:spPr bwMode="auto">
            <a:xfrm>
              <a:off x="3728864" y="764704"/>
              <a:ext cx="1828800" cy="1828800"/>
            </a:xfrm>
            <a:prstGeom prst="ellips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V="1">
              <a:off x="4170331" y="1675408"/>
              <a:ext cx="478632" cy="276328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17"/>
            <p:cNvCxnSpPr/>
            <p:nvPr/>
          </p:nvCxnSpPr>
          <p:spPr bwMode="auto">
            <a:xfrm>
              <a:off x="4643264" y="1679104"/>
              <a:ext cx="474376" cy="272632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4643264" y="1121919"/>
              <a:ext cx="5699" cy="557185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Ellipse 19"/>
            <p:cNvSpPr>
              <a:spLocks noChangeAspect="1"/>
            </p:cNvSpPr>
            <p:nvPr/>
          </p:nvSpPr>
          <p:spPr bwMode="auto">
            <a:xfrm>
              <a:off x="4054541" y="1835946"/>
              <a:ext cx="231581" cy="231581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endParaRPr>
            </a:p>
          </p:txBody>
        </p:sp>
        <p:sp>
          <p:nvSpPr>
            <p:cNvPr id="21" name="Ellipse 20"/>
            <p:cNvSpPr>
              <a:spLocks noChangeAspect="1"/>
            </p:cNvSpPr>
            <p:nvPr/>
          </p:nvSpPr>
          <p:spPr bwMode="auto">
            <a:xfrm>
              <a:off x="5001850" y="1835946"/>
              <a:ext cx="231581" cy="231581"/>
            </a:xfrm>
            <a:prstGeom prst="ellipse">
              <a:avLst/>
            </a:prstGeom>
            <a:solidFill>
              <a:srgbClr val="0000FF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endParaRPr>
            </a:p>
          </p:txBody>
        </p:sp>
        <p:sp>
          <p:nvSpPr>
            <p:cNvPr id="22" name="Ellipse 21"/>
            <p:cNvSpPr>
              <a:spLocks noChangeAspect="1"/>
            </p:cNvSpPr>
            <p:nvPr/>
          </p:nvSpPr>
          <p:spPr bwMode="auto">
            <a:xfrm>
              <a:off x="4533173" y="1006129"/>
              <a:ext cx="231581" cy="231581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endParaRPr>
            </a:p>
          </p:txBody>
        </p:sp>
      </p:grpSp>
      <p:grpSp>
        <p:nvGrpSpPr>
          <p:cNvPr id="23" name="Gruppieren 22"/>
          <p:cNvGrpSpPr>
            <a:grpSpLocks noChangeAspect="1"/>
          </p:cNvGrpSpPr>
          <p:nvPr/>
        </p:nvGrpSpPr>
        <p:grpSpPr>
          <a:xfrm rot="-1200000">
            <a:off x="2321297" y="4962872"/>
            <a:ext cx="914400" cy="914400"/>
            <a:chOff x="632520" y="3861048"/>
            <a:chExt cx="1828800" cy="1828800"/>
          </a:xfrm>
        </p:grpSpPr>
        <p:sp>
          <p:nvSpPr>
            <p:cNvPr id="24" name="Ellipse 23"/>
            <p:cNvSpPr>
              <a:spLocks noChangeAspect="1"/>
            </p:cNvSpPr>
            <p:nvPr/>
          </p:nvSpPr>
          <p:spPr bwMode="auto">
            <a:xfrm>
              <a:off x="632520" y="3861048"/>
              <a:ext cx="1828800" cy="1828800"/>
            </a:xfrm>
            <a:prstGeom prst="ellips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endParaRPr>
            </a:p>
          </p:txBody>
        </p:sp>
        <p:grpSp>
          <p:nvGrpSpPr>
            <p:cNvPr id="25" name="Gruppieren 24"/>
            <p:cNvGrpSpPr/>
            <p:nvPr/>
          </p:nvGrpSpPr>
          <p:grpSpPr>
            <a:xfrm>
              <a:off x="1014648" y="4293096"/>
              <a:ext cx="1058032" cy="835530"/>
              <a:chOff x="958197" y="4328341"/>
              <a:chExt cx="1058032" cy="835530"/>
            </a:xfrm>
          </p:grpSpPr>
          <p:cxnSp>
            <p:nvCxnSpPr>
              <p:cNvPr id="26" name="Gerade Verbindung 25"/>
              <p:cNvCxnSpPr>
                <a:cxnSpLocks noChangeAspect="1"/>
              </p:cNvCxnSpPr>
              <p:nvPr/>
            </p:nvCxnSpPr>
            <p:spPr bwMode="auto">
              <a:xfrm>
                <a:off x="1672561" y="4437114"/>
                <a:ext cx="226623" cy="40148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/>
            </p:nvCxnSpPr>
            <p:spPr bwMode="auto">
              <a:xfrm flipV="1">
                <a:off x="1073987" y="4637854"/>
                <a:ext cx="716360" cy="410226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8" name="Ellipse 27"/>
              <p:cNvSpPr>
                <a:spLocks noChangeAspect="1"/>
              </p:cNvSpPr>
              <p:nvPr/>
            </p:nvSpPr>
            <p:spPr bwMode="auto">
              <a:xfrm>
                <a:off x="958197" y="4932290"/>
                <a:ext cx="231581" cy="231581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/>
                </a:endParaRPr>
              </a:p>
            </p:txBody>
          </p:sp>
          <p:sp>
            <p:nvSpPr>
              <p:cNvPr id="29" name="Ellipse 28"/>
              <p:cNvSpPr>
                <a:spLocks noChangeAspect="1"/>
              </p:cNvSpPr>
              <p:nvPr/>
            </p:nvSpPr>
            <p:spPr bwMode="auto">
              <a:xfrm>
                <a:off x="1553067" y="4328341"/>
                <a:ext cx="231581" cy="231581"/>
              </a:xfrm>
              <a:prstGeom prst="ellips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/>
                </a:endParaRPr>
              </a:p>
            </p:txBody>
          </p:sp>
          <p:sp>
            <p:nvSpPr>
              <p:cNvPr id="30" name="Ellipse 29"/>
              <p:cNvSpPr>
                <a:spLocks noChangeAspect="1"/>
              </p:cNvSpPr>
              <p:nvPr/>
            </p:nvSpPr>
            <p:spPr bwMode="auto">
              <a:xfrm>
                <a:off x="1784648" y="4725144"/>
                <a:ext cx="231581" cy="231581"/>
              </a:xfrm>
              <a:prstGeom prst="ellipse">
                <a:avLst/>
              </a:prstGeom>
              <a:solidFill>
                <a:srgbClr val="0000FF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31" name="Gruppieren 30"/>
          <p:cNvGrpSpPr/>
          <p:nvPr/>
        </p:nvGrpSpPr>
        <p:grpSpPr>
          <a:xfrm rot="-2700000">
            <a:off x="3941602" y="4962872"/>
            <a:ext cx="1738300" cy="914400"/>
            <a:chOff x="3881264" y="3663807"/>
            <a:chExt cx="1738300" cy="914400"/>
          </a:xfrm>
        </p:grpSpPr>
        <p:grpSp>
          <p:nvGrpSpPr>
            <p:cNvPr id="32" name="Gruppieren 31"/>
            <p:cNvGrpSpPr/>
            <p:nvPr/>
          </p:nvGrpSpPr>
          <p:grpSpPr>
            <a:xfrm>
              <a:off x="3881264" y="3663807"/>
              <a:ext cx="914400" cy="914400"/>
              <a:chOff x="3881264" y="3688432"/>
              <a:chExt cx="1828800" cy="1828800"/>
            </a:xfrm>
          </p:grpSpPr>
          <p:sp>
            <p:nvSpPr>
              <p:cNvPr id="37" name="Ellipse 36"/>
              <p:cNvSpPr>
                <a:spLocks noChangeAspect="1"/>
              </p:cNvSpPr>
              <p:nvPr/>
            </p:nvSpPr>
            <p:spPr bwMode="auto">
              <a:xfrm>
                <a:off x="3881264" y="3688432"/>
                <a:ext cx="1828800" cy="18288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/>
                </a:endParaRPr>
              </a:p>
            </p:txBody>
          </p:sp>
          <p:cxnSp>
            <p:nvCxnSpPr>
              <p:cNvPr id="38" name="Gerade Verbindung 37"/>
              <p:cNvCxnSpPr/>
              <p:nvPr/>
            </p:nvCxnSpPr>
            <p:spPr bwMode="auto">
              <a:xfrm flipV="1">
                <a:off x="4322731" y="4599136"/>
                <a:ext cx="478632" cy="276328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Gerade Verbindung 38"/>
              <p:cNvCxnSpPr/>
              <p:nvPr/>
            </p:nvCxnSpPr>
            <p:spPr bwMode="auto">
              <a:xfrm>
                <a:off x="4795664" y="4602832"/>
                <a:ext cx="474376" cy="272632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Gerade Verbindung 39"/>
              <p:cNvCxnSpPr/>
              <p:nvPr/>
            </p:nvCxnSpPr>
            <p:spPr bwMode="auto">
              <a:xfrm>
                <a:off x="4795664" y="4045647"/>
                <a:ext cx="5699" cy="557185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Ellipse 40"/>
              <p:cNvSpPr>
                <a:spLocks noChangeAspect="1"/>
              </p:cNvSpPr>
              <p:nvPr/>
            </p:nvSpPr>
            <p:spPr bwMode="auto">
              <a:xfrm>
                <a:off x="4206941" y="4759674"/>
                <a:ext cx="231581" cy="231581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/>
                </a:endParaRPr>
              </a:p>
            </p:txBody>
          </p:sp>
          <p:sp>
            <p:nvSpPr>
              <p:cNvPr id="42" name="Ellipse 41"/>
              <p:cNvSpPr>
                <a:spLocks noChangeAspect="1"/>
              </p:cNvSpPr>
              <p:nvPr/>
            </p:nvSpPr>
            <p:spPr bwMode="auto">
              <a:xfrm>
                <a:off x="5154250" y="4759674"/>
                <a:ext cx="231581" cy="231581"/>
              </a:xfrm>
              <a:prstGeom prst="ellipse">
                <a:avLst/>
              </a:prstGeom>
              <a:solidFill>
                <a:srgbClr val="0000FF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/>
                </a:endParaRPr>
              </a:p>
            </p:txBody>
          </p:sp>
          <p:sp>
            <p:nvSpPr>
              <p:cNvPr id="43" name="Ellipse 42"/>
              <p:cNvSpPr>
                <a:spLocks noChangeAspect="1"/>
              </p:cNvSpPr>
              <p:nvPr/>
            </p:nvSpPr>
            <p:spPr bwMode="auto">
              <a:xfrm>
                <a:off x="4685573" y="3929857"/>
                <a:ext cx="231581" cy="231581"/>
              </a:xfrm>
              <a:prstGeom prst="ellips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/>
                </a:endParaRPr>
              </a:p>
            </p:txBody>
          </p:sp>
        </p:grpSp>
        <p:sp>
          <p:nvSpPr>
            <p:cNvPr id="33" name="Ellipse 32"/>
            <p:cNvSpPr>
              <a:spLocks noChangeAspect="1"/>
            </p:cNvSpPr>
            <p:nvPr/>
          </p:nvSpPr>
          <p:spPr bwMode="auto">
            <a:xfrm>
              <a:off x="4705164" y="3663807"/>
              <a:ext cx="914400" cy="914400"/>
            </a:xfrm>
            <a:prstGeom prst="ellips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endParaRPr>
            </a:p>
          </p:txBody>
        </p:sp>
        <p:cxnSp>
          <p:nvCxnSpPr>
            <p:cNvPr id="34" name="Gerade Verbindung 33"/>
            <p:cNvCxnSpPr>
              <a:stCxn id="35" idx="4"/>
              <a:endCxn id="36" idx="0"/>
            </p:cNvCxnSpPr>
            <p:nvPr/>
          </p:nvCxnSpPr>
          <p:spPr bwMode="auto">
            <a:xfrm flipH="1" flipV="1">
              <a:off x="5054352" y="4116616"/>
              <a:ext cx="216024" cy="2994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Ellipse 34"/>
            <p:cNvSpPr>
              <a:spLocks noChangeAspect="1"/>
            </p:cNvSpPr>
            <p:nvPr/>
          </p:nvSpPr>
          <p:spPr bwMode="auto">
            <a:xfrm rot="5400000">
              <a:off x="5270376" y="4061714"/>
              <a:ext cx="115791" cy="115791"/>
            </a:xfrm>
            <a:prstGeom prst="ellipse">
              <a:avLst/>
            </a:prstGeom>
            <a:solidFill>
              <a:srgbClr val="7030A0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endParaRPr>
            </a:p>
          </p:txBody>
        </p:sp>
        <p:sp>
          <p:nvSpPr>
            <p:cNvPr id="36" name="Ellipse 35"/>
            <p:cNvSpPr>
              <a:spLocks noChangeAspect="1"/>
            </p:cNvSpPr>
            <p:nvPr/>
          </p:nvSpPr>
          <p:spPr bwMode="auto">
            <a:xfrm rot="5400000">
              <a:off x="4950140" y="4064510"/>
              <a:ext cx="104212" cy="104212"/>
            </a:xfrm>
            <a:prstGeom prst="ellipse">
              <a:avLst/>
            </a:prstGeom>
            <a:solidFill>
              <a:schemeClr val="bg1"/>
            </a:solidFill>
            <a:ln w="317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248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Strange Partners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905000"/>
            <a:ext cx="6754142" cy="321626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dirty="0" err="1" smtClean="0"/>
              <a:t>Approximate</a:t>
            </a:r>
            <a:r>
              <a:rPr lang="de-DE" dirty="0" smtClean="0"/>
              <a:t> SU(3) </a:t>
            </a:r>
            <a:r>
              <a:rPr lang="de-DE" dirty="0" err="1" smtClean="0"/>
              <a:t>flavor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N* &amp; 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states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have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partners</a:t>
            </a:r>
            <a:r>
              <a:rPr lang="de-DE" dirty="0" smtClean="0">
                <a:latin typeface="Arial"/>
                <a:cs typeface="Arial"/>
              </a:rPr>
              <a:t> in </a:t>
            </a:r>
            <a:r>
              <a:rPr lang="de-DE" dirty="0" err="1" smtClean="0">
                <a:latin typeface="Arial"/>
                <a:cs typeface="Arial"/>
              </a:rPr>
              <a:t>the</a:t>
            </a:r>
            <a:r>
              <a:rPr lang="de-DE" dirty="0" smtClean="0">
                <a:latin typeface="Arial"/>
                <a:cs typeface="Arial"/>
              </a:rPr>
              <a:t> strange </a:t>
            </a:r>
            <a:r>
              <a:rPr lang="de-DE" dirty="0" err="1" smtClean="0">
                <a:latin typeface="Arial"/>
                <a:cs typeface="Arial"/>
              </a:rPr>
              <a:t>sector</a:t>
            </a:r>
            <a:endParaRPr lang="de-DE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Arial"/>
                <a:cs typeface="Arial"/>
              </a:rPr>
              <a:t>focus</a:t>
            </a:r>
            <a:r>
              <a:rPr lang="de-DE" dirty="0" smtClean="0">
                <a:latin typeface="Arial"/>
                <a:cs typeface="Arial"/>
              </a:rPr>
              <a:t> on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and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/>
                <a:cs typeface="Arial"/>
              </a:rPr>
              <a:t>Ξ: as many states as N* &amp; 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together</a:t>
            </a:r>
            <a:r>
              <a:rPr lang="de-DE" baseline="30000" dirty="0" smtClean="0">
                <a:latin typeface="Arial"/>
                <a:cs typeface="Arial"/>
              </a:rPr>
              <a:t> (1)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latin typeface="Arial"/>
                <a:cs typeface="Arial"/>
              </a:rPr>
              <a:t>Ω</a:t>
            </a:r>
            <a:r>
              <a:rPr lang="de-DE" dirty="0" smtClean="0">
                <a:latin typeface="Arial"/>
                <a:cs typeface="Arial"/>
              </a:rPr>
              <a:t>: </a:t>
            </a:r>
            <a:r>
              <a:rPr lang="de-DE" dirty="0" err="1" smtClean="0">
                <a:latin typeface="Arial"/>
                <a:cs typeface="Arial"/>
              </a:rPr>
              <a:t>as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many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states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as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Δ</a:t>
            </a:r>
            <a:endParaRPr lang="de-DE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Arial"/>
                <a:cs typeface="Arial"/>
              </a:rPr>
              <a:t>scrutinize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our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understanding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of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the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baryon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excitation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pattern</a:t>
            </a:r>
            <a:endParaRPr lang="de-DE" dirty="0" smtClean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7" r="290"/>
          <a:stretch/>
        </p:blipFill>
        <p:spPr>
          <a:xfrm>
            <a:off x="7401272" y="3682090"/>
            <a:ext cx="2268639" cy="205116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0393"/>
          <a:stretch/>
        </p:blipFill>
        <p:spPr>
          <a:xfrm>
            <a:off x="7382811" y="1233818"/>
            <a:ext cx="2322717" cy="205116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920552" y="5589240"/>
            <a:ext cx="3600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(1) 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case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SU(3)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symmetry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!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91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auto">
          <a:xfrm>
            <a:off x="2360712" y="6237312"/>
            <a:ext cx="2880320" cy="560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Quark Model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dirty="0" smtClean="0">
                <a:latin typeface="Arial"/>
                <a:cs typeface="Arial"/>
              </a:rPr>
              <a:t> &amp; </a:t>
            </a:r>
            <a:r>
              <a:rPr lang="el-GR" dirty="0" smtClean="0">
                <a:latin typeface="Arial"/>
                <a:cs typeface="Arial"/>
              </a:rPr>
              <a:t>Ω</a:t>
            </a:r>
            <a:endParaRPr lang="en-US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984" y="116632"/>
            <a:ext cx="4912208" cy="3277853"/>
          </a:xfr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437" y="3429000"/>
            <a:ext cx="4912208" cy="3305283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470761" y="5877272"/>
            <a:ext cx="3266215" cy="3231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Löring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15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et al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., EPJA 10 (2001) 447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19138" y="1556792"/>
            <a:ext cx="380181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charset="2"/>
              <a:buChar char="§"/>
              <a:defRPr sz="2200" i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r>
              <a:rPr kumimoji="0" lang="el-G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Ξ</a:t>
            </a:r>
            <a:r>
              <a:rPr kumimoji="0" lang="de-DE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9EE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any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states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predicted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below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 GeV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9EE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ompare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1/2</a:t>
            </a:r>
            <a:r>
              <a:rPr kumimoji="0" lang="de-DE" sz="2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1/2</a:t>
            </a:r>
            <a:r>
              <a:rPr kumimoji="0" lang="de-DE" sz="2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excitation</a:t>
            </a:r>
            <a:endParaRPr kumimoji="0" lang="de-DE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r>
              <a:rPr kumimoji="0" lang="de-DE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Ω: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9EE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several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states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predicted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between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 GeV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 GeV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9EE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compare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3/2</a:t>
            </a:r>
            <a:r>
              <a:rPr kumimoji="0" lang="de-DE" sz="2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3/2</a:t>
            </a:r>
            <a:r>
              <a:rPr kumimoji="0" lang="de-DE" sz="2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excitation</a:t>
            </a:r>
            <a:endParaRPr kumimoji="0" lang="de-DE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201472" y="5909681"/>
            <a:ext cx="357790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Ω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9212693" y="2564904"/>
            <a:ext cx="335348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Ξ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00472" y="6346195"/>
            <a:ext cx="4611134" cy="3231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s.a.:  M. Pervin, W. Roberts, PRC 77 (2008) 025202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266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smtClean="0"/>
              <a:t>Most Promising:  Study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Resonances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719138" y="1628800"/>
                <a:ext cx="8420100" cy="2308324"/>
              </a:xfrm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very </a:t>
                </a:r>
                <a:r>
                  <a:rPr lang="de-DE" dirty="0" err="1" smtClean="0"/>
                  <a:t>little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known</a:t>
                </a:r>
                <a:r>
                  <a:rPr lang="de-DE" dirty="0" smtClean="0"/>
                  <a:t>  </a:t>
                </a:r>
                <a:r>
                  <a:rPr lang="de-DE" dirty="0" smtClean="0">
                    <a:sym typeface="Wingdings" panose="05000000000000000000" pitchFamily="2" charset="2"/>
                  </a:rPr>
                  <a:t> 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rather</a:t>
                </a:r>
                <a:r>
                  <a:rPr lang="de-DE" dirty="0" smtClean="0">
                    <a:sym typeface="Wingdings" panose="05000000000000000000" pitchFamily="2" charset="2"/>
                  </a:rPr>
                  <a:t> high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cross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section</a:t>
                </a:r>
                <a:endParaRPr lang="de-DE" dirty="0" smtClean="0">
                  <a:sym typeface="Wingdings" panose="05000000000000000000" pitchFamily="2" charset="2"/>
                </a:endParaRP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>
                    <a:sym typeface="Wingdings" panose="05000000000000000000" pitchFamily="2" charset="2"/>
                  </a:rPr>
                  <a:t>find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missing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resonances</a:t>
                </a:r>
                <a:endParaRPr lang="de-DE" dirty="0" smtClean="0">
                  <a:sym typeface="Wingdings" panose="05000000000000000000" pitchFamily="2" charset="2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>
                    <a:sym typeface="Wingdings" panose="05000000000000000000" pitchFamily="2" charset="2"/>
                  </a:rPr>
                  <a:t>determine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branching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to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various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decay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modes</a:t>
                </a:r>
                <a:r>
                  <a:rPr lang="de-DE" dirty="0" smtClean="0">
                    <a:sym typeface="Wingdings" panose="05000000000000000000" pitchFamily="2" charset="2"/>
                  </a:rPr>
                  <a:t>: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de-DE" dirty="0">
                    <a:ea typeface="Cambria Math"/>
                    <a:sym typeface="Wingdings" panose="05000000000000000000" pitchFamily="2" charset="2"/>
                  </a:rPr>
                  <a:t> </a:t>
                </a:r>
                <a:r>
                  <a:rPr lang="de-DE" dirty="0" smtClean="0">
                    <a:ea typeface="Cambria Math"/>
                    <a:sym typeface="Wingdings" panose="05000000000000000000" pitchFamily="2" charset="2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𝜋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Λ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Σ</m:t>
                    </m:r>
                    <m:acc>
                      <m:accPr>
                        <m:chr m:val="̅"/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𝐾</m:t>
                        </m:r>
                      </m:e>
                    </m:acc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𝜂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𝜂𝜋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𝜂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𝜔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𝜙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…</m:t>
                    </m:r>
                  </m:oMath>
                </a14:m>
                <a:endParaRPr lang="de-DE" dirty="0" smtClean="0">
                  <a:sym typeface="Wingdings" panose="05000000000000000000" pitchFamily="2" charset="2"/>
                </a:endParaRP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determine</a:t>
                </a:r>
                <a:r>
                  <a:rPr lang="de-DE" dirty="0" smtClean="0"/>
                  <a:t> </a:t>
                </a:r>
                <a:r>
                  <a:rPr lang="de-DE" i="1" dirty="0" smtClean="0"/>
                  <a:t>J</a:t>
                </a:r>
                <a:r>
                  <a:rPr lang="de-DE" i="1" baseline="30000" dirty="0" smtClean="0"/>
                  <a:t>P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quantum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numbers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possible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138" y="1628800"/>
                <a:ext cx="8420100" cy="2308324"/>
              </a:xfrm>
              <a:blipFill rotWithShape="1">
                <a:blip r:embed="rId2"/>
                <a:stretch>
                  <a:fillRect l="-1883" t="-3166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 txBox="1">
                <a:spLocks/>
              </p:cNvSpPr>
              <p:nvPr/>
            </p:nvSpPr>
            <p:spPr bwMode="auto">
              <a:xfrm>
                <a:off x="776536" y="5007837"/>
                <a:ext cx="5040560" cy="1301483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0" tIns="108000" rIns="0" bIns="10800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5B82"/>
                  </a:buClr>
                  <a:buFont typeface="Wingdings" charset="2"/>
                  <a:buChar char="§"/>
                  <a:defRPr sz="22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5B82"/>
                  </a:buClr>
                  <a:buFont typeface="Wingdings" charset="2"/>
                  <a:buChar char="§"/>
                  <a:defRPr sz="2200" i="1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buSzTx/>
                  <a:buFontTx/>
                  <a:buNone/>
                  <a:tabLst/>
                  <a:defRPr/>
                </a:pPr>
                <a:r>
                  <a:rPr kumimoji="0" lang="de-DE" sz="2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strategy</a:t>
                </a:r>
                <a:r>
                  <a:rPr kumimoji="0" lang="de-DE" sz="2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buSzTx/>
                  <a:buFontTx/>
                  <a:buNone/>
                  <a:tabLst/>
                  <a:defRPr/>
                </a:pPr>
                <a:r>
                  <a:rPr kumimoji="0" lang="de-DE" sz="2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select</a:t>
                </a:r>
                <a:r>
                  <a:rPr kumimoji="0" lang="de-DE" sz="2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de-DE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accPr>
                      <m:e>
                        <m:r>
                          <a:rPr kumimoji="0" lang="de-DE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</a:rPr>
                          <m:t>𝑝</m:t>
                        </m:r>
                      </m:e>
                    </m:acc>
                  </m:oMath>
                </a14:m>
                <a:r>
                  <a:rPr kumimoji="0" lang="en-US" sz="2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 momentum to produce a specific resonance close to threshold</a:t>
                </a:r>
                <a:endPara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mc:Choice>
        <mc:Fallback xmlns="">
          <p:sp>
            <p:nvSpPr>
              <p:cNvPr id="5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6536" y="5007837"/>
                <a:ext cx="5040560" cy="1301483"/>
              </a:xfrm>
              <a:prstGeom prst="rect">
                <a:avLst/>
              </a:prstGeom>
              <a:blipFill rotWithShape="1">
                <a:blip r:embed="rId3"/>
                <a:stretch>
                  <a:fillRect b="-420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80992" y="4057564"/>
            <a:ext cx="4248472" cy="89521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0" bIns="1080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charset="2"/>
              <a:buChar char="§"/>
              <a:defRPr sz="2200" i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recent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progress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PAWIAN 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now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includes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baryons</a:t>
            </a:r>
            <a:endParaRPr kumimoji="0" lang="de-DE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278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</a:t>
            </a:r>
            <a:r>
              <a:rPr lang="de-DE" dirty="0" smtClean="0"/>
              <a:t>Version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PANDA ‚Start Setup‘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628800"/>
            <a:ext cx="8554342" cy="4278094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</a:pPr>
            <a:r>
              <a:rPr lang="de-DE" dirty="0" smtClean="0"/>
              <a:t>Day-1 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macros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basis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: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Cluster </a:t>
            </a:r>
            <a:r>
              <a:rPr lang="en-US" dirty="0"/>
              <a:t>Jet Target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No GEM </a:t>
            </a:r>
            <a:r>
              <a:rPr lang="en-US" dirty="0" smtClean="0">
                <a:solidFill>
                  <a:srgbClr val="FF0000"/>
                </a:solidFill>
              </a:rPr>
              <a:t>planes		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 need MVD or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STT</a:t>
            </a:r>
            <a:r>
              <a:rPr lang="en-US" baseline="-25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stereo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for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z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No </a:t>
            </a:r>
            <a:r>
              <a:rPr lang="en-US" dirty="0" smtClean="0">
                <a:solidFill>
                  <a:srgbClr val="C00000"/>
                </a:solidFill>
              </a:rPr>
              <a:t>Disc DIRC			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 no K/</a:t>
            </a:r>
            <a:r>
              <a:rPr lang="el-GR" dirty="0" smtClean="0">
                <a:solidFill>
                  <a:srgbClr val="C00000"/>
                </a:solidFill>
                <a:latin typeface="Arial"/>
                <a:cs typeface="Arial"/>
                <a:sym typeface="Wingdings" panose="05000000000000000000" pitchFamily="2" charset="2"/>
              </a:rPr>
              <a:t>π</a:t>
            </a:r>
            <a:r>
              <a:rPr lang="de-DE" dirty="0" smtClean="0">
                <a:solidFill>
                  <a:srgbClr val="C00000"/>
                </a:solidFill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"/>
                <a:cs typeface="Arial"/>
                <a:sym typeface="Wingdings" panose="05000000000000000000" pitchFamily="2" charset="2"/>
              </a:rPr>
              <a:t>separation</a:t>
            </a:r>
            <a:endParaRPr lang="en-US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FTS planes </a:t>
            </a:r>
            <a:r>
              <a:rPr lang="en-US" dirty="0" smtClean="0">
                <a:solidFill>
                  <a:srgbClr val="FF0000"/>
                </a:solidFill>
              </a:rPr>
              <a:t>1 2 3 4 (no 5 6 )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 poor p resolution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/>
              <a:t>No </a:t>
            </a:r>
            <a:r>
              <a:rPr lang="en-US" dirty="0" smtClean="0"/>
              <a:t>RICH</a:t>
            </a:r>
            <a:endParaRPr lang="de-DE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affect</a:t>
            </a:r>
            <a:r>
              <a:rPr lang="de-DE" dirty="0" smtClean="0"/>
              <a:t> Hyperon </a:t>
            </a:r>
            <a:r>
              <a:rPr lang="de-DE" dirty="0" err="1" smtClean="0"/>
              <a:t>Spectroscopy</a:t>
            </a:r>
            <a:r>
              <a:rPr lang="de-DE" dirty="0" smtClean="0"/>
              <a:t> &amp; Hyperon Spin </a:t>
            </a:r>
            <a:r>
              <a:rPr lang="de-DE" dirty="0" err="1" smtClean="0"/>
              <a:t>Physics</a:t>
            </a:r>
            <a:r>
              <a:rPr lang="de-DE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62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011"/>
            <a:ext cx="9906000" cy="621597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44488" y="242088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00CC"/>
                </a:solidFill>
              </a:rPr>
              <a:t>MVD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28061" y="177281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FF"/>
                </a:solidFill>
              </a:rPr>
              <a:t>STT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65368" y="191683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FF"/>
                </a:solidFill>
              </a:rPr>
              <a:t>FTS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656856" y="133147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GEM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152800" y="1870607"/>
            <a:ext cx="6696744" cy="2494497"/>
            <a:chOff x="3152800" y="1870607"/>
            <a:chExt cx="6696744" cy="2494497"/>
          </a:xfrm>
        </p:grpSpPr>
        <p:sp>
          <p:nvSpPr>
            <p:cNvPr id="10" name="Textfeld 9"/>
            <p:cNvSpPr txBox="1"/>
            <p:nvPr/>
          </p:nvSpPr>
          <p:spPr>
            <a:xfrm>
              <a:off x="9451806" y="242088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FF00"/>
                  </a:solidFill>
                </a:rPr>
                <a:t>p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3152800" y="3817415"/>
              <a:ext cx="325730" cy="547689"/>
              <a:chOff x="9379798" y="4725144"/>
              <a:chExt cx="325730" cy="547689"/>
            </a:xfrm>
          </p:grpSpPr>
          <p:sp>
            <p:nvSpPr>
              <p:cNvPr id="11" name="Textfeld 10"/>
              <p:cNvSpPr txBox="1"/>
              <p:nvPr/>
            </p:nvSpPr>
            <p:spPr>
              <a:xfrm>
                <a:off x="9379798" y="4903501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FFFFFF"/>
                    </a:solidFill>
                  </a:rPr>
                  <a:t>p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9480712" y="4725144"/>
                <a:ext cx="128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FFFFFF"/>
                    </a:solidFill>
                  </a:rPr>
                  <a:t>_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Textfeld 14"/>
            <p:cNvSpPr txBox="1"/>
            <p:nvPr/>
          </p:nvSpPr>
          <p:spPr>
            <a:xfrm>
              <a:off x="5990486" y="1870607"/>
              <a:ext cx="402674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C000"/>
                  </a:solidFill>
                </a:rPr>
                <a:t>K</a:t>
              </a:r>
              <a:r>
                <a:rPr lang="de-DE" b="1" baseline="30000" dirty="0" smtClean="0">
                  <a:solidFill>
                    <a:srgbClr val="FFC000"/>
                  </a:solidFill>
                </a:rPr>
                <a:t>-</a:t>
              </a:r>
              <a:endParaRPr lang="en-US" b="1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9365244" y="3645024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00FF00"/>
                  </a:solidFill>
                </a:rPr>
                <a:t>π</a:t>
              </a:r>
              <a:r>
                <a:rPr lang="de-DE" b="1" baseline="30000" dirty="0" smtClean="0">
                  <a:solidFill>
                    <a:srgbClr val="00FF00"/>
                  </a:solidFill>
                </a:rPr>
                <a:t>-</a:t>
              </a:r>
              <a:endParaRPr lang="en-US" b="1" baseline="30000" dirty="0">
                <a:solidFill>
                  <a:srgbClr val="00FF00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654364" y="2267580"/>
              <a:ext cx="4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66CCFF"/>
                  </a:solidFill>
                </a:rPr>
                <a:t>π</a:t>
              </a:r>
              <a:r>
                <a:rPr lang="de-DE" b="1" baseline="30000" dirty="0" smtClean="0">
                  <a:solidFill>
                    <a:srgbClr val="66CCFF"/>
                  </a:solidFill>
                </a:rPr>
                <a:t>+</a:t>
              </a:r>
              <a:endParaRPr lang="en-US" b="1" baseline="30000" dirty="0">
                <a:solidFill>
                  <a:srgbClr val="66CCFF"/>
                </a:solidFill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9398780" y="3140968"/>
              <a:ext cx="4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66CCFF"/>
                  </a:solidFill>
                </a:rPr>
                <a:t>π</a:t>
              </a:r>
              <a:r>
                <a:rPr lang="de-DE" b="1" baseline="30000" dirty="0" smtClean="0">
                  <a:solidFill>
                    <a:srgbClr val="66CCFF"/>
                  </a:solidFill>
                </a:rPr>
                <a:t>+</a:t>
              </a:r>
              <a:endParaRPr lang="en-US" b="1" baseline="30000" dirty="0">
                <a:solidFill>
                  <a:srgbClr val="66CCFF"/>
                </a:solidFill>
              </a:endParaRPr>
            </a:p>
          </p:txBody>
        </p:sp>
      </p:grpSp>
      <p:sp>
        <p:nvSpPr>
          <p:cNvPr id="19" name="Textfeld 18"/>
          <p:cNvSpPr txBox="1"/>
          <p:nvPr/>
        </p:nvSpPr>
        <p:spPr>
          <a:xfrm>
            <a:off x="-15552" y="-27384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solidFill>
                  <a:srgbClr val="FFFFFF"/>
                </a:solidFill>
              </a:rPr>
              <a:t>event</a:t>
            </a:r>
            <a:r>
              <a:rPr lang="de-DE" sz="1600" dirty="0" smtClean="0">
                <a:solidFill>
                  <a:srgbClr val="FFFFFF"/>
                </a:solidFill>
              </a:rPr>
              <a:t> #15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6456" y="6093296"/>
            <a:ext cx="7276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C000"/>
                </a:solidFill>
              </a:rPr>
              <a:t>1 </a:t>
            </a:r>
            <a:r>
              <a:rPr lang="de-DE" sz="2000" b="1" dirty="0" err="1" smtClean="0">
                <a:solidFill>
                  <a:srgbClr val="FFC000"/>
                </a:solidFill>
              </a:rPr>
              <a:t>baryon</a:t>
            </a:r>
            <a:r>
              <a:rPr lang="de-DE" sz="2000" b="1" dirty="0">
                <a:solidFill>
                  <a:srgbClr val="FFC000"/>
                </a:solidFill>
              </a:rPr>
              <a:t> </a:t>
            </a:r>
            <a:r>
              <a:rPr lang="de-DE" sz="2000" b="1" dirty="0" smtClean="0">
                <a:solidFill>
                  <a:srgbClr val="FFC000"/>
                </a:solidFill>
              </a:rPr>
              <a:t>in FTS,</a:t>
            </a:r>
            <a:r>
              <a:rPr lang="de-DE" sz="2000" b="1" dirty="0" smtClean="0">
                <a:solidFill>
                  <a:srgbClr val="FFFFFF"/>
                </a:solidFill>
              </a:rPr>
              <a:t>  </a:t>
            </a:r>
            <a:r>
              <a:rPr lang="de-DE" sz="2000" b="1" dirty="0" smtClean="0">
                <a:solidFill>
                  <a:srgbClr val="FF00FF"/>
                </a:solidFill>
              </a:rPr>
              <a:t>2 </a:t>
            </a:r>
            <a:r>
              <a:rPr lang="de-DE" sz="2000" b="1" dirty="0" err="1" smtClean="0">
                <a:solidFill>
                  <a:srgbClr val="FF00FF"/>
                </a:solidFill>
              </a:rPr>
              <a:t>mesons</a:t>
            </a:r>
            <a:r>
              <a:rPr lang="de-DE" sz="2000" b="1" dirty="0" smtClean="0">
                <a:solidFill>
                  <a:srgbClr val="FF00FF"/>
                </a:solidFill>
              </a:rPr>
              <a:t> in FTS, </a:t>
            </a:r>
            <a:r>
              <a:rPr lang="de-DE" sz="2000" b="1" dirty="0" smtClean="0">
                <a:solidFill>
                  <a:srgbClr val="FFFFFF"/>
                </a:solidFill>
              </a:rPr>
              <a:t> </a:t>
            </a:r>
            <a:r>
              <a:rPr lang="de-DE" sz="2000" b="1" dirty="0" smtClean="0">
                <a:solidFill>
                  <a:srgbClr val="00FF00"/>
                </a:solidFill>
              </a:rPr>
              <a:t>1 </a:t>
            </a:r>
            <a:r>
              <a:rPr lang="de-DE" sz="2000" b="1" dirty="0" err="1" smtClean="0">
                <a:solidFill>
                  <a:srgbClr val="00FF00"/>
                </a:solidFill>
              </a:rPr>
              <a:t>decay</a:t>
            </a:r>
            <a:r>
              <a:rPr lang="de-DE" sz="2000" b="1" dirty="0" smtClean="0">
                <a:solidFill>
                  <a:srgbClr val="00FF00"/>
                </a:solidFill>
              </a:rPr>
              <a:t> outside MVD</a:t>
            </a:r>
            <a:endParaRPr lang="en-US" sz="2000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4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723"/>
            <a:ext cx="9906000" cy="580055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-15552" y="-27384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solidFill>
                  <a:srgbClr val="FFFFFF"/>
                </a:solidFill>
              </a:rPr>
              <a:t>event</a:t>
            </a:r>
            <a:r>
              <a:rPr lang="de-DE" sz="1600" dirty="0" smtClean="0">
                <a:solidFill>
                  <a:srgbClr val="FFFFFF"/>
                </a:solidFill>
              </a:rPr>
              <a:t> #34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4488" y="242088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00CC"/>
                </a:solidFill>
              </a:rPr>
              <a:t>MVD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28061" y="177281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FF"/>
                </a:solidFill>
              </a:rPr>
              <a:t>STT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65368" y="191683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FF"/>
                </a:solidFill>
              </a:rPr>
              <a:t>FTS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656856" y="133147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GEM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779398" y="14578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FF00"/>
                </a:solidFill>
              </a:rPr>
              <a:t>p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9471042" y="3350695"/>
            <a:ext cx="325730" cy="547689"/>
            <a:chOff x="9379798" y="4725144"/>
            <a:chExt cx="325730" cy="547689"/>
          </a:xfrm>
        </p:grpSpPr>
        <p:sp>
          <p:nvSpPr>
            <p:cNvPr id="18" name="Textfeld 17"/>
            <p:cNvSpPr txBox="1"/>
            <p:nvPr/>
          </p:nvSpPr>
          <p:spPr>
            <a:xfrm>
              <a:off x="9379798" y="4903501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FFFF"/>
                  </a:solidFill>
                </a:rPr>
                <a:t>p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9480712" y="4725144"/>
              <a:ext cx="12824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b="1" dirty="0" smtClean="0">
                  <a:solidFill>
                    <a:srgbClr val="FFFFFF"/>
                  </a:solidFill>
                </a:rPr>
                <a:t>_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9446870" y="2464209"/>
            <a:ext cx="402674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K</a:t>
            </a:r>
            <a:r>
              <a:rPr lang="de-DE" b="1" baseline="30000" dirty="0" smtClean="0">
                <a:solidFill>
                  <a:srgbClr val="FFC000"/>
                </a:solidFill>
              </a:rPr>
              <a:t>-</a:t>
            </a:r>
            <a:endParaRPr lang="en-US" b="1" baseline="30000" dirty="0">
              <a:solidFill>
                <a:srgbClr val="FFC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573252" y="251257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00FF00"/>
                </a:solidFill>
              </a:rPr>
              <a:t>π</a:t>
            </a:r>
            <a:r>
              <a:rPr lang="de-DE" b="1" baseline="30000" dirty="0" smtClean="0">
                <a:solidFill>
                  <a:srgbClr val="00FF00"/>
                </a:solidFill>
              </a:rPr>
              <a:t>-</a:t>
            </a:r>
            <a:endParaRPr lang="en-US" b="1" baseline="30000" dirty="0">
              <a:solidFill>
                <a:srgbClr val="00FF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491499" y="385045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66CCFF"/>
                </a:solidFill>
              </a:rPr>
              <a:t>π</a:t>
            </a:r>
            <a:r>
              <a:rPr lang="de-DE" b="1" baseline="30000" dirty="0" smtClean="0">
                <a:solidFill>
                  <a:srgbClr val="66CCFF"/>
                </a:solidFill>
              </a:rPr>
              <a:t>+</a:t>
            </a:r>
            <a:endParaRPr lang="en-US" b="1" baseline="30000" dirty="0">
              <a:solidFill>
                <a:srgbClr val="66CCFF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346008" y="164585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66CCFF"/>
                </a:solidFill>
              </a:rPr>
              <a:t>π</a:t>
            </a:r>
            <a:r>
              <a:rPr lang="de-DE" b="1" baseline="30000" dirty="0" smtClean="0">
                <a:solidFill>
                  <a:srgbClr val="66CCFF"/>
                </a:solidFill>
              </a:rPr>
              <a:t>+</a:t>
            </a:r>
            <a:endParaRPr lang="en-US" b="1" baseline="30000" dirty="0">
              <a:solidFill>
                <a:srgbClr val="66CCFF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8680" y="5909210"/>
            <a:ext cx="9830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C000"/>
                </a:solidFill>
              </a:rPr>
              <a:t>1 </a:t>
            </a:r>
            <a:r>
              <a:rPr lang="de-DE" sz="2000" b="1" dirty="0" err="1" smtClean="0">
                <a:solidFill>
                  <a:srgbClr val="FFC000"/>
                </a:solidFill>
              </a:rPr>
              <a:t>baryon</a:t>
            </a:r>
            <a:r>
              <a:rPr lang="de-DE" sz="2000" b="1" dirty="0">
                <a:solidFill>
                  <a:srgbClr val="FFC000"/>
                </a:solidFill>
              </a:rPr>
              <a:t> </a:t>
            </a:r>
            <a:r>
              <a:rPr lang="de-DE" sz="2000" b="1" dirty="0" smtClean="0">
                <a:solidFill>
                  <a:srgbClr val="FFC000"/>
                </a:solidFill>
              </a:rPr>
              <a:t>in FTS,</a:t>
            </a:r>
            <a:r>
              <a:rPr lang="de-DE" sz="2000" b="1" dirty="0" smtClean="0">
                <a:solidFill>
                  <a:srgbClr val="FFFFFF"/>
                </a:solidFill>
              </a:rPr>
              <a:t>  </a:t>
            </a:r>
            <a:r>
              <a:rPr lang="de-DE" sz="2000" b="1" dirty="0" err="1" smtClean="0">
                <a:solidFill>
                  <a:srgbClr val="FFFF00"/>
                </a:solidFill>
              </a:rPr>
              <a:t>both</a:t>
            </a:r>
            <a:r>
              <a:rPr lang="de-DE" sz="2000" b="1" dirty="0" smtClean="0">
                <a:solidFill>
                  <a:srgbClr val="FFFF00"/>
                </a:solidFill>
              </a:rPr>
              <a:t> </a:t>
            </a:r>
            <a:r>
              <a:rPr lang="de-DE" sz="2000" b="1" dirty="0" err="1">
                <a:solidFill>
                  <a:srgbClr val="FFFF00"/>
                </a:solidFill>
              </a:rPr>
              <a:t>baryons</a:t>
            </a:r>
            <a:r>
              <a:rPr lang="de-DE" sz="2000" b="1" dirty="0">
                <a:solidFill>
                  <a:srgbClr val="FFFF00"/>
                </a:solidFill>
              </a:rPr>
              <a:t> in GEM, </a:t>
            </a:r>
            <a:r>
              <a:rPr lang="de-DE" sz="2000" b="1" dirty="0" smtClean="0">
                <a:solidFill>
                  <a:srgbClr val="FFFF00"/>
                </a:solidFill>
              </a:rPr>
              <a:t> </a:t>
            </a:r>
            <a:r>
              <a:rPr lang="de-DE" sz="2000" b="1" dirty="0" smtClean="0">
                <a:solidFill>
                  <a:srgbClr val="FF00FF"/>
                </a:solidFill>
              </a:rPr>
              <a:t>2 </a:t>
            </a:r>
            <a:r>
              <a:rPr lang="de-DE" sz="2000" b="1" dirty="0" err="1" smtClean="0">
                <a:solidFill>
                  <a:srgbClr val="FF00FF"/>
                </a:solidFill>
              </a:rPr>
              <a:t>mesons</a:t>
            </a:r>
            <a:r>
              <a:rPr lang="de-DE" sz="2000" b="1" dirty="0" smtClean="0">
                <a:solidFill>
                  <a:srgbClr val="FF00FF"/>
                </a:solidFill>
              </a:rPr>
              <a:t> in FTS, </a:t>
            </a:r>
            <a:r>
              <a:rPr lang="de-DE" sz="2000" b="1" dirty="0" smtClean="0">
                <a:solidFill>
                  <a:srgbClr val="FFFFFF"/>
                </a:solidFill>
              </a:rPr>
              <a:t> </a:t>
            </a:r>
            <a:r>
              <a:rPr lang="de-DE" sz="2000" b="1" dirty="0" smtClean="0">
                <a:solidFill>
                  <a:srgbClr val="00FF00"/>
                </a:solidFill>
              </a:rPr>
              <a:t>1 </a:t>
            </a:r>
            <a:r>
              <a:rPr lang="de-DE" sz="2000" b="1" dirty="0" err="1" smtClean="0">
                <a:solidFill>
                  <a:srgbClr val="00FF00"/>
                </a:solidFill>
              </a:rPr>
              <a:t>decay</a:t>
            </a:r>
            <a:r>
              <a:rPr lang="de-DE" sz="2000" b="1" dirty="0" smtClean="0">
                <a:solidFill>
                  <a:srgbClr val="00FF00"/>
                </a:solidFill>
              </a:rPr>
              <a:t> outside MVD</a:t>
            </a:r>
            <a:endParaRPr lang="en-US" sz="2000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smtClean="0"/>
              <a:t>Fast </a:t>
            </a:r>
            <a:r>
              <a:rPr lang="de-DE" dirty="0" err="1" smtClean="0"/>
              <a:t>Geometric</a:t>
            </a:r>
            <a:r>
              <a:rPr lang="de-DE" dirty="0" smtClean="0"/>
              <a:t> </a:t>
            </a:r>
            <a:r>
              <a:rPr lang="de-DE" dirty="0" smtClean="0"/>
              <a:t>Analysis: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Helix </a:t>
            </a:r>
            <a:r>
              <a:rPr lang="de-DE" dirty="0"/>
              <a:t>Tracks</a:t>
            </a:r>
            <a:endParaRPr lang="en-US" dirty="0"/>
          </a:p>
        </p:txBody>
      </p:sp>
      <p:pic>
        <p:nvPicPr>
          <p:cNvPr id="4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8904" y="1275176"/>
            <a:ext cx="5616624" cy="539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719138" y="1935991"/>
                <a:ext cx="3369766" cy="3293209"/>
              </a:xfrm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EvtGen </a:t>
                </a:r>
                <a:r>
                  <a:rPr lang="de-DE" dirty="0" err="1" smtClean="0"/>
                  <a:t>events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4.1 GeV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/>
                      </a:rPr>
                      <m:t>𝑝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ea typeface="Cambria Math"/>
                              </a:rPr>
                              <m:t>Ξ</m:t>
                            </m:r>
                          </m:e>
                        </m:acc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Λ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/>
                          </a:rPr>
                          <m:t>𝑝</m:t>
                        </m:r>
                      </m:e>
                    </m:acc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de-DE" i="1">
                        <a:latin typeface="Cambria Math"/>
                      </a:rPr>
                      <m:t>𝑝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l-G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sup>
                        </m:sSup>
                        <m:r>
                          <a:rPr lang="de-DE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p>
                        <m:r>
                          <a:rPr lang="de-DE" i="1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  <m:r>
                      <a:rPr lang="de-DE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de-DE" dirty="0" smtClean="0"/>
                  <a:t>final </a:t>
                </a:r>
                <a:r>
                  <a:rPr lang="de-DE" dirty="0" err="1" smtClean="0"/>
                  <a:t>state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simplified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geometry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MVD, STT, GEM, FTS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plot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xy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hit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distribution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particles</a:t>
                </a:r>
                <a:r>
                  <a:rPr lang="de-DE" dirty="0" smtClean="0"/>
                  <a:t> at different z</a:t>
                </a:r>
                <a:endParaRPr lang="de-DE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138" y="1935991"/>
                <a:ext cx="3369766" cy="3293209"/>
              </a:xfrm>
              <a:blipFill>
                <a:blip r:embed="rId4"/>
                <a:stretch>
                  <a:fillRect l="-4702" t="-2593" r="-4882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ihandform 5"/>
          <p:cNvSpPr/>
          <p:nvPr/>
        </p:nvSpPr>
        <p:spPr bwMode="auto">
          <a:xfrm>
            <a:off x="3270182" y="4437112"/>
            <a:ext cx="2088232" cy="1580722"/>
          </a:xfrm>
          <a:custGeom>
            <a:avLst/>
            <a:gdLst>
              <a:gd name="connsiteX0" fmla="*/ 0 w 1100831"/>
              <a:gd name="connsiteY0" fmla="*/ 736847 h 736847"/>
              <a:gd name="connsiteX1" fmla="*/ 301841 w 1100831"/>
              <a:gd name="connsiteY1" fmla="*/ 328474 h 736847"/>
              <a:gd name="connsiteX2" fmla="*/ 710214 w 1100831"/>
              <a:gd name="connsiteY2" fmla="*/ 514905 h 736847"/>
              <a:gd name="connsiteX3" fmla="*/ 1100831 w 1100831"/>
              <a:gd name="connsiteY3" fmla="*/ 0 h 736847"/>
              <a:gd name="connsiteX0" fmla="*/ 0 w 1100831"/>
              <a:gd name="connsiteY0" fmla="*/ 736847 h 736847"/>
              <a:gd name="connsiteX1" fmla="*/ 683581 w 1100831"/>
              <a:gd name="connsiteY1" fmla="*/ 710214 h 736847"/>
              <a:gd name="connsiteX2" fmla="*/ 710214 w 1100831"/>
              <a:gd name="connsiteY2" fmla="*/ 514905 h 736847"/>
              <a:gd name="connsiteX3" fmla="*/ 1100831 w 1100831"/>
              <a:gd name="connsiteY3" fmla="*/ 0 h 736847"/>
              <a:gd name="connsiteX0" fmla="*/ 0 w 1100831"/>
              <a:gd name="connsiteY0" fmla="*/ 736847 h 737447"/>
              <a:gd name="connsiteX1" fmla="*/ 683581 w 1100831"/>
              <a:gd name="connsiteY1" fmla="*/ 710214 h 737447"/>
              <a:gd name="connsiteX2" fmla="*/ 861134 w 1100831"/>
              <a:gd name="connsiteY2" fmla="*/ 79899 h 737447"/>
              <a:gd name="connsiteX3" fmla="*/ 1100831 w 1100831"/>
              <a:gd name="connsiteY3" fmla="*/ 0 h 737447"/>
              <a:gd name="connsiteX0" fmla="*/ 0 w 1100831"/>
              <a:gd name="connsiteY0" fmla="*/ 736847 h 736847"/>
              <a:gd name="connsiteX1" fmla="*/ 683581 w 1100831"/>
              <a:gd name="connsiteY1" fmla="*/ 710214 h 736847"/>
              <a:gd name="connsiteX2" fmla="*/ 639192 w 1100831"/>
              <a:gd name="connsiteY2" fmla="*/ 186431 h 736847"/>
              <a:gd name="connsiteX3" fmla="*/ 1100831 w 1100831"/>
              <a:gd name="connsiteY3" fmla="*/ 0 h 736847"/>
              <a:gd name="connsiteX0" fmla="*/ 0 w 1367161"/>
              <a:gd name="connsiteY0" fmla="*/ 745725 h 745725"/>
              <a:gd name="connsiteX1" fmla="*/ 683581 w 1367161"/>
              <a:gd name="connsiteY1" fmla="*/ 719092 h 745725"/>
              <a:gd name="connsiteX2" fmla="*/ 639192 w 1367161"/>
              <a:gd name="connsiteY2" fmla="*/ 195309 h 745725"/>
              <a:gd name="connsiteX3" fmla="*/ 1367161 w 1367161"/>
              <a:gd name="connsiteY3" fmla="*/ 0 h 745725"/>
              <a:gd name="connsiteX0" fmla="*/ 0 w 1367161"/>
              <a:gd name="connsiteY0" fmla="*/ 750182 h 750182"/>
              <a:gd name="connsiteX1" fmla="*/ 683581 w 1367161"/>
              <a:gd name="connsiteY1" fmla="*/ 723549 h 750182"/>
              <a:gd name="connsiteX2" fmla="*/ 639192 w 1367161"/>
              <a:gd name="connsiteY2" fmla="*/ 199766 h 750182"/>
              <a:gd name="connsiteX3" fmla="*/ 1367161 w 1367161"/>
              <a:gd name="connsiteY3" fmla="*/ 4457 h 750182"/>
              <a:gd name="connsiteX0" fmla="*/ 0 w 1367161"/>
              <a:gd name="connsiteY0" fmla="*/ 750182 h 767803"/>
              <a:gd name="connsiteX1" fmla="*/ 683581 w 1367161"/>
              <a:gd name="connsiteY1" fmla="*/ 723549 h 767803"/>
              <a:gd name="connsiteX2" fmla="*/ 639192 w 1367161"/>
              <a:gd name="connsiteY2" fmla="*/ 199766 h 767803"/>
              <a:gd name="connsiteX3" fmla="*/ 1367161 w 1367161"/>
              <a:gd name="connsiteY3" fmla="*/ 4457 h 767803"/>
              <a:gd name="connsiteX0" fmla="*/ 0 w 1367161"/>
              <a:gd name="connsiteY0" fmla="*/ 749745 h 749745"/>
              <a:gd name="connsiteX1" fmla="*/ 692459 w 1367161"/>
              <a:gd name="connsiteY1" fmla="*/ 634335 h 749745"/>
              <a:gd name="connsiteX2" fmla="*/ 639192 w 1367161"/>
              <a:gd name="connsiteY2" fmla="*/ 199329 h 749745"/>
              <a:gd name="connsiteX3" fmla="*/ 1367161 w 1367161"/>
              <a:gd name="connsiteY3" fmla="*/ 4020 h 749745"/>
              <a:gd name="connsiteX0" fmla="*/ 0 w 1367161"/>
              <a:gd name="connsiteY0" fmla="*/ 749745 h 751241"/>
              <a:gd name="connsiteX1" fmla="*/ 692459 w 1367161"/>
              <a:gd name="connsiteY1" fmla="*/ 634335 h 751241"/>
              <a:gd name="connsiteX2" fmla="*/ 639192 w 1367161"/>
              <a:gd name="connsiteY2" fmla="*/ 199329 h 751241"/>
              <a:gd name="connsiteX3" fmla="*/ 1367161 w 1367161"/>
              <a:gd name="connsiteY3" fmla="*/ 4020 h 751241"/>
              <a:gd name="connsiteX0" fmla="*/ 0 w 1367161"/>
              <a:gd name="connsiteY0" fmla="*/ 749745 h 749745"/>
              <a:gd name="connsiteX1" fmla="*/ 692459 w 1367161"/>
              <a:gd name="connsiteY1" fmla="*/ 634335 h 749745"/>
              <a:gd name="connsiteX2" fmla="*/ 639192 w 1367161"/>
              <a:gd name="connsiteY2" fmla="*/ 199329 h 749745"/>
              <a:gd name="connsiteX3" fmla="*/ 1367161 w 1367161"/>
              <a:gd name="connsiteY3" fmla="*/ 4020 h 749745"/>
              <a:gd name="connsiteX0" fmla="*/ 0 w 1367161"/>
              <a:gd name="connsiteY0" fmla="*/ 749745 h 749745"/>
              <a:gd name="connsiteX1" fmla="*/ 594804 w 1367161"/>
              <a:gd name="connsiteY1" fmla="*/ 634335 h 749745"/>
              <a:gd name="connsiteX2" fmla="*/ 639192 w 1367161"/>
              <a:gd name="connsiteY2" fmla="*/ 199329 h 749745"/>
              <a:gd name="connsiteX3" fmla="*/ 1367161 w 1367161"/>
              <a:gd name="connsiteY3" fmla="*/ 4020 h 749745"/>
              <a:gd name="connsiteX0" fmla="*/ 0 w 1367161"/>
              <a:gd name="connsiteY0" fmla="*/ 760524 h 760524"/>
              <a:gd name="connsiteX1" fmla="*/ 594804 w 1367161"/>
              <a:gd name="connsiteY1" fmla="*/ 645114 h 760524"/>
              <a:gd name="connsiteX2" fmla="*/ 754602 w 1367161"/>
              <a:gd name="connsiteY2" fmla="*/ 94698 h 760524"/>
              <a:gd name="connsiteX3" fmla="*/ 1367161 w 1367161"/>
              <a:gd name="connsiteY3" fmla="*/ 14799 h 760524"/>
              <a:gd name="connsiteX0" fmla="*/ 0 w 1367161"/>
              <a:gd name="connsiteY0" fmla="*/ 758917 h 758917"/>
              <a:gd name="connsiteX1" fmla="*/ 577368 w 1367161"/>
              <a:gd name="connsiteY1" fmla="*/ 596513 h 758917"/>
              <a:gd name="connsiteX2" fmla="*/ 754602 w 1367161"/>
              <a:gd name="connsiteY2" fmla="*/ 93091 h 758917"/>
              <a:gd name="connsiteX3" fmla="*/ 1367161 w 1367161"/>
              <a:gd name="connsiteY3" fmla="*/ 13192 h 758917"/>
              <a:gd name="connsiteX0" fmla="*/ 0 w 1367161"/>
              <a:gd name="connsiteY0" fmla="*/ 751378 h 751378"/>
              <a:gd name="connsiteX1" fmla="*/ 577368 w 1367161"/>
              <a:gd name="connsiteY1" fmla="*/ 588974 h 751378"/>
              <a:gd name="connsiteX2" fmla="*/ 742978 w 1367161"/>
              <a:gd name="connsiteY2" fmla="*/ 151344 h 751378"/>
              <a:gd name="connsiteX3" fmla="*/ 1367161 w 1367161"/>
              <a:gd name="connsiteY3" fmla="*/ 5653 h 751378"/>
              <a:gd name="connsiteX0" fmla="*/ 0 w 1367161"/>
              <a:gd name="connsiteY0" fmla="*/ 749174 h 749174"/>
              <a:gd name="connsiteX1" fmla="*/ 577368 w 1367161"/>
              <a:gd name="connsiteY1" fmla="*/ 586770 h 749174"/>
              <a:gd name="connsiteX2" fmla="*/ 859222 w 1367161"/>
              <a:gd name="connsiteY2" fmla="*/ 214932 h 749174"/>
              <a:gd name="connsiteX3" fmla="*/ 1367161 w 1367161"/>
              <a:gd name="connsiteY3" fmla="*/ 3449 h 749174"/>
              <a:gd name="connsiteX0" fmla="*/ 0 w 1367161"/>
              <a:gd name="connsiteY0" fmla="*/ 749715 h 749715"/>
              <a:gd name="connsiteX1" fmla="*/ 577368 w 1367161"/>
              <a:gd name="connsiteY1" fmla="*/ 587311 h 749715"/>
              <a:gd name="connsiteX2" fmla="*/ 859222 w 1367161"/>
              <a:gd name="connsiteY2" fmla="*/ 215473 h 749715"/>
              <a:gd name="connsiteX3" fmla="*/ 1367161 w 1367161"/>
              <a:gd name="connsiteY3" fmla="*/ 3990 h 749715"/>
              <a:gd name="connsiteX0" fmla="*/ 0 w 1367161"/>
              <a:gd name="connsiteY0" fmla="*/ 749715 h 749715"/>
              <a:gd name="connsiteX1" fmla="*/ 577368 w 1367161"/>
              <a:gd name="connsiteY1" fmla="*/ 587311 h 749715"/>
              <a:gd name="connsiteX2" fmla="*/ 859222 w 1367161"/>
              <a:gd name="connsiteY2" fmla="*/ 215473 h 749715"/>
              <a:gd name="connsiteX3" fmla="*/ 1367161 w 1367161"/>
              <a:gd name="connsiteY3" fmla="*/ 3990 h 749715"/>
              <a:gd name="connsiteX0" fmla="*/ 0 w 1367161"/>
              <a:gd name="connsiteY0" fmla="*/ 749254 h 749254"/>
              <a:gd name="connsiteX1" fmla="*/ 501810 w 1367161"/>
              <a:gd name="connsiteY1" fmla="*/ 610347 h 749254"/>
              <a:gd name="connsiteX2" fmla="*/ 859222 w 1367161"/>
              <a:gd name="connsiteY2" fmla="*/ 215012 h 749254"/>
              <a:gd name="connsiteX3" fmla="*/ 1367161 w 1367161"/>
              <a:gd name="connsiteY3" fmla="*/ 3529 h 749254"/>
              <a:gd name="connsiteX0" fmla="*/ 0 w 1367161"/>
              <a:gd name="connsiteY0" fmla="*/ 749303 h 749303"/>
              <a:gd name="connsiteX1" fmla="*/ 554120 w 1367161"/>
              <a:gd name="connsiteY1" fmla="*/ 624494 h 749303"/>
              <a:gd name="connsiteX2" fmla="*/ 859222 w 1367161"/>
              <a:gd name="connsiteY2" fmla="*/ 215061 h 749303"/>
              <a:gd name="connsiteX3" fmla="*/ 1367161 w 1367161"/>
              <a:gd name="connsiteY3" fmla="*/ 3578 h 749303"/>
              <a:gd name="connsiteX0" fmla="*/ 0 w 1367161"/>
              <a:gd name="connsiteY0" fmla="*/ 745725 h 745725"/>
              <a:gd name="connsiteX1" fmla="*/ 554120 w 1367161"/>
              <a:gd name="connsiteY1" fmla="*/ 620916 h 745725"/>
              <a:gd name="connsiteX2" fmla="*/ 859222 w 1367161"/>
              <a:gd name="connsiteY2" fmla="*/ 211483 h 745725"/>
              <a:gd name="connsiteX3" fmla="*/ 1367161 w 1367161"/>
              <a:gd name="connsiteY3" fmla="*/ 0 h 74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7161" h="745725">
                <a:moveTo>
                  <a:pt x="0" y="745725"/>
                </a:moveTo>
                <a:cubicBezTo>
                  <a:pt x="358066" y="728709"/>
                  <a:pt x="410916" y="733453"/>
                  <a:pt x="554120" y="620916"/>
                </a:cubicBezTo>
                <a:cubicBezTo>
                  <a:pt x="697324" y="508379"/>
                  <a:pt x="723715" y="314969"/>
                  <a:pt x="859222" y="211483"/>
                </a:cubicBezTo>
                <a:cubicBezTo>
                  <a:pt x="994729" y="107997"/>
                  <a:pt x="1075891" y="57216"/>
                  <a:pt x="1367161" y="0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triangle" w="lg" len="lg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09041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A4-Papier (210 x 297 mm)</PresentationFormat>
  <Paragraphs>146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Arial MT Bd</vt:lpstr>
      <vt:lpstr>Calibri</vt:lpstr>
      <vt:lpstr>Cambria Math</vt:lpstr>
      <vt:lpstr>Wingdings</vt:lpstr>
      <vt:lpstr>2_Standarddesign</vt:lpstr>
      <vt:lpstr>3_Standarddesign</vt:lpstr>
      <vt:lpstr>4_Standarddesign</vt:lpstr>
      <vt:lpstr>Ξ Spectroscopy and the PANDA ‚Start Setup‘</vt:lpstr>
      <vt:lpstr>Open Questions</vt:lpstr>
      <vt:lpstr>Strange Partners</vt:lpstr>
      <vt:lpstr>Quark Model for Ξ &amp; Ω</vt:lpstr>
      <vt:lpstr>Most Promising:  Study Ξ Resonances</vt:lpstr>
      <vt:lpstr>Proposed Version of the PANDA ‚Start Setup‘</vt:lpstr>
      <vt:lpstr>PowerPoint-Präsentation</vt:lpstr>
      <vt:lpstr>PowerPoint-Präsentation</vt:lpstr>
      <vt:lpstr>Fast Geometric Analysis: now with Helix Tracks</vt:lpstr>
      <vt:lpstr>Radial Distribution at STT End Plane, Helix Tracks</vt:lpstr>
      <vt:lpstr>RSTT &gt; 331 || (RMVD-70 &gt; 10) &amp;&amp; (RSTT &gt; 190)</vt:lpstr>
      <vt:lpstr>Effect on Ξ+ΛK- Dalitz Plot</vt:lpstr>
      <vt:lpstr>Acceptence of Target Spectrometer</vt:lpstr>
      <vt:lpstr>XYFwdEndCap inside TS acceptance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 and Λ with Box Generator</dc:title>
  <dc:creator>Gillitzer</dc:creator>
  <cp:lastModifiedBy>gillitzer</cp:lastModifiedBy>
  <cp:revision>240</cp:revision>
  <cp:lastPrinted>2016-08-24T09:34:35Z</cp:lastPrinted>
  <dcterms:created xsi:type="dcterms:W3CDTF">2016-05-30T15:26:13Z</dcterms:created>
  <dcterms:modified xsi:type="dcterms:W3CDTF">2016-11-30T09:19:11Z</dcterms:modified>
</cp:coreProperties>
</file>