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628" r:id="rId2"/>
    <p:sldId id="629" r:id="rId3"/>
    <p:sldId id="627" r:id="rId4"/>
    <p:sldId id="624" r:id="rId5"/>
    <p:sldId id="626" r:id="rId6"/>
    <p:sldId id="632" r:id="rId7"/>
    <p:sldId id="633" r:id="rId8"/>
    <p:sldId id="634" r:id="rId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2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C9C"/>
    <a:srgbClr val="B9B9B9"/>
    <a:srgbClr val="005B82"/>
    <a:srgbClr val="FFFF66"/>
    <a:srgbClr val="C4DF63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28" autoAdjust="0"/>
  </p:normalViewPr>
  <p:slideViewPr>
    <p:cSldViewPr>
      <p:cViewPr varScale="1">
        <p:scale>
          <a:sx n="68" d="100"/>
          <a:sy n="68" d="100"/>
        </p:scale>
        <p:origin x="1162" y="67"/>
      </p:cViewPr>
      <p:guideLst>
        <p:guide orient="horz" pos="941"/>
        <p:guide pos="2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05.12.2016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6" y="53625"/>
            <a:ext cx="1762354" cy="5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4637" y="53625"/>
            <a:ext cx="2157153" cy="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7230" y="1493839"/>
            <a:ext cx="8165250" cy="4599458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423000" indent="0">
              <a:buClr>
                <a:srgbClr val="005B82"/>
              </a:buClr>
              <a:buSzPct val="80000"/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3pPr>
            <a:lvl4pPr marL="1240200" indent="0">
              <a:buClr>
                <a:srgbClr val="005B82"/>
              </a:buClr>
              <a:buSzPct val="80000"/>
              <a:buFont typeface="Wingdings" pitchFamily="2" charset="2"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702900" lvl="0" indent="-342900">
              <a:buFont typeface="Wingdings" pitchFamily="2" charset="2"/>
              <a:buChar char="§"/>
            </a:pPr>
            <a:r>
              <a:rPr lang="de-DE" dirty="0" smtClean="0"/>
              <a:t>Sub item</a:t>
            </a:r>
          </a:p>
          <a:p>
            <a:pPr marL="1125900" lvl="2" indent="-342900">
              <a:buFont typeface="Wingdings" pitchFamily="2" charset="2"/>
              <a:buChar char="§"/>
            </a:pPr>
            <a:r>
              <a:rPr lang="de-DE" dirty="0" smtClean="0"/>
              <a:t>Sub </a:t>
            </a:r>
            <a:r>
              <a:rPr lang="de-DE" dirty="0" err="1" smtClean="0"/>
              <a:t>sub</a:t>
            </a:r>
            <a:r>
              <a:rPr lang="de-DE" dirty="0" smtClean="0"/>
              <a:t> item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6866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Row</a:t>
            </a:r>
            <a:endParaRPr lang="de-DE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628775"/>
            <a:ext cx="8172480" cy="938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37766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85809" y="487215"/>
            <a:ext cx="1006671" cy="241485"/>
          </a:xfrm>
          <a:prstGeom prst="rect">
            <a:avLst/>
          </a:prstGeom>
        </p:spPr>
      </p:pic>
      <p:pic>
        <p:nvPicPr>
          <p:cNvPr id="15" name="Picture 60" descr="logo_699cm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1" y="98630"/>
            <a:ext cx="1007059" cy="3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064896" cy="792733"/>
          </a:xfrm>
        </p:spPr>
        <p:txBody>
          <a:bodyPr/>
          <a:lstStyle/>
          <a:p>
            <a:r>
              <a:rPr lang="en-US" dirty="0" smtClean="0"/>
              <a:t>PANDA Phase 0 Experiment: Straw Trackers at HADES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6-Dec-2016 | Peter Wintz (FZ </a:t>
            </a:r>
            <a:r>
              <a:rPr lang="en-US" dirty="0" err="1" smtClean="0"/>
              <a:t>Jülich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6585" y="6093296"/>
            <a:ext cx="349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59. PANDA CM, FAIR, Dec-6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, 2016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2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Overview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traw stations at HADES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Deliverables for PANDA day-1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Outline – Phase 0 Straw Trackers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27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Idea </a:t>
            </a:r>
            <a:r>
              <a:rPr lang="en-US" dirty="0"/>
              <a:t>to include straw trackers in experiment program before PANDA </a:t>
            </a:r>
            <a:r>
              <a:rPr lang="en-US" dirty="0" smtClean="0"/>
              <a:t>starts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Upgrade HADES with two </a:t>
            </a:r>
            <a:r>
              <a:rPr lang="en-US" dirty="0"/>
              <a:t>new Forward Straw Tracker </a:t>
            </a:r>
            <a:r>
              <a:rPr lang="en-US" dirty="0" smtClean="0"/>
              <a:t>stations: </a:t>
            </a:r>
            <a:r>
              <a:rPr lang="en-US" dirty="0"/>
              <a:t>STS1, STS2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Test straw </a:t>
            </a:r>
            <a:r>
              <a:rPr lang="en-US" dirty="0" smtClean="0"/>
              <a:t>trackers </a:t>
            </a:r>
            <a:r>
              <a:rPr lang="en-US" dirty="0"/>
              <a:t>and readout system under experiment </a:t>
            </a:r>
            <a:r>
              <a:rPr lang="en-US" dirty="0" smtClean="0"/>
              <a:t>condition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Same (similar) straw </a:t>
            </a:r>
            <a:r>
              <a:rPr lang="en-US" dirty="0"/>
              <a:t>module design as PANDA-FT, later use in PANDA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Phase 0 experiment starts </a:t>
            </a:r>
            <a:r>
              <a:rPr lang="en-US" dirty="0"/>
              <a:t>(end) 2018 with first beam at SIS 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ym typeface="Symbol" panose="05050102010706020507" pitchFamily="18" charset="2"/>
              </a:rPr>
              <a:t>Physics </a:t>
            </a:r>
            <a:r>
              <a:rPr lang="en-US" dirty="0">
                <a:sym typeface="Symbol" panose="05050102010706020507" pitchFamily="18" charset="2"/>
              </a:rPr>
              <a:t>program: radiative hyperon decays, .. </a:t>
            </a:r>
            <a:r>
              <a:rPr lang="en-US" dirty="0" smtClean="0">
                <a:sym typeface="Symbol" panose="05050102010706020507" pitchFamily="18" charset="2"/>
              </a:rPr>
              <a:t>also </a:t>
            </a:r>
            <a:r>
              <a:rPr lang="en-US" dirty="0">
                <a:sym typeface="Symbol" panose="05050102010706020507" pitchFamily="18" charset="2"/>
              </a:rPr>
              <a:t>part of PANDA </a:t>
            </a:r>
            <a:r>
              <a:rPr lang="en-US" dirty="0" smtClean="0">
                <a:sym typeface="Symbol" panose="05050102010706020507" pitchFamily="18" charset="2"/>
              </a:rPr>
              <a:t>program</a:t>
            </a:r>
            <a:endParaRPr lang="en-US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STS1/2 tasks: small polar-angle (baryon) track reconstruction (</a:t>
            </a:r>
            <a:r>
              <a:rPr lang="en-US" dirty="0" smtClean="0">
                <a:sym typeface="Symbol" panose="05050102010706020507" pitchFamily="18" charset="2"/>
              </a:rPr>
              <a:t> &lt; 6.5°)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ym typeface="Symbol" panose="05050102010706020507" pitchFamily="18" charset="2"/>
              </a:rPr>
              <a:t>HADES measures </a:t>
            </a:r>
            <a:r>
              <a:rPr lang="en-US" dirty="0" err="1" smtClean="0">
                <a:sym typeface="Symbol" panose="05050102010706020507" pitchFamily="18" charset="2"/>
              </a:rPr>
              <a:t>dileptons</a:t>
            </a:r>
            <a:r>
              <a:rPr lang="en-US" dirty="0" smtClean="0">
                <a:sym typeface="Symbol" panose="05050102010706020507" pitchFamily="18" charset="2"/>
              </a:rPr>
              <a:t> and mesons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Involved PANDA/HADES groups: </a:t>
            </a:r>
            <a:r>
              <a:rPr lang="en-US" sz="1800" dirty="0" smtClean="0"/>
              <a:t>Cracow, Julich, </a:t>
            </a:r>
            <a:r>
              <a:rPr lang="en-US" sz="1800" dirty="0" err="1" smtClean="0"/>
              <a:t>Orsay</a:t>
            </a:r>
            <a:r>
              <a:rPr lang="en-US" sz="1800" dirty="0" smtClean="0"/>
              <a:t> 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Synergies</a:t>
            </a:r>
            <a:r>
              <a:rPr lang="en-US" dirty="0"/>
              <a:t>: </a:t>
            </a:r>
            <a:r>
              <a:rPr lang="en-US" dirty="0" smtClean="0"/>
              <a:t>Straws + FE-ASIC </a:t>
            </a:r>
            <a:r>
              <a:rPr lang="en-US" dirty="0"/>
              <a:t>(PANDA), </a:t>
            </a:r>
            <a:r>
              <a:rPr lang="en-US" dirty="0" smtClean="0"/>
              <a:t>TRB3/DAQ </a:t>
            </a:r>
            <a:r>
              <a:rPr lang="en-US" dirty="0"/>
              <a:t>(HADES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Overview: Phase 0 Experiment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30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5995232" y="2799302"/>
            <a:ext cx="3122271" cy="3555023"/>
            <a:chOff x="4932040" y="934257"/>
            <a:chExt cx="4525031" cy="5152208"/>
          </a:xfrm>
        </p:grpSpPr>
        <p:pic>
          <p:nvPicPr>
            <p:cNvPr id="7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344524"/>
              <a:ext cx="4169072" cy="3741941"/>
            </a:xfrm>
            <a:prstGeom prst="rect">
              <a:avLst/>
            </a:prstGeom>
          </p:spPr>
        </p:pic>
        <p:cxnSp>
          <p:nvCxnSpPr>
            <p:cNvPr id="8" name="Łącznik prosty ze strzałką 13"/>
            <p:cNvCxnSpPr/>
            <p:nvPr/>
          </p:nvCxnSpPr>
          <p:spPr>
            <a:xfrm flipH="1">
              <a:off x="8027615" y="2776572"/>
              <a:ext cx="720849" cy="166822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18"/>
            <p:cNvCxnSpPr/>
            <p:nvPr/>
          </p:nvCxnSpPr>
          <p:spPr>
            <a:xfrm flipH="1">
              <a:off x="7226281" y="2420888"/>
              <a:ext cx="621828" cy="162862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19"/>
            <p:cNvSpPr/>
            <p:nvPr/>
          </p:nvSpPr>
          <p:spPr>
            <a:xfrm>
              <a:off x="8383574" y="2170050"/>
              <a:ext cx="1073497" cy="535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S</a:t>
              </a:r>
              <a:r>
                <a:rPr lang="pl-PL" dirty="0" smtClean="0"/>
                <a:t>TS2 </a:t>
              </a:r>
              <a:endParaRPr lang="en-GB" dirty="0"/>
            </a:p>
          </p:txBody>
        </p:sp>
        <p:sp>
          <p:nvSpPr>
            <p:cNvPr id="11" name="pole tekstowe 25"/>
            <p:cNvSpPr txBox="1"/>
            <p:nvPr/>
          </p:nvSpPr>
          <p:spPr>
            <a:xfrm>
              <a:off x="7515139" y="934257"/>
              <a:ext cx="1670626" cy="93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2 tracking </a:t>
              </a:r>
              <a:endParaRPr lang="de-DE" dirty="0" smtClean="0"/>
            </a:p>
            <a:p>
              <a:r>
                <a:rPr lang="pl-PL" dirty="0" smtClean="0"/>
                <a:t>stations</a:t>
              </a:r>
              <a:endParaRPr lang="en-GB" dirty="0"/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STS1: 4 double layers, angles 0°, 90°, 0°, 90°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640 straws, 4x5 modules a 2x16 straws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Same straw length (77 cm) as</a:t>
            </a:r>
            <a:r>
              <a:rPr lang="en-US" sz="1800" dirty="0"/>
              <a:t> </a:t>
            </a:r>
            <a:r>
              <a:rPr lang="en-US" sz="1800" dirty="0" smtClean="0"/>
              <a:t>FT 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~ 77 x  77 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active area, beam hole ~ 8 x 8 cm</a:t>
            </a:r>
            <a:r>
              <a:rPr lang="en-US" sz="1800" baseline="30000" dirty="0" smtClean="0"/>
              <a:t>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STS2: </a:t>
            </a:r>
            <a:r>
              <a:rPr lang="en-US" dirty="0"/>
              <a:t>4 double layers, angles 0°, 90°, </a:t>
            </a:r>
            <a:r>
              <a:rPr lang="en-US" dirty="0" smtClean="0"/>
              <a:t>+45°, -45°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/>
              <a:t>896 straws, 4x7 modules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S</a:t>
            </a:r>
            <a:r>
              <a:rPr lang="en-US" sz="1800" dirty="0" smtClean="0"/>
              <a:t>ame </a:t>
            </a:r>
            <a:r>
              <a:rPr lang="en-US" sz="1800" dirty="0"/>
              <a:t>straw tube length </a:t>
            </a:r>
            <a:r>
              <a:rPr lang="en-US" sz="1800" dirty="0" smtClean="0"/>
              <a:t>(125 cm) as FT 5,6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~ 113 x 113 cm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 active area, beam hole ~16 </a:t>
            </a:r>
            <a:r>
              <a:rPr lang="en-US" sz="1800" dirty="0"/>
              <a:t>x </a:t>
            </a:r>
            <a:r>
              <a:rPr lang="en-US" sz="1800" dirty="0" smtClean="0"/>
              <a:t>16 cm</a:t>
            </a:r>
            <a:r>
              <a:rPr lang="en-US" sz="1800" baseline="30000" dirty="0" smtClean="0"/>
              <a:t>2</a:t>
            </a:r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Phase-0 Straw Trackers STS at HADES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Prostokąt 19"/>
          <p:cNvSpPr/>
          <p:nvPr/>
        </p:nvSpPr>
        <p:spPr>
          <a:xfrm>
            <a:off x="7698893" y="3471979"/>
            <a:ext cx="74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STS</a:t>
            </a:r>
            <a:r>
              <a:rPr lang="de-DE" dirty="0" smtClean="0"/>
              <a:t>1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28" name="Picture 5" descr="F:\Andrzej 25.09.2015\T1 s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45" y="4213914"/>
            <a:ext cx="96926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a 4"/>
          <p:cNvGrpSpPr>
            <a:grpSpLocks noChangeAspect="1"/>
          </p:cNvGrpSpPr>
          <p:nvPr/>
        </p:nvGrpSpPr>
        <p:grpSpPr>
          <a:xfrm>
            <a:off x="1103759" y="4187857"/>
            <a:ext cx="2523136" cy="2256478"/>
            <a:chOff x="683567" y="2262410"/>
            <a:chExt cx="4680521" cy="4185858"/>
          </a:xfrm>
        </p:grpSpPr>
        <p:pic>
          <p:nvPicPr>
            <p:cNvPr id="30" name="Picture 2" descr="C:\Users\Jerzy\Documents\Praca\HADES\Andrzej 25.09.2015\T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2271804"/>
              <a:ext cx="4680521" cy="416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pole tekstowe 3"/>
            <p:cNvSpPr txBox="1"/>
            <p:nvPr/>
          </p:nvSpPr>
          <p:spPr>
            <a:xfrm>
              <a:off x="1061458" y="2960169"/>
              <a:ext cx="62273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STS1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32" name="pole tekstowe 5"/>
            <p:cNvSpPr txBox="1"/>
            <p:nvPr/>
          </p:nvSpPr>
          <p:spPr>
            <a:xfrm>
              <a:off x="1815216" y="2262410"/>
              <a:ext cx="62273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STS2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Łącznik prosty ze strzałką 6"/>
            <p:cNvCxnSpPr/>
            <p:nvPr/>
          </p:nvCxnSpPr>
          <p:spPr>
            <a:xfrm flipV="1">
              <a:off x="2264831" y="5512164"/>
              <a:ext cx="2243791" cy="936104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10"/>
            <p:cNvSpPr txBox="1"/>
            <p:nvPr/>
          </p:nvSpPr>
          <p:spPr>
            <a:xfrm>
              <a:off x="2986555" y="5697873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160 cm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Łącznik prostoliniowy 11"/>
            <p:cNvCxnSpPr/>
            <p:nvPr/>
          </p:nvCxnSpPr>
          <p:spPr>
            <a:xfrm>
              <a:off x="1988342" y="6235832"/>
              <a:ext cx="276489" cy="205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oliniowy 17"/>
            <p:cNvCxnSpPr/>
            <p:nvPr/>
          </p:nvCxnSpPr>
          <p:spPr>
            <a:xfrm>
              <a:off x="4454616" y="5468882"/>
              <a:ext cx="126014" cy="86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ównoległobok 29"/>
            <p:cNvSpPr/>
            <p:nvPr/>
          </p:nvSpPr>
          <p:spPr>
            <a:xfrm rot="5400000">
              <a:off x="1381678" y="5206195"/>
              <a:ext cx="90000" cy="43200"/>
            </a:xfrm>
            <a:prstGeom prst="parallelogram">
              <a:avLst>
                <a:gd name="adj" fmla="val 58672"/>
              </a:avLst>
            </a:prstGeom>
            <a:solidFill>
              <a:srgbClr val="23236B"/>
            </a:solidFill>
            <a:ln w="12700">
              <a:solidFill>
                <a:srgbClr val="7FA1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ównoległobok 31"/>
            <p:cNvSpPr/>
            <p:nvPr/>
          </p:nvSpPr>
          <p:spPr>
            <a:xfrm rot="5400000">
              <a:off x="3621126" y="4077240"/>
              <a:ext cx="90000" cy="43200"/>
            </a:xfrm>
            <a:prstGeom prst="parallelogram">
              <a:avLst>
                <a:gd name="adj" fmla="val 58672"/>
              </a:avLst>
            </a:prstGeom>
            <a:solidFill>
              <a:srgbClr val="23236B"/>
            </a:solidFill>
            <a:ln w="12700">
              <a:solidFill>
                <a:srgbClr val="7FA1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Łącznik prostoliniowy 32"/>
            <p:cNvCxnSpPr/>
            <p:nvPr/>
          </p:nvCxnSpPr>
          <p:spPr>
            <a:xfrm>
              <a:off x="764206" y="4035915"/>
              <a:ext cx="198168" cy="1258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5"/>
            <p:cNvCxnSpPr/>
            <p:nvPr/>
          </p:nvCxnSpPr>
          <p:spPr>
            <a:xfrm>
              <a:off x="962374" y="3927991"/>
              <a:ext cx="198168" cy="1258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ze strzałką 36"/>
            <p:cNvCxnSpPr/>
            <p:nvPr/>
          </p:nvCxnSpPr>
          <p:spPr>
            <a:xfrm flipV="1">
              <a:off x="744770" y="3927991"/>
              <a:ext cx="217603" cy="8834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59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78" y="3806541"/>
            <a:ext cx="5420232" cy="26204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STS – Mounting to HADES ECAL Frame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Picture 2" descr="X:\_Roboczy_tmp\_GSI\20100916a\_pps\pic\HADES_20100916a_03.png"/>
          <p:cNvPicPr>
            <a:picLocks noChangeAspect="1" noChangeArrowheads="1"/>
          </p:cNvPicPr>
          <p:nvPr/>
        </p:nvPicPr>
        <p:blipFill rotWithShape="1">
          <a:blip r:embed="rId3" cstate="print"/>
          <a:srcRect l="-6309" t="-11509" r="31019" b="11509"/>
          <a:stretch/>
        </p:blipFill>
        <p:spPr bwMode="auto">
          <a:xfrm>
            <a:off x="4840150" y="749257"/>
            <a:ext cx="3782300" cy="2904768"/>
          </a:xfrm>
          <a:prstGeom prst="rect">
            <a:avLst/>
          </a:prstGeom>
          <a:noFill/>
        </p:spPr>
      </p:pic>
      <p:pic>
        <p:nvPicPr>
          <p:cNvPr id="26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2" y="1175536"/>
            <a:ext cx="3700026" cy="337613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67746" y="4795309"/>
            <a:ext cx="215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From P. </a:t>
            </a:r>
            <a:r>
              <a:rPr lang="en-US" sz="2000" b="1" dirty="0" err="1" smtClean="0">
                <a:solidFill>
                  <a:srgbClr val="FF0000"/>
                </a:solidFill>
              </a:rPr>
              <a:t>Salabura</a:t>
            </a:r>
            <a:r>
              <a:rPr lang="en-US" sz="2000" b="1" dirty="0" smtClean="0">
                <a:solidFill>
                  <a:srgbClr val="FF0000"/>
                </a:solidFill>
              </a:rPr>
              <a:t> &amp; J. </a:t>
            </a:r>
            <a:r>
              <a:rPr lang="en-US" sz="2000" b="1" dirty="0" err="1" smtClean="0">
                <a:solidFill>
                  <a:srgbClr val="FF0000"/>
                </a:solidFill>
              </a:rPr>
              <a:t>Smyrski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Timelines for </a:t>
            </a:r>
            <a:r>
              <a:rPr lang="en-US" dirty="0" smtClean="0"/>
              <a:t>phase 0 </a:t>
            </a:r>
            <a:r>
              <a:rPr lang="en-US" dirty="0"/>
              <a:t>program: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2017 </a:t>
            </a:r>
            <a:r>
              <a:rPr lang="en-US" sz="1800" dirty="0" smtClean="0"/>
              <a:t>STS construction</a:t>
            </a:r>
            <a:r>
              <a:rPr lang="en-US" sz="1800" dirty="0"/>
              <a:t>,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2018 installation </a:t>
            </a:r>
            <a:r>
              <a:rPr lang="en-US" sz="1800" dirty="0"/>
              <a:t>at </a:t>
            </a:r>
            <a:r>
              <a:rPr lang="en-US" sz="1800" dirty="0" smtClean="0"/>
              <a:t>HADES, end </a:t>
            </a:r>
            <a:r>
              <a:rPr lang="en-US" sz="1800" dirty="0"/>
              <a:t>2018 first beam at SIS18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2018-2020 experiment</a:t>
            </a:r>
          </a:p>
          <a:p>
            <a:pPr marL="0" indent="0"/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Work packages: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STS1 with Julich straws (STT materials), FT module adaption (front-end)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STS2 with Krakow straws, full FT 5/6 module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 Mech. frames for STS1+2 by Krakow, </a:t>
            </a:r>
            <a:r>
              <a:rPr lang="en-US" sz="1800" dirty="0" err="1" smtClean="0"/>
              <a:t>Orsay</a:t>
            </a:r>
            <a:r>
              <a:rPr lang="en-US" sz="1800" dirty="0" smtClean="0"/>
              <a:t>, ..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smtClean="0"/>
              <a:t> FE-ASIC/TRB3 </a:t>
            </a:r>
            <a:r>
              <a:rPr lang="en-US" sz="1800" dirty="0"/>
              <a:t>readout </a:t>
            </a:r>
            <a:r>
              <a:rPr lang="en-US" sz="1800"/>
              <a:t>from </a:t>
            </a:r>
            <a:r>
              <a:rPr lang="en-US" sz="1800" smtClean="0"/>
              <a:t>STT </a:t>
            </a:r>
            <a:r>
              <a:rPr lang="en-US" sz="1800" dirty="0"/>
              <a:t>pre-series system </a:t>
            </a:r>
            <a:r>
              <a:rPr lang="en-US" sz="1800" smtClean="0"/>
              <a:t>(available 2018)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Julich</a:t>
            </a:r>
            <a:r>
              <a:rPr lang="en-US" dirty="0" smtClean="0"/>
              <a:t> straw series productions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Straw productions for STT will end 2017/18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Insert short production cycle for STS1 (640 straws) in 2017</a:t>
            </a:r>
            <a:endParaRPr lang="en-US" sz="1800" dirty="0"/>
          </a:p>
          <a:p>
            <a:pPr marL="0" indent="0"/>
            <a:endParaRPr lang="en-US" dirty="0" smtClean="0"/>
          </a:p>
          <a:p>
            <a:pPr lvl="1"/>
            <a:endParaRPr lang="en-US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STS Roadmap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6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Full PANDA-FT system test in experiment environment at HADES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Readout system set up, calibration &amp; data analysis methods (PID)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Student education with experiment program (i.e. hyperon decays)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ost &amp; time efficient test program scenario (2017-2020)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Full funding and work package plan set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Exploitation of synergies (STT/FT) and PANDA/HADES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Full FT design proof: straw modules, mech. frame, FE-ASIC / TRB3 readout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serve as final test for PANDA-FT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Later use of STS2 modules in FT 5 or 6 (~ 25%)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Later use of STS1 modules in FT 4 (~35%)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Phase 0 Deliverables for Day-1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6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6/12/2016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PHASE 0 Straws - TRK Session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Bildschirmpräsentation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Wintz</dc:creator>
  <cp:lastModifiedBy>wintz</cp:lastModifiedBy>
  <cp:revision>1512</cp:revision>
  <cp:lastPrinted>2016-10-13T13:43:52Z</cp:lastPrinted>
  <dcterms:created xsi:type="dcterms:W3CDTF">2011-04-21T10:53:40Z</dcterms:created>
  <dcterms:modified xsi:type="dcterms:W3CDTF">2016-12-05T21:24:49Z</dcterms:modified>
</cp:coreProperties>
</file>