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628" r:id="rId2"/>
    <p:sldId id="629" r:id="rId3"/>
    <p:sldId id="632" r:id="rId4"/>
    <p:sldId id="631" r:id="rId5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1">
          <p15:clr>
            <a:srgbClr val="A4A3A4"/>
          </p15:clr>
        </p15:guide>
        <p15:guide id="2" pos="26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82"/>
    <a:srgbClr val="9C9C9C"/>
    <a:srgbClr val="B9B9B9"/>
    <a:srgbClr val="FFFF66"/>
    <a:srgbClr val="C4DF63"/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1" autoAdjust="0"/>
    <p:restoredTop sz="94628" autoAdjust="0"/>
  </p:normalViewPr>
  <p:slideViewPr>
    <p:cSldViewPr>
      <p:cViewPr varScale="1">
        <p:scale>
          <a:sx n="57" d="100"/>
          <a:sy n="57" d="100"/>
        </p:scale>
        <p:origin x="1474" y="53"/>
      </p:cViewPr>
      <p:guideLst>
        <p:guide orient="horz" pos="941"/>
        <p:guide pos="26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BD61-3547-424D-8836-725BF677DED4}" type="datetimeFigureOut">
              <a:rPr lang="de-DE" smtClean="0"/>
              <a:t>06.12.2016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97C32-0F4A-40F6-B67C-728988A86F3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018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51520" y="2286000"/>
            <a:ext cx="8892480" cy="4572000"/>
          </a:xfrm>
          <a:prstGeom prst="rect">
            <a:avLst/>
          </a:prstGeom>
          <a:solidFill>
            <a:srgbClr val="005B8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EB9AEA1-3281-46F0-9EDB-48FF2E5FF26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7308304" y="2142"/>
            <a:ext cx="1835696" cy="978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Picture 60" descr="logo_699c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126" y="53625"/>
            <a:ext cx="1762354" cy="571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827584" y="2708275"/>
            <a:ext cx="7254875" cy="7927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dirty="0" err="1" smtClean="0"/>
              <a:t>Unsere</a:t>
            </a:r>
            <a:r>
              <a:rPr lang="en-US" noProof="0" dirty="0" smtClean="0"/>
              <a:t> </a:t>
            </a:r>
            <a:r>
              <a:rPr lang="en-US" noProof="0" dirty="0" err="1" smtClean="0"/>
              <a:t>Ziele</a:t>
            </a:r>
            <a:endParaRPr lang="en-US" noProof="0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27584" y="3501008"/>
            <a:ext cx="7254875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Das </a:t>
            </a:r>
            <a:r>
              <a:rPr lang="en-US" noProof="0" dirty="0" err="1" smtClean="0"/>
              <a:t>Forschungszentrum</a:t>
            </a:r>
            <a:r>
              <a:rPr lang="de-DE" dirty="0" smtClean="0"/>
              <a:t> im Fokus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827584" y="4868863"/>
            <a:ext cx="6481763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10. Mai 2011 | Theo Mustermann</a:t>
            </a:r>
            <a:endParaRPr lang="de-DE" dirty="0"/>
          </a:p>
        </p:txBody>
      </p:sp>
      <p:pic>
        <p:nvPicPr>
          <p:cNvPr id="11" name="Grafik 3" descr="PandaLogo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24637" y="53625"/>
            <a:ext cx="2157153" cy="5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27230" y="1493839"/>
            <a:ext cx="8165250" cy="4599458"/>
          </a:xfrm>
          <a:prstGeom prst="rect">
            <a:avLst/>
          </a:prstGeom>
        </p:spPr>
        <p:txBody>
          <a:bodyPr lIns="0" tIns="0" rIns="0" bIns="0"/>
          <a:lstStyle>
            <a:lvl1pPr marL="360000" indent="-360000">
              <a:spcBef>
                <a:spcPts val="600"/>
              </a:spcBef>
              <a:buClr>
                <a:srgbClr val="005B82"/>
              </a:buClr>
              <a:buSzPct val="80000"/>
              <a:buFontTx/>
              <a:buNone/>
              <a:defRPr sz="18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423000" indent="0">
              <a:buClr>
                <a:srgbClr val="005B82"/>
              </a:buClr>
              <a:buSzPct val="80000"/>
              <a:buFont typeface="Wingdings" pitchFamily="2" charset="2"/>
              <a:buNone/>
              <a:defRPr sz="1600" baseline="0">
                <a:latin typeface="Arial" pitchFamily="34" charset="0"/>
                <a:cs typeface="Arial" pitchFamily="34" charset="0"/>
              </a:defRPr>
            </a:lvl3pPr>
            <a:lvl4pPr marL="1240200" indent="0">
              <a:buClr>
                <a:srgbClr val="005B82"/>
              </a:buClr>
              <a:buSzPct val="80000"/>
              <a:buFont typeface="Wingdings" pitchFamily="2" charset="2"/>
              <a:buNone/>
              <a:defRPr sz="16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Hier steht Blindtext zu einem Thema mit Einleitung und folgenden Aufzählungspunkten: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> </a:t>
            </a: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 </a:t>
            </a:r>
            <a:r>
              <a:rPr lang="de-DE" dirty="0" err="1" smtClean="0"/>
              <a:t>Consectetuer</a:t>
            </a:r>
            <a:r>
              <a:rPr lang="de-DE" dirty="0" smtClean="0"/>
              <a:t> </a:t>
            </a:r>
            <a:r>
              <a:rPr lang="de-DE" dirty="0" err="1" smtClean="0"/>
              <a:t>adipiscing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elit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nonummy</a:t>
            </a:r>
            <a:r>
              <a:rPr lang="de-DE" dirty="0" smtClean="0"/>
              <a:t> </a:t>
            </a:r>
            <a:r>
              <a:rPr lang="de-DE" dirty="0" err="1" smtClean="0"/>
              <a:t>nibh</a:t>
            </a:r>
            <a:r>
              <a:rPr lang="de-DE" dirty="0" smtClean="0"/>
              <a:t> </a:t>
            </a:r>
            <a:r>
              <a:rPr lang="de-DE" dirty="0" err="1" smtClean="0"/>
              <a:t>euismod</a:t>
            </a:r>
            <a:r>
              <a:rPr lang="de-DE" dirty="0" smtClean="0"/>
              <a:t> </a:t>
            </a:r>
            <a:r>
              <a:rPr lang="de-DE" dirty="0" err="1" smtClean="0"/>
              <a:t>tincidunt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laoreet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.</a:t>
            </a:r>
          </a:p>
          <a:p>
            <a:pPr marL="702900" lvl="0" indent="-342900">
              <a:buFont typeface="Wingdings" pitchFamily="2" charset="2"/>
              <a:buChar char="§"/>
            </a:pPr>
            <a:r>
              <a:rPr lang="de-DE" dirty="0" smtClean="0"/>
              <a:t>Sub item</a:t>
            </a:r>
          </a:p>
          <a:p>
            <a:pPr marL="1125900" lvl="2" indent="-342900">
              <a:buFont typeface="Wingdings" pitchFamily="2" charset="2"/>
              <a:buChar char="§"/>
            </a:pPr>
            <a:r>
              <a:rPr lang="de-DE" dirty="0" smtClean="0"/>
              <a:t>Sub </a:t>
            </a:r>
            <a:r>
              <a:rPr lang="de-DE" dirty="0" err="1" smtClean="0"/>
              <a:t>sub</a:t>
            </a:r>
            <a:r>
              <a:rPr lang="de-DE" dirty="0" smtClean="0"/>
              <a:t> item	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368660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Musterpräsentation</a:t>
            </a:r>
          </a:p>
          <a:p>
            <a:r>
              <a:rPr lang="de-DE" dirty="0" smtClean="0"/>
              <a:t>2. </a:t>
            </a:r>
            <a:r>
              <a:rPr lang="de-DE" dirty="0" err="1" smtClean="0"/>
              <a:t>Row</a:t>
            </a:r>
            <a:endParaRPr lang="de-DE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 smtClean="0"/>
              <a:t>p. </a:t>
            </a:r>
            <a:fld id="{7EB9AEA1-3281-46F0-9EDB-48FF2E5FF26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01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p. </a:t>
            </a:r>
            <a:fld id="{7EB9AEA1-3281-46F0-9EDB-48FF2E5FF26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 hasCustomPrompt="1"/>
          </p:nvPr>
        </p:nvSpPr>
        <p:spPr>
          <a:xfrm>
            <a:off x="720000" y="1628775"/>
            <a:ext cx="8172480" cy="938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18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Überschrift zu einem Thema mit Bildern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4"/>
          </p:nvPr>
        </p:nvSpPr>
        <p:spPr>
          <a:xfrm>
            <a:off x="720000" y="2638800"/>
            <a:ext cx="3600400" cy="3166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endParaRPr lang="de-DE" dirty="0" smtClean="0"/>
          </a:p>
        </p:txBody>
      </p:sp>
      <p:sp>
        <p:nvSpPr>
          <p:cNvPr id="12" name="Inhaltsplatzhalter 2"/>
          <p:cNvSpPr>
            <a:spLocks noGrp="1"/>
          </p:cNvSpPr>
          <p:nvPr>
            <p:ph idx="16"/>
          </p:nvPr>
        </p:nvSpPr>
        <p:spPr>
          <a:xfrm>
            <a:off x="4572000" y="2638800"/>
            <a:ext cx="4320480" cy="31664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200" baseline="0"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endParaRPr lang="de-DE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idx="17" hasCustomPrompt="1"/>
          </p:nvPr>
        </p:nvSpPr>
        <p:spPr>
          <a:xfrm>
            <a:off x="720000" y="377661"/>
            <a:ext cx="8172480" cy="5760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rgbClr val="005B82"/>
              </a:buClr>
              <a:buSzPct val="80000"/>
              <a:buFontTx/>
              <a:buNone/>
              <a:defRPr sz="2800" b="1" baseline="0">
                <a:solidFill>
                  <a:srgbClr val="005B8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Clr>
                <a:srgbClr val="005B82"/>
              </a:buClr>
              <a:buSzPct val="80000"/>
              <a:buFont typeface="Wingdings" pitchFamily="2" charset="2"/>
              <a:buNone/>
              <a:defRPr sz="2200"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005B82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5pPr>
          </a:lstStyle>
          <a:p>
            <a:r>
              <a:rPr lang="de-DE" dirty="0" smtClean="0"/>
              <a:t>Falls Sie Bilder zeigen möchten …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8"/>
          </p:nvPr>
        </p:nvSpPr>
        <p:spPr>
          <a:xfrm>
            <a:off x="720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  <p:sp>
        <p:nvSpPr>
          <p:cNvPr id="15" name="Inhaltsplatzhalter 13"/>
          <p:cNvSpPr>
            <a:spLocks noGrp="1"/>
          </p:cNvSpPr>
          <p:nvPr>
            <p:ph idx="19"/>
          </p:nvPr>
        </p:nvSpPr>
        <p:spPr>
          <a:xfrm>
            <a:off x="4572000" y="5949280"/>
            <a:ext cx="2826500" cy="5409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i="1">
                <a:solidFill>
                  <a:srgbClr val="51515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Blindtext für eine 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85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20000" y="6356350"/>
            <a:ext cx="2133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758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p. </a:t>
            </a:r>
            <a:fld id="{7EB9AEA1-3281-46F0-9EDB-48FF2E5FF26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0" y="2286000"/>
            <a:ext cx="126000" cy="2286000"/>
          </a:xfrm>
          <a:prstGeom prst="rect">
            <a:avLst/>
          </a:prstGeom>
          <a:solidFill>
            <a:srgbClr val="B9B9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5B8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26000" y="2286000"/>
            <a:ext cx="126000" cy="2286000"/>
          </a:xfrm>
          <a:prstGeom prst="rect">
            <a:avLst/>
          </a:prstGeom>
          <a:solidFill>
            <a:srgbClr val="515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9C9C9C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0"/>
            <a:ext cx="126000" cy="2286000"/>
          </a:xfrm>
          <a:prstGeom prst="rect">
            <a:avLst/>
          </a:prstGeom>
          <a:solidFill>
            <a:srgbClr val="005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5B8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6000" y="0"/>
            <a:ext cx="126000" cy="228600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9C9C9C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4572000"/>
            <a:ext cx="126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5B82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26000" y="4572000"/>
            <a:ext cx="126000" cy="2286000"/>
          </a:xfrm>
          <a:prstGeom prst="rect">
            <a:avLst/>
          </a:prstGeom>
          <a:solidFill>
            <a:srgbClr val="9C9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9C9C9C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 rot="-5400000">
            <a:off x="-1076400" y="5665703"/>
            <a:ext cx="2276872" cy="1077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de-DE" sz="700" dirty="0" smtClean="0">
                <a:solidFill>
                  <a:srgbClr val="515151"/>
                </a:solidFill>
                <a:latin typeface="Arial" pitchFamily="34" charset="0"/>
                <a:cs typeface="Arial" pitchFamily="34" charset="0"/>
              </a:rPr>
              <a:t>Mitglied der Helmholtz-Gemeinschaft</a:t>
            </a:r>
            <a:endParaRPr lang="de-DE" sz="700" dirty="0">
              <a:solidFill>
                <a:srgbClr val="51515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Grafik 12" descr="PandaLog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885809" y="487215"/>
            <a:ext cx="1006671" cy="241485"/>
          </a:xfrm>
          <a:prstGeom prst="rect">
            <a:avLst/>
          </a:prstGeom>
        </p:spPr>
      </p:pic>
      <p:pic>
        <p:nvPicPr>
          <p:cNvPr id="15" name="Picture 60" descr="logo_699cm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421" y="98630"/>
            <a:ext cx="1007059" cy="32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82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 smtClean="0"/>
              <a:t>Specific Topic:</a:t>
            </a:r>
            <a:endParaRPr lang="en-US" sz="3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6-Dec-2016 | Peter Wintz (FZ </a:t>
            </a:r>
            <a:r>
              <a:rPr lang="en-US" dirty="0" err="1" smtClean="0"/>
              <a:t>Jülich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Inhalts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600" dirty="0" smtClean="0"/>
              <a:t>PANDA Forward Tracking at Day-1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836585" y="6093296"/>
            <a:ext cx="3497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59. PANDA CM, FAIR, Dec-6</a:t>
            </a:r>
            <a:r>
              <a:rPr lang="en-US" b="1" baseline="30000" dirty="0" smtClean="0">
                <a:solidFill>
                  <a:srgbClr val="FFFF00"/>
                </a:solidFill>
              </a:rPr>
              <a:t>th</a:t>
            </a:r>
            <a:r>
              <a:rPr lang="en-US" b="1" dirty="0" smtClean="0">
                <a:solidFill>
                  <a:srgbClr val="FFFF00"/>
                </a:solidFill>
              </a:rPr>
              <a:t>, 2016</a:t>
            </a:r>
            <a:endParaRPr lang="de-DE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PANDA-TS: MVD + STT, no GEM stations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PANDA-FT not all 6 stations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Requirements from (hyperon) physics program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Simulation </a:t>
            </a:r>
            <a:r>
              <a:rPr lang="en-US" sz="2400" dirty="0"/>
              <a:t>and pattern recognition aspects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Identify best suited FT setup with available resources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 FT 1- 4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FT 1/2 </a:t>
            </a:r>
            <a:r>
              <a:rPr lang="en-US" sz="2400" dirty="0"/>
              <a:t>+ </a:t>
            </a:r>
            <a:r>
              <a:rPr lang="en-US" sz="2400" dirty="0" smtClean="0"/>
              <a:t>FT 5/6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 Reduced stations FT5/6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dirty="0" smtClean="0"/>
              <a:t>Tracking Detectors at Day-1 (2023)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 smtClean="0"/>
              <a:t>p. </a:t>
            </a:r>
            <a:fld id="{7EB9AEA1-3281-46F0-9EDB-48FF2E5FF267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00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dirty="0" smtClean="0"/>
              <a:t>FT Station Numbers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 smtClean="0"/>
              <a:t>p. </a:t>
            </a:r>
            <a:fld id="{7EB9AEA1-3281-46F0-9EDB-48FF2E5FF267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1026" name="Picture 2" descr="https://panda.gsi.de/oldwww/framework/content/detector/img/panda_FS_s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30" y="908720"/>
            <a:ext cx="5040000" cy="299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401255"/>
              </p:ext>
            </p:extLst>
          </p:nvPr>
        </p:nvGraphicFramePr>
        <p:xfrm>
          <a:off x="747095" y="3023955"/>
          <a:ext cx="4680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388718566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075269348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880011103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97123012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845470734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Width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Height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Modules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Straws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68194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4x10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1152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25932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4x10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1152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71487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4x12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1536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3147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2105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767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4x14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1792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11517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3923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4x27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3296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66249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3923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4x27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3296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54858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1-4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5632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289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1,2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+ 5,6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8896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47915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1-6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12224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21257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5517105" y="536421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45%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517105" y="57149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75%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82190" y="6035358"/>
            <a:ext cx="266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numbers from TDR draft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Straw trackers for phase 0 (2017-2020)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FT layout options at day-1 (2023)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Requirements from hyperon physics program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Simulation and pattern recognition aspects</a:t>
            </a:r>
            <a:endParaRPr lang="en-US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 dirty="0" smtClean="0"/>
              <a:t>Session Outline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 smtClean="0"/>
              <a:t>6/12/16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mtClean="0"/>
              <a:t>Peter Wintz - FT at Day-1 - TRK Session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DE" smtClean="0"/>
              <a:t>p. </a:t>
            </a:r>
            <a:fld id="{7EB9AEA1-3281-46F0-9EDB-48FF2E5FF267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7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Bildschirmpräsentation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Wintz</dc:creator>
  <cp:lastModifiedBy>wintz</cp:lastModifiedBy>
  <cp:revision>1501</cp:revision>
  <cp:lastPrinted>2016-10-13T13:43:52Z</cp:lastPrinted>
  <dcterms:created xsi:type="dcterms:W3CDTF">2011-04-21T10:53:40Z</dcterms:created>
  <dcterms:modified xsi:type="dcterms:W3CDTF">2016-12-06T09:22:37Z</dcterms:modified>
</cp:coreProperties>
</file>