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11"/>
  </p:notesMasterIdLst>
  <p:sldIdLst>
    <p:sldId id="611" r:id="rId2"/>
    <p:sldId id="634" r:id="rId3"/>
    <p:sldId id="644" r:id="rId4"/>
    <p:sldId id="646" r:id="rId5"/>
    <p:sldId id="640" r:id="rId6"/>
    <p:sldId id="639" r:id="rId7"/>
    <p:sldId id="650" r:id="rId8"/>
    <p:sldId id="649" r:id="rId9"/>
    <p:sldId id="633" r:id="rId10"/>
  </p:sldIdLst>
  <p:sldSz cx="9144000" cy="6858000" type="screen4x3"/>
  <p:notesSz cx="6794500" cy="9931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3192D57D-C0D9-4545-AD7A-87CB30027142}">
          <p14:sldIdLst>
            <p14:sldId id="611"/>
            <p14:sldId id="634"/>
            <p14:sldId id="644"/>
            <p14:sldId id="646"/>
            <p14:sldId id="640"/>
            <p14:sldId id="639"/>
            <p14:sldId id="650"/>
            <p14:sldId id="649"/>
            <p14:sldId id="6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954">
          <p15:clr>
            <a:srgbClr val="A4A3A4"/>
          </p15:clr>
        </p15:guide>
        <p15:guide id="2" pos="11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82"/>
    <a:srgbClr val="00FF00"/>
    <a:srgbClr val="FF9400"/>
    <a:srgbClr val="00FFFF"/>
    <a:srgbClr val="FFFF66"/>
    <a:srgbClr val="9C9C9C"/>
    <a:srgbClr val="C4DF63"/>
    <a:srgbClr val="515151"/>
    <a:srgbClr val="B9B9B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8" autoAdjust="0"/>
    <p:restoredTop sz="98380" autoAdjust="0"/>
  </p:normalViewPr>
  <p:slideViewPr>
    <p:cSldViewPr>
      <p:cViewPr varScale="1">
        <p:scale>
          <a:sx n="72" d="100"/>
          <a:sy n="72" d="100"/>
        </p:scale>
        <p:origin x="163" y="72"/>
      </p:cViewPr>
      <p:guideLst>
        <p:guide orient="horz" pos="2954"/>
        <p:guide pos="11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8BD61-3547-424D-8836-725BF677DED4}" type="datetimeFigureOut">
              <a:rPr lang="de-DE" smtClean="0"/>
              <a:t>06.12.2016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97C32-0F4A-40F6-B67C-728988A86F3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201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2381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9906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3312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51520" y="2286000"/>
            <a:ext cx="8892480" cy="4572000"/>
          </a:xfrm>
          <a:prstGeom prst="rect">
            <a:avLst/>
          </a:prstGeom>
          <a:solidFill>
            <a:srgbClr val="005B82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Dec-6th, 2016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Peter Wintz - STT Status - 59. CM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EB9AEA1-3281-46F0-9EDB-48FF2E5FF26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Rechteck 8"/>
          <p:cNvSpPr/>
          <p:nvPr userDrawn="1"/>
        </p:nvSpPr>
        <p:spPr>
          <a:xfrm>
            <a:off x="7308304" y="2142"/>
            <a:ext cx="1835696" cy="97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60" descr="logo_699c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126" y="53625"/>
            <a:ext cx="1762354" cy="57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27584" y="2708275"/>
            <a:ext cx="7254875" cy="792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err="1" smtClean="0"/>
              <a:t>Unsere</a:t>
            </a:r>
            <a:r>
              <a:rPr lang="en-US" noProof="0" dirty="0" smtClean="0"/>
              <a:t> </a:t>
            </a:r>
            <a:r>
              <a:rPr lang="en-US" noProof="0" dirty="0" err="1" smtClean="0"/>
              <a:t>Ziele</a:t>
            </a:r>
            <a:endParaRPr lang="en-US" noProof="0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27584" y="3501008"/>
            <a:ext cx="7254875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Das </a:t>
            </a:r>
            <a:r>
              <a:rPr lang="en-US" noProof="0" dirty="0" err="1" smtClean="0"/>
              <a:t>Forschungszentrum</a:t>
            </a:r>
            <a:r>
              <a:rPr lang="de-DE" dirty="0" smtClean="0"/>
              <a:t> im Fokus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27584" y="4868863"/>
            <a:ext cx="6481763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10. Mai 2011 | Theo Mustermann</a:t>
            </a:r>
            <a:endParaRPr lang="de-DE" dirty="0"/>
          </a:p>
        </p:txBody>
      </p:sp>
      <p:pic>
        <p:nvPicPr>
          <p:cNvPr id="11" name="Grafik 3" descr="Panda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24637" y="53625"/>
            <a:ext cx="2157153" cy="51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628800"/>
            <a:ext cx="8172000" cy="4455495"/>
          </a:xfrm>
          <a:prstGeom prst="rect">
            <a:avLst/>
          </a:prstGeom>
        </p:spPr>
        <p:txBody>
          <a:bodyPr lIns="0" tIns="0" rIns="0" bIns="0"/>
          <a:lstStyle>
            <a:lvl1pPr marL="360000" indent="-360000">
              <a:spcBef>
                <a:spcPts val="600"/>
              </a:spcBef>
              <a:buClr>
                <a:srgbClr val="005B82"/>
              </a:buClr>
              <a:buSzPct val="80000"/>
              <a:buFontTx/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Hier steht Blindtext zu einem Thema mit Einleitung und folgenden Aufzählungspunkten: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</a:t>
            </a: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> </a:t>
            </a:r>
            <a:r>
              <a:rPr lang="de-DE" dirty="0" err="1" smtClean="0"/>
              <a:t>euismod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	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351692"/>
            <a:ext cx="8172000" cy="5930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Musterpräsentation</a:t>
            </a:r>
          </a:p>
          <a:p>
            <a:r>
              <a:rPr lang="de-DE" dirty="0" smtClean="0"/>
              <a:t>2. </a:t>
            </a:r>
            <a:r>
              <a:rPr lang="de-DE" dirty="0" err="1" smtClean="0"/>
              <a:t>Row</a:t>
            </a:r>
            <a:endParaRPr lang="de-DE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8"/>
          </p:nvPr>
        </p:nvSpPr>
        <p:spPr>
          <a:xfrm>
            <a:off x="720000" y="6484255"/>
            <a:ext cx="1980114" cy="365125"/>
          </a:xfrm>
        </p:spPr>
        <p:txBody>
          <a:bodyPr/>
          <a:lstStyle/>
          <a:p>
            <a:r>
              <a:rPr lang="en-US" smtClean="0"/>
              <a:t>Dec-6th, 2016</a:t>
            </a:r>
            <a:endParaRPr lang="de-D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9"/>
          </p:nvPr>
        </p:nvSpPr>
        <p:spPr>
          <a:xfrm>
            <a:off x="3136507" y="6484255"/>
            <a:ext cx="2872780" cy="365125"/>
          </a:xfrm>
        </p:spPr>
        <p:txBody>
          <a:bodyPr/>
          <a:lstStyle/>
          <a:p>
            <a:r>
              <a:rPr lang="de-DE" smtClean="0"/>
              <a:t>Peter Wintz - STT Status - 59. CM</a:t>
            </a:r>
            <a:endParaRPr lang="de-DE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0"/>
          </p:nvPr>
        </p:nvSpPr>
        <p:spPr>
          <a:xfrm>
            <a:off x="6740416" y="6484255"/>
            <a:ext cx="2152063" cy="365125"/>
          </a:xfrm>
        </p:spPr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101080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Dec-6th, 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Peter Wintz - STT Status - 59. CM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p. </a:t>
            </a:r>
            <a:fld id="{7EB9AEA1-3281-46F0-9EDB-48FF2E5FF2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628775"/>
            <a:ext cx="8172480" cy="9380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Bildern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4"/>
          </p:nvPr>
        </p:nvSpPr>
        <p:spPr>
          <a:xfrm>
            <a:off x="720000" y="2638800"/>
            <a:ext cx="3600400" cy="3166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endParaRPr lang="de-DE" dirty="0" smtClean="0"/>
          </a:p>
        </p:txBody>
      </p:sp>
      <p:sp>
        <p:nvSpPr>
          <p:cNvPr id="12" name="Inhaltsplatzhalter 2"/>
          <p:cNvSpPr>
            <a:spLocks noGrp="1"/>
          </p:cNvSpPr>
          <p:nvPr>
            <p:ph idx="16"/>
          </p:nvPr>
        </p:nvSpPr>
        <p:spPr>
          <a:xfrm>
            <a:off x="4572000" y="2638800"/>
            <a:ext cx="4320480" cy="3166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endParaRPr lang="de-DE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377661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Falls Sie Bilder zeigen möchten …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idx="18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15" name="Inhaltsplatzhalter 13"/>
          <p:cNvSpPr>
            <a:spLocks noGrp="1"/>
          </p:cNvSpPr>
          <p:nvPr>
            <p:ph idx="19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859706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026" userDrawn="1">
          <p15:clr>
            <a:srgbClr val="FBAE40"/>
          </p15:clr>
        </p15:guide>
        <p15:guide id="2" pos="44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0000" y="6484255"/>
            <a:ext cx="18000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Dec-6th, 2016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92000" y="6484255"/>
            <a:ext cx="396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Peter Wintz - STT Status - 59. CM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58880" y="64842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2286000"/>
            <a:ext cx="126000" cy="2286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26000" y="2286000"/>
            <a:ext cx="126000" cy="2286000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126000" cy="2286000"/>
          </a:xfrm>
          <a:prstGeom prst="rect">
            <a:avLst/>
          </a:prstGeom>
          <a:solidFill>
            <a:srgbClr val="005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26000" y="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4572000"/>
            <a:ext cx="1260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26000" y="457200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13" name="Rechteck 12"/>
          <p:cNvSpPr/>
          <p:nvPr userDrawn="1"/>
        </p:nvSpPr>
        <p:spPr>
          <a:xfrm rot="-5400000">
            <a:off x="-1076400" y="5665703"/>
            <a:ext cx="2276872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de-DE" sz="700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Mitglied der Helmholtz-Gemeinschaft</a:t>
            </a:r>
            <a:endParaRPr lang="de-DE" sz="70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Grafik 12" descr="PandaLogo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885809" y="487215"/>
            <a:ext cx="1006671" cy="241485"/>
          </a:xfrm>
          <a:prstGeom prst="rect">
            <a:avLst/>
          </a:prstGeom>
        </p:spPr>
      </p:pic>
      <p:pic>
        <p:nvPicPr>
          <p:cNvPr id="15" name="Picture 60" descr="logo_699cm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421" y="98630"/>
            <a:ext cx="1007059" cy="32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82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gif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gsi.de/conferenceDisplay.py?confId=529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827584" y="2708275"/>
            <a:ext cx="8136904" cy="1440805"/>
          </a:xfrm>
        </p:spPr>
        <p:txBody>
          <a:bodyPr/>
          <a:lstStyle/>
          <a:p>
            <a:r>
              <a:rPr lang="en-US" sz="4400" dirty="0" smtClean="0"/>
              <a:t>STT Status &amp; News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827584" y="4599130"/>
            <a:ext cx="8064896" cy="576262"/>
          </a:xfrm>
        </p:spPr>
        <p:txBody>
          <a:bodyPr/>
          <a:lstStyle/>
          <a:p>
            <a:r>
              <a:rPr lang="de-DE" sz="1800" b="1" dirty="0" smtClean="0"/>
              <a:t>Peter </a:t>
            </a:r>
            <a:r>
              <a:rPr lang="en-US" sz="1800" b="1" dirty="0" smtClean="0"/>
              <a:t>Wintz</a:t>
            </a:r>
            <a:r>
              <a:rPr lang="de-DE" sz="1800" b="1" dirty="0" smtClean="0"/>
              <a:t> (FZ Jülich) </a:t>
            </a:r>
            <a:r>
              <a:rPr lang="de-DE" sz="1800" b="1" dirty="0" err="1" smtClean="0"/>
              <a:t>for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the</a:t>
            </a:r>
            <a:r>
              <a:rPr lang="de-DE" sz="1800" b="1" dirty="0" smtClean="0"/>
              <a:t> STT </a:t>
            </a:r>
            <a:r>
              <a:rPr lang="de-DE" sz="1800" b="1" dirty="0" err="1" smtClean="0"/>
              <a:t>group</a:t>
            </a:r>
            <a:endParaRPr lang="de-DE" sz="1800" b="1" dirty="0" smtClean="0"/>
          </a:p>
          <a:p>
            <a:endParaRPr lang="de-DE" sz="1800" b="1" dirty="0"/>
          </a:p>
          <a:p>
            <a:endParaRPr lang="de-DE" sz="1800" b="1" dirty="0"/>
          </a:p>
        </p:txBody>
      </p:sp>
      <p:sp>
        <p:nvSpPr>
          <p:cNvPr id="5" name="Rectangle 4"/>
          <p:cNvSpPr/>
          <p:nvPr/>
        </p:nvSpPr>
        <p:spPr>
          <a:xfrm>
            <a:off x="836585" y="6093296"/>
            <a:ext cx="3497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59. PANDA CM, FAIR, Dec-6</a:t>
            </a:r>
            <a:r>
              <a:rPr lang="en-US" b="1" baseline="30000" dirty="0" smtClean="0">
                <a:solidFill>
                  <a:srgbClr val="FFFF00"/>
                </a:solidFill>
              </a:rPr>
              <a:t>th</a:t>
            </a:r>
            <a:r>
              <a:rPr lang="en-US" b="1" dirty="0" smtClean="0">
                <a:solidFill>
                  <a:srgbClr val="FFFF00"/>
                </a:solidFill>
              </a:rPr>
              <a:t>, 2016</a:t>
            </a:r>
            <a:endParaRPr lang="de-DE" b="1" dirty="0">
              <a:solidFill>
                <a:srgbClr val="FFFF00"/>
              </a:solidFill>
            </a:endParaRPr>
          </a:p>
        </p:txBody>
      </p:sp>
      <p:pic>
        <p:nvPicPr>
          <p:cNvPr id="16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255" y="2348880"/>
            <a:ext cx="2273697" cy="1361625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17" name="Picture 2" descr="C:\Users\Wintz\Pictures\CF_Mounting_Mar2015\Anhang 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 flipV="1">
            <a:off x="6891773" y="3769101"/>
            <a:ext cx="2225732" cy="155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Wintz\Pictures\2015-04-20 ASIC_apr2015_3\ASIC_apr2015_3 00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78484" y="5364215"/>
            <a:ext cx="2244646" cy="144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pieren 2"/>
          <p:cNvGrpSpPr/>
          <p:nvPr/>
        </p:nvGrpSpPr>
        <p:grpSpPr>
          <a:xfrm>
            <a:off x="341530" y="1311098"/>
            <a:ext cx="8683589" cy="902767"/>
            <a:chOff x="386535" y="1358770"/>
            <a:chExt cx="8683589" cy="902767"/>
          </a:xfrm>
        </p:grpSpPr>
        <p:pic>
          <p:nvPicPr>
            <p:cNvPr id="19" name="Picture 1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825" y="1401620"/>
              <a:ext cx="85725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150" y="1374950"/>
              <a:ext cx="628650" cy="883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4480" y="1403775"/>
              <a:ext cx="85725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nhaltsplatzhalter 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8471" y="1538790"/>
              <a:ext cx="988924" cy="627888"/>
            </a:xfrm>
            <a:prstGeom prst="rect">
              <a:avLst/>
            </a:prstGeom>
          </p:spPr>
        </p:pic>
        <p:pic>
          <p:nvPicPr>
            <p:cNvPr id="23" name="Picture 6" descr="https://fbcdn-sphotos-f-a.akamaihd.net/hphotos-ak-ash3/579316_10152072004987700_940663804_n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535" y="1358770"/>
              <a:ext cx="888492" cy="888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3" descr="https://encrypted-tbn3.gstatic.com/images?q=tbn:ANd9GcTC54ujPwoGYvQqk5geH0dIT3u9SbYJqeQJ_F6kxkpexxHTRdYdVw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820" y="1447340"/>
              <a:ext cx="899160" cy="811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9645" y="1404287"/>
              <a:ext cx="61722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8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2070" y="1485440"/>
              <a:ext cx="944880" cy="773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180" y="1358770"/>
              <a:ext cx="887578" cy="891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7405" y="1424440"/>
              <a:ext cx="852719" cy="8344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972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/>
              <a:t>Timelines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/>
              <a:t>Electronic Readout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/>
              <a:t>Beam test campaign in 2016</a:t>
            </a:r>
          </a:p>
          <a:p>
            <a:pPr marL="0" indent="0">
              <a:lnSpc>
                <a:spcPct val="150000"/>
              </a:lnSpc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 smtClean="0"/>
              <a:t>Outline: STT Status &amp; News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Dec-6th, 2016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 - STT Status - 59. CM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018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 smtClean="0"/>
              <a:t>Beam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campaign</a:t>
            </a:r>
            <a:r>
              <a:rPr lang="de-DE" dirty="0" smtClean="0"/>
              <a:t> in 2016 at COSY </a:t>
            </a:r>
            <a:r>
              <a:rPr lang="de-DE" dirty="0" err="1" smtClean="0"/>
              <a:t>completed</a:t>
            </a:r>
            <a:r>
              <a:rPr lang="de-DE" dirty="0" smtClean="0"/>
              <a:t> last </a:t>
            </a:r>
            <a:r>
              <a:rPr lang="de-DE" dirty="0" err="1" smtClean="0"/>
              <a:t>week</a:t>
            </a:r>
            <a:endParaRPr lang="de-DE" dirty="0" smtClean="0"/>
          </a:p>
          <a:p>
            <a:pPr marL="1125900" lvl="2" indent="-342900"/>
            <a:r>
              <a:rPr lang="de-DE" sz="1800" dirty="0" smtClean="0"/>
              <a:t>New beam </a:t>
            </a:r>
            <a:r>
              <a:rPr lang="de-DE" sz="1800" dirty="0" err="1" smtClean="0"/>
              <a:t>test</a:t>
            </a:r>
            <a:r>
              <a:rPr lang="de-DE" sz="1800" dirty="0" smtClean="0"/>
              <a:t> </a:t>
            </a:r>
            <a:r>
              <a:rPr lang="de-DE" sz="1800" dirty="0" err="1" smtClean="0"/>
              <a:t>area</a:t>
            </a:r>
            <a:r>
              <a:rPr lang="de-DE" sz="1800" dirty="0" smtClean="0"/>
              <a:t> </a:t>
            </a:r>
            <a:r>
              <a:rPr lang="de-DE" sz="1800" dirty="0" err="1" smtClean="0"/>
              <a:t>set</a:t>
            </a:r>
            <a:r>
              <a:rPr lang="de-DE" sz="1800" dirty="0" smtClean="0"/>
              <a:t> </a:t>
            </a:r>
            <a:r>
              <a:rPr lang="de-DE" sz="1800" dirty="0" err="1" smtClean="0"/>
              <a:t>up</a:t>
            </a:r>
            <a:r>
              <a:rPr lang="de-DE" sz="1800" dirty="0" smtClean="0"/>
              <a:t>, </a:t>
            </a:r>
            <a:r>
              <a:rPr lang="de-DE" sz="1800" dirty="0" err="1" smtClean="0"/>
              <a:t>straw</a:t>
            </a:r>
            <a:r>
              <a:rPr lang="de-DE" sz="1800" dirty="0" smtClean="0"/>
              <a:t> </a:t>
            </a:r>
            <a:r>
              <a:rPr lang="de-DE" sz="1800" dirty="0" err="1" smtClean="0"/>
              <a:t>test</a:t>
            </a:r>
            <a:r>
              <a:rPr lang="de-DE" sz="1800" dirty="0" smtClean="0"/>
              <a:t> </a:t>
            </a:r>
            <a:r>
              <a:rPr lang="de-DE" sz="1800" dirty="0" err="1" smtClean="0"/>
              <a:t>systems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both</a:t>
            </a:r>
            <a:r>
              <a:rPr lang="de-DE" sz="1800" dirty="0" smtClean="0"/>
              <a:t> </a:t>
            </a:r>
            <a:r>
              <a:rPr lang="de-DE" sz="1800" dirty="0" err="1" smtClean="0"/>
              <a:t>readouts</a:t>
            </a:r>
            <a:endParaRPr lang="de-DE" sz="1800" dirty="0" smtClean="0"/>
          </a:p>
          <a:p>
            <a:pPr marL="1125900" lvl="2" indent="-342900"/>
            <a:r>
              <a:rPr lang="de-DE" sz="1800" dirty="0" err="1" smtClean="0"/>
              <a:t>Measure</a:t>
            </a:r>
            <a:r>
              <a:rPr lang="de-DE" sz="1800" dirty="0" smtClean="0"/>
              <a:t> </a:t>
            </a:r>
            <a:r>
              <a:rPr lang="de-DE" sz="1800" dirty="0" err="1" smtClean="0"/>
              <a:t>broad</a:t>
            </a:r>
            <a:r>
              <a:rPr lang="de-DE" sz="1800" dirty="0" smtClean="0"/>
              <a:t> </a:t>
            </a:r>
            <a:r>
              <a:rPr lang="de-DE" sz="1800" dirty="0" err="1" smtClean="0"/>
              <a:t>dE</a:t>
            </a:r>
            <a:r>
              <a:rPr lang="de-DE" sz="1800" dirty="0" smtClean="0"/>
              <a:t>/dx </a:t>
            </a:r>
            <a:r>
              <a:rPr lang="de-DE" sz="1800" dirty="0" err="1" smtClean="0"/>
              <a:t>range</a:t>
            </a:r>
            <a:r>
              <a:rPr lang="de-DE" sz="1800" dirty="0" smtClean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</a:t>
            </a:r>
            <a:r>
              <a:rPr lang="de-DE" sz="1800" dirty="0" err="1" smtClean="0"/>
              <a:t>proton</a:t>
            </a:r>
            <a:r>
              <a:rPr lang="de-DE" sz="1800" dirty="0" smtClean="0"/>
              <a:t> &amp; </a:t>
            </a:r>
            <a:r>
              <a:rPr lang="de-DE" sz="1800" dirty="0" err="1" smtClean="0"/>
              <a:t>deuterons</a:t>
            </a:r>
            <a:r>
              <a:rPr lang="de-DE" sz="1800" dirty="0" smtClean="0"/>
              <a:t> at COSY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 smtClean="0"/>
              <a:t>Readout </a:t>
            </a:r>
            <a:r>
              <a:rPr lang="de-DE" dirty="0" err="1" smtClean="0"/>
              <a:t>workshop</a:t>
            </a:r>
            <a:r>
              <a:rPr lang="de-DE" dirty="0" smtClean="0"/>
              <a:t> in </a:t>
            </a:r>
            <a:r>
              <a:rPr lang="de-DE" dirty="0" err="1" smtClean="0"/>
              <a:t>Krakow</a:t>
            </a:r>
            <a:r>
              <a:rPr lang="de-DE" dirty="0" smtClean="0"/>
              <a:t> </a:t>
            </a:r>
            <a:r>
              <a:rPr lang="de-DE" dirty="0" err="1" smtClean="0"/>
              <a:t>fixed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Jan-30/31, 2017</a:t>
            </a:r>
          </a:p>
          <a:p>
            <a:pPr marL="1125900" lvl="2" indent="-342900"/>
            <a:r>
              <a:rPr lang="de-DE" sz="1800" dirty="0" smtClean="0">
                <a:hlinkClick r:id="rId2"/>
              </a:rPr>
              <a:t>https://indico.gsi.de/conferenceDisplay.py?confId=5290</a:t>
            </a:r>
            <a:endParaRPr lang="de-DE" sz="1800" dirty="0" smtClean="0"/>
          </a:p>
          <a:p>
            <a:pPr marL="1125900" lvl="2" indent="-342900"/>
            <a:r>
              <a:rPr lang="de-DE" sz="1800" dirty="0" err="1" smtClean="0"/>
              <a:t>Define</a:t>
            </a:r>
            <a:r>
              <a:rPr lang="de-DE" sz="1800" dirty="0" smtClean="0"/>
              <a:t> </a:t>
            </a:r>
            <a:r>
              <a:rPr lang="de-DE" sz="1800" dirty="0" err="1" smtClean="0"/>
              <a:t>decision</a:t>
            </a:r>
            <a:r>
              <a:rPr lang="de-DE" sz="1800" dirty="0" smtClean="0"/>
              <a:t> </a:t>
            </a:r>
            <a:r>
              <a:rPr lang="de-DE" sz="1800" dirty="0" err="1" smtClean="0"/>
              <a:t>process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final STT </a:t>
            </a:r>
            <a:r>
              <a:rPr lang="de-DE" sz="1800" dirty="0" err="1" smtClean="0"/>
              <a:t>readout</a:t>
            </a:r>
            <a:r>
              <a:rPr lang="de-DE" sz="1800" dirty="0" smtClean="0"/>
              <a:t>, TC </a:t>
            </a:r>
            <a:r>
              <a:rPr lang="de-DE" sz="1800" dirty="0" err="1" smtClean="0"/>
              <a:t>involvement</a:t>
            </a:r>
            <a:endParaRPr lang="de-DE" sz="1800" dirty="0" smtClean="0"/>
          </a:p>
          <a:p>
            <a:pPr marL="1125900" lvl="2" indent="-342900"/>
            <a:r>
              <a:rPr lang="de-DE" sz="1800" dirty="0" err="1" smtClean="0"/>
              <a:t>Aim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readout</a:t>
            </a:r>
            <a:r>
              <a:rPr lang="de-DE" sz="1800" dirty="0" smtClean="0"/>
              <a:t> </a:t>
            </a:r>
            <a:r>
              <a:rPr lang="de-DE" sz="1800" dirty="0" err="1" smtClean="0"/>
              <a:t>decision</a:t>
            </a:r>
            <a:r>
              <a:rPr lang="de-DE" sz="1800" dirty="0" smtClean="0"/>
              <a:t> </a:t>
            </a:r>
            <a:r>
              <a:rPr lang="de-DE" sz="1800" dirty="0" err="1" smtClean="0"/>
              <a:t>by</a:t>
            </a:r>
            <a:r>
              <a:rPr lang="de-DE" sz="1800" dirty="0" smtClean="0"/>
              <a:t> Q1/2018</a:t>
            </a:r>
            <a:endParaRPr lang="de-DE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 smtClean="0"/>
              <a:t>Request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next</a:t>
            </a:r>
            <a:r>
              <a:rPr lang="de-DE" dirty="0" smtClean="0"/>
              <a:t> beam time, </a:t>
            </a:r>
            <a:r>
              <a:rPr lang="de-DE" dirty="0" err="1" smtClean="0"/>
              <a:t>earliest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Q4/2017, beam </a:t>
            </a:r>
            <a:r>
              <a:rPr lang="de-DE" dirty="0" err="1" smtClean="0"/>
              <a:t>program</a:t>
            </a:r>
            <a:r>
              <a:rPr lang="de-DE" dirty="0" smtClean="0"/>
              <a:t> </a:t>
            </a:r>
            <a:r>
              <a:rPr lang="de-DE" dirty="0" err="1" smtClean="0"/>
              <a:t>definition</a:t>
            </a:r>
            <a:endParaRPr lang="de-DE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 smtClean="0"/>
              <a:t>Pre-series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(</a:t>
            </a:r>
            <a:r>
              <a:rPr lang="de-DE" dirty="0" err="1" smtClean="0"/>
              <a:t>one</a:t>
            </a:r>
            <a:r>
              <a:rPr lang="de-DE" dirty="0" smtClean="0"/>
              <a:t> STT </a:t>
            </a:r>
            <a:r>
              <a:rPr lang="de-DE" dirty="0" err="1" smtClean="0"/>
              <a:t>sector</a:t>
            </a:r>
            <a:r>
              <a:rPr lang="de-DE" dirty="0" smtClean="0"/>
              <a:t>) </a:t>
            </a:r>
            <a:r>
              <a:rPr lang="de-DE" dirty="0"/>
              <a:t>in </a:t>
            </a:r>
            <a:r>
              <a:rPr lang="de-DE" dirty="0" smtClean="0"/>
              <a:t>Q4/2017</a:t>
            </a:r>
            <a:endParaRPr lang="de-DE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de-DE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traw</a:t>
            </a:r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productions</a:t>
            </a:r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de-DE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Julich</a:t>
            </a:r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will end 2017/18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dirty="0" smtClean="0"/>
          </a:p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 smtClean="0"/>
              <a:t>Status &amp; Timelines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Dec-6th, 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 - STT Status - 59. CM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5253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STT with readout of drift time and </a:t>
            </a:r>
            <a:r>
              <a:rPr lang="en-US" dirty="0" err="1" smtClean="0"/>
              <a:t>dE</a:t>
            </a:r>
            <a:r>
              <a:rPr lang="en-US" dirty="0" smtClean="0"/>
              <a:t>/dx for PID, two readout solutions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FE-ASIC / TRB (drift time and time-over-threshold for </a:t>
            </a:r>
            <a:r>
              <a:rPr lang="en-US" dirty="0" err="1" smtClean="0"/>
              <a:t>dE</a:t>
            </a:r>
            <a:r>
              <a:rPr lang="en-US" dirty="0" smtClean="0"/>
              <a:t>/dx information)</a:t>
            </a:r>
          </a:p>
          <a:p>
            <a:pPr marL="717550" lvl="2" indent="-177800"/>
            <a:r>
              <a:rPr lang="en-US" sz="1800" dirty="0"/>
              <a:t>P</a:t>
            </a:r>
            <a:r>
              <a:rPr lang="en-US" sz="1800" dirty="0" smtClean="0"/>
              <a:t>re-series system set up ongoing (700 </a:t>
            </a:r>
            <a:r>
              <a:rPr lang="en-US" sz="1800" dirty="0" err="1" smtClean="0"/>
              <a:t>ch</a:t>
            </a:r>
            <a:r>
              <a:rPr lang="en-US" sz="1800" dirty="0" smtClean="0"/>
              <a:t>)</a:t>
            </a:r>
          </a:p>
          <a:p>
            <a:pPr marL="717550" lvl="2" indent="-177800"/>
            <a:r>
              <a:rPr lang="en-US" sz="1800" dirty="0" smtClean="0"/>
              <a:t>All components specified and available: ASICs, FEBs, TRB3 system</a:t>
            </a:r>
          </a:p>
          <a:p>
            <a:pPr marL="717550" lvl="2" indent="-177800"/>
            <a:r>
              <a:rPr lang="en-US" sz="1800" dirty="0"/>
              <a:t>C</a:t>
            </a:r>
            <a:r>
              <a:rPr lang="en-US" sz="1800" dirty="0" smtClean="0"/>
              <a:t>urrently (automatic) bonding of &gt;100 ASICs by company, QA issue </a:t>
            </a:r>
          </a:p>
          <a:p>
            <a:pPr marL="717550" lvl="2" indent="-177800"/>
            <a:r>
              <a:rPr lang="en-US" sz="1800" dirty="0" err="1" smtClean="0"/>
              <a:t>dE</a:t>
            </a:r>
            <a:r>
              <a:rPr lang="en-US" sz="1800" dirty="0" smtClean="0"/>
              <a:t>/dx separation power by time-over-threshold demonstrated (s. below)</a:t>
            </a:r>
          </a:p>
          <a:p>
            <a:pPr marL="717550" lvl="2" indent="-177800"/>
            <a:r>
              <a:rPr lang="en-US" sz="1800" dirty="0"/>
              <a:t>T</a:t>
            </a:r>
            <a:r>
              <a:rPr lang="en-US" sz="1800" dirty="0" smtClean="0"/>
              <a:t>ime-over-thresh resolution studies ongoing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Amp/ADC - FPGA (pulse shape sampling for drift time and </a:t>
            </a:r>
            <a:r>
              <a:rPr lang="en-US" dirty="0" err="1" smtClean="0"/>
              <a:t>dE</a:t>
            </a:r>
            <a:r>
              <a:rPr lang="en-US" dirty="0" smtClean="0"/>
              <a:t>/dx)</a:t>
            </a:r>
          </a:p>
          <a:p>
            <a:pPr marL="717550" lvl="2" indent="-177800"/>
            <a:r>
              <a:rPr lang="en-US" sz="1800" dirty="0" smtClean="0"/>
              <a:t>System design done (integrated amplifier / ADC backend)</a:t>
            </a:r>
          </a:p>
          <a:p>
            <a:pPr marL="717550" lvl="2" indent="-177800"/>
            <a:r>
              <a:rPr lang="en-US" sz="1800" dirty="0" smtClean="0"/>
              <a:t>In-beam prototype test last week (16ch board, 3x diff. amplifier gains)</a:t>
            </a:r>
          </a:p>
          <a:p>
            <a:pPr marL="717550" lvl="2" indent="-177800"/>
            <a:r>
              <a:rPr lang="en-US" sz="1800" dirty="0" smtClean="0"/>
              <a:t>Work flow plan set up, pre-series </a:t>
            </a:r>
            <a:r>
              <a:rPr lang="en-US" sz="1800" dirty="0"/>
              <a:t>system scheduled for </a:t>
            </a:r>
            <a:r>
              <a:rPr lang="en-US" sz="1800" dirty="0" smtClean="0"/>
              <a:t>Q3-2017</a:t>
            </a:r>
          </a:p>
          <a:p>
            <a:pPr marL="717550" lvl="2" indent="-177800"/>
            <a:r>
              <a:rPr lang="en-US" sz="1800" dirty="0" smtClean="0"/>
              <a:t>Straw setup to be repaired (~ 6-7 years old)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Status Electronic Readout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Dec-6th, 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 - STT Status - 59. CM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dirty="0" smtClean="0"/>
              <a:t>p. </a:t>
            </a:r>
            <a:fld id="{7EB9AEA1-3281-46F0-9EDB-48FF2E5FF267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272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nhaltsplatzhalt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165" y="1268760"/>
            <a:ext cx="3049524" cy="2068068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5967155" y="1420615"/>
            <a:ext cx="1575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Krzysztof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Pysz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(IFJ Krakow)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11"/>
          <p:cNvSpPr/>
          <p:nvPr/>
        </p:nvSpPr>
        <p:spPr>
          <a:xfrm>
            <a:off x="6282190" y="3293985"/>
            <a:ext cx="27693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Measured</a:t>
            </a: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/dx </a:t>
            </a:r>
            <a:r>
              <a:rPr lang="de-DE" sz="1400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FADC (40% </a:t>
            </a:r>
            <a:r>
              <a:rPr lang="de-DE" sz="1400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truncation</a:t>
            </a: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400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</a:t>
            </a: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beam</a:t>
            </a:r>
            <a:endParaRPr lang="de-DE" sz="14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Beam </a:t>
            </a:r>
            <a:r>
              <a:rPr lang="en-US" dirty="0"/>
              <a:t>test campaign </a:t>
            </a:r>
            <a:r>
              <a:rPr lang="en-US" dirty="0" smtClean="0"/>
              <a:t>in 2016 (Apr/Dec)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9 days proton beam: 3.0, 1.0, 0.75, 0.55 </a:t>
            </a:r>
            <a:r>
              <a:rPr lang="en-US" dirty="0" smtClean="0"/>
              <a:t>GeV/c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6 days deuteron beam: 1.5, 0.75, 0.6 </a:t>
            </a:r>
            <a:r>
              <a:rPr lang="en-US" dirty="0" smtClean="0"/>
              <a:t>GeV/c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600 MeV/c deuterons with 10mrad straggling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Measured </a:t>
            </a:r>
            <a:r>
              <a:rPr lang="en-US" dirty="0"/>
              <a:t>dE/dx range: ~ 5 </a:t>
            </a:r>
            <a:r>
              <a:rPr lang="en-US" dirty="0" smtClean="0"/>
              <a:t>.. </a:t>
            </a:r>
            <a:r>
              <a:rPr lang="en-US" dirty="0"/>
              <a:t>30 </a:t>
            </a:r>
            <a:r>
              <a:rPr lang="en-US" dirty="0" err="1"/>
              <a:t>keV</a:t>
            </a:r>
            <a:r>
              <a:rPr lang="en-US" dirty="0"/>
              <a:t>/cm </a:t>
            </a:r>
            <a:r>
              <a:rPr lang="en-US" dirty="0" smtClean="0"/>
              <a:t>(@ </a:t>
            </a:r>
            <a:r>
              <a:rPr lang="en-US" dirty="0"/>
              <a:t>2bar</a:t>
            </a:r>
            <a:r>
              <a:rPr lang="en-US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 Low noise level, same thresholds (in Apr/Dec)</a:t>
            </a:r>
            <a:endParaRPr lang="en-US" dirty="0"/>
          </a:p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 err="1" smtClean="0"/>
              <a:t>dE</a:t>
            </a:r>
            <a:r>
              <a:rPr lang="en-US" dirty="0" smtClean="0"/>
              <a:t>/dx - Readout Result (Prelim.)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Dec-6th, 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 - STT Status - 59. CM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5</a:t>
            </a:fld>
            <a:endParaRPr lang="de-DE" dirty="0"/>
          </a:p>
        </p:txBody>
      </p:sp>
      <p:grpSp>
        <p:nvGrpSpPr>
          <p:cNvPr id="11" name="Group 14"/>
          <p:cNvGrpSpPr>
            <a:grpSpLocks noChangeAspect="1"/>
          </p:cNvGrpSpPr>
          <p:nvPr/>
        </p:nvGrpSpPr>
        <p:grpSpPr>
          <a:xfrm>
            <a:off x="2814514" y="3879050"/>
            <a:ext cx="2207536" cy="2123372"/>
            <a:chOff x="5930812" y="1386444"/>
            <a:chExt cx="2889347" cy="2779186"/>
          </a:xfrm>
        </p:grpSpPr>
        <p:pic>
          <p:nvPicPr>
            <p:cNvPr id="12" name="Picture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93620" y="1386444"/>
              <a:ext cx="2626539" cy="2517850"/>
            </a:xfrm>
            <a:prstGeom prst="rect">
              <a:avLst/>
            </a:prstGeom>
          </p:spPr>
        </p:pic>
        <p:sp>
          <p:nvSpPr>
            <p:cNvPr id="13" name="TextBox 16"/>
            <p:cNvSpPr txBox="1"/>
            <p:nvPr/>
          </p:nvSpPr>
          <p:spPr>
            <a:xfrm rot="16200000">
              <a:off x="5439011" y="2587202"/>
              <a:ext cx="122982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000" b="1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dE</a:t>
              </a:r>
              <a:r>
                <a:rPr lang="de-DE" sz="10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/dx (</a:t>
              </a:r>
              <a:r>
                <a:rPr lang="de-DE" sz="1000" b="1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arb</a:t>
              </a:r>
              <a:r>
                <a:rPr lang="de-DE" sz="10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de-DE" sz="1000" b="1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units</a:t>
              </a:r>
              <a:r>
                <a:rPr lang="de-DE" sz="10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000" b="1" dirty="0"/>
            </a:p>
          </p:txBody>
        </p:sp>
        <p:sp>
          <p:nvSpPr>
            <p:cNvPr id="14" name="TextBox 17"/>
            <p:cNvSpPr txBox="1"/>
            <p:nvPr/>
          </p:nvSpPr>
          <p:spPr>
            <a:xfrm>
              <a:off x="6752651" y="3919409"/>
              <a:ext cx="135165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000" b="1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Momentum</a:t>
              </a:r>
              <a:r>
                <a:rPr lang="de-DE" sz="10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de-DE" sz="1000" b="1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GeV</a:t>
              </a:r>
              <a:r>
                <a:rPr lang="de-DE" sz="10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/c)</a:t>
              </a:r>
              <a:endParaRPr lang="en-US" sz="1000" dirty="0"/>
            </a:p>
          </p:txBody>
        </p:sp>
      </p:grpSp>
      <p:sp>
        <p:nvSpPr>
          <p:cNvPr id="16" name="Rectangle 11"/>
          <p:cNvSpPr/>
          <p:nvPr/>
        </p:nvSpPr>
        <p:spPr>
          <a:xfrm>
            <a:off x="997033" y="6011125"/>
            <a:ext cx="38116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</a:t>
            </a:r>
            <a:r>
              <a:rPr lang="de-DE" sz="1400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PID </a:t>
            </a:r>
            <a:r>
              <a:rPr lang="de-DE" sz="1400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separation</a:t>
            </a: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</a:t>
            </a:r>
            <a:r>
              <a:rPr lang="de-DE" sz="1400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STT </a:t>
            </a:r>
            <a:r>
              <a:rPr lang="de-DE" sz="1400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simulated</a:t>
            </a: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/dx (PANDA-STT </a:t>
            </a: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TDR)</a:t>
            </a:r>
            <a:endParaRPr lang="de-DE" sz="14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63" y="4024622"/>
            <a:ext cx="2003393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6"/>
          <p:cNvSpPr txBox="1"/>
          <p:nvPr/>
        </p:nvSpPr>
        <p:spPr>
          <a:xfrm rot="16200000">
            <a:off x="238119" y="4536205"/>
            <a:ext cx="1224000" cy="252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Separation power</a:t>
            </a:r>
            <a:endParaRPr lang="en-US" sz="1000" b="1" dirty="0"/>
          </a:p>
        </p:txBody>
      </p:sp>
      <p:sp>
        <p:nvSpPr>
          <p:cNvPr id="19" name="TextBox 17"/>
          <p:cNvSpPr txBox="1"/>
          <p:nvPr/>
        </p:nvSpPr>
        <p:spPr>
          <a:xfrm>
            <a:off x="997033" y="5814265"/>
            <a:ext cx="181748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Momentum</a:t>
            </a:r>
            <a:r>
              <a:rPr lang="de-DE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GeV</a:t>
            </a:r>
            <a:r>
              <a:rPr lang="de-DE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/c)</a:t>
            </a:r>
            <a:endParaRPr lang="en-US" sz="1000" dirty="0"/>
          </a:p>
        </p:txBody>
      </p:sp>
      <p:sp>
        <p:nvSpPr>
          <p:cNvPr id="9" name="Ellipse 8"/>
          <p:cNvSpPr/>
          <p:nvPr/>
        </p:nvSpPr>
        <p:spPr>
          <a:xfrm>
            <a:off x="4088623" y="4734145"/>
            <a:ext cx="144000" cy="144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/>
          <p:cNvSpPr/>
          <p:nvPr/>
        </p:nvSpPr>
        <p:spPr>
          <a:xfrm>
            <a:off x="4439678" y="5040195"/>
            <a:ext cx="144000" cy="14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uppieren 23"/>
          <p:cNvGrpSpPr/>
          <p:nvPr/>
        </p:nvGrpSpPr>
        <p:grpSpPr>
          <a:xfrm>
            <a:off x="5247075" y="3940895"/>
            <a:ext cx="3284965" cy="2205504"/>
            <a:chOff x="4977045" y="3834045"/>
            <a:chExt cx="3284965" cy="2205504"/>
          </a:xfrm>
        </p:grpSpPr>
        <p:pic>
          <p:nvPicPr>
            <p:cNvPr id="7" name="Inhaltsplatzhalter 6"/>
            <p:cNvPicPr>
              <a:picLocks noChangeAspect="1"/>
            </p:cNvPicPr>
            <p:nvPr/>
          </p:nvPicPr>
          <p:blipFill rotWithShape="1">
            <a:blip r:embed="rId6"/>
            <a:srcRect r="8751"/>
            <a:stretch/>
          </p:blipFill>
          <p:spPr>
            <a:xfrm>
              <a:off x="4977045" y="3834045"/>
              <a:ext cx="3284965" cy="2205504"/>
            </a:xfrm>
            <a:prstGeom prst="rect">
              <a:avLst/>
            </a:prstGeom>
          </p:spPr>
        </p:pic>
        <p:sp>
          <p:nvSpPr>
            <p:cNvPr id="8" name="Textfeld 7"/>
            <p:cNvSpPr txBox="1"/>
            <p:nvPr/>
          </p:nvSpPr>
          <p:spPr>
            <a:xfrm>
              <a:off x="6574127" y="4014065"/>
              <a:ext cx="15888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Pawel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Strzempek</a:t>
              </a:r>
              <a:endParaRPr lang="en-US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(JU Krakow)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6411040" y="4955685"/>
              <a:ext cx="91884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550 MeV/c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6074983" y="4730661"/>
              <a:ext cx="92685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en-US" sz="1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 MeV/c</a:t>
              </a:r>
              <a:endPara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5840039" y="4517721"/>
              <a:ext cx="85151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 GeV/c)</a:t>
              </a:r>
              <a:endParaRPr lang="en-US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5758292" y="3969060"/>
              <a:ext cx="74892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GeV/c</a:t>
              </a:r>
              <a:endPara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1"/>
          <p:cNvSpPr/>
          <p:nvPr/>
        </p:nvSpPr>
        <p:spPr>
          <a:xfrm>
            <a:off x="4977046" y="6011125"/>
            <a:ext cx="4038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Measured</a:t>
            </a: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time-</a:t>
            </a:r>
            <a:r>
              <a:rPr lang="de-DE" sz="1400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1400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threshold</a:t>
            </a: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(drifttime </a:t>
            </a:r>
            <a:r>
              <a:rPr lang="de-DE" sz="1400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20% </a:t>
            </a:r>
            <a:r>
              <a:rPr lang="de-DE" sz="1400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trunc</a:t>
            </a: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  <a:r>
              <a:rPr lang="de-DE" sz="1400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</a:t>
            </a: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beams</a:t>
            </a: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diff.</a:t>
            </a: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momenta</a:t>
            </a:r>
            <a:endParaRPr lang="de-DE" sz="14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26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4690" y="4931471"/>
            <a:ext cx="3048000" cy="1602874"/>
          </a:xfrm>
          <a:prstGeom prst="rect">
            <a:avLst/>
          </a:prstGeom>
        </p:spPr>
      </p:pic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43" y="1387044"/>
            <a:ext cx="3122260" cy="2340864"/>
          </a:xfrm>
        </p:spPr>
      </p:pic>
      <p:sp>
        <p:nvSpPr>
          <p:cNvPr id="3" name="Inhaltsplatzhalter 2"/>
          <p:cNvSpPr>
            <a:spLocks noGrp="1"/>
          </p:cNvSpPr>
          <p:nvPr>
            <p:ph idx="17"/>
          </p:nvPr>
        </p:nvSpPr>
        <p:spPr>
          <a:xfrm>
            <a:off x="720480" y="351692"/>
            <a:ext cx="8172000" cy="593032"/>
          </a:xfrm>
        </p:spPr>
        <p:txBody>
          <a:bodyPr/>
          <a:lstStyle/>
          <a:p>
            <a:r>
              <a:rPr lang="en-US" dirty="0" smtClean="0"/>
              <a:t>ASIC/TRB – Readout Status</a:t>
            </a:r>
          </a:p>
          <a:p>
            <a:r>
              <a:rPr lang="en-US" sz="1600" dirty="0" smtClean="0"/>
              <a:t>(Raw Spectra from April 2016 Beam </a:t>
            </a:r>
            <a:r>
              <a:rPr lang="en-US" sz="1600" dirty="0" smtClean="0"/>
              <a:t>Time)</a:t>
            </a:r>
            <a:endParaRPr lang="en-US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8"/>
          </p:nvPr>
        </p:nvSpPr>
        <p:spPr>
          <a:xfrm>
            <a:off x="431540" y="6484255"/>
            <a:ext cx="2133600" cy="365125"/>
          </a:xfrm>
        </p:spPr>
        <p:txBody>
          <a:bodyPr/>
          <a:lstStyle/>
          <a:p>
            <a:r>
              <a:rPr lang="en-US" smtClean="0"/>
              <a:t>Dec-6th, 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 - STT Status - 59. CM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6153" y="4104075"/>
            <a:ext cx="2550912" cy="226978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4690" y="1219275"/>
            <a:ext cx="3048000" cy="163030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675" y="2716228"/>
            <a:ext cx="2514361" cy="1625346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310700" y="4329390"/>
            <a:ext cx="2806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solidFill>
                  <a:srgbClr val="9C9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TDC time (top) </a:t>
            </a:r>
            <a:r>
              <a:rPr lang="de-DE" sz="1400" i="1" dirty="0" err="1" smtClean="0">
                <a:solidFill>
                  <a:srgbClr val="9C9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400" i="1" dirty="0" smtClean="0">
                <a:solidFill>
                  <a:srgbClr val="9C9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time-</a:t>
            </a:r>
            <a:r>
              <a:rPr lang="de-DE" sz="1400" i="1" dirty="0" err="1" smtClean="0">
                <a:solidFill>
                  <a:srgbClr val="9C9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de-DE" sz="1400" i="1" dirty="0" smtClean="0">
                <a:solidFill>
                  <a:srgbClr val="9C9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1400" i="1" dirty="0" err="1" smtClean="0">
                <a:solidFill>
                  <a:srgbClr val="9C9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threshold</a:t>
            </a:r>
            <a:r>
              <a:rPr lang="de-DE" sz="1400" i="1" dirty="0" smtClean="0">
                <a:solidFill>
                  <a:srgbClr val="9C9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400" i="1" dirty="0" err="1" smtClean="0">
                <a:solidFill>
                  <a:srgbClr val="9C9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below</a:t>
            </a:r>
            <a:r>
              <a:rPr lang="de-DE" sz="1400" i="1" dirty="0" smtClean="0">
                <a:solidFill>
                  <a:srgbClr val="9C9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400" i="1" dirty="0" err="1" smtClean="0">
                <a:solidFill>
                  <a:srgbClr val="9C9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de-DE" sz="1400" i="1" dirty="0" smtClean="0">
                <a:solidFill>
                  <a:srgbClr val="9C9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solidFill>
                  <a:srgbClr val="9C9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  <a:endParaRPr lang="de-DE" sz="1600" i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746575" y="4014065"/>
            <a:ext cx="18452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>
                <a:solidFill>
                  <a:srgbClr val="9C9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ASIC analog </a:t>
            </a:r>
            <a:r>
              <a:rPr lang="de-DE" sz="1400" i="1" dirty="0" err="1">
                <a:solidFill>
                  <a:srgbClr val="9C9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r>
              <a:rPr lang="de-DE" sz="1400" i="1" dirty="0">
                <a:solidFill>
                  <a:srgbClr val="9C9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400" i="1" dirty="0" smtClean="0">
              <a:solidFill>
                <a:srgbClr val="9C9C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i="1" dirty="0" err="1" smtClean="0">
                <a:solidFill>
                  <a:srgbClr val="9C9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signals</a:t>
            </a:r>
            <a:r>
              <a:rPr lang="de-DE" sz="1400" i="1" dirty="0" smtClean="0">
                <a:solidFill>
                  <a:srgbClr val="9C9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(in-beam</a:t>
            </a:r>
            <a:r>
              <a:rPr lang="de-DE" sz="1400" i="1" dirty="0">
                <a:solidFill>
                  <a:srgbClr val="9C9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r>
              <a:rPr lang="de-DE" sz="1400" i="1" dirty="0" smtClean="0">
                <a:solidFill>
                  <a:srgbClr val="9C9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NL &lt;5mV (</a:t>
            </a:r>
            <a:r>
              <a:rPr lang="de-DE" sz="1400" i="1" dirty="0" err="1" smtClean="0">
                <a:solidFill>
                  <a:srgbClr val="9C9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</a:t>
            </a:r>
            <a:r>
              <a:rPr lang="de-DE" sz="1400" i="1" dirty="0" smtClean="0">
                <a:solidFill>
                  <a:srgbClr val="9C9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r>
              <a:rPr lang="de-DE" sz="1400" i="1" dirty="0" smtClean="0">
                <a:solidFill>
                  <a:srgbClr val="9C9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min. </a:t>
            </a:r>
            <a:r>
              <a:rPr lang="de-DE" sz="1400" i="1" dirty="0" err="1" smtClean="0">
                <a:solidFill>
                  <a:srgbClr val="9C9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thresh</a:t>
            </a:r>
            <a:r>
              <a:rPr lang="de-DE" sz="1400" i="1" dirty="0" smtClean="0">
                <a:solidFill>
                  <a:srgbClr val="9C9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at 10mV</a:t>
            </a:r>
            <a:endParaRPr lang="en-US" sz="1400" i="1" dirty="0">
              <a:solidFill>
                <a:srgbClr val="9C9C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0880" y="3203975"/>
            <a:ext cx="1791280" cy="1573277"/>
          </a:xfrm>
          <a:prstGeom prst="rect">
            <a:avLst/>
          </a:prstGeom>
          <a:effectLst/>
        </p:spPr>
      </p:pic>
      <p:sp>
        <p:nvSpPr>
          <p:cNvPr id="15" name="Rechteck 14"/>
          <p:cNvSpPr/>
          <p:nvPr/>
        </p:nvSpPr>
        <p:spPr>
          <a:xfrm>
            <a:off x="3861603" y="1369546"/>
            <a:ext cx="21581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smtClean="0">
                <a:solidFill>
                  <a:srgbClr val="9C9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In-beam </a:t>
            </a:r>
            <a:r>
              <a:rPr lang="de-DE" sz="1400" i="1" dirty="0" err="1" smtClean="0">
                <a:solidFill>
                  <a:srgbClr val="9C9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  <a:r>
              <a:rPr lang="de-DE" sz="1400" i="1" dirty="0" smtClean="0">
                <a:solidFill>
                  <a:srgbClr val="9C9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solidFill>
                  <a:srgbClr val="9C9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i="1" dirty="0" smtClean="0">
                <a:solidFill>
                  <a:srgbClr val="9C9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solidFill>
                  <a:srgbClr val="9C9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straw</a:t>
            </a:r>
            <a:r>
              <a:rPr lang="de-DE" sz="1400" i="1" dirty="0" smtClean="0">
                <a:solidFill>
                  <a:srgbClr val="9C9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solidFill>
                  <a:srgbClr val="9C9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setup</a:t>
            </a:r>
            <a:r>
              <a:rPr lang="de-DE" sz="1400" i="1" dirty="0" smtClean="0">
                <a:solidFill>
                  <a:srgbClr val="9C9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solidFill>
                  <a:srgbClr val="9C9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endParaRPr lang="de-DE" sz="1400" i="1" dirty="0" smtClean="0">
              <a:solidFill>
                <a:srgbClr val="9C9C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i="1" dirty="0" smtClean="0">
                <a:solidFill>
                  <a:srgbClr val="9C9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FE-ASIC </a:t>
            </a:r>
            <a:r>
              <a:rPr lang="de-DE" sz="1400" i="1" dirty="0" err="1" smtClean="0">
                <a:solidFill>
                  <a:srgbClr val="9C9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boards</a:t>
            </a:r>
            <a:r>
              <a:rPr lang="de-DE" sz="1400" i="1" dirty="0" smtClean="0">
                <a:solidFill>
                  <a:srgbClr val="9C9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(beam </a:t>
            </a:r>
            <a:r>
              <a:rPr lang="de-DE" sz="1400" i="1" dirty="0" err="1" smtClean="0">
                <a:solidFill>
                  <a:srgbClr val="9C9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400" i="1" dirty="0" smtClean="0">
                <a:solidFill>
                  <a:srgbClr val="9C9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solidFill>
                  <a:srgbClr val="9C9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400" i="1" dirty="0" smtClean="0">
                <a:solidFill>
                  <a:srgbClr val="9C9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solidFill>
                  <a:srgbClr val="9C9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de-DE" sz="1400" i="1" dirty="0" smtClean="0">
                <a:solidFill>
                  <a:srgbClr val="9C9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6" name="Nach links gekrümmter Pfeil 15"/>
          <p:cNvSpPr/>
          <p:nvPr/>
        </p:nvSpPr>
        <p:spPr>
          <a:xfrm>
            <a:off x="8172400" y="1853825"/>
            <a:ext cx="720080" cy="2025225"/>
          </a:xfrm>
          <a:prstGeom prst="curvedLeftArrow">
            <a:avLst>
              <a:gd name="adj1" fmla="val 25000"/>
              <a:gd name="adj2" fmla="val 46539"/>
              <a:gd name="adj3" fmla="val 301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487435" y="3023955"/>
            <a:ext cx="72008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beam spot area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36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TRB3-DAQ, </a:t>
            </a:r>
            <a:r>
              <a:rPr lang="en-US" dirty="0" err="1"/>
              <a:t>cts</a:t>
            </a:r>
            <a:r>
              <a:rPr lang="en-US" dirty="0"/>
              <a:t> </a:t>
            </a:r>
            <a:r>
              <a:rPr lang="en-US" dirty="0" smtClean="0"/>
              <a:t>rate for 1.5 GeV/c beam, trigger (red</a:t>
            </a:r>
            <a:r>
              <a:rPr lang="en-US" dirty="0"/>
              <a:t>), readout </a:t>
            </a:r>
            <a:r>
              <a:rPr lang="en-US" dirty="0" smtClean="0"/>
              <a:t>rate (green</a:t>
            </a:r>
            <a:r>
              <a:rPr lang="en-US" dirty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COSY beam extraction cycle </a:t>
            </a:r>
            <a:r>
              <a:rPr lang="en-US" dirty="0" smtClean="0"/>
              <a:t>2min (spike intensities on detectors)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Hitmap (</a:t>
            </a:r>
            <a:r>
              <a:rPr lang="en-US" dirty="0" smtClean="0"/>
              <a:t>6x24 </a:t>
            </a:r>
            <a:r>
              <a:rPr lang="en-US" dirty="0"/>
              <a:t>straws</a:t>
            </a:r>
            <a:r>
              <a:rPr lang="en-US" dirty="0" smtClean="0"/>
              <a:t>), ~ </a:t>
            </a:r>
            <a:r>
              <a:rPr lang="en-US" dirty="0"/>
              <a:t>2x2 cm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smtClean="0"/>
              <a:t>spot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600 </a:t>
            </a:r>
            <a:r>
              <a:rPr lang="en-US" dirty="0"/>
              <a:t>MeV/c </a:t>
            </a:r>
            <a:r>
              <a:rPr lang="en-US" dirty="0" smtClean="0"/>
              <a:t>deuteron beam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dE/dx </a:t>
            </a:r>
            <a:r>
              <a:rPr lang="en-US" dirty="0"/>
              <a:t>&gt; 8x MIPS</a:t>
            </a:r>
            <a:r>
              <a:rPr lang="en-US" dirty="0" smtClean="0"/>
              <a:t>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FE-ASIC </a:t>
            </a:r>
            <a:r>
              <a:rPr lang="en-US" dirty="0"/>
              <a:t>analog </a:t>
            </a:r>
            <a:r>
              <a:rPr lang="en-US" dirty="0" smtClean="0"/>
              <a:t>outs on </a:t>
            </a:r>
            <a:r>
              <a:rPr lang="en-US" dirty="0"/>
              <a:t>scope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Some tail </a:t>
            </a:r>
            <a:r>
              <a:rPr lang="en-US" dirty="0"/>
              <a:t>cancellation </a:t>
            </a:r>
            <a:r>
              <a:rPr lang="en-US" dirty="0" smtClean="0"/>
              <a:t>limit seen </a:t>
            </a:r>
          </a:p>
          <a:p>
            <a:pPr marL="0" indent="0"/>
            <a:r>
              <a:rPr lang="en-US" dirty="0" smtClean="0"/>
              <a:t>     (i.e. yellow waveform)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Snapshots </a:t>
            </a:r>
            <a:r>
              <a:rPr lang="en-US" dirty="0" err="1"/>
              <a:t>Beamtime</a:t>
            </a:r>
            <a:r>
              <a:rPr lang="en-US" dirty="0"/>
              <a:t> Nov/Dec 2016</a:t>
            </a:r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Dec-6th, 2016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 - STT Status - 59. CM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5662" y="2798930"/>
            <a:ext cx="2664299" cy="147617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7413" y="4509120"/>
            <a:ext cx="2021778" cy="193152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9898" y="4517261"/>
            <a:ext cx="2032582" cy="194267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36"/>
          <a:stretch/>
        </p:blipFill>
        <p:spPr>
          <a:xfrm>
            <a:off x="5071657" y="2515541"/>
            <a:ext cx="3148965" cy="1858564"/>
          </a:xfrm>
          <a:prstGeom prst="rect">
            <a:avLst/>
          </a:prstGeom>
        </p:spPr>
      </p:pic>
      <p:cxnSp>
        <p:nvCxnSpPr>
          <p:cNvPr id="12" name="Gerade Verbindung mit Pfeil 11"/>
          <p:cNvCxnSpPr/>
          <p:nvPr/>
        </p:nvCxnSpPr>
        <p:spPr>
          <a:xfrm>
            <a:off x="5386692" y="2605551"/>
            <a:ext cx="2970330" cy="898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8220622" y="3491274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55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FADC prototype readout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Pre-</a:t>
            </a:r>
            <a:r>
              <a:rPr lang="en-US" dirty="0" err="1"/>
              <a:t>liminary</a:t>
            </a:r>
            <a:r>
              <a:rPr lang="en-US" dirty="0"/>
              <a:t> results </a:t>
            </a:r>
            <a:r>
              <a:rPr lang="en-US" dirty="0" smtClean="0"/>
              <a:t>(Krzysztof </a:t>
            </a:r>
            <a:r>
              <a:rPr lang="en-US" dirty="0" err="1" smtClean="0"/>
              <a:t>Pysz</a:t>
            </a:r>
            <a:r>
              <a:rPr lang="en-US" dirty="0" smtClean="0"/>
              <a:t>, Krakow)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Results for </a:t>
            </a:r>
            <a:r>
              <a:rPr lang="en-US" dirty="0"/>
              <a:t>750 MeV/c deuteron</a:t>
            </a:r>
          </a:p>
          <a:p>
            <a:pPr marL="712788" lvl="2" indent="-169863">
              <a:lnSpc>
                <a:spcPct val="150000"/>
              </a:lnSpc>
              <a:tabLst>
                <a:tab pos="3859213" algn="l"/>
              </a:tabLst>
            </a:pPr>
            <a:r>
              <a:rPr lang="en-US" sz="1800" dirty="0"/>
              <a:t>~ 153µm spatial </a:t>
            </a:r>
            <a:r>
              <a:rPr lang="en-US" sz="1800" dirty="0" smtClean="0"/>
              <a:t>resolution (top fig.)</a:t>
            </a:r>
            <a:endParaRPr lang="en-US" sz="1800" dirty="0"/>
          </a:p>
          <a:p>
            <a:pPr marL="712788" lvl="2" indent="-169863">
              <a:lnSpc>
                <a:spcPct val="150000"/>
              </a:lnSpc>
              <a:tabLst>
                <a:tab pos="3859213" algn="l"/>
              </a:tabLst>
            </a:pPr>
            <a:r>
              <a:rPr lang="en-US" sz="1800" dirty="0" smtClean="0"/>
              <a:t>~ 7</a:t>
            </a:r>
            <a:r>
              <a:rPr lang="en-US" sz="1800" dirty="0"/>
              <a:t>% dE/dx </a:t>
            </a:r>
            <a:r>
              <a:rPr lang="en-US" sz="1800" dirty="0" smtClean="0"/>
              <a:t>resolution (lower fig.)</a:t>
            </a:r>
            <a:endParaRPr lang="en-US" sz="18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Data analysis of 16ch Amp/ADC </a:t>
            </a:r>
            <a:r>
              <a:rPr lang="en-US" dirty="0" err="1"/>
              <a:t>testboard</a:t>
            </a:r>
            <a:endParaRPr lang="en-US" dirty="0"/>
          </a:p>
          <a:p>
            <a:r>
              <a:rPr lang="en-US" dirty="0"/>
              <a:t>     in </a:t>
            </a:r>
            <a:r>
              <a:rPr lang="en-US" dirty="0" smtClean="0"/>
              <a:t>progress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Straw </a:t>
            </a:r>
            <a:r>
              <a:rPr lang="en-US" dirty="0"/>
              <a:t>setup to be improved/repaired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Snapshots </a:t>
            </a:r>
            <a:r>
              <a:rPr lang="en-US" dirty="0" err="1"/>
              <a:t>Beamtime</a:t>
            </a:r>
            <a:r>
              <a:rPr lang="en-US" dirty="0"/>
              <a:t> Nov/Dec 2016</a:t>
            </a:r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Dec-6th, 2016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 - STT Status - 59. CM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7" name="Inhaltsplatzhalt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100" y="3978792"/>
            <a:ext cx="3433763" cy="219551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722" y="1775515"/>
            <a:ext cx="3433763" cy="219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28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4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</a:t>
            </a:r>
          </a:p>
          <a:p>
            <a:pPr algn="ctr"/>
            <a:r>
              <a:rPr lang="en-US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</a:p>
          <a:p>
            <a:pPr algn="ctr"/>
            <a:r>
              <a:rPr lang="en-US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attention</a:t>
            </a:r>
            <a:endParaRPr lang="en-US" sz="4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Dec-6th, 2016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 - STT Status - 59. CM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019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729</Words>
  <Application>Microsoft Office PowerPoint</Application>
  <PresentationFormat>Bildschirmpräsentation (4:3)</PresentationFormat>
  <Paragraphs>124</Paragraphs>
  <Slides>9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2016-09-07T13:46:36Z</dcterms:created>
  <dcterms:modified xsi:type="dcterms:W3CDTF">2016-12-06T09:06:35Z</dcterms:modified>
</cp:coreProperties>
</file>