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73" r:id="rId3"/>
    <p:sldId id="274" r:id="rId4"/>
    <p:sldId id="275" r:id="rId5"/>
    <p:sldId id="276" r:id="rId6"/>
    <p:sldId id="304" r:id="rId7"/>
    <p:sldId id="281" r:id="rId8"/>
    <p:sldId id="29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6" r:id="rId18"/>
    <p:sldId id="298" r:id="rId19"/>
    <p:sldId id="297" r:id="rId20"/>
    <p:sldId id="305" r:id="rId21"/>
    <p:sldId id="293" r:id="rId22"/>
    <p:sldId id="300" r:id="rId23"/>
    <p:sldId id="301" r:id="rId24"/>
    <p:sldId id="302" r:id="rId25"/>
    <p:sldId id="303" r:id="rId26"/>
  </p:sldIdLst>
  <p:sldSz cx="9144000" cy="5143500" type="screen16x9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B47D"/>
    <a:srgbClr val="99CCFF"/>
    <a:srgbClr val="66FFFF"/>
    <a:srgbClr val="515355"/>
    <a:srgbClr val="FFCCFF"/>
    <a:srgbClr val="3136FF"/>
    <a:srgbClr val="005B82"/>
    <a:srgbClr val="8D8F94"/>
    <a:srgbClr val="3A6F8A"/>
    <a:srgbClr val="DB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9" autoAdjust="0"/>
    <p:restoredTop sz="82122" autoAdjust="0"/>
  </p:normalViewPr>
  <p:slideViewPr>
    <p:cSldViewPr>
      <p:cViewPr varScale="1">
        <p:scale>
          <a:sx n="139" d="100"/>
          <a:sy n="139" d="100"/>
        </p:scale>
        <p:origin x="-112" y="-184"/>
      </p:cViewPr>
      <p:guideLst>
        <p:guide orient="horz" pos="3132"/>
        <p:guide orient="horz" pos="1044"/>
        <p:guide orient="horz" pos="108"/>
        <p:guide orient="horz"/>
        <p:guide orient="horz" pos="504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ckmanns:Documents:Documents:Vortra&#776;ge:2015-12_MQTBAna:TimeSer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40981272"/>
        <c:axId val="2123618520"/>
      </c:scatterChart>
      <c:valAx>
        <c:axId val="-1340981272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3618520"/>
        <c:crosses val="autoZero"/>
        <c:crossBetween val="midCat"/>
      </c:valAx>
      <c:valAx>
        <c:axId val="2123618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40981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marker>
            <c:symbol val="square"/>
            <c:size val="3"/>
          </c:marker>
          <c:xVal>
            <c:numRef>
              <c:f>Blatt3!$A$800:$A$1200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Blatt3!$B$800:$B$1200</c:f>
              <c:numCache>
                <c:formatCode>General</c:formatCode>
                <c:ptCount val="401"/>
                <c:pt idx="0">
                  <c:v>3.00186909E10</c:v>
                </c:pt>
                <c:pt idx="1">
                  <c:v>3.001869204E10</c:v>
                </c:pt>
                <c:pt idx="2">
                  <c:v>3.001869218E10</c:v>
                </c:pt>
                <c:pt idx="3">
                  <c:v>3.001869336E10</c:v>
                </c:pt>
                <c:pt idx="4">
                  <c:v>3.001869336E10</c:v>
                </c:pt>
                <c:pt idx="5">
                  <c:v>3.00186947E10</c:v>
                </c:pt>
                <c:pt idx="6">
                  <c:v>3.001869542E10</c:v>
                </c:pt>
                <c:pt idx="7">
                  <c:v>3.001869664E10</c:v>
                </c:pt>
                <c:pt idx="8">
                  <c:v>3.001869718E10</c:v>
                </c:pt>
                <c:pt idx="9">
                  <c:v>3.001869734E10</c:v>
                </c:pt>
                <c:pt idx="10">
                  <c:v>3.001869784E10</c:v>
                </c:pt>
                <c:pt idx="11">
                  <c:v>3.001869808E10</c:v>
                </c:pt>
                <c:pt idx="12">
                  <c:v>3.001869854E10</c:v>
                </c:pt>
                <c:pt idx="13">
                  <c:v>3.00186992E10</c:v>
                </c:pt>
                <c:pt idx="14">
                  <c:v>3.001870108E10</c:v>
                </c:pt>
                <c:pt idx="15">
                  <c:v>3.001870174E10</c:v>
                </c:pt>
                <c:pt idx="16">
                  <c:v>3.001870176E10</c:v>
                </c:pt>
                <c:pt idx="17">
                  <c:v>3.001870252E10</c:v>
                </c:pt>
                <c:pt idx="18">
                  <c:v>3.001870308E10</c:v>
                </c:pt>
                <c:pt idx="19">
                  <c:v>3.001870368E10</c:v>
                </c:pt>
                <c:pt idx="20">
                  <c:v>3.001870374E10</c:v>
                </c:pt>
                <c:pt idx="21">
                  <c:v>3.001870496E10</c:v>
                </c:pt>
                <c:pt idx="22">
                  <c:v>3.001870498E10</c:v>
                </c:pt>
                <c:pt idx="23">
                  <c:v>3.001870504E10</c:v>
                </c:pt>
                <c:pt idx="24">
                  <c:v>3.001870552E10</c:v>
                </c:pt>
                <c:pt idx="25">
                  <c:v>3.00187057E10</c:v>
                </c:pt>
                <c:pt idx="26">
                  <c:v>3.00187069E10</c:v>
                </c:pt>
                <c:pt idx="27">
                  <c:v>3.001870704E10</c:v>
                </c:pt>
                <c:pt idx="28">
                  <c:v>3.00187076E10</c:v>
                </c:pt>
                <c:pt idx="29">
                  <c:v>3.001870814E10</c:v>
                </c:pt>
                <c:pt idx="30">
                  <c:v>3.001870824E10</c:v>
                </c:pt>
                <c:pt idx="31">
                  <c:v>3.001870888E10</c:v>
                </c:pt>
                <c:pt idx="32">
                  <c:v>3.00187095E10</c:v>
                </c:pt>
                <c:pt idx="33">
                  <c:v>3.001870956E10</c:v>
                </c:pt>
                <c:pt idx="34">
                  <c:v>3.001870958E10</c:v>
                </c:pt>
                <c:pt idx="35">
                  <c:v>3.001871008E10</c:v>
                </c:pt>
                <c:pt idx="36">
                  <c:v>3.00187108E10</c:v>
                </c:pt>
                <c:pt idx="37">
                  <c:v>3.001871086E10</c:v>
                </c:pt>
                <c:pt idx="38">
                  <c:v>3.001871134E10</c:v>
                </c:pt>
                <c:pt idx="39">
                  <c:v>3.001871142E10</c:v>
                </c:pt>
                <c:pt idx="40">
                  <c:v>3.001871216E10</c:v>
                </c:pt>
                <c:pt idx="41">
                  <c:v>3.001871258E10</c:v>
                </c:pt>
                <c:pt idx="42">
                  <c:v>3.001871322E10</c:v>
                </c:pt>
                <c:pt idx="43">
                  <c:v>3.001871332E10</c:v>
                </c:pt>
                <c:pt idx="44">
                  <c:v>3.0018714E10</c:v>
                </c:pt>
                <c:pt idx="45">
                  <c:v>3.001871466E10</c:v>
                </c:pt>
                <c:pt idx="46">
                  <c:v>3.00187166E10</c:v>
                </c:pt>
                <c:pt idx="47">
                  <c:v>3.001871786E10</c:v>
                </c:pt>
                <c:pt idx="48">
                  <c:v>3.001871912E10</c:v>
                </c:pt>
                <c:pt idx="49">
                  <c:v>3.001872044E10</c:v>
                </c:pt>
                <c:pt idx="50">
                  <c:v>3.00187217E10</c:v>
                </c:pt>
                <c:pt idx="51">
                  <c:v>3.001872226E10</c:v>
                </c:pt>
                <c:pt idx="52">
                  <c:v>3.001872232E10</c:v>
                </c:pt>
                <c:pt idx="53">
                  <c:v>3.001872304E10</c:v>
                </c:pt>
                <c:pt idx="54">
                  <c:v>3.001872552E10</c:v>
                </c:pt>
                <c:pt idx="55">
                  <c:v>3.001872684E10</c:v>
                </c:pt>
                <c:pt idx="56">
                  <c:v>3.001872816E10</c:v>
                </c:pt>
                <c:pt idx="57">
                  <c:v>3.001872876E10</c:v>
                </c:pt>
                <c:pt idx="58">
                  <c:v>3.001872932E10</c:v>
                </c:pt>
                <c:pt idx="59">
                  <c:v>3.001873008E10</c:v>
                </c:pt>
                <c:pt idx="60">
                  <c:v>3.001873072E10</c:v>
                </c:pt>
                <c:pt idx="61">
                  <c:v>3.001873084E10</c:v>
                </c:pt>
                <c:pt idx="62">
                  <c:v>3.00187314E10</c:v>
                </c:pt>
                <c:pt idx="63">
                  <c:v>3.001873582E10</c:v>
                </c:pt>
                <c:pt idx="64">
                  <c:v>3.001873748E10</c:v>
                </c:pt>
                <c:pt idx="65">
                  <c:v>3.001873748E10</c:v>
                </c:pt>
                <c:pt idx="66">
                  <c:v>3.001873908E10</c:v>
                </c:pt>
                <c:pt idx="67">
                  <c:v>3.001874028E10</c:v>
                </c:pt>
                <c:pt idx="68">
                  <c:v>3.001874086E10</c:v>
                </c:pt>
                <c:pt idx="69">
                  <c:v>3.00187435E10</c:v>
                </c:pt>
                <c:pt idx="70">
                  <c:v>3.001874492E10</c:v>
                </c:pt>
                <c:pt idx="71">
                  <c:v>3.00187462E10</c:v>
                </c:pt>
                <c:pt idx="72">
                  <c:v>3.001874684E10</c:v>
                </c:pt>
                <c:pt idx="73">
                  <c:v>3.001874872E10</c:v>
                </c:pt>
                <c:pt idx="74">
                  <c:v>3.001874876E10</c:v>
                </c:pt>
                <c:pt idx="75">
                  <c:v>3.00187488E10</c:v>
                </c:pt>
                <c:pt idx="76">
                  <c:v>3.001874992E10</c:v>
                </c:pt>
                <c:pt idx="77">
                  <c:v>3.001874992E10</c:v>
                </c:pt>
                <c:pt idx="78">
                  <c:v>3.001874994E10</c:v>
                </c:pt>
                <c:pt idx="79">
                  <c:v>3.001874998E10</c:v>
                </c:pt>
                <c:pt idx="80">
                  <c:v>3.001875128E10</c:v>
                </c:pt>
                <c:pt idx="81">
                  <c:v>3.001875128E10</c:v>
                </c:pt>
                <c:pt idx="82">
                  <c:v>3.001875128E10</c:v>
                </c:pt>
                <c:pt idx="83">
                  <c:v>3.00187513E10</c:v>
                </c:pt>
                <c:pt idx="84">
                  <c:v>3.00187513E10</c:v>
                </c:pt>
                <c:pt idx="85">
                  <c:v>3.001875134E10</c:v>
                </c:pt>
                <c:pt idx="86">
                  <c:v>3.001875248E10</c:v>
                </c:pt>
                <c:pt idx="87">
                  <c:v>3.00187525E10</c:v>
                </c:pt>
                <c:pt idx="88">
                  <c:v>3.001875382E10</c:v>
                </c:pt>
                <c:pt idx="89">
                  <c:v>3.001875512E10</c:v>
                </c:pt>
                <c:pt idx="90">
                  <c:v>3.001875776E10</c:v>
                </c:pt>
                <c:pt idx="91">
                  <c:v>3.001875782E10</c:v>
                </c:pt>
                <c:pt idx="92">
                  <c:v>3.001875832E10</c:v>
                </c:pt>
                <c:pt idx="93">
                  <c:v>3.00187584E10</c:v>
                </c:pt>
                <c:pt idx="94">
                  <c:v>3.001875964E10</c:v>
                </c:pt>
                <c:pt idx="95">
                  <c:v>3.001876278E10</c:v>
                </c:pt>
                <c:pt idx="96">
                  <c:v>3.00187641E10</c:v>
                </c:pt>
                <c:pt idx="97">
                  <c:v>3.001876472E10</c:v>
                </c:pt>
                <c:pt idx="98">
                  <c:v>3.001876534E10</c:v>
                </c:pt>
                <c:pt idx="99">
                  <c:v>3.001876546E10</c:v>
                </c:pt>
                <c:pt idx="100">
                  <c:v>3.001876602E10</c:v>
                </c:pt>
                <c:pt idx="101">
                  <c:v>3.001876606E10</c:v>
                </c:pt>
                <c:pt idx="102">
                  <c:v>3.001876606E10</c:v>
                </c:pt>
                <c:pt idx="103">
                  <c:v>3.001876664E10</c:v>
                </c:pt>
                <c:pt idx="104">
                  <c:v>3.001876786E10</c:v>
                </c:pt>
                <c:pt idx="105">
                  <c:v>3.001876984E10</c:v>
                </c:pt>
                <c:pt idx="106">
                  <c:v>3.001877112E10</c:v>
                </c:pt>
                <c:pt idx="107">
                  <c:v>3.001877184E10</c:v>
                </c:pt>
                <c:pt idx="108">
                  <c:v>3.00187724E10</c:v>
                </c:pt>
                <c:pt idx="109">
                  <c:v>3.001877314E10</c:v>
                </c:pt>
                <c:pt idx="110">
                  <c:v>3.001877316E10</c:v>
                </c:pt>
                <c:pt idx="111">
                  <c:v>3.001877386E10</c:v>
                </c:pt>
                <c:pt idx="112">
                  <c:v>3.0018775E10</c:v>
                </c:pt>
                <c:pt idx="113">
                  <c:v>3.001877504E10</c:v>
                </c:pt>
                <c:pt idx="114">
                  <c:v>3.001877642E10</c:v>
                </c:pt>
                <c:pt idx="115">
                  <c:v>3.001877698E10</c:v>
                </c:pt>
                <c:pt idx="116">
                  <c:v>3.001877698E10</c:v>
                </c:pt>
                <c:pt idx="117">
                  <c:v>3.001877702E10</c:v>
                </c:pt>
                <c:pt idx="118">
                  <c:v>3.001877756E10</c:v>
                </c:pt>
                <c:pt idx="119">
                  <c:v>3.001877824E10</c:v>
                </c:pt>
                <c:pt idx="120">
                  <c:v>3.001877956E10</c:v>
                </c:pt>
                <c:pt idx="121">
                  <c:v>3.001878016E10</c:v>
                </c:pt>
                <c:pt idx="122">
                  <c:v>3.001878078E10</c:v>
                </c:pt>
                <c:pt idx="123">
                  <c:v>3.001878206E10</c:v>
                </c:pt>
                <c:pt idx="124">
                  <c:v>3.001878222E10</c:v>
                </c:pt>
                <c:pt idx="125">
                  <c:v>3.001878342E10</c:v>
                </c:pt>
                <c:pt idx="126">
                  <c:v>3.001878408E10</c:v>
                </c:pt>
                <c:pt idx="127">
                  <c:v>3.001878526E10</c:v>
                </c:pt>
                <c:pt idx="128">
                  <c:v>3.001878534E10</c:v>
                </c:pt>
                <c:pt idx="129">
                  <c:v>3.001878786E10</c:v>
                </c:pt>
                <c:pt idx="130">
                  <c:v>3.001878912E10</c:v>
                </c:pt>
                <c:pt idx="131">
                  <c:v>3.001879036E10</c:v>
                </c:pt>
                <c:pt idx="132">
                  <c:v>3.001879108E10</c:v>
                </c:pt>
                <c:pt idx="133">
                  <c:v>3.001879302E10</c:v>
                </c:pt>
                <c:pt idx="134">
                  <c:v>3.001879366E10</c:v>
                </c:pt>
                <c:pt idx="135">
                  <c:v>3.001879374E10</c:v>
                </c:pt>
                <c:pt idx="136">
                  <c:v>3.001879442E10</c:v>
                </c:pt>
                <c:pt idx="137">
                  <c:v>3.001879554E10</c:v>
                </c:pt>
                <c:pt idx="138">
                  <c:v>3.001879612E10</c:v>
                </c:pt>
                <c:pt idx="139">
                  <c:v>3.001879616E10</c:v>
                </c:pt>
                <c:pt idx="140">
                  <c:v>3.001879618E10</c:v>
                </c:pt>
                <c:pt idx="141">
                  <c:v>3.001879682E10</c:v>
                </c:pt>
                <c:pt idx="142">
                  <c:v>3.001879818E10</c:v>
                </c:pt>
                <c:pt idx="143">
                  <c:v>3.001879878E10</c:v>
                </c:pt>
                <c:pt idx="144">
                  <c:v>3.001879886E10</c:v>
                </c:pt>
                <c:pt idx="145">
                  <c:v>3.001880258E10</c:v>
                </c:pt>
                <c:pt idx="146">
                  <c:v>3.001880266E10</c:v>
                </c:pt>
                <c:pt idx="147">
                  <c:v>3.00188047E10</c:v>
                </c:pt>
                <c:pt idx="148">
                  <c:v>3.001880594E10</c:v>
                </c:pt>
                <c:pt idx="149">
                  <c:v>3.001880642E10</c:v>
                </c:pt>
                <c:pt idx="150">
                  <c:v>3.001880652E10</c:v>
                </c:pt>
                <c:pt idx="151">
                  <c:v>3.001880654E10</c:v>
                </c:pt>
                <c:pt idx="152">
                  <c:v>3.001880718E10</c:v>
                </c:pt>
                <c:pt idx="153">
                  <c:v>3.00188085E10</c:v>
                </c:pt>
                <c:pt idx="154">
                  <c:v>3.001880922E10</c:v>
                </c:pt>
                <c:pt idx="155">
                  <c:v>3.001881222E10</c:v>
                </c:pt>
                <c:pt idx="156">
                  <c:v>3.001881308E10</c:v>
                </c:pt>
                <c:pt idx="157">
                  <c:v>3.00188142E10</c:v>
                </c:pt>
                <c:pt idx="158">
                  <c:v>3.001881538E10</c:v>
                </c:pt>
                <c:pt idx="159">
                  <c:v>3.001881552E10</c:v>
                </c:pt>
                <c:pt idx="160">
                  <c:v>3.00188168E10</c:v>
                </c:pt>
                <c:pt idx="161">
                  <c:v>3.00188174E10</c:v>
                </c:pt>
                <c:pt idx="162">
                  <c:v>3.001881748E10</c:v>
                </c:pt>
                <c:pt idx="163">
                  <c:v>3.001881874E10</c:v>
                </c:pt>
                <c:pt idx="164">
                  <c:v>3.00188194E10</c:v>
                </c:pt>
                <c:pt idx="165">
                  <c:v>3.001881998E10</c:v>
                </c:pt>
                <c:pt idx="166">
                  <c:v>3.00188207E10</c:v>
                </c:pt>
                <c:pt idx="167">
                  <c:v>3.001882076E10</c:v>
                </c:pt>
                <c:pt idx="168">
                  <c:v>3.001882076E10</c:v>
                </c:pt>
                <c:pt idx="169">
                  <c:v>3.001882112E10</c:v>
                </c:pt>
                <c:pt idx="170">
                  <c:v>3.00188246E10</c:v>
                </c:pt>
                <c:pt idx="171">
                  <c:v>3.001882512E10</c:v>
                </c:pt>
                <c:pt idx="172">
                  <c:v>3.00188258E10</c:v>
                </c:pt>
                <c:pt idx="173">
                  <c:v>3.001882644E10</c:v>
                </c:pt>
                <c:pt idx="174">
                  <c:v>3.0018827E10</c:v>
                </c:pt>
                <c:pt idx="175">
                  <c:v>3.001882832E10</c:v>
                </c:pt>
                <c:pt idx="176">
                  <c:v>3.001882842E10</c:v>
                </c:pt>
                <c:pt idx="177">
                  <c:v>3.001882898E10</c:v>
                </c:pt>
                <c:pt idx="178">
                  <c:v>3.00188297E10</c:v>
                </c:pt>
                <c:pt idx="179">
                  <c:v>3.00188303E10</c:v>
                </c:pt>
                <c:pt idx="180">
                  <c:v>3.001883286E10</c:v>
                </c:pt>
                <c:pt idx="181">
                  <c:v>3.001883286E10</c:v>
                </c:pt>
                <c:pt idx="182">
                  <c:v>3.001883346E10</c:v>
                </c:pt>
                <c:pt idx="183">
                  <c:v>3.001883486E10</c:v>
                </c:pt>
                <c:pt idx="184">
                  <c:v>3.001883486E10</c:v>
                </c:pt>
                <c:pt idx="185">
                  <c:v>3.001883554E10</c:v>
                </c:pt>
                <c:pt idx="186">
                  <c:v>3.001883792E10</c:v>
                </c:pt>
                <c:pt idx="187">
                  <c:v>3.001883864E10</c:v>
                </c:pt>
                <c:pt idx="188">
                  <c:v>3.00188432E10</c:v>
                </c:pt>
                <c:pt idx="189">
                  <c:v>3.001884386E10</c:v>
                </c:pt>
                <c:pt idx="190">
                  <c:v>3.001884496E10</c:v>
                </c:pt>
                <c:pt idx="191">
                  <c:v>3.001884516E10</c:v>
                </c:pt>
                <c:pt idx="192">
                  <c:v>3.001884636E10</c:v>
                </c:pt>
                <c:pt idx="193">
                  <c:v>3.001884636E10</c:v>
                </c:pt>
                <c:pt idx="194">
                  <c:v>3.001884662E10</c:v>
                </c:pt>
                <c:pt idx="195">
                  <c:v>3.001884672E10</c:v>
                </c:pt>
                <c:pt idx="196">
                  <c:v>3.001884702E10</c:v>
                </c:pt>
                <c:pt idx="197">
                  <c:v>3.001884892E10</c:v>
                </c:pt>
                <c:pt idx="198">
                  <c:v>3.001884952E10</c:v>
                </c:pt>
                <c:pt idx="199">
                  <c:v>3.001885078E10</c:v>
                </c:pt>
                <c:pt idx="200">
                  <c:v>3.001885088E10</c:v>
                </c:pt>
                <c:pt idx="201">
                  <c:v>3.001885204E10</c:v>
                </c:pt>
                <c:pt idx="202">
                  <c:v>3.001885272E10</c:v>
                </c:pt>
                <c:pt idx="203">
                  <c:v>3.001885282E10</c:v>
                </c:pt>
                <c:pt idx="204">
                  <c:v>3.001885408E10</c:v>
                </c:pt>
                <c:pt idx="205">
                  <c:v>3.001885474E10</c:v>
                </c:pt>
                <c:pt idx="206">
                  <c:v>3.001885478E10</c:v>
                </c:pt>
                <c:pt idx="207">
                  <c:v>3.0018856E10</c:v>
                </c:pt>
                <c:pt idx="208">
                  <c:v>3.001885912E10</c:v>
                </c:pt>
                <c:pt idx="209">
                  <c:v>3.001885912E10</c:v>
                </c:pt>
                <c:pt idx="210">
                  <c:v>3.00188592E10</c:v>
                </c:pt>
                <c:pt idx="211">
                  <c:v>3.001885974E10</c:v>
                </c:pt>
                <c:pt idx="212">
                  <c:v>3.001885976E10</c:v>
                </c:pt>
                <c:pt idx="213">
                  <c:v>3.001886042E10</c:v>
                </c:pt>
                <c:pt idx="214">
                  <c:v>3.00188605E10</c:v>
                </c:pt>
                <c:pt idx="215">
                  <c:v>3.001886172E10</c:v>
                </c:pt>
                <c:pt idx="216">
                  <c:v>3.001886372E10</c:v>
                </c:pt>
                <c:pt idx="217">
                  <c:v>3.001886374E10</c:v>
                </c:pt>
                <c:pt idx="218">
                  <c:v>3.00188651E10</c:v>
                </c:pt>
                <c:pt idx="219">
                  <c:v>3.001886556E10</c:v>
                </c:pt>
                <c:pt idx="220">
                  <c:v>3.001886564E10</c:v>
                </c:pt>
                <c:pt idx="221">
                  <c:v>3.001886564E10</c:v>
                </c:pt>
                <c:pt idx="222">
                  <c:v>3.001886678E10</c:v>
                </c:pt>
                <c:pt idx="223">
                  <c:v>3.001886678E10</c:v>
                </c:pt>
                <c:pt idx="224">
                  <c:v>3.001886678E10</c:v>
                </c:pt>
                <c:pt idx="225">
                  <c:v>3.001886678E10</c:v>
                </c:pt>
                <c:pt idx="226">
                  <c:v>3.001886678E10</c:v>
                </c:pt>
                <c:pt idx="227">
                  <c:v>3.001886678E10</c:v>
                </c:pt>
                <c:pt idx="228">
                  <c:v>3.001886678E10</c:v>
                </c:pt>
                <c:pt idx="229">
                  <c:v>3.00188668E10</c:v>
                </c:pt>
                <c:pt idx="230">
                  <c:v>3.00188668E10</c:v>
                </c:pt>
                <c:pt idx="231">
                  <c:v>3.00188668E10</c:v>
                </c:pt>
                <c:pt idx="232">
                  <c:v>3.001886696E10</c:v>
                </c:pt>
                <c:pt idx="233">
                  <c:v>3.001886818E10</c:v>
                </c:pt>
                <c:pt idx="234">
                  <c:v>3.001886822E10</c:v>
                </c:pt>
                <c:pt idx="235">
                  <c:v>3.001886828E10</c:v>
                </c:pt>
                <c:pt idx="236">
                  <c:v>3.00188688E10</c:v>
                </c:pt>
                <c:pt idx="237">
                  <c:v>3.001886944E10</c:v>
                </c:pt>
                <c:pt idx="238">
                  <c:v>3.001886956E10</c:v>
                </c:pt>
                <c:pt idx="239">
                  <c:v>3.001887016E10</c:v>
                </c:pt>
                <c:pt idx="240">
                  <c:v>3.001887024E10</c:v>
                </c:pt>
                <c:pt idx="241">
                  <c:v>3.001887136E10</c:v>
                </c:pt>
                <c:pt idx="242">
                  <c:v>3.001887194E10</c:v>
                </c:pt>
                <c:pt idx="243">
                  <c:v>3.0018872E10</c:v>
                </c:pt>
                <c:pt idx="244">
                  <c:v>3.001887202E10</c:v>
                </c:pt>
                <c:pt idx="245">
                  <c:v>3.001887216E10</c:v>
                </c:pt>
                <c:pt idx="246">
                  <c:v>3.00188728E10</c:v>
                </c:pt>
                <c:pt idx="247">
                  <c:v>3.001887384E10</c:v>
                </c:pt>
                <c:pt idx="248">
                  <c:v>3.001887716E10</c:v>
                </c:pt>
                <c:pt idx="249">
                  <c:v>3.001887846E10</c:v>
                </c:pt>
                <c:pt idx="250">
                  <c:v>3.001887906E10</c:v>
                </c:pt>
                <c:pt idx="251">
                  <c:v>3.001888038E10</c:v>
                </c:pt>
                <c:pt idx="252">
                  <c:v>3.001888096E10</c:v>
                </c:pt>
                <c:pt idx="253">
                  <c:v>3.001888102E10</c:v>
                </c:pt>
                <c:pt idx="254">
                  <c:v>3.001888108E10</c:v>
                </c:pt>
                <c:pt idx="255">
                  <c:v>3.001888176E10</c:v>
                </c:pt>
                <c:pt idx="256">
                  <c:v>3.001888486E10</c:v>
                </c:pt>
                <c:pt idx="257">
                  <c:v>3.001888552E10</c:v>
                </c:pt>
                <c:pt idx="258">
                  <c:v>3.001888744E10</c:v>
                </c:pt>
                <c:pt idx="259">
                  <c:v>3.001888872E10</c:v>
                </c:pt>
                <c:pt idx="260">
                  <c:v>3.001889142E10</c:v>
                </c:pt>
                <c:pt idx="261">
                  <c:v>3.001889202E10</c:v>
                </c:pt>
                <c:pt idx="262">
                  <c:v>3.001889202E10</c:v>
                </c:pt>
                <c:pt idx="263">
                  <c:v>3.001889258E10</c:v>
                </c:pt>
                <c:pt idx="264">
                  <c:v>3.001889264E10</c:v>
                </c:pt>
                <c:pt idx="265">
                  <c:v>3.00188938E10</c:v>
                </c:pt>
                <c:pt idx="266">
                  <c:v>3.001889524E10</c:v>
                </c:pt>
                <c:pt idx="267">
                  <c:v>3.001889646E10</c:v>
                </c:pt>
                <c:pt idx="268">
                  <c:v>3.001889776E10</c:v>
                </c:pt>
                <c:pt idx="269">
                  <c:v>3.00188991E10</c:v>
                </c:pt>
                <c:pt idx="270">
                  <c:v>3.00188998E10</c:v>
                </c:pt>
                <c:pt idx="271">
                  <c:v>3.00189013E10</c:v>
                </c:pt>
                <c:pt idx="272">
                  <c:v>3.001890296E10</c:v>
                </c:pt>
                <c:pt idx="273">
                  <c:v>3.001890358E10</c:v>
                </c:pt>
                <c:pt idx="274">
                  <c:v>3.001890612E10</c:v>
                </c:pt>
                <c:pt idx="275">
                  <c:v>3.001890866E10</c:v>
                </c:pt>
                <c:pt idx="276">
                  <c:v>3.001890928E10</c:v>
                </c:pt>
                <c:pt idx="277">
                  <c:v>3.001891054E10</c:v>
                </c:pt>
                <c:pt idx="278">
                  <c:v>3.00189106E10</c:v>
                </c:pt>
                <c:pt idx="279">
                  <c:v>3.001891132E10</c:v>
                </c:pt>
                <c:pt idx="280">
                  <c:v>3.001891184E10</c:v>
                </c:pt>
                <c:pt idx="281">
                  <c:v>3.001891378E10</c:v>
                </c:pt>
                <c:pt idx="282">
                  <c:v>3.001891516E10</c:v>
                </c:pt>
                <c:pt idx="283">
                  <c:v>3.00189152E10</c:v>
                </c:pt>
                <c:pt idx="284">
                  <c:v>3.001891568E10</c:v>
                </c:pt>
                <c:pt idx="285">
                  <c:v>3.001891704E10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3.001892224E10</c:v>
                </c:pt>
                <c:pt idx="289">
                  <c:v>3.001892294E10</c:v>
                </c:pt>
                <c:pt idx="290">
                  <c:v>3.001892358E10</c:v>
                </c:pt>
                <c:pt idx="291">
                  <c:v>3.001892464E10</c:v>
                </c:pt>
                <c:pt idx="292">
                  <c:v>3.001892534E10</c:v>
                </c:pt>
                <c:pt idx="293">
                  <c:v>3.001892538E10</c:v>
                </c:pt>
                <c:pt idx="294">
                  <c:v>3.001892616E10</c:v>
                </c:pt>
                <c:pt idx="295">
                  <c:v>3.001892798E10</c:v>
                </c:pt>
                <c:pt idx="296">
                  <c:v>3.001893118E10</c:v>
                </c:pt>
                <c:pt idx="297">
                  <c:v>3.001893232E10</c:v>
                </c:pt>
                <c:pt idx="298">
                  <c:v>3.001893234E10</c:v>
                </c:pt>
                <c:pt idx="299">
                  <c:v>3.001893238E10</c:v>
                </c:pt>
                <c:pt idx="300">
                  <c:v>3.00189324E10</c:v>
                </c:pt>
                <c:pt idx="301">
                  <c:v>3.001893374E10</c:v>
                </c:pt>
                <c:pt idx="302">
                  <c:v>3.001893382E10</c:v>
                </c:pt>
                <c:pt idx="303">
                  <c:v>3.001893432E10</c:v>
                </c:pt>
                <c:pt idx="304">
                  <c:v>3.001893434E10</c:v>
                </c:pt>
                <c:pt idx="305">
                  <c:v>3.00189363E10</c:v>
                </c:pt>
                <c:pt idx="306">
                  <c:v>3.001893638E10</c:v>
                </c:pt>
                <c:pt idx="307">
                  <c:v>3.001893696E10</c:v>
                </c:pt>
                <c:pt idx="308">
                  <c:v>3.001893762E10</c:v>
                </c:pt>
                <c:pt idx="309">
                  <c:v>3.001893762E10</c:v>
                </c:pt>
                <c:pt idx="310">
                  <c:v>3.00189377E10</c:v>
                </c:pt>
                <c:pt idx="311">
                  <c:v>3.001893818E10</c:v>
                </c:pt>
                <c:pt idx="312">
                  <c:v>3.00189421E10</c:v>
                </c:pt>
                <c:pt idx="313">
                  <c:v>3.001894398E10</c:v>
                </c:pt>
                <c:pt idx="314">
                  <c:v>3.001894458E10</c:v>
                </c:pt>
                <c:pt idx="315">
                  <c:v>3.001894534E10</c:v>
                </c:pt>
                <c:pt idx="316">
                  <c:v>3.001894592E10</c:v>
                </c:pt>
                <c:pt idx="317">
                  <c:v>3.001894604E10</c:v>
                </c:pt>
                <c:pt idx="318">
                  <c:v>3.001894666E10</c:v>
                </c:pt>
                <c:pt idx="319">
                  <c:v>3.001895044E10</c:v>
                </c:pt>
                <c:pt idx="320">
                  <c:v>3.001895174E10</c:v>
                </c:pt>
                <c:pt idx="321">
                  <c:v>3.001895498E10</c:v>
                </c:pt>
                <c:pt idx="322">
                  <c:v>3.001895498E10</c:v>
                </c:pt>
                <c:pt idx="323">
                  <c:v>3.001895502E10</c:v>
                </c:pt>
                <c:pt idx="324">
                  <c:v>3.001895544E10</c:v>
                </c:pt>
                <c:pt idx="325">
                  <c:v>3.001895942E10</c:v>
                </c:pt>
                <c:pt idx="326">
                  <c:v>3.001895944E10</c:v>
                </c:pt>
                <c:pt idx="327">
                  <c:v>3.001896004E10</c:v>
                </c:pt>
                <c:pt idx="328">
                  <c:v>3.001896016E10</c:v>
                </c:pt>
                <c:pt idx="329">
                  <c:v>3.00189607E10</c:v>
                </c:pt>
                <c:pt idx="330">
                  <c:v>3.001896072E10</c:v>
                </c:pt>
                <c:pt idx="331">
                  <c:v>3.00189632E10</c:v>
                </c:pt>
                <c:pt idx="332">
                  <c:v>3.001896462E10</c:v>
                </c:pt>
                <c:pt idx="333">
                  <c:v>3.001896648E10</c:v>
                </c:pt>
                <c:pt idx="334">
                  <c:v>3.00189728E10</c:v>
                </c:pt>
                <c:pt idx="335">
                  <c:v>3.001897284E10</c:v>
                </c:pt>
                <c:pt idx="336">
                  <c:v>3.00189736E10</c:v>
                </c:pt>
                <c:pt idx="337">
                  <c:v>3.001897414E10</c:v>
                </c:pt>
                <c:pt idx="338">
                  <c:v>3.001897486E10</c:v>
                </c:pt>
                <c:pt idx="339">
                  <c:v>3.001897538E10</c:v>
                </c:pt>
                <c:pt idx="340">
                  <c:v>3.001897742E10</c:v>
                </c:pt>
                <c:pt idx="341">
                  <c:v>3.001897748E10</c:v>
                </c:pt>
                <c:pt idx="342">
                  <c:v>3.001897806E10</c:v>
                </c:pt>
                <c:pt idx="343">
                  <c:v>3.001897868E10</c:v>
                </c:pt>
                <c:pt idx="344">
                  <c:v>3.001897996E10</c:v>
                </c:pt>
                <c:pt idx="345">
                  <c:v>3.00189819E10</c:v>
                </c:pt>
                <c:pt idx="346">
                  <c:v>3.001898264E10</c:v>
                </c:pt>
                <c:pt idx="347">
                  <c:v>3.001898318E10</c:v>
                </c:pt>
                <c:pt idx="348">
                  <c:v>3.001898456E10</c:v>
                </c:pt>
                <c:pt idx="349">
                  <c:v>3.001898706E10</c:v>
                </c:pt>
                <c:pt idx="350">
                  <c:v>3.001898902E10</c:v>
                </c:pt>
                <c:pt idx="351">
                  <c:v>3.001899074E10</c:v>
                </c:pt>
                <c:pt idx="352">
                  <c:v>3.00189941E10</c:v>
                </c:pt>
                <c:pt idx="353">
                  <c:v>3.00189948E10</c:v>
                </c:pt>
                <c:pt idx="354">
                  <c:v>3.001899526E10</c:v>
                </c:pt>
                <c:pt idx="355">
                  <c:v>3.001899548E10</c:v>
                </c:pt>
                <c:pt idx="356">
                  <c:v>3.001899552E10</c:v>
                </c:pt>
                <c:pt idx="357">
                  <c:v>3.001899554E10</c:v>
                </c:pt>
                <c:pt idx="358">
                  <c:v>3.001899618E10</c:v>
                </c:pt>
                <c:pt idx="359">
                  <c:v>3.0018998E10</c:v>
                </c:pt>
                <c:pt idx="360">
                  <c:v>3.00189986E10</c:v>
                </c:pt>
                <c:pt idx="361">
                  <c:v>3.001899932E10</c:v>
                </c:pt>
                <c:pt idx="362">
                  <c:v>3.001900058E10</c:v>
                </c:pt>
                <c:pt idx="363">
                  <c:v>3.001900118E10</c:v>
                </c:pt>
                <c:pt idx="364">
                  <c:v>3.00190051E10</c:v>
                </c:pt>
                <c:pt idx="365">
                  <c:v>3.001900562E10</c:v>
                </c:pt>
                <c:pt idx="366">
                  <c:v>3.001900764E10</c:v>
                </c:pt>
                <c:pt idx="367">
                  <c:v>3.001900766E10</c:v>
                </c:pt>
                <c:pt idx="368">
                  <c:v>3.001900766E10</c:v>
                </c:pt>
                <c:pt idx="369">
                  <c:v>3.001900768E10</c:v>
                </c:pt>
                <c:pt idx="370">
                  <c:v>3.001900816E10</c:v>
                </c:pt>
                <c:pt idx="371">
                  <c:v>3.001900822E10</c:v>
                </c:pt>
                <c:pt idx="372">
                  <c:v>3.001900892E10</c:v>
                </c:pt>
                <c:pt idx="373">
                  <c:v>3.001900894E10</c:v>
                </c:pt>
                <c:pt idx="374">
                  <c:v>3.0019009E10</c:v>
                </c:pt>
                <c:pt idx="375">
                  <c:v>3.001901074E10</c:v>
                </c:pt>
                <c:pt idx="376">
                  <c:v>3.001901264E10</c:v>
                </c:pt>
                <c:pt idx="377">
                  <c:v>3.00190127E10</c:v>
                </c:pt>
                <c:pt idx="378">
                  <c:v>3.001901412E10</c:v>
                </c:pt>
                <c:pt idx="379">
                  <c:v>3.00190147E10</c:v>
                </c:pt>
                <c:pt idx="380">
                  <c:v>3.001901536E10</c:v>
                </c:pt>
                <c:pt idx="381">
                  <c:v>3.001901596E10</c:v>
                </c:pt>
                <c:pt idx="382">
                  <c:v>3.001901726E10</c:v>
                </c:pt>
                <c:pt idx="383">
                  <c:v>3.001901976E10</c:v>
                </c:pt>
                <c:pt idx="384">
                  <c:v>3.00190211E10</c:v>
                </c:pt>
                <c:pt idx="385">
                  <c:v>3.001902182E10</c:v>
                </c:pt>
                <c:pt idx="386">
                  <c:v>3.001902432E10</c:v>
                </c:pt>
                <c:pt idx="387">
                  <c:v>3.001902688E10</c:v>
                </c:pt>
                <c:pt idx="388">
                  <c:v>3.001902818E10</c:v>
                </c:pt>
                <c:pt idx="389">
                  <c:v>3.001902818E10</c:v>
                </c:pt>
                <c:pt idx="390">
                  <c:v>3.00190282E10</c:v>
                </c:pt>
                <c:pt idx="391">
                  <c:v>3.001903138E10</c:v>
                </c:pt>
                <c:pt idx="392">
                  <c:v>3.001903146E10</c:v>
                </c:pt>
                <c:pt idx="393">
                  <c:v>3.001903206E10</c:v>
                </c:pt>
                <c:pt idx="394">
                  <c:v>3.001903214E10</c:v>
                </c:pt>
                <c:pt idx="395">
                  <c:v>3.00190353E10</c:v>
                </c:pt>
                <c:pt idx="396">
                  <c:v>3.001903584E10</c:v>
                </c:pt>
                <c:pt idx="397">
                  <c:v>3.00190371E10</c:v>
                </c:pt>
                <c:pt idx="398">
                  <c:v>3.001903974E10</c:v>
                </c:pt>
                <c:pt idx="399">
                  <c:v>3.001904032E10</c:v>
                </c:pt>
                <c:pt idx="400">
                  <c:v>3.001904176E10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40914152"/>
        <c:axId val="-1337866184"/>
      </c:scatterChart>
      <c:valAx>
        <c:axId val="-1340914152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Position iin</a:t>
                </a:r>
                <a:r>
                  <a:rPr lang="de-DE" baseline="0"/>
                  <a:t> data stream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37866184"/>
        <c:crosses val="autoZero"/>
        <c:crossBetween val="midCat"/>
      </c:valAx>
      <c:valAx>
        <c:axId val="-1337866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40914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38132136"/>
        <c:axId val="-1338891912"/>
      </c:scatterChart>
      <c:valAx>
        <c:axId val="-1338132136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38891912"/>
        <c:crosses val="autoZero"/>
        <c:crossBetween val="midCat"/>
      </c:valAx>
      <c:valAx>
        <c:axId val="-1338891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38132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144136"/>
        <c:axId val="-2125146744"/>
      </c:scatterChart>
      <c:valAx>
        <c:axId val="-2125144136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146744"/>
        <c:crosses val="autoZero"/>
        <c:crossBetween val="midCat"/>
      </c:valAx>
      <c:valAx>
        <c:axId val="-2125146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144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102040"/>
        <c:axId val="-2127808168"/>
      </c:scatterChart>
      <c:valAx>
        <c:axId val="-2128102040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7808168"/>
        <c:crosses val="autoZero"/>
        <c:crossBetween val="midCat"/>
      </c:valAx>
      <c:valAx>
        <c:axId val="-2127808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8102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155848"/>
        <c:axId val="-2124733160"/>
      </c:scatterChart>
      <c:valAx>
        <c:axId val="-2125155848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733160"/>
        <c:crosses val="autoZero"/>
        <c:crossBetween val="midCat"/>
      </c:valAx>
      <c:valAx>
        <c:axId val="-2124733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155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2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2412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2412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1714500"/>
            <a:ext cx="9144001" cy="3429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1" y="1714500"/>
            <a:ext cx="125413" cy="17145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1" y="3429000"/>
            <a:ext cx="125413" cy="17145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171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1" y="1714500"/>
            <a:ext cx="125413" cy="17145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1" y="3429000"/>
            <a:ext cx="125413" cy="17145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3786188"/>
            <a:ext cx="381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Dezember 6, 2016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"/>
            <a:ext cx="2514600" cy="814647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16200000">
            <a:off x="-769938" y="601147"/>
            <a:ext cx="185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2302669"/>
            <a:ext cx="7772400" cy="539354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2895600"/>
            <a:ext cx="7740650" cy="485775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72321"/>
              </p:ext>
            </p:extLst>
          </p:nvPr>
        </p:nvGraphicFramePr>
        <p:xfrm>
          <a:off x="642910" y="267874"/>
          <a:ext cx="1840858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4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67874"/>
                        <a:ext cx="1840858" cy="482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457200"/>
            <a:ext cx="1943100" cy="405765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57200"/>
            <a:ext cx="5676900" cy="405765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21459"/>
            <a:ext cx="7772400" cy="85725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4287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4287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53561"/>
            <a:ext cx="6643734" cy="4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750081"/>
            <a:ext cx="7772400" cy="37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17145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1" y="3429000"/>
            <a:ext cx="125413" cy="17145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17145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1" y="1714500"/>
            <a:ext cx="125413" cy="17145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1" y="3429000"/>
            <a:ext cx="125413" cy="17145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1" y="95250"/>
            <a:ext cx="1446415" cy="469669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1" y="4857750"/>
            <a:ext cx="11621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Dezember 6, 2016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4857750"/>
            <a:ext cx="56425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4875626"/>
            <a:ext cx="11119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91929"/>
              </p:ext>
            </p:extLst>
          </p:nvPr>
        </p:nvGraphicFramePr>
        <p:xfrm>
          <a:off x="7812360" y="4554155"/>
          <a:ext cx="1199898" cy="2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8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4554155"/>
                        <a:ext cx="1199898" cy="259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FairMQ</a:t>
            </a:r>
            <a:r>
              <a:rPr lang="en-US" sz="4000" dirty="0" smtClean="0"/>
              <a:t> for Online Reconstruction</a:t>
            </a:r>
            <a:endParaRPr lang="en-US" sz="4000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112089"/>
            <a:ext cx="8173342" cy="485775"/>
          </a:xfrm>
        </p:spPr>
        <p:txBody>
          <a:bodyPr/>
          <a:lstStyle/>
          <a:p>
            <a:r>
              <a:rPr lang="en-US" dirty="0" smtClean="0"/>
              <a:t>An example on PANDA test beam data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8" y="3746898"/>
            <a:ext cx="48355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 on behalf </a:t>
            </a:r>
            <a:r>
              <a:rPr lang="de-DE" sz="1400" dirty="0" err="1" smtClean="0">
                <a:solidFill>
                  <a:srgbClr val="F4F4F4"/>
                </a:solidFill>
              </a:rPr>
              <a:t>of</a:t>
            </a:r>
            <a:r>
              <a:rPr lang="de-DE" sz="1400" dirty="0" smtClean="0">
                <a:solidFill>
                  <a:srgbClr val="F4F4F4"/>
                </a:solidFill>
              </a:rPr>
              <a:t> </a:t>
            </a:r>
            <a:r>
              <a:rPr lang="de-DE" sz="1400" dirty="0" err="1" smtClean="0">
                <a:solidFill>
                  <a:srgbClr val="F4F4F4"/>
                </a:solidFill>
              </a:rPr>
              <a:t>the</a:t>
            </a:r>
            <a:r>
              <a:rPr lang="de-DE" sz="1400" dirty="0" smtClean="0">
                <a:solidFill>
                  <a:srgbClr val="F4F4F4"/>
                </a:solidFill>
              </a:rPr>
              <a:t> PANDA </a:t>
            </a:r>
            <a:r>
              <a:rPr lang="de-DE" sz="1400" dirty="0" err="1" smtClean="0">
                <a:solidFill>
                  <a:srgbClr val="F4F4F4"/>
                </a:solidFill>
              </a:rPr>
              <a:t>collaboration</a:t>
            </a:r>
            <a:endParaRPr lang="de-DE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329612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2517744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379588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81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329612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2517744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3723878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9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329612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2517744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3" y="372387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matching hits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976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6156176" y="1329612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6156176" y="2517744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3651870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matching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Write out those in one event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436096" y="14376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5436096" y="262575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41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860032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3" y="397590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4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084168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6084168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6084168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3" y="3975907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selection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5436096" y="14376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5436096" y="203169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5436096" y="321982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1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860032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860032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860032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3" y="3975907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selection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275606"/>
            <a:ext cx="432048" cy="210623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55526"/>
            <a:ext cx="5112568" cy="41545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92280" y="2625755"/>
            <a:ext cx="199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running on 6 PC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4 for each FE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1 for tracking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1 for control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927806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55526"/>
            <a:ext cx="5112568" cy="41545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92280" y="2625755"/>
            <a:ext cx="199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Running on 6 PC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4 for each FE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1 for tracking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1 for control</a:t>
            </a:r>
            <a:endParaRPr lang="en-US" sz="1400" dirty="0"/>
          </a:p>
        </p:txBody>
      </p:sp>
      <p:sp>
        <p:nvSpPr>
          <p:cNvPr id="2" name="Rechteck 1"/>
          <p:cNvSpPr/>
          <p:nvPr/>
        </p:nvSpPr>
        <p:spPr>
          <a:xfrm>
            <a:off x="1979712" y="843558"/>
            <a:ext cx="2304256" cy="136815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83568" y="1131590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Hitmap</a:t>
            </a:r>
            <a:endParaRPr lang="en-US" dirty="0"/>
          </a:p>
        </p:txBody>
      </p:sp>
      <p:cxnSp>
        <p:nvCxnSpPr>
          <p:cNvPr id="8" name="Gerade Verbindung mit Pfeil 7"/>
          <p:cNvCxnSpPr>
            <a:stCxn id="2" idx="1"/>
            <a:endCxn id="3" idx="3"/>
          </p:cNvCxnSpPr>
          <p:nvPr/>
        </p:nvCxnSpPr>
        <p:spPr>
          <a:xfrm flipH="1" flipV="1">
            <a:off x="1599391" y="1316256"/>
            <a:ext cx="380321" cy="211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979712" y="3795886"/>
            <a:ext cx="1080120" cy="72008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 Verbindung mit Pfeil 9"/>
          <p:cNvCxnSpPr>
            <a:stCxn id="9" idx="1"/>
            <a:endCxn id="15" idx="3"/>
          </p:cNvCxnSpPr>
          <p:nvPr/>
        </p:nvCxnSpPr>
        <p:spPr>
          <a:xfrm flipH="1" flipV="1">
            <a:off x="1311359" y="3975036"/>
            <a:ext cx="668353" cy="180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95536" y="3651870"/>
            <a:ext cx="915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br>
              <a:rPr lang="en-US" dirty="0" smtClean="0"/>
            </a:br>
            <a:r>
              <a:rPr lang="en-US" dirty="0" smtClean="0"/>
              <a:t>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7512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83518"/>
            <a:ext cx="6030387" cy="40700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19672" y="2715766"/>
            <a:ext cx="2664296" cy="172819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mit Pfeil 6"/>
          <p:cNvCxnSpPr>
            <a:stCxn id="6" idx="1"/>
            <a:endCxn id="8" idx="3"/>
          </p:cNvCxnSpPr>
          <p:nvPr/>
        </p:nvCxnSpPr>
        <p:spPr>
          <a:xfrm flipH="1" flipV="1">
            <a:off x="1259632" y="3110940"/>
            <a:ext cx="360040" cy="468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95536" y="278777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</a:t>
            </a:r>
            <a:br>
              <a:rPr lang="en-US" dirty="0" smtClean="0"/>
            </a:br>
            <a:r>
              <a:rPr lang="en-US" dirty="0" smtClean="0"/>
              <a:t>builder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1619672" y="987574"/>
            <a:ext cx="5400600" cy="165618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/>
          <p:cNvCxnSpPr>
            <a:stCxn id="11" idx="1"/>
            <a:endCxn id="13" idx="3"/>
          </p:cNvCxnSpPr>
          <p:nvPr/>
        </p:nvCxnSpPr>
        <p:spPr>
          <a:xfrm flipH="1" flipV="1">
            <a:off x="1148717" y="1166724"/>
            <a:ext cx="470955" cy="648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95536" y="843558"/>
            <a:ext cx="75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</a:t>
            </a:r>
            <a:br>
              <a:rPr lang="en-US" dirty="0" smtClean="0"/>
            </a:br>
            <a:r>
              <a:rPr lang="en-US" dirty="0" smtClean="0"/>
              <a:t>fitter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 flipH="1">
            <a:off x="4355976" y="2715766"/>
            <a:ext cx="2664296" cy="172819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mit Pfeil 23"/>
          <p:cNvCxnSpPr>
            <a:stCxn id="23" idx="1"/>
          </p:cNvCxnSpPr>
          <p:nvPr/>
        </p:nvCxnSpPr>
        <p:spPr>
          <a:xfrm flipV="1">
            <a:off x="7020272" y="3435846"/>
            <a:ext cx="72008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812360" y="307580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</a:t>
            </a:r>
          </a:p>
          <a:p>
            <a:r>
              <a:rPr lang="en-US" dirty="0" smtClean="0"/>
              <a:t>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93709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FairMQ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66868"/>
            <a:ext cx="8673586" cy="3541086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915816" y="440795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55777" y="4461960"/>
            <a:ext cx="277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FairMQ</a:t>
            </a:r>
            <a:r>
              <a:rPr lang="en-US" dirty="0" smtClean="0"/>
              <a:t>: Message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of Event Builder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74585"/>
            <a:ext cx="4902089" cy="342535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771550"/>
            <a:ext cx="56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1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547664" y="1635646"/>
            <a:ext cx="56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2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1547664" y="2499742"/>
            <a:ext cx="56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1547664" y="3363838"/>
            <a:ext cx="56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4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4139952" y="771550"/>
            <a:ext cx="72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1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4139952" y="1563638"/>
            <a:ext cx="7266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2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139952" y="2427734"/>
            <a:ext cx="7266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3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139952" y="3291830"/>
            <a:ext cx="7266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8164203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</a:t>
            </a:r>
            <a:r>
              <a:rPr lang="en-US" dirty="0"/>
              <a:t>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Online reconstruction of test beam data is running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Status information during data taking from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Digis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Cluster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Data integrity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Event building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Tracking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Event building bottleneck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Improving speed by parallelization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Faster 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7631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37563"/>
              </p:ext>
            </p:extLst>
          </p:nvPr>
        </p:nvGraphicFramePr>
        <p:xfrm>
          <a:off x="755576" y="843558"/>
          <a:ext cx="7776864" cy="35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68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262544"/>
              </p:ext>
            </p:extLst>
          </p:nvPr>
        </p:nvGraphicFramePr>
        <p:xfrm>
          <a:off x="755576" y="843558"/>
          <a:ext cx="7776864" cy="35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848700" y="3023975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874104" y="3003798"/>
            <a:ext cx="6370304" cy="91810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3347864" y="2143064"/>
            <a:ext cx="4896544" cy="860734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7452321" y="2787775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7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989406"/>
              </p:ext>
            </p:extLst>
          </p:nvPr>
        </p:nvGraphicFramePr>
        <p:xfrm>
          <a:off x="755576" y="843558"/>
          <a:ext cx="7776864" cy="35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5"/>
          <p:cNvCxnSpPr>
            <a:endCxn id="11" idx="3"/>
          </p:cNvCxnSpPr>
          <p:nvPr/>
        </p:nvCxnSpPr>
        <p:spPr>
          <a:xfrm>
            <a:off x="1858928" y="2571750"/>
            <a:ext cx="6385480" cy="16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874104" y="3003798"/>
            <a:ext cx="3012505" cy="91810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4860032" y="2625756"/>
            <a:ext cx="0" cy="12961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347864" y="2143064"/>
            <a:ext cx="4896544" cy="860734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452321" y="2787775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848700" y="3023975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320" y="2355727"/>
            <a:ext cx="5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offset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28518"/>
              </p:ext>
            </p:extLst>
          </p:nvPr>
        </p:nvGraphicFramePr>
        <p:xfrm>
          <a:off x="755576" y="843558"/>
          <a:ext cx="7776864" cy="35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5"/>
          <p:cNvCxnSpPr/>
          <p:nvPr/>
        </p:nvCxnSpPr>
        <p:spPr>
          <a:xfrm>
            <a:off x="1858928" y="1687477"/>
            <a:ext cx="6385480" cy="16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347864" y="2143064"/>
            <a:ext cx="4392488" cy="860734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452321" y="1903501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848700" y="2139702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320" y="1471453"/>
            <a:ext cx="5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444208" y="1275606"/>
            <a:ext cx="1800200" cy="860734"/>
          </a:xfrm>
          <a:prstGeom prst="rect">
            <a:avLst/>
          </a:prstGeom>
          <a:solidFill>
            <a:srgbClr val="008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</a:t>
            </a:r>
            <a:r>
              <a:rPr lang="en-US" dirty="0" err="1" smtClean="0"/>
              <a:t>FairMQ</a:t>
            </a:r>
            <a:r>
              <a:rPr lang="en-US" dirty="0" smtClean="0"/>
              <a:t> with Real Data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8" y="3746898"/>
            <a:ext cx="1834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1907704" y="235572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>
                <a:solidFill>
                  <a:schemeClr val="bg1"/>
                </a:solidFill>
              </a:rPr>
              <a:t>   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8" name="Picture 1" descr="IMG_18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12636" r="10227" b="18955"/>
          <a:stretch/>
        </p:blipFill>
        <p:spPr>
          <a:xfrm>
            <a:off x="2339753" y="735547"/>
            <a:ext cx="4032447" cy="28620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03648" y="365187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Parallel readout of 4 pixel detectors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Readout done by 4 FPGA boards sending their data to two PCs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On the PC </a:t>
            </a:r>
            <a:r>
              <a:rPr lang="en-US" sz="1600" dirty="0" err="1" smtClean="0"/>
              <a:t>bitstream</a:t>
            </a:r>
            <a:r>
              <a:rPr lang="en-US" sz="1600" dirty="0" smtClean="0"/>
              <a:t> converted into raw data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Raw data send via </a:t>
            </a:r>
            <a:r>
              <a:rPr lang="en-US" sz="1600" dirty="0" err="1" smtClean="0"/>
              <a:t>FairMQ</a:t>
            </a:r>
            <a:r>
              <a:rPr lang="en-US" sz="1600" dirty="0" smtClean="0"/>
              <a:t> to a </a:t>
            </a:r>
            <a:r>
              <a:rPr lang="en-US" sz="1600" dirty="0" err="1" smtClean="0"/>
              <a:t>FileSink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55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Use MQ to completely process TB data online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Processing steps: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Convert raw data into </a:t>
            </a:r>
            <a:r>
              <a:rPr lang="en-US" sz="2000" dirty="0" err="1" smtClean="0">
                <a:solidFill>
                  <a:srgbClr val="000090"/>
                </a:solidFill>
              </a:rPr>
              <a:t>Digis</a:t>
            </a:r>
            <a:endParaRPr lang="en-US" sz="2000" dirty="0" smtClean="0">
              <a:solidFill>
                <a:srgbClr val="00009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Sort by time stamp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Build “event</a:t>
            </a:r>
            <a:r>
              <a:rPr lang="en-US" sz="2000" dirty="0" smtClean="0">
                <a:solidFill>
                  <a:srgbClr val="000090"/>
                </a:solidFill>
              </a:rPr>
              <a:t>”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Find cluster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Convert </a:t>
            </a:r>
            <a:r>
              <a:rPr lang="en-US" sz="2000" dirty="0" err="1" smtClean="0">
                <a:solidFill>
                  <a:srgbClr val="000090"/>
                </a:solidFill>
              </a:rPr>
              <a:t>Digis</a:t>
            </a:r>
            <a:r>
              <a:rPr lang="en-US" sz="2000" dirty="0" smtClean="0">
                <a:solidFill>
                  <a:srgbClr val="000090"/>
                </a:solidFill>
              </a:rPr>
              <a:t> into Hits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Combine data stream of all </a:t>
            </a:r>
            <a:r>
              <a:rPr lang="en-US" sz="2000" smtClean="0"/>
              <a:t>four ASICs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Build global event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Find Tracks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Fit Tracks</a:t>
            </a:r>
          </a:p>
        </p:txBody>
      </p:sp>
      <p:sp>
        <p:nvSpPr>
          <p:cNvPr id="2" name="Geschweifte Klammer rechts 1"/>
          <p:cNvSpPr/>
          <p:nvPr/>
        </p:nvSpPr>
        <p:spPr>
          <a:xfrm>
            <a:off x="6012160" y="1383618"/>
            <a:ext cx="504056" cy="1908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6948264" y="1923678"/>
            <a:ext cx="15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Single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Front-End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55576" y="1815666"/>
            <a:ext cx="864096" cy="631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Data Sampler</a:t>
            </a:r>
            <a:endParaRPr lang="en-US" sz="1400" dirty="0"/>
          </a:p>
        </p:txBody>
      </p:sp>
      <p:sp>
        <p:nvSpPr>
          <p:cNvPr id="12" name="Rechteck 11"/>
          <p:cNvSpPr/>
          <p:nvPr/>
        </p:nvSpPr>
        <p:spPr>
          <a:xfrm>
            <a:off x="1907704" y="2209986"/>
            <a:ext cx="864096" cy="631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to </a:t>
            </a:r>
            <a:r>
              <a:rPr lang="en-US" sz="1400" dirty="0" err="1" smtClean="0"/>
              <a:t>Digi</a:t>
            </a:r>
            <a:endParaRPr lang="en-US" sz="1400" dirty="0"/>
          </a:p>
        </p:txBody>
      </p:sp>
      <p:sp>
        <p:nvSpPr>
          <p:cNvPr id="13" name="Rechteck 12"/>
          <p:cNvSpPr/>
          <p:nvPr/>
        </p:nvSpPr>
        <p:spPr>
          <a:xfrm>
            <a:off x="2987824" y="2209986"/>
            <a:ext cx="864096" cy="63179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Dupli-cator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4139952" y="2209986"/>
            <a:ext cx="864096" cy="63179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15" name="Rechteck 14"/>
          <p:cNvSpPr/>
          <p:nvPr/>
        </p:nvSpPr>
        <p:spPr>
          <a:xfrm>
            <a:off x="5436096" y="1453902"/>
            <a:ext cx="864096" cy="631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6" name="Rechteck 15"/>
          <p:cNvSpPr/>
          <p:nvPr/>
        </p:nvSpPr>
        <p:spPr>
          <a:xfrm>
            <a:off x="5436096" y="2209986"/>
            <a:ext cx="864096" cy="631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7" name="Rechteck 16"/>
          <p:cNvSpPr/>
          <p:nvPr/>
        </p:nvSpPr>
        <p:spPr>
          <a:xfrm>
            <a:off x="5436096" y="2966070"/>
            <a:ext cx="864096" cy="631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8" name="Rechteck 17"/>
          <p:cNvSpPr/>
          <p:nvPr/>
        </p:nvSpPr>
        <p:spPr>
          <a:xfrm>
            <a:off x="6804248" y="2209986"/>
            <a:ext cx="864096" cy="63179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Merger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2987824" y="3020076"/>
            <a:ext cx="864096" cy="631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 Sink</a:t>
            </a:r>
            <a:endParaRPr lang="en-US" sz="1400" dirty="0"/>
          </a:p>
        </p:txBody>
      </p:sp>
      <p:sp>
        <p:nvSpPr>
          <p:cNvPr id="20" name="Rechteck 19"/>
          <p:cNvSpPr/>
          <p:nvPr/>
        </p:nvSpPr>
        <p:spPr>
          <a:xfrm>
            <a:off x="2987824" y="1399896"/>
            <a:ext cx="864096" cy="631794"/>
          </a:xfrm>
          <a:prstGeom prst="rect">
            <a:avLst/>
          </a:prstGeom>
          <a:solidFill>
            <a:srgbClr val="F0B4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Online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5" name="Gerade Verbindung mit Pfeil 34"/>
          <p:cNvCxnSpPr>
            <a:stCxn id="4" idx="3"/>
            <a:endCxn id="12" idx="1"/>
          </p:cNvCxnSpPr>
          <p:nvPr/>
        </p:nvCxnSpPr>
        <p:spPr>
          <a:xfrm>
            <a:off x="1619672" y="2131563"/>
            <a:ext cx="288032" cy="3943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771800" y="253402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3851920" y="253402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6" idx="1"/>
          </p:cNvCxnSpPr>
          <p:nvPr/>
        </p:nvCxnSpPr>
        <p:spPr>
          <a:xfrm flipV="1">
            <a:off x="5004048" y="2525883"/>
            <a:ext cx="432048" cy="8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18" idx="1"/>
          </p:cNvCxnSpPr>
          <p:nvPr/>
        </p:nvCxnSpPr>
        <p:spPr>
          <a:xfrm flipV="1">
            <a:off x="6300192" y="2525883"/>
            <a:ext cx="504056" cy="8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3419872" y="2047968"/>
            <a:ext cx="0" cy="1620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3" idx="2"/>
            <a:endCxn id="19" idx="0"/>
          </p:cNvCxnSpPr>
          <p:nvPr/>
        </p:nvCxnSpPr>
        <p:spPr>
          <a:xfrm>
            <a:off x="3419872" y="2841780"/>
            <a:ext cx="0" cy="178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winkelte Verbindung 49"/>
          <p:cNvCxnSpPr>
            <a:stCxn id="14" idx="3"/>
            <a:endCxn id="17" idx="1"/>
          </p:cNvCxnSpPr>
          <p:nvPr/>
        </p:nvCxnSpPr>
        <p:spPr>
          <a:xfrm>
            <a:off x="5004048" y="2525883"/>
            <a:ext cx="432048" cy="756084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stCxn id="14" idx="3"/>
            <a:endCxn id="15" idx="1"/>
          </p:cNvCxnSpPr>
          <p:nvPr/>
        </p:nvCxnSpPr>
        <p:spPr>
          <a:xfrm flipV="1">
            <a:off x="5004048" y="1769799"/>
            <a:ext cx="432048" cy="7560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>
            <a:stCxn id="15" idx="3"/>
            <a:endCxn id="18" idx="1"/>
          </p:cNvCxnSpPr>
          <p:nvPr/>
        </p:nvCxnSpPr>
        <p:spPr>
          <a:xfrm>
            <a:off x="6300192" y="1769799"/>
            <a:ext cx="504056" cy="7560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17" idx="3"/>
            <a:endCxn id="18" idx="1"/>
          </p:cNvCxnSpPr>
          <p:nvPr/>
        </p:nvCxnSpPr>
        <p:spPr>
          <a:xfrm flipV="1">
            <a:off x="6300192" y="2525883"/>
            <a:ext cx="504056" cy="7560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7956376" y="2209986"/>
            <a:ext cx="864096" cy="631794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7668344" y="2525883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855968" y="251774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755576" y="2625756"/>
            <a:ext cx="864096" cy="63179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TB Data</a:t>
            </a:r>
            <a:endParaRPr lang="en-US" sz="1400" dirty="0"/>
          </a:p>
        </p:txBody>
      </p:sp>
      <p:cxnSp>
        <p:nvCxnSpPr>
          <p:cNvPr id="32" name="Gerade Verbindung mit Pfeil 31"/>
          <p:cNvCxnSpPr>
            <a:stCxn id="31" idx="3"/>
            <a:endCxn id="12" idx="1"/>
          </p:cNvCxnSpPr>
          <p:nvPr/>
        </p:nvCxnSpPr>
        <p:spPr>
          <a:xfrm flipV="1">
            <a:off x="1619672" y="2525883"/>
            <a:ext cx="288032" cy="415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7956376" y="1383618"/>
            <a:ext cx="864096" cy="631794"/>
          </a:xfrm>
          <a:prstGeom prst="rect">
            <a:avLst/>
          </a:prstGeom>
          <a:solidFill>
            <a:srgbClr val="F0B4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Online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8388424" y="2031690"/>
            <a:ext cx="0" cy="1620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683568" y="4130955"/>
            <a:ext cx="360040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echteck 38"/>
          <p:cNvSpPr/>
          <p:nvPr/>
        </p:nvSpPr>
        <p:spPr>
          <a:xfrm>
            <a:off x="683568" y="4454991"/>
            <a:ext cx="360040" cy="21602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hteck 40"/>
          <p:cNvSpPr/>
          <p:nvPr/>
        </p:nvSpPr>
        <p:spPr>
          <a:xfrm>
            <a:off x="3010256" y="4137924"/>
            <a:ext cx="36004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4076949"/>
            <a:ext cx="149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handling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1115616" y="4400985"/>
            <a:ext cx="16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handling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3010256" y="4461960"/>
            <a:ext cx="360040" cy="216024"/>
          </a:xfrm>
          <a:prstGeom prst="rect">
            <a:avLst/>
          </a:prstGeom>
          <a:solidFill>
            <a:srgbClr val="F0B4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Textfeld 44"/>
          <p:cNvSpPr txBox="1"/>
          <p:nvPr/>
        </p:nvSpPr>
        <p:spPr>
          <a:xfrm>
            <a:off x="3442304" y="4407954"/>
            <a:ext cx="199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3442304" y="4083918"/>
            <a:ext cx="18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171480"/>
              </p:ext>
            </p:extLst>
          </p:nvPr>
        </p:nvGraphicFramePr>
        <p:xfrm>
          <a:off x="755576" y="843558"/>
          <a:ext cx="7776864" cy="35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after sorting</a:t>
            </a:r>
            <a:endParaRPr lang="en-US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54608"/>
              </p:ext>
            </p:extLst>
          </p:nvPr>
        </p:nvGraphicFramePr>
        <p:xfrm>
          <a:off x="756000" y="842400"/>
          <a:ext cx="7704432" cy="356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377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897564"/>
            <a:ext cx="7772400" cy="376476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755576" y="951570"/>
            <a:ext cx="4176464" cy="739806"/>
            <a:chOff x="755576" y="1866528"/>
            <a:chExt cx="8388424" cy="3002632"/>
          </a:xfrm>
        </p:grpSpPr>
        <p:sp>
          <p:nvSpPr>
            <p:cNvPr id="4" name="Rechteck 3"/>
            <p:cNvSpPr/>
            <p:nvPr/>
          </p:nvSpPr>
          <p:spPr>
            <a:xfrm>
              <a:off x="755576" y="242088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Data Sampler</a:t>
              </a:r>
              <a:endParaRPr lang="en-US" sz="5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907704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to </a:t>
              </a:r>
              <a:r>
                <a:rPr lang="en-US" sz="500" dirty="0" err="1" smtClean="0"/>
                <a:t>Digi</a:t>
              </a:r>
              <a:endParaRPr lang="en-US" sz="5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987824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Dupli-cator</a:t>
              </a:r>
              <a:endParaRPr lang="en-US" sz="5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139952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Distri-butor</a:t>
              </a:r>
              <a:endParaRPr lang="en-US" sz="5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436096" y="1938536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436096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436096" y="3954760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804248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Merger</a:t>
              </a:r>
              <a:endParaRPr lang="en-US" sz="5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2987824" y="402676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File Sink</a:t>
              </a:r>
              <a:endParaRPr lang="en-US" sz="500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2987824" y="1866528"/>
              <a:ext cx="864096" cy="842392"/>
            </a:xfrm>
            <a:prstGeom prst="rect">
              <a:avLst/>
            </a:prstGeom>
            <a:solidFill>
              <a:srgbClr val="8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Online</a:t>
              </a:r>
              <a:endParaRPr lang="en-US" sz="500" dirty="0"/>
            </a:p>
          </p:txBody>
        </p:sp>
        <p:cxnSp>
          <p:nvCxnSpPr>
            <p:cNvPr id="35" name="Gerade Verbindung mit Pfeil 34"/>
            <p:cNvCxnSpPr>
              <a:stCxn id="4" idx="3"/>
              <a:endCxn id="12" idx="1"/>
            </p:cNvCxnSpPr>
            <p:nvPr/>
          </p:nvCxnSpPr>
          <p:spPr>
            <a:xfrm>
              <a:off x="1619672" y="2842084"/>
              <a:ext cx="288032" cy="525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277180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385192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endCxn id="16" idx="1"/>
            </p:cNvCxnSpPr>
            <p:nvPr/>
          </p:nvCxnSpPr>
          <p:spPr>
            <a:xfrm flipV="1">
              <a:off x="5004048" y="3367844"/>
              <a:ext cx="432048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>
              <a:endCxn id="18" idx="1"/>
            </p:cNvCxnSpPr>
            <p:nvPr/>
          </p:nvCxnSpPr>
          <p:spPr>
            <a:xfrm flipV="1">
              <a:off x="6300192" y="3367844"/>
              <a:ext cx="504056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V="1">
              <a:off x="3419872" y="2730624"/>
              <a:ext cx="0" cy="21602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13" idx="2"/>
              <a:endCxn id="19" idx="0"/>
            </p:cNvCxnSpPr>
            <p:nvPr/>
          </p:nvCxnSpPr>
          <p:spPr>
            <a:xfrm>
              <a:off x="3419872" y="3789040"/>
              <a:ext cx="0" cy="2377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winkelte Verbindung 49"/>
            <p:cNvCxnSpPr>
              <a:stCxn id="14" idx="3"/>
              <a:endCxn id="17" idx="1"/>
            </p:cNvCxnSpPr>
            <p:nvPr/>
          </p:nvCxnSpPr>
          <p:spPr>
            <a:xfrm>
              <a:off x="5004048" y="3367844"/>
              <a:ext cx="432048" cy="1008112"/>
            </a:xfrm>
            <a:prstGeom prst="bentConnector3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winkelte Verbindung 51"/>
            <p:cNvCxnSpPr>
              <a:stCxn id="14" idx="3"/>
              <a:endCxn id="15" idx="1"/>
            </p:cNvCxnSpPr>
            <p:nvPr/>
          </p:nvCxnSpPr>
          <p:spPr>
            <a:xfrm flipV="1">
              <a:off x="5004048" y="2359732"/>
              <a:ext cx="432048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winkelte Verbindung 54"/>
            <p:cNvCxnSpPr>
              <a:stCxn id="15" idx="3"/>
              <a:endCxn id="18" idx="1"/>
            </p:cNvCxnSpPr>
            <p:nvPr/>
          </p:nvCxnSpPr>
          <p:spPr>
            <a:xfrm>
              <a:off x="6300192" y="2359732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winkelte Verbindung 58"/>
            <p:cNvCxnSpPr>
              <a:stCxn id="17" idx="3"/>
              <a:endCxn id="18" idx="1"/>
            </p:cNvCxnSpPr>
            <p:nvPr/>
          </p:nvCxnSpPr>
          <p:spPr>
            <a:xfrm flipV="1">
              <a:off x="6300192" y="3367844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7956376" y="2946648"/>
              <a:ext cx="864096" cy="842392"/>
            </a:xfrm>
            <a:prstGeom prst="rect">
              <a:avLst/>
            </a:prstGeom>
            <a:solidFill>
              <a:srgbClr val="00009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Digi</a:t>
              </a:r>
              <a:r>
                <a:rPr lang="en-US" sz="500" dirty="0" smtClean="0"/>
                <a:t> to Hit</a:t>
              </a:r>
              <a:endParaRPr lang="en-US" sz="500" dirty="0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7668344" y="3367844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8855968" y="3356992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755576" y="3501008"/>
              <a:ext cx="864096" cy="842392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TB Data</a:t>
              </a:r>
              <a:endParaRPr lang="en-US" sz="500" dirty="0"/>
            </a:p>
          </p:txBody>
        </p:sp>
        <p:cxnSp>
          <p:nvCxnSpPr>
            <p:cNvPr id="32" name="Gerade Verbindung mit Pfeil 31"/>
            <p:cNvCxnSpPr>
              <a:stCxn id="31" idx="3"/>
              <a:endCxn id="12" idx="1"/>
            </p:cNvCxnSpPr>
            <p:nvPr/>
          </p:nvCxnSpPr>
          <p:spPr>
            <a:xfrm flipV="1">
              <a:off x="1619672" y="3367844"/>
              <a:ext cx="288032" cy="5543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ung 32"/>
          <p:cNvGrpSpPr/>
          <p:nvPr/>
        </p:nvGrpSpPr>
        <p:grpSpPr>
          <a:xfrm>
            <a:off x="755576" y="1885950"/>
            <a:ext cx="4176464" cy="739806"/>
            <a:chOff x="755576" y="1866528"/>
            <a:chExt cx="8388424" cy="3002632"/>
          </a:xfrm>
        </p:grpSpPr>
        <p:sp>
          <p:nvSpPr>
            <p:cNvPr id="34" name="Rechteck 33"/>
            <p:cNvSpPr/>
            <p:nvPr/>
          </p:nvSpPr>
          <p:spPr>
            <a:xfrm>
              <a:off x="755576" y="242088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Data Sampler</a:t>
              </a:r>
              <a:endParaRPr lang="en-US" sz="500" dirty="0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1907704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to </a:t>
              </a:r>
              <a:r>
                <a:rPr lang="en-US" sz="500" dirty="0" err="1" smtClean="0"/>
                <a:t>Digi</a:t>
              </a:r>
              <a:endParaRPr lang="en-US" sz="500" dirty="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2987824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Dupli-cator</a:t>
              </a:r>
              <a:endParaRPr lang="en-US" sz="50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139952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Distri-butor</a:t>
              </a:r>
              <a:endParaRPr lang="en-US" sz="500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5436096" y="1938536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5436096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5436096" y="3954760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6804248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Merger</a:t>
              </a:r>
              <a:endParaRPr lang="en-US" sz="500" dirty="0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2987824" y="402676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File Sink</a:t>
              </a:r>
              <a:endParaRPr lang="en-US" sz="500" dirty="0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2987824" y="1866528"/>
              <a:ext cx="864096" cy="842392"/>
            </a:xfrm>
            <a:prstGeom prst="rect">
              <a:avLst/>
            </a:prstGeom>
            <a:solidFill>
              <a:srgbClr val="8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Online</a:t>
              </a:r>
              <a:endParaRPr lang="en-US" sz="500" dirty="0"/>
            </a:p>
          </p:txBody>
        </p:sp>
        <p:cxnSp>
          <p:nvCxnSpPr>
            <p:cNvPr id="53" name="Gerade Verbindung mit Pfeil 52"/>
            <p:cNvCxnSpPr>
              <a:stCxn id="34" idx="3"/>
              <a:endCxn id="39" idx="1"/>
            </p:cNvCxnSpPr>
            <p:nvPr/>
          </p:nvCxnSpPr>
          <p:spPr>
            <a:xfrm>
              <a:off x="1619672" y="2842084"/>
              <a:ext cx="288032" cy="525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>
              <a:off x="277180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/>
            <p:nvPr/>
          </p:nvCxnSpPr>
          <p:spPr>
            <a:xfrm>
              <a:off x="385192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endCxn id="45" idx="1"/>
            </p:cNvCxnSpPr>
            <p:nvPr/>
          </p:nvCxnSpPr>
          <p:spPr>
            <a:xfrm flipV="1">
              <a:off x="5004048" y="3367844"/>
              <a:ext cx="432048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endCxn id="48" idx="1"/>
            </p:cNvCxnSpPr>
            <p:nvPr/>
          </p:nvCxnSpPr>
          <p:spPr>
            <a:xfrm flipV="1">
              <a:off x="6300192" y="3367844"/>
              <a:ext cx="504056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/>
            <p:nvPr/>
          </p:nvCxnSpPr>
          <p:spPr>
            <a:xfrm flipV="1">
              <a:off x="3419872" y="2730624"/>
              <a:ext cx="0" cy="21602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41" idx="2"/>
              <a:endCxn id="49" idx="0"/>
            </p:cNvCxnSpPr>
            <p:nvPr/>
          </p:nvCxnSpPr>
          <p:spPr>
            <a:xfrm>
              <a:off x="3419872" y="3789040"/>
              <a:ext cx="0" cy="2377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winkelte Verbindung 61"/>
            <p:cNvCxnSpPr>
              <a:stCxn id="42" idx="3"/>
              <a:endCxn id="47" idx="1"/>
            </p:cNvCxnSpPr>
            <p:nvPr/>
          </p:nvCxnSpPr>
          <p:spPr>
            <a:xfrm>
              <a:off x="5004048" y="3367844"/>
              <a:ext cx="432048" cy="1008112"/>
            </a:xfrm>
            <a:prstGeom prst="bentConnector3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winkelte Verbindung 62"/>
            <p:cNvCxnSpPr>
              <a:stCxn id="42" idx="3"/>
              <a:endCxn id="43" idx="1"/>
            </p:cNvCxnSpPr>
            <p:nvPr/>
          </p:nvCxnSpPr>
          <p:spPr>
            <a:xfrm flipV="1">
              <a:off x="5004048" y="2359732"/>
              <a:ext cx="432048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winkelte Verbindung 63"/>
            <p:cNvCxnSpPr>
              <a:stCxn id="43" idx="3"/>
              <a:endCxn id="48" idx="1"/>
            </p:cNvCxnSpPr>
            <p:nvPr/>
          </p:nvCxnSpPr>
          <p:spPr>
            <a:xfrm>
              <a:off x="6300192" y="2359732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winkelte Verbindung 64"/>
            <p:cNvCxnSpPr>
              <a:stCxn id="47" idx="3"/>
              <a:endCxn id="48" idx="1"/>
            </p:cNvCxnSpPr>
            <p:nvPr/>
          </p:nvCxnSpPr>
          <p:spPr>
            <a:xfrm flipV="1">
              <a:off x="6300192" y="3367844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hteck 65"/>
            <p:cNvSpPr/>
            <p:nvPr/>
          </p:nvSpPr>
          <p:spPr>
            <a:xfrm>
              <a:off x="7956376" y="2946648"/>
              <a:ext cx="864096" cy="842392"/>
            </a:xfrm>
            <a:prstGeom prst="rect">
              <a:avLst/>
            </a:prstGeom>
            <a:solidFill>
              <a:srgbClr val="00009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Digi</a:t>
              </a:r>
              <a:r>
                <a:rPr lang="en-US" sz="500" dirty="0" smtClean="0"/>
                <a:t> to Hit</a:t>
              </a:r>
              <a:endParaRPr lang="en-US" sz="500" dirty="0"/>
            </a:p>
          </p:txBody>
        </p:sp>
        <p:cxnSp>
          <p:nvCxnSpPr>
            <p:cNvPr id="67" name="Gerade Verbindung mit Pfeil 66"/>
            <p:cNvCxnSpPr/>
            <p:nvPr/>
          </p:nvCxnSpPr>
          <p:spPr>
            <a:xfrm>
              <a:off x="7668344" y="3367844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8855968" y="3356992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hteck 68"/>
            <p:cNvSpPr/>
            <p:nvPr/>
          </p:nvSpPr>
          <p:spPr>
            <a:xfrm>
              <a:off x="755576" y="3501008"/>
              <a:ext cx="864096" cy="842392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TB Data</a:t>
              </a:r>
              <a:endParaRPr lang="en-US" sz="500" dirty="0"/>
            </a:p>
          </p:txBody>
        </p:sp>
        <p:cxnSp>
          <p:nvCxnSpPr>
            <p:cNvPr id="70" name="Gerade Verbindung mit Pfeil 69"/>
            <p:cNvCxnSpPr>
              <a:stCxn id="69" idx="3"/>
              <a:endCxn id="39" idx="1"/>
            </p:cNvCxnSpPr>
            <p:nvPr/>
          </p:nvCxnSpPr>
          <p:spPr>
            <a:xfrm flipV="1">
              <a:off x="1619672" y="3367844"/>
              <a:ext cx="288032" cy="5543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ierung 70"/>
          <p:cNvGrpSpPr/>
          <p:nvPr/>
        </p:nvGrpSpPr>
        <p:grpSpPr>
          <a:xfrm>
            <a:off x="755576" y="2841780"/>
            <a:ext cx="4176464" cy="739806"/>
            <a:chOff x="755576" y="1866528"/>
            <a:chExt cx="8388424" cy="3002632"/>
          </a:xfrm>
        </p:grpSpPr>
        <p:sp>
          <p:nvSpPr>
            <p:cNvPr id="72" name="Rechteck 71"/>
            <p:cNvSpPr/>
            <p:nvPr/>
          </p:nvSpPr>
          <p:spPr>
            <a:xfrm>
              <a:off x="755576" y="242088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Data Sampler</a:t>
              </a:r>
              <a:endParaRPr lang="en-US" sz="500" dirty="0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1907704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to </a:t>
              </a:r>
              <a:r>
                <a:rPr lang="en-US" sz="500" dirty="0" err="1" smtClean="0"/>
                <a:t>Digi</a:t>
              </a:r>
              <a:endParaRPr lang="en-US" sz="500" dirty="0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2987824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Dupli-cator</a:t>
              </a:r>
              <a:endParaRPr lang="en-US" sz="500" dirty="0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139952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Distri-butor</a:t>
              </a:r>
              <a:endParaRPr lang="en-US" sz="500" dirty="0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5436096" y="1938536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5436096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5436096" y="3954760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6804248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Merger</a:t>
              </a:r>
              <a:endParaRPr lang="en-US" sz="500" dirty="0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2987824" y="402676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File Sink</a:t>
              </a:r>
              <a:endParaRPr lang="en-US" sz="500" dirty="0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2987824" y="1866528"/>
              <a:ext cx="864096" cy="842392"/>
            </a:xfrm>
            <a:prstGeom prst="rect">
              <a:avLst/>
            </a:prstGeom>
            <a:solidFill>
              <a:srgbClr val="8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Online</a:t>
              </a:r>
              <a:endParaRPr lang="en-US" sz="500" dirty="0"/>
            </a:p>
          </p:txBody>
        </p:sp>
        <p:cxnSp>
          <p:nvCxnSpPr>
            <p:cNvPr id="82" name="Gerade Verbindung mit Pfeil 81"/>
            <p:cNvCxnSpPr>
              <a:stCxn id="72" idx="3"/>
              <a:endCxn id="73" idx="1"/>
            </p:cNvCxnSpPr>
            <p:nvPr/>
          </p:nvCxnSpPr>
          <p:spPr>
            <a:xfrm>
              <a:off x="1619672" y="2842084"/>
              <a:ext cx="288032" cy="525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/>
            <p:nvPr/>
          </p:nvCxnSpPr>
          <p:spPr>
            <a:xfrm>
              <a:off x="277180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>
              <a:off x="385192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endCxn id="77" idx="1"/>
            </p:cNvCxnSpPr>
            <p:nvPr/>
          </p:nvCxnSpPr>
          <p:spPr>
            <a:xfrm flipV="1">
              <a:off x="5004048" y="3367844"/>
              <a:ext cx="432048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>
              <a:endCxn id="79" idx="1"/>
            </p:cNvCxnSpPr>
            <p:nvPr/>
          </p:nvCxnSpPr>
          <p:spPr>
            <a:xfrm flipV="1">
              <a:off x="6300192" y="3367844"/>
              <a:ext cx="504056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/>
            <p:nvPr/>
          </p:nvCxnSpPr>
          <p:spPr>
            <a:xfrm flipV="1">
              <a:off x="3419872" y="2730624"/>
              <a:ext cx="0" cy="21602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>
              <a:stCxn id="74" idx="2"/>
              <a:endCxn id="80" idx="0"/>
            </p:cNvCxnSpPr>
            <p:nvPr/>
          </p:nvCxnSpPr>
          <p:spPr>
            <a:xfrm>
              <a:off x="3419872" y="3789040"/>
              <a:ext cx="0" cy="2377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winkelte Verbindung 88"/>
            <p:cNvCxnSpPr>
              <a:stCxn id="75" idx="3"/>
              <a:endCxn id="78" idx="1"/>
            </p:cNvCxnSpPr>
            <p:nvPr/>
          </p:nvCxnSpPr>
          <p:spPr>
            <a:xfrm>
              <a:off x="5004048" y="3367844"/>
              <a:ext cx="432048" cy="1008112"/>
            </a:xfrm>
            <a:prstGeom prst="bentConnector3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winkelte Verbindung 89"/>
            <p:cNvCxnSpPr>
              <a:stCxn id="75" idx="3"/>
              <a:endCxn id="76" idx="1"/>
            </p:cNvCxnSpPr>
            <p:nvPr/>
          </p:nvCxnSpPr>
          <p:spPr>
            <a:xfrm flipV="1">
              <a:off x="5004048" y="2359732"/>
              <a:ext cx="432048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winkelte Verbindung 90"/>
            <p:cNvCxnSpPr>
              <a:stCxn id="76" idx="3"/>
              <a:endCxn id="79" idx="1"/>
            </p:cNvCxnSpPr>
            <p:nvPr/>
          </p:nvCxnSpPr>
          <p:spPr>
            <a:xfrm>
              <a:off x="6300192" y="2359732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winkelte Verbindung 91"/>
            <p:cNvCxnSpPr>
              <a:stCxn id="78" idx="3"/>
              <a:endCxn id="79" idx="1"/>
            </p:cNvCxnSpPr>
            <p:nvPr/>
          </p:nvCxnSpPr>
          <p:spPr>
            <a:xfrm flipV="1">
              <a:off x="6300192" y="3367844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hteck 92"/>
            <p:cNvSpPr/>
            <p:nvPr/>
          </p:nvSpPr>
          <p:spPr>
            <a:xfrm>
              <a:off x="7956376" y="2946648"/>
              <a:ext cx="864096" cy="842392"/>
            </a:xfrm>
            <a:prstGeom prst="rect">
              <a:avLst/>
            </a:prstGeom>
            <a:solidFill>
              <a:srgbClr val="00009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Digi</a:t>
              </a:r>
              <a:r>
                <a:rPr lang="en-US" sz="500" dirty="0" smtClean="0"/>
                <a:t> to Hit</a:t>
              </a:r>
              <a:endParaRPr lang="en-US" sz="500" dirty="0"/>
            </a:p>
          </p:txBody>
        </p:sp>
        <p:cxnSp>
          <p:nvCxnSpPr>
            <p:cNvPr id="94" name="Gerade Verbindung mit Pfeil 93"/>
            <p:cNvCxnSpPr/>
            <p:nvPr/>
          </p:nvCxnSpPr>
          <p:spPr>
            <a:xfrm>
              <a:off x="7668344" y="3367844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/>
          </p:nvCxnSpPr>
          <p:spPr>
            <a:xfrm>
              <a:off x="8855968" y="3356992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hteck 95"/>
            <p:cNvSpPr/>
            <p:nvPr/>
          </p:nvSpPr>
          <p:spPr>
            <a:xfrm>
              <a:off x="755576" y="3501008"/>
              <a:ext cx="864096" cy="842392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TB Data</a:t>
              </a:r>
              <a:endParaRPr lang="en-US" sz="500" dirty="0"/>
            </a:p>
          </p:txBody>
        </p:sp>
        <p:cxnSp>
          <p:nvCxnSpPr>
            <p:cNvPr id="97" name="Gerade Verbindung mit Pfeil 96"/>
            <p:cNvCxnSpPr>
              <a:stCxn id="96" idx="3"/>
              <a:endCxn id="73" idx="1"/>
            </p:cNvCxnSpPr>
            <p:nvPr/>
          </p:nvCxnSpPr>
          <p:spPr>
            <a:xfrm flipV="1">
              <a:off x="1619672" y="3367844"/>
              <a:ext cx="288032" cy="5543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ung 97"/>
          <p:cNvGrpSpPr/>
          <p:nvPr/>
        </p:nvGrpSpPr>
        <p:grpSpPr>
          <a:xfrm>
            <a:off x="755576" y="3759882"/>
            <a:ext cx="4176464" cy="739806"/>
            <a:chOff x="755576" y="1866528"/>
            <a:chExt cx="8388424" cy="3002632"/>
          </a:xfrm>
        </p:grpSpPr>
        <p:sp>
          <p:nvSpPr>
            <p:cNvPr id="99" name="Rechteck 98"/>
            <p:cNvSpPr/>
            <p:nvPr/>
          </p:nvSpPr>
          <p:spPr>
            <a:xfrm>
              <a:off x="755576" y="242088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Data Sampler</a:t>
              </a:r>
              <a:endParaRPr lang="en-US" sz="500" dirty="0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1907704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Raw to </a:t>
              </a:r>
              <a:r>
                <a:rPr lang="en-US" sz="500" dirty="0" err="1" smtClean="0"/>
                <a:t>Digi</a:t>
              </a:r>
              <a:endParaRPr lang="en-US" sz="500" dirty="0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2987824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Dupli-cator</a:t>
              </a:r>
              <a:endParaRPr lang="en-US" sz="500" dirty="0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139952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Distri-butor</a:t>
              </a:r>
              <a:endParaRPr lang="en-US" sz="500" dirty="0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5436096" y="1938536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5436096" y="2946648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5436096" y="3954760"/>
              <a:ext cx="864096" cy="84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Sorter</a:t>
              </a:r>
              <a:endParaRPr lang="en-US" sz="500" dirty="0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6804248" y="2946648"/>
              <a:ext cx="864096" cy="84239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Merger</a:t>
              </a:r>
              <a:endParaRPr lang="en-US" sz="500" dirty="0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2987824" y="4026768"/>
              <a:ext cx="864096" cy="8423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File Sink</a:t>
              </a:r>
              <a:endParaRPr lang="en-US" sz="500" dirty="0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2987824" y="1866528"/>
              <a:ext cx="864096" cy="842392"/>
            </a:xfrm>
            <a:prstGeom prst="rect">
              <a:avLst/>
            </a:prstGeom>
            <a:solidFill>
              <a:srgbClr val="8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Online</a:t>
              </a:r>
              <a:endParaRPr lang="en-US" sz="500" dirty="0"/>
            </a:p>
          </p:txBody>
        </p:sp>
        <p:cxnSp>
          <p:nvCxnSpPr>
            <p:cNvPr id="109" name="Gerade Verbindung mit Pfeil 108"/>
            <p:cNvCxnSpPr>
              <a:stCxn id="99" idx="3"/>
              <a:endCxn id="100" idx="1"/>
            </p:cNvCxnSpPr>
            <p:nvPr/>
          </p:nvCxnSpPr>
          <p:spPr>
            <a:xfrm>
              <a:off x="1619672" y="2842084"/>
              <a:ext cx="288032" cy="525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/>
            <p:nvPr/>
          </p:nvCxnSpPr>
          <p:spPr>
            <a:xfrm>
              <a:off x="277180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>
              <a:off x="3851920" y="3378696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endCxn id="104" idx="1"/>
            </p:cNvCxnSpPr>
            <p:nvPr/>
          </p:nvCxnSpPr>
          <p:spPr>
            <a:xfrm flipV="1">
              <a:off x="5004048" y="3367844"/>
              <a:ext cx="432048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endCxn id="106" idx="1"/>
            </p:cNvCxnSpPr>
            <p:nvPr/>
          </p:nvCxnSpPr>
          <p:spPr>
            <a:xfrm flipV="1">
              <a:off x="6300192" y="3367844"/>
              <a:ext cx="504056" cy="1085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 flipV="1">
              <a:off x="3419872" y="2730624"/>
              <a:ext cx="0" cy="21602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1" idx="2"/>
              <a:endCxn id="107" idx="0"/>
            </p:cNvCxnSpPr>
            <p:nvPr/>
          </p:nvCxnSpPr>
          <p:spPr>
            <a:xfrm>
              <a:off x="3419872" y="3789040"/>
              <a:ext cx="0" cy="2377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winkelte Verbindung 115"/>
            <p:cNvCxnSpPr>
              <a:stCxn id="102" idx="3"/>
              <a:endCxn id="105" idx="1"/>
            </p:cNvCxnSpPr>
            <p:nvPr/>
          </p:nvCxnSpPr>
          <p:spPr>
            <a:xfrm>
              <a:off x="5004048" y="3367844"/>
              <a:ext cx="432048" cy="1008112"/>
            </a:xfrm>
            <a:prstGeom prst="bentConnector3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winkelte Verbindung 116"/>
            <p:cNvCxnSpPr>
              <a:stCxn id="102" idx="3"/>
              <a:endCxn id="103" idx="1"/>
            </p:cNvCxnSpPr>
            <p:nvPr/>
          </p:nvCxnSpPr>
          <p:spPr>
            <a:xfrm flipV="1">
              <a:off x="5004048" y="2359732"/>
              <a:ext cx="432048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winkelte Verbindung 117"/>
            <p:cNvCxnSpPr>
              <a:stCxn id="103" idx="3"/>
              <a:endCxn id="106" idx="1"/>
            </p:cNvCxnSpPr>
            <p:nvPr/>
          </p:nvCxnSpPr>
          <p:spPr>
            <a:xfrm>
              <a:off x="6300192" y="2359732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winkelte Verbindung 118"/>
            <p:cNvCxnSpPr>
              <a:stCxn id="105" idx="3"/>
              <a:endCxn id="106" idx="1"/>
            </p:cNvCxnSpPr>
            <p:nvPr/>
          </p:nvCxnSpPr>
          <p:spPr>
            <a:xfrm flipV="1">
              <a:off x="6300192" y="3367844"/>
              <a:ext cx="504056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/>
            <p:cNvSpPr/>
            <p:nvPr/>
          </p:nvSpPr>
          <p:spPr>
            <a:xfrm>
              <a:off x="7956376" y="2946648"/>
              <a:ext cx="864096" cy="842392"/>
            </a:xfrm>
            <a:prstGeom prst="rect">
              <a:avLst/>
            </a:prstGeom>
            <a:solidFill>
              <a:srgbClr val="00009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Digi</a:t>
              </a:r>
              <a:r>
                <a:rPr lang="en-US" sz="500" dirty="0" smtClean="0"/>
                <a:t> to Hit</a:t>
              </a:r>
              <a:endParaRPr lang="en-US" sz="500" dirty="0"/>
            </a:p>
          </p:txBody>
        </p:sp>
        <p:cxnSp>
          <p:nvCxnSpPr>
            <p:cNvPr id="121" name="Gerade Verbindung mit Pfeil 120"/>
            <p:cNvCxnSpPr/>
            <p:nvPr/>
          </p:nvCxnSpPr>
          <p:spPr>
            <a:xfrm>
              <a:off x="7668344" y="3367844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mit Pfeil 121"/>
            <p:cNvCxnSpPr/>
            <p:nvPr/>
          </p:nvCxnSpPr>
          <p:spPr>
            <a:xfrm>
              <a:off x="8855968" y="3356992"/>
              <a:ext cx="288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/>
          </p:nvSpPr>
          <p:spPr>
            <a:xfrm>
              <a:off x="755576" y="3501008"/>
              <a:ext cx="864096" cy="842392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TB Data</a:t>
              </a:r>
              <a:endParaRPr lang="en-US" sz="500" dirty="0"/>
            </a:p>
          </p:txBody>
        </p:sp>
        <p:cxnSp>
          <p:nvCxnSpPr>
            <p:cNvPr id="124" name="Gerade Verbindung mit Pfeil 123"/>
            <p:cNvCxnSpPr>
              <a:stCxn id="123" idx="3"/>
              <a:endCxn id="100" idx="1"/>
            </p:cNvCxnSpPr>
            <p:nvPr/>
          </p:nvCxnSpPr>
          <p:spPr>
            <a:xfrm flipV="1">
              <a:off x="1619672" y="3367844"/>
              <a:ext cx="288032" cy="5543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hteck 124"/>
          <p:cNvSpPr/>
          <p:nvPr/>
        </p:nvSpPr>
        <p:spPr>
          <a:xfrm>
            <a:off x="5508104" y="2417871"/>
            <a:ext cx="864096" cy="631794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endParaRPr lang="en-US" sz="1400" dirty="0"/>
          </a:p>
        </p:txBody>
      </p:sp>
      <p:sp>
        <p:nvSpPr>
          <p:cNvPr id="126" name="Rechteck 125"/>
          <p:cNvSpPr/>
          <p:nvPr/>
        </p:nvSpPr>
        <p:spPr>
          <a:xfrm>
            <a:off x="6660232" y="2417871"/>
            <a:ext cx="864096" cy="631794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Finder/Fitter</a:t>
            </a:r>
            <a:endParaRPr lang="en-US" sz="1400" dirty="0"/>
          </a:p>
        </p:txBody>
      </p:sp>
      <p:cxnSp>
        <p:nvCxnSpPr>
          <p:cNvPr id="127" name="Gerade Verbindung mit Pfeil 126"/>
          <p:cNvCxnSpPr>
            <a:stCxn id="125" idx="3"/>
            <a:endCxn id="126" idx="1"/>
          </p:cNvCxnSpPr>
          <p:nvPr/>
        </p:nvCxnSpPr>
        <p:spPr>
          <a:xfrm>
            <a:off x="6372200" y="2733768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winkelte Verbindung 127"/>
          <p:cNvCxnSpPr>
            <a:stCxn id="27" idx="3"/>
            <a:endCxn id="125" idx="1"/>
          </p:cNvCxnSpPr>
          <p:nvPr/>
        </p:nvCxnSpPr>
        <p:spPr>
          <a:xfrm>
            <a:off x="4770962" y="1321473"/>
            <a:ext cx="737143" cy="1412295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winkelte Verbindung 128"/>
          <p:cNvCxnSpPr>
            <a:endCxn id="125" idx="1"/>
          </p:cNvCxnSpPr>
          <p:nvPr/>
        </p:nvCxnSpPr>
        <p:spPr>
          <a:xfrm flipV="1">
            <a:off x="4788024" y="2733768"/>
            <a:ext cx="720080" cy="48605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winkelte Verbindung 129"/>
          <p:cNvCxnSpPr>
            <a:stCxn id="120" idx="3"/>
            <a:endCxn id="125" idx="1"/>
          </p:cNvCxnSpPr>
          <p:nvPr/>
        </p:nvCxnSpPr>
        <p:spPr>
          <a:xfrm flipV="1">
            <a:off x="4770962" y="2733768"/>
            <a:ext cx="737143" cy="1396017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Gewinkelte Verbindung 130"/>
          <p:cNvCxnSpPr>
            <a:stCxn id="66" idx="3"/>
            <a:endCxn id="125" idx="1"/>
          </p:cNvCxnSpPr>
          <p:nvPr/>
        </p:nvCxnSpPr>
        <p:spPr>
          <a:xfrm>
            <a:off x="4770962" y="2255853"/>
            <a:ext cx="737143" cy="477915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7812360" y="2417871"/>
            <a:ext cx="864096" cy="631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</a:p>
          <a:p>
            <a:pPr algn="ctr"/>
            <a:r>
              <a:rPr lang="en-US" sz="1400" dirty="0" smtClean="0"/>
              <a:t>Sink</a:t>
            </a:r>
            <a:endParaRPr lang="en-US" sz="1400" dirty="0"/>
          </a:p>
        </p:txBody>
      </p:sp>
      <p:cxnSp>
        <p:nvCxnSpPr>
          <p:cNvPr id="135" name="Gerade Verbindung mit Pfeil 134"/>
          <p:cNvCxnSpPr>
            <a:endCxn id="134" idx="1"/>
          </p:cNvCxnSpPr>
          <p:nvPr/>
        </p:nvCxnSpPr>
        <p:spPr>
          <a:xfrm>
            <a:off x="7524328" y="2733768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hteck 139"/>
          <p:cNvSpPr/>
          <p:nvPr/>
        </p:nvSpPr>
        <p:spPr>
          <a:xfrm>
            <a:off x="5508104" y="1563638"/>
            <a:ext cx="864096" cy="631794"/>
          </a:xfrm>
          <a:prstGeom prst="rect">
            <a:avLst/>
          </a:prstGeom>
          <a:solidFill>
            <a:srgbClr val="F0B4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Online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41" name="Gerade Verbindung mit Pfeil 140"/>
          <p:cNvCxnSpPr/>
          <p:nvPr/>
        </p:nvCxnSpPr>
        <p:spPr>
          <a:xfrm flipV="1">
            <a:off x="5940152" y="2211710"/>
            <a:ext cx="0" cy="1620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hteck 141"/>
          <p:cNvSpPr/>
          <p:nvPr/>
        </p:nvSpPr>
        <p:spPr>
          <a:xfrm>
            <a:off x="6660232" y="1563638"/>
            <a:ext cx="864096" cy="631794"/>
          </a:xfrm>
          <a:prstGeom prst="rect">
            <a:avLst/>
          </a:prstGeom>
          <a:solidFill>
            <a:srgbClr val="F0B4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Online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43" name="Gerade Verbindung mit Pfeil 142"/>
          <p:cNvCxnSpPr/>
          <p:nvPr/>
        </p:nvCxnSpPr>
        <p:spPr>
          <a:xfrm flipV="1">
            <a:off x="7092280" y="2211710"/>
            <a:ext cx="0" cy="1620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572000" y="1329612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211960" y="1329612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329612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329612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329612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329612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329612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329612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329612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329612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572000" y="1923678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1923678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1923678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1923678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1923678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1923678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1923678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1923678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1923678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1923678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572000" y="2517744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2517744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2517744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2517744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2517744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2517744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2517744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2517744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2517744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572000" y="3111810"/>
            <a:ext cx="288032" cy="216024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3111810"/>
            <a:ext cx="2880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3111810"/>
            <a:ext cx="288032" cy="216024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3111810"/>
            <a:ext cx="288032" cy="216024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3111810"/>
            <a:ext cx="288032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3111810"/>
            <a:ext cx="288032" cy="21602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3111810"/>
            <a:ext cx="288032" cy="2160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3111810"/>
            <a:ext cx="288032" cy="216024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3111810"/>
            <a:ext cx="288032" cy="21602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3111810"/>
            <a:ext cx="288032" cy="216024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32961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1923678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251774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311181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372387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 of each FE sorted in time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951570"/>
            <a:ext cx="153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Stamps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452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NDA_Meeting_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PANDA_Meeting_Vorlage.potx</Template>
  <TotalTime>0</TotalTime>
  <Words>571</Words>
  <Application>Microsoft Macintosh PowerPoint</Application>
  <PresentationFormat>Bildschirmpräsentation (16:9)</PresentationFormat>
  <Paragraphs>222</Paragraphs>
  <Slides>25</Slides>
  <Notes>2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PANDA_Meeting_Vorlage</vt:lpstr>
      <vt:lpstr>Bitmap</vt:lpstr>
      <vt:lpstr>FairMQ for Online Reconstruction</vt:lpstr>
      <vt:lpstr>FairMQ</vt:lpstr>
      <vt:lpstr>Test of FairMQ with Real Data</vt:lpstr>
      <vt:lpstr>Idea</vt:lpstr>
      <vt:lpstr>Single Front-End</vt:lpstr>
      <vt:lpstr>Distributor</vt:lpstr>
      <vt:lpstr>Data after sorting</vt:lpstr>
      <vt:lpstr>Multiple Front-Ends</vt:lpstr>
      <vt:lpstr>Event Builder</vt:lpstr>
      <vt:lpstr>Event Builder</vt:lpstr>
      <vt:lpstr>Event Builder</vt:lpstr>
      <vt:lpstr>Event Builder</vt:lpstr>
      <vt:lpstr>Event Builder</vt:lpstr>
      <vt:lpstr>Event Builder</vt:lpstr>
      <vt:lpstr>Event Builder</vt:lpstr>
      <vt:lpstr>Event Builder</vt:lpstr>
      <vt:lpstr>Online Monitoring</vt:lpstr>
      <vt:lpstr>Online Monitoring</vt:lpstr>
      <vt:lpstr>Online Monitoring</vt:lpstr>
      <vt:lpstr>Parallelization of Event Builder</vt:lpstr>
      <vt:lpstr>Summary</vt:lpstr>
      <vt:lpstr>Distributor</vt:lpstr>
      <vt:lpstr>Distributor</vt:lpstr>
      <vt:lpstr>Distributor</vt:lpstr>
      <vt:lpstr>Distributor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1468</cp:revision>
  <cp:lastPrinted>2014-09-02T12:21:31Z</cp:lastPrinted>
  <dcterms:created xsi:type="dcterms:W3CDTF">2006-01-19T12:56:44Z</dcterms:created>
  <dcterms:modified xsi:type="dcterms:W3CDTF">2016-12-06T07:17:00Z</dcterms:modified>
</cp:coreProperties>
</file>